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0" r:id="rId3"/>
    <p:sldId id="286" r:id="rId4"/>
    <p:sldId id="304" r:id="rId5"/>
    <p:sldId id="305" r:id="rId6"/>
    <p:sldId id="285" r:id="rId7"/>
    <p:sldId id="284" r:id="rId8"/>
    <p:sldId id="283" r:id="rId9"/>
    <p:sldId id="282" r:id="rId10"/>
    <p:sldId id="281" r:id="rId11"/>
    <p:sldId id="280" r:id="rId12"/>
    <p:sldId id="279" r:id="rId13"/>
    <p:sldId id="278" r:id="rId14"/>
    <p:sldId id="276" r:id="rId15"/>
    <p:sldId id="307" r:id="rId16"/>
    <p:sldId id="306" r:id="rId17"/>
    <p:sldId id="275" r:id="rId18"/>
    <p:sldId id="274" r:id="rId19"/>
    <p:sldId id="308" r:id="rId20"/>
    <p:sldId id="273" r:id="rId21"/>
    <p:sldId id="272" r:id="rId22"/>
    <p:sldId id="290" r:id="rId23"/>
    <p:sldId id="289" r:id="rId24"/>
    <p:sldId id="294" r:id="rId25"/>
    <p:sldId id="293" r:id="rId26"/>
    <p:sldId id="309" r:id="rId27"/>
    <p:sldId id="302" r:id="rId28"/>
    <p:sldId id="292" r:id="rId29"/>
    <p:sldId id="291"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27" autoAdjust="0"/>
  </p:normalViewPr>
  <p:slideViewPr>
    <p:cSldViewPr showGuides="1">
      <p:cViewPr>
        <p:scale>
          <a:sx n="100" d="100"/>
          <a:sy n="100" d="100"/>
        </p:scale>
        <p:origin x="178" y="-8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004DA77-0714-4226-8456-DE0FB00C8765}"/>
              </a:ext>
            </a:extLst>
          </p:cNvPr>
          <p:cNvSpPr>
            <a:spLocks noGrp="1"/>
          </p:cNvSpPr>
          <p:nvPr>
            <p:ph type="dt" sz="half" idx="10"/>
          </p:nvPr>
        </p:nvSpPr>
        <p:spPr/>
        <p:txBody>
          <a:bodyPr/>
          <a:lstStyle/>
          <a:p>
            <a:fld id="{E69B9EE9-F3BF-4B40-83E7-C9BC68FDDB0E}" type="datetimeFigureOut">
              <a:rPr lang="en-US" smtClean="0"/>
              <a:t>8/27/2024</a:t>
            </a:fld>
            <a:endParaRPr lang="en-US"/>
          </a:p>
        </p:txBody>
      </p:sp>
      <p:sp>
        <p:nvSpPr>
          <p:cNvPr id="3" name="Footer Placeholder 2">
            <a:extLst>
              <a:ext uri="{FF2B5EF4-FFF2-40B4-BE49-F238E27FC236}">
                <a16:creationId xmlns:a16="http://schemas.microsoft.com/office/drawing/2014/main" xmlns=""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6E1B435-934F-44C4-8F1B-EC379BCB0879}"/>
              </a:ext>
            </a:extLst>
          </p:cNvPr>
          <p:cNvSpPr>
            <a:spLocks noGrp="1"/>
          </p:cNvSpPr>
          <p:nvPr>
            <p:ph type="dt" sz="half" idx="10"/>
          </p:nvPr>
        </p:nvSpPr>
        <p:spPr/>
        <p:txBody>
          <a:bodyPr/>
          <a:lstStyle/>
          <a:p>
            <a:fld id="{E69B9EE9-F3BF-4B40-83E7-C9BC68FDDB0E}" type="datetimeFigureOut">
              <a:rPr lang="en-US" smtClean="0"/>
              <a:t>8/27/2024</a:t>
            </a:fld>
            <a:endParaRPr lang="en-US"/>
          </a:p>
        </p:txBody>
      </p:sp>
      <p:sp>
        <p:nvSpPr>
          <p:cNvPr id="4" name="Footer Placeholder 3">
            <a:extLst>
              <a:ext uri="{FF2B5EF4-FFF2-40B4-BE49-F238E27FC236}">
                <a16:creationId xmlns:a16="http://schemas.microsoft.com/office/drawing/2014/main" xmlns=""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932F55C-8EFE-4A66-9DB3-D0CB88777B6B}"/>
              </a:ext>
            </a:extLst>
          </p:cNvPr>
          <p:cNvSpPr>
            <a:spLocks noGrp="1"/>
          </p:cNvSpPr>
          <p:nvPr>
            <p:ph type="dt" sz="half" idx="10"/>
          </p:nvPr>
        </p:nvSpPr>
        <p:spPr/>
        <p:txBody>
          <a:bodyPr/>
          <a:lstStyle/>
          <a:p>
            <a:fld id="{E69B9EE9-F3BF-4B40-83E7-C9BC68FDDB0E}" type="datetimeFigureOut">
              <a:rPr lang="en-US" smtClean="0"/>
              <a:t>8/27/2024</a:t>
            </a:fld>
            <a:endParaRPr lang="en-US"/>
          </a:p>
        </p:txBody>
      </p:sp>
      <p:sp>
        <p:nvSpPr>
          <p:cNvPr id="5" name="Footer Placeholder 4">
            <a:extLst>
              <a:ext uri="{FF2B5EF4-FFF2-40B4-BE49-F238E27FC236}">
                <a16:creationId xmlns:a16="http://schemas.microsoft.com/office/drawing/2014/main" xmlns=""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A2CF1DA-3491-456F-B971-C43EFCD2163E}"/>
              </a:ext>
            </a:extLst>
          </p:cNvPr>
          <p:cNvSpPr>
            <a:spLocks noGrp="1"/>
          </p:cNvSpPr>
          <p:nvPr>
            <p:ph type="dt" sz="half" idx="10"/>
          </p:nvPr>
        </p:nvSpPr>
        <p:spPr/>
        <p:txBody>
          <a:bodyPr/>
          <a:lstStyle/>
          <a:p>
            <a:fld id="{E69B9EE9-F3BF-4B40-83E7-C9BC68FDDB0E}" type="datetimeFigureOut">
              <a:rPr lang="en-US" smtClean="0"/>
              <a:t>8/27/2024</a:t>
            </a:fld>
            <a:endParaRPr lang="en-US"/>
          </a:p>
        </p:txBody>
      </p:sp>
      <p:sp>
        <p:nvSpPr>
          <p:cNvPr id="6" name="Footer Placeholder 5">
            <a:extLst>
              <a:ext uri="{FF2B5EF4-FFF2-40B4-BE49-F238E27FC236}">
                <a16:creationId xmlns:a16="http://schemas.microsoft.com/office/drawing/2014/main" xmlns=""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05A630-F12E-492E-A3AD-AE8A23606B49}"/>
              </a:ext>
            </a:extLst>
          </p:cNvPr>
          <p:cNvSpPr>
            <a:spLocks noGrp="1"/>
          </p:cNvSpPr>
          <p:nvPr>
            <p:ph type="dt" sz="half" idx="10"/>
          </p:nvPr>
        </p:nvSpPr>
        <p:spPr/>
        <p:txBody>
          <a:bodyPr/>
          <a:lstStyle/>
          <a:p>
            <a:fld id="{E69B9EE9-F3BF-4B40-83E7-C9BC68FDDB0E}" type="datetimeFigureOut">
              <a:rPr lang="en-US" smtClean="0"/>
              <a:t>8/27/2024</a:t>
            </a:fld>
            <a:endParaRPr lang="en-US"/>
          </a:p>
        </p:txBody>
      </p:sp>
      <p:sp>
        <p:nvSpPr>
          <p:cNvPr id="5" name="Footer Placeholder 4">
            <a:extLst>
              <a:ext uri="{FF2B5EF4-FFF2-40B4-BE49-F238E27FC236}">
                <a16:creationId xmlns:a16="http://schemas.microsoft.com/office/drawing/2014/main" xmlns=""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2ECD319-65C0-4D9E-8CC8-C9F4B7BAB83C}"/>
              </a:ext>
            </a:extLst>
          </p:cNvPr>
          <p:cNvSpPr>
            <a:spLocks noGrp="1"/>
          </p:cNvSpPr>
          <p:nvPr>
            <p:ph type="dt" sz="half" idx="10"/>
          </p:nvPr>
        </p:nvSpPr>
        <p:spPr/>
        <p:txBody>
          <a:bodyPr/>
          <a:lstStyle/>
          <a:p>
            <a:fld id="{E69B9EE9-F3BF-4B40-83E7-C9BC68FDDB0E}" type="datetimeFigureOut">
              <a:rPr lang="en-US" smtClean="0"/>
              <a:t>8/27/2024</a:t>
            </a:fld>
            <a:endParaRPr lang="en-US"/>
          </a:p>
        </p:txBody>
      </p:sp>
      <p:sp>
        <p:nvSpPr>
          <p:cNvPr id="6" name="Footer Placeholder 5">
            <a:extLst>
              <a:ext uri="{FF2B5EF4-FFF2-40B4-BE49-F238E27FC236}">
                <a16:creationId xmlns:a16="http://schemas.microsoft.com/office/drawing/2014/main" xmlns=""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xmlns=""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xmlns=""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8/27/2024</a:t>
            </a:fld>
            <a:endParaRPr lang="en-US"/>
          </a:p>
        </p:txBody>
      </p:sp>
      <p:sp>
        <p:nvSpPr>
          <p:cNvPr id="5" name="Footer Placeholder 4">
            <a:extLst>
              <a:ext uri="{FF2B5EF4-FFF2-40B4-BE49-F238E27FC236}">
                <a16:creationId xmlns:a16="http://schemas.microsoft.com/office/drawing/2014/main" xmlns=""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xmlns=""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xmlns=""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xmlns=""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xmlns=""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xmlns=""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dirty="0" smtClean="0">
                <a:solidFill>
                  <a:srgbClr val="154A8D"/>
                </a:solidFill>
                <a:latin typeface="#9Slide02 Tieu de rat dai 02" panose="020B0606020202050201" pitchFamily="34" charset="0"/>
              </a:rPr>
              <a:t>Java Backend</a:t>
            </a:r>
            <a:endParaRPr lang="en-US" sz="6000" dirty="0">
              <a:solidFill>
                <a:srgbClr val="154A8D"/>
              </a:solidFill>
              <a:latin typeface="#9Slide02 Tieu de rat dai 02" panose="020B0606020202050201" pitchFamily="34" charset="0"/>
            </a:endParaRPr>
          </a:p>
        </p:txBody>
      </p:sp>
      <p:sp>
        <p:nvSpPr>
          <p:cNvPr id="7" name="TextBox 6">
            <a:extLst>
              <a:ext uri="{FF2B5EF4-FFF2-40B4-BE49-F238E27FC236}">
                <a16:creationId xmlns:a16="http://schemas.microsoft.com/office/drawing/2014/main" xmlns="" id="{57D7E4A7-B4C6-4720-8201-1DA5931A1A87}"/>
              </a:ext>
            </a:extLst>
          </p:cNvPr>
          <p:cNvSpPr txBox="1"/>
          <p:nvPr/>
        </p:nvSpPr>
        <p:spPr>
          <a:xfrm>
            <a:off x="1676400" y="3761780"/>
            <a:ext cx="2895600" cy="261610"/>
          </a:xfrm>
          <a:prstGeom prst="rect">
            <a:avLst/>
          </a:prstGeom>
          <a:noFill/>
        </p:spPr>
        <p:txBody>
          <a:bodyPr wrap="square" lIns="0" tIns="0" rIns="0" bIns="0" rtlCol="0">
            <a:spAutoFit/>
          </a:bodyPr>
          <a:lstStyle/>
          <a:p>
            <a:pPr algn="l"/>
            <a:r>
              <a:rPr lang="en-US" sz="1700" dirty="0" err="1" smtClean="0">
                <a:solidFill>
                  <a:srgbClr val="F37422"/>
                </a:solidFill>
              </a:rPr>
              <a:t>Phùng</a:t>
            </a:r>
            <a:r>
              <a:rPr lang="en-US" sz="1700" dirty="0" smtClean="0">
                <a:solidFill>
                  <a:srgbClr val="F37422"/>
                </a:solidFill>
              </a:rPr>
              <a:t> </a:t>
            </a:r>
            <a:r>
              <a:rPr lang="en-US" sz="1700" dirty="0" err="1" smtClean="0">
                <a:solidFill>
                  <a:srgbClr val="F37422"/>
                </a:solidFill>
              </a:rPr>
              <a:t>Thế</a:t>
            </a:r>
            <a:r>
              <a:rPr lang="en-US" sz="1700" dirty="0" smtClean="0">
                <a:solidFill>
                  <a:srgbClr val="F37422"/>
                </a:solidFill>
              </a:rPr>
              <a:t> Quang</a:t>
            </a:r>
            <a:endParaRPr lang="en-US" sz="1700" dirty="0">
              <a:solidFill>
                <a:srgbClr val="F37422"/>
              </a:solidFill>
            </a:endParaRPr>
          </a:p>
        </p:txBody>
      </p:sp>
      <p:pic>
        <p:nvPicPr>
          <p:cNvPr id="8" name="Graphic 7">
            <a:extLst>
              <a:ext uri="{FF2B5EF4-FFF2-40B4-BE49-F238E27FC236}">
                <a16:creationId xmlns:a16="http://schemas.microsoft.com/office/drawing/2014/main" xmlns="" id="{E9D76A19-BB08-4BB2-B289-7DDC93C3AE95}"/>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193402" y="1133127"/>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348825" y="1061408"/>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03</a:t>
              </a:r>
              <a:endParaRPr lang="zh-CN" altLang="en-US" sz="2400">
                <a:solidFill>
                  <a:srgbClr val="01ACBE"/>
                </a:solidFill>
                <a:latin typeface="Impact" panose="020B0806030902050204" pitchFamily="34" charset="0"/>
              </a:endParaRPr>
            </a:p>
          </p:txBody>
        </p:sp>
      </p:grpSp>
      <p:sp>
        <p:nvSpPr>
          <p:cNvPr id="17" name="文本框 90"/>
          <p:cNvSpPr txBox="1"/>
          <p:nvPr/>
        </p:nvSpPr>
        <p:spPr>
          <a:xfrm>
            <a:off x="2437263" y="1297165"/>
            <a:ext cx="6148480" cy="523220"/>
          </a:xfrm>
          <a:prstGeom prst="rect">
            <a:avLst/>
          </a:prstGeom>
          <a:noFill/>
        </p:spPr>
        <p:txBody>
          <a:bodyPr wrap="square" rtlCol="0">
            <a:spAutoFit/>
          </a:bodyPr>
          <a:lstStyle/>
          <a:p>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Tổng Quan Về Biến</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xmlns="" id="{A1ED8997-50F6-468F-BBA8-78FD70D2564C}"/>
              </a:ext>
            </a:extLst>
          </p:cNvPr>
          <p:cNvSpPr txBox="1"/>
          <p:nvPr/>
        </p:nvSpPr>
        <p:spPr>
          <a:xfrm>
            <a:off x="1193402" y="2018927"/>
            <a:ext cx="5597943" cy="523220"/>
          </a:xfrm>
          <a:prstGeom prst="rect">
            <a:avLst/>
          </a:prstGeom>
          <a:noFill/>
        </p:spPr>
        <p:txBody>
          <a:bodyPr wrap="none" rtlCol="0">
            <a:spAutoFit/>
          </a:bodyPr>
          <a:lstStyle/>
          <a:p>
            <a:r>
              <a:rPr lang="en-US" sz="2800" b="1">
                <a:latin typeface="Times New Roman" panose="02020603050405020304" pitchFamily="18" charset="0"/>
                <a:cs typeface="Times New Roman" panose="02020603050405020304" pitchFamily="18" charset="0"/>
              </a:rPr>
              <a:t>- Các kiểu biến trong Java (3 kiểu):</a:t>
            </a:r>
          </a:p>
        </p:txBody>
      </p:sp>
      <p:pic>
        <p:nvPicPr>
          <p:cNvPr id="19" name="Picture 18" descr="A screenshot of a cell phone&#10;&#10;Description automatically generated">
            <a:extLst>
              <a:ext uri="{FF2B5EF4-FFF2-40B4-BE49-F238E27FC236}">
                <a16:creationId xmlns:a16="http://schemas.microsoft.com/office/drawing/2014/main" xmlns="" id="{57CADFF3-46A0-44A2-B281-8F52BB0808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3175" y="2534474"/>
            <a:ext cx="7676655" cy="3561526"/>
          </a:xfrm>
          <a:prstGeom prst="rect">
            <a:avLst/>
          </a:prstGeom>
        </p:spPr>
      </p:pic>
    </p:spTree>
    <p:extLst>
      <p:ext uri="{BB962C8B-B14F-4D97-AF65-F5344CB8AC3E}">
        <p14:creationId xmlns:p14="http://schemas.microsoft.com/office/powerpoint/2010/main" val="368667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761381" y="1262690"/>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738340" y="1197076"/>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03</a:t>
              </a:r>
              <a:endParaRPr lang="zh-CN" altLang="en-US" sz="2400">
                <a:solidFill>
                  <a:srgbClr val="01ACBE"/>
                </a:solidFill>
                <a:latin typeface="Impact" panose="020B0806030902050204" pitchFamily="34" charset="0"/>
              </a:endParaRPr>
            </a:p>
          </p:txBody>
        </p:sp>
      </p:grpSp>
      <p:sp>
        <p:nvSpPr>
          <p:cNvPr id="17" name="文本框 90"/>
          <p:cNvSpPr txBox="1"/>
          <p:nvPr/>
        </p:nvSpPr>
        <p:spPr>
          <a:xfrm>
            <a:off x="2826778" y="1432833"/>
            <a:ext cx="6148480" cy="523220"/>
          </a:xfrm>
          <a:prstGeom prst="rect">
            <a:avLst/>
          </a:prstGeom>
          <a:noFill/>
        </p:spPr>
        <p:txBody>
          <a:bodyPr wrap="square" rtlCol="0">
            <a:spAutoFit/>
          </a:bodyPr>
          <a:lstStyle/>
          <a:p>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Tổng Quan Về Biến</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xmlns="" id="{A1ED8997-50F6-468F-BBA8-78FD70D2564C}"/>
              </a:ext>
            </a:extLst>
          </p:cNvPr>
          <p:cNvSpPr txBox="1"/>
          <p:nvPr/>
        </p:nvSpPr>
        <p:spPr>
          <a:xfrm>
            <a:off x="1582917" y="2059662"/>
            <a:ext cx="5067413" cy="523220"/>
          </a:xfrm>
          <a:prstGeom prst="rect">
            <a:avLst/>
          </a:prstGeom>
          <a:noFill/>
        </p:spPr>
        <p:txBody>
          <a:bodyPr wrap="none" rtlCol="0">
            <a:spAutoFit/>
          </a:bodyPr>
          <a:lstStyle/>
          <a:p>
            <a:r>
              <a:rPr lang="en-US" sz="2800" b="1">
                <a:latin typeface="Times New Roman" panose="02020603050405020304" pitchFamily="18" charset="0"/>
                <a:cs typeface="Times New Roman" panose="02020603050405020304" pitchFamily="18" charset="0"/>
              </a:rPr>
              <a:t>1. Biến Local (Biến địa ph</a:t>
            </a:r>
            <a:r>
              <a:rPr lang="vi-VN" sz="2800" b="1">
                <a:latin typeface="Times New Roman" panose="02020603050405020304" pitchFamily="18" charset="0"/>
                <a:cs typeface="Times New Roman" panose="02020603050405020304" pitchFamily="18" charset="0"/>
              </a:rPr>
              <a:t>ư</a:t>
            </a:r>
            <a:r>
              <a:rPr lang="en-US" sz="2800" b="1">
                <a:latin typeface="Times New Roman" panose="02020603050405020304" pitchFamily="18" charset="0"/>
                <a:cs typeface="Times New Roman" panose="02020603050405020304" pitchFamily="18" charset="0"/>
              </a:rPr>
              <a:t>ơng)</a:t>
            </a:r>
          </a:p>
        </p:txBody>
      </p:sp>
      <p:sp>
        <p:nvSpPr>
          <p:cNvPr id="19" name="TextBox 18">
            <a:extLst>
              <a:ext uri="{FF2B5EF4-FFF2-40B4-BE49-F238E27FC236}">
                <a16:creationId xmlns:a16="http://schemas.microsoft.com/office/drawing/2014/main" xmlns="" id="{76051749-551C-496B-962A-42CCF59D4C08}"/>
              </a:ext>
            </a:extLst>
          </p:cNvPr>
          <p:cNvSpPr txBox="1"/>
          <p:nvPr/>
        </p:nvSpPr>
        <p:spPr>
          <a:xfrm>
            <a:off x="1806024" y="2582882"/>
            <a:ext cx="8557176" cy="3970318"/>
          </a:xfrm>
          <a:prstGeom prst="rect">
            <a:avLst/>
          </a:prstGeom>
          <a:noFill/>
        </p:spPr>
        <p:txBody>
          <a:bodyPr wrap="square" rtlCol="0">
            <a:spAutoFit/>
          </a:bodyPr>
          <a:lstStyle/>
          <a:p>
            <a:pPr marL="457200" indent="-457200">
              <a:buFont typeface="Arial" panose="020B0604020202020204" pitchFamily="34" charset="0"/>
              <a:buChar char="•"/>
            </a:pPr>
            <a:r>
              <a:rPr lang="vi-VN" sz="2800" dirty="0">
                <a:latin typeface="+mj-lt"/>
              </a:rPr>
              <a:t>Biến local được khai báo trong các phương thức, hàm contructor hoặc trong các block.</a:t>
            </a:r>
          </a:p>
          <a:p>
            <a:pPr marL="457200" indent="-457200">
              <a:buFont typeface="Arial" panose="020B0604020202020204" pitchFamily="34" charset="0"/>
              <a:buChar char="•"/>
            </a:pPr>
            <a:r>
              <a:rPr lang="en-US" sz="2800" dirty="0">
                <a:latin typeface="+mj-lt"/>
              </a:rPr>
              <a:t>B</a:t>
            </a:r>
            <a:r>
              <a:rPr lang="vi-VN" sz="2800" dirty="0">
                <a:latin typeface="+mj-lt"/>
              </a:rPr>
              <a:t>ị phá hủy khi kết thúc các phương thức, contructor và block.</a:t>
            </a:r>
          </a:p>
          <a:p>
            <a:pPr marL="457200" indent="-457200">
              <a:buFont typeface="Arial" panose="020B0604020202020204" pitchFamily="34" charset="0"/>
              <a:buChar char="•"/>
            </a:pPr>
            <a:r>
              <a:rPr lang="vi-VN" sz="2800" dirty="0">
                <a:latin typeface="+mj-lt"/>
              </a:rPr>
              <a:t>Không được sử dụng "access modifier" khi khai báo biến local.</a:t>
            </a:r>
          </a:p>
          <a:p>
            <a:pPr marL="457200" indent="-457200">
              <a:buFont typeface="Arial" panose="020B0604020202020204" pitchFamily="34" charset="0"/>
              <a:buChar char="•"/>
            </a:pPr>
            <a:r>
              <a:rPr lang="en-US" sz="2800" dirty="0">
                <a:latin typeface="+mj-lt"/>
              </a:rPr>
              <a:t>C</a:t>
            </a:r>
            <a:r>
              <a:rPr lang="vi-VN" sz="2800" dirty="0">
                <a:latin typeface="+mj-lt"/>
              </a:rPr>
              <a:t>ần khởi tạo giá trị mặc định cho biến local trước khi có thể sử dụng.</a:t>
            </a:r>
          </a:p>
          <a:p>
            <a:pPr marL="457200" indent="-457200">
              <a:buFont typeface="Arial" panose="020B0604020202020204" pitchFamily="34" charset="0"/>
              <a:buChar char="•"/>
            </a:pPr>
            <a:endParaRPr lang="en-US" sz="2800" dirty="0">
              <a:latin typeface="+mj-lt"/>
            </a:endParaRPr>
          </a:p>
        </p:txBody>
      </p:sp>
    </p:spTree>
    <p:extLst>
      <p:ext uri="{BB962C8B-B14F-4D97-AF65-F5344CB8AC3E}">
        <p14:creationId xmlns:p14="http://schemas.microsoft.com/office/powerpoint/2010/main" val="377562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125717" y="1013883"/>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281140" y="942164"/>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03</a:t>
              </a:r>
              <a:endParaRPr lang="zh-CN" altLang="en-US" sz="2400">
                <a:solidFill>
                  <a:srgbClr val="01ACBE"/>
                </a:solidFill>
                <a:latin typeface="Impact" panose="020B0806030902050204" pitchFamily="34" charset="0"/>
              </a:endParaRPr>
            </a:p>
          </p:txBody>
        </p:sp>
      </p:grpSp>
      <p:sp>
        <p:nvSpPr>
          <p:cNvPr id="17" name="文本框 90"/>
          <p:cNvSpPr txBox="1"/>
          <p:nvPr/>
        </p:nvSpPr>
        <p:spPr>
          <a:xfrm>
            <a:off x="2369578" y="1177921"/>
            <a:ext cx="6148480" cy="523220"/>
          </a:xfrm>
          <a:prstGeom prst="rect">
            <a:avLst/>
          </a:prstGeom>
          <a:noFill/>
        </p:spPr>
        <p:txBody>
          <a:bodyPr wrap="square" rtlCol="0">
            <a:spAutoFit/>
          </a:bodyPr>
          <a:lstStyle/>
          <a:p>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Tổng Quan Về Biến</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xmlns="" id="{A1ED8997-50F6-468F-BBA8-78FD70D2564C}"/>
              </a:ext>
            </a:extLst>
          </p:cNvPr>
          <p:cNvSpPr txBox="1"/>
          <p:nvPr/>
        </p:nvSpPr>
        <p:spPr>
          <a:xfrm>
            <a:off x="1125717" y="1804750"/>
            <a:ext cx="5032147" cy="523220"/>
          </a:xfrm>
          <a:prstGeom prst="rect">
            <a:avLst/>
          </a:prstGeom>
          <a:noFill/>
        </p:spPr>
        <p:txBody>
          <a:bodyPr wrap="none" rtlCol="0">
            <a:spAutoFit/>
          </a:bodyPr>
          <a:lstStyle/>
          <a:p>
            <a:r>
              <a:rPr lang="en-US" sz="2800" b="1">
                <a:latin typeface="Times New Roman" panose="02020603050405020304" pitchFamily="18" charset="0"/>
                <a:cs typeface="Times New Roman" panose="02020603050405020304" pitchFamily="18" charset="0"/>
              </a:rPr>
              <a:t>1. Biến Instance (Biến toàn cục)</a:t>
            </a:r>
          </a:p>
        </p:txBody>
      </p:sp>
      <p:sp>
        <p:nvSpPr>
          <p:cNvPr id="19" name="TextBox 18">
            <a:extLst>
              <a:ext uri="{FF2B5EF4-FFF2-40B4-BE49-F238E27FC236}">
                <a16:creationId xmlns:a16="http://schemas.microsoft.com/office/drawing/2014/main" xmlns="" id="{76051749-551C-496B-962A-42CCF59D4C08}"/>
              </a:ext>
            </a:extLst>
          </p:cNvPr>
          <p:cNvSpPr txBox="1"/>
          <p:nvPr/>
        </p:nvSpPr>
        <p:spPr>
          <a:xfrm>
            <a:off x="1348824" y="2327970"/>
            <a:ext cx="8557176" cy="3539430"/>
          </a:xfrm>
          <a:prstGeom prst="rect">
            <a:avLst/>
          </a:prstGeom>
          <a:noFill/>
        </p:spPr>
        <p:txBody>
          <a:bodyPr wrap="square" rtlCol="0">
            <a:spAutoFit/>
          </a:bodyPr>
          <a:lstStyle/>
          <a:p>
            <a:pPr marL="285750" indent="-285750">
              <a:buFont typeface="Arial" panose="020B0604020202020204" pitchFamily="34" charset="0"/>
              <a:buChar char="•"/>
            </a:pPr>
            <a:r>
              <a:rPr lang="vi-VN" sz="2800" dirty="0">
                <a:latin typeface="+mj-lt"/>
              </a:rPr>
              <a:t>Biến instance được khai báo trong một lớp(class), bên ngoài các phương thức, constructor và các block. </a:t>
            </a:r>
            <a:endParaRPr lang="en-US" sz="2800" dirty="0">
              <a:latin typeface="+mj-lt"/>
            </a:endParaRP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Phạm</a:t>
            </a:r>
            <a:r>
              <a:rPr lang="en-US" sz="2800" dirty="0">
                <a:latin typeface="Times New Roman" panose="02020603050405020304" pitchFamily="18" charset="0"/>
                <a:cs typeface="Times New Roman" panose="02020603050405020304" pitchFamily="18" charset="0"/>
              </a:rPr>
              <a:t> vi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class </a:t>
            </a:r>
            <a:r>
              <a:rPr lang="en-US" sz="2800" dirty="0" err="1">
                <a:latin typeface="Times New Roman" panose="02020603050405020304" pitchFamily="18" charset="0"/>
                <a:cs typeface="Times New Roman" panose="02020603050405020304" pitchFamily="18" charset="0"/>
              </a:rPr>
              <a:t>đó</a:t>
            </a:r>
            <a:endParaRPr lang="vi-V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Đ</a:t>
            </a:r>
            <a:r>
              <a:rPr lang="vi-VN" sz="2800" dirty="0">
                <a:latin typeface="Times New Roman" panose="02020603050405020304" pitchFamily="18" charset="0"/>
                <a:cs typeface="Times New Roman" panose="02020603050405020304" pitchFamily="18" charset="0"/>
              </a:rPr>
              <a:t>ược phép sử dụng "access modifier" khi khai báo biến instance, mặc định là "default".</a:t>
            </a: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cần khởi tạo giá trị trước khi sử dụng.</a:t>
            </a:r>
          </a:p>
          <a:p>
            <a:pPr marL="285750" indent="-28575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Gọi</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nó trực tiếp bằng tên khi sử dụng ở khắp n</a:t>
            </a:r>
            <a:r>
              <a:rPr lang="en-US" sz="2800" dirty="0">
                <a:latin typeface="Times New Roman" panose="02020603050405020304" pitchFamily="18" charset="0"/>
                <a:cs typeface="Times New Roman" panose="02020603050405020304" pitchFamily="18" charset="0"/>
              </a:rPr>
              <a:t>ơ</a:t>
            </a:r>
            <a:r>
              <a:rPr lang="vi-VN" sz="2800" dirty="0">
                <a:latin typeface="Times New Roman" panose="02020603050405020304" pitchFamily="18" charset="0"/>
                <a:cs typeface="Times New Roman" panose="02020603050405020304" pitchFamily="18" charset="0"/>
              </a:rPr>
              <a:t>i bên trong class đó.</a:t>
            </a:r>
          </a:p>
        </p:txBody>
      </p:sp>
    </p:spTree>
    <p:extLst>
      <p:ext uri="{BB962C8B-B14F-4D97-AF65-F5344CB8AC3E}">
        <p14:creationId xmlns:p14="http://schemas.microsoft.com/office/powerpoint/2010/main" val="716607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82917" y="1181195"/>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738340" y="1109476"/>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03</a:t>
              </a:r>
              <a:endParaRPr lang="zh-CN" altLang="en-US" sz="2400">
                <a:solidFill>
                  <a:srgbClr val="01ACBE"/>
                </a:solidFill>
                <a:latin typeface="Impact" panose="020B0806030902050204" pitchFamily="34" charset="0"/>
              </a:endParaRPr>
            </a:p>
          </p:txBody>
        </p:sp>
      </p:grpSp>
      <p:sp>
        <p:nvSpPr>
          <p:cNvPr id="17" name="文本框 90"/>
          <p:cNvSpPr txBox="1"/>
          <p:nvPr/>
        </p:nvSpPr>
        <p:spPr>
          <a:xfrm>
            <a:off x="2826778" y="1345233"/>
            <a:ext cx="6148480" cy="523220"/>
          </a:xfrm>
          <a:prstGeom prst="rect">
            <a:avLst/>
          </a:prstGeom>
          <a:noFill/>
        </p:spPr>
        <p:txBody>
          <a:bodyPr wrap="square" rtlCol="0">
            <a:spAutoFit/>
          </a:bodyPr>
          <a:lstStyle/>
          <a:p>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Tổng Quan Về Biến</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xmlns="" id="{A1ED8997-50F6-468F-BBA8-78FD70D2564C}"/>
              </a:ext>
            </a:extLst>
          </p:cNvPr>
          <p:cNvSpPr txBox="1"/>
          <p:nvPr/>
        </p:nvSpPr>
        <p:spPr>
          <a:xfrm>
            <a:off x="1582917" y="1972062"/>
            <a:ext cx="3946914" cy="523220"/>
          </a:xfrm>
          <a:prstGeom prst="rect">
            <a:avLst/>
          </a:prstGeom>
          <a:noFill/>
        </p:spPr>
        <p:txBody>
          <a:bodyPr wrap="none" rtlCol="0">
            <a:spAutoFit/>
          </a:bodyPr>
          <a:lstStyle/>
          <a:p>
            <a:r>
              <a:rPr lang="en-US" sz="2800" b="1">
                <a:latin typeface="Times New Roman" panose="02020603050405020304" pitchFamily="18" charset="0"/>
                <a:cs typeface="Times New Roman" panose="02020603050405020304" pitchFamily="18" charset="0"/>
              </a:rPr>
              <a:t>1. Biến Static (Biến tĩnh)</a:t>
            </a:r>
          </a:p>
        </p:txBody>
      </p:sp>
      <p:sp>
        <p:nvSpPr>
          <p:cNvPr id="19" name="TextBox 18">
            <a:extLst>
              <a:ext uri="{FF2B5EF4-FFF2-40B4-BE49-F238E27FC236}">
                <a16:creationId xmlns:a16="http://schemas.microsoft.com/office/drawing/2014/main" xmlns="" id="{76051749-551C-496B-962A-42CCF59D4C08}"/>
              </a:ext>
            </a:extLst>
          </p:cNvPr>
          <p:cNvSpPr txBox="1"/>
          <p:nvPr/>
        </p:nvSpPr>
        <p:spPr>
          <a:xfrm>
            <a:off x="1806024" y="2430482"/>
            <a:ext cx="8557176" cy="3970318"/>
          </a:xfrm>
          <a:prstGeom prst="rect">
            <a:avLst/>
          </a:prstGeom>
          <a:noFill/>
        </p:spPr>
        <p:txBody>
          <a:bodyPr wrap="square" rtlCol="0">
            <a:spAutoFit/>
          </a:bodyPr>
          <a:lstStyle/>
          <a:p>
            <a:pPr marL="457200" indent="-457200">
              <a:buFont typeface="Arial" panose="020B0604020202020204" pitchFamily="34" charset="0"/>
              <a:buChar char="•"/>
            </a:pPr>
            <a:r>
              <a:rPr lang="vi-VN" sz="2800">
                <a:latin typeface="Times New Roman (Headings)"/>
              </a:rPr>
              <a:t>Biến static được khai báo trong một class với từ khóa "static", phía bên ngoài các phương thức, constructor và block</a:t>
            </a:r>
            <a:r>
              <a:rPr lang="en-US" sz="2800">
                <a:latin typeface="Times New Roman (Headings)"/>
              </a:rPr>
              <a:t>.</a:t>
            </a:r>
          </a:p>
          <a:p>
            <a:pPr marL="457200" indent="-457200">
              <a:buFont typeface="Arial" panose="020B0604020202020204" pitchFamily="34" charset="0"/>
              <a:buChar char="•"/>
            </a:pPr>
            <a:r>
              <a:rPr lang="vi-VN" sz="2800">
                <a:latin typeface="Times New Roman (Headings)"/>
              </a:rPr>
              <a:t>Biến static được tạo khi chương trình bắt đầu chạy và chỉ bị phá hủy khi chương trình dừng. </a:t>
            </a:r>
            <a:endParaRPr lang="en-US" sz="2800">
              <a:latin typeface="Times New Roman (Headings)"/>
            </a:endParaRPr>
          </a:p>
          <a:p>
            <a:pPr marL="457200" indent="-457200">
              <a:buFont typeface="Arial" panose="020B0604020202020204" pitchFamily="34" charset="0"/>
              <a:buChar char="•"/>
            </a:pPr>
            <a:r>
              <a:rPr lang="vi-VN" sz="2800">
                <a:latin typeface="Times New Roman (Headings)"/>
              </a:rPr>
              <a:t>Biến static được truy cập thông qua tên của class chứa nó, với cú pháp: TenClass.tenBien</a:t>
            </a:r>
            <a:r>
              <a:rPr lang="en-US" sz="2800">
                <a:latin typeface="Times New Roman (Headings)"/>
              </a:rPr>
              <a:t>Static</a:t>
            </a:r>
            <a:r>
              <a:rPr lang="vi-VN" sz="2800">
                <a:latin typeface="Times New Roman (Headings)"/>
              </a:rPr>
              <a:t>.</a:t>
            </a:r>
          </a:p>
          <a:p>
            <a:pPr marL="457200" indent="-457200">
              <a:buFont typeface="Arial" panose="020B0604020202020204" pitchFamily="34" charset="0"/>
              <a:buChar char="•"/>
            </a:pPr>
            <a:r>
              <a:rPr lang="en-US" sz="2800">
                <a:latin typeface="Times New Roman (Headings)"/>
              </a:rPr>
              <a:t>P</a:t>
            </a:r>
            <a:r>
              <a:rPr lang="vi-VN" sz="2800">
                <a:latin typeface="Times New Roman (Headings)"/>
              </a:rPr>
              <a:t>hương thức sử dụng biến static bằng cách gọi tên của nó khi phương thức đó cũng </a:t>
            </a:r>
            <a:r>
              <a:rPr lang="en-US" sz="2800">
                <a:latin typeface="Times New Roman (Headings)"/>
              </a:rPr>
              <a:t>là </a:t>
            </a:r>
            <a:r>
              <a:rPr lang="vi-VN" sz="2800">
                <a:latin typeface="Times New Roman (Headings)"/>
              </a:rPr>
              <a:t>"static".</a:t>
            </a:r>
          </a:p>
        </p:txBody>
      </p:sp>
    </p:spTree>
    <p:extLst>
      <p:ext uri="{BB962C8B-B14F-4D97-AF65-F5344CB8AC3E}">
        <p14:creationId xmlns:p14="http://schemas.microsoft.com/office/powerpoint/2010/main" val="201257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193402" y="958161"/>
            <a:ext cx="8712598" cy="866951"/>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406096" y="87630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437262" y="1122199"/>
            <a:ext cx="6899055" cy="523220"/>
          </a:xfrm>
          <a:prstGeom prst="rect">
            <a:avLst/>
          </a:prstGeom>
          <a:noFill/>
        </p:spPr>
        <p:txBody>
          <a:bodyPr wrap="square" rtlCol="0">
            <a:spAutoFit/>
          </a:bodyPr>
          <a:lstStyle/>
          <a:p>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 Kiểu Dữ Liệu C</a:t>
            </a:r>
            <a:r>
              <a:rPr lang="vi-VN"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Bản Trong Java</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Rectangle 1"/>
          <p:cNvSpPr/>
          <p:nvPr/>
        </p:nvSpPr>
        <p:spPr>
          <a:xfrm>
            <a:off x="1447800" y="2274838"/>
            <a:ext cx="7696200" cy="2677656"/>
          </a:xfrm>
          <a:prstGeom prst="rect">
            <a:avLst/>
          </a:prstGeom>
        </p:spPr>
        <p:txBody>
          <a:bodyPr wrap="square">
            <a:spAutoFit/>
          </a:bodyPr>
          <a:lstStyle/>
          <a:p>
            <a:r>
              <a:rPr lang="en-US" sz="2400" b="1" dirty="0" smtClean="0">
                <a:latin typeface="+mj-lt"/>
              </a:rPr>
              <a:t>K</a:t>
            </a:r>
            <a:r>
              <a:rPr lang="vi-VN" sz="2400" b="1" dirty="0" smtClean="0">
                <a:latin typeface="+mj-lt"/>
              </a:rPr>
              <a:t>iểu </a:t>
            </a:r>
            <a:r>
              <a:rPr lang="vi-VN" sz="2400" b="1" dirty="0">
                <a:latin typeface="+mj-lt"/>
              </a:rPr>
              <a:t>dữ liệu nguyên thủy </a:t>
            </a:r>
            <a:r>
              <a:rPr lang="vi-VN" sz="2400" dirty="0" smtClean="0">
                <a:latin typeface="+mj-lt"/>
              </a:rPr>
              <a:t>là </a:t>
            </a:r>
            <a:r>
              <a:rPr lang="vi-VN" sz="2400" dirty="0">
                <a:latin typeface="+mj-lt"/>
              </a:rPr>
              <a:t>các kiểu dữ liệu cơ bản và được cung cấp sẵn của Java. Về mặt lưu trữ thì kiểu dữ liệu nguyên thủy lưu trữ dữ liệu trong chính bản thân nó, việc sử dụng kiểu này cũng rất đơn giản, và không dính líu gì đến hướng đối tượng cả. Ngược lại với kiểu dữ liệu nguyên thủy là kiểu dữ liệu </a:t>
            </a:r>
            <a:r>
              <a:rPr lang="en-US" sz="2400" b="1" dirty="0" err="1" smtClean="0">
                <a:latin typeface="+mj-lt"/>
              </a:rPr>
              <a:t>Không</a:t>
            </a:r>
            <a:r>
              <a:rPr lang="en-US" sz="2400" b="1" dirty="0" smtClean="0">
                <a:latin typeface="+mj-lt"/>
              </a:rPr>
              <a:t> </a:t>
            </a:r>
            <a:r>
              <a:rPr lang="en-US" sz="2400" b="1" dirty="0" err="1" smtClean="0">
                <a:latin typeface="+mj-lt"/>
              </a:rPr>
              <a:t>phải</a:t>
            </a:r>
            <a:r>
              <a:rPr lang="en-US" sz="2400" b="1" dirty="0" smtClean="0">
                <a:latin typeface="+mj-lt"/>
              </a:rPr>
              <a:t> </a:t>
            </a:r>
            <a:r>
              <a:rPr lang="en-US" sz="2400" b="1" dirty="0" err="1" smtClean="0">
                <a:latin typeface="+mj-lt"/>
              </a:rPr>
              <a:t>nguyên</a:t>
            </a:r>
            <a:r>
              <a:rPr lang="en-US" sz="2400" b="1" dirty="0" smtClean="0">
                <a:latin typeface="+mj-lt"/>
              </a:rPr>
              <a:t> </a:t>
            </a:r>
            <a:r>
              <a:rPr lang="en-US" sz="2400" b="1" dirty="0" err="1" smtClean="0">
                <a:latin typeface="+mj-lt"/>
              </a:rPr>
              <a:t>thủy</a:t>
            </a:r>
            <a:r>
              <a:rPr lang="en-US" sz="2400" b="1" dirty="0" smtClean="0">
                <a:latin typeface="+mj-lt"/>
              </a:rPr>
              <a:t> </a:t>
            </a:r>
            <a:r>
              <a:rPr lang="en-US" sz="2400" dirty="0" smtClean="0">
                <a:latin typeface="+mj-lt"/>
              </a:rPr>
              <a:t>(Array, String, </a:t>
            </a:r>
            <a:r>
              <a:rPr lang="en-US" sz="2400" dirty="0" err="1" smtClean="0">
                <a:latin typeface="+mj-lt"/>
              </a:rPr>
              <a:t>Hướng</a:t>
            </a:r>
            <a:r>
              <a:rPr lang="en-US" sz="2400" dirty="0" smtClean="0">
                <a:latin typeface="+mj-lt"/>
              </a:rPr>
              <a:t> </a:t>
            </a:r>
            <a:r>
              <a:rPr lang="en-US" sz="2400" dirty="0" err="1" smtClean="0">
                <a:latin typeface="+mj-lt"/>
              </a:rPr>
              <a:t>đối</a:t>
            </a:r>
            <a:r>
              <a:rPr lang="en-US" sz="2400" dirty="0" smtClean="0">
                <a:latin typeface="+mj-lt"/>
              </a:rPr>
              <a:t> </a:t>
            </a:r>
            <a:r>
              <a:rPr lang="en-US" sz="2400" dirty="0" err="1" smtClean="0">
                <a:latin typeface="+mj-lt"/>
              </a:rPr>
              <a:t>tượng</a:t>
            </a:r>
            <a:r>
              <a:rPr lang="en-US" sz="2400" dirty="0" smtClean="0">
                <a:latin typeface="+mj-lt"/>
              </a:rPr>
              <a:t>…)</a:t>
            </a:r>
            <a:endParaRPr lang="en-US" sz="2400" dirty="0">
              <a:latin typeface="+mj-lt"/>
            </a:endParaRPr>
          </a:p>
        </p:txBody>
      </p:sp>
    </p:spTree>
    <p:extLst>
      <p:ext uri="{BB962C8B-B14F-4D97-AF65-F5344CB8AC3E}">
        <p14:creationId xmlns:p14="http://schemas.microsoft.com/office/powerpoint/2010/main" val="324401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193402" y="958161"/>
            <a:ext cx="8712598" cy="866951"/>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406096" y="87630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2437262" y="1122199"/>
            <a:ext cx="6899055" cy="523220"/>
          </a:xfrm>
          <a:prstGeom prst="rect">
            <a:avLst/>
          </a:prstGeom>
          <a:noFill/>
        </p:spPr>
        <p:txBody>
          <a:bodyPr wrap="square" rtlCol="0">
            <a:spAutoFit/>
          </a:bodyPr>
          <a:lstStyle/>
          <a:p>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 Kiểu Dữ Liệu C</a:t>
            </a:r>
            <a:r>
              <a:rPr lang="vi-VN"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Bản Trong Java</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p:cNvPicPr>
            <a:picLocks noChangeAspect="1"/>
          </p:cNvPicPr>
          <p:nvPr/>
        </p:nvPicPr>
        <p:blipFill>
          <a:blip r:embed="rId4"/>
          <a:stretch>
            <a:fillRect/>
          </a:stretch>
        </p:blipFill>
        <p:spPr>
          <a:xfrm>
            <a:off x="1304650" y="1895010"/>
            <a:ext cx="6063197" cy="2830270"/>
          </a:xfrm>
          <a:prstGeom prst="rect">
            <a:avLst/>
          </a:prstGeom>
        </p:spPr>
      </p:pic>
      <p:pic>
        <p:nvPicPr>
          <p:cNvPr id="19" name="Picture 18"/>
          <p:cNvPicPr>
            <a:picLocks noChangeAspect="1"/>
          </p:cNvPicPr>
          <p:nvPr/>
        </p:nvPicPr>
        <p:blipFill>
          <a:blip r:embed="rId5"/>
          <a:stretch>
            <a:fillRect/>
          </a:stretch>
        </p:blipFill>
        <p:spPr>
          <a:xfrm>
            <a:off x="7367847" y="1860457"/>
            <a:ext cx="4197771" cy="3752169"/>
          </a:xfrm>
          <a:prstGeom prst="rect">
            <a:avLst/>
          </a:prstGeom>
        </p:spPr>
      </p:pic>
    </p:spTree>
    <p:extLst>
      <p:ext uri="{BB962C8B-B14F-4D97-AF65-F5344CB8AC3E}">
        <p14:creationId xmlns:p14="http://schemas.microsoft.com/office/powerpoint/2010/main" val="279213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193402" y="958161"/>
            <a:ext cx="8712598" cy="866951"/>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406096" y="87630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03</a:t>
              </a:r>
              <a:endParaRPr lang="zh-CN" altLang="en-US" sz="2400">
                <a:solidFill>
                  <a:srgbClr val="01ACBE"/>
                </a:solidFill>
                <a:latin typeface="Impact" panose="020B0806030902050204" pitchFamily="34" charset="0"/>
              </a:endParaRPr>
            </a:p>
          </p:txBody>
        </p:sp>
      </p:grpSp>
      <p:sp>
        <p:nvSpPr>
          <p:cNvPr id="17" name="文本框 90"/>
          <p:cNvSpPr txBox="1"/>
          <p:nvPr/>
        </p:nvSpPr>
        <p:spPr>
          <a:xfrm>
            <a:off x="2437262" y="1122199"/>
            <a:ext cx="6899055" cy="523220"/>
          </a:xfrm>
          <a:prstGeom prst="rect">
            <a:avLst/>
          </a:prstGeom>
          <a:noFill/>
        </p:spPr>
        <p:txBody>
          <a:bodyPr wrap="square" rtlCol="0">
            <a:spAutoFit/>
          </a:bodyPr>
          <a:lstStyle/>
          <a:p>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 Kiểu Dữ Liệu C</a:t>
            </a:r>
            <a:r>
              <a:rPr lang="vi-VN"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Bản Trong Java</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026" name="Picture 2" descr="Kiểu dữ liệu Java - Tìm hiểu 8 kiểu dữ liệu ban đầu trong Jav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047" y="2374268"/>
            <a:ext cx="7156254" cy="315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21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168928" y="952502"/>
            <a:ext cx="8889472" cy="701040"/>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p:cNvSpPr txBox="1"/>
          <p:nvPr/>
        </p:nvSpPr>
        <p:spPr>
          <a:xfrm>
            <a:off x="2541493" y="1064796"/>
            <a:ext cx="5522771" cy="461665"/>
          </a:xfrm>
          <a:prstGeom prst="rect">
            <a:avLst/>
          </a:prstGeom>
          <a:noFill/>
        </p:spPr>
        <p:txBody>
          <a:bodyPr wrap="square" rtlCol="0">
            <a:spAutoFit/>
          </a:bodyPr>
          <a:lstStyle/>
          <a:p>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Toán</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Tử</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Cơ</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Bản</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Toán</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tử</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số</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học</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p:cNvGrpSpPr/>
          <p:nvPr/>
        </p:nvGrpSpPr>
        <p:grpSpPr>
          <a:xfrm>
            <a:off x="1575523" y="922408"/>
            <a:ext cx="860201" cy="789889"/>
            <a:chOff x="2912215" y="455848"/>
            <a:chExt cx="1066422" cy="1974366"/>
          </a:xfrm>
        </p:grpSpPr>
        <p:grpSp>
          <p:nvGrpSpPr>
            <p:cNvPr id="11" name="组合 5"/>
            <p:cNvGrpSpPr/>
            <p:nvPr/>
          </p:nvGrpSpPr>
          <p:grpSpPr>
            <a:xfrm>
              <a:off x="2912215" y="455848"/>
              <a:ext cx="1066422" cy="1974366"/>
              <a:chOff x="2996200" y="693603"/>
              <a:chExt cx="1014663" cy="1878543"/>
            </a:xfrm>
          </p:grpSpPr>
          <p:sp>
            <p:nvSpPr>
              <p:cNvPr id="13"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058305" y="850449"/>
              <a:ext cx="774239" cy="1153954"/>
            </a:xfrm>
            <a:prstGeom prst="rect">
              <a:avLst/>
            </a:prstGeom>
            <a:noFill/>
          </p:spPr>
          <p:txBody>
            <a:bodyPr wrap="square" rtlCol="0">
              <a:spAutoFit/>
            </a:bodyPr>
            <a:lstStyle/>
            <a:p>
              <a:pPr algn="ctr"/>
              <a:r>
                <a:rPr lang="en-US" altLang="zh-CN" sz="2400">
                  <a:solidFill>
                    <a:srgbClr val="E87071"/>
                  </a:solidFill>
                  <a:latin typeface="Impact" panose="020B0806030902050204" pitchFamily="34" charset="0"/>
                </a:rPr>
                <a:t>04</a:t>
              </a:r>
              <a:endParaRPr lang="zh-CN" altLang="en-US" sz="2400">
                <a:solidFill>
                  <a:srgbClr val="E87071"/>
                </a:solidFill>
                <a:latin typeface="Impact" panose="020B0806030902050204" pitchFamily="34" charset="0"/>
              </a:endParaRPr>
            </a:p>
          </p:txBody>
        </p:sp>
      </p:grpSp>
      <p:graphicFrame>
        <p:nvGraphicFramePr>
          <p:cNvPr id="18" name="Table 17"/>
          <p:cNvGraphicFramePr>
            <a:graphicFrameLocks noGrp="1"/>
          </p:cNvGraphicFramePr>
          <p:nvPr>
            <p:extLst>
              <p:ext uri="{D42A27DB-BD31-4B8C-83A1-F6EECF244321}">
                <p14:modId xmlns:p14="http://schemas.microsoft.com/office/powerpoint/2010/main" val="2581907594"/>
              </p:ext>
            </p:extLst>
          </p:nvPr>
        </p:nvGraphicFramePr>
        <p:xfrm>
          <a:off x="1447800" y="2057400"/>
          <a:ext cx="8153400" cy="2453642"/>
        </p:xfrm>
        <a:graphic>
          <a:graphicData uri="http://schemas.openxmlformats.org/drawingml/2006/table">
            <a:tbl>
              <a:tblPr/>
              <a:tblGrid>
                <a:gridCol w="939414"/>
                <a:gridCol w="5211086"/>
                <a:gridCol w="2002900"/>
              </a:tblGrid>
              <a:tr h="277771">
                <a:tc>
                  <a:txBody>
                    <a:bodyPr/>
                    <a:lstStyle/>
                    <a:p>
                      <a:pPr algn="l" fontAlgn="ctr"/>
                      <a:r>
                        <a:rPr lang="en-US" sz="1300" b="1" i="0" u="none" strike="noStrike" dirty="0" err="1">
                          <a:solidFill>
                            <a:srgbClr val="555555"/>
                          </a:solidFill>
                          <a:effectLst/>
                          <a:latin typeface="Times New Roman" panose="02020603050405020304" pitchFamily="18" charset="0"/>
                        </a:rPr>
                        <a:t>Toán</a:t>
                      </a:r>
                      <a:r>
                        <a:rPr lang="en-US" sz="1300" b="1" i="0" u="none" strike="noStrike" dirty="0">
                          <a:solidFill>
                            <a:srgbClr val="555555"/>
                          </a:solidFill>
                          <a:effectLst/>
                          <a:latin typeface="Times New Roman" panose="02020603050405020304" pitchFamily="18" charset="0"/>
                        </a:rPr>
                        <a:t> </a:t>
                      </a:r>
                      <a:r>
                        <a:rPr lang="en-US" sz="1300" b="1" i="0" u="none" strike="noStrike" dirty="0" err="1">
                          <a:solidFill>
                            <a:srgbClr val="555555"/>
                          </a:solidFill>
                          <a:effectLst/>
                          <a:latin typeface="Times New Roman" panose="02020603050405020304" pitchFamily="18" charset="0"/>
                        </a:rPr>
                        <a:t>tử</a:t>
                      </a:r>
                      <a:endParaRPr lang="en-US" sz="1300" b="1" i="0" u="none" strike="noStrike" dirty="0">
                        <a:solidFill>
                          <a:srgbClr val="555555"/>
                        </a:solidFill>
                        <a:effectLst/>
                        <a:latin typeface="Times New Roman" panose="02020603050405020304" pitchFamily="18"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1" i="0" u="none" strike="noStrike" dirty="0" err="1">
                          <a:solidFill>
                            <a:srgbClr val="555555"/>
                          </a:solidFill>
                          <a:effectLst/>
                          <a:latin typeface="Times New Roman" panose="02020603050405020304" pitchFamily="18" charset="0"/>
                        </a:rPr>
                        <a:t>Miêu</a:t>
                      </a:r>
                      <a:r>
                        <a:rPr lang="en-US" sz="1300" b="1" i="0" u="none" strike="noStrike" dirty="0">
                          <a:solidFill>
                            <a:srgbClr val="555555"/>
                          </a:solidFill>
                          <a:effectLst/>
                          <a:latin typeface="Times New Roman" panose="02020603050405020304" pitchFamily="18" charset="0"/>
                        </a:rPr>
                        <a:t> </a:t>
                      </a:r>
                      <a:r>
                        <a:rPr lang="en-US" sz="1300" b="1" i="0" u="none" strike="noStrike" dirty="0" err="1">
                          <a:solidFill>
                            <a:srgbClr val="555555"/>
                          </a:solidFill>
                          <a:effectLst/>
                          <a:latin typeface="Times New Roman" panose="02020603050405020304" pitchFamily="18" charset="0"/>
                        </a:rPr>
                        <a:t>tả</a:t>
                      </a:r>
                      <a:endParaRPr lang="en-US" sz="1300" b="1" i="0" u="none" strike="noStrike" dirty="0">
                        <a:solidFill>
                          <a:srgbClr val="555555"/>
                        </a:solidFill>
                        <a:effectLst/>
                        <a:latin typeface="Times New Roman" panose="02020603050405020304" pitchFamily="18"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BR" sz="1300" b="1" i="0" u="none" strike="noStrike" dirty="0">
                          <a:solidFill>
                            <a:srgbClr val="555555"/>
                          </a:solidFill>
                          <a:effectLst/>
                          <a:latin typeface="Times New Roman" panose="02020603050405020304" pitchFamily="18" charset="0"/>
                        </a:rPr>
                        <a:t>Ví dụ: B = 20, A = 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7771">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dirty="0" err="1">
                          <a:solidFill>
                            <a:srgbClr val="555555"/>
                          </a:solidFill>
                          <a:effectLst/>
                          <a:latin typeface="Times New Roman" panose="02020603050405020304" pitchFamily="18" charset="0"/>
                        </a:rPr>
                        <a:t>Phép</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cộng</a:t>
                      </a:r>
                      <a:endParaRPr lang="en-US" sz="1300" b="0" i="0" u="none" strike="noStrike" dirty="0">
                        <a:solidFill>
                          <a:srgbClr val="555555"/>
                        </a:solidFill>
                        <a:effectLst/>
                        <a:latin typeface="Times New Roman" panose="02020603050405020304" pitchFamily="18"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A + B sẽ cho kết quả 30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7771">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Phép trừ: trừ toán hạng trái cho toán hạng phải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A – B sẽ cho kết quả -10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7771">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Phép nhân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A * B sẽ cho kết quả 200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7771">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Phép chia: chia toán hạng trái cho toán hạng phải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BR" sz="1300" b="0" i="0" u="none" strike="noStrike">
                          <a:solidFill>
                            <a:srgbClr val="555555"/>
                          </a:solidFill>
                          <a:effectLst/>
                          <a:latin typeface="Times New Roman" panose="02020603050405020304" pitchFamily="18" charset="0"/>
                        </a:rPr>
                        <a:t>B / A sẽ cho kết quả 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09245">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a:solidFill>
                            <a:srgbClr val="555555"/>
                          </a:solidFill>
                          <a:effectLst/>
                          <a:latin typeface="Times New Roman" panose="02020603050405020304" pitchFamily="18" charset="0"/>
                        </a:rPr>
                        <a:t>Phép chia lấy phần dư: Lấy phần dư của phép chia toán hạng trái cho toán hạng phải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BR" sz="1300" b="0" i="0" u="none" strike="noStrike">
                          <a:solidFill>
                            <a:srgbClr val="555555"/>
                          </a:solidFill>
                          <a:effectLst/>
                          <a:latin typeface="Times New Roman" panose="02020603050405020304" pitchFamily="18" charset="0"/>
                        </a:rPr>
                        <a:t>B % A sẽ cho kết quả 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7771">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a:solidFill>
                            <a:srgbClr val="555555"/>
                          </a:solidFill>
                          <a:effectLst/>
                          <a:latin typeface="Times New Roman" panose="02020603050405020304" pitchFamily="18" charset="0"/>
                        </a:rPr>
                        <a:t>Phép lượng gia: lượng gia giá trị toán hạng thêm 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B++ sẽ cho kết quả 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77771">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a:solidFill>
                            <a:srgbClr val="555555"/>
                          </a:solidFill>
                          <a:effectLst/>
                          <a:latin typeface="Times New Roman" panose="02020603050405020304" pitchFamily="18" charset="0"/>
                        </a:rPr>
                        <a:t>Phép lượng giảm: lượng giảm giá trị toán hạng đi 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dirty="0">
                          <a:solidFill>
                            <a:srgbClr val="555555"/>
                          </a:solidFill>
                          <a:effectLst/>
                          <a:latin typeface="Times New Roman" panose="02020603050405020304" pitchFamily="18" charset="0"/>
                        </a:rPr>
                        <a:t>B– </a:t>
                      </a:r>
                      <a:r>
                        <a:rPr lang="en-US" sz="1300" b="0" i="0" u="none" strike="noStrike" dirty="0" err="1">
                          <a:solidFill>
                            <a:srgbClr val="555555"/>
                          </a:solidFill>
                          <a:effectLst/>
                          <a:latin typeface="Times New Roman" panose="02020603050405020304" pitchFamily="18" charset="0"/>
                        </a:rPr>
                        <a:t>sẽ</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cho</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kết</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quả</a:t>
                      </a:r>
                      <a:r>
                        <a:rPr lang="en-US" sz="1300" b="0" i="0" u="none" strike="noStrike" dirty="0">
                          <a:solidFill>
                            <a:srgbClr val="555555"/>
                          </a:solidFill>
                          <a:effectLst/>
                          <a:latin typeface="Times New Roman" panose="02020603050405020304" pitchFamily="18" charset="0"/>
                        </a:rPr>
                        <a:t> 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7183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016528" y="1018617"/>
            <a:ext cx="8889472" cy="701040"/>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p:cNvSpPr txBox="1"/>
          <p:nvPr/>
        </p:nvSpPr>
        <p:spPr>
          <a:xfrm>
            <a:off x="2389093" y="1130911"/>
            <a:ext cx="5522771" cy="461665"/>
          </a:xfrm>
          <a:prstGeom prst="rect">
            <a:avLst/>
          </a:prstGeom>
          <a:noFill/>
        </p:spPr>
        <p:txBody>
          <a:bodyPr wrap="square" rtlCol="0">
            <a:spAutoFit/>
          </a:bodyPr>
          <a:lstStyle/>
          <a:p>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Toán</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Tử</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Cơ</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Bản</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Toán</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tử</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quan</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hệ</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p:cNvGrpSpPr/>
          <p:nvPr/>
        </p:nvGrpSpPr>
        <p:grpSpPr>
          <a:xfrm>
            <a:off x="1423123" y="988523"/>
            <a:ext cx="860201" cy="789889"/>
            <a:chOff x="2912215" y="455848"/>
            <a:chExt cx="1066422" cy="1974366"/>
          </a:xfrm>
        </p:grpSpPr>
        <p:grpSp>
          <p:nvGrpSpPr>
            <p:cNvPr id="11" name="组合 5"/>
            <p:cNvGrpSpPr/>
            <p:nvPr/>
          </p:nvGrpSpPr>
          <p:grpSpPr>
            <a:xfrm>
              <a:off x="2912215" y="455848"/>
              <a:ext cx="1066422" cy="1974366"/>
              <a:chOff x="2996200" y="693603"/>
              <a:chExt cx="1014663" cy="1878543"/>
            </a:xfrm>
          </p:grpSpPr>
          <p:sp>
            <p:nvSpPr>
              <p:cNvPr id="13"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058305" y="850449"/>
              <a:ext cx="774239" cy="1153954"/>
            </a:xfrm>
            <a:prstGeom prst="rect">
              <a:avLst/>
            </a:prstGeom>
            <a:noFill/>
          </p:spPr>
          <p:txBody>
            <a:bodyPr wrap="square" rtlCol="0">
              <a:spAutoFit/>
            </a:bodyPr>
            <a:lstStyle/>
            <a:p>
              <a:pPr algn="ctr"/>
              <a:r>
                <a:rPr lang="en-US" altLang="zh-CN" sz="2400">
                  <a:solidFill>
                    <a:srgbClr val="E87071"/>
                  </a:solidFill>
                  <a:latin typeface="Impact" panose="020B0806030902050204" pitchFamily="34" charset="0"/>
                </a:rPr>
                <a:t>04</a:t>
              </a:r>
              <a:endParaRPr lang="zh-CN" altLang="en-US" sz="2400">
                <a:solidFill>
                  <a:srgbClr val="E87071"/>
                </a:solidFill>
                <a:latin typeface="Impact" panose="020B0806030902050204" pitchFamily="34" charset="0"/>
              </a:endParaRPr>
            </a:p>
          </p:txBody>
        </p:sp>
      </p:grpSp>
      <p:graphicFrame>
        <p:nvGraphicFramePr>
          <p:cNvPr id="3" name="Table 2"/>
          <p:cNvGraphicFramePr>
            <a:graphicFrameLocks noGrp="1"/>
          </p:cNvGraphicFramePr>
          <p:nvPr>
            <p:extLst>
              <p:ext uri="{D42A27DB-BD31-4B8C-83A1-F6EECF244321}">
                <p14:modId xmlns:p14="http://schemas.microsoft.com/office/powerpoint/2010/main" val="920128707"/>
              </p:ext>
            </p:extLst>
          </p:nvPr>
        </p:nvGraphicFramePr>
        <p:xfrm>
          <a:off x="838200" y="1981198"/>
          <a:ext cx="9372601" cy="3117377"/>
        </p:xfrm>
        <a:graphic>
          <a:graphicData uri="http://schemas.openxmlformats.org/drawingml/2006/table">
            <a:tbl>
              <a:tblPr/>
              <a:tblGrid>
                <a:gridCol w="1079887"/>
                <a:gridCol w="5990314"/>
                <a:gridCol w="2302400"/>
              </a:tblGrid>
              <a:tr h="259781">
                <a:tc>
                  <a:txBody>
                    <a:bodyPr/>
                    <a:lstStyle/>
                    <a:p>
                      <a:pPr algn="ctr" fontAlgn="ctr"/>
                      <a:r>
                        <a:rPr lang="en-US" sz="1300" b="1" i="0" u="none" strike="noStrike" dirty="0">
                          <a:solidFill>
                            <a:srgbClr val="555555"/>
                          </a:solidFill>
                          <a:effectLst/>
                          <a:latin typeface="Times New Roman" panose="02020603050405020304" pitchFamily="18" charset="0"/>
                        </a:rPr>
                        <a:t>TOÁN TỬ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1" i="0" u="none" strike="noStrike">
                          <a:solidFill>
                            <a:srgbClr val="555555"/>
                          </a:solidFill>
                          <a:effectLst/>
                          <a:latin typeface="Times New Roman" panose="02020603050405020304" pitchFamily="18" charset="0"/>
                        </a:rPr>
                        <a:t>MIÊU TẢ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BR" sz="1300" b="1" i="0" u="none" strike="noStrike">
                          <a:solidFill>
                            <a:srgbClr val="555555"/>
                          </a:solidFill>
                          <a:effectLst/>
                          <a:latin typeface="Times New Roman" panose="02020603050405020304" pitchFamily="18" charset="0"/>
                        </a:rPr>
                        <a:t>VÍ DỤ: B = 20, A = 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76266">
                <a:tc>
                  <a:txBody>
                    <a:bodyPr/>
                    <a:lstStyle/>
                    <a:p>
                      <a:pPr algn="ctr" fontAlgn="ctr"/>
                      <a:r>
                        <a:rPr lang="en-US" sz="1300" b="0" i="0" u="none" strike="noStrike" dirty="0">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dirty="0" err="1">
                          <a:solidFill>
                            <a:srgbClr val="555555"/>
                          </a:solidFill>
                          <a:effectLst/>
                          <a:latin typeface="Times New Roman" panose="02020603050405020304" pitchFamily="18" charset="0"/>
                        </a:rPr>
                        <a:t>Kiểm</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tra</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nếu</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giá</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trị</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của</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hai</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toán</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hạng</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có</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cân</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bằng</a:t>
                      </a:r>
                      <a:r>
                        <a:rPr lang="en-US" sz="1300" b="0" i="0" u="none" strike="noStrike" dirty="0">
                          <a:solidFill>
                            <a:srgbClr val="555555"/>
                          </a:solidFill>
                          <a:effectLst/>
                          <a:latin typeface="Times New Roman" panose="02020603050405020304" pitchFamily="18" charset="0"/>
                        </a:rPr>
                        <a:t> hay </a:t>
                      </a:r>
                      <a:r>
                        <a:rPr lang="en-US" sz="1300" b="0" i="0" u="none" strike="noStrike" dirty="0" err="1">
                          <a:solidFill>
                            <a:srgbClr val="555555"/>
                          </a:solidFill>
                          <a:effectLst/>
                          <a:latin typeface="Times New Roman" panose="02020603050405020304" pitchFamily="18" charset="0"/>
                        </a:rPr>
                        <a:t>không</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nếu</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có</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thì</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điều</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kiện</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là</a:t>
                      </a:r>
                      <a:r>
                        <a:rPr lang="en-US" sz="1300" b="0" i="0" u="none" strike="noStrike" dirty="0">
                          <a:solidFill>
                            <a:srgbClr val="555555"/>
                          </a:solidFill>
                          <a:effectLst/>
                          <a:latin typeface="Times New Roman" panose="02020603050405020304" pitchFamily="18" charset="0"/>
                        </a:rPr>
                        <a:t> 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dirty="0">
                          <a:solidFill>
                            <a:srgbClr val="555555"/>
                          </a:solidFill>
                          <a:effectLst/>
                          <a:latin typeface="Times New Roman" panose="02020603050405020304" pitchFamily="18" charset="0"/>
                        </a:rPr>
                        <a:t>(A == B) </a:t>
                      </a:r>
                      <a:r>
                        <a:rPr lang="en-US" sz="1300" b="0" i="0" u="none" strike="noStrike" dirty="0" err="1">
                          <a:solidFill>
                            <a:srgbClr val="555555"/>
                          </a:solidFill>
                          <a:effectLst/>
                          <a:latin typeface="Times New Roman" panose="02020603050405020304" pitchFamily="18" charset="0"/>
                        </a:rPr>
                        <a:t>là</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không</a:t>
                      </a:r>
                      <a:r>
                        <a:rPr lang="en-US" sz="1300" b="0" i="0" u="none" strike="noStrike">
                          <a:solidFill>
                            <a:srgbClr val="555555"/>
                          </a:solidFill>
                          <a:effectLst/>
                          <a:latin typeface="Times New Roman" panose="02020603050405020304" pitchFamily="18" charset="0"/>
                        </a:rPr>
                        <a:t> </a:t>
                      </a:r>
                      <a:r>
                        <a:rPr lang="en-US" sz="1300" b="0" i="0" u="none" strike="noStrike" smtClean="0">
                          <a:solidFill>
                            <a:srgbClr val="555555"/>
                          </a:solidFill>
                          <a:effectLst/>
                          <a:latin typeface="Times New Roman" panose="02020603050405020304" pitchFamily="18" charset="0"/>
                        </a:rPr>
                        <a:t>false.</a:t>
                      </a:r>
                      <a:endParaRPr lang="en-US" sz="1300" b="0" i="0" u="none" strike="noStrike" dirty="0">
                        <a:solidFill>
                          <a:srgbClr val="555555"/>
                        </a:solidFill>
                        <a:effectLst/>
                        <a:latin typeface="Times New Roman" panose="02020603050405020304" pitchFamily="18"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76266">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dirty="0" err="1">
                          <a:solidFill>
                            <a:srgbClr val="555555"/>
                          </a:solidFill>
                          <a:effectLst/>
                          <a:latin typeface="Times New Roman" panose="02020603050405020304" pitchFamily="18" charset="0"/>
                        </a:rPr>
                        <a:t>Kiểm</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tra</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nếu</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giá</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trị</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hai</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toán</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hạng</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là</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cân</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bằng</a:t>
                      </a:r>
                      <a:r>
                        <a:rPr lang="en-US" sz="1300" b="0" i="0" u="none" strike="noStrike" dirty="0">
                          <a:solidFill>
                            <a:srgbClr val="555555"/>
                          </a:solidFill>
                          <a:effectLst/>
                          <a:latin typeface="Times New Roman" panose="02020603050405020304" pitchFamily="18" charset="0"/>
                        </a:rPr>
                        <a:t> hay </a:t>
                      </a:r>
                      <a:r>
                        <a:rPr lang="en-US" sz="1300" b="0" i="0" u="none" strike="noStrike" dirty="0" err="1">
                          <a:solidFill>
                            <a:srgbClr val="555555"/>
                          </a:solidFill>
                          <a:effectLst/>
                          <a:latin typeface="Times New Roman" panose="02020603050405020304" pitchFamily="18" charset="0"/>
                        </a:rPr>
                        <a:t>không</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nếu</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không</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cân</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bằng</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thì</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điều</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kiện</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là</a:t>
                      </a:r>
                      <a:r>
                        <a:rPr lang="en-US" sz="1300" b="0" i="0" u="none" strike="noStrike" dirty="0">
                          <a:solidFill>
                            <a:srgbClr val="555555"/>
                          </a:solidFill>
                          <a:effectLst/>
                          <a:latin typeface="Times New Roman" panose="02020603050405020304" pitchFamily="18" charset="0"/>
                        </a:rPr>
                        <a:t> 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(A != B) là 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76266">
                <a:tc>
                  <a:txBody>
                    <a:bodyPr/>
                    <a:lstStyle/>
                    <a:p>
                      <a:pPr algn="ctr" fontAlgn="ctr"/>
                      <a:r>
                        <a:rPr lang="en-US" sz="1300" b="0" i="0" u="none" strike="noStrike">
                          <a:solidFill>
                            <a:srgbClr val="555555"/>
                          </a:solidFill>
                          <a:effectLst/>
                          <a:latin typeface="Times New Roman" panose="02020603050405020304" pitchFamily="18" charset="0"/>
                        </a:rPr>
                        <a:t>&gt;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dirty="0">
                          <a:solidFill>
                            <a:srgbClr val="555555"/>
                          </a:solidFill>
                          <a:effectLst/>
                          <a:latin typeface="Times New Roman" panose="02020603050405020304" pitchFamily="18" charset="0"/>
                        </a:rPr>
                        <a:t>Kiểm tra nếu toán hạng trái có lớn hơn toán hạng phải hay không, nếu có thì điều kiện là 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(A &gt; B) là không 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76266">
                <a:tc>
                  <a:txBody>
                    <a:bodyPr/>
                    <a:lstStyle/>
                    <a:p>
                      <a:pPr algn="ctr" fontAlgn="ctr"/>
                      <a:r>
                        <a:rPr lang="en-US" sz="1300" b="0" i="0" u="none" strike="noStrike">
                          <a:solidFill>
                            <a:srgbClr val="555555"/>
                          </a:solidFill>
                          <a:effectLst/>
                          <a:latin typeface="Times New Roman" panose="02020603050405020304" pitchFamily="18" charset="0"/>
                        </a:rPr>
                        <a:t>&lt;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dirty="0">
                          <a:solidFill>
                            <a:srgbClr val="555555"/>
                          </a:solidFill>
                          <a:effectLst/>
                          <a:latin typeface="Times New Roman" panose="02020603050405020304" pitchFamily="18" charset="0"/>
                        </a:rPr>
                        <a:t>Kiểm tra nếu toán hạng phải có lớn hơn toán hạng trái hay không, nếu có thì điều kiện là 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(A &lt; B) là 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76266">
                <a:tc>
                  <a:txBody>
                    <a:bodyPr/>
                    <a:lstStyle/>
                    <a:p>
                      <a:pPr algn="ctr" fontAlgn="ctr"/>
                      <a:r>
                        <a:rPr lang="en-US" sz="1300" b="0" i="0" u="none" strike="noStrike">
                          <a:solidFill>
                            <a:srgbClr val="555555"/>
                          </a:solidFill>
                          <a:effectLst/>
                          <a:latin typeface="Times New Roman" panose="02020603050405020304" pitchFamily="18" charset="0"/>
                        </a:rPr>
                        <a:t>&gt;=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dirty="0">
                          <a:solidFill>
                            <a:srgbClr val="555555"/>
                          </a:solidFill>
                          <a:effectLst/>
                          <a:latin typeface="Times New Roman" panose="02020603050405020304" pitchFamily="18" charset="0"/>
                        </a:rPr>
                        <a:t>Kiểm tra nếu toán hạng trái có lớn hơn hoặc bằng toán hạng phải hay không, nếu có thì điều kiện là 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dirty="0">
                          <a:solidFill>
                            <a:srgbClr val="555555"/>
                          </a:solidFill>
                          <a:effectLst/>
                          <a:latin typeface="Times New Roman" panose="02020603050405020304" pitchFamily="18" charset="0"/>
                        </a:rPr>
                        <a:t>(A &gt;= B) </a:t>
                      </a:r>
                      <a:r>
                        <a:rPr lang="en-US" sz="1300" b="0" i="0" u="none" strike="noStrike" dirty="0" err="1">
                          <a:solidFill>
                            <a:srgbClr val="555555"/>
                          </a:solidFill>
                          <a:effectLst/>
                          <a:latin typeface="Times New Roman" panose="02020603050405020304" pitchFamily="18" charset="0"/>
                        </a:rPr>
                        <a:t>là</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không</a:t>
                      </a:r>
                      <a:r>
                        <a:rPr lang="en-US" sz="1300" b="0" i="0" u="none" strike="noStrike" dirty="0">
                          <a:solidFill>
                            <a:srgbClr val="555555"/>
                          </a:solidFill>
                          <a:effectLst/>
                          <a:latin typeface="Times New Roman" panose="02020603050405020304" pitchFamily="18" charset="0"/>
                        </a:rPr>
                        <a:t> 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76266">
                <a:tc>
                  <a:txBody>
                    <a:bodyPr/>
                    <a:lstStyle/>
                    <a:p>
                      <a:pPr algn="ctr" fontAlgn="ctr"/>
                      <a:r>
                        <a:rPr lang="en-US" sz="1300" b="0" i="0" u="none" strike="noStrike">
                          <a:solidFill>
                            <a:srgbClr val="555555"/>
                          </a:solidFill>
                          <a:effectLst/>
                          <a:latin typeface="Times New Roman" panose="02020603050405020304" pitchFamily="18" charset="0"/>
                        </a:rPr>
                        <a:t>&lt;=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a:solidFill>
                            <a:srgbClr val="555555"/>
                          </a:solidFill>
                          <a:effectLst/>
                          <a:latin typeface="Times New Roman" panose="02020603050405020304" pitchFamily="18" charset="0"/>
                        </a:rPr>
                        <a:t>Kiểm tra nếu toán hạng phải có lớn hơn hoặc bằng toán hạng trái hay không, nếu có thì điều kiện là 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dirty="0">
                          <a:solidFill>
                            <a:srgbClr val="555555"/>
                          </a:solidFill>
                          <a:effectLst/>
                          <a:latin typeface="Times New Roman" panose="02020603050405020304" pitchFamily="18" charset="0"/>
                        </a:rPr>
                        <a:t>(A &lt;= B) </a:t>
                      </a:r>
                      <a:r>
                        <a:rPr lang="en-US" sz="1300" b="0" i="0" u="none" strike="noStrike" dirty="0" err="1">
                          <a:solidFill>
                            <a:srgbClr val="555555"/>
                          </a:solidFill>
                          <a:effectLst/>
                          <a:latin typeface="Times New Roman" panose="02020603050405020304" pitchFamily="18" charset="0"/>
                        </a:rPr>
                        <a:t>là</a:t>
                      </a:r>
                      <a:r>
                        <a:rPr lang="en-US" sz="1300" b="0" i="0" u="none" strike="noStrike" dirty="0">
                          <a:solidFill>
                            <a:srgbClr val="555555"/>
                          </a:solidFill>
                          <a:effectLst/>
                          <a:latin typeface="Times New Roman" panose="02020603050405020304" pitchFamily="18" charset="0"/>
                        </a:rPr>
                        <a:t> 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8178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016528" y="1018617"/>
            <a:ext cx="8889472" cy="701040"/>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p:cNvSpPr txBox="1"/>
          <p:nvPr/>
        </p:nvSpPr>
        <p:spPr>
          <a:xfrm>
            <a:off x="2389093" y="1130911"/>
            <a:ext cx="5522771" cy="461665"/>
          </a:xfrm>
          <a:prstGeom prst="rect">
            <a:avLst/>
          </a:prstGeom>
          <a:noFill/>
        </p:spPr>
        <p:txBody>
          <a:bodyPr wrap="square" rtlCol="0">
            <a:spAutoFit/>
          </a:bodyPr>
          <a:lstStyle/>
          <a:p>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Toán</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Tử</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Cơ</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Bản</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Toán</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tử</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bit</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p:cNvGrpSpPr/>
          <p:nvPr/>
        </p:nvGrpSpPr>
        <p:grpSpPr>
          <a:xfrm>
            <a:off x="1423123" y="988523"/>
            <a:ext cx="860201" cy="789889"/>
            <a:chOff x="2912215" y="455848"/>
            <a:chExt cx="1066422" cy="1974366"/>
          </a:xfrm>
        </p:grpSpPr>
        <p:grpSp>
          <p:nvGrpSpPr>
            <p:cNvPr id="11" name="组合 5"/>
            <p:cNvGrpSpPr/>
            <p:nvPr/>
          </p:nvGrpSpPr>
          <p:grpSpPr>
            <a:xfrm>
              <a:off x="2912215" y="455848"/>
              <a:ext cx="1066422" cy="1974366"/>
              <a:chOff x="2996200" y="693603"/>
              <a:chExt cx="1014663" cy="1878543"/>
            </a:xfrm>
          </p:grpSpPr>
          <p:sp>
            <p:nvSpPr>
              <p:cNvPr id="13"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058305" y="850449"/>
              <a:ext cx="774239" cy="1153954"/>
            </a:xfrm>
            <a:prstGeom prst="rect">
              <a:avLst/>
            </a:prstGeom>
            <a:noFill/>
          </p:spPr>
          <p:txBody>
            <a:bodyPr wrap="square" rtlCol="0">
              <a:spAutoFit/>
            </a:bodyPr>
            <a:lstStyle/>
            <a:p>
              <a:pPr algn="ctr"/>
              <a:r>
                <a:rPr lang="en-US" altLang="zh-CN" sz="2400">
                  <a:solidFill>
                    <a:srgbClr val="E87071"/>
                  </a:solidFill>
                  <a:latin typeface="Impact" panose="020B0806030902050204" pitchFamily="34" charset="0"/>
                </a:rPr>
                <a:t>04</a:t>
              </a:r>
              <a:endParaRPr lang="zh-CN" altLang="en-US" sz="2400">
                <a:solidFill>
                  <a:srgbClr val="E87071"/>
                </a:solidFill>
                <a:latin typeface="Impact" panose="020B0806030902050204" pitchFamily="34" charset="0"/>
              </a:endParaRPr>
            </a:p>
          </p:txBody>
        </p:sp>
      </p:grpSp>
      <p:graphicFrame>
        <p:nvGraphicFramePr>
          <p:cNvPr id="15" name="Table 14"/>
          <p:cNvGraphicFramePr>
            <a:graphicFrameLocks noGrp="1"/>
          </p:cNvGraphicFramePr>
          <p:nvPr>
            <p:extLst>
              <p:ext uri="{D42A27DB-BD31-4B8C-83A1-F6EECF244321}">
                <p14:modId xmlns:p14="http://schemas.microsoft.com/office/powerpoint/2010/main" val="3159828580"/>
              </p:ext>
            </p:extLst>
          </p:nvPr>
        </p:nvGraphicFramePr>
        <p:xfrm>
          <a:off x="1288791" y="2133599"/>
          <a:ext cx="8617209" cy="4097401"/>
        </p:xfrm>
        <a:graphic>
          <a:graphicData uri="http://schemas.openxmlformats.org/drawingml/2006/table">
            <a:tbl>
              <a:tblPr/>
              <a:tblGrid>
                <a:gridCol w="992853"/>
                <a:gridCol w="5507520"/>
                <a:gridCol w="2116836"/>
              </a:tblGrid>
              <a:tr h="296198">
                <a:tc>
                  <a:txBody>
                    <a:bodyPr/>
                    <a:lstStyle/>
                    <a:p>
                      <a:pPr algn="l" fontAlgn="ctr"/>
                      <a:r>
                        <a:rPr lang="en-US" sz="1300" b="1" i="0" u="none" strike="noStrike">
                          <a:solidFill>
                            <a:srgbClr val="555555"/>
                          </a:solidFill>
                          <a:effectLst/>
                          <a:latin typeface="Times New Roman" panose="02020603050405020304" pitchFamily="18" charset="0"/>
                        </a:rPr>
                        <a:t>TOÁN TỬ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1" i="0" u="none" strike="noStrike">
                          <a:solidFill>
                            <a:srgbClr val="555555"/>
                          </a:solidFill>
                          <a:effectLst/>
                          <a:latin typeface="Times New Roman" panose="02020603050405020304" pitchFamily="18" charset="0"/>
                        </a:rPr>
                        <a:t>MIÊU TẢ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BR" sz="1300" b="1" i="0" u="none" strike="noStrike">
                          <a:solidFill>
                            <a:srgbClr val="555555"/>
                          </a:solidFill>
                          <a:effectLst/>
                          <a:latin typeface="Times New Roman" panose="02020603050405020304" pitchFamily="18" charset="0"/>
                        </a:rPr>
                        <a:t>VÍ DỤ: B = 20, A = 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43029">
                <a:tc>
                  <a:txBody>
                    <a:bodyPr/>
                    <a:lstStyle/>
                    <a:p>
                      <a:pPr algn="ctr" fontAlgn="ctr"/>
                      <a:r>
                        <a:rPr lang="en-US" sz="1300" b="0" i="0" u="none" strike="noStrike" dirty="0">
                          <a:solidFill>
                            <a:srgbClr val="555555"/>
                          </a:solidFill>
                          <a:effectLst/>
                          <a:latin typeface="Times New Roman" panose="02020603050405020304" pitchFamily="18" charset="0"/>
                        </a:rPr>
                        <a:t>&amp;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Toán tử Và nhị phân sao chép một bit tới kết quả nếu nó tồn tại trong cả hai toán hạng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300" b="0" i="0" u="none" strike="noStrike">
                          <a:solidFill>
                            <a:srgbClr val="555555"/>
                          </a:solidFill>
                          <a:effectLst/>
                          <a:latin typeface="Times New Roman" panose="02020603050405020304" pitchFamily="18" charset="0"/>
                        </a:rPr>
                        <a:t>(A &amp; B) sẽ cho kết quả 12, hay là 0000 1100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43029">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Toán tử Hoặc nhị phân sao chép một bit tới kết quả nếu nó tồn tại trong một hoặc hai toán hạng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(A | B) sẽ cho kết quả 61, hay là 0011 1101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43029">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a:solidFill>
                            <a:srgbClr val="555555"/>
                          </a:solidFill>
                          <a:effectLst/>
                          <a:latin typeface="Times New Roman" panose="02020603050405020304" pitchFamily="18" charset="0"/>
                        </a:rPr>
                        <a:t>Toán tử Hoặc loại trừ nhị phân sao chép bit nếu nó được thiết lập trong một toán hạng nhưng không phải trong cả hai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300" b="0" i="0" u="none" strike="noStrike">
                          <a:solidFill>
                            <a:srgbClr val="555555"/>
                          </a:solidFill>
                          <a:effectLst/>
                          <a:latin typeface="Times New Roman" panose="02020603050405020304" pitchFamily="18" charset="0"/>
                        </a:rPr>
                        <a:t>(A ^ B) sẽ cho kết quả 49, hay là 0011 0001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43029">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a:solidFill>
                            <a:srgbClr val="555555"/>
                          </a:solidFill>
                          <a:effectLst/>
                          <a:latin typeface="Times New Roman" panose="02020603050405020304" pitchFamily="18" charset="0"/>
                        </a:rPr>
                        <a:t>Toán tử đảo bit là toán tử một ngôi. Đảo bít 1 thành 0 và ngược lại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(~A ) sẽ cho kết quả -61, hay là 1100 0011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43029">
                <a:tc>
                  <a:txBody>
                    <a:bodyPr/>
                    <a:lstStyle/>
                    <a:p>
                      <a:pPr algn="ctr" fontAlgn="ctr"/>
                      <a:r>
                        <a:rPr lang="en-US" sz="1300" b="0" i="0" u="none" strike="noStrike">
                          <a:solidFill>
                            <a:srgbClr val="555555"/>
                          </a:solidFill>
                          <a:effectLst/>
                          <a:latin typeface="Times New Roman" panose="02020603050405020304" pitchFamily="18" charset="0"/>
                        </a:rPr>
                        <a:t>&lt;&lt;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a:solidFill>
                            <a:srgbClr val="555555"/>
                          </a:solidFill>
                          <a:effectLst/>
                          <a:latin typeface="Times New Roman" panose="02020603050405020304" pitchFamily="18" charset="0"/>
                        </a:rPr>
                        <a:t>Toán tử dịch trái. Giá trị toán hạng trái được dịch chuyển sang trái bởi số các bit được xác định bởi toán hạng bên phải.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300" b="0" i="0" u="none" strike="noStrike">
                          <a:solidFill>
                            <a:srgbClr val="555555"/>
                          </a:solidFill>
                          <a:effectLst/>
                          <a:latin typeface="Times New Roman" panose="02020603050405020304" pitchFamily="18" charset="0"/>
                        </a:rPr>
                        <a:t>A &lt;&lt; 2 sẽ cho kết quả 240, hay là 1111 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43029">
                <a:tc>
                  <a:txBody>
                    <a:bodyPr/>
                    <a:lstStyle/>
                    <a:p>
                      <a:pPr algn="ctr" fontAlgn="ctr"/>
                      <a:r>
                        <a:rPr lang="en-US" sz="1300" b="0" i="0" u="none" strike="noStrike">
                          <a:solidFill>
                            <a:srgbClr val="555555"/>
                          </a:solidFill>
                          <a:effectLst/>
                          <a:latin typeface="Times New Roman" panose="02020603050405020304" pitchFamily="18" charset="0"/>
                        </a:rPr>
                        <a:t>&gt;&gt;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a:solidFill>
                            <a:srgbClr val="555555"/>
                          </a:solidFill>
                          <a:effectLst/>
                          <a:latin typeface="Times New Roman" panose="02020603050405020304" pitchFamily="18" charset="0"/>
                        </a:rPr>
                        <a:t>Toán tử dịch phải. Giá trị toán hạng trái được dịch chuyển sang phải bởi số các bit được xác định bởi toán hạng bên phải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300" b="0" i="0" u="none" strike="noStrike">
                          <a:solidFill>
                            <a:srgbClr val="555555"/>
                          </a:solidFill>
                          <a:effectLst/>
                          <a:latin typeface="Times New Roman" panose="02020603050405020304" pitchFamily="18" charset="0"/>
                        </a:rPr>
                        <a:t>A &gt;&gt; 2 sẽ cho kết quả 15, hay là 1111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43029">
                <a:tc>
                  <a:txBody>
                    <a:bodyPr/>
                    <a:lstStyle/>
                    <a:p>
                      <a:pPr algn="ctr" fontAlgn="ctr"/>
                      <a:r>
                        <a:rPr lang="en-US" sz="1300" b="0" i="0" u="none" strike="noStrike">
                          <a:solidFill>
                            <a:srgbClr val="555555"/>
                          </a:solidFill>
                          <a:effectLst/>
                          <a:latin typeface="Times New Roman" panose="02020603050405020304" pitchFamily="18" charset="0"/>
                        </a:rPr>
                        <a:t>&gt;&gt;&gt;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Toán tử dịch phải và điền 0 vào chỗ trống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s-ES" sz="1300" b="0" i="0" u="none" strike="noStrike" dirty="0">
                          <a:solidFill>
                            <a:srgbClr val="555555"/>
                          </a:solidFill>
                          <a:effectLst/>
                          <a:latin typeface="Times New Roman" panose="02020603050405020304" pitchFamily="18" charset="0"/>
                        </a:rPr>
                        <a:t>A &gt;&gt;&gt;2 </a:t>
                      </a:r>
                      <a:r>
                        <a:rPr lang="es-ES" sz="1300" b="0" i="0" u="none" strike="noStrike" dirty="0" err="1">
                          <a:solidFill>
                            <a:srgbClr val="555555"/>
                          </a:solidFill>
                          <a:effectLst/>
                          <a:latin typeface="Times New Roman" panose="02020603050405020304" pitchFamily="18" charset="0"/>
                        </a:rPr>
                        <a:t>sẽ</a:t>
                      </a:r>
                      <a:r>
                        <a:rPr lang="es-ES" sz="1300" b="0" i="0" u="none" strike="noStrike" dirty="0">
                          <a:solidFill>
                            <a:srgbClr val="555555"/>
                          </a:solidFill>
                          <a:effectLst/>
                          <a:latin typeface="Times New Roman" panose="02020603050405020304" pitchFamily="18" charset="0"/>
                        </a:rPr>
                        <a:t> </a:t>
                      </a:r>
                      <a:r>
                        <a:rPr lang="es-ES" sz="1300" b="0" i="0" u="none" strike="noStrike" dirty="0" err="1">
                          <a:solidFill>
                            <a:srgbClr val="555555"/>
                          </a:solidFill>
                          <a:effectLst/>
                          <a:latin typeface="Times New Roman" panose="02020603050405020304" pitchFamily="18" charset="0"/>
                        </a:rPr>
                        <a:t>cho</a:t>
                      </a:r>
                      <a:r>
                        <a:rPr lang="es-ES" sz="1300" b="0" i="0" u="none" strike="noStrike" dirty="0">
                          <a:solidFill>
                            <a:srgbClr val="555555"/>
                          </a:solidFill>
                          <a:effectLst/>
                          <a:latin typeface="Times New Roman" panose="02020603050405020304" pitchFamily="18" charset="0"/>
                        </a:rPr>
                        <a:t> </a:t>
                      </a:r>
                      <a:r>
                        <a:rPr lang="es-ES" sz="1300" b="0" i="0" u="none" strike="noStrike" dirty="0" err="1">
                          <a:solidFill>
                            <a:srgbClr val="555555"/>
                          </a:solidFill>
                          <a:effectLst/>
                          <a:latin typeface="Times New Roman" panose="02020603050405020304" pitchFamily="18" charset="0"/>
                        </a:rPr>
                        <a:t>kết</a:t>
                      </a:r>
                      <a:r>
                        <a:rPr lang="es-ES" sz="1300" b="0" i="0" u="none" strike="noStrike" dirty="0">
                          <a:solidFill>
                            <a:srgbClr val="555555"/>
                          </a:solidFill>
                          <a:effectLst/>
                          <a:latin typeface="Times New Roman" panose="02020603050405020304" pitchFamily="18" charset="0"/>
                        </a:rPr>
                        <a:t> </a:t>
                      </a:r>
                      <a:r>
                        <a:rPr lang="es-ES" sz="1300" b="0" i="0" u="none" strike="noStrike" dirty="0" err="1">
                          <a:solidFill>
                            <a:srgbClr val="555555"/>
                          </a:solidFill>
                          <a:effectLst/>
                          <a:latin typeface="Times New Roman" panose="02020603050405020304" pitchFamily="18" charset="0"/>
                        </a:rPr>
                        <a:t>quả</a:t>
                      </a:r>
                      <a:r>
                        <a:rPr lang="es-ES" sz="1300" b="0" i="0" u="none" strike="noStrike" dirty="0">
                          <a:solidFill>
                            <a:srgbClr val="555555"/>
                          </a:solidFill>
                          <a:effectLst/>
                          <a:latin typeface="Times New Roman" panose="02020603050405020304" pitchFamily="18" charset="0"/>
                        </a:rPr>
                        <a:t> 15, hay </a:t>
                      </a:r>
                      <a:r>
                        <a:rPr lang="es-ES" sz="1300" b="0" i="0" u="none" strike="noStrike" dirty="0" err="1">
                          <a:solidFill>
                            <a:srgbClr val="555555"/>
                          </a:solidFill>
                          <a:effectLst/>
                          <a:latin typeface="Times New Roman" panose="02020603050405020304" pitchFamily="18" charset="0"/>
                        </a:rPr>
                        <a:t>là</a:t>
                      </a:r>
                      <a:r>
                        <a:rPr lang="es-ES" sz="1300" b="0" i="0" u="none" strike="noStrike" dirty="0">
                          <a:solidFill>
                            <a:srgbClr val="555555"/>
                          </a:solidFill>
                          <a:effectLst/>
                          <a:latin typeface="Times New Roman" panose="02020603050405020304" pitchFamily="18" charset="0"/>
                        </a:rPr>
                        <a:t> 0000 1111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5198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3"/>
          <p:cNvGrpSpPr/>
          <p:nvPr/>
        </p:nvGrpSpPr>
        <p:grpSpPr>
          <a:xfrm>
            <a:off x="195612" y="2743063"/>
            <a:ext cx="1929254" cy="1693831"/>
            <a:chOff x="2553093" y="952901"/>
            <a:chExt cx="2096908" cy="1866900"/>
          </a:xfrm>
        </p:grpSpPr>
        <p:sp>
          <p:nvSpPr>
            <p:cNvPr id="9"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1" name="文本框 136"/>
            <p:cNvSpPr txBox="1"/>
            <p:nvPr/>
          </p:nvSpPr>
          <p:spPr>
            <a:xfrm>
              <a:off x="2783718" y="1324275"/>
              <a:ext cx="1866283" cy="1272437"/>
            </a:xfrm>
            <a:prstGeom prst="rect">
              <a:avLst/>
            </a:prstGeom>
            <a:noFill/>
          </p:spPr>
          <p:txBody>
            <a:bodyPr wrap="square" rtlCol="0">
              <a:spAutoFit/>
            </a:bodyPr>
            <a:lstStyle/>
            <a:p>
              <a:pPr algn="ct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2" name="组合 8"/>
          <p:cNvGrpSpPr/>
          <p:nvPr/>
        </p:nvGrpSpPr>
        <p:grpSpPr>
          <a:xfrm>
            <a:off x="1968486" y="1455999"/>
            <a:ext cx="805150" cy="718592"/>
            <a:chOff x="3262497" y="1084626"/>
            <a:chExt cx="1126854" cy="958123"/>
          </a:xfrm>
        </p:grpSpPr>
        <p:grpSp>
          <p:nvGrpSpPr>
            <p:cNvPr id="13" name="组合 9"/>
            <p:cNvGrpSpPr/>
            <p:nvPr/>
          </p:nvGrpSpPr>
          <p:grpSpPr>
            <a:xfrm>
              <a:off x="3262497" y="1084626"/>
              <a:ext cx="1126854" cy="958123"/>
              <a:chOff x="2892834" y="1141776"/>
              <a:chExt cx="1126854" cy="958123"/>
            </a:xfrm>
          </p:grpSpPr>
          <p:sp>
            <p:nvSpPr>
              <p:cNvPr id="15"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4" name="文本框 11"/>
            <p:cNvSpPr txBox="1"/>
            <p:nvPr/>
          </p:nvSpPr>
          <p:spPr>
            <a:xfrm>
              <a:off x="3266480" y="1209433"/>
              <a:ext cx="1030515" cy="697627"/>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17" name="组合 15"/>
          <p:cNvGrpSpPr/>
          <p:nvPr/>
        </p:nvGrpSpPr>
        <p:grpSpPr>
          <a:xfrm>
            <a:off x="1980759" y="3131396"/>
            <a:ext cx="791782" cy="1043247"/>
            <a:chOff x="3155526" y="2335585"/>
            <a:chExt cx="1147961" cy="966191"/>
          </a:xfrm>
        </p:grpSpPr>
        <p:grpSp>
          <p:nvGrpSpPr>
            <p:cNvPr id="18" name="组合 16"/>
            <p:cNvGrpSpPr/>
            <p:nvPr/>
          </p:nvGrpSpPr>
          <p:grpSpPr>
            <a:xfrm>
              <a:off x="3155526" y="2335585"/>
              <a:ext cx="1147961" cy="966191"/>
              <a:chOff x="2785863" y="1141409"/>
              <a:chExt cx="1147961" cy="966191"/>
            </a:xfrm>
          </p:grpSpPr>
          <p:sp>
            <p:nvSpPr>
              <p:cNvPr id="20"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66655" y="2557458"/>
              <a:ext cx="1088129" cy="484574"/>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22" name="组合 22"/>
          <p:cNvGrpSpPr/>
          <p:nvPr/>
        </p:nvGrpSpPr>
        <p:grpSpPr>
          <a:xfrm>
            <a:off x="1969469" y="4252478"/>
            <a:ext cx="750898" cy="718592"/>
            <a:chOff x="3227162" y="3591385"/>
            <a:chExt cx="1089578" cy="958123"/>
          </a:xfrm>
        </p:grpSpPr>
        <p:grpSp>
          <p:nvGrpSpPr>
            <p:cNvPr id="23" name="组合 23"/>
            <p:cNvGrpSpPr/>
            <p:nvPr/>
          </p:nvGrpSpPr>
          <p:grpSpPr>
            <a:xfrm>
              <a:off x="3227162" y="3591385"/>
              <a:ext cx="1089578" cy="958123"/>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4" name="文本框 25"/>
            <p:cNvSpPr txBox="1"/>
            <p:nvPr/>
          </p:nvSpPr>
          <p:spPr>
            <a:xfrm>
              <a:off x="3250771" y="3701112"/>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04</a:t>
              </a:r>
              <a:endParaRPr lang="zh-CN" altLang="en-US" sz="2800">
                <a:solidFill>
                  <a:schemeClr val="bg1"/>
                </a:solidFill>
                <a:latin typeface="Impact" panose="020B0806030902050204" pitchFamily="34" charset="0"/>
              </a:endParaRPr>
            </a:p>
          </p:txBody>
        </p:sp>
      </p:grpSp>
      <p:grpSp>
        <p:nvGrpSpPr>
          <p:cNvPr id="27" name="组合 36"/>
          <p:cNvGrpSpPr/>
          <p:nvPr/>
        </p:nvGrpSpPr>
        <p:grpSpPr>
          <a:xfrm>
            <a:off x="3144689" y="1483185"/>
            <a:ext cx="6428734" cy="675771"/>
            <a:chOff x="4555084" y="1092328"/>
            <a:chExt cx="4697323" cy="1150809"/>
          </a:xfrm>
        </p:grpSpPr>
        <p:pic>
          <p:nvPicPr>
            <p:cNvPr id="28" name="图片 3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29" name="组合 38"/>
            <p:cNvGrpSpPr/>
            <p:nvPr/>
          </p:nvGrpSpPr>
          <p:grpSpPr>
            <a:xfrm>
              <a:off x="4555084" y="1092328"/>
              <a:ext cx="4697323" cy="974451"/>
              <a:chOff x="4555084" y="1092328"/>
              <a:chExt cx="4697323" cy="974451"/>
            </a:xfrm>
          </p:grpSpPr>
          <p:pic>
            <p:nvPicPr>
              <p:cNvPr id="30" name="图片 3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3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32" name="组合 41"/>
          <p:cNvGrpSpPr/>
          <p:nvPr/>
        </p:nvGrpSpPr>
        <p:grpSpPr>
          <a:xfrm>
            <a:off x="3132725" y="3126404"/>
            <a:ext cx="6467699" cy="1133653"/>
            <a:chOff x="4555084" y="2343654"/>
            <a:chExt cx="4697324" cy="1145415"/>
          </a:xfrm>
        </p:grpSpPr>
        <p:pic>
          <p:nvPicPr>
            <p:cNvPr id="33" name="图片 4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34" name="组合 43"/>
            <p:cNvGrpSpPr/>
            <p:nvPr/>
          </p:nvGrpSpPr>
          <p:grpSpPr>
            <a:xfrm>
              <a:off x="4555084" y="2343654"/>
              <a:ext cx="4697324" cy="974451"/>
              <a:chOff x="4555084" y="2343654"/>
              <a:chExt cx="4697324" cy="974451"/>
            </a:xfrm>
          </p:grpSpPr>
          <p:pic>
            <p:nvPicPr>
              <p:cNvPr id="35" name="图片 4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3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37" name="组合 46"/>
          <p:cNvGrpSpPr/>
          <p:nvPr/>
        </p:nvGrpSpPr>
        <p:grpSpPr>
          <a:xfrm>
            <a:off x="3079994" y="4253600"/>
            <a:ext cx="6521206" cy="814565"/>
            <a:chOff x="4555084" y="3594980"/>
            <a:chExt cx="4697325" cy="1150703"/>
          </a:xfrm>
        </p:grpSpPr>
        <p:pic>
          <p:nvPicPr>
            <p:cNvPr id="38" name="图片 4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4544376"/>
              <a:ext cx="3646270" cy="201307"/>
            </a:xfrm>
            <a:prstGeom prst="rect">
              <a:avLst/>
            </a:prstGeom>
          </p:spPr>
        </p:pic>
        <p:grpSp>
          <p:nvGrpSpPr>
            <p:cNvPr id="39" name="组合 48"/>
            <p:cNvGrpSpPr/>
            <p:nvPr/>
          </p:nvGrpSpPr>
          <p:grpSpPr>
            <a:xfrm>
              <a:off x="4555084" y="3594980"/>
              <a:ext cx="4697325" cy="974450"/>
              <a:chOff x="4555084" y="3594980"/>
              <a:chExt cx="4697325" cy="974450"/>
            </a:xfrm>
          </p:grpSpPr>
          <p:pic>
            <p:nvPicPr>
              <p:cNvPr id="40" name="图片 4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1" y="3917172"/>
                <a:ext cx="958122" cy="346394"/>
              </a:xfrm>
              <a:prstGeom prst="rect">
                <a:avLst/>
              </a:prstGeom>
            </p:spPr>
          </p:pic>
          <p:sp>
            <p:nvSpPr>
              <p:cNvPr id="41" name="圆角矩形 50"/>
              <p:cNvSpPr/>
              <p:nvPr/>
            </p:nvSpPr>
            <p:spPr>
              <a:xfrm>
                <a:off x="4555084" y="3594980"/>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2" name="组合 51"/>
          <p:cNvGrpSpPr/>
          <p:nvPr/>
        </p:nvGrpSpPr>
        <p:grpSpPr>
          <a:xfrm>
            <a:off x="3196098" y="5068166"/>
            <a:ext cx="6504672" cy="675771"/>
            <a:chOff x="4555085" y="4807551"/>
            <a:chExt cx="4697322" cy="974450"/>
          </a:xfrm>
        </p:grpSpPr>
        <p:pic>
          <p:nvPicPr>
            <p:cNvPr id="43" name="图片 5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grpSp>
          <p:nvGrpSpPr>
            <p:cNvPr id="44" name="组合 53"/>
            <p:cNvGrpSpPr/>
            <p:nvPr/>
          </p:nvGrpSpPr>
          <p:grpSpPr>
            <a:xfrm>
              <a:off x="4555085" y="4807551"/>
              <a:ext cx="4697322" cy="974450"/>
              <a:chOff x="4555085" y="4807551"/>
              <a:chExt cx="4697322" cy="974450"/>
            </a:xfrm>
          </p:grpSpPr>
          <p:pic>
            <p:nvPicPr>
              <p:cNvPr id="45" name="图片 5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5129743"/>
                <a:ext cx="958122" cy="346393"/>
              </a:xfrm>
              <a:prstGeom prst="rect">
                <a:avLst/>
              </a:prstGeom>
            </p:spPr>
          </p:pic>
          <p:sp>
            <p:nvSpPr>
              <p:cNvPr id="46" name="圆角矩形 55"/>
              <p:cNvSpPr/>
              <p:nvPr/>
            </p:nvSpPr>
            <p:spPr>
              <a:xfrm>
                <a:off x="4555085" y="4807551"/>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7" name="组合 56"/>
          <p:cNvGrpSpPr/>
          <p:nvPr/>
        </p:nvGrpSpPr>
        <p:grpSpPr>
          <a:xfrm>
            <a:off x="2613536" y="1440455"/>
            <a:ext cx="778013" cy="4308016"/>
            <a:chOff x="3971019" y="796001"/>
            <a:chExt cx="989404" cy="5338506"/>
          </a:xfrm>
        </p:grpSpPr>
        <p:sp>
          <p:nvSpPr>
            <p:cNvPr id="4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50"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5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56" name="文本框 66"/>
          <p:cNvSpPr txBox="1"/>
          <p:nvPr/>
        </p:nvSpPr>
        <p:spPr>
          <a:xfrm>
            <a:off x="3144687" y="1557327"/>
            <a:ext cx="6314075" cy="523220"/>
          </a:xfrm>
          <a:prstGeom prst="rect">
            <a:avLst/>
          </a:prstGeom>
          <a:noFill/>
        </p:spPr>
        <p:txBody>
          <a:bodyPr wrap="square" rtlCol="0">
            <a:spAutoFit/>
          </a:bodyPr>
          <a:lstStyle/>
          <a:p>
            <a:r>
              <a:rPr lang="en-US" altLang="zh-CN"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Cấu Trúc Và Quy Chuẩn Project Java</a:t>
            </a:r>
            <a:endParaRPr lang="zh-CN" altLang="en-US" sz="28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7" name="矩形 96"/>
          <p:cNvSpPr/>
          <p:nvPr/>
        </p:nvSpPr>
        <p:spPr>
          <a:xfrm>
            <a:off x="3139717" y="3119540"/>
            <a:ext cx="6232424" cy="954107"/>
          </a:xfrm>
          <a:prstGeom prst="rect">
            <a:avLst/>
          </a:prstGeom>
        </p:spPr>
        <p:txBody>
          <a:bodyPr wrap="square">
            <a:spAutoFit/>
          </a:bodyPr>
          <a:lstStyle/>
          <a:p>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Tổng</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Quan</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Về</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Biến</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Và</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Các</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Kiểu</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Dữ</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Liệu</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C</a:t>
            </a:r>
            <a:r>
              <a:rPr lang="vi-VN"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Bản</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01ACBE"/>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8" name="矩形 97"/>
          <p:cNvSpPr/>
          <p:nvPr/>
        </p:nvSpPr>
        <p:spPr>
          <a:xfrm>
            <a:off x="3199691" y="4329092"/>
            <a:ext cx="5686815" cy="523220"/>
          </a:xfrm>
          <a:prstGeom prst="rect">
            <a:avLst/>
          </a:prstGeom>
        </p:spPr>
        <p:txBody>
          <a:bodyPr wrap="square">
            <a:spAutoFit/>
          </a:bodyPr>
          <a:lstStyle/>
          <a:p>
            <a:r>
              <a:rPr lang="en-US" altLang="zh-CN"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Các Toán Tử Cơ Bản</a:t>
            </a:r>
            <a:endParaRPr lang="zh-CN" altLang="en-US" sz="28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59" name="矩形 98"/>
          <p:cNvSpPr/>
          <p:nvPr/>
        </p:nvSpPr>
        <p:spPr>
          <a:xfrm>
            <a:off x="3140512" y="5144546"/>
            <a:ext cx="6028879" cy="523220"/>
          </a:xfrm>
          <a:prstGeom prst="rect">
            <a:avLst/>
          </a:prstGeom>
        </p:spPr>
        <p:txBody>
          <a:bodyPr wrap="square">
            <a:spAutoFit/>
          </a:bodyPr>
          <a:lstStyle/>
          <a:p>
            <a:r>
              <a:rPr lang="en-US" altLang="zh-CN" sz="2800" b="1" dirty="0" err="1" smtClean="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Cấu</a:t>
            </a:r>
            <a:r>
              <a:rPr lang="en-US" altLang="zh-CN" sz="2800" b="1" dirty="0" smtClean="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trúc</a:t>
            </a:r>
            <a:r>
              <a:rPr lang="en-US" altLang="zh-CN" sz="2800" b="1" dirty="0" smtClean="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rẽ</a:t>
            </a:r>
            <a:r>
              <a:rPr lang="en-US" altLang="zh-CN" sz="2800" b="1" dirty="0" smtClean="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nhánh</a:t>
            </a:r>
            <a:endParaRPr lang="zh-CN" altLang="en-US"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60" name="组合 29"/>
          <p:cNvGrpSpPr/>
          <p:nvPr/>
        </p:nvGrpSpPr>
        <p:grpSpPr>
          <a:xfrm>
            <a:off x="1968486" y="5068166"/>
            <a:ext cx="760682" cy="723034"/>
            <a:chOff x="2957626" y="3769915"/>
            <a:chExt cx="1113652" cy="964046"/>
          </a:xfrm>
        </p:grpSpPr>
        <p:grpSp>
          <p:nvGrpSpPr>
            <p:cNvPr id="61" name="组合 30"/>
            <p:cNvGrpSpPr/>
            <p:nvPr/>
          </p:nvGrpSpPr>
          <p:grpSpPr>
            <a:xfrm>
              <a:off x="2957626" y="3769915"/>
              <a:ext cx="1113652" cy="964046"/>
              <a:chOff x="2587963" y="111843"/>
              <a:chExt cx="1113652" cy="964046"/>
            </a:xfrm>
          </p:grpSpPr>
          <p:sp>
            <p:nvSpPr>
              <p:cNvPr id="63" name="圆角矩形 34"/>
              <p:cNvSpPr/>
              <p:nvPr/>
            </p:nvSpPr>
            <p:spPr>
              <a:xfrm>
                <a:off x="2587963" y="11776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64" name="圆角矩形 35"/>
              <p:cNvSpPr/>
              <p:nvPr/>
            </p:nvSpPr>
            <p:spPr>
              <a:xfrm>
                <a:off x="2638400" y="111843"/>
                <a:ext cx="1063215" cy="901028"/>
              </a:xfrm>
              <a:prstGeom prst="roundRect">
                <a:avLst>
                  <a:gd name="adj" fmla="val 13889"/>
                </a:avLst>
              </a:prstGeom>
              <a:solidFill>
                <a:srgbClr val="663A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62" name="文本框 32"/>
            <p:cNvSpPr txBox="1"/>
            <p:nvPr/>
          </p:nvSpPr>
          <p:spPr>
            <a:xfrm>
              <a:off x="3008886" y="3882010"/>
              <a:ext cx="1030513" cy="697627"/>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05</a:t>
              </a:r>
            </a:p>
          </p:txBody>
        </p:sp>
      </p:grpSp>
      <p:sp>
        <p:nvSpPr>
          <p:cNvPr id="65" name="圆角矩形 34">
            <a:extLst>
              <a:ext uri="{FF2B5EF4-FFF2-40B4-BE49-F238E27FC236}">
                <a16:creationId xmlns:a16="http://schemas.microsoft.com/office/drawing/2014/main" xmlns="" id="{4A98B195-D5E7-4238-B9B0-9E6698C21C3A}"/>
              </a:ext>
            </a:extLst>
          </p:cNvPr>
          <p:cNvSpPr/>
          <p:nvPr/>
        </p:nvSpPr>
        <p:spPr>
          <a:xfrm>
            <a:off x="1980759" y="2286811"/>
            <a:ext cx="736574" cy="703059"/>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02</a:t>
            </a:r>
            <a:endParaRPr lang="zh-CN" altLang="en-US" sz="2800">
              <a:latin typeface="Impact" panose="020B0806030902050204" pitchFamily="34" charset="0"/>
            </a:endParaRPr>
          </a:p>
        </p:txBody>
      </p:sp>
      <p:grpSp>
        <p:nvGrpSpPr>
          <p:cNvPr id="66" name="组合 51">
            <a:extLst>
              <a:ext uri="{FF2B5EF4-FFF2-40B4-BE49-F238E27FC236}">
                <a16:creationId xmlns:a16="http://schemas.microsoft.com/office/drawing/2014/main" xmlns="" id="{8541760D-945C-4378-82F6-7A5400A5AB52}"/>
              </a:ext>
            </a:extLst>
          </p:cNvPr>
          <p:cNvGrpSpPr/>
          <p:nvPr/>
        </p:nvGrpSpPr>
        <p:grpSpPr>
          <a:xfrm>
            <a:off x="3156058" y="2291078"/>
            <a:ext cx="6007156" cy="718522"/>
            <a:chOff x="4555084" y="4807549"/>
            <a:chExt cx="4361682" cy="974162"/>
          </a:xfrm>
        </p:grpSpPr>
        <p:pic>
          <p:nvPicPr>
            <p:cNvPr id="67" name="图片 52">
              <a:extLst>
                <a:ext uri="{FF2B5EF4-FFF2-40B4-BE49-F238E27FC236}">
                  <a16:creationId xmlns:a16="http://schemas.microsoft.com/office/drawing/2014/main" xmlns=""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68" name="圆角矩形 55">
              <a:extLst>
                <a:ext uri="{FF2B5EF4-FFF2-40B4-BE49-F238E27FC236}">
                  <a16:creationId xmlns:a16="http://schemas.microsoft.com/office/drawing/2014/main" xmlns=""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Access Modifier (Phạm Vi Truy Cập)</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9485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 fill="hold"/>
                                        <p:tgtEl>
                                          <p:spTgt spid="8"/>
                                        </p:tgtEl>
                                        <p:attrNameLst>
                                          <p:attrName>ppt_w</p:attrName>
                                        </p:attrNameLst>
                                      </p:cBhvr>
                                      <p:tavLst>
                                        <p:tav tm="0">
                                          <p:val>
                                            <p:fltVal val="0"/>
                                          </p:val>
                                        </p:tav>
                                        <p:tav tm="100000">
                                          <p:val>
                                            <p:strVal val="#ppt_w"/>
                                          </p:val>
                                        </p:tav>
                                      </p:tavLst>
                                    </p:anim>
                                    <p:anim calcmode="lin" valueType="num">
                                      <p:cBhvr>
                                        <p:cTn id="8" dur="100" fill="hold"/>
                                        <p:tgtEl>
                                          <p:spTgt spid="8"/>
                                        </p:tgtEl>
                                        <p:attrNameLst>
                                          <p:attrName>ppt_h</p:attrName>
                                        </p:attrNameLst>
                                      </p:cBhvr>
                                      <p:tavLst>
                                        <p:tav tm="0">
                                          <p:val>
                                            <p:fltVal val="0"/>
                                          </p:val>
                                        </p:tav>
                                        <p:tav tm="100000">
                                          <p:val>
                                            <p:strVal val="#ppt_h"/>
                                          </p:val>
                                        </p:tav>
                                      </p:tavLst>
                                    </p:anim>
                                    <p:animEffect transition="in" filter="fade">
                                      <p:cBhvr>
                                        <p:cTn id="9" dur="100"/>
                                        <p:tgtEl>
                                          <p:spTgt spid="8"/>
                                        </p:tgtEl>
                                      </p:cBhvr>
                                    </p:animEffect>
                                  </p:childTnLst>
                                </p:cTn>
                              </p:par>
                              <p:par>
                                <p:cTn id="10" presetID="6" presetClass="emph" presetSubtype="0" fill="hold" nodeType="withEffect">
                                  <p:stCondLst>
                                    <p:cond delay="100"/>
                                  </p:stCondLst>
                                  <p:childTnLst>
                                    <p:animScale>
                                      <p:cBhvr>
                                        <p:cTn id="11" dur="100" fill="hold"/>
                                        <p:tgtEl>
                                          <p:spTgt spid="8"/>
                                        </p:tgtEl>
                                      </p:cBhvr>
                                      <p:by x="110000" y="110000"/>
                                    </p:animScale>
                                  </p:childTnLst>
                                </p:cTn>
                              </p:par>
                              <p:par>
                                <p:cTn id="12" presetID="6" presetClass="emph" presetSubtype="0" fill="hold" nodeType="withEffect">
                                  <p:stCondLst>
                                    <p:cond delay="200"/>
                                  </p:stCondLst>
                                  <p:childTnLst>
                                    <p:animScale>
                                      <p:cBhvr>
                                        <p:cTn id="13" dur="200" fill="hold"/>
                                        <p:tgtEl>
                                          <p:spTgt spid="8"/>
                                        </p:tgtEl>
                                      </p:cBhvr>
                                      <p:by x="90000" y="90000"/>
                                    </p:animScale>
                                  </p:childTnLst>
                                </p:cTn>
                              </p:par>
                              <p:par>
                                <p:cTn id="14" presetID="6" presetClass="emph" presetSubtype="0" fill="hold" nodeType="withEffect">
                                  <p:stCondLst>
                                    <p:cond delay="400"/>
                                  </p:stCondLst>
                                  <p:childTnLst>
                                    <p:animScale>
                                      <p:cBhvr>
                                        <p:cTn id="15" dur="100" fill="hold"/>
                                        <p:tgtEl>
                                          <p:spTgt spid="8"/>
                                        </p:tgtEl>
                                      </p:cBhvr>
                                      <p:by x="105000" y="105000"/>
                                    </p:animScale>
                                  </p:childTnLst>
                                </p:cTn>
                              </p:par>
                              <p:par>
                                <p:cTn id="16" presetID="6" presetClass="emph" presetSubtype="0" fill="hold" nodeType="withEffect">
                                  <p:stCondLst>
                                    <p:cond delay="500"/>
                                  </p:stCondLst>
                                  <p:childTnLst>
                                    <p:animScale>
                                      <p:cBhvr>
                                        <p:cTn id="17" dur="200" fill="hold"/>
                                        <p:tgtEl>
                                          <p:spTgt spid="8"/>
                                        </p:tgtEl>
                                      </p:cBhvr>
                                      <p:by x="95000" y="95000"/>
                                    </p:animScale>
                                  </p:childTnLst>
                                </p:cTn>
                              </p:par>
                            </p:childTnLst>
                          </p:cTn>
                        </p:par>
                        <p:par>
                          <p:cTn id="18" fill="hold">
                            <p:stCondLst>
                              <p:cond delay="700"/>
                            </p:stCondLst>
                            <p:childTnLst>
                              <p:par>
                                <p:cTn id="19" presetID="16" presetClass="entr" presetSubtype="42"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barn(outHorizontal)">
                                      <p:cBhvr>
                                        <p:cTn id="21" dur="500"/>
                                        <p:tgtEl>
                                          <p:spTgt spid="47"/>
                                        </p:tgtEl>
                                      </p:cBhvr>
                                    </p:animEffect>
                                  </p:childTnLst>
                                </p:cTn>
                              </p:par>
                            </p:childTnLst>
                          </p:cTn>
                        </p:par>
                        <p:par>
                          <p:cTn id="22" fill="hold">
                            <p:stCondLst>
                              <p:cond delay="1200"/>
                            </p:stCondLst>
                            <p:childTnLst>
                              <p:par>
                                <p:cTn id="23" presetID="1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ppt_x</p:attrName>
                                        </p:attrNameLst>
                                      </p:cBhvr>
                                      <p:tavLst>
                                        <p:tav tm="0">
                                          <p:val>
                                            <p:strVal val="#ppt_x+#ppt_w*1.125000"/>
                                          </p:val>
                                        </p:tav>
                                        <p:tav tm="100000">
                                          <p:val>
                                            <p:strVal val="#ppt_x"/>
                                          </p:val>
                                        </p:tav>
                                      </p:tavLst>
                                    </p:anim>
                                    <p:animEffect transition="in" filter="wipe(left)">
                                      <p:cBhvr>
                                        <p:cTn id="26" dur="500"/>
                                        <p:tgtEl>
                                          <p:spTgt spid="12"/>
                                        </p:tgtEl>
                                      </p:cBhvr>
                                    </p:animEffect>
                                  </p:childTnLst>
                                </p:cTn>
                              </p:par>
                              <p:par>
                                <p:cTn id="27" presetID="1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ppt_x</p:attrName>
                                        </p:attrNameLst>
                                      </p:cBhvr>
                                      <p:tavLst>
                                        <p:tav tm="0">
                                          <p:val>
                                            <p:strVal val="#ppt_x-#ppt_w*1.125000"/>
                                          </p:val>
                                        </p:tav>
                                        <p:tav tm="100000">
                                          <p:val>
                                            <p:strVal val="#ppt_x"/>
                                          </p:val>
                                        </p:tav>
                                      </p:tavLst>
                                    </p:anim>
                                    <p:animEffect transition="in" filter="wipe(right)">
                                      <p:cBhvr>
                                        <p:cTn id="30" dur="500"/>
                                        <p:tgtEl>
                                          <p:spTgt spid="27"/>
                                        </p:tgtEl>
                                      </p:cBhvr>
                                    </p:animEffect>
                                  </p:childTnLst>
                                </p:cTn>
                              </p:par>
                            </p:childTnLst>
                          </p:cTn>
                        </p:par>
                        <p:par>
                          <p:cTn id="31" fill="hold">
                            <p:stCondLst>
                              <p:cond delay="1700"/>
                            </p:stCondLst>
                            <p:childTnLst>
                              <p:par>
                                <p:cTn id="32" presetID="12" presetClass="entr" presetSubtype="2"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lef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ppt_x</p:attrName>
                                        </p:attrNameLst>
                                      </p:cBhvr>
                                      <p:tavLst>
                                        <p:tav tm="0">
                                          <p:val>
                                            <p:strVal val="#ppt_x-#ppt_w*1.125000"/>
                                          </p:val>
                                        </p:tav>
                                        <p:tav tm="100000">
                                          <p:val>
                                            <p:strVal val="#ppt_x"/>
                                          </p:val>
                                        </p:tav>
                                      </p:tavLst>
                                    </p:anim>
                                    <p:animEffect transition="in" filter="wipe(right)">
                                      <p:cBhvr>
                                        <p:cTn id="39" dur="500"/>
                                        <p:tgtEl>
                                          <p:spTgt spid="32"/>
                                        </p:tgtEl>
                                      </p:cBhvr>
                                    </p:animEffect>
                                  </p:childTnLst>
                                </p:cTn>
                              </p:par>
                            </p:childTnLst>
                          </p:cTn>
                        </p:par>
                        <p:par>
                          <p:cTn id="40" fill="hold">
                            <p:stCondLst>
                              <p:cond delay="2200"/>
                            </p:stCondLst>
                            <p:childTnLst>
                              <p:par>
                                <p:cTn id="41" presetID="12" presetClass="entr" presetSubtype="2"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p:tgtEl>
                                          <p:spTgt spid="22"/>
                                        </p:tgtEl>
                                        <p:attrNameLst>
                                          <p:attrName>ppt_x</p:attrName>
                                        </p:attrNameLst>
                                      </p:cBhvr>
                                      <p:tavLst>
                                        <p:tav tm="0">
                                          <p:val>
                                            <p:strVal val="#ppt_x+#ppt_w*1.125000"/>
                                          </p:val>
                                        </p:tav>
                                        <p:tav tm="100000">
                                          <p:val>
                                            <p:strVal val="#ppt_x"/>
                                          </p:val>
                                        </p:tav>
                                      </p:tavLst>
                                    </p:anim>
                                    <p:animEffect transition="in" filter="wipe(left)">
                                      <p:cBhvr>
                                        <p:cTn id="44" dur="500"/>
                                        <p:tgtEl>
                                          <p:spTgt spid="22"/>
                                        </p:tgtEl>
                                      </p:cBhvr>
                                    </p:animEffect>
                                  </p:childTnLst>
                                </p:cTn>
                              </p:par>
                              <p:par>
                                <p:cTn id="45" presetID="12" presetClass="entr" presetSubtype="8"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p:tgtEl>
                                          <p:spTgt spid="37"/>
                                        </p:tgtEl>
                                        <p:attrNameLst>
                                          <p:attrName>ppt_x</p:attrName>
                                        </p:attrNameLst>
                                      </p:cBhvr>
                                      <p:tavLst>
                                        <p:tav tm="0">
                                          <p:val>
                                            <p:strVal val="#ppt_x-#ppt_w*1.125000"/>
                                          </p:val>
                                        </p:tav>
                                        <p:tav tm="100000">
                                          <p:val>
                                            <p:strVal val="#ppt_x"/>
                                          </p:val>
                                        </p:tav>
                                      </p:tavLst>
                                    </p:anim>
                                    <p:animEffect transition="in" filter="wipe(right)">
                                      <p:cBhvr>
                                        <p:cTn id="48" dur="500"/>
                                        <p:tgtEl>
                                          <p:spTgt spid="37"/>
                                        </p:tgtEl>
                                      </p:cBhvr>
                                    </p:animEffect>
                                  </p:childTnLst>
                                </p:cTn>
                              </p:par>
                              <p:par>
                                <p:cTn id="49" presetID="12" presetClass="entr" presetSubtype="8"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p:tgtEl>
                                          <p:spTgt spid="42"/>
                                        </p:tgtEl>
                                        <p:attrNameLst>
                                          <p:attrName>ppt_x</p:attrName>
                                        </p:attrNameLst>
                                      </p:cBhvr>
                                      <p:tavLst>
                                        <p:tav tm="0">
                                          <p:val>
                                            <p:strVal val="#ppt_x-#ppt_w*1.125000"/>
                                          </p:val>
                                        </p:tav>
                                        <p:tav tm="100000">
                                          <p:val>
                                            <p:strVal val="#ppt_x"/>
                                          </p:val>
                                        </p:tav>
                                      </p:tavLst>
                                    </p:anim>
                                    <p:animEffect transition="in" filter="wipe(right)">
                                      <p:cBhvr>
                                        <p:cTn id="52" dur="500"/>
                                        <p:tgtEl>
                                          <p:spTgt spid="42"/>
                                        </p:tgtEl>
                                      </p:cBhvr>
                                    </p:animEffect>
                                  </p:childTnLst>
                                </p:cTn>
                              </p:par>
                            </p:childTnLst>
                          </p:cTn>
                        </p:par>
                        <p:par>
                          <p:cTn id="53" fill="hold">
                            <p:stCondLst>
                              <p:cond delay="2700"/>
                            </p:stCondLst>
                            <p:childTnLst>
                              <p:par>
                                <p:cTn id="54" presetID="12" presetClass="entr" presetSubtype="2" fill="hold" nodeType="afterEffect">
                                  <p:stCondLst>
                                    <p:cond delay="0"/>
                                  </p:stCondLst>
                                  <p:childTnLst>
                                    <p:set>
                                      <p:cBhvr>
                                        <p:cTn id="55" dur="1" fill="hold">
                                          <p:stCondLst>
                                            <p:cond delay="0"/>
                                          </p:stCondLst>
                                        </p:cTn>
                                        <p:tgtEl>
                                          <p:spTgt spid="60"/>
                                        </p:tgtEl>
                                        <p:attrNameLst>
                                          <p:attrName>style.visibility</p:attrName>
                                        </p:attrNameLst>
                                      </p:cBhvr>
                                      <p:to>
                                        <p:strVal val="visible"/>
                                      </p:to>
                                    </p:set>
                                    <p:anim calcmode="lin" valueType="num">
                                      <p:cBhvr additive="base">
                                        <p:cTn id="56" dur="500"/>
                                        <p:tgtEl>
                                          <p:spTgt spid="60"/>
                                        </p:tgtEl>
                                        <p:attrNameLst>
                                          <p:attrName>ppt_x</p:attrName>
                                        </p:attrNameLst>
                                      </p:cBhvr>
                                      <p:tavLst>
                                        <p:tav tm="0">
                                          <p:val>
                                            <p:strVal val="#ppt_x+#ppt_w*1.125000"/>
                                          </p:val>
                                        </p:tav>
                                        <p:tav tm="100000">
                                          <p:val>
                                            <p:strVal val="#ppt_x"/>
                                          </p:val>
                                        </p:tav>
                                      </p:tavLst>
                                    </p:anim>
                                    <p:animEffect transition="in" filter="wipe(left)">
                                      <p:cBhvr>
                                        <p:cTn id="5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397528" y="1156477"/>
            <a:ext cx="8889472" cy="701040"/>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p:cNvSpPr txBox="1"/>
          <p:nvPr/>
        </p:nvSpPr>
        <p:spPr>
          <a:xfrm>
            <a:off x="2770093" y="1268771"/>
            <a:ext cx="5522771" cy="461665"/>
          </a:xfrm>
          <a:prstGeom prst="rect">
            <a:avLst/>
          </a:prstGeom>
          <a:noFill/>
        </p:spPr>
        <p:txBody>
          <a:bodyPr wrap="square" rtlCol="0">
            <a:spAutoFit/>
          </a:bodyPr>
          <a:lstStyle/>
          <a:p>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Toán</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Tử</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Cơ</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Bản</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Toán</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tử</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logic</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p:cNvGrpSpPr/>
          <p:nvPr/>
        </p:nvGrpSpPr>
        <p:grpSpPr>
          <a:xfrm>
            <a:off x="1804123" y="1126383"/>
            <a:ext cx="860201" cy="789889"/>
            <a:chOff x="2912215" y="455848"/>
            <a:chExt cx="1066422" cy="1974366"/>
          </a:xfrm>
        </p:grpSpPr>
        <p:grpSp>
          <p:nvGrpSpPr>
            <p:cNvPr id="11" name="组合 5"/>
            <p:cNvGrpSpPr/>
            <p:nvPr/>
          </p:nvGrpSpPr>
          <p:grpSpPr>
            <a:xfrm>
              <a:off x="2912215" y="455848"/>
              <a:ext cx="1066422" cy="1974366"/>
              <a:chOff x="2996200" y="693603"/>
              <a:chExt cx="1014663" cy="1878543"/>
            </a:xfrm>
          </p:grpSpPr>
          <p:sp>
            <p:nvSpPr>
              <p:cNvPr id="13"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058305" y="850449"/>
              <a:ext cx="774239" cy="1153954"/>
            </a:xfrm>
            <a:prstGeom prst="rect">
              <a:avLst/>
            </a:prstGeom>
            <a:noFill/>
          </p:spPr>
          <p:txBody>
            <a:bodyPr wrap="square" rtlCol="0">
              <a:spAutoFit/>
            </a:bodyPr>
            <a:lstStyle/>
            <a:p>
              <a:pPr algn="ctr"/>
              <a:r>
                <a:rPr lang="en-US" altLang="zh-CN" sz="2400">
                  <a:solidFill>
                    <a:srgbClr val="E87071"/>
                  </a:solidFill>
                  <a:latin typeface="Impact" panose="020B0806030902050204" pitchFamily="34" charset="0"/>
                </a:rPr>
                <a:t>04</a:t>
              </a:r>
              <a:endParaRPr lang="zh-CN" altLang="en-US" sz="2400">
                <a:solidFill>
                  <a:srgbClr val="E87071"/>
                </a:solidFill>
                <a:latin typeface="Impact" panose="020B0806030902050204" pitchFamily="34" charset="0"/>
              </a:endParaRPr>
            </a:p>
          </p:txBody>
        </p:sp>
      </p:grpSp>
      <p:graphicFrame>
        <p:nvGraphicFramePr>
          <p:cNvPr id="3" name="Table 2"/>
          <p:cNvGraphicFramePr>
            <a:graphicFrameLocks noGrp="1"/>
          </p:cNvGraphicFramePr>
          <p:nvPr>
            <p:extLst>
              <p:ext uri="{D42A27DB-BD31-4B8C-83A1-F6EECF244321}">
                <p14:modId xmlns:p14="http://schemas.microsoft.com/office/powerpoint/2010/main" val="4260242384"/>
              </p:ext>
            </p:extLst>
          </p:nvPr>
        </p:nvGraphicFramePr>
        <p:xfrm>
          <a:off x="1921964" y="2362200"/>
          <a:ext cx="7984037" cy="2393474"/>
        </p:xfrm>
        <a:graphic>
          <a:graphicData uri="http://schemas.openxmlformats.org/drawingml/2006/table">
            <a:tbl>
              <a:tblPr/>
              <a:tblGrid>
                <a:gridCol w="919900"/>
                <a:gridCol w="5102841"/>
                <a:gridCol w="1961296"/>
              </a:tblGrid>
              <a:tr h="531883">
                <a:tc>
                  <a:txBody>
                    <a:bodyPr/>
                    <a:lstStyle/>
                    <a:p>
                      <a:pPr algn="l" fontAlgn="ctr"/>
                      <a:r>
                        <a:rPr lang="en-US" sz="1300" b="1" i="0" u="none" strike="noStrike" dirty="0">
                          <a:solidFill>
                            <a:srgbClr val="555555"/>
                          </a:solidFill>
                          <a:effectLst/>
                          <a:latin typeface="Times New Roman" panose="02020603050405020304" pitchFamily="18" charset="0"/>
                        </a:rPr>
                        <a:t>TOÁN TỬ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1" i="0" u="none" strike="noStrike">
                          <a:solidFill>
                            <a:srgbClr val="555555"/>
                          </a:solidFill>
                          <a:effectLst/>
                          <a:latin typeface="Times New Roman" panose="02020603050405020304" pitchFamily="18" charset="0"/>
                        </a:rPr>
                        <a:t>MIÊU TẢ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1" i="0" u="none" strike="noStrike" dirty="0">
                          <a:solidFill>
                            <a:srgbClr val="555555"/>
                          </a:solidFill>
                          <a:effectLst/>
                          <a:latin typeface="Times New Roman" panose="02020603050405020304" pitchFamily="18" charset="0"/>
                        </a:rPr>
                        <a:t>VÍ DỤ: B = TRUE, A = FALSE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31883">
                <a:tc>
                  <a:txBody>
                    <a:bodyPr/>
                    <a:lstStyle/>
                    <a:p>
                      <a:pPr algn="ctr" fontAlgn="ctr"/>
                      <a:r>
                        <a:rPr lang="en-US" sz="1300" b="0" i="0" u="none" strike="noStrike">
                          <a:solidFill>
                            <a:srgbClr val="555555"/>
                          </a:solidFill>
                          <a:effectLst/>
                          <a:latin typeface="Times New Roman" panose="02020603050405020304" pitchFamily="18" charset="0"/>
                        </a:rPr>
                        <a:t>&amp;&amp;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Toán tử </a:t>
                      </a:r>
                      <a:r>
                        <a:rPr lang="en-US" sz="1300" b="1" i="0" u="none" strike="noStrike">
                          <a:solidFill>
                            <a:srgbClr val="555555"/>
                          </a:solidFill>
                          <a:effectLst/>
                          <a:latin typeface="Times New Roman" panose="02020603050405020304" pitchFamily="18" charset="0"/>
                        </a:rPr>
                        <a:t>Và</a:t>
                      </a:r>
                      <a:r>
                        <a:rPr lang="en-US" sz="1300" b="0" i="0" u="none" strike="noStrike">
                          <a:solidFill>
                            <a:srgbClr val="555555"/>
                          </a:solidFill>
                          <a:effectLst/>
                          <a:latin typeface="Times New Roman" panose="02020603050405020304" pitchFamily="18" charset="0"/>
                        </a:rPr>
                        <a:t> logic. Nếu </a:t>
                      </a:r>
                      <a:r>
                        <a:rPr lang="en-US" sz="1300" b="1" i="0" u="none" strike="noStrike">
                          <a:solidFill>
                            <a:srgbClr val="555555"/>
                          </a:solidFill>
                          <a:effectLst/>
                          <a:latin typeface="Times New Roman" panose="02020603050405020304" pitchFamily="18" charset="0"/>
                        </a:rPr>
                        <a:t>cả hai</a:t>
                      </a:r>
                      <a:r>
                        <a:rPr lang="en-US" sz="1300" b="0" i="0" u="none" strike="noStrike">
                          <a:solidFill>
                            <a:srgbClr val="555555"/>
                          </a:solidFill>
                          <a:effectLst/>
                          <a:latin typeface="Times New Roman" panose="02020603050405020304" pitchFamily="18" charset="0"/>
                        </a:rPr>
                        <a:t> toán hạng là </a:t>
                      </a:r>
                      <a:r>
                        <a:rPr lang="en-US" sz="1300" b="1" i="0" u="none" strike="noStrike">
                          <a:solidFill>
                            <a:srgbClr val="555555"/>
                          </a:solidFill>
                          <a:effectLst/>
                          <a:latin typeface="Times New Roman" panose="02020603050405020304" pitchFamily="18" charset="0"/>
                        </a:rPr>
                        <a:t>true</a:t>
                      </a:r>
                      <a:r>
                        <a:rPr lang="en-US" sz="1300" b="0" i="0" u="none" strike="noStrike">
                          <a:solidFill>
                            <a:srgbClr val="555555"/>
                          </a:solidFill>
                          <a:effectLst/>
                          <a:latin typeface="Times New Roman" panose="02020603050405020304" pitchFamily="18" charset="0"/>
                        </a:rPr>
                        <a:t>, thì khi đó điều kiện là </a:t>
                      </a:r>
                      <a:r>
                        <a:rPr lang="en-US" sz="1300" b="1" i="0" u="none" strike="noStrike">
                          <a:solidFill>
                            <a:srgbClr val="555555"/>
                          </a:solidFill>
                          <a:effectLst/>
                          <a:latin typeface="Times New Roman" panose="02020603050405020304" pitchFamily="18" charset="0"/>
                        </a:rPr>
                        <a:t>true</a:t>
                      </a:r>
                      <a:endParaRPr lang="en-US" sz="1300" b="0" i="0" u="none" strike="noStrike">
                        <a:solidFill>
                          <a:srgbClr val="555555"/>
                        </a:solidFill>
                        <a:effectLst/>
                        <a:latin typeface="Times New Roman" panose="02020603050405020304" pitchFamily="18"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(A &amp;&amp; B) là false.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531883">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dirty="0" err="1">
                          <a:solidFill>
                            <a:srgbClr val="555555"/>
                          </a:solidFill>
                          <a:effectLst/>
                          <a:latin typeface="Times New Roman" panose="02020603050405020304" pitchFamily="18" charset="0"/>
                        </a:rPr>
                        <a:t>Toán</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tử</a:t>
                      </a:r>
                      <a:r>
                        <a:rPr lang="en-US" sz="1300" b="0" i="0" u="none" strike="noStrike" dirty="0">
                          <a:solidFill>
                            <a:srgbClr val="555555"/>
                          </a:solidFill>
                          <a:effectLst/>
                          <a:latin typeface="Times New Roman" panose="02020603050405020304" pitchFamily="18" charset="0"/>
                        </a:rPr>
                        <a:t> </a:t>
                      </a:r>
                      <a:r>
                        <a:rPr lang="en-US" sz="1300" b="1" i="0" u="none" strike="noStrike" dirty="0" err="1">
                          <a:solidFill>
                            <a:srgbClr val="555555"/>
                          </a:solidFill>
                          <a:effectLst/>
                          <a:latin typeface="Times New Roman" panose="02020603050405020304" pitchFamily="18" charset="0"/>
                        </a:rPr>
                        <a:t>Hoặc</a:t>
                      </a:r>
                      <a:r>
                        <a:rPr lang="en-US" sz="1300" b="0" i="0" u="none" strike="noStrike" dirty="0">
                          <a:solidFill>
                            <a:srgbClr val="555555"/>
                          </a:solidFill>
                          <a:effectLst/>
                          <a:latin typeface="Times New Roman" panose="02020603050405020304" pitchFamily="18" charset="0"/>
                        </a:rPr>
                        <a:t> logic. </a:t>
                      </a:r>
                      <a:r>
                        <a:rPr lang="en-US" sz="1300" b="0" i="0" u="none" strike="noStrike" dirty="0" err="1">
                          <a:solidFill>
                            <a:srgbClr val="555555"/>
                          </a:solidFill>
                          <a:effectLst/>
                          <a:latin typeface="Times New Roman" panose="02020603050405020304" pitchFamily="18" charset="0"/>
                        </a:rPr>
                        <a:t>Nếu</a:t>
                      </a:r>
                      <a:r>
                        <a:rPr lang="en-US" sz="1300" b="0" i="0" u="none" strike="noStrike" dirty="0">
                          <a:solidFill>
                            <a:srgbClr val="555555"/>
                          </a:solidFill>
                          <a:effectLst/>
                          <a:latin typeface="Times New Roman" panose="02020603050405020304" pitchFamily="18" charset="0"/>
                        </a:rPr>
                        <a:t> </a:t>
                      </a:r>
                      <a:r>
                        <a:rPr lang="en-US" sz="1300" b="1" i="0" u="none" strike="noStrike" dirty="0" err="1">
                          <a:solidFill>
                            <a:srgbClr val="555555"/>
                          </a:solidFill>
                          <a:effectLst/>
                          <a:latin typeface="Times New Roman" panose="02020603050405020304" pitchFamily="18" charset="0"/>
                        </a:rPr>
                        <a:t>một</a:t>
                      </a:r>
                      <a:r>
                        <a:rPr lang="en-US" sz="1300" b="1" i="0" u="none" strike="noStrike" dirty="0">
                          <a:solidFill>
                            <a:srgbClr val="555555"/>
                          </a:solidFill>
                          <a:effectLst/>
                          <a:latin typeface="Times New Roman" panose="02020603050405020304" pitchFamily="18" charset="0"/>
                        </a:rPr>
                        <a:t> </a:t>
                      </a:r>
                      <a:r>
                        <a:rPr lang="en-US" sz="1300" b="1" i="0" u="none" strike="noStrike" dirty="0" err="1">
                          <a:solidFill>
                            <a:srgbClr val="555555"/>
                          </a:solidFill>
                          <a:effectLst/>
                          <a:latin typeface="Times New Roman" panose="02020603050405020304" pitchFamily="18" charset="0"/>
                        </a:rPr>
                        <a:t>trong</a:t>
                      </a:r>
                      <a:r>
                        <a:rPr lang="en-US" sz="1300" b="1" i="0" u="none" strike="noStrike" dirty="0">
                          <a:solidFill>
                            <a:srgbClr val="555555"/>
                          </a:solidFill>
                          <a:effectLst/>
                          <a:latin typeface="Times New Roman" panose="02020603050405020304" pitchFamily="18" charset="0"/>
                        </a:rPr>
                        <a:t> </a:t>
                      </a:r>
                      <a:r>
                        <a:rPr lang="en-US" sz="1300" b="1" i="0" u="none" strike="noStrike" dirty="0" err="1">
                          <a:solidFill>
                            <a:srgbClr val="555555"/>
                          </a:solidFill>
                          <a:effectLst/>
                          <a:latin typeface="Times New Roman" panose="02020603050405020304" pitchFamily="18" charset="0"/>
                        </a:rPr>
                        <a:t>hai</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toán</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tử</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là</a:t>
                      </a:r>
                      <a:r>
                        <a:rPr lang="en-US" sz="1300" b="0" i="0" u="none" strike="noStrike" dirty="0">
                          <a:solidFill>
                            <a:srgbClr val="555555"/>
                          </a:solidFill>
                          <a:effectLst/>
                          <a:latin typeface="Times New Roman" panose="02020603050405020304" pitchFamily="18" charset="0"/>
                        </a:rPr>
                        <a:t> </a:t>
                      </a:r>
                      <a:r>
                        <a:rPr lang="en-US" sz="1300" b="1" i="0" u="none" strike="noStrike" dirty="0">
                          <a:solidFill>
                            <a:srgbClr val="555555"/>
                          </a:solidFill>
                          <a:effectLst/>
                          <a:latin typeface="Times New Roman" panose="02020603050405020304" pitchFamily="18" charset="0"/>
                        </a:rPr>
                        <a:t>true</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thì</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điều</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kiện</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là</a:t>
                      </a:r>
                      <a:r>
                        <a:rPr lang="en-US" sz="1300" b="0" i="0" u="none" strike="noStrike" dirty="0">
                          <a:solidFill>
                            <a:srgbClr val="555555"/>
                          </a:solidFill>
                          <a:effectLst/>
                          <a:latin typeface="Times New Roman" panose="02020603050405020304" pitchFamily="18" charset="0"/>
                        </a:rPr>
                        <a:t> </a:t>
                      </a:r>
                      <a:r>
                        <a:rPr lang="en-US" sz="1300" b="1" i="0" u="none" strike="noStrike" dirty="0">
                          <a:solidFill>
                            <a:srgbClr val="555555"/>
                          </a:solidFill>
                          <a:effectLst/>
                          <a:latin typeface="Times New Roman" panose="02020603050405020304" pitchFamily="18" charset="0"/>
                        </a:rPr>
                        <a:t>true</a:t>
                      </a:r>
                      <a:endParaRPr lang="en-US" sz="1300" b="0" i="0" u="none" strike="noStrike" dirty="0">
                        <a:solidFill>
                          <a:srgbClr val="555555"/>
                        </a:solidFill>
                        <a:effectLst/>
                        <a:latin typeface="Times New Roman" panose="02020603050405020304" pitchFamily="18"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(A || B) là 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797825">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a:solidFill>
                            <a:srgbClr val="555555"/>
                          </a:solidFill>
                          <a:effectLst/>
                          <a:latin typeface="Times New Roman" panose="02020603050405020304" pitchFamily="18" charset="0"/>
                        </a:rPr>
                        <a:t>Toán tử </a:t>
                      </a:r>
                      <a:r>
                        <a:rPr lang="vi-VN" sz="1300" b="1" i="0" u="none" strike="noStrike">
                          <a:solidFill>
                            <a:srgbClr val="555555"/>
                          </a:solidFill>
                          <a:effectLst/>
                          <a:latin typeface="Times New Roman" panose="02020603050405020304" pitchFamily="18" charset="0"/>
                        </a:rPr>
                        <a:t>Phủ định</a:t>
                      </a:r>
                      <a:r>
                        <a:rPr lang="vi-VN" sz="1300" b="0" i="0" u="none" strike="noStrike">
                          <a:solidFill>
                            <a:srgbClr val="555555"/>
                          </a:solidFill>
                          <a:effectLst/>
                          <a:latin typeface="Times New Roman" panose="02020603050405020304" pitchFamily="18" charset="0"/>
                        </a:rPr>
                        <a:t> logic. Sử dụng để đảo ngược lại trạng thái logic của toán hạng đó. Nếu điều kiện toán hạng là true thì phủ định nó sẽ là false.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dirty="0">
                          <a:solidFill>
                            <a:srgbClr val="555555"/>
                          </a:solidFill>
                          <a:effectLst/>
                          <a:latin typeface="Times New Roman" panose="02020603050405020304" pitchFamily="18" charset="0"/>
                        </a:rPr>
                        <a:t>!(A &amp;&amp; B) </a:t>
                      </a:r>
                      <a:r>
                        <a:rPr lang="en-US" sz="1300" b="0" i="0" u="none" strike="noStrike" dirty="0" err="1">
                          <a:solidFill>
                            <a:srgbClr val="555555"/>
                          </a:solidFill>
                          <a:effectLst/>
                          <a:latin typeface="Times New Roman" panose="02020603050405020304" pitchFamily="18" charset="0"/>
                        </a:rPr>
                        <a:t>là</a:t>
                      </a:r>
                      <a:r>
                        <a:rPr lang="en-US" sz="1300" b="0" i="0" u="none" strike="noStrike" dirty="0">
                          <a:solidFill>
                            <a:srgbClr val="555555"/>
                          </a:solidFill>
                          <a:effectLst/>
                          <a:latin typeface="Times New Roman" panose="02020603050405020304" pitchFamily="18" charset="0"/>
                        </a:rPr>
                        <a:t> true.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2813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168928" y="1050758"/>
            <a:ext cx="8889472" cy="701040"/>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p:cNvSpPr txBox="1"/>
          <p:nvPr/>
        </p:nvSpPr>
        <p:spPr>
          <a:xfrm>
            <a:off x="2541493" y="1163052"/>
            <a:ext cx="5522771" cy="461665"/>
          </a:xfrm>
          <a:prstGeom prst="rect">
            <a:avLst/>
          </a:prstGeom>
          <a:noFill/>
        </p:spPr>
        <p:txBody>
          <a:bodyPr wrap="square" rtlCol="0">
            <a:spAutoFit/>
          </a:bodyPr>
          <a:lstStyle/>
          <a:p>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Toán</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Tử</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Cơ</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Bản</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Toán</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tử</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gán</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p:cNvGrpSpPr/>
          <p:nvPr/>
        </p:nvGrpSpPr>
        <p:grpSpPr>
          <a:xfrm>
            <a:off x="1575523" y="1020664"/>
            <a:ext cx="860201" cy="789889"/>
            <a:chOff x="2912215" y="455848"/>
            <a:chExt cx="1066422" cy="1974366"/>
          </a:xfrm>
        </p:grpSpPr>
        <p:grpSp>
          <p:nvGrpSpPr>
            <p:cNvPr id="11" name="组合 5"/>
            <p:cNvGrpSpPr/>
            <p:nvPr/>
          </p:nvGrpSpPr>
          <p:grpSpPr>
            <a:xfrm>
              <a:off x="2912215" y="455848"/>
              <a:ext cx="1066422" cy="1974366"/>
              <a:chOff x="2996200" y="693603"/>
              <a:chExt cx="1014663" cy="1878543"/>
            </a:xfrm>
          </p:grpSpPr>
          <p:sp>
            <p:nvSpPr>
              <p:cNvPr id="13"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058305" y="850449"/>
              <a:ext cx="774239" cy="1153954"/>
            </a:xfrm>
            <a:prstGeom prst="rect">
              <a:avLst/>
            </a:prstGeom>
            <a:noFill/>
          </p:spPr>
          <p:txBody>
            <a:bodyPr wrap="square" rtlCol="0">
              <a:spAutoFit/>
            </a:bodyPr>
            <a:lstStyle/>
            <a:p>
              <a:pPr algn="ctr"/>
              <a:r>
                <a:rPr lang="en-US" altLang="zh-CN" sz="2400" dirty="0">
                  <a:solidFill>
                    <a:srgbClr val="E87071"/>
                  </a:solidFill>
                  <a:latin typeface="Impact" panose="020B0806030902050204" pitchFamily="34" charset="0"/>
                </a:rPr>
                <a:t>04</a:t>
              </a:r>
              <a:endParaRPr lang="zh-CN" altLang="en-US" sz="2400" dirty="0">
                <a:solidFill>
                  <a:srgbClr val="E87071"/>
                </a:solidFill>
                <a:latin typeface="Impact" panose="020B0806030902050204" pitchFamily="34" charset="0"/>
              </a:endParaRPr>
            </a:p>
          </p:txBody>
        </p:sp>
      </p:grpSp>
      <p:graphicFrame>
        <p:nvGraphicFramePr>
          <p:cNvPr id="16" name="Table 15"/>
          <p:cNvGraphicFramePr>
            <a:graphicFrameLocks noGrp="1"/>
          </p:cNvGraphicFramePr>
          <p:nvPr>
            <p:extLst>
              <p:ext uri="{D42A27DB-BD31-4B8C-83A1-F6EECF244321}">
                <p14:modId xmlns:p14="http://schemas.microsoft.com/office/powerpoint/2010/main" val="271289970"/>
              </p:ext>
            </p:extLst>
          </p:nvPr>
        </p:nvGraphicFramePr>
        <p:xfrm>
          <a:off x="1168928" y="1905000"/>
          <a:ext cx="9666000" cy="4354626"/>
        </p:xfrm>
        <a:graphic>
          <a:graphicData uri="http://schemas.openxmlformats.org/drawingml/2006/table">
            <a:tbl>
              <a:tblPr/>
              <a:tblGrid>
                <a:gridCol w="1113691"/>
                <a:gridCol w="6177835"/>
                <a:gridCol w="2374474"/>
              </a:tblGrid>
              <a:tr h="209404">
                <a:tc>
                  <a:txBody>
                    <a:bodyPr/>
                    <a:lstStyle/>
                    <a:p>
                      <a:pPr algn="l" fontAlgn="ctr"/>
                      <a:r>
                        <a:rPr lang="en-US" sz="1300" b="1" i="0" u="none" strike="noStrike" dirty="0">
                          <a:solidFill>
                            <a:srgbClr val="555555"/>
                          </a:solidFill>
                          <a:effectLst/>
                          <a:latin typeface="Times New Roman" panose="02020603050405020304" pitchFamily="18" charset="0"/>
                        </a:rPr>
                        <a:t>TOÁN TỬ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1" i="0" u="none" strike="noStrike">
                          <a:solidFill>
                            <a:srgbClr val="555555"/>
                          </a:solidFill>
                          <a:effectLst/>
                          <a:latin typeface="Times New Roman" panose="02020603050405020304" pitchFamily="18" charset="0"/>
                        </a:rPr>
                        <a:t>MIÊU TẢ</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pt-BR" sz="1300" b="1" i="0" u="none" strike="noStrike">
                          <a:solidFill>
                            <a:srgbClr val="555555"/>
                          </a:solidFill>
                          <a:effectLst/>
                          <a:latin typeface="Times New Roman" panose="02020603050405020304" pitchFamily="18" charset="0"/>
                        </a:rPr>
                        <a:t>VÍ DỤ: B = 20, A = 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1052">
                <a:tc>
                  <a:txBody>
                    <a:bodyPr/>
                    <a:lstStyle/>
                    <a:p>
                      <a:pPr algn="ctr" fontAlgn="ctr"/>
                      <a:r>
                        <a:rPr lang="en-US" sz="1300" b="0" i="0" u="none" strike="noStrike" dirty="0">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a:solidFill>
                            <a:srgbClr val="555555"/>
                          </a:solidFill>
                          <a:effectLst/>
                          <a:latin typeface="Times New Roman" panose="02020603050405020304" pitchFamily="18" charset="0"/>
                        </a:rPr>
                        <a:t>Toán tử gán đơn giản. Gán giá trị toán hạng bên phải cho toán hạng trái.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C = A + B sẽ gán giá trị của A + B vào cho 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1052">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Thêm giá trị toán hạng phải tới toán hạng trái và gán giá trị đó cho toán hạng trái.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a:solidFill>
                            <a:srgbClr val="555555"/>
                          </a:solidFill>
                          <a:effectLst/>
                          <a:latin typeface="Times New Roman" panose="02020603050405020304" pitchFamily="18" charset="0"/>
                        </a:rPr>
                        <a:t>C += A là tương đương với C = C + 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1052">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dirty="0" err="1">
                          <a:solidFill>
                            <a:srgbClr val="555555"/>
                          </a:solidFill>
                          <a:effectLst/>
                          <a:latin typeface="Times New Roman" panose="02020603050405020304" pitchFamily="18" charset="0"/>
                        </a:rPr>
                        <a:t>Trừ</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đi</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giá</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trị</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toán</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hạng</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phải</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từ</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toán</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hạng</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trái</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và</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gán</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giá</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trị</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này</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cho</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toán</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hạng</a:t>
                      </a:r>
                      <a:r>
                        <a:rPr lang="en-US" sz="1300" b="0" i="0" u="none" strike="noStrike" dirty="0">
                          <a:solidFill>
                            <a:srgbClr val="555555"/>
                          </a:solidFill>
                          <a:effectLst/>
                          <a:latin typeface="Times New Roman" panose="02020603050405020304" pitchFamily="18" charset="0"/>
                        </a:rPr>
                        <a:t> </a:t>
                      </a:r>
                      <a:r>
                        <a:rPr lang="en-US" sz="1300" b="0" i="0" u="none" strike="noStrike" dirty="0" err="1">
                          <a:solidFill>
                            <a:srgbClr val="555555"/>
                          </a:solidFill>
                          <a:effectLst/>
                          <a:latin typeface="Times New Roman" panose="02020603050405020304" pitchFamily="18" charset="0"/>
                        </a:rPr>
                        <a:t>trái</a:t>
                      </a:r>
                      <a:r>
                        <a:rPr lang="en-US" sz="1300" b="0" i="0" u="none" strike="noStrike" dirty="0">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a:solidFill>
                            <a:srgbClr val="555555"/>
                          </a:solidFill>
                          <a:effectLst/>
                          <a:latin typeface="Times New Roman" panose="02020603050405020304" pitchFamily="18" charset="0"/>
                        </a:rPr>
                        <a:t>C -= A là tương đương với C = C – 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1052">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Nhân giá trị toán hạng phải với toán hạng trái và gán giá trị này cho toán hạng trái.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a:solidFill>
                            <a:srgbClr val="555555"/>
                          </a:solidFill>
                          <a:effectLst/>
                          <a:latin typeface="Times New Roman" panose="02020603050405020304" pitchFamily="18" charset="0"/>
                        </a:rPr>
                        <a:t>C *= A là tương đương với C = C * 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1052">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Chia toán hạng trái cho toán hạng phải và gán giá trị này cho toán hạng trái.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a:solidFill>
                            <a:srgbClr val="555555"/>
                          </a:solidFill>
                          <a:effectLst/>
                          <a:latin typeface="Times New Roman" panose="02020603050405020304" pitchFamily="18" charset="0"/>
                        </a:rPr>
                        <a:t>C /= A là tương đương với C = C / 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411052">
                <a:tc>
                  <a:txBody>
                    <a:bodyPr/>
                    <a:lstStyle/>
                    <a:p>
                      <a:pPr algn="ctr" fontAlgn="ctr"/>
                      <a:r>
                        <a:rPr lang="en-US" sz="1300" b="0" i="0" u="none" strike="noStrike" dirty="0">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a:solidFill>
                            <a:srgbClr val="555555"/>
                          </a:solidFill>
                          <a:effectLst/>
                          <a:latin typeface="Times New Roman" panose="02020603050405020304" pitchFamily="18" charset="0"/>
                        </a:rPr>
                        <a:t>Lấy phần dư của phép chia toán hạng trái cho toán hạng phải và gán cho toán hạng trái.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a:solidFill>
                            <a:srgbClr val="555555"/>
                          </a:solidFill>
                          <a:effectLst/>
                          <a:latin typeface="Times New Roman" panose="02020603050405020304" pitchFamily="18" charset="0"/>
                        </a:rPr>
                        <a:t>C %= A là tương đương với C = C % 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5782">
                <a:tc>
                  <a:txBody>
                    <a:bodyPr/>
                    <a:lstStyle/>
                    <a:p>
                      <a:pPr algn="ctr" fontAlgn="ctr"/>
                      <a:r>
                        <a:rPr lang="en-US" sz="1300" b="0" i="0" u="none" strike="noStrike">
                          <a:solidFill>
                            <a:srgbClr val="555555"/>
                          </a:solidFill>
                          <a:effectLst/>
                          <a:latin typeface="Times New Roman" panose="02020603050405020304" pitchFamily="18" charset="0"/>
                        </a:rPr>
                        <a:t>&lt;&lt;=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Dịch trái toán hạng trái sang số vị trí là giá trị toán hạng phải.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fr-FR" sz="1300" b="0" i="0" u="none" strike="noStrike">
                          <a:solidFill>
                            <a:srgbClr val="555555"/>
                          </a:solidFill>
                          <a:effectLst/>
                          <a:latin typeface="Times New Roman" panose="02020603050405020304" pitchFamily="18" charset="0"/>
                        </a:rPr>
                        <a:t>C &lt;&lt;= 2 là giống như C = C &lt;&lt; 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5782">
                <a:tc>
                  <a:txBody>
                    <a:bodyPr/>
                    <a:lstStyle/>
                    <a:p>
                      <a:pPr algn="ctr" fontAlgn="ctr"/>
                      <a:r>
                        <a:rPr lang="en-US" sz="1300" b="0" i="0" u="none" strike="noStrike">
                          <a:solidFill>
                            <a:srgbClr val="555555"/>
                          </a:solidFill>
                          <a:effectLst/>
                          <a:latin typeface="Times New Roman" panose="02020603050405020304" pitchFamily="18" charset="0"/>
                        </a:rPr>
                        <a:t>&gt;&gt;=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Dịch phải toán hạng trái sang số vị trí là giá trị toán hạng phải.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fr-FR" sz="1300" b="0" i="0" u="none" strike="noStrike">
                          <a:solidFill>
                            <a:srgbClr val="555555"/>
                          </a:solidFill>
                          <a:effectLst/>
                          <a:latin typeface="Times New Roman" panose="02020603050405020304" pitchFamily="18" charset="0"/>
                        </a:rPr>
                        <a:t>C &gt;&gt;= 2 là giống như C = C &gt;&gt; 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5782">
                <a:tc>
                  <a:txBody>
                    <a:bodyPr/>
                    <a:lstStyle/>
                    <a:p>
                      <a:pPr algn="ctr" fontAlgn="ctr"/>
                      <a:r>
                        <a:rPr lang="en-US" sz="1300" b="0" i="0" u="none" strike="noStrike">
                          <a:solidFill>
                            <a:srgbClr val="555555"/>
                          </a:solidFill>
                          <a:effectLst/>
                          <a:latin typeface="Times New Roman" panose="02020603050405020304" pitchFamily="18" charset="0"/>
                        </a:rPr>
                        <a:t>&amp;=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Phép AND bit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fr-FR" sz="1300" b="0" i="0" u="none" strike="noStrike">
                          <a:solidFill>
                            <a:srgbClr val="555555"/>
                          </a:solidFill>
                          <a:effectLst/>
                          <a:latin typeface="Times New Roman" panose="02020603050405020304" pitchFamily="18" charset="0"/>
                        </a:rPr>
                        <a:t>C &amp;= 2 là giống như C = C &amp; 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5782">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Phép OR loại trừ bit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fr-FR" sz="1300" b="0" i="0" u="none" strike="noStrike">
                          <a:solidFill>
                            <a:srgbClr val="555555"/>
                          </a:solidFill>
                          <a:effectLst/>
                          <a:latin typeface="Times New Roman" panose="02020603050405020304" pitchFamily="18" charset="0"/>
                        </a:rPr>
                        <a:t>C ^= 2 là giống như C = C ^ 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335782">
                <a:tc>
                  <a:txBody>
                    <a:bodyPr/>
                    <a:lstStyle/>
                    <a:p>
                      <a:pPr algn="ctr" fontAlgn="ctr"/>
                      <a:r>
                        <a:rPr lang="en-US" sz="1300" b="0" i="0" u="none" strike="noStrike">
                          <a:solidFill>
                            <a:srgbClr val="555555"/>
                          </a:solidFill>
                          <a:effectLst/>
                          <a:latin typeface="Times New Roman" panose="02020603050405020304" pitchFamily="18"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300" b="0" i="0" u="none" strike="noStrike">
                          <a:solidFill>
                            <a:srgbClr val="555555"/>
                          </a:solidFill>
                          <a:effectLst/>
                          <a:latin typeface="Times New Roman" panose="02020603050405020304" pitchFamily="18" charset="0"/>
                        </a:rPr>
                        <a:t>Phép OR bit.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vi-VN" sz="1300" b="0" i="0" u="none" strike="noStrike" dirty="0">
                          <a:solidFill>
                            <a:srgbClr val="555555"/>
                          </a:solidFill>
                          <a:effectLst/>
                          <a:latin typeface="Times New Roman" panose="02020603050405020304" pitchFamily="18" charset="0"/>
                        </a:rPr>
                        <a:t>C |= 2 là giống như C = C | 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894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1092728" y="1040509"/>
            <a:ext cx="8889472" cy="701040"/>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p:cNvSpPr txBox="1"/>
          <p:nvPr/>
        </p:nvSpPr>
        <p:spPr>
          <a:xfrm>
            <a:off x="2465293" y="1152803"/>
            <a:ext cx="5522771" cy="461665"/>
          </a:xfrm>
          <a:prstGeom prst="rect">
            <a:avLst/>
          </a:prstGeom>
          <a:noFill/>
        </p:spPr>
        <p:txBody>
          <a:bodyPr wrap="square" rtlCol="0">
            <a:spAutoFit/>
          </a:bodyPr>
          <a:lstStyle/>
          <a:p>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Toán</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Tử</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Cơ</a:t>
            </a:r>
            <a:r>
              <a:rPr lang="en-US" altLang="zh-CN"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Bản</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Toán</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tử</a:t>
            </a:r>
            <a:r>
              <a:rPr lang="en-US" altLang="zh-CN" sz="24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3 </a:t>
            </a:r>
            <a:r>
              <a:rPr lang="en-US" altLang="zh-CN" sz="24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ngôi</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p:cNvGrpSpPr/>
          <p:nvPr/>
        </p:nvGrpSpPr>
        <p:grpSpPr>
          <a:xfrm>
            <a:off x="1499323" y="1010415"/>
            <a:ext cx="860201" cy="789889"/>
            <a:chOff x="2912215" y="455848"/>
            <a:chExt cx="1066422" cy="1974366"/>
          </a:xfrm>
        </p:grpSpPr>
        <p:grpSp>
          <p:nvGrpSpPr>
            <p:cNvPr id="11" name="组合 5"/>
            <p:cNvGrpSpPr/>
            <p:nvPr/>
          </p:nvGrpSpPr>
          <p:grpSpPr>
            <a:xfrm>
              <a:off x="2912215" y="455848"/>
              <a:ext cx="1066422" cy="1974366"/>
              <a:chOff x="2996200" y="693603"/>
              <a:chExt cx="1014663" cy="1878543"/>
            </a:xfrm>
          </p:grpSpPr>
          <p:sp>
            <p:nvSpPr>
              <p:cNvPr id="13"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p:cNvSpPr txBox="1"/>
            <p:nvPr/>
          </p:nvSpPr>
          <p:spPr>
            <a:xfrm>
              <a:off x="3058305" y="850449"/>
              <a:ext cx="774239" cy="1153954"/>
            </a:xfrm>
            <a:prstGeom prst="rect">
              <a:avLst/>
            </a:prstGeom>
            <a:noFill/>
          </p:spPr>
          <p:txBody>
            <a:bodyPr wrap="square" rtlCol="0">
              <a:spAutoFit/>
            </a:bodyPr>
            <a:lstStyle/>
            <a:p>
              <a:pPr algn="ctr"/>
              <a:r>
                <a:rPr lang="en-US" altLang="zh-CN" sz="2400" dirty="0">
                  <a:solidFill>
                    <a:srgbClr val="E87071"/>
                  </a:solidFill>
                  <a:latin typeface="Impact" panose="020B0806030902050204" pitchFamily="34" charset="0"/>
                </a:rPr>
                <a:t>04</a:t>
              </a:r>
              <a:endParaRPr lang="zh-CN" altLang="en-US" sz="2400" dirty="0">
                <a:solidFill>
                  <a:srgbClr val="E87071"/>
                </a:solidFill>
                <a:latin typeface="Impact" panose="020B0806030902050204" pitchFamily="34" charset="0"/>
              </a:endParaRPr>
            </a:p>
          </p:txBody>
        </p:sp>
      </p:grpSp>
      <p:sp>
        <p:nvSpPr>
          <p:cNvPr id="3" name="Rectangle 2"/>
          <p:cNvSpPr/>
          <p:nvPr/>
        </p:nvSpPr>
        <p:spPr>
          <a:xfrm>
            <a:off x="838200" y="2209800"/>
            <a:ext cx="9220199" cy="2862322"/>
          </a:xfrm>
          <a:prstGeom prst="rect">
            <a:avLst/>
          </a:prstGeom>
        </p:spPr>
        <p:txBody>
          <a:bodyPr wrap="square">
            <a:spAutoFit/>
          </a:bodyPr>
          <a:lstStyle/>
          <a:p>
            <a:r>
              <a:rPr lang="en-US" b="1" dirty="0" err="1" smtClean="0">
                <a:latin typeface="+mj-lt"/>
              </a:rPr>
              <a:t>Toán</a:t>
            </a:r>
            <a:r>
              <a:rPr lang="en-US" b="1" dirty="0" smtClean="0">
                <a:latin typeface="+mj-lt"/>
              </a:rPr>
              <a:t> </a:t>
            </a:r>
            <a:r>
              <a:rPr lang="en-US" b="1" dirty="0" err="1">
                <a:latin typeface="+mj-lt"/>
              </a:rPr>
              <a:t>tử</a:t>
            </a:r>
            <a:r>
              <a:rPr lang="en-US" b="1" dirty="0">
                <a:latin typeface="+mj-lt"/>
              </a:rPr>
              <a:t> </a:t>
            </a:r>
            <a:r>
              <a:rPr lang="en-US" b="1" dirty="0" err="1">
                <a:latin typeface="+mj-lt"/>
              </a:rPr>
              <a:t>điều</a:t>
            </a:r>
            <a:r>
              <a:rPr lang="en-US" b="1" dirty="0">
                <a:latin typeface="+mj-lt"/>
              </a:rPr>
              <a:t> </a:t>
            </a:r>
            <a:r>
              <a:rPr lang="en-US" b="1" dirty="0" err="1">
                <a:latin typeface="+mj-lt"/>
              </a:rPr>
              <a:t>kiện</a:t>
            </a:r>
            <a:r>
              <a:rPr lang="en-US" b="1" dirty="0">
                <a:latin typeface="+mj-lt"/>
              </a:rPr>
              <a:t> ( ? : )</a:t>
            </a:r>
          </a:p>
          <a:p>
            <a:endParaRPr lang="en-US" dirty="0">
              <a:latin typeface="+mj-lt"/>
            </a:endParaRPr>
          </a:p>
          <a:p>
            <a:r>
              <a:rPr lang="en-US" dirty="0" err="1">
                <a:latin typeface="+mj-lt"/>
              </a:rPr>
              <a:t>Toán</a:t>
            </a:r>
            <a:r>
              <a:rPr lang="en-US" dirty="0">
                <a:latin typeface="+mj-lt"/>
              </a:rPr>
              <a:t> </a:t>
            </a:r>
            <a:r>
              <a:rPr lang="en-US" dirty="0" err="1">
                <a:latin typeface="+mj-lt"/>
              </a:rPr>
              <a:t>tử</a:t>
            </a:r>
            <a:r>
              <a:rPr lang="en-US" dirty="0">
                <a:latin typeface="+mj-lt"/>
              </a:rPr>
              <a:t> </a:t>
            </a:r>
            <a:r>
              <a:rPr lang="en-US" dirty="0" err="1">
                <a:latin typeface="+mj-lt"/>
              </a:rPr>
              <a:t>điều</a:t>
            </a:r>
            <a:r>
              <a:rPr lang="en-US" dirty="0">
                <a:latin typeface="+mj-lt"/>
              </a:rPr>
              <a:t> </a:t>
            </a:r>
            <a:r>
              <a:rPr lang="en-US" dirty="0" err="1">
                <a:latin typeface="+mj-lt"/>
              </a:rPr>
              <a:t>kiện</a:t>
            </a:r>
            <a:r>
              <a:rPr lang="en-US" dirty="0">
                <a:latin typeface="+mj-lt"/>
              </a:rPr>
              <a:t> </a:t>
            </a:r>
            <a:r>
              <a:rPr lang="en-US" dirty="0" err="1">
                <a:latin typeface="+mj-lt"/>
              </a:rPr>
              <a:t>là</a:t>
            </a:r>
            <a:r>
              <a:rPr lang="en-US" dirty="0">
                <a:latin typeface="+mj-lt"/>
              </a:rPr>
              <a:t> </a:t>
            </a:r>
            <a:r>
              <a:rPr lang="en-US" dirty="0" err="1">
                <a:latin typeface="+mj-lt"/>
              </a:rPr>
              <a:t>một</a:t>
            </a:r>
            <a:r>
              <a:rPr lang="en-US" dirty="0">
                <a:latin typeface="+mj-lt"/>
              </a:rPr>
              <a:t> </a:t>
            </a:r>
            <a:r>
              <a:rPr lang="en-US" dirty="0" err="1">
                <a:latin typeface="+mj-lt"/>
              </a:rPr>
              <a:t>loại</a:t>
            </a:r>
            <a:r>
              <a:rPr lang="en-US" dirty="0">
                <a:latin typeface="+mj-lt"/>
              </a:rPr>
              <a:t> </a:t>
            </a:r>
            <a:r>
              <a:rPr lang="en-US" dirty="0" err="1">
                <a:latin typeface="+mj-lt"/>
              </a:rPr>
              <a:t>toán</a:t>
            </a:r>
            <a:r>
              <a:rPr lang="en-US" dirty="0">
                <a:latin typeface="+mj-lt"/>
              </a:rPr>
              <a:t> </a:t>
            </a:r>
            <a:r>
              <a:rPr lang="en-US" dirty="0" err="1">
                <a:latin typeface="+mj-lt"/>
              </a:rPr>
              <a:t>tử</a:t>
            </a:r>
            <a:r>
              <a:rPr lang="en-US" dirty="0">
                <a:latin typeface="+mj-lt"/>
              </a:rPr>
              <a:t> </a:t>
            </a:r>
            <a:r>
              <a:rPr lang="en-US" dirty="0" err="1">
                <a:latin typeface="+mj-lt"/>
              </a:rPr>
              <a:t>đặc</a:t>
            </a:r>
            <a:r>
              <a:rPr lang="en-US" dirty="0">
                <a:latin typeface="+mj-lt"/>
              </a:rPr>
              <a:t> </a:t>
            </a:r>
            <a:r>
              <a:rPr lang="en-US" dirty="0" err="1">
                <a:latin typeface="+mj-lt"/>
              </a:rPr>
              <a:t>biệt</a:t>
            </a:r>
            <a:r>
              <a:rPr lang="en-US" dirty="0">
                <a:latin typeface="+mj-lt"/>
              </a:rPr>
              <a:t> </a:t>
            </a:r>
            <a:r>
              <a:rPr lang="en-US" dirty="0" err="1">
                <a:latin typeface="+mj-lt"/>
              </a:rPr>
              <a:t>vì</a:t>
            </a:r>
            <a:r>
              <a:rPr lang="en-US" dirty="0">
                <a:latin typeface="+mj-lt"/>
              </a:rPr>
              <a:t> </a:t>
            </a:r>
            <a:r>
              <a:rPr lang="en-US" dirty="0" err="1">
                <a:latin typeface="+mj-lt"/>
              </a:rPr>
              <a:t>nó</a:t>
            </a:r>
            <a:r>
              <a:rPr lang="en-US" dirty="0">
                <a:latin typeface="+mj-lt"/>
              </a:rPr>
              <a:t> </a:t>
            </a:r>
            <a:r>
              <a:rPr lang="en-US" dirty="0" err="1">
                <a:latin typeface="+mj-lt"/>
              </a:rPr>
              <a:t>bao</a:t>
            </a:r>
            <a:r>
              <a:rPr lang="en-US" dirty="0">
                <a:latin typeface="+mj-lt"/>
              </a:rPr>
              <a:t> </a:t>
            </a:r>
            <a:r>
              <a:rPr lang="en-US" dirty="0" err="1">
                <a:latin typeface="+mj-lt"/>
              </a:rPr>
              <a:t>gồm</a:t>
            </a:r>
            <a:r>
              <a:rPr lang="en-US" dirty="0">
                <a:latin typeface="+mj-lt"/>
              </a:rPr>
              <a:t> </a:t>
            </a:r>
            <a:r>
              <a:rPr lang="en-US" dirty="0" err="1">
                <a:latin typeface="+mj-lt"/>
              </a:rPr>
              <a:t>ba</a:t>
            </a:r>
            <a:r>
              <a:rPr lang="en-US" dirty="0">
                <a:latin typeface="+mj-lt"/>
              </a:rPr>
              <a:t> </a:t>
            </a:r>
            <a:r>
              <a:rPr lang="en-US" dirty="0" err="1">
                <a:latin typeface="+mj-lt"/>
              </a:rPr>
              <a:t>thành</a:t>
            </a:r>
            <a:r>
              <a:rPr lang="en-US" dirty="0">
                <a:latin typeface="+mj-lt"/>
              </a:rPr>
              <a:t> </a:t>
            </a:r>
            <a:r>
              <a:rPr lang="en-US" dirty="0" err="1">
                <a:latin typeface="+mj-lt"/>
              </a:rPr>
              <a:t>phần</a:t>
            </a:r>
            <a:r>
              <a:rPr lang="en-US" dirty="0">
                <a:latin typeface="+mj-lt"/>
              </a:rPr>
              <a:t> </a:t>
            </a:r>
            <a:r>
              <a:rPr lang="en-US" dirty="0" err="1">
                <a:latin typeface="+mj-lt"/>
              </a:rPr>
              <a:t>cấu</a:t>
            </a:r>
            <a:r>
              <a:rPr lang="en-US" dirty="0">
                <a:latin typeface="+mj-lt"/>
              </a:rPr>
              <a:t> </a:t>
            </a:r>
            <a:r>
              <a:rPr lang="en-US" dirty="0" err="1">
                <a:latin typeface="+mj-lt"/>
              </a:rPr>
              <a:t>thành</a:t>
            </a:r>
            <a:r>
              <a:rPr lang="en-US" dirty="0">
                <a:latin typeface="+mj-lt"/>
              </a:rPr>
              <a:t> </a:t>
            </a:r>
            <a:r>
              <a:rPr lang="en-US" dirty="0" err="1">
                <a:latin typeface="+mj-lt"/>
              </a:rPr>
              <a:t>biểu</a:t>
            </a:r>
            <a:r>
              <a:rPr lang="en-US" dirty="0">
                <a:latin typeface="+mj-lt"/>
              </a:rPr>
              <a:t> </a:t>
            </a:r>
            <a:r>
              <a:rPr lang="en-US" dirty="0" err="1">
                <a:latin typeface="+mj-lt"/>
              </a:rPr>
              <a:t>thức</a:t>
            </a:r>
            <a:r>
              <a:rPr lang="en-US" dirty="0">
                <a:latin typeface="+mj-lt"/>
              </a:rPr>
              <a:t> </a:t>
            </a:r>
            <a:r>
              <a:rPr lang="en-US" dirty="0" err="1">
                <a:latin typeface="+mj-lt"/>
              </a:rPr>
              <a:t>điều</a:t>
            </a:r>
            <a:r>
              <a:rPr lang="en-US" dirty="0">
                <a:latin typeface="+mj-lt"/>
              </a:rPr>
              <a:t> </a:t>
            </a:r>
            <a:r>
              <a:rPr lang="en-US" dirty="0" err="1">
                <a:latin typeface="+mj-lt"/>
              </a:rPr>
              <a:t>kiện</a:t>
            </a:r>
            <a:r>
              <a:rPr lang="en-US" dirty="0">
                <a:latin typeface="+mj-lt"/>
              </a:rPr>
              <a:t>. </a:t>
            </a:r>
            <a:r>
              <a:rPr lang="en-US" dirty="0" err="1">
                <a:latin typeface="+mj-lt"/>
              </a:rPr>
              <a:t>Cú</a:t>
            </a:r>
            <a:r>
              <a:rPr lang="en-US" dirty="0">
                <a:latin typeface="+mj-lt"/>
              </a:rPr>
              <a:t> </a:t>
            </a:r>
            <a:r>
              <a:rPr lang="en-US" dirty="0" err="1">
                <a:latin typeface="+mj-lt"/>
              </a:rPr>
              <a:t>pháp</a:t>
            </a:r>
            <a:r>
              <a:rPr lang="en-US" dirty="0">
                <a:latin typeface="+mj-lt"/>
              </a:rPr>
              <a:t>:</a:t>
            </a:r>
          </a:p>
          <a:p>
            <a:endParaRPr lang="en-US" dirty="0"/>
          </a:p>
          <a:p>
            <a:r>
              <a:rPr lang="en-US" dirty="0">
                <a:solidFill>
                  <a:srgbClr val="FF0000"/>
                </a:solidFill>
                <a:latin typeface="Consolas" panose="020B0609020204030204" pitchFamily="49" charset="0"/>
              </a:rPr>
              <a:t>&lt;</a:t>
            </a:r>
            <a:r>
              <a:rPr lang="en-US" dirty="0" err="1">
                <a:solidFill>
                  <a:srgbClr val="FF0000"/>
                </a:solidFill>
                <a:latin typeface="Consolas" panose="020B0609020204030204" pitchFamily="49" charset="0"/>
              </a:rPr>
              <a:t>biểu</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thức</a:t>
            </a:r>
            <a:r>
              <a:rPr lang="en-US" dirty="0">
                <a:solidFill>
                  <a:srgbClr val="FF0000"/>
                </a:solidFill>
                <a:latin typeface="Consolas" panose="020B0609020204030204" pitchFamily="49" charset="0"/>
              </a:rPr>
              <a:t> 1&gt;   ?   &lt;</a:t>
            </a:r>
            <a:r>
              <a:rPr lang="en-US" dirty="0" err="1">
                <a:solidFill>
                  <a:srgbClr val="FF0000"/>
                </a:solidFill>
                <a:latin typeface="Consolas" panose="020B0609020204030204" pitchFamily="49" charset="0"/>
              </a:rPr>
              <a:t>biểu</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thức</a:t>
            </a:r>
            <a:r>
              <a:rPr lang="en-US" dirty="0">
                <a:solidFill>
                  <a:srgbClr val="FF0000"/>
                </a:solidFill>
                <a:latin typeface="Consolas" panose="020B0609020204030204" pitchFamily="49" charset="0"/>
              </a:rPr>
              <a:t> 2&gt;   :   &lt;</a:t>
            </a:r>
            <a:r>
              <a:rPr lang="en-US" dirty="0" err="1">
                <a:solidFill>
                  <a:srgbClr val="FF0000"/>
                </a:solidFill>
                <a:latin typeface="Consolas" panose="020B0609020204030204" pitchFamily="49" charset="0"/>
              </a:rPr>
              <a:t>biểu</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thức</a:t>
            </a:r>
            <a:r>
              <a:rPr lang="en-US" dirty="0">
                <a:solidFill>
                  <a:srgbClr val="FF0000"/>
                </a:solidFill>
                <a:latin typeface="Consolas" panose="020B0609020204030204" pitchFamily="49" charset="0"/>
              </a:rPr>
              <a:t> 3&gt;;</a:t>
            </a:r>
          </a:p>
          <a:p>
            <a:endParaRPr lang="en-US" dirty="0"/>
          </a:p>
          <a:p>
            <a:r>
              <a:rPr lang="en-US" i="1" dirty="0" err="1">
                <a:latin typeface="+mj-lt"/>
              </a:rPr>
              <a:t>biểu</a:t>
            </a:r>
            <a:r>
              <a:rPr lang="en-US" i="1" dirty="0">
                <a:latin typeface="+mj-lt"/>
              </a:rPr>
              <a:t> </a:t>
            </a:r>
            <a:r>
              <a:rPr lang="en-US" i="1" dirty="0" err="1">
                <a:latin typeface="+mj-lt"/>
              </a:rPr>
              <a:t>thức</a:t>
            </a:r>
            <a:r>
              <a:rPr lang="en-US" i="1" dirty="0">
                <a:latin typeface="+mj-lt"/>
              </a:rPr>
              <a:t> 1: </a:t>
            </a:r>
            <a:r>
              <a:rPr lang="en-US" i="1" dirty="0" err="1">
                <a:latin typeface="+mj-lt"/>
              </a:rPr>
              <a:t>Biểu</a:t>
            </a:r>
            <a:r>
              <a:rPr lang="en-US" i="1" dirty="0">
                <a:latin typeface="+mj-lt"/>
              </a:rPr>
              <a:t> </a:t>
            </a:r>
            <a:r>
              <a:rPr lang="en-US" i="1" dirty="0" err="1">
                <a:latin typeface="+mj-lt"/>
              </a:rPr>
              <a:t>thức</a:t>
            </a:r>
            <a:r>
              <a:rPr lang="en-US" i="1" dirty="0">
                <a:latin typeface="+mj-lt"/>
              </a:rPr>
              <a:t> logic. </a:t>
            </a:r>
            <a:r>
              <a:rPr lang="en-US" i="1" dirty="0" err="1">
                <a:latin typeface="+mj-lt"/>
              </a:rPr>
              <a:t>Trả</a:t>
            </a:r>
            <a:r>
              <a:rPr lang="en-US" i="1" dirty="0">
                <a:latin typeface="+mj-lt"/>
              </a:rPr>
              <a:t> </a:t>
            </a:r>
            <a:r>
              <a:rPr lang="en-US" i="1" dirty="0" err="1">
                <a:latin typeface="+mj-lt"/>
              </a:rPr>
              <a:t>trả</a:t>
            </a:r>
            <a:r>
              <a:rPr lang="en-US" i="1" dirty="0">
                <a:latin typeface="+mj-lt"/>
              </a:rPr>
              <a:t> </a:t>
            </a:r>
            <a:r>
              <a:rPr lang="en-US" i="1" dirty="0" err="1">
                <a:latin typeface="+mj-lt"/>
              </a:rPr>
              <a:t>về</a:t>
            </a:r>
            <a:r>
              <a:rPr lang="en-US" i="1" dirty="0">
                <a:latin typeface="+mj-lt"/>
              </a:rPr>
              <a:t> </a:t>
            </a:r>
            <a:r>
              <a:rPr lang="en-US" i="1" dirty="0" err="1">
                <a:latin typeface="+mj-lt"/>
              </a:rPr>
              <a:t>giá</a:t>
            </a:r>
            <a:r>
              <a:rPr lang="en-US" i="1" dirty="0">
                <a:latin typeface="+mj-lt"/>
              </a:rPr>
              <a:t> </a:t>
            </a:r>
            <a:r>
              <a:rPr lang="en-US" i="1" dirty="0" err="1">
                <a:latin typeface="+mj-lt"/>
              </a:rPr>
              <a:t>trị</a:t>
            </a:r>
            <a:r>
              <a:rPr lang="en-US" i="1" dirty="0">
                <a:latin typeface="+mj-lt"/>
              </a:rPr>
              <a:t> True </a:t>
            </a:r>
            <a:r>
              <a:rPr lang="en-US" i="1" dirty="0" err="1">
                <a:latin typeface="+mj-lt"/>
              </a:rPr>
              <a:t>hoặc</a:t>
            </a:r>
            <a:r>
              <a:rPr lang="en-US" i="1" dirty="0">
                <a:latin typeface="+mj-lt"/>
              </a:rPr>
              <a:t> False</a:t>
            </a:r>
          </a:p>
          <a:p>
            <a:r>
              <a:rPr lang="en-US" i="1" dirty="0" err="1">
                <a:latin typeface="+mj-lt"/>
              </a:rPr>
              <a:t>biểu</a:t>
            </a:r>
            <a:r>
              <a:rPr lang="en-US" i="1" dirty="0">
                <a:latin typeface="+mj-lt"/>
              </a:rPr>
              <a:t> </a:t>
            </a:r>
            <a:r>
              <a:rPr lang="en-US" i="1" dirty="0" err="1">
                <a:latin typeface="+mj-lt"/>
              </a:rPr>
              <a:t>thức</a:t>
            </a:r>
            <a:r>
              <a:rPr lang="en-US" i="1" dirty="0">
                <a:latin typeface="+mj-lt"/>
              </a:rPr>
              <a:t> 2: </a:t>
            </a:r>
            <a:r>
              <a:rPr lang="en-US" i="1" dirty="0" err="1">
                <a:latin typeface="+mj-lt"/>
              </a:rPr>
              <a:t>Là</a:t>
            </a:r>
            <a:r>
              <a:rPr lang="en-US" i="1" dirty="0">
                <a:latin typeface="+mj-lt"/>
              </a:rPr>
              <a:t> </a:t>
            </a:r>
            <a:r>
              <a:rPr lang="en-US" i="1" dirty="0" err="1">
                <a:latin typeface="+mj-lt"/>
              </a:rPr>
              <a:t>giá</a:t>
            </a:r>
            <a:r>
              <a:rPr lang="en-US" i="1" dirty="0">
                <a:latin typeface="+mj-lt"/>
              </a:rPr>
              <a:t> </a:t>
            </a:r>
            <a:r>
              <a:rPr lang="en-US" i="1" dirty="0" err="1">
                <a:latin typeface="+mj-lt"/>
              </a:rPr>
              <a:t>trị</a:t>
            </a:r>
            <a:r>
              <a:rPr lang="en-US" i="1" dirty="0">
                <a:latin typeface="+mj-lt"/>
              </a:rPr>
              <a:t> </a:t>
            </a:r>
            <a:r>
              <a:rPr lang="en-US" i="1" dirty="0" err="1">
                <a:latin typeface="+mj-lt"/>
              </a:rPr>
              <a:t>trả</a:t>
            </a:r>
            <a:r>
              <a:rPr lang="en-US" i="1" dirty="0">
                <a:latin typeface="+mj-lt"/>
              </a:rPr>
              <a:t> </a:t>
            </a:r>
            <a:r>
              <a:rPr lang="en-US" i="1" dirty="0" err="1">
                <a:latin typeface="+mj-lt"/>
              </a:rPr>
              <a:t>về</a:t>
            </a:r>
            <a:r>
              <a:rPr lang="en-US" i="1" dirty="0">
                <a:latin typeface="+mj-lt"/>
              </a:rPr>
              <a:t> </a:t>
            </a:r>
            <a:r>
              <a:rPr lang="en-US" i="1" dirty="0" err="1">
                <a:latin typeface="+mj-lt"/>
              </a:rPr>
              <a:t>nếu</a:t>
            </a:r>
            <a:r>
              <a:rPr lang="en-US" i="1" dirty="0">
                <a:latin typeface="+mj-lt"/>
              </a:rPr>
              <a:t> &lt;</a:t>
            </a:r>
            <a:r>
              <a:rPr lang="en-US" i="1" dirty="0" err="1">
                <a:latin typeface="+mj-lt"/>
              </a:rPr>
              <a:t>biểu</a:t>
            </a:r>
            <a:r>
              <a:rPr lang="en-US" i="1" dirty="0">
                <a:latin typeface="+mj-lt"/>
              </a:rPr>
              <a:t> </a:t>
            </a:r>
            <a:r>
              <a:rPr lang="en-US" i="1" dirty="0" err="1">
                <a:latin typeface="+mj-lt"/>
              </a:rPr>
              <a:t>thức</a:t>
            </a:r>
            <a:r>
              <a:rPr lang="en-US" i="1" dirty="0">
                <a:latin typeface="+mj-lt"/>
              </a:rPr>
              <a:t>=”” 1=””&gt;</a:t>
            </a:r>
            <a:r>
              <a:rPr lang="en-US" i="1" dirty="0" err="1">
                <a:latin typeface="+mj-lt"/>
              </a:rPr>
              <a:t>xác</a:t>
            </a:r>
            <a:r>
              <a:rPr lang="en-US" i="1" dirty="0">
                <a:latin typeface="+mj-lt"/>
              </a:rPr>
              <a:t> </a:t>
            </a:r>
            <a:r>
              <a:rPr lang="en-US" i="1" dirty="0" err="1">
                <a:latin typeface="+mj-lt"/>
              </a:rPr>
              <a:t>định</a:t>
            </a:r>
            <a:r>
              <a:rPr lang="en-US" i="1" dirty="0">
                <a:latin typeface="+mj-lt"/>
              </a:rPr>
              <a:t> </a:t>
            </a:r>
            <a:r>
              <a:rPr lang="en-US" i="1" dirty="0" err="1">
                <a:latin typeface="+mj-lt"/>
              </a:rPr>
              <a:t>là</a:t>
            </a:r>
            <a:r>
              <a:rPr lang="en-US" i="1" dirty="0">
                <a:latin typeface="+mj-lt"/>
              </a:rPr>
              <a:t> True&lt;/</a:t>
            </a:r>
            <a:r>
              <a:rPr lang="en-US" i="1" dirty="0" err="1">
                <a:latin typeface="+mj-lt"/>
              </a:rPr>
              <a:t>biểu</a:t>
            </a:r>
            <a:r>
              <a:rPr lang="en-US" i="1" dirty="0">
                <a:latin typeface="+mj-lt"/>
              </a:rPr>
              <a:t>&gt;</a:t>
            </a:r>
          </a:p>
          <a:p>
            <a:r>
              <a:rPr lang="en-US" i="1" dirty="0" err="1">
                <a:latin typeface="+mj-lt"/>
              </a:rPr>
              <a:t>biểu</a:t>
            </a:r>
            <a:r>
              <a:rPr lang="en-US" i="1" dirty="0">
                <a:latin typeface="+mj-lt"/>
              </a:rPr>
              <a:t> </a:t>
            </a:r>
            <a:r>
              <a:rPr lang="en-US" i="1" dirty="0" err="1">
                <a:latin typeface="+mj-lt"/>
              </a:rPr>
              <a:t>thức</a:t>
            </a:r>
            <a:r>
              <a:rPr lang="en-US" i="1" dirty="0">
                <a:latin typeface="+mj-lt"/>
              </a:rPr>
              <a:t> 3: </a:t>
            </a:r>
            <a:r>
              <a:rPr lang="en-US" i="1" dirty="0" err="1">
                <a:latin typeface="+mj-lt"/>
              </a:rPr>
              <a:t>Là</a:t>
            </a:r>
            <a:r>
              <a:rPr lang="en-US" i="1" dirty="0">
                <a:latin typeface="+mj-lt"/>
              </a:rPr>
              <a:t> </a:t>
            </a:r>
            <a:r>
              <a:rPr lang="en-US" i="1" dirty="0" err="1">
                <a:latin typeface="+mj-lt"/>
              </a:rPr>
              <a:t>giá</a:t>
            </a:r>
            <a:r>
              <a:rPr lang="en-US" i="1" dirty="0">
                <a:latin typeface="+mj-lt"/>
              </a:rPr>
              <a:t> </a:t>
            </a:r>
            <a:r>
              <a:rPr lang="en-US" i="1" dirty="0" err="1">
                <a:latin typeface="+mj-lt"/>
              </a:rPr>
              <a:t>trị</a:t>
            </a:r>
            <a:r>
              <a:rPr lang="en-US" i="1" dirty="0">
                <a:latin typeface="+mj-lt"/>
              </a:rPr>
              <a:t> </a:t>
            </a:r>
            <a:r>
              <a:rPr lang="en-US" i="1" dirty="0" err="1">
                <a:latin typeface="+mj-lt"/>
              </a:rPr>
              <a:t>trả</a:t>
            </a:r>
            <a:r>
              <a:rPr lang="en-US" i="1" dirty="0">
                <a:latin typeface="+mj-lt"/>
              </a:rPr>
              <a:t> </a:t>
            </a:r>
            <a:r>
              <a:rPr lang="en-US" i="1" dirty="0" err="1">
                <a:latin typeface="+mj-lt"/>
              </a:rPr>
              <a:t>về</a:t>
            </a:r>
            <a:r>
              <a:rPr lang="en-US" i="1" dirty="0">
                <a:latin typeface="+mj-lt"/>
              </a:rPr>
              <a:t> </a:t>
            </a:r>
            <a:r>
              <a:rPr lang="en-US" i="1" dirty="0" err="1">
                <a:latin typeface="+mj-lt"/>
              </a:rPr>
              <a:t>nếu</a:t>
            </a:r>
            <a:r>
              <a:rPr lang="en-US" i="1" dirty="0">
                <a:latin typeface="+mj-lt"/>
              </a:rPr>
              <a:t> &lt;</a:t>
            </a:r>
            <a:r>
              <a:rPr lang="en-US" i="1" dirty="0" err="1">
                <a:latin typeface="+mj-lt"/>
              </a:rPr>
              <a:t>biểu</a:t>
            </a:r>
            <a:r>
              <a:rPr lang="en-US" i="1" dirty="0">
                <a:latin typeface="+mj-lt"/>
              </a:rPr>
              <a:t> </a:t>
            </a:r>
            <a:r>
              <a:rPr lang="en-US" i="1" dirty="0" err="1">
                <a:latin typeface="+mj-lt"/>
              </a:rPr>
              <a:t>thức</a:t>
            </a:r>
            <a:r>
              <a:rPr lang="en-US" i="1" dirty="0">
                <a:latin typeface="+mj-lt"/>
              </a:rPr>
              <a:t>=”” 1=””&gt;</a:t>
            </a:r>
            <a:r>
              <a:rPr lang="en-US" i="1" dirty="0" err="1">
                <a:latin typeface="+mj-lt"/>
              </a:rPr>
              <a:t>xác</a:t>
            </a:r>
            <a:r>
              <a:rPr lang="en-US" i="1" dirty="0">
                <a:latin typeface="+mj-lt"/>
              </a:rPr>
              <a:t> </a:t>
            </a:r>
            <a:r>
              <a:rPr lang="en-US" i="1" dirty="0" err="1">
                <a:latin typeface="+mj-lt"/>
              </a:rPr>
              <a:t>định</a:t>
            </a:r>
            <a:r>
              <a:rPr lang="en-US" i="1" dirty="0">
                <a:latin typeface="+mj-lt"/>
              </a:rPr>
              <a:t> </a:t>
            </a:r>
            <a:r>
              <a:rPr lang="en-US" i="1" dirty="0" err="1">
                <a:latin typeface="+mj-lt"/>
              </a:rPr>
              <a:t>là</a:t>
            </a:r>
            <a:r>
              <a:rPr lang="en-US" i="1" dirty="0">
                <a:latin typeface="+mj-lt"/>
              </a:rPr>
              <a:t> False&lt;/</a:t>
            </a:r>
            <a:r>
              <a:rPr lang="en-US" i="1" dirty="0" err="1">
                <a:latin typeface="+mj-lt"/>
              </a:rPr>
              <a:t>biểu</a:t>
            </a:r>
            <a:r>
              <a:rPr lang="en-US" i="1" dirty="0">
                <a:latin typeface="+mj-lt"/>
              </a:rPr>
              <a:t>&gt;</a:t>
            </a:r>
          </a:p>
        </p:txBody>
      </p:sp>
    </p:spTree>
    <p:extLst>
      <p:ext uri="{BB962C8B-B14F-4D97-AF65-F5344CB8AC3E}">
        <p14:creationId xmlns:p14="http://schemas.microsoft.com/office/powerpoint/2010/main" val="143061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p:cNvGrpSpPr/>
          <p:nvPr/>
        </p:nvGrpSpPr>
        <p:grpSpPr>
          <a:xfrm>
            <a:off x="940328" y="1250971"/>
            <a:ext cx="8889472" cy="701040"/>
            <a:chOff x="3129129" y="1121776"/>
            <a:chExt cx="5933741" cy="1171624"/>
          </a:xfrm>
        </p:grpSpPr>
        <p:sp>
          <p:nvSpPr>
            <p:cNvPr id="7"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rgbClr val="FFAA2D"/>
                </a:solidFill>
                <a:latin typeface="Times New Roman" panose="02020603050405020304" pitchFamily="18" charset="0"/>
                <a:cs typeface="Times New Roman" panose="02020603050405020304" pitchFamily="18" charset="0"/>
              </a:endParaRPr>
            </a:p>
          </p:txBody>
        </p:sp>
        <p:sp>
          <p:nvSpPr>
            <p:cNvPr id="8"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srgbClr val="FFAA2D"/>
                </a:solidFill>
                <a:latin typeface="Times New Roman" panose="02020603050405020304" pitchFamily="18" charset="0"/>
                <a:cs typeface="Times New Roman" panose="02020603050405020304" pitchFamily="18" charset="0"/>
              </a:endParaRPr>
            </a:p>
          </p:txBody>
        </p:sp>
      </p:grpSp>
      <p:sp>
        <p:nvSpPr>
          <p:cNvPr id="9" name="文本框 14"/>
          <p:cNvSpPr txBox="1"/>
          <p:nvPr/>
        </p:nvSpPr>
        <p:spPr>
          <a:xfrm>
            <a:off x="2312893" y="1363265"/>
            <a:ext cx="5522771" cy="523220"/>
          </a:xfrm>
          <a:prstGeom prst="rect">
            <a:avLst/>
          </a:prstGeom>
          <a:noFill/>
        </p:spPr>
        <p:txBody>
          <a:bodyPr wrap="square" rtlCol="0">
            <a:spAutoFit/>
          </a:bodyPr>
          <a:lstStyle/>
          <a:p>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Các Toán Tử Cơ Bản</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p:cNvGrpSpPr/>
          <p:nvPr/>
        </p:nvGrpSpPr>
        <p:grpSpPr>
          <a:xfrm>
            <a:off x="1346923" y="1220877"/>
            <a:ext cx="860201" cy="789889"/>
            <a:chOff x="2912215" y="455848"/>
            <a:chExt cx="1066422" cy="1974366"/>
          </a:xfrm>
        </p:grpSpPr>
        <p:grpSp>
          <p:nvGrpSpPr>
            <p:cNvPr id="11" name="组合 5"/>
            <p:cNvGrpSpPr/>
            <p:nvPr/>
          </p:nvGrpSpPr>
          <p:grpSpPr>
            <a:xfrm>
              <a:off x="2912215" y="455848"/>
              <a:ext cx="1066422" cy="1974366"/>
              <a:chOff x="2996200" y="693603"/>
              <a:chExt cx="1014663" cy="1878543"/>
            </a:xfrm>
          </p:grpSpPr>
          <p:sp>
            <p:nvSpPr>
              <p:cNvPr id="13" name="椭圆 13"/>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Times New Roman" panose="02020603050405020304" pitchFamily="18" charset="0"/>
                  <a:ea typeface="Microsoft YaHei" panose="020B0503020204020204" pitchFamily="34" charset="-122"/>
                  <a:cs typeface="Times New Roman" panose="02020603050405020304" pitchFamily="18" charset="0"/>
                  <a:sym typeface="Arial" panose="020B0604020202020204" pitchFamily="34" charset="0"/>
                </a:endParaRPr>
              </a:p>
            </p:txBody>
          </p:sp>
          <p:sp>
            <p:nvSpPr>
              <p:cNvPr id="14" name="椭圆 10"/>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Times New Roman" panose="02020603050405020304" pitchFamily="18" charset="0"/>
                  <a:cs typeface="Times New Roman" panose="02020603050405020304" pitchFamily="18" charset="0"/>
                </a:endParaRPr>
              </a:p>
            </p:txBody>
          </p:sp>
        </p:grpSp>
        <p:sp>
          <p:nvSpPr>
            <p:cNvPr id="12" name="文本框 7"/>
            <p:cNvSpPr txBox="1"/>
            <p:nvPr/>
          </p:nvSpPr>
          <p:spPr>
            <a:xfrm>
              <a:off x="3058305" y="850449"/>
              <a:ext cx="774239" cy="1307814"/>
            </a:xfrm>
            <a:prstGeom prst="rect">
              <a:avLst/>
            </a:prstGeom>
            <a:noFill/>
          </p:spPr>
          <p:txBody>
            <a:bodyPr wrap="square" rtlCol="0">
              <a:spAutoFit/>
            </a:bodyPr>
            <a:lstStyle/>
            <a:p>
              <a:pPr algn="ctr"/>
              <a:r>
                <a:rPr lang="en-US" altLang="zh-CN" sz="2800" dirty="0">
                  <a:solidFill>
                    <a:srgbClr val="E87071"/>
                  </a:solidFill>
                  <a:latin typeface="Impact" panose="020B0806030902050204" pitchFamily="34" charset="0"/>
                </a:rPr>
                <a:t>04</a:t>
              </a:r>
              <a:endParaRPr lang="zh-CN" altLang="en-US" sz="2800" dirty="0">
                <a:solidFill>
                  <a:srgbClr val="E87071"/>
                </a:solidFill>
                <a:latin typeface="Times New Roman" panose="02020603050405020304" pitchFamily="18" charset="0"/>
                <a:cs typeface="Times New Roman" panose="02020603050405020304" pitchFamily="18" charset="0"/>
              </a:endParaRPr>
            </a:p>
          </p:txBody>
        </p:sp>
      </p:grpSp>
      <p:sp>
        <p:nvSpPr>
          <p:cNvPr id="15" name="TextBox 14">
            <a:extLst>
              <a:ext uri="{FF2B5EF4-FFF2-40B4-BE49-F238E27FC236}">
                <a16:creationId xmlns:a16="http://schemas.microsoft.com/office/drawing/2014/main" xmlns="" id="{7C2107E5-7794-43AD-8688-CB13A63B8B9C}"/>
              </a:ext>
            </a:extLst>
          </p:cNvPr>
          <p:cNvSpPr txBox="1"/>
          <p:nvPr/>
        </p:nvSpPr>
        <p:spPr>
          <a:xfrm>
            <a:off x="1180329" y="2122944"/>
            <a:ext cx="8500564" cy="3108543"/>
          </a:xfrm>
          <a:prstGeom prst="rect">
            <a:avLst/>
          </a:prstGeom>
          <a:noFill/>
        </p:spPr>
        <p:txBody>
          <a:bodyPr wrap="square" rtlCol="0">
            <a:spAutoFit/>
          </a:bodyPr>
          <a:lstStyle/>
          <a:p>
            <a:r>
              <a:rPr lang="en-US" sz="2800" b="1" dirty="0" err="1">
                <a:latin typeface="Times New Roman" panose="02020603050405020304" pitchFamily="18" charset="0"/>
                <a:cs typeface="Times New Roman" panose="02020603050405020304" pitchFamily="18" charset="0"/>
              </a:rPr>
              <a:t>Thực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toán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tử</a:t>
            </a:r>
            <a:r>
              <a:rPr lang="en-US" sz="2800" b="1" dirty="0" smtClean="0">
                <a:latin typeface="Times New Roman" panose="02020603050405020304" pitchFamily="18" charset="0"/>
                <a:cs typeface="Times New Roman" panose="02020603050405020304" pitchFamily="18" charset="0"/>
              </a:rPr>
              <a:t>:</a:t>
            </a:r>
          </a:p>
          <a:p>
            <a:pPr marL="342900" indent="-342900">
              <a:buFont typeface="+mj-lt"/>
              <a:buAutoNum type="arabicParen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phím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viết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a:t>
            </a:r>
            <a:r>
              <a:rPr lang="vi-VN" sz="2800" dirty="0" smtClean="0">
                <a:latin typeface="Times New Roman" panose="02020603050405020304" pitchFamily="18" charset="0"/>
                <a:cs typeface="Times New Roman" panose="02020603050405020304" pitchFamily="18" charset="0"/>
              </a:rPr>
              <a:t>ư</a:t>
            </a:r>
            <a:r>
              <a:rPr lang="en-US" sz="2800" dirty="0" err="1" smtClean="0">
                <a:latin typeface="Times New Roman" panose="02020603050405020304" pitchFamily="18" charset="0"/>
                <a:cs typeface="Times New Roman" panose="02020603050405020304" pitchFamily="18" charset="0"/>
              </a:rPr>
              <a:t>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chẵn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lẻ</a:t>
            </a:r>
            <a:endParaRPr lang="en-US" sz="2800" dirty="0" smtClean="0">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2800" dirty="0" err="1" smtClean="0">
                <a:latin typeface="Times New Roman" panose="02020603050405020304" pitchFamily="18" charset="0"/>
                <a:cs typeface="Times New Roman" panose="02020603050405020304" pitchFamily="18" charset="0"/>
              </a:rPr>
              <a:t>Nhập</a:t>
            </a:r>
            <a:r>
              <a:rPr lang="en-US" sz="2800" dirty="0" smtClean="0">
                <a:latin typeface="Times New Roman" panose="02020603050405020304" pitchFamily="18" charset="0"/>
                <a:cs typeface="Times New Roman" panose="02020603050405020304" pitchFamily="18" charset="0"/>
              </a:rPr>
              <a:t> 2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b, </a:t>
            </a:r>
            <a:r>
              <a:rPr lang="en-US" sz="2800" dirty="0" err="1" smtClean="0">
                <a:latin typeface="Times New Roman" panose="02020603050405020304" pitchFamily="18" charset="0"/>
                <a:cs typeface="Times New Roman" panose="02020603050405020304" pitchFamily="18" charset="0"/>
              </a:rPr>
              <a:t>Giải</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a:t>
            </a:r>
            <a:r>
              <a:rPr lang="vi-VN" sz="2800" dirty="0">
                <a:latin typeface="Times New Roman" panose="02020603050405020304" pitchFamily="18" charset="0"/>
                <a:cs typeface="Times New Roman" panose="02020603050405020304" pitchFamily="18" charset="0"/>
              </a:rPr>
              <a:t>ơ</a:t>
            </a:r>
            <a:r>
              <a:rPr lang="en-US" sz="2800" dirty="0" err="1">
                <a:latin typeface="Times New Roman" panose="02020603050405020304" pitchFamily="18" charset="0"/>
                <a:cs typeface="Times New Roman" panose="02020603050405020304" pitchFamily="18" charset="0"/>
              </a:rPr>
              <a:t>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bậc</a:t>
            </a:r>
            <a:r>
              <a:rPr lang="en-US" sz="2800" dirty="0">
                <a:latin typeface="Times New Roman" panose="02020603050405020304" pitchFamily="18" charset="0"/>
                <a:cs typeface="Times New Roman" panose="02020603050405020304" pitchFamily="18" charset="0"/>
              </a:rPr>
              <a:t> 1</a:t>
            </a:r>
          </a:p>
          <a:p>
            <a:pPr marL="342900" indent="-342900">
              <a:buFont typeface="+mj-lt"/>
              <a:buAutoNum type="arabicParenR"/>
            </a:pPr>
            <a:r>
              <a:rPr lang="vi-VN" sz="2800" dirty="0">
                <a:latin typeface="Times New Roman" panose="02020603050405020304" pitchFamily="18" charset="0"/>
                <a:cs typeface="Times New Roman" panose="02020603050405020304" pitchFamily="18" charset="0"/>
              </a:rPr>
              <a:t>Nhập vào từ bàn phím 3 số nguyên </a:t>
            </a:r>
            <a:r>
              <a:rPr lang="vi-VN" sz="2800" dirty="0" smtClean="0">
                <a:latin typeface="Times New Roman" panose="02020603050405020304" pitchFamily="18" charset="0"/>
                <a:cs typeface="Times New Roman" panose="02020603050405020304" pitchFamily="18" charset="0"/>
              </a:rPr>
              <a:t>dương</a:t>
            </a:r>
            <a:r>
              <a:rPr lang="en-US" sz="2800" dirty="0">
                <a:latin typeface="Times New Roman" panose="02020603050405020304" pitchFamily="18" charset="0"/>
                <a:cs typeface="Times New Roman" panose="02020603050405020304" pitchFamily="18" charset="0"/>
              </a:rPr>
              <a:t>, In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r>
              <a:rPr lang="en-US" sz="2800" dirty="0">
                <a:latin typeface="Times New Roman" panose="02020603050405020304" pitchFamily="18" charset="0"/>
                <a:cs typeface="Times New Roman" panose="02020603050405020304" pitchFamily="18" charset="0"/>
              </a:rPr>
              <a:t> 3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lớn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Với</a:t>
            </a:r>
            <a:r>
              <a:rPr lang="en-US" sz="2800" dirty="0" smtClean="0">
                <a:latin typeface="Times New Roman" panose="02020603050405020304" pitchFamily="18" charset="0"/>
                <a:cs typeface="Times New Roman" panose="02020603050405020304" pitchFamily="18" charset="0"/>
              </a:rPr>
              <a:t> </a:t>
            </a:r>
            <a:r>
              <a:rPr lang="fr-FR" sz="2800" dirty="0" err="1" smtClean="0">
                <a:latin typeface="Times New Roman" panose="02020603050405020304" pitchFamily="18" charset="0"/>
                <a:cs typeface="Times New Roman" panose="02020603050405020304" pitchFamily="18" charset="0"/>
              </a:rPr>
              <a:t>số</a:t>
            </a:r>
            <a:r>
              <a:rPr lang="fr-FR" sz="2800" dirty="0" smtClean="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dòng</a:t>
            </a:r>
            <a:r>
              <a:rPr lang="fr-FR" sz="2800" dirty="0">
                <a:latin typeface="Times New Roman" panose="02020603050405020304" pitchFamily="18" charset="0"/>
                <a:cs typeface="Times New Roman" panose="02020603050405020304" pitchFamily="18" charset="0"/>
              </a:rPr>
              <a:t> code là </a:t>
            </a:r>
            <a:r>
              <a:rPr lang="fr-FR" sz="2800" dirty="0" err="1">
                <a:latin typeface="Times New Roman" panose="02020603050405020304" pitchFamily="18" charset="0"/>
                <a:cs typeface="Times New Roman" panose="02020603050405020304" pitchFamily="18" charset="0"/>
              </a:rPr>
              <a:t>ngắn</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nhất</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321800" y="1330599"/>
            <a:ext cx="8812800" cy="657592"/>
            <a:chOff x="3129129" y="1121776"/>
            <a:chExt cx="5933741" cy="1171624"/>
          </a:xfrm>
          <a:solidFill>
            <a:schemeClr val="accent1">
              <a:lumMod val="75000"/>
            </a:schemeClr>
          </a:solidFill>
        </p:grpSpPr>
        <p:sp>
          <p:nvSpPr>
            <p:cNvPr id="7"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567133" y="1275625"/>
            <a:ext cx="966550" cy="1026822"/>
            <a:chOff x="3150396" y="933507"/>
            <a:chExt cx="1350360" cy="1758295"/>
          </a:xfrm>
        </p:grpSpPr>
        <p:grpSp>
          <p:nvGrpSpPr>
            <p:cNvPr id="10" name="组合 21"/>
            <p:cNvGrpSpPr/>
            <p:nvPr/>
          </p:nvGrpSpPr>
          <p:grpSpPr>
            <a:xfrm>
              <a:off x="3150396" y="933507"/>
              <a:ext cx="1350360" cy="1758295"/>
              <a:chOff x="3222820" y="1148080"/>
              <a:chExt cx="1284820" cy="1672959"/>
            </a:xfrm>
          </p:grpSpPr>
          <p:grpSp>
            <p:nvGrpSpPr>
              <p:cNvPr id="12" name="组合 25"/>
              <p:cNvGrpSpPr/>
              <p:nvPr/>
            </p:nvGrpSpPr>
            <p:grpSpPr>
              <a:xfrm>
                <a:off x="3283275" y="1217897"/>
                <a:ext cx="1219082" cy="1603142"/>
                <a:chOff x="7134179" y="2788658"/>
                <a:chExt cx="2190439" cy="2880512"/>
              </a:xfrm>
            </p:grpSpPr>
            <p:sp>
              <p:nvSpPr>
                <p:cNvPr id="1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467445" y="1147356"/>
              <a:ext cx="774244" cy="895944"/>
            </a:xfrm>
            <a:prstGeom prst="rect">
              <a:avLst/>
            </a:prstGeom>
            <a:noFill/>
          </p:spPr>
          <p:txBody>
            <a:bodyPr wrap="square" rtlCol="0">
              <a:spAutoFit/>
            </a:bodyPr>
            <a:lstStyle/>
            <a:p>
              <a:r>
                <a:rPr lang="en-US" altLang="zh-CN" sz="2800" b="1" dirty="0" smtClean="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05</a:t>
              </a:r>
              <a:endParaRPr lang="zh-CN" altLang="en-US" sz="28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7" name="文本框 31"/>
          <p:cNvSpPr txBox="1"/>
          <p:nvPr/>
        </p:nvSpPr>
        <p:spPr>
          <a:xfrm>
            <a:off x="2983689" y="1362977"/>
            <a:ext cx="6905838" cy="523220"/>
          </a:xfrm>
          <a:prstGeom prst="rect">
            <a:avLst/>
          </a:prstGeom>
          <a:noFill/>
        </p:spPr>
        <p:txBody>
          <a:bodyPr wrap="square" rtlCol="0">
            <a:spAutoFit/>
          </a:bodyPr>
          <a:lstStyle/>
          <a:p>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Biến boolean</a:t>
            </a:r>
          </a:p>
        </p:txBody>
      </p:sp>
      <p:sp>
        <p:nvSpPr>
          <p:cNvPr id="18" name="TextBox 17">
            <a:extLst>
              <a:ext uri="{FF2B5EF4-FFF2-40B4-BE49-F238E27FC236}">
                <a16:creationId xmlns:a16="http://schemas.microsoft.com/office/drawing/2014/main" xmlns="" id="{065BE847-DF33-4DC1-9616-208F469F0506}"/>
              </a:ext>
            </a:extLst>
          </p:cNvPr>
          <p:cNvSpPr txBox="1"/>
          <p:nvPr/>
        </p:nvSpPr>
        <p:spPr>
          <a:xfrm>
            <a:off x="1559731" y="2251770"/>
            <a:ext cx="8280904" cy="3539430"/>
          </a:xfrm>
          <a:prstGeom prst="rect">
            <a:avLst/>
          </a:prstGeom>
          <a:noFill/>
        </p:spPr>
        <p:txBody>
          <a:bodyPr wrap="square" rtlCol="0">
            <a:spAutoFit/>
          </a:bodyPr>
          <a:lstStyle/>
          <a:p>
            <a:pPr marL="457200" indent="-457200">
              <a:buFont typeface="Arial" panose="020B0604020202020204" pitchFamily="34" charset="0"/>
              <a:buChar char="•"/>
            </a:pPr>
            <a:r>
              <a:rPr lang="vi-VN" sz="2800" b="1" i="1" dirty="0">
                <a:latin typeface="+mj-lt"/>
              </a:rPr>
              <a:t>Boolean data type</a:t>
            </a:r>
            <a:r>
              <a:rPr lang="en-US" sz="2800" i="1" dirty="0">
                <a:latin typeface="+mj-lt"/>
              </a:rPr>
              <a:t>:</a:t>
            </a:r>
            <a:r>
              <a:rPr lang="vi-VN" sz="2800" dirty="0">
                <a:latin typeface="+mj-lt"/>
              </a:rPr>
              <a:t> là một kiểu dữ liệu có một trong hai giá trị có thể (thường được kí hiệu là </a:t>
            </a:r>
            <a:r>
              <a:rPr lang="vi-VN" sz="2800" i="1" dirty="0">
                <a:latin typeface="+mj-lt"/>
              </a:rPr>
              <a:t>đúng</a:t>
            </a:r>
            <a:r>
              <a:rPr lang="vi-VN" sz="2800" dirty="0">
                <a:latin typeface="+mj-lt"/>
              </a:rPr>
              <a:t> (</a:t>
            </a:r>
            <a:r>
              <a:rPr lang="vi-VN" sz="2800" i="1" dirty="0">
                <a:latin typeface="+mj-lt"/>
              </a:rPr>
              <a:t>true</a:t>
            </a:r>
            <a:r>
              <a:rPr lang="vi-VN" sz="2800" dirty="0">
                <a:latin typeface="+mj-lt"/>
              </a:rPr>
              <a:t>) và </a:t>
            </a:r>
            <a:r>
              <a:rPr lang="vi-VN" sz="2800" i="1" dirty="0">
                <a:latin typeface="+mj-lt"/>
              </a:rPr>
              <a:t>sai</a:t>
            </a:r>
            <a:r>
              <a:rPr lang="vi-VN" sz="2800" dirty="0">
                <a:latin typeface="+mj-lt"/>
              </a:rPr>
              <a:t> (</a:t>
            </a:r>
            <a:r>
              <a:rPr lang="vi-VN" sz="2800" i="1" dirty="0">
                <a:latin typeface="+mj-lt"/>
              </a:rPr>
              <a:t>false</a:t>
            </a:r>
            <a:r>
              <a:rPr lang="vi-VN" sz="2800" dirty="0">
                <a:latin typeface="+mj-lt"/>
              </a:rPr>
              <a:t>))</a:t>
            </a:r>
            <a:r>
              <a:rPr lang="en-US" sz="2800" dirty="0">
                <a:latin typeface="+mj-lt"/>
              </a:rPr>
              <a:t>.</a:t>
            </a:r>
          </a:p>
          <a:p>
            <a:pPr marL="457200" indent="-457200">
              <a:buFont typeface="Arial" panose="020B0604020202020204" pitchFamily="34" charset="0"/>
              <a:buChar char="•"/>
            </a:pPr>
            <a:r>
              <a:rPr lang="en-US" sz="2800" b="1" dirty="0" err="1">
                <a:latin typeface="Times New Roman" panose="02020603050405020304" pitchFamily="18" charset="0"/>
                <a:cs typeface="Times New Roman" panose="02020603050405020304" pitchFamily="18" charset="0"/>
              </a:rPr>
              <a:t>boolean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thủy</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Boolean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t</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ợng</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nhánh</a:t>
            </a:r>
            <a:r>
              <a:rPr lang="en-US" sz="2800" dirty="0">
                <a:latin typeface="Times New Roman" panose="02020603050405020304" pitchFamily="18" charset="0"/>
                <a:cs typeface="Times New Roman" panose="02020603050405020304" pitchFamily="18" charset="0"/>
              </a:rPr>
              <a:t>(if/else)</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Thường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so </a:t>
            </a:r>
            <a:r>
              <a:rPr lang="en-US" sz="2800" dirty="0" err="1">
                <a:latin typeface="Times New Roman" panose="02020603050405020304" pitchFamily="18" charset="0"/>
                <a:cs typeface="Times New Roman" panose="02020603050405020304" pitchFamily="18" charset="0"/>
              </a:rPr>
              <a:t>sánh</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VD</a:t>
            </a:r>
            <a:r>
              <a:rPr lang="en-US" sz="2800" i="1" dirty="0">
                <a:latin typeface="Times New Roman" panose="02020603050405020304" pitchFamily="18" charset="0"/>
                <a:cs typeface="Times New Roman" panose="02020603050405020304" pitchFamily="18" charset="0"/>
              </a:rPr>
              <a:t>: if(2 &gt; 1) =&gt; true. if(10 &lt; 9) =&gt; false</a:t>
            </a:r>
          </a:p>
        </p:txBody>
      </p:sp>
    </p:spTree>
    <p:extLst>
      <p:ext uri="{BB962C8B-B14F-4D97-AF65-F5344CB8AC3E}">
        <p14:creationId xmlns:p14="http://schemas.microsoft.com/office/powerpoint/2010/main" val="45282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85800" y="1168025"/>
            <a:ext cx="9144000" cy="674550"/>
            <a:chOff x="3129129" y="1121776"/>
            <a:chExt cx="6189792" cy="1171624"/>
          </a:xfrm>
          <a:solidFill>
            <a:schemeClr val="accent5"/>
          </a:solidFill>
        </p:grpSpPr>
        <p:sp>
          <p:nvSpPr>
            <p:cNvPr id="7" name="圆角矩形 78"/>
            <p:cNvSpPr/>
            <p:nvPr/>
          </p:nvSpPr>
          <p:spPr>
            <a:xfrm>
              <a:off x="3129129" y="1121776"/>
              <a:ext cx="6189792"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Cấu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Trúc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Rẽ</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Nhánh</a:t>
              </a:r>
              <a:r>
                <a:rPr lang="en-US" altLang="zh-CN" sz="26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26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Biến</a:t>
              </a:r>
              <a:r>
                <a:rPr lang="en-US" altLang="zh-CN" sz="26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boolean</a:t>
              </a:r>
              <a:endParaRPr lang="zh-CN" altLang="en-US"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97893" y="1079805"/>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20" y="1212512"/>
              <a:ext cx="872592"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05</a:t>
              </a:r>
              <a:endParaRPr lang="zh-CN" altLang="en-US" sz="2400" dirty="0">
                <a:solidFill>
                  <a:srgbClr val="01ACBE"/>
                </a:solidFill>
                <a:latin typeface="Impact" panose="020B0806030902050204" pitchFamily="34" charset="0"/>
              </a:endParaRPr>
            </a:p>
          </p:txBody>
        </p:sp>
      </p:grpSp>
      <p:sp>
        <p:nvSpPr>
          <p:cNvPr id="22" name="TextBox 21">
            <a:extLst>
              <a:ext uri="{FF2B5EF4-FFF2-40B4-BE49-F238E27FC236}">
                <a16:creationId xmlns:a16="http://schemas.microsoft.com/office/drawing/2014/main" xmlns="" id="{065BE847-DF33-4DC1-9616-208F469F0506}"/>
              </a:ext>
            </a:extLst>
          </p:cNvPr>
          <p:cNvSpPr txBox="1"/>
          <p:nvPr/>
        </p:nvSpPr>
        <p:spPr>
          <a:xfrm>
            <a:off x="1559731" y="2251770"/>
            <a:ext cx="8280904" cy="3539430"/>
          </a:xfrm>
          <a:prstGeom prst="rect">
            <a:avLst/>
          </a:prstGeom>
          <a:noFill/>
        </p:spPr>
        <p:txBody>
          <a:bodyPr wrap="square" rtlCol="0">
            <a:spAutoFit/>
          </a:bodyPr>
          <a:lstStyle/>
          <a:p>
            <a:pPr marL="457200" indent="-457200">
              <a:buFont typeface="Arial" panose="020B0604020202020204" pitchFamily="34" charset="0"/>
              <a:buChar char="•"/>
            </a:pPr>
            <a:r>
              <a:rPr lang="vi-VN" sz="2800" b="1" i="1" dirty="0">
                <a:latin typeface="+mj-lt"/>
              </a:rPr>
              <a:t>Boolean data type</a:t>
            </a:r>
            <a:r>
              <a:rPr lang="en-US" sz="2800" i="1" dirty="0">
                <a:latin typeface="+mj-lt"/>
              </a:rPr>
              <a:t>:</a:t>
            </a:r>
            <a:r>
              <a:rPr lang="vi-VN" sz="2800" dirty="0">
                <a:latin typeface="+mj-lt"/>
              </a:rPr>
              <a:t> là một kiểu dữ liệu có một trong hai giá trị có thể (thường được kí hiệu là </a:t>
            </a:r>
            <a:r>
              <a:rPr lang="vi-VN" sz="2800" i="1" dirty="0">
                <a:latin typeface="+mj-lt"/>
              </a:rPr>
              <a:t>đúng</a:t>
            </a:r>
            <a:r>
              <a:rPr lang="vi-VN" sz="2800" dirty="0">
                <a:latin typeface="+mj-lt"/>
              </a:rPr>
              <a:t> (</a:t>
            </a:r>
            <a:r>
              <a:rPr lang="vi-VN" sz="2800" i="1" dirty="0">
                <a:latin typeface="+mj-lt"/>
              </a:rPr>
              <a:t>true</a:t>
            </a:r>
            <a:r>
              <a:rPr lang="vi-VN" sz="2800" dirty="0">
                <a:latin typeface="+mj-lt"/>
              </a:rPr>
              <a:t>) và </a:t>
            </a:r>
            <a:r>
              <a:rPr lang="vi-VN" sz="2800" i="1" dirty="0">
                <a:latin typeface="+mj-lt"/>
              </a:rPr>
              <a:t>sai</a:t>
            </a:r>
            <a:r>
              <a:rPr lang="vi-VN" sz="2800" dirty="0">
                <a:latin typeface="+mj-lt"/>
              </a:rPr>
              <a:t> (</a:t>
            </a:r>
            <a:r>
              <a:rPr lang="vi-VN" sz="2800" i="1" dirty="0">
                <a:latin typeface="+mj-lt"/>
              </a:rPr>
              <a:t>false</a:t>
            </a:r>
            <a:r>
              <a:rPr lang="vi-VN" sz="2800" dirty="0">
                <a:latin typeface="+mj-lt"/>
              </a:rPr>
              <a:t>))</a:t>
            </a:r>
            <a:r>
              <a:rPr lang="en-US" sz="2800" dirty="0">
                <a:latin typeface="+mj-lt"/>
              </a:rPr>
              <a:t>.</a:t>
            </a:r>
          </a:p>
          <a:p>
            <a:pPr marL="457200" indent="-457200">
              <a:buFont typeface="Arial" panose="020B0604020202020204" pitchFamily="34" charset="0"/>
              <a:buChar char="•"/>
            </a:pPr>
            <a:r>
              <a:rPr lang="en-US" sz="2800" b="1" dirty="0" err="1">
                <a:latin typeface="Times New Roman" panose="02020603050405020304" pitchFamily="18" charset="0"/>
                <a:cs typeface="Times New Roman" panose="02020603050405020304" pitchFamily="18" charset="0"/>
              </a:rPr>
              <a:t>boolean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thủy</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Boolean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t</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ợng</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cấu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nhánh</a:t>
            </a:r>
            <a:r>
              <a:rPr lang="en-US" sz="2800" dirty="0">
                <a:latin typeface="Times New Roman" panose="02020603050405020304" pitchFamily="18" charset="0"/>
                <a:cs typeface="Times New Roman" panose="02020603050405020304" pitchFamily="18" charset="0"/>
              </a:rPr>
              <a:t>(if/else)</a:t>
            </a:r>
          </a:p>
          <a:p>
            <a:pPr marL="457200" indent="-4572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Thường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biểu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so </a:t>
            </a:r>
            <a:r>
              <a:rPr lang="en-US" sz="2800" dirty="0" err="1">
                <a:latin typeface="Times New Roman" panose="02020603050405020304" pitchFamily="18" charset="0"/>
                <a:cs typeface="Times New Roman" panose="02020603050405020304" pitchFamily="18" charset="0"/>
              </a:rPr>
              <a:t>sánh</a:t>
            </a: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VD</a:t>
            </a:r>
            <a:r>
              <a:rPr lang="en-US" sz="2800" i="1" dirty="0">
                <a:latin typeface="Times New Roman" panose="02020603050405020304" pitchFamily="18" charset="0"/>
                <a:cs typeface="Times New Roman" panose="02020603050405020304" pitchFamily="18" charset="0"/>
              </a:rPr>
              <a:t>:</a:t>
            </a:r>
            <a:r>
              <a:rPr lang="en-US" i="1" dirty="0">
                <a:latin typeface="Consolas" panose="020B0609020204030204" pitchFamily="49" charset="0"/>
                <a:cs typeface="Times New Roman" panose="02020603050405020304" pitchFamily="18" charset="0"/>
              </a:rPr>
              <a:t> if(2 &gt; 1) =&gt; true. if(10 &lt; 9) =&gt; false</a:t>
            </a:r>
          </a:p>
        </p:txBody>
      </p:sp>
    </p:spTree>
    <p:extLst>
      <p:ext uri="{BB962C8B-B14F-4D97-AF65-F5344CB8AC3E}">
        <p14:creationId xmlns:p14="http://schemas.microsoft.com/office/powerpoint/2010/main" val="36695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85800" y="1168025"/>
            <a:ext cx="9144000" cy="674550"/>
            <a:chOff x="3129129" y="1121776"/>
            <a:chExt cx="6189792" cy="1171624"/>
          </a:xfrm>
          <a:solidFill>
            <a:schemeClr val="accent5"/>
          </a:solidFill>
        </p:grpSpPr>
        <p:sp>
          <p:nvSpPr>
            <p:cNvPr id="7" name="圆角矩形 78"/>
            <p:cNvSpPr/>
            <p:nvPr/>
          </p:nvSpPr>
          <p:spPr>
            <a:xfrm>
              <a:off x="3129129" y="1121776"/>
              <a:ext cx="6189792"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Cấu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Trúc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Rẽ</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Nhánh-Biểu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Thức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Điều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Kiện</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97893" y="1079805"/>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20" y="1212512"/>
              <a:ext cx="872592"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05</a:t>
              </a:r>
              <a:endParaRPr lang="zh-CN" altLang="en-US" sz="2400" dirty="0">
                <a:solidFill>
                  <a:srgbClr val="01ACBE"/>
                </a:solidFill>
                <a:latin typeface="Impact" panose="020B0806030902050204" pitchFamily="34" charset="0"/>
              </a:endParaRPr>
            </a:p>
          </p:txBody>
        </p:sp>
      </p:grpSp>
      <p:sp>
        <p:nvSpPr>
          <p:cNvPr id="17" name="Callout: Down Arrow 1">
            <a:extLst>
              <a:ext uri="{FF2B5EF4-FFF2-40B4-BE49-F238E27FC236}">
                <a16:creationId xmlns:a16="http://schemas.microsoft.com/office/drawing/2014/main" xmlns="" id="{6D43BC29-F54F-4CFC-A8F8-40C6B554D14E}"/>
              </a:ext>
            </a:extLst>
          </p:cNvPr>
          <p:cNvSpPr/>
          <p:nvPr/>
        </p:nvSpPr>
        <p:spPr>
          <a:xfrm>
            <a:off x="3906825" y="1891624"/>
            <a:ext cx="2746637" cy="732477"/>
          </a:xfrm>
          <a:prstGeom prst="downArrowCallou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Times New Roman" panose="02020603050405020304" pitchFamily="18" charset="0"/>
                <a:cs typeface="Times New Roman" panose="02020603050405020304" pitchFamily="18" charset="0"/>
              </a:rPr>
              <a:t>KHỐI LỆNH</a:t>
            </a:r>
          </a:p>
        </p:txBody>
      </p:sp>
      <p:sp>
        <p:nvSpPr>
          <p:cNvPr id="18" name="Left Brace 17">
            <a:extLst>
              <a:ext uri="{FF2B5EF4-FFF2-40B4-BE49-F238E27FC236}">
                <a16:creationId xmlns:a16="http://schemas.microsoft.com/office/drawing/2014/main" xmlns="" id="{D2E5970F-CDD5-4282-8C0A-0702DA9E7BAF}"/>
              </a:ext>
            </a:extLst>
          </p:cNvPr>
          <p:cNvSpPr/>
          <p:nvPr/>
        </p:nvSpPr>
        <p:spPr>
          <a:xfrm>
            <a:off x="1274104" y="2040875"/>
            <a:ext cx="226881" cy="67455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 name="Right Brace 18">
            <a:extLst>
              <a:ext uri="{FF2B5EF4-FFF2-40B4-BE49-F238E27FC236}">
                <a16:creationId xmlns:a16="http://schemas.microsoft.com/office/drawing/2014/main" xmlns="" id="{D7FA8314-2090-44F4-9FD7-6C5FEAE4DCE4}"/>
              </a:ext>
            </a:extLst>
          </p:cNvPr>
          <p:cNvSpPr/>
          <p:nvPr/>
        </p:nvSpPr>
        <p:spPr>
          <a:xfrm>
            <a:off x="1279666" y="5430445"/>
            <a:ext cx="215759" cy="74175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xmlns="" id="{EC77E7E1-C12A-411F-A0FB-3272AD45941F}"/>
              </a:ext>
            </a:extLst>
          </p:cNvPr>
          <p:cNvCxnSpPr>
            <a:cxnSpLocks/>
          </p:cNvCxnSpPr>
          <p:nvPr/>
        </p:nvCxnSpPr>
        <p:spPr>
          <a:xfrm>
            <a:off x="1274104" y="2919735"/>
            <a:ext cx="0" cy="2310064"/>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959513DB-6C23-4FAB-AA84-7A0F314465F8}"/>
              </a:ext>
            </a:extLst>
          </p:cNvPr>
          <p:cNvSpPr txBox="1"/>
          <p:nvPr/>
        </p:nvSpPr>
        <p:spPr>
          <a:xfrm>
            <a:off x="1684573" y="2624101"/>
            <a:ext cx="8021469" cy="3000821"/>
          </a:xfrm>
          <a:prstGeom prst="rect">
            <a:avLst/>
          </a:prstGeom>
          <a:noFill/>
        </p:spPr>
        <p:txBody>
          <a:bodyPr wrap="square" rtlCol="0">
            <a:spAutoFit/>
          </a:bodyPr>
          <a:lstStyle/>
          <a:p>
            <a:pPr marL="285750" indent="-285750">
              <a:buFontTx/>
              <a:buChar char="-"/>
            </a:pP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nhóm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dòng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lệnh</a:t>
            </a:r>
            <a:r>
              <a:rPr lang="en-US" sz="2600" dirty="0">
                <a:latin typeface="Times New Roman" panose="02020603050405020304" pitchFamily="18" charset="0"/>
                <a:cs typeface="Times New Roman" panose="02020603050405020304" pitchFamily="18" charset="0"/>
              </a:rPr>
              <a:t>. BAO BỞI CẶP DẤU {}</a:t>
            </a:r>
          </a:p>
          <a:p>
            <a:pPr marL="285750" indent="-285750">
              <a:buFontTx/>
              <a:buChar char="-"/>
            </a:pPr>
            <a:r>
              <a:rPr lang="en-US" sz="2600" dirty="0" err="1">
                <a:latin typeface="Times New Roman" panose="02020603050405020304" pitchFamily="18" charset="0"/>
                <a:cs typeface="Times New Roman" panose="02020603050405020304" pitchFamily="18" charset="0"/>
              </a:rPr>
              <a:t>Được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cách</a:t>
            </a:r>
            <a:r>
              <a:rPr lang="en-US" sz="2600" dirty="0">
                <a:latin typeface="Times New Roman" panose="02020603050405020304" pitchFamily="18" charset="0"/>
                <a:cs typeface="Times New Roman" panose="02020603050405020304" pitchFamily="18" charset="0"/>
              </a:rPr>
              <a:t> tuần </a:t>
            </a:r>
            <a:r>
              <a:rPr lang="en-US" sz="2600" dirty="0" err="1">
                <a:latin typeface="Times New Roman" panose="02020603050405020304" pitchFamily="18" charset="0"/>
                <a:cs typeface="Times New Roman" panose="02020603050405020304" pitchFamily="18" charset="0"/>
              </a:rPr>
              <a:t>tự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xuống</a:t>
            </a:r>
            <a:r>
              <a:rPr lang="en-US" sz="2600" dirty="0">
                <a:latin typeface="Times New Roman" panose="02020603050405020304" pitchFamily="18" charset="0"/>
                <a:cs typeface="Times New Roman" panose="02020603050405020304" pitchFamily="18" charset="0"/>
              </a:rPr>
              <a:t> d</a:t>
            </a:r>
            <a:r>
              <a:rPr lang="vi-VN" sz="2600" dirty="0">
                <a:latin typeface="Times New Roman" panose="02020603050405020304" pitchFamily="18" charset="0"/>
                <a:cs typeface="Times New Roman" panose="02020603050405020304" pitchFamily="18" charset="0"/>
              </a:rPr>
              <a:t>ư</a:t>
            </a:r>
            <a:r>
              <a:rPr lang="en-US" sz="2600" dirty="0" err="1">
                <a:latin typeface="Times New Roman" panose="02020603050405020304" pitchFamily="18" charset="0"/>
                <a:cs typeface="Times New Roman" panose="02020603050405020304" pitchFamily="18" charset="0"/>
              </a:rPr>
              <a:t>ới</a:t>
            </a:r>
            <a:endParaRPr lang="en-US" sz="2600" dirty="0">
              <a:latin typeface="Times New Roman" panose="02020603050405020304" pitchFamily="18" charset="0"/>
              <a:cs typeface="Times New Roman" panose="02020603050405020304" pitchFamily="18" charset="0"/>
            </a:endParaRPr>
          </a:p>
          <a:p>
            <a:pPr marL="285750" indent="-285750">
              <a:buFontTx/>
              <a:buChar char="-"/>
            </a:pPr>
            <a:r>
              <a:rPr lang="en-US" sz="2600" dirty="0" err="1">
                <a:latin typeface="Times New Roman" panose="02020603050405020304" pitchFamily="18" charset="0"/>
                <a:cs typeface="Times New Roman" panose="02020603050405020304" pitchFamily="18" charset="0"/>
              </a:rPr>
              <a:t>Phạm</a:t>
            </a:r>
            <a:r>
              <a:rPr lang="en-US" sz="2600" dirty="0">
                <a:latin typeface="Times New Roman" panose="02020603050405020304" pitchFamily="18" charset="0"/>
                <a:cs typeface="Times New Roman" panose="02020603050405020304" pitchFamily="18" charset="0"/>
              </a:rPr>
              <a:t> vi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nằm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lệnh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cục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bộ</a:t>
            </a:r>
            <a:r>
              <a:rPr lang="en-US" sz="2600" dirty="0">
                <a:latin typeface="Times New Roman" panose="02020603050405020304" pitchFamily="18" charset="0"/>
                <a:cs typeface="Times New Roman" panose="02020603050405020304" pitchFamily="18" charset="0"/>
              </a:rPr>
              <a:t>):</a:t>
            </a:r>
          </a:p>
          <a:p>
            <a:pPr marL="628650" lvl="1" indent="-285750">
              <a:buFontTx/>
              <a:buChar char="-"/>
            </a:pPr>
            <a:r>
              <a:rPr lang="en-US" sz="2600" dirty="0" err="1">
                <a:latin typeface="Times New Roman" panose="02020603050405020304" pitchFamily="18" charset="0"/>
                <a:cs typeface="Times New Roman" panose="02020603050405020304" pitchFamily="18" charset="0"/>
              </a:rPr>
              <a:t>Chỉ</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lệnh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đã</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khai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báo</a:t>
            </a:r>
            <a:endParaRPr lang="en-US" sz="2600" dirty="0">
              <a:latin typeface="Times New Roman" panose="02020603050405020304" pitchFamily="18" charset="0"/>
              <a:cs typeface="Times New Roman" panose="02020603050405020304" pitchFamily="18" charset="0"/>
            </a:endParaRPr>
          </a:p>
          <a:p>
            <a:pPr marL="628650" lvl="1" indent="-285750">
              <a:buFontTx/>
              <a:buChar char="-"/>
            </a:pP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lồng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nhau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đặt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trùng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tên</a:t>
            </a:r>
            <a:endParaRPr lang="en-US" sz="2600" dirty="0">
              <a:latin typeface="Times New Roman" panose="02020603050405020304" pitchFamily="18" charset="0"/>
              <a:cs typeface="Times New Roman" panose="02020603050405020304" pitchFamily="18" charset="0"/>
            </a:endParaRPr>
          </a:p>
          <a:p>
            <a:pPr marL="628650" lvl="1" indent="-285750">
              <a:buFontTx/>
              <a:buChar char="-"/>
            </a:pPr>
            <a:r>
              <a:rPr lang="en-US" sz="2600" dirty="0" err="1">
                <a:latin typeface="Times New Roman" panose="02020603050405020304" pitchFamily="18" charset="0"/>
                <a:cs typeface="Times New Roman" panose="02020603050405020304" pitchFamily="18" charset="0"/>
              </a:rPr>
              <a:t>Biến</a:t>
            </a:r>
            <a:r>
              <a:rPr lang="en-US" sz="2600" dirty="0">
                <a:latin typeface="Times New Roman" panose="02020603050405020304" pitchFamily="18" charset="0"/>
                <a:cs typeface="Times New Roman" panose="02020603050405020304" pitchFamily="18" charset="0"/>
              </a:rPr>
              <a:t> ở </a:t>
            </a:r>
            <a:r>
              <a:rPr lang="en-US" sz="2600" dirty="0" err="1">
                <a:latin typeface="Times New Roman" panose="02020603050405020304" pitchFamily="18" charset="0"/>
                <a:cs typeface="Times New Roman" panose="02020603050405020304" pitchFamily="18" charset="0"/>
              </a:rPr>
              <a:t>khối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lệnh</a:t>
            </a:r>
            <a:r>
              <a:rPr lang="en-US" sz="2600" dirty="0">
                <a:latin typeface="Times New Roman" panose="02020603050405020304" pitchFamily="18" charset="0"/>
                <a:cs typeface="Times New Roman" panose="02020603050405020304" pitchFamily="18" charset="0"/>
              </a:rPr>
              <a:t> con đ</a:t>
            </a:r>
            <a:r>
              <a:rPr lang="vi-VN" sz="2600" dirty="0">
                <a:latin typeface="Times New Roman" panose="02020603050405020304" pitchFamily="18" charset="0"/>
                <a:cs typeface="Times New Roman" panose="02020603050405020304" pitchFamily="18" charset="0"/>
              </a:rPr>
              <a:t>ư</a:t>
            </a:r>
            <a:r>
              <a:rPr lang="en-US" sz="2600" dirty="0" err="1">
                <a:latin typeface="Times New Roman" panose="02020603050405020304" pitchFamily="18" charset="0"/>
                <a:cs typeface="Times New Roman" panose="02020603050405020304" pitchFamily="18" charset="0"/>
              </a:rPr>
              <a:t>ợc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ưu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tiên</a:t>
            </a:r>
            <a:endParaRPr lang="en-US" sz="2600" dirty="0">
              <a:latin typeface="Times New Roman" panose="02020603050405020304" pitchFamily="18" charset="0"/>
              <a:cs typeface="Times New Roman" panose="02020603050405020304" pitchFamily="18" charset="0"/>
            </a:endParaRPr>
          </a:p>
          <a:p>
            <a:pPr marL="628650" lvl="1" indent="-285750">
              <a:buFontTx/>
              <a:buChar char="-"/>
            </a:pP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một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lệnh</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77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85800" y="1168025"/>
            <a:ext cx="9144000" cy="674550"/>
            <a:chOff x="3129129" y="1121776"/>
            <a:chExt cx="6189792" cy="1171624"/>
          </a:xfrm>
          <a:solidFill>
            <a:schemeClr val="accent5"/>
          </a:solidFill>
        </p:grpSpPr>
        <p:sp>
          <p:nvSpPr>
            <p:cNvPr id="7" name="圆角矩形 78"/>
            <p:cNvSpPr/>
            <p:nvPr/>
          </p:nvSpPr>
          <p:spPr>
            <a:xfrm>
              <a:off x="3129129" y="1121776"/>
              <a:ext cx="6189792"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Cấu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Trúc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Rẽ</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Nhánh-Biểu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Thức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Điều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Kiện</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97893" y="1079805"/>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20" y="1212512"/>
              <a:ext cx="872592"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05</a:t>
              </a:r>
              <a:endParaRPr lang="zh-CN" altLang="en-US" sz="2400" dirty="0">
                <a:solidFill>
                  <a:srgbClr val="01ACBE"/>
                </a:solidFill>
                <a:latin typeface="Impact" panose="020B0806030902050204" pitchFamily="34" charset="0"/>
              </a:endParaRPr>
            </a:p>
          </p:txBody>
        </p:sp>
      </p:grpSp>
      <p:sp>
        <p:nvSpPr>
          <p:cNvPr id="17" name="Callout: Down Arrow 1">
            <a:extLst>
              <a:ext uri="{FF2B5EF4-FFF2-40B4-BE49-F238E27FC236}">
                <a16:creationId xmlns:a16="http://schemas.microsoft.com/office/drawing/2014/main" xmlns="" id="{6D43BC29-F54F-4CFC-A8F8-40C6B554D14E}"/>
              </a:ext>
            </a:extLst>
          </p:cNvPr>
          <p:cNvSpPr/>
          <p:nvPr/>
        </p:nvSpPr>
        <p:spPr>
          <a:xfrm>
            <a:off x="3863107" y="5518422"/>
            <a:ext cx="2142031" cy="463086"/>
          </a:xfrm>
          <a:prstGeom prst="downArrowCallou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KHỐI LỆNH</a:t>
            </a:r>
          </a:p>
        </p:txBody>
      </p:sp>
      <p:sp>
        <p:nvSpPr>
          <p:cNvPr id="18" name="Left Brace 17">
            <a:extLst>
              <a:ext uri="{FF2B5EF4-FFF2-40B4-BE49-F238E27FC236}">
                <a16:creationId xmlns:a16="http://schemas.microsoft.com/office/drawing/2014/main" xmlns="" id="{D2E5970F-CDD5-4282-8C0A-0702DA9E7BAF}"/>
              </a:ext>
            </a:extLst>
          </p:cNvPr>
          <p:cNvSpPr/>
          <p:nvPr/>
        </p:nvSpPr>
        <p:spPr>
          <a:xfrm>
            <a:off x="1274104" y="2040875"/>
            <a:ext cx="226881" cy="67455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b="1">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9" name="Right Brace 18">
            <a:extLst>
              <a:ext uri="{FF2B5EF4-FFF2-40B4-BE49-F238E27FC236}">
                <a16:creationId xmlns:a16="http://schemas.microsoft.com/office/drawing/2014/main" xmlns="" id="{D7FA8314-2090-44F4-9FD7-6C5FEAE4DCE4}"/>
              </a:ext>
            </a:extLst>
          </p:cNvPr>
          <p:cNvSpPr/>
          <p:nvPr/>
        </p:nvSpPr>
        <p:spPr>
          <a:xfrm>
            <a:off x="1279666" y="5430445"/>
            <a:ext cx="215759" cy="74175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xmlns="" id="{EC77E7E1-C12A-411F-A0FB-3272AD45941F}"/>
              </a:ext>
            </a:extLst>
          </p:cNvPr>
          <p:cNvCxnSpPr>
            <a:cxnSpLocks/>
          </p:cNvCxnSpPr>
          <p:nvPr/>
        </p:nvCxnSpPr>
        <p:spPr>
          <a:xfrm>
            <a:off x="1274104" y="2919735"/>
            <a:ext cx="0" cy="2310064"/>
          </a:xfrm>
          <a:prstGeom prst="line">
            <a:avLst/>
          </a:prstGeom>
        </p:spPr>
        <p:style>
          <a:lnRef idx="1">
            <a:schemeClr val="accent1"/>
          </a:lnRef>
          <a:fillRef idx="0">
            <a:schemeClr val="accent1"/>
          </a:fillRef>
          <a:effectRef idx="0">
            <a:schemeClr val="accent1"/>
          </a:effectRef>
          <a:fontRef idx="minor">
            <a:schemeClr val="tx1"/>
          </a:fontRef>
        </p:style>
      </p:cxnSp>
      <p:pic>
        <p:nvPicPr>
          <p:cNvPr id="2054" name="Picture 6" descr="Cấu trúc điều khiển rẽ nhánh if…else trong Pyth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104" y="1961275"/>
            <a:ext cx="7086600" cy="4204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49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371600" y="1217182"/>
            <a:ext cx="9144000" cy="674550"/>
            <a:chOff x="3129129" y="1121776"/>
            <a:chExt cx="6189792" cy="1171624"/>
          </a:xfrm>
          <a:solidFill>
            <a:schemeClr val="accent5"/>
          </a:solidFill>
        </p:grpSpPr>
        <p:sp>
          <p:nvSpPr>
            <p:cNvPr id="7" name="圆角矩形 78"/>
            <p:cNvSpPr/>
            <p:nvPr/>
          </p:nvSpPr>
          <p:spPr>
            <a:xfrm>
              <a:off x="3129129" y="1121776"/>
              <a:ext cx="6189792"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Cấu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Trúc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Rẽ</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Nhánh-Biểu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Thức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Điều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Kiện</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483693" y="1128962"/>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20" y="1212512"/>
              <a:ext cx="854046"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05</a:t>
              </a:r>
              <a:endParaRPr lang="zh-CN" altLang="en-US" sz="2400" dirty="0">
                <a:solidFill>
                  <a:srgbClr val="01ACBE"/>
                </a:solidFill>
                <a:latin typeface="Impact" panose="020B0806030902050204" pitchFamily="34" charset="0"/>
              </a:endParaRPr>
            </a:p>
          </p:txBody>
        </p:sp>
      </p:grpSp>
      <p:pic>
        <p:nvPicPr>
          <p:cNvPr id="17" name="Picture 16">
            <a:extLst>
              <a:ext uri="{FF2B5EF4-FFF2-40B4-BE49-F238E27FC236}">
                <a16:creationId xmlns:a16="http://schemas.microsoft.com/office/drawing/2014/main" xmlns="" id="{F552ED89-CCEE-4182-AE0B-613691F69145}"/>
              </a:ext>
            </a:extLst>
          </p:cNvPr>
          <p:cNvPicPr>
            <a:picLocks noChangeAspect="1"/>
          </p:cNvPicPr>
          <p:nvPr/>
        </p:nvPicPr>
        <p:blipFill>
          <a:blip r:embed="rId4"/>
          <a:stretch>
            <a:fillRect/>
          </a:stretch>
        </p:blipFill>
        <p:spPr>
          <a:xfrm>
            <a:off x="2436147" y="2311629"/>
            <a:ext cx="7179335" cy="3936771"/>
          </a:xfrm>
          <a:prstGeom prst="rect">
            <a:avLst/>
          </a:prstGeom>
        </p:spPr>
      </p:pic>
      <p:sp>
        <p:nvSpPr>
          <p:cNvPr id="18" name="Callout: Down Arrow 3">
            <a:extLst>
              <a:ext uri="{FF2B5EF4-FFF2-40B4-BE49-F238E27FC236}">
                <a16:creationId xmlns:a16="http://schemas.microsoft.com/office/drawing/2014/main" xmlns="" id="{A14D08EB-E6B1-4DC3-A1DA-329D33CEA243}"/>
              </a:ext>
            </a:extLst>
          </p:cNvPr>
          <p:cNvSpPr/>
          <p:nvPr/>
        </p:nvSpPr>
        <p:spPr>
          <a:xfrm>
            <a:off x="3726352" y="1916255"/>
            <a:ext cx="4434496" cy="832629"/>
          </a:xfrm>
          <a:prstGeom prst="downArrowCallou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a:latin typeface="Times New Roman" panose="02020603050405020304" pitchFamily="18" charset="0"/>
                <a:cs typeface="Times New Roman" panose="02020603050405020304" pitchFamily="18" charset="0"/>
              </a:rPr>
              <a:t>CẤU TRÚC IF - ELSE</a:t>
            </a:r>
          </a:p>
        </p:txBody>
      </p:sp>
    </p:spTree>
    <p:extLst>
      <p:ext uri="{BB962C8B-B14F-4D97-AF65-F5344CB8AC3E}">
        <p14:creationId xmlns:p14="http://schemas.microsoft.com/office/powerpoint/2010/main" val="55330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066800" y="1148665"/>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Cấu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Trúc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Rẽ</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Nhánh-Biểu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Thức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Điều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Kiện</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178893" y="1060445"/>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20" y="1212512"/>
              <a:ext cx="872592"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05</a:t>
              </a:r>
              <a:endParaRPr lang="zh-CN" altLang="en-US" sz="2400" dirty="0">
                <a:solidFill>
                  <a:srgbClr val="01ACBE"/>
                </a:solidFill>
                <a:latin typeface="Impact" panose="020B0806030902050204" pitchFamily="34" charset="0"/>
              </a:endParaRPr>
            </a:p>
          </p:txBody>
        </p:sp>
      </p:grpSp>
      <p:pic>
        <p:nvPicPr>
          <p:cNvPr id="17" name="Picture 16">
            <a:extLst>
              <a:ext uri="{FF2B5EF4-FFF2-40B4-BE49-F238E27FC236}">
                <a16:creationId xmlns:a16="http://schemas.microsoft.com/office/drawing/2014/main" xmlns="" id="{91A0D9D6-9CD2-4BA8-998D-371B7617661C}"/>
              </a:ext>
            </a:extLst>
          </p:cNvPr>
          <p:cNvPicPr>
            <a:picLocks noChangeAspect="1"/>
          </p:cNvPicPr>
          <p:nvPr/>
        </p:nvPicPr>
        <p:blipFill>
          <a:blip r:embed="rId4"/>
          <a:stretch>
            <a:fillRect/>
          </a:stretch>
        </p:blipFill>
        <p:spPr>
          <a:xfrm>
            <a:off x="1495348" y="2537601"/>
            <a:ext cx="8451334" cy="3634599"/>
          </a:xfrm>
          <a:prstGeom prst="rect">
            <a:avLst/>
          </a:prstGeom>
        </p:spPr>
      </p:pic>
      <p:sp>
        <p:nvSpPr>
          <p:cNvPr id="18" name="Callout: Down Arrow 3">
            <a:extLst>
              <a:ext uri="{FF2B5EF4-FFF2-40B4-BE49-F238E27FC236}">
                <a16:creationId xmlns:a16="http://schemas.microsoft.com/office/drawing/2014/main" xmlns="" id="{817E1979-4075-4AA2-9903-F3A7C4AE1489}"/>
              </a:ext>
            </a:extLst>
          </p:cNvPr>
          <p:cNvSpPr/>
          <p:nvPr/>
        </p:nvSpPr>
        <p:spPr>
          <a:xfrm>
            <a:off x="3015916" y="2002115"/>
            <a:ext cx="5245768" cy="955651"/>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Times New Roman" panose="02020603050405020304" pitchFamily="18" charset="0"/>
                <a:cs typeface="Times New Roman" panose="02020603050405020304" pitchFamily="18" charset="0"/>
              </a:rPr>
              <a:t>IF/ELSE LỒNG NHAU</a:t>
            </a:r>
          </a:p>
        </p:txBody>
      </p:sp>
    </p:spTree>
    <p:extLst>
      <p:ext uri="{BB962C8B-B14F-4D97-AF65-F5344CB8AC3E}">
        <p14:creationId xmlns:p14="http://schemas.microsoft.com/office/powerpoint/2010/main" val="130993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365930" y="1364797"/>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581165" y="1379193"/>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76007" y="1623042"/>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Cấu Trúc Và Quy Chuẩn Project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 name="Rectangle 2"/>
          <p:cNvSpPr/>
          <p:nvPr/>
        </p:nvSpPr>
        <p:spPr>
          <a:xfrm>
            <a:off x="1834259" y="2551837"/>
            <a:ext cx="7309741" cy="1508105"/>
          </a:xfrm>
          <a:prstGeom prst="rect">
            <a:avLst/>
          </a:prstGeom>
        </p:spPr>
        <p:txBody>
          <a:bodyPr wrap="square">
            <a:spAutoFit/>
          </a:bodyPr>
          <a:lstStyle/>
          <a:p>
            <a:pPr marL="285750" indent="-285750">
              <a:buFont typeface="Wingdings" panose="05000000000000000000" pitchFamily="2" charset="2"/>
              <a:buChar char="Ø"/>
            </a:pPr>
            <a:r>
              <a:rPr lang="vi-VN" sz="2300" dirty="0">
                <a:latin typeface="Times New Roman" panose="02020603050405020304" pitchFamily="18" charset="0"/>
                <a:cs typeface="Times New Roman" panose="02020603050405020304" pitchFamily="18" charset="0"/>
              </a:rPr>
              <a:t>Một chương trình java được tạo nên bởi nhiều đối tượng.</a:t>
            </a:r>
          </a:p>
          <a:p>
            <a:pPr marL="285750" indent="-285750">
              <a:buFont typeface="Wingdings" panose="05000000000000000000" pitchFamily="2" charset="2"/>
              <a:buChar char="Ø"/>
            </a:pPr>
            <a:r>
              <a:rPr lang="vi-VN" sz="2300" dirty="0">
                <a:latin typeface="Times New Roman" panose="02020603050405020304" pitchFamily="18" charset="0"/>
                <a:cs typeface="Times New Roman" panose="02020603050405020304" pitchFamily="18" charset="0"/>
              </a:rPr>
              <a:t>Mỗi đối tượng trong java được tạo nên từ một class.</a:t>
            </a:r>
          </a:p>
          <a:p>
            <a:pPr marL="285750" indent="-285750">
              <a:buFont typeface="Wingdings" panose="05000000000000000000" pitchFamily="2" charset="2"/>
              <a:buChar char="Ø"/>
            </a:pPr>
            <a:r>
              <a:rPr lang="vi-VN" sz="2300" dirty="0">
                <a:latin typeface="Times New Roman" panose="02020603050405020304" pitchFamily="18" charset="0"/>
                <a:cs typeface="Times New Roman" panose="02020603050405020304" pitchFamily="18" charset="0"/>
              </a:rPr>
              <a:t>Một class giống như một bản thiết kế bao gồm biến và các hàm thể hiện trạng thái và chức năng của từng đối tượng.</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222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xmlns="" id="{D873ED9E-DE50-4EFC-B0E2-7CA3C22151D1}"/>
              </a:ext>
            </a:extLst>
          </p:cNvPr>
          <p:cNvSpPr txBox="1"/>
          <p:nvPr/>
        </p:nvSpPr>
        <p:spPr>
          <a:xfrm>
            <a:off x="8077200" y="533400"/>
            <a:ext cx="2895600" cy="261610"/>
          </a:xfrm>
          <a:prstGeom prst="rect">
            <a:avLst/>
          </a:prstGeom>
          <a:noFill/>
        </p:spPr>
        <p:txBody>
          <a:bodyPr wrap="square" lIns="0" tIns="0" rIns="0" bIns="0" rtlCol="0">
            <a:spAutoFit/>
          </a:bodyPr>
          <a:lstStyle/>
          <a:p>
            <a:pPr algn="l"/>
            <a:r>
              <a:rPr lang="en-US" sz="1700" dirty="0" err="1" smtClean="0">
                <a:solidFill>
                  <a:srgbClr val="F37422"/>
                </a:solidFill>
              </a:rPr>
              <a:t>Tổng</a:t>
            </a:r>
            <a:r>
              <a:rPr lang="en-US" sz="1700" dirty="0" smtClean="0">
                <a:solidFill>
                  <a:srgbClr val="F37422"/>
                </a:solidFill>
              </a:rPr>
              <a:t> </a:t>
            </a:r>
            <a:r>
              <a:rPr lang="en-US" sz="1700" dirty="0" err="1" smtClean="0">
                <a:solidFill>
                  <a:srgbClr val="F37422"/>
                </a:solidFill>
              </a:rPr>
              <a:t>quan</a:t>
            </a:r>
            <a:r>
              <a:rPr lang="en-US" sz="1700" dirty="0" smtClean="0">
                <a:solidFill>
                  <a:srgbClr val="F37422"/>
                </a:solidFill>
              </a:rPr>
              <a:t> Java</a:t>
            </a:r>
            <a:endParaRPr lang="en-US" sz="1700" dirty="0">
              <a:solidFill>
                <a:srgbClr val="F37422"/>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pic>
        <p:nvPicPr>
          <p:cNvPr id="5" name="Picture 4" descr="Hỏi - đáp: Lộ trình du học với ngân sách thấ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447800"/>
            <a:ext cx="7515616" cy="447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43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365930" y="1364797"/>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581165" y="1379193"/>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76007" y="1623042"/>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Cấu Trúc Và Quy Chuẩn Project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Rectangle 17"/>
          <p:cNvSpPr/>
          <p:nvPr/>
        </p:nvSpPr>
        <p:spPr>
          <a:xfrm>
            <a:off x="1834259" y="2551837"/>
            <a:ext cx="7309741" cy="3277820"/>
          </a:xfrm>
          <a:prstGeom prst="rect">
            <a:avLst/>
          </a:prstGeom>
        </p:spPr>
        <p:txBody>
          <a:bodyPr wrap="square">
            <a:spAutoFit/>
          </a:bodyPr>
          <a:lstStyle/>
          <a:p>
            <a:pPr marL="285750" indent="-285750">
              <a:buFont typeface="Wingdings" panose="05000000000000000000" pitchFamily="2" charset="2"/>
              <a:buChar char="Ø"/>
            </a:pPr>
            <a:r>
              <a:rPr lang="vi-VN" sz="2300" dirty="0" smtClean="0">
                <a:latin typeface="Times New Roman" panose="02020603050405020304" pitchFamily="18" charset="0"/>
                <a:cs typeface="Times New Roman" panose="02020603050405020304" pitchFamily="18" charset="0"/>
              </a:rPr>
              <a:t>Java </a:t>
            </a:r>
            <a:r>
              <a:rPr lang="vi-VN" sz="2300" dirty="0">
                <a:latin typeface="Times New Roman" panose="02020603050405020304" pitchFamily="18" charset="0"/>
                <a:cs typeface="Times New Roman" panose="02020603050405020304" pitchFamily="18" charset="0"/>
              </a:rPr>
              <a:t>phân biệt chữ thường và chữ hoa.</a:t>
            </a:r>
          </a:p>
          <a:p>
            <a:pPr marL="285750" indent="-285750">
              <a:buFont typeface="Wingdings" panose="05000000000000000000" pitchFamily="2" charset="2"/>
              <a:buChar char="Ø"/>
            </a:pPr>
            <a:r>
              <a:rPr lang="vi-VN" sz="2300" dirty="0" smtClean="0">
                <a:latin typeface="Times New Roman" panose="02020603050405020304" pitchFamily="18" charset="0"/>
                <a:cs typeface="Times New Roman" panose="02020603050405020304" pitchFamily="18" charset="0"/>
              </a:rPr>
              <a:t>Tên </a:t>
            </a:r>
            <a:r>
              <a:rPr lang="vi-VN" sz="2300" dirty="0">
                <a:latin typeface="Times New Roman" panose="02020603050405020304" pitchFamily="18" charset="0"/>
                <a:cs typeface="Times New Roman" panose="02020603050405020304" pitchFamily="18" charset="0"/>
              </a:rPr>
              <a:t>chỉ được phép bắt đầu bằng A-Z, a-z , $ , …</a:t>
            </a:r>
          </a:p>
          <a:p>
            <a:pPr marL="285750" indent="-285750">
              <a:buFont typeface="Wingdings" panose="05000000000000000000" pitchFamily="2" charset="2"/>
              <a:buChar char="Ø"/>
            </a:pPr>
            <a:r>
              <a:rPr lang="vi-VN" sz="2300" dirty="0" smtClean="0">
                <a:latin typeface="Times New Roman" panose="02020603050405020304" pitchFamily="18" charset="0"/>
                <a:cs typeface="Times New Roman" panose="02020603050405020304" pitchFamily="18" charset="0"/>
              </a:rPr>
              <a:t>Tên </a:t>
            </a:r>
            <a:r>
              <a:rPr lang="vi-VN" sz="2300" dirty="0">
                <a:latin typeface="Times New Roman" panose="02020603050405020304" pitchFamily="18" charset="0"/>
                <a:cs typeface="Times New Roman" panose="02020603050405020304" pitchFamily="18" charset="0"/>
              </a:rPr>
              <a:t>không được trùng keywords của java.</a:t>
            </a:r>
          </a:p>
          <a:p>
            <a:pPr marL="285750" indent="-285750">
              <a:buFont typeface="Wingdings" panose="05000000000000000000" pitchFamily="2" charset="2"/>
              <a:buChar char="Ø"/>
            </a:pPr>
            <a:r>
              <a:rPr lang="vi-VN" sz="2300" dirty="0" smtClean="0">
                <a:latin typeface="Times New Roman" panose="02020603050405020304" pitchFamily="18" charset="0"/>
                <a:cs typeface="Times New Roman" panose="02020603050405020304" pitchFamily="18" charset="0"/>
              </a:rPr>
              <a:t>Tên </a:t>
            </a:r>
            <a:r>
              <a:rPr lang="vi-VN" sz="2300" dirty="0">
                <a:latin typeface="Times New Roman" panose="02020603050405020304" pitchFamily="18" charset="0"/>
                <a:cs typeface="Times New Roman" panose="02020603050405020304" pitchFamily="18" charset="0"/>
              </a:rPr>
              <a:t>biến và hàm chữ cái đầu tiền viết thường, chữ cái đầu tiên của từ ghép viết hoa.</a:t>
            </a:r>
          </a:p>
          <a:p>
            <a:pPr marL="285750" indent="-285750">
              <a:buFont typeface="Wingdings" panose="05000000000000000000" pitchFamily="2" charset="2"/>
              <a:buChar char="Ø"/>
            </a:pPr>
            <a:r>
              <a:rPr lang="vi-VN" sz="2300" dirty="0" smtClean="0">
                <a:latin typeface="Times New Roman" panose="02020603050405020304" pitchFamily="18" charset="0"/>
                <a:cs typeface="Times New Roman" panose="02020603050405020304" pitchFamily="18" charset="0"/>
              </a:rPr>
              <a:t>Tên </a:t>
            </a:r>
            <a:r>
              <a:rPr lang="vi-VN" sz="2300" dirty="0">
                <a:latin typeface="Times New Roman" panose="02020603050405020304" pitchFamily="18" charset="0"/>
                <a:cs typeface="Times New Roman" panose="02020603050405020304" pitchFamily="18" charset="0"/>
              </a:rPr>
              <a:t>class viết hoa chữ cái đầu tiên của các từ ghép. Tên trùng với tên file.</a:t>
            </a:r>
          </a:p>
          <a:p>
            <a:pPr marL="285750" indent="-285750">
              <a:buFont typeface="Wingdings" panose="05000000000000000000" pitchFamily="2" charset="2"/>
              <a:buChar char="Ø"/>
            </a:pPr>
            <a:r>
              <a:rPr lang="vi-VN" sz="2300" dirty="0" smtClean="0">
                <a:latin typeface="Times New Roman" panose="02020603050405020304" pitchFamily="18" charset="0"/>
                <a:cs typeface="Times New Roman" panose="02020603050405020304" pitchFamily="18" charset="0"/>
              </a:rPr>
              <a:t>Tên </a:t>
            </a:r>
            <a:r>
              <a:rPr lang="vi-VN" sz="2300" dirty="0">
                <a:latin typeface="Times New Roman" panose="02020603050405020304" pitchFamily="18" charset="0"/>
                <a:cs typeface="Times New Roman" panose="02020603050405020304" pitchFamily="18" charset="0"/>
              </a:rPr>
              <a:t>hằng số viết hoa tất cả chữ cái, các từ cách nhau bởi dấu _</a:t>
            </a:r>
          </a:p>
        </p:txBody>
      </p:sp>
    </p:spTree>
    <p:extLst>
      <p:ext uri="{BB962C8B-B14F-4D97-AF65-F5344CB8AC3E}">
        <p14:creationId xmlns:p14="http://schemas.microsoft.com/office/powerpoint/2010/main" val="383198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365930" y="1364797"/>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581165" y="1379193"/>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0"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76007" y="1623042"/>
            <a:ext cx="6905838" cy="523220"/>
          </a:xfrm>
          <a:prstGeom prst="rect">
            <a:avLst/>
          </a:prstGeom>
          <a:noFill/>
        </p:spPr>
        <p:txBody>
          <a:bodyPr wrap="square" rtlCol="0">
            <a:spAutoFit/>
          </a:bodyPr>
          <a:lstStyle/>
          <a:p>
            <a:r>
              <a:rPr lang="en-US" altLang="zh-CN" sz="2800" b="1">
                <a:latin typeface="Times New Roman" panose="02020603050405020304" pitchFamily="18" charset="0"/>
                <a:ea typeface="Microsoft YaHei" panose="020B0503020204020204" pitchFamily="34" charset="-122"/>
                <a:cs typeface="Times New Roman" panose="02020603050405020304" pitchFamily="18" charset="0"/>
              </a:rPr>
              <a:t> Cấu Trúc Và Quy Chuẩn Project Java</a:t>
            </a:r>
            <a:endParaRPr lang="zh-CN" altLang="en-US" sz="2800" b="1">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Rectangle 17"/>
          <p:cNvSpPr/>
          <p:nvPr/>
        </p:nvSpPr>
        <p:spPr>
          <a:xfrm>
            <a:off x="1834259" y="2551837"/>
            <a:ext cx="7309741" cy="800219"/>
          </a:xfrm>
          <a:prstGeom prst="rect">
            <a:avLst/>
          </a:prstGeom>
        </p:spPr>
        <p:txBody>
          <a:bodyPr wrap="square">
            <a:spAutoFit/>
          </a:bodyPr>
          <a:lstStyle/>
          <a:p>
            <a:r>
              <a:rPr lang="en-US" sz="2300" b="1" dirty="0" smtClean="0">
                <a:latin typeface="Times New Roman" panose="02020603050405020304" pitchFamily="18" charset="0"/>
                <a:cs typeface="Times New Roman" panose="02020603050405020304" pitchFamily="18" charset="0"/>
              </a:rPr>
              <a:t>Coding convention</a:t>
            </a:r>
          </a:p>
          <a:p>
            <a:r>
              <a:rPr lang="en-US" sz="2300" dirty="0" err="1" smtClean="0">
                <a:latin typeface="Times New Roman" panose="02020603050405020304" pitchFamily="18" charset="0"/>
                <a:cs typeface="Times New Roman" panose="02020603050405020304" pitchFamily="18" charset="0"/>
              </a:rPr>
              <a:t>Tham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khảo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tài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liệu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đính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kèm</a:t>
            </a:r>
            <a:endParaRPr lang="en-US" sz="23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47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440930" y="1120202"/>
            <a:ext cx="8465070" cy="657592"/>
            <a:chOff x="3129129" y="1121776"/>
            <a:chExt cx="5933741" cy="1171624"/>
          </a:xfrm>
          <a:solidFill>
            <a:schemeClr val="accent1">
              <a:lumMod val="75000"/>
            </a:schemeClr>
          </a:solidFill>
        </p:grpSpPr>
        <p:sp>
          <p:nvSpPr>
            <p:cNvPr id="7"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652942" y="1044602"/>
            <a:ext cx="954081" cy="1017431"/>
            <a:chOff x="3150396" y="933507"/>
            <a:chExt cx="1350360" cy="1758295"/>
          </a:xfrm>
        </p:grpSpPr>
        <p:grpSp>
          <p:nvGrpSpPr>
            <p:cNvPr id="10" name="组合 21"/>
            <p:cNvGrpSpPr/>
            <p:nvPr/>
          </p:nvGrpSpPr>
          <p:grpSpPr>
            <a:xfrm>
              <a:off x="3150396" y="933507"/>
              <a:ext cx="1350360" cy="1758295"/>
              <a:chOff x="3222820" y="1148080"/>
              <a:chExt cx="1284820" cy="1672959"/>
            </a:xfrm>
          </p:grpSpPr>
          <p:grpSp>
            <p:nvGrpSpPr>
              <p:cNvPr id="12" name="组合 25"/>
              <p:cNvGrpSpPr/>
              <p:nvPr/>
            </p:nvGrpSpPr>
            <p:grpSpPr>
              <a:xfrm>
                <a:off x="3283275" y="1217897"/>
                <a:ext cx="1219082" cy="1603142"/>
                <a:chOff x="7134179" y="2788658"/>
                <a:chExt cx="2190439" cy="2880512"/>
              </a:xfrm>
            </p:grpSpPr>
            <p:sp>
              <p:nvSpPr>
                <p:cNvPr id="1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467445" y="1147356"/>
              <a:ext cx="774243" cy="720610"/>
            </a:xfrm>
            <a:prstGeom prst="rect">
              <a:avLst/>
            </a:prstGeom>
            <a:noFill/>
          </p:spPr>
          <p:txBody>
            <a:bodyPr wrap="square" rtlCol="0">
              <a:spAutoFit/>
            </a:bodyPr>
            <a:lstStyle/>
            <a:p>
              <a:r>
                <a:rPr lang="en-US" altLang="zh-CN"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800" b="1">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7" name="文本框 31"/>
          <p:cNvSpPr txBox="1"/>
          <p:nvPr/>
        </p:nvSpPr>
        <p:spPr>
          <a:xfrm>
            <a:off x="2755089" y="1152580"/>
            <a:ext cx="6905838"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Access Modifier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Phạm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Vi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Truy</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Cập</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pic>
        <p:nvPicPr>
          <p:cNvPr id="18" name="Picture 17" descr="A picture containing cellphone&#10;&#10;Description automatically generated">
            <a:extLst>
              <a:ext uri="{FF2B5EF4-FFF2-40B4-BE49-F238E27FC236}">
                <a16:creationId xmlns:a16="http://schemas.microsoft.com/office/drawing/2014/main" xmlns="" id="{DA6B344E-3617-4ECD-B073-8ED91FC4BF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9635" y="1825982"/>
            <a:ext cx="7421188" cy="4041418"/>
          </a:xfrm>
          <a:prstGeom prst="rect">
            <a:avLst/>
          </a:prstGeom>
        </p:spPr>
      </p:pic>
    </p:spTree>
    <p:extLst>
      <p:ext uri="{BB962C8B-B14F-4D97-AF65-F5344CB8AC3E}">
        <p14:creationId xmlns:p14="http://schemas.microsoft.com/office/powerpoint/2010/main" val="3914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899884" y="931361"/>
            <a:ext cx="8712598" cy="852875"/>
            <a:chOff x="3129129" y="1121776"/>
            <a:chExt cx="5933741" cy="1171624"/>
          </a:xfrm>
        </p:grpSpPr>
        <p:sp>
          <p:nvSpPr>
            <p:cNvPr id="7" name="圆角矩形 7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solidFill>
              <a:schemeClr val="accent5"/>
            </a:soli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2055307" y="859642"/>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dirty="0">
                  <a:solidFill>
                    <a:srgbClr val="01ACBE"/>
                  </a:solidFill>
                  <a:latin typeface="Impact" panose="020B0806030902050204" pitchFamily="34" charset="0"/>
                </a:rPr>
                <a:t>03</a:t>
              </a:r>
              <a:endParaRPr lang="zh-CN" altLang="en-US" sz="2400" dirty="0">
                <a:solidFill>
                  <a:srgbClr val="01ACBE"/>
                </a:solidFill>
                <a:latin typeface="Impact" panose="020B0806030902050204" pitchFamily="34" charset="0"/>
              </a:endParaRPr>
            </a:p>
          </p:txBody>
        </p:sp>
      </p:grpSp>
      <p:sp>
        <p:nvSpPr>
          <p:cNvPr id="17" name="文本框 90"/>
          <p:cNvSpPr txBox="1"/>
          <p:nvPr/>
        </p:nvSpPr>
        <p:spPr>
          <a:xfrm>
            <a:off x="3143745" y="1095399"/>
            <a:ext cx="6148480" cy="523220"/>
          </a:xfrm>
          <a:prstGeom prst="rect">
            <a:avLst/>
          </a:prstGeom>
          <a:noFill/>
        </p:spPr>
        <p:txBody>
          <a:bodyPr wrap="square" rtlCol="0">
            <a:spAutoFit/>
          </a:bodyPr>
          <a:lstStyle/>
          <a:p>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Tổng</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Quan</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Về</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Biến</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xmlns="" id="{3C2CDBCB-909C-42CB-8C20-EA6E1470C9C7}"/>
              </a:ext>
            </a:extLst>
          </p:cNvPr>
          <p:cNvSpPr txBox="1"/>
          <p:nvPr/>
        </p:nvSpPr>
        <p:spPr>
          <a:xfrm>
            <a:off x="1676400" y="1680150"/>
            <a:ext cx="9144000" cy="4339650"/>
          </a:xfrm>
          <a:prstGeom prst="rect">
            <a:avLst/>
          </a:prstGeom>
          <a:noFill/>
        </p:spPr>
        <p:txBody>
          <a:bodyPr wrap="square" rtlCol="0">
            <a:spAutoFit/>
          </a:bodyPr>
          <a:lstStyle/>
          <a:p>
            <a:pPr marL="342900" indent="-342900">
              <a:buAutoNum type="arabicPeriod"/>
            </a:pPr>
            <a:r>
              <a:rPr lang="en-US" sz="2300" b="1" dirty="0" err="1">
                <a:latin typeface="Times New Roman" panose="02020603050405020304" pitchFamily="18" charset="0"/>
                <a:cs typeface="Times New Roman" panose="02020603050405020304" pitchFamily="18" charset="0"/>
              </a:rPr>
              <a:t>Biến</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là</a:t>
            </a:r>
            <a:r>
              <a:rPr lang="en-US" sz="2300" b="1" dirty="0">
                <a:latin typeface="Times New Roman" panose="02020603050405020304" pitchFamily="18" charset="0"/>
                <a:cs typeface="Times New Roman" panose="02020603050405020304" pitchFamily="18" charset="0"/>
              </a:rPr>
              <a:t> </a:t>
            </a:r>
            <a:r>
              <a:rPr lang="en-US" sz="2300" b="1" dirty="0" err="1">
                <a:latin typeface="Times New Roman" panose="02020603050405020304" pitchFamily="18" charset="0"/>
                <a:cs typeface="Times New Roman" panose="02020603050405020304" pitchFamily="18" charset="0"/>
              </a:rPr>
              <a:t>gì</a:t>
            </a:r>
            <a:r>
              <a:rPr lang="en-US" sz="2300" b="1" dirty="0">
                <a:latin typeface="Times New Roman" panose="02020603050405020304" pitchFamily="18" charset="0"/>
                <a:cs typeface="Times New Roman" panose="02020603050405020304" pitchFamily="18" charset="0"/>
              </a:rPr>
              <a:t>?</a:t>
            </a:r>
          </a:p>
          <a:p>
            <a:pPr marL="285750" indent="-285750">
              <a:buFontTx/>
              <a:buChar char="-"/>
            </a:pPr>
            <a:r>
              <a:rPr lang="en-US" sz="2300" dirty="0" err="1">
                <a:latin typeface="Times New Roman" panose="02020603050405020304" pitchFamily="18" charset="0"/>
                <a:cs typeface="Times New Roman" panose="02020603050405020304" pitchFamily="18" charset="0"/>
              </a:rPr>
              <a:t>Là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một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phần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tử</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chương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trình</a:t>
            </a:r>
            <a:r>
              <a:rPr lang="en-US" sz="2300" dirty="0">
                <a:latin typeface="Times New Roman" panose="02020603050405020304" pitchFamily="18" charset="0"/>
                <a:cs typeface="Times New Roman" panose="02020603050405020304" pitchFamily="18" charset="0"/>
              </a:rPr>
              <a:t> Java</a:t>
            </a:r>
          </a:p>
          <a:p>
            <a:pPr marL="285750" indent="-285750">
              <a:buFontTx/>
              <a:buChar char="-"/>
            </a:pPr>
            <a:r>
              <a:rPr lang="en-US" sz="2300" dirty="0" err="1">
                <a:latin typeface="Times New Roman" panose="02020603050405020304" pitchFamily="18" charset="0"/>
                <a:cs typeface="Times New Roman" panose="02020603050405020304" pitchFamily="18" charset="0"/>
              </a:rPr>
              <a:t>Có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thể</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thay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đổi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giá</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trị</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phạm</a:t>
            </a:r>
            <a:r>
              <a:rPr lang="en-US" sz="2300" dirty="0">
                <a:latin typeface="Times New Roman" panose="02020603050405020304" pitchFamily="18" charset="0"/>
                <a:cs typeface="Times New Roman" panose="02020603050405020304" pitchFamily="18" charset="0"/>
              </a:rPr>
              <a:t> vi </a:t>
            </a:r>
            <a:r>
              <a:rPr lang="en-US" sz="2300" dirty="0" err="1">
                <a:latin typeface="Times New Roman" panose="02020603050405020304" pitchFamily="18" charset="0"/>
                <a:cs typeface="Times New Roman" panose="02020603050405020304" pitchFamily="18" charset="0"/>
              </a:rPr>
              <a:t>một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khối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lệnh</a:t>
            </a:r>
            <a:r>
              <a:rPr lang="en-US" sz="2300" dirty="0">
                <a:latin typeface="Times New Roman" panose="02020603050405020304" pitchFamily="18" charset="0"/>
                <a:cs typeface="Times New Roman" panose="02020603050405020304" pitchFamily="18" charset="0"/>
              </a:rPr>
              <a:t> hay </a:t>
            </a:r>
            <a:r>
              <a:rPr lang="en-US" sz="2300" dirty="0" err="1">
                <a:latin typeface="Times New Roman" panose="02020603050405020304" pitchFamily="18" charset="0"/>
                <a:cs typeface="Times New Roman" panose="02020603050405020304" pitchFamily="18" charset="0"/>
              </a:rPr>
              <a:t>một</a:t>
            </a:r>
            <a:r>
              <a:rPr lang="en-US" sz="2300" dirty="0">
                <a:latin typeface="Times New Roman" panose="02020603050405020304" pitchFamily="18" charset="0"/>
                <a:cs typeface="Times New Roman" panose="02020603050405020304" pitchFamily="18" charset="0"/>
              </a:rPr>
              <a:t> Class</a:t>
            </a:r>
          </a:p>
          <a:p>
            <a:pPr marL="285750" indent="-285750">
              <a:buFontTx/>
              <a:buChar char="-"/>
            </a:pPr>
            <a:r>
              <a:rPr lang="en-US" sz="2300" dirty="0" err="1">
                <a:latin typeface="Times New Roman" panose="02020603050405020304" pitchFamily="18" charset="0"/>
                <a:cs typeface="Times New Roman" panose="02020603050405020304" pitchFamily="18" charset="0"/>
              </a:rPr>
              <a:t>Một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biến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đại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diện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một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kiểu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dữ</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liệu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cụ</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thể</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sẽ</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thống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nhất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xuyên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suốt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a:t>
            </a:r>
            <a:r>
              <a:rPr lang="vi-VN" sz="2300" dirty="0">
                <a:latin typeface="Times New Roman" panose="02020603050405020304" pitchFamily="18" charset="0"/>
                <a:cs typeface="Times New Roman" panose="02020603050405020304" pitchFamily="18" charset="0"/>
              </a:rPr>
              <a:t>ư</a:t>
            </a:r>
            <a:r>
              <a:rPr lang="en-US" sz="2300" dirty="0" err="1">
                <a:latin typeface="Times New Roman" panose="02020603050405020304" pitchFamily="18" charset="0"/>
                <a:cs typeface="Times New Roman" panose="02020603050405020304" pitchFamily="18" charset="0"/>
              </a:rPr>
              <a:t>ơng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trình</a:t>
            </a:r>
            <a:endParaRPr lang="en-US" sz="2300" dirty="0">
              <a:latin typeface="Times New Roman" panose="02020603050405020304" pitchFamily="18" charset="0"/>
              <a:cs typeface="Times New Roman" panose="02020603050405020304" pitchFamily="18" charset="0"/>
            </a:endParaRPr>
          </a:p>
          <a:p>
            <a:pPr marL="285750" indent="-285750">
              <a:buFontTx/>
              <a:buChar char="-"/>
            </a:pPr>
            <a:r>
              <a:rPr lang="en-US" sz="2300" dirty="0" err="1">
                <a:latin typeface="Times New Roman" panose="02020603050405020304" pitchFamily="18" charset="0"/>
                <a:cs typeface="Times New Roman" panose="02020603050405020304" pitchFamily="18" charset="0"/>
              </a:rPr>
              <a:t>Cú</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pháp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khai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báo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biến</a:t>
            </a:r>
            <a:r>
              <a:rPr lang="en-US" sz="2300" dirty="0">
                <a:latin typeface="Times New Roman" panose="02020603050405020304" pitchFamily="18" charset="0"/>
                <a:cs typeface="Times New Roman" panose="02020603050405020304" pitchFamily="18" charset="0"/>
              </a:rPr>
              <a:t>:</a:t>
            </a:r>
          </a:p>
          <a:p>
            <a:pPr marL="971550" lvl="2" indent="-285750">
              <a:buFontTx/>
              <a:buChar char="-"/>
            </a:pPr>
            <a:r>
              <a:rPr lang="en-US" sz="2300" dirty="0">
                <a:solidFill>
                  <a:srgbClr val="FF0000"/>
                </a:solidFill>
                <a:latin typeface="Times New Roman" panose="02020603050405020304" pitchFamily="18" charset="0"/>
                <a:cs typeface="Times New Roman" panose="02020603050405020304" pitchFamily="18" charset="0"/>
              </a:rPr>
              <a:t>                 </a:t>
            </a:r>
            <a:r>
              <a:rPr lang="en-US" sz="2300" dirty="0" err="1">
                <a:solidFill>
                  <a:srgbClr val="FF0000"/>
                </a:solidFill>
                <a:latin typeface="Times New Roman" panose="02020603050405020304" pitchFamily="18" charset="0"/>
                <a:cs typeface="Times New Roman" panose="02020603050405020304" pitchFamily="18" charset="0"/>
              </a:rPr>
              <a:t>KiểuDữLiệu</a:t>
            </a:r>
            <a:r>
              <a:rPr lang="en-US" sz="2300" dirty="0">
                <a:solidFill>
                  <a:srgbClr val="FF0000"/>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tênBiến</a:t>
            </a:r>
            <a:r>
              <a:rPr lang="en-US" sz="2300" dirty="0">
                <a:solidFill>
                  <a:schemeClr val="bg2">
                    <a:lumMod val="25000"/>
                  </a:schemeClr>
                </a:solidFill>
                <a:latin typeface="Times New Roman" panose="02020603050405020304" pitchFamily="18" charset="0"/>
                <a:cs typeface="Times New Roman" panose="02020603050405020304" pitchFamily="18" charset="0"/>
              </a:rPr>
              <a:t> = (</a:t>
            </a:r>
            <a:r>
              <a:rPr lang="en-US" sz="2300" dirty="0" err="1">
                <a:solidFill>
                  <a:schemeClr val="bg2">
                    <a:lumMod val="25000"/>
                  </a:schemeClr>
                </a:solidFill>
                <a:latin typeface="Times New Roman" panose="02020603050405020304" pitchFamily="18" charset="0"/>
                <a:cs typeface="Times New Roman" panose="02020603050405020304" pitchFamily="18" charset="0"/>
              </a:rPr>
              <a:t>giá</a:t>
            </a:r>
            <a:r>
              <a:rPr lang="en-US" sz="2300" dirty="0">
                <a:solidFill>
                  <a:schemeClr val="bg2">
                    <a:lumMod val="25000"/>
                  </a:schemeClr>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trị</a:t>
            </a:r>
            <a:r>
              <a:rPr lang="en-US" sz="2300" dirty="0">
                <a:solidFill>
                  <a:schemeClr val="bg2">
                    <a:lumMod val="25000"/>
                  </a:schemeClr>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của</a:t>
            </a:r>
            <a:r>
              <a:rPr lang="en-US" sz="2300" dirty="0">
                <a:solidFill>
                  <a:schemeClr val="bg2">
                    <a:lumMod val="25000"/>
                  </a:schemeClr>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biến</a:t>
            </a:r>
            <a:r>
              <a:rPr lang="en-US" sz="2300" dirty="0">
                <a:solidFill>
                  <a:schemeClr val="bg2">
                    <a:lumMod val="25000"/>
                  </a:schemeClr>
                </a:solidFill>
                <a:latin typeface="Times New Roman" panose="02020603050405020304" pitchFamily="18" charset="0"/>
                <a:cs typeface="Times New Roman" panose="02020603050405020304" pitchFamily="18" charset="0"/>
              </a:rPr>
              <a:t>…)</a:t>
            </a:r>
          </a:p>
          <a:p>
            <a:pPr marL="971550" lvl="2" indent="-285750">
              <a:buFontTx/>
              <a:buChar char="-"/>
            </a:pPr>
            <a:r>
              <a:rPr lang="en-US" sz="2300" dirty="0">
                <a:solidFill>
                  <a:schemeClr val="bg2">
                    <a:lumMod val="25000"/>
                  </a:schemeClr>
                </a:solidFill>
                <a:latin typeface="Times New Roman" panose="02020603050405020304" pitchFamily="18" charset="0"/>
                <a:cs typeface="Times New Roman" panose="02020603050405020304" pitchFamily="18" charset="0"/>
              </a:rPr>
              <a:t>&lt;</a:t>
            </a:r>
            <a:r>
              <a:rPr lang="en-US" sz="2300" dirty="0" err="1">
                <a:solidFill>
                  <a:schemeClr val="bg2">
                    <a:lumMod val="25000"/>
                  </a:schemeClr>
                </a:solidFill>
                <a:latin typeface="Times New Roman" panose="02020603050405020304" pitchFamily="18" charset="0"/>
                <a:cs typeface="Times New Roman" panose="02020603050405020304" pitchFamily="18" charset="0"/>
              </a:rPr>
              <a:t>Hoặc</a:t>
            </a:r>
            <a:r>
              <a:rPr lang="en-US" sz="2300" dirty="0">
                <a:solidFill>
                  <a:schemeClr val="bg2">
                    <a:lumMod val="25000"/>
                  </a:schemeClr>
                </a:solidFill>
                <a:latin typeface="Times New Roman" panose="02020603050405020304" pitchFamily="18" charset="0"/>
                <a:cs typeface="Times New Roman" panose="02020603050405020304" pitchFamily="18" charset="0"/>
              </a:rPr>
              <a:t>&gt;    </a:t>
            </a:r>
            <a:r>
              <a:rPr lang="en-US" sz="2300" dirty="0" err="1">
                <a:solidFill>
                  <a:srgbClr val="FF0000"/>
                </a:solidFill>
                <a:latin typeface="Times New Roman" panose="02020603050405020304" pitchFamily="18" charset="0"/>
                <a:cs typeface="Times New Roman" panose="02020603050405020304" pitchFamily="18" charset="0"/>
              </a:rPr>
              <a:t>KiểuDữLiệu</a:t>
            </a:r>
            <a:r>
              <a:rPr lang="en-US" sz="2300" dirty="0">
                <a:solidFill>
                  <a:srgbClr val="FF0000"/>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tênBiến</a:t>
            </a:r>
            <a:r>
              <a:rPr lang="en-US" sz="2300" dirty="0">
                <a:solidFill>
                  <a:schemeClr val="bg2">
                    <a:lumMod val="25000"/>
                  </a:schemeClr>
                </a:solidFill>
                <a:latin typeface="Times New Roman" panose="02020603050405020304" pitchFamily="18" charset="0"/>
                <a:cs typeface="Times New Roman" panose="02020603050405020304" pitchFamily="18" charset="0"/>
              </a:rPr>
              <a:t> = </a:t>
            </a:r>
            <a:r>
              <a:rPr lang="en-US" sz="2300" dirty="0" err="1">
                <a:solidFill>
                  <a:schemeClr val="bg2">
                    <a:lumMod val="25000"/>
                  </a:schemeClr>
                </a:solidFill>
                <a:latin typeface="Times New Roman" panose="02020603050405020304" pitchFamily="18" charset="0"/>
                <a:cs typeface="Times New Roman" panose="02020603050405020304" pitchFamily="18" charset="0"/>
              </a:rPr>
              <a:t>tênBiếnKhác</a:t>
            </a:r>
            <a:r>
              <a:rPr lang="en-US" sz="2300" dirty="0">
                <a:solidFill>
                  <a:schemeClr val="bg2">
                    <a:lumMod val="25000"/>
                  </a:schemeClr>
                </a:solidFill>
                <a:latin typeface="Times New Roman" panose="02020603050405020304" pitchFamily="18" charset="0"/>
                <a:cs typeface="Times New Roman" panose="02020603050405020304" pitchFamily="18" charset="0"/>
              </a:rPr>
              <a:t>(</a:t>
            </a:r>
            <a:r>
              <a:rPr lang="en-US" sz="2300" dirty="0" err="1">
                <a:solidFill>
                  <a:schemeClr val="bg2">
                    <a:lumMod val="25000"/>
                  </a:schemeClr>
                </a:solidFill>
                <a:latin typeface="Times New Roman" panose="02020603050405020304" pitchFamily="18" charset="0"/>
                <a:cs typeface="Times New Roman" panose="02020603050405020304" pitchFamily="18" charset="0"/>
              </a:rPr>
              <a:t>Chỉ</a:t>
            </a:r>
            <a:r>
              <a:rPr lang="en-US" sz="2300" dirty="0">
                <a:solidFill>
                  <a:schemeClr val="bg2">
                    <a:lumMod val="25000"/>
                  </a:schemeClr>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khi</a:t>
            </a:r>
            <a:r>
              <a:rPr lang="en-US" sz="2300" dirty="0">
                <a:solidFill>
                  <a:schemeClr val="bg2">
                    <a:lumMod val="25000"/>
                  </a:schemeClr>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cùng</a:t>
            </a:r>
            <a:r>
              <a:rPr lang="en-US" sz="2300" dirty="0">
                <a:solidFill>
                  <a:schemeClr val="bg2">
                    <a:lumMod val="25000"/>
                  </a:schemeClr>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kiểu</a:t>
            </a:r>
            <a:r>
              <a:rPr lang="en-US" sz="2300" dirty="0">
                <a:solidFill>
                  <a:schemeClr val="bg2">
                    <a:lumMod val="25000"/>
                  </a:schemeClr>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dữ</a:t>
            </a:r>
            <a:r>
              <a:rPr lang="en-US" sz="2300" dirty="0">
                <a:solidFill>
                  <a:schemeClr val="bg2">
                    <a:lumMod val="25000"/>
                  </a:schemeClr>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liệu</a:t>
            </a:r>
            <a:r>
              <a:rPr lang="en-US" sz="2300" dirty="0">
                <a:solidFill>
                  <a:schemeClr val="bg2">
                    <a:lumMod val="25000"/>
                  </a:schemeClr>
                </a:solidFill>
                <a:latin typeface="Times New Roman" panose="02020603050405020304" pitchFamily="18" charset="0"/>
                <a:cs typeface="Times New Roman" panose="02020603050405020304" pitchFamily="18" charset="0"/>
              </a:rPr>
              <a:t>)</a:t>
            </a:r>
          </a:p>
          <a:p>
            <a:pPr marL="971550" lvl="2" indent="-285750">
              <a:buFontTx/>
              <a:buChar char="-"/>
            </a:pPr>
            <a:r>
              <a:rPr lang="en-US" sz="2300" dirty="0">
                <a:solidFill>
                  <a:schemeClr val="bg2">
                    <a:lumMod val="25000"/>
                  </a:schemeClr>
                </a:solidFill>
                <a:latin typeface="Times New Roman" panose="02020603050405020304" pitchFamily="18" charset="0"/>
                <a:cs typeface="Times New Roman" panose="02020603050405020304" pitchFamily="18" charset="0"/>
              </a:rPr>
              <a:t>&lt;</a:t>
            </a:r>
            <a:r>
              <a:rPr lang="en-US" sz="2300" dirty="0" err="1">
                <a:solidFill>
                  <a:schemeClr val="bg2">
                    <a:lumMod val="25000"/>
                  </a:schemeClr>
                </a:solidFill>
                <a:latin typeface="Times New Roman" panose="02020603050405020304" pitchFamily="18" charset="0"/>
                <a:cs typeface="Times New Roman" panose="02020603050405020304" pitchFamily="18" charset="0"/>
              </a:rPr>
              <a:t>Hoặc</a:t>
            </a:r>
            <a:r>
              <a:rPr lang="en-US" sz="2300" dirty="0">
                <a:solidFill>
                  <a:schemeClr val="bg2">
                    <a:lumMod val="25000"/>
                  </a:schemeClr>
                </a:solidFill>
                <a:latin typeface="Times New Roman" panose="02020603050405020304" pitchFamily="18" charset="0"/>
                <a:cs typeface="Times New Roman" panose="02020603050405020304" pitchFamily="18" charset="0"/>
              </a:rPr>
              <a:t>&gt;    </a:t>
            </a:r>
            <a:r>
              <a:rPr lang="en-US" sz="2300" dirty="0" err="1">
                <a:solidFill>
                  <a:srgbClr val="FF0000"/>
                </a:solidFill>
                <a:latin typeface="Times New Roman" panose="02020603050405020304" pitchFamily="18" charset="0"/>
                <a:cs typeface="Times New Roman" panose="02020603050405020304" pitchFamily="18" charset="0"/>
              </a:rPr>
              <a:t>KiểuDữLiệu</a:t>
            </a:r>
            <a:r>
              <a:rPr lang="en-US" sz="2300" dirty="0">
                <a:solidFill>
                  <a:srgbClr val="FF0000"/>
                </a:solidFill>
                <a:latin typeface="Times New Roman" panose="02020603050405020304" pitchFamily="18" charset="0"/>
                <a:cs typeface="Times New Roman" panose="02020603050405020304" pitchFamily="18" charset="0"/>
              </a:rPr>
              <a:t> </a:t>
            </a:r>
            <a:r>
              <a:rPr lang="en-US" sz="2300" dirty="0">
                <a:solidFill>
                  <a:schemeClr val="bg2">
                    <a:lumMod val="25000"/>
                  </a:schemeClr>
                </a:solidFill>
                <a:latin typeface="Times New Roman" panose="02020603050405020304" pitchFamily="18" charset="0"/>
                <a:cs typeface="Times New Roman" panose="02020603050405020304" pitchFamily="18" charset="0"/>
              </a:rPr>
              <a:t>tênBiến1, tênBiến2, tênBiến3,…(</a:t>
            </a:r>
            <a:r>
              <a:rPr lang="en-US" sz="2300" dirty="0" err="1">
                <a:solidFill>
                  <a:schemeClr val="bg2">
                    <a:lumMod val="25000"/>
                  </a:schemeClr>
                </a:solidFill>
                <a:latin typeface="Times New Roman" panose="02020603050405020304" pitchFamily="18" charset="0"/>
                <a:cs typeface="Times New Roman" panose="02020603050405020304" pitchFamily="18" charset="0"/>
              </a:rPr>
              <a:t>chỉ</a:t>
            </a:r>
            <a:r>
              <a:rPr lang="en-US" sz="2300" dirty="0">
                <a:solidFill>
                  <a:schemeClr val="bg2">
                    <a:lumMod val="25000"/>
                  </a:schemeClr>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khi</a:t>
            </a:r>
            <a:r>
              <a:rPr lang="en-US" sz="2300" dirty="0">
                <a:solidFill>
                  <a:schemeClr val="bg2">
                    <a:lumMod val="25000"/>
                  </a:schemeClr>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cùng</a:t>
            </a:r>
            <a:r>
              <a:rPr lang="en-US" sz="2300" dirty="0">
                <a:solidFill>
                  <a:schemeClr val="bg2">
                    <a:lumMod val="25000"/>
                  </a:schemeClr>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kiểu</a:t>
            </a:r>
            <a:r>
              <a:rPr lang="en-US" sz="2300" dirty="0">
                <a:solidFill>
                  <a:schemeClr val="bg2">
                    <a:lumMod val="25000"/>
                  </a:schemeClr>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dữ</a:t>
            </a:r>
            <a:r>
              <a:rPr lang="en-US" sz="2300" dirty="0">
                <a:solidFill>
                  <a:schemeClr val="bg2">
                    <a:lumMod val="25000"/>
                  </a:schemeClr>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liệu</a:t>
            </a:r>
            <a:r>
              <a:rPr lang="en-US" sz="2300" dirty="0">
                <a:solidFill>
                  <a:schemeClr val="bg2">
                    <a:lumMod val="25000"/>
                  </a:schemeClr>
                </a:solidFill>
                <a:latin typeface="Times New Roman" panose="02020603050405020304" pitchFamily="18" charset="0"/>
                <a:cs typeface="Times New Roman" panose="02020603050405020304" pitchFamily="18" charset="0"/>
              </a:rPr>
              <a:t>).</a:t>
            </a:r>
          </a:p>
          <a:p>
            <a:pPr marL="971550" lvl="2" indent="-285750">
              <a:buFontTx/>
              <a:buChar char="-"/>
            </a:pPr>
            <a:r>
              <a:rPr lang="en-US" sz="2300" dirty="0">
                <a:solidFill>
                  <a:schemeClr val="bg2">
                    <a:lumMod val="25000"/>
                  </a:schemeClr>
                </a:solidFill>
                <a:latin typeface="Times New Roman" panose="02020603050405020304" pitchFamily="18" charset="0"/>
                <a:cs typeface="Times New Roman" panose="02020603050405020304" pitchFamily="18" charset="0"/>
              </a:rPr>
              <a:t>&lt;</a:t>
            </a:r>
            <a:r>
              <a:rPr lang="en-US" sz="2300" dirty="0" err="1">
                <a:solidFill>
                  <a:schemeClr val="bg2">
                    <a:lumMod val="25000"/>
                  </a:schemeClr>
                </a:solidFill>
                <a:latin typeface="Times New Roman" panose="02020603050405020304" pitchFamily="18" charset="0"/>
                <a:cs typeface="Times New Roman" panose="02020603050405020304" pitchFamily="18" charset="0"/>
              </a:rPr>
              <a:t>Ví</a:t>
            </a:r>
            <a:r>
              <a:rPr lang="en-US" sz="2300" dirty="0">
                <a:solidFill>
                  <a:schemeClr val="bg2">
                    <a:lumMod val="25000"/>
                  </a:schemeClr>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dụ</a:t>
            </a:r>
            <a:r>
              <a:rPr lang="en-US" sz="2300" dirty="0">
                <a:solidFill>
                  <a:schemeClr val="bg2">
                    <a:lumMod val="25000"/>
                  </a:schemeClr>
                </a:solidFill>
                <a:latin typeface="Times New Roman" panose="02020603050405020304" pitchFamily="18" charset="0"/>
                <a:cs typeface="Times New Roman" panose="02020603050405020304" pitchFamily="18" charset="0"/>
              </a:rPr>
              <a:t>&gt;    </a:t>
            </a:r>
            <a:r>
              <a:rPr lang="en-US" sz="2300" dirty="0" err="1">
                <a:solidFill>
                  <a:srgbClr val="FF0000"/>
                </a:solidFill>
                <a:latin typeface="Times New Roman" panose="02020603050405020304" pitchFamily="18" charset="0"/>
                <a:cs typeface="Times New Roman" panose="02020603050405020304" pitchFamily="18" charset="0"/>
              </a:rPr>
              <a:t>int</a:t>
            </a:r>
            <a:r>
              <a:rPr lang="en-US" sz="2300" dirty="0">
                <a:solidFill>
                  <a:srgbClr val="FF0000"/>
                </a:solidFill>
                <a:latin typeface="Times New Roman" panose="02020603050405020304" pitchFamily="18" charset="0"/>
                <a:cs typeface="Times New Roman" panose="02020603050405020304" pitchFamily="18" charset="0"/>
              </a:rPr>
              <a:t> </a:t>
            </a:r>
            <a:r>
              <a:rPr lang="en-US" sz="2300" dirty="0" err="1">
                <a:solidFill>
                  <a:schemeClr val="bg2">
                    <a:lumMod val="25000"/>
                  </a:schemeClr>
                </a:solidFill>
                <a:latin typeface="Times New Roman" panose="02020603050405020304" pitchFamily="18" charset="0"/>
                <a:cs typeface="Times New Roman" panose="02020603050405020304" pitchFamily="18" charset="0"/>
              </a:rPr>
              <a:t>kieuSoNguyen</a:t>
            </a:r>
            <a:r>
              <a:rPr lang="en-US" sz="2300" dirty="0">
                <a:solidFill>
                  <a:schemeClr val="bg2">
                    <a:lumMod val="25000"/>
                  </a:schemeClr>
                </a:solidFill>
                <a:latin typeface="Times New Roman" panose="02020603050405020304" pitchFamily="18" charset="0"/>
                <a:cs typeface="Times New Roman" panose="02020603050405020304" pitchFamily="18" charset="0"/>
              </a:rPr>
              <a:t> = 1;</a:t>
            </a:r>
          </a:p>
        </p:txBody>
      </p:sp>
    </p:spTree>
    <p:extLst>
      <p:ext uri="{BB962C8B-B14F-4D97-AF65-F5344CB8AC3E}">
        <p14:creationId xmlns:p14="http://schemas.microsoft.com/office/powerpoint/2010/main" val="277841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527090" y="125877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682513" y="118705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03</a:t>
              </a:r>
              <a:endParaRPr lang="zh-CN" altLang="en-US" sz="2400">
                <a:solidFill>
                  <a:srgbClr val="01ACBE"/>
                </a:solidFill>
                <a:latin typeface="Impact" panose="020B0806030902050204" pitchFamily="34" charset="0"/>
              </a:endParaRPr>
            </a:p>
          </p:txBody>
        </p:sp>
      </p:grpSp>
      <p:sp>
        <p:nvSpPr>
          <p:cNvPr id="17" name="文本框 90"/>
          <p:cNvSpPr txBox="1"/>
          <p:nvPr/>
        </p:nvSpPr>
        <p:spPr>
          <a:xfrm>
            <a:off x="2770951" y="1422812"/>
            <a:ext cx="6148480" cy="523220"/>
          </a:xfrm>
          <a:prstGeom prst="rect">
            <a:avLst/>
          </a:prstGeom>
          <a:noFill/>
        </p:spPr>
        <p:txBody>
          <a:bodyPr wrap="square" rtlCol="0">
            <a:spAutoFit/>
          </a:bodyPr>
          <a:lstStyle/>
          <a:p>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Tổng Quan Về Biến</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xmlns="" id="{4FC97804-46C2-471B-8AAE-511932489E44}"/>
              </a:ext>
            </a:extLst>
          </p:cNvPr>
          <p:cNvSpPr txBox="1"/>
          <p:nvPr/>
        </p:nvSpPr>
        <p:spPr>
          <a:xfrm>
            <a:off x="1363327" y="2201882"/>
            <a:ext cx="8999873" cy="397031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Quy</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tắc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khai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biến</a:t>
            </a:r>
            <a:r>
              <a:rPr lang="en-US" sz="2800" b="1" dirty="0">
                <a:latin typeface="Times New Roman" panose="02020603050405020304" pitchFamily="18" charset="0"/>
                <a:cs typeface="Times New Roman" panose="02020603050405020304" pitchFamily="18" charset="0"/>
              </a:rPr>
              <a:t>:</a:t>
            </a:r>
          </a:p>
          <a:p>
            <a:pPr lvl="1"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 </a:t>
            </a:r>
            <a:r>
              <a:rPr lang="vi-VN" sz="2800" b="0" i="0" dirty="0">
                <a:solidFill>
                  <a:srgbClr val="333333"/>
                </a:solidFill>
                <a:effectLst/>
                <a:latin typeface="Times New Roman" panose="02020603050405020304" pitchFamily="18" charset="0"/>
                <a:cs typeface="Times New Roman" panose="02020603050405020304" pitchFamily="18" charset="0"/>
              </a:rPr>
              <a:t>Chỉ được </a:t>
            </a:r>
            <a:r>
              <a:rPr lang="vi-VN" sz="2800" b="0" i="0" dirty="0">
                <a:solidFill>
                  <a:srgbClr val="C00000"/>
                </a:solidFill>
                <a:effectLst/>
                <a:latin typeface="Times New Roman" panose="02020603050405020304" pitchFamily="18" charset="0"/>
                <a:cs typeface="Times New Roman" panose="02020603050405020304" pitchFamily="18" charset="0"/>
              </a:rPr>
              <a:t>bắt đầu bằng một ký tự(chữ)</a:t>
            </a:r>
            <a:r>
              <a:rPr lang="vi-VN" sz="2800" b="0" i="0" dirty="0">
                <a:solidFill>
                  <a:srgbClr val="333333"/>
                </a:solidFill>
                <a:effectLst/>
                <a:latin typeface="Times New Roman" panose="02020603050405020304" pitchFamily="18" charset="0"/>
                <a:cs typeface="Times New Roman" panose="02020603050405020304" pitchFamily="18" charset="0"/>
              </a:rPr>
              <a:t>, hoặc một dấu gạch dưới(_), hoặc một ký tự dollar($)</a:t>
            </a:r>
          </a:p>
          <a:p>
            <a:pPr lvl="1"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 </a:t>
            </a:r>
            <a:r>
              <a:rPr lang="vi-VN" sz="2800" b="0" i="0" dirty="0">
                <a:solidFill>
                  <a:srgbClr val="333333"/>
                </a:solidFill>
                <a:effectLst/>
                <a:latin typeface="Times New Roman" panose="02020603050405020304" pitchFamily="18" charset="0"/>
                <a:cs typeface="Times New Roman" panose="02020603050405020304" pitchFamily="18" charset="0"/>
              </a:rPr>
              <a:t>Tên biến </a:t>
            </a:r>
            <a:r>
              <a:rPr lang="vi-VN" sz="2800" b="0" i="0" dirty="0">
                <a:solidFill>
                  <a:srgbClr val="C00000"/>
                </a:solidFill>
                <a:effectLst/>
                <a:latin typeface="Times New Roman" panose="02020603050405020304" pitchFamily="18" charset="0"/>
                <a:cs typeface="Times New Roman" panose="02020603050405020304" pitchFamily="18" charset="0"/>
              </a:rPr>
              <a:t>KHÔNG</a:t>
            </a:r>
            <a:r>
              <a:rPr lang="vi-VN" sz="2800" b="0" i="0" dirty="0">
                <a:solidFill>
                  <a:srgbClr val="333333"/>
                </a:solidFill>
                <a:effectLst/>
                <a:latin typeface="Times New Roman" panose="02020603050405020304" pitchFamily="18" charset="0"/>
                <a:cs typeface="Times New Roman" panose="02020603050405020304" pitchFamily="18" charset="0"/>
              </a:rPr>
              <a:t> </a:t>
            </a:r>
            <a:r>
              <a:rPr lang="vi-VN" sz="2800" b="0" i="0" dirty="0">
                <a:solidFill>
                  <a:srgbClr val="C00000"/>
                </a:solidFill>
                <a:effectLst/>
                <a:latin typeface="Times New Roman" panose="02020603050405020304" pitchFamily="18" charset="0"/>
                <a:cs typeface="Times New Roman" panose="02020603050405020304" pitchFamily="18" charset="0"/>
              </a:rPr>
              <a:t>được chứa khoảng trắng</a:t>
            </a:r>
          </a:p>
          <a:p>
            <a:pPr lvl="1"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 </a:t>
            </a:r>
            <a:r>
              <a:rPr lang="vi-VN" sz="2800" b="0" i="0" dirty="0">
                <a:solidFill>
                  <a:srgbClr val="333333"/>
                </a:solidFill>
                <a:effectLst/>
                <a:latin typeface="Times New Roman" panose="02020603050405020304" pitchFamily="18" charset="0"/>
                <a:cs typeface="Times New Roman" panose="02020603050405020304" pitchFamily="18" charset="0"/>
              </a:rPr>
              <a:t>Bắt đầu từ ký tự thứ hai, có thể dùng ký tự(chữ), dấu gạch </a:t>
            </a:r>
            <a:r>
              <a:rPr lang="en-US" sz="2800" b="0" i="0" dirty="0">
                <a:solidFill>
                  <a:srgbClr val="333333"/>
                </a:solidFill>
                <a:effectLst/>
                <a:latin typeface="Times New Roman" panose="02020603050405020304" pitchFamily="18" charset="0"/>
                <a:cs typeface="Times New Roman" panose="02020603050405020304" pitchFamily="18" charset="0"/>
              </a:rPr>
              <a:t>  </a:t>
            </a:r>
            <a:r>
              <a:rPr lang="vi-VN" sz="2800" b="0" i="0" dirty="0">
                <a:solidFill>
                  <a:srgbClr val="333333"/>
                </a:solidFill>
                <a:effectLst/>
                <a:latin typeface="Times New Roman" panose="02020603050405020304" pitchFamily="18" charset="0"/>
                <a:cs typeface="Times New Roman" panose="02020603050405020304" pitchFamily="18" charset="0"/>
              </a:rPr>
              <a:t>dưới(_), hoặc ký tự dollar($)</a:t>
            </a:r>
          </a:p>
          <a:p>
            <a:pPr lvl="1"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 </a:t>
            </a:r>
            <a:r>
              <a:rPr lang="vi-VN" sz="2800" b="0" i="0" dirty="0">
                <a:solidFill>
                  <a:srgbClr val="C00000"/>
                </a:solidFill>
                <a:effectLst/>
                <a:latin typeface="Times New Roman" panose="02020603050405020304" pitchFamily="18" charset="0"/>
                <a:cs typeface="Times New Roman" panose="02020603050405020304" pitchFamily="18" charset="0"/>
              </a:rPr>
              <a:t>KHÔNG</a:t>
            </a:r>
            <a:r>
              <a:rPr lang="vi-VN" sz="2800" b="0" i="0" dirty="0">
                <a:solidFill>
                  <a:srgbClr val="333333"/>
                </a:solidFill>
                <a:effectLst/>
                <a:latin typeface="Times New Roman" panose="02020603050405020304" pitchFamily="18" charset="0"/>
                <a:cs typeface="Times New Roman" panose="02020603050405020304" pitchFamily="18" charset="0"/>
              </a:rPr>
              <a:t> được trùng với các từ khóa</a:t>
            </a:r>
          </a:p>
          <a:p>
            <a:pPr lvl="1"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 </a:t>
            </a:r>
            <a:r>
              <a:rPr lang="vi-VN" sz="2800" b="0" i="0" dirty="0">
                <a:solidFill>
                  <a:srgbClr val="333333"/>
                </a:solidFill>
                <a:effectLst/>
                <a:latin typeface="Times New Roman" panose="02020603050405020304" pitchFamily="18" charset="0"/>
                <a:cs typeface="Times New Roman" panose="02020603050405020304" pitchFamily="18" charset="0"/>
              </a:rPr>
              <a:t>Có </a:t>
            </a:r>
            <a:r>
              <a:rPr lang="vi-VN" sz="2800" b="0" i="0" dirty="0">
                <a:solidFill>
                  <a:srgbClr val="C00000"/>
                </a:solidFill>
                <a:effectLst/>
                <a:latin typeface="Times New Roman" panose="02020603050405020304" pitchFamily="18" charset="0"/>
                <a:cs typeface="Times New Roman" panose="02020603050405020304" pitchFamily="18" charset="0"/>
              </a:rPr>
              <a:t>phân biệt chữ hoa và chữ thường</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42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269602" y="1001464"/>
            <a:ext cx="8712598" cy="852875"/>
            <a:chOff x="3129129" y="1121776"/>
            <a:chExt cx="5933741" cy="1171624"/>
          </a:xfrm>
          <a:solidFill>
            <a:schemeClr val="accent5"/>
          </a:solidFill>
        </p:grpSpPr>
        <p:sp>
          <p:nvSpPr>
            <p:cNvPr id="7" name="圆角矩形 7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716387" cy="908350"/>
            </a:xfrm>
            <a:prstGeom prst="roundRect">
              <a:avLst>
                <a:gd name="adj" fmla="val 50000"/>
              </a:avLst>
            </a:prstGeom>
            <a:grp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grpSp>
        <p:nvGrpSpPr>
          <p:cNvPr id="9" name="组合 80"/>
          <p:cNvGrpSpPr/>
          <p:nvPr/>
        </p:nvGrpSpPr>
        <p:grpSpPr>
          <a:xfrm>
            <a:off x="1425025" y="929745"/>
            <a:ext cx="1161136" cy="1340607"/>
            <a:chOff x="3150396" y="933508"/>
            <a:chExt cx="1559927" cy="1839452"/>
          </a:xfrm>
        </p:grpSpPr>
        <p:grpSp>
          <p:nvGrpSpPr>
            <p:cNvPr id="10" name="组合 81"/>
            <p:cNvGrpSpPr/>
            <p:nvPr/>
          </p:nvGrpSpPr>
          <p:grpSpPr>
            <a:xfrm>
              <a:off x="3150396" y="933508"/>
              <a:ext cx="1559927" cy="1839452"/>
              <a:chOff x="3222821" y="1148081"/>
              <a:chExt cx="1484216" cy="1750177"/>
            </a:xfrm>
          </p:grpSpPr>
          <p:grpSp>
            <p:nvGrpSpPr>
              <p:cNvPr id="12" name="组合 85"/>
              <p:cNvGrpSpPr/>
              <p:nvPr/>
            </p:nvGrpSpPr>
            <p:grpSpPr>
              <a:xfrm>
                <a:off x="3420365" y="1295115"/>
                <a:ext cx="1286672" cy="1603143"/>
                <a:chOff x="7380501" y="2927401"/>
                <a:chExt cx="2311884" cy="2880513"/>
              </a:xfrm>
            </p:grpSpPr>
            <p:sp>
              <p:nvSpPr>
                <p:cNvPr id="14" name="椭圆 50"/>
                <p:cNvSpPr/>
                <p:nvPr/>
              </p:nvSpPr>
              <p:spPr>
                <a:xfrm rot="18900000">
                  <a:off x="7501946" y="2927401"/>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821" y="1148081"/>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8456" y="1314947"/>
              <a:ext cx="774240" cy="633452"/>
            </a:xfrm>
            <a:prstGeom prst="rect">
              <a:avLst/>
            </a:prstGeom>
            <a:noFill/>
          </p:spPr>
          <p:txBody>
            <a:bodyPr wrap="square" rtlCol="0">
              <a:spAutoFit/>
            </a:bodyPr>
            <a:lstStyle/>
            <a:p>
              <a:pPr algn="ctr"/>
              <a:r>
                <a:rPr lang="en-US" altLang="zh-CN" sz="2400">
                  <a:solidFill>
                    <a:srgbClr val="01ACBE"/>
                  </a:solidFill>
                  <a:latin typeface="Impact" panose="020B0806030902050204" pitchFamily="34" charset="0"/>
                </a:rPr>
                <a:t>03</a:t>
              </a:r>
              <a:endParaRPr lang="zh-CN" altLang="en-US" sz="2400">
                <a:solidFill>
                  <a:srgbClr val="01ACBE"/>
                </a:solidFill>
                <a:latin typeface="Impact" panose="020B0806030902050204" pitchFamily="34" charset="0"/>
              </a:endParaRPr>
            </a:p>
          </p:txBody>
        </p:sp>
      </p:grpSp>
      <p:sp>
        <p:nvSpPr>
          <p:cNvPr id="17" name="文本框 90"/>
          <p:cNvSpPr txBox="1"/>
          <p:nvPr/>
        </p:nvSpPr>
        <p:spPr>
          <a:xfrm>
            <a:off x="2513463" y="1165502"/>
            <a:ext cx="6148480" cy="523220"/>
          </a:xfrm>
          <a:prstGeom prst="rect">
            <a:avLst/>
          </a:prstGeom>
          <a:noFill/>
        </p:spPr>
        <p:txBody>
          <a:bodyPr wrap="square" rtlCol="0">
            <a:spAutoFit/>
          </a:bodyPr>
          <a:lstStyle/>
          <a:p>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Tổng Quan Về Biến</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xmlns="" id="{A1ED8997-50F6-468F-BBA8-78FD70D2564C}"/>
              </a:ext>
            </a:extLst>
          </p:cNvPr>
          <p:cNvSpPr txBox="1"/>
          <p:nvPr/>
        </p:nvSpPr>
        <p:spPr>
          <a:xfrm>
            <a:off x="1269602" y="1854541"/>
            <a:ext cx="5395964" cy="523220"/>
          </a:xfrm>
          <a:prstGeom prst="rect">
            <a:avLst/>
          </a:prstGeom>
          <a:noFill/>
        </p:spPr>
        <p:txBody>
          <a:bodyPr wrap="none" rtlCol="0">
            <a:spAutoFit/>
          </a:bodyPr>
          <a:lstStyle/>
          <a:p>
            <a:r>
              <a:rPr lang="en-US" sz="2800" b="1">
                <a:latin typeface="Times New Roman" panose="02020603050405020304" pitchFamily="18" charset="0"/>
                <a:cs typeface="Times New Roman" panose="02020603050405020304" pitchFamily="18" charset="0"/>
              </a:rPr>
              <a:t>- Các loại biến trong Java (2 loại):</a:t>
            </a:r>
          </a:p>
        </p:txBody>
      </p:sp>
      <p:sp>
        <p:nvSpPr>
          <p:cNvPr id="19" name="TextBox 18">
            <a:extLst>
              <a:ext uri="{FF2B5EF4-FFF2-40B4-BE49-F238E27FC236}">
                <a16:creationId xmlns:a16="http://schemas.microsoft.com/office/drawing/2014/main" xmlns="" id="{9D497977-51B6-40F1-9085-B17CF660A258}"/>
              </a:ext>
            </a:extLst>
          </p:cNvPr>
          <p:cNvSpPr txBox="1"/>
          <p:nvPr/>
        </p:nvSpPr>
        <p:spPr>
          <a:xfrm>
            <a:off x="1373732" y="2430482"/>
            <a:ext cx="8504338" cy="3539430"/>
          </a:xfrm>
          <a:prstGeom prst="rect">
            <a:avLst/>
          </a:prstGeom>
          <a:noFill/>
        </p:spPr>
        <p:txBody>
          <a:bodyPr wrap="square" rtlCol="0">
            <a:spAutoFit/>
          </a:bodyPr>
          <a:lstStyle/>
          <a:p>
            <a:pPr marL="514350" indent="-514350">
              <a:buFont typeface="+mj-lt"/>
              <a:buAutoNum type="arabicPeriod"/>
            </a:pPr>
            <a:r>
              <a:rPr lang="en-US" sz="2800" b="1" dirty="0" err="1">
                <a:latin typeface="Times New Roman" panose="02020603050405020304" pitchFamily="18" charset="0"/>
                <a:cs typeface="Times New Roman" panose="02020603050405020304" pitchFamily="18" charset="0"/>
              </a:rPr>
              <a:t>Biến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tham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Kiểu này dành cho các biến, tham số khai báo kiểu dữ liệu cơ bản nguyên thủy gồm: </a:t>
            </a:r>
            <a:r>
              <a:rPr lang="vi-VN" sz="2800" b="1" dirty="0">
                <a:latin typeface="Times New Roman" panose="02020603050405020304" pitchFamily="18" charset="0"/>
                <a:cs typeface="Times New Roman" panose="02020603050405020304" pitchFamily="18" charset="0"/>
              </a:rPr>
              <a:t>byte, short, int, long, float, double, boolean, char</a:t>
            </a:r>
            <a:r>
              <a:rPr lang="en-US" sz="2800" dirty="0">
                <a:latin typeface="Times New Roman" panose="02020603050405020304" pitchFamily="18" charset="0"/>
                <a:cs typeface="Times New Roman" panose="02020603050405020304" pitchFamily="18" charset="0"/>
              </a:rPr>
              <a:t> </a:t>
            </a:r>
          </a:p>
          <a:p>
            <a:pPr marL="514350" indent="-514350">
              <a:buFont typeface="+mj-lt"/>
              <a:buAutoNum type="arabicPeriod"/>
            </a:pPr>
            <a:r>
              <a:rPr lang="en-US" sz="2800" b="1" dirty="0" err="1">
                <a:latin typeface="Times New Roman" panose="02020603050405020304" pitchFamily="18" charset="0"/>
                <a:cs typeface="Times New Roman" panose="02020603050405020304" pitchFamily="18" charset="0"/>
              </a:rPr>
              <a:t>Biến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tham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chiếu</a:t>
            </a:r>
            <a:r>
              <a:rPr lang="en-US" sz="2800" b="1" dirty="0">
                <a:latin typeface="Times New Roman" panose="02020603050405020304" pitchFamily="18" charset="0"/>
                <a:cs typeface="Times New Roman" panose="02020603050405020304" pitchFamily="18" charset="0"/>
              </a:rPr>
              <a:t> (Reference Type)</a:t>
            </a:r>
            <a:r>
              <a:rPr lang="en-US" sz="2800" dirty="0">
                <a:latin typeface="Times New Roman" panose="02020603050405020304" pitchFamily="18" charset="0"/>
                <a:cs typeface="Times New Roman" panose="02020603050405020304" pitchFamily="18" charset="0"/>
              </a:rPr>
              <a:t>: L</a:t>
            </a:r>
            <a:r>
              <a:rPr lang="vi-VN" sz="2800" dirty="0">
                <a:latin typeface="Times New Roman" panose="02020603050405020304" pitchFamily="18" charset="0"/>
                <a:cs typeface="Times New Roman" panose="02020603050405020304" pitchFamily="18" charset="0"/>
              </a:rPr>
              <a:t>ư</a:t>
            </a:r>
            <a:r>
              <a:rPr lang="en-US" sz="2800" dirty="0">
                <a:latin typeface="Times New Roman" panose="02020603050405020304" pitchFamily="18" charset="0"/>
                <a:cs typeface="Times New Roman" panose="02020603050405020304" pitchFamily="18" charset="0"/>
              </a:rPr>
              <a:t>u </a:t>
            </a:r>
            <a:r>
              <a:rPr lang="en-US" sz="2800" dirty="0" err="1">
                <a:latin typeface="Times New Roman" panose="02020603050405020304" pitchFamily="18" charset="0"/>
                <a:cs typeface="Times New Roman" panose="02020603050405020304" pitchFamily="18" charset="0"/>
              </a:rPr>
              <a:t>trữ</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trị</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t</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ợng</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VD: Person </a:t>
            </a:r>
            <a:r>
              <a:rPr lang="en-US" sz="2800" dirty="0" err="1">
                <a:latin typeface="Times New Roman" panose="02020603050405020304" pitchFamily="18" charset="0"/>
                <a:cs typeface="Times New Roman" panose="02020603050405020304" pitchFamily="18" charset="0"/>
              </a:rPr>
              <a:t>objPerson</a:t>
            </a:r>
            <a:r>
              <a:rPr lang="en-US" sz="2800" dirty="0">
                <a:latin typeface="Times New Roman" panose="02020603050405020304" pitchFamily="18" charset="0"/>
                <a:cs typeface="Times New Roman" panose="02020603050405020304" pitchFamily="18" charset="0"/>
              </a:rPr>
              <a:t> = new Person();</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objPerson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biến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chiếu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t</a:t>
            </a:r>
            <a:r>
              <a:rPr lang="vi-VN" sz="2800" dirty="0">
                <a:latin typeface="Times New Roman" panose="02020603050405020304" pitchFamily="18" charset="0"/>
                <a:cs typeface="Times New Roman" panose="02020603050405020304" pitchFamily="18" charset="0"/>
              </a:rPr>
              <a:t>ư</a:t>
            </a:r>
            <a:r>
              <a:rPr lang="en-US" sz="2800" dirty="0" err="1">
                <a:latin typeface="Times New Roman" panose="02020603050405020304" pitchFamily="18" charset="0"/>
                <a:cs typeface="Times New Roman" panose="02020603050405020304" pitchFamily="18" charset="0"/>
              </a:rPr>
              <a:t>ợng</a:t>
            </a:r>
            <a:r>
              <a:rPr lang="en-US" sz="2800" dirty="0">
                <a:latin typeface="Times New Roman" panose="02020603050405020304" pitchFamily="18" charset="0"/>
                <a:cs typeface="Times New Roman" panose="02020603050405020304" pitchFamily="18" charset="0"/>
              </a:rPr>
              <a:t> Person</a:t>
            </a:r>
          </a:p>
          <a:p>
            <a:pPr marL="514350" indent="-514350">
              <a:buFont typeface="+mj-lt"/>
              <a:buAutoNum type="arabicPeriod"/>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3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843</TotalTime>
  <Words>2238</Words>
  <Application>Microsoft Office PowerPoint</Application>
  <PresentationFormat>Widescreen</PresentationFormat>
  <Paragraphs>268</Paragraphs>
  <Slides>30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Microsoft YaHei</vt:lpstr>
      <vt:lpstr>#9Slide02 Noi dung dai</vt:lpstr>
      <vt:lpstr>#9Slide02 Tieu de rat dai 02</vt:lpstr>
      <vt:lpstr>Arial</vt:lpstr>
      <vt:lpstr>Calibri</vt:lpstr>
      <vt:lpstr>Consolas</vt:lpstr>
      <vt:lpstr>Impact</vt:lpstr>
      <vt:lpstr>黑体</vt:lpstr>
      <vt:lpstr>Times New Roman</vt:lpstr>
      <vt:lpstr>Times New Roman (Headings)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1</cp:lastModifiedBy>
  <cp:revision>56</cp:revision>
  <dcterms:created xsi:type="dcterms:W3CDTF">2020-08-07T13:14:06Z</dcterms:created>
  <dcterms:modified xsi:type="dcterms:W3CDTF">2024-08-27T13:06:55Z</dcterms:modified>
  <cp:category>9Slide.vn</cp:category>
  <cp:contentStatus>9Slide</cp:contentStatus>
</cp:coreProperties>
</file>