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3" r:id="rId3"/>
    <p:sldId id="295" r:id="rId4"/>
    <p:sldId id="296" r:id="rId5"/>
    <p:sldId id="297" r:id="rId6"/>
    <p:sldId id="298" r:id="rId7"/>
    <p:sldId id="299" r:id="rId8"/>
    <p:sldId id="303" r:id="rId9"/>
    <p:sldId id="300" r:id="rId10"/>
    <p:sldId id="304" r:id="rId11"/>
    <p:sldId id="305" r:id="rId12"/>
    <p:sldId id="306" r:id="rId13"/>
    <p:sldId id="307" r:id="rId14"/>
    <p:sldId id="302" r:id="rId15"/>
    <p:sldId id="288" r:id="rId16"/>
    <p:sldId id="287" r:id="rId17"/>
    <p:sldId id="292" r:id="rId18"/>
    <p:sldId id="294" r:id="rId19"/>
    <p:sldId id="286" r:id="rId20"/>
    <p:sldId id="293" r:id="rId21"/>
    <p:sldId id="285" r:id="rId22"/>
    <p:sldId id="284" r:id="rId23"/>
    <p:sldId id="283" r:id="rId24"/>
    <p:sldId id="308"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927" autoAdjust="0"/>
  </p:normalViewPr>
  <p:slideViewPr>
    <p:cSldViewPr showGuides="1">
      <p:cViewPr varScale="1">
        <p:scale>
          <a:sx n="93" d="100"/>
          <a:sy n="93" d="100"/>
        </p:scale>
        <p:origin x="432"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9/4/2024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04DA77-0714-4226-8456-DE0FB00C8765}"/>
              </a:ext>
            </a:extLst>
          </p:cNvPr>
          <p:cNvSpPr>
            <a:spLocks noGrp="1"/>
          </p:cNvSpPr>
          <p:nvPr>
            <p:ph type="dt" sz="half" idx="10"/>
          </p:nvPr>
        </p:nvSpPr>
        <p:spPr/>
        <p:txBody>
          <a:bodyPr/>
          <a:lstStyle/>
          <a:p>
            <a:fld id="{E69B9EE9-F3BF-4B40-83E7-C9BC68FDDB0E}" type="datetimeFigureOut">
              <a:rPr lang="en-US" smtClean="0"/>
              <a:t>9/4/2024</a:t>
            </a:fld>
            <a:endParaRPr lang="en-US"/>
          </a:p>
        </p:txBody>
      </p:sp>
      <p:sp>
        <p:nvSpPr>
          <p:cNvPr id="3" name="Footer Placeholder 2">
            <a:extLst>
              <a:ext uri="{FF2B5EF4-FFF2-40B4-BE49-F238E27FC236}">
                <a16:creationId xmlns:a16="http://schemas.microsoft.com/office/drawing/2014/main" xmlns=""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6E1B435-934F-44C4-8F1B-EC379BCB0879}"/>
              </a:ext>
            </a:extLst>
          </p:cNvPr>
          <p:cNvSpPr>
            <a:spLocks noGrp="1"/>
          </p:cNvSpPr>
          <p:nvPr>
            <p:ph type="dt" sz="half" idx="10"/>
          </p:nvPr>
        </p:nvSpPr>
        <p:spPr/>
        <p:txBody>
          <a:bodyPr/>
          <a:lstStyle/>
          <a:p>
            <a:fld id="{E69B9EE9-F3BF-4B40-83E7-C9BC68FDDB0E}" type="datetimeFigureOut">
              <a:rPr lang="en-US" smtClean="0"/>
              <a:t>9/4/2024</a:t>
            </a:fld>
            <a:endParaRPr lang="en-US"/>
          </a:p>
        </p:txBody>
      </p:sp>
      <p:sp>
        <p:nvSpPr>
          <p:cNvPr id="4" name="Footer Placeholder 3">
            <a:extLst>
              <a:ext uri="{FF2B5EF4-FFF2-40B4-BE49-F238E27FC236}">
                <a16:creationId xmlns:a16="http://schemas.microsoft.com/office/drawing/2014/main" xmlns=""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932F55C-8EFE-4A66-9DB3-D0CB88777B6B}"/>
              </a:ext>
            </a:extLst>
          </p:cNvPr>
          <p:cNvSpPr>
            <a:spLocks noGrp="1"/>
          </p:cNvSpPr>
          <p:nvPr>
            <p:ph type="dt" sz="half" idx="10"/>
          </p:nvPr>
        </p:nvSpPr>
        <p:spPr/>
        <p:txBody>
          <a:bodyPr/>
          <a:lstStyle/>
          <a:p>
            <a:fld id="{E69B9EE9-F3BF-4B40-83E7-C9BC68FDDB0E}" type="datetimeFigureOut">
              <a:rPr lang="en-US" smtClean="0"/>
              <a:t>9/4/2024</a:t>
            </a:fld>
            <a:endParaRPr lang="en-US"/>
          </a:p>
        </p:txBody>
      </p:sp>
      <p:sp>
        <p:nvSpPr>
          <p:cNvPr id="5" name="Footer Placeholder 4">
            <a:extLst>
              <a:ext uri="{FF2B5EF4-FFF2-40B4-BE49-F238E27FC236}">
                <a16:creationId xmlns:a16="http://schemas.microsoft.com/office/drawing/2014/main" xmlns=""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2CF1DA-3491-456F-B971-C43EFCD2163E}"/>
              </a:ext>
            </a:extLst>
          </p:cNvPr>
          <p:cNvSpPr>
            <a:spLocks noGrp="1"/>
          </p:cNvSpPr>
          <p:nvPr>
            <p:ph type="dt" sz="half" idx="10"/>
          </p:nvPr>
        </p:nvSpPr>
        <p:spPr/>
        <p:txBody>
          <a:bodyPr/>
          <a:lstStyle/>
          <a:p>
            <a:fld id="{E69B9EE9-F3BF-4B40-83E7-C9BC68FDDB0E}" type="datetimeFigureOut">
              <a:rPr lang="en-US" smtClean="0"/>
              <a:t>9/4/2024</a:t>
            </a:fld>
            <a:endParaRPr lang="en-US"/>
          </a:p>
        </p:txBody>
      </p:sp>
      <p:sp>
        <p:nvSpPr>
          <p:cNvPr id="6" name="Footer Placeholder 5">
            <a:extLst>
              <a:ext uri="{FF2B5EF4-FFF2-40B4-BE49-F238E27FC236}">
                <a16:creationId xmlns:a16="http://schemas.microsoft.com/office/drawing/2014/main" xmlns=""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05A630-F12E-492E-A3AD-AE8A23606B49}"/>
              </a:ext>
            </a:extLst>
          </p:cNvPr>
          <p:cNvSpPr>
            <a:spLocks noGrp="1"/>
          </p:cNvSpPr>
          <p:nvPr>
            <p:ph type="dt" sz="half" idx="10"/>
          </p:nvPr>
        </p:nvSpPr>
        <p:spPr/>
        <p:txBody>
          <a:bodyPr/>
          <a:lstStyle/>
          <a:p>
            <a:fld id="{E69B9EE9-F3BF-4B40-83E7-C9BC68FDDB0E}" type="datetimeFigureOut">
              <a:rPr lang="en-US" smtClean="0"/>
              <a:t>9/4/2024</a:t>
            </a:fld>
            <a:endParaRPr lang="en-US"/>
          </a:p>
        </p:txBody>
      </p:sp>
      <p:sp>
        <p:nvSpPr>
          <p:cNvPr id="5" name="Footer Placeholder 4">
            <a:extLst>
              <a:ext uri="{FF2B5EF4-FFF2-40B4-BE49-F238E27FC236}">
                <a16:creationId xmlns:a16="http://schemas.microsoft.com/office/drawing/2014/main" xmlns=""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2ECD319-65C0-4D9E-8CC8-C9F4B7BAB83C}"/>
              </a:ext>
            </a:extLst>
          </p:cNvPr>
          <p:cNvSpPr>
            <a:spLocks noGrp="1"/>
          </p:cNvSpPr>
          <p:nvPr>
            <p:ph type="dt" sz="half" idx="10"/>
          </p:nvPr>
        </p:nvSpPr>
        <p:spPr/>
        <p:txBody>
          <a:bodyPr/>
          <a:lstStyle/>
          <a:p>
            <a:fld id="{E69B9EE9-F3BF-4B40-83E7-C9BC68FDDB0E}" type="datetimeFigureOut">
              <a:rPr lang="en-US" smtClean="0"/>
              <a:t>9/4/2024</a:t>
            </a:fld>
            <a:endParaRPr lang="en-US"/>
          </a:p>
        </p:txBody>
      </p:sp>
      <p:sp>
        <p:nvSpPr>
          <p:cNvPr id="6" name="Footer Placeholder 5">
            <a:extLst>
              <a:ext uri="{FF2B5EF4-FFF2-40B4-BE49-F238E27FC236}">
                <a16:creationId xmlns:a16="http://schemas.microsoft.com/office/drawing/2014/main" xmlns=""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xmlns=""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xmlns=""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9/4/2024</a:t>
            </a:fld>
            <a:endParaRPr lang="en-US"/>
          </a:p>
        </p:txBody>
      </p:sp>
      <p:sp>
        <p:nvSpPr>
          <p:cNvPr id="5" name="Footer Placeholder 4">
            <a:extLst>
              <a:ext uri="{FF2B5EF4-FFF2-40B4-BE49-F238E27FC236}">
                <a16:creationId xmlns:a16="http://schemas.microsoft.com/office/drawing/2014/main" xmlns=""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xmlns=""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xmlns=""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xmlns=""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xmlns=""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dirty="0" smtClean="0">
                <a:solidFill>
                  <a:srgbClr val="154A8D"/>
                </a:solidFill>
                <a:latin typeface="#9Slide02 Tieu de rat dai 02" panose="020B0606020202050201" pitchFamily="34" charset="0"/>
              </a:rPr>
              <a:t>Java Backend</a:t>
            </a:r>
            <a:endParaRPr lang="en-US" sz="6000" dirty="0">
              <a:solidFill>
                <a:srgbClr val="154A8D"/>
              </a:solidFill>
              <a:latin typeface="#9Slide02 Tieu de rat dai 02" panose="020B0606020202050201" pitchFamily="34" charset="0"/>
            </a:endParaRPr>
          </a:p>
        </p:txBody>
      </p:sp>
      <p:sp>
        <p:nvSpPr>
          <p:cNvPr id="7" name="TextBox 6">
            <a:extLst>
              <a:ext uri="{FF2B5EF4-FFF2-40B4-BE49-F238E27FC236}">
                <a16:creationId xmlns:a16="http://schemas.microsoft.com/office/drawing/2014/main" xmlns="" id="{57D7E4A7-B4C6-4720-8201-1DA5931A1A87}"/>
              </a:ext>
            </a:extLst>
          </p:cNvPr>
          <p:cNvSpPr txBox="1"/>
          <p:nvPr/>
        </p:nvSpPr>
        <p:spPr>
          <a:xfrm>
            <a:off x="1676400" y="3761780"/>
            <a:ext cx="2895600" cy="261610"/>
          </a:xfrm>
          <a:prstGeom prst="rect">
            <a:avLst/>
          </a:prstGeom>
          <a:noFill/>
        </p:spPr>
        <p:txBody>
          <a:bodyPr wrap="square" lIns="0" tIns="0" rIns="0" bIns="0" rtlCol="0">
            <a:spAutoFit/>
          </a:bodyPr>
          <a:lstStyle/>
          <a:p>
            <a:pPr algn="l"/>
            <a:r>
              <a:rPr lang="en-US" sz="1700" dirty="0" err="1" smtClean="0">
                <a:solidFill>
                  <a:srgbClr val="F37422"/>
                </a:solidFill>
              </a:rPr>
              <a:t>Phùng</a:t>
            </a:r>
            <a:r>
              <a:rPr lang="en-US" sz="1700" dirty="0" smtClean="0">
                <a:solidFill>
                  <a:srgbClr val="F37422"/>
                </a:solidFill>
              </a:rPr>
              <a:t> </a:t>
            </a:r>
            <a:r>
              <a:rPr lang="en-US" sz="1700" dirty="0" err="1" smtClean="0">
                <a:solidFill>
                  <a:srgbClr val="F37422"/>
                </a:solidFill>
              </a:rPr>
              <a:t>Thế</a:t>
            </a:r>
            <a:r>
              <a:rPr lang="en-US" sz="1700" dirty="0" smtClean="0">
                <a:solidFill>
                  <a:srgbClr val="F37422"/>
                </a:solidFill>
              </a:rPr>
              <a:t> Quang</a:t>
            </a:r>
            <a:endParaRPr lang="en-US" sz="1700" dirty="0">
              <a:solidFill>
                <a:srgbClr val="F37422"/>
              </a:solidFill>
            </a:endParaRPr>
          </a:p>
        </p:txBody>
      </p:sp>
      <p:pic>
        <p:nvPicPr>
          <p:cNvPr id="8" name="Graphic 7">
            <a:extLst>
              <a:ext uri="{FF2B5EF4-FFF2-40B4-BE49-F238E27FC236}">
                <a16:creationId xmlns:a16="http://schemas.microsoft.com/office/drawing/2014/main" xmlns="" id="{E9D76A19-BB08-4BB2-B289-7DDC93C3AE95}"/>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976277" y="1331172"/>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Làm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Quen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(Method</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191512" y="1352443"/>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02</a:t>
              </a:r>
              <a:endParaRPr lang="zh-CN" altLang="en-US" sz="2800" dirty="0">
                <a:solidFill>
                  <a:srgbClr val="FFC000"/>
                </a:solidFill>
                <a:latin typeface="Impact" panose="020B0806030902050204" pitchFamily="34" charset="0"/>
              </a:endParaRPr>
            </a:p>
          </p:txBody>
        </p:sp>
      </p:grpSp>
      <p:sp>
        <p:nvSpPr>
          <p:cNvPr id="15" name="TextBox 14">
            <a:extLst>
              <a:ext uri="{FF2B5EF4-FFF2-40B4-BE49-F238E27FC236}">
                <a16:creationId xmlns="" xmlns:a16="http://schemas.microsoft.com/office/drawing/2014/main" id="{F0858F38-E4E2-420D-B51C-821EBD09BE23}"/>
              </a:ext>
            </a:extLst>
          </p:cNvPr>
          <p:cNvSpPr txBox="1"/>
          <p:nvPr/>
        </p:nvSpPr>
        <p:spPr>
          <a:xfrm>
            <a:off x="1191512" y="2239218"/>
            <a:ext cx="8784386" cy="3477875"/>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1. </a:t>
            </a:r>
            <a:r>
              <a:rPr lang="vi-VN" sz="2000" b="1" dirty="0" smtClean="0">
                <a:latin typeface="Times New Roman" panose="02020603050405020304" pitchFamily="18" charset="0"/>
                <a:cs typeface="Times New Roman" panose="02020603050405020304" pitchFamily="18" charset="0"/>
              </a:rPr>
              <a:t>Quyền </a:t>
            </a:r>
            <a:r>
              <a:rPr lang="vi-VN" sz="2000" b="1" dirty="0">
                <a:latin typeface="Times New Roman" panose="02020603050405020304" pitchFamily="18" charset="0"/>
                <a:cs typeface="Times New Roman" panose="02020603050405020304" pitchFamily="18" charset="0"/>
              </a:rPr>
              <a:t>truy cập: </a:t>
            </a:r>
            <a:r>
              <a:rPr lang="vi-VN" sz="2000" dirty="0">
                <a:latin typeface="Times New Roman" panose="02020603050405020304" pitchFamily="18" charset="0"/>
                <a:cs typeface="Times New Roman" panose="02020603050405020304" pitchFamily="18" charset="0"/>
              </a:rPr>
              <a:t>Đây là modifier như public, private, protected, hoặc không có modifier. Nó xác định ai có thể truy cập hàm</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2. </a:t>
            </a:r>
            <a:r>
              <a:rPr lang="vi-VN" sz="2000" b="1" dirty="0" smtClean="0">
                <a:latin typeface="Times New Roman" panose="02020603050405020304" pitchFamily="18" charset="0"/>
                <a:cs typeface="Times New Roman" panose="02020603050405020304" pitchFamily="18" charset="0"/>
              </a:rPr>
              <a:t>Kiểu </a:t>
            </a:r>
            <a:r>
              <a:rPr lang="vi-VN" sz="2000" b="1" dirty="0">
                <a:latin typeface="Times New Roman" panose="02020603050405020304" pitchFamily="18" charset="0"/>
                <a:cs typeface="Times New Roman" panose="02020603050405020304" pitchFamily="18" charset="0"/>
              </a:rPr>
              <a:t>dữ liệu trả về: </a:t>
            </a:r>
            <a:r>
              <a:rPr lang="vi-VN" sz="2000" dirty="0">
                <a:latin typeface="Times New Roman" panose="02020603050405020304" pitchFamily="18" charset="0"/>
                <a:cs typeface="Times New Roman" panose="02020603050405020304" pitchFamily="18" charset="0"/>
              </a:rPr>
              <a:t>Đây là kiểu dữ liệu của giá trị mà hàm trả về. Sử dụng void nếu hàm không trả về giá trị</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3. </a:t>
            </a:r>
            <a:r>
              <a:rPr lang="vi-VN" sz="2000" b="1" dirty="0" smtClean="0">
                <a:latin typeface="Times New Roman" panose="02020603050405020304" pitchFamily="18" charset="0"/>
                <a:cs typeface="Times New Roman" panose="02020603050405020304" pitchFamily="18" charset="0"/>
              </a:rPr>
              <a:t>Tên </a:t>
            </a:r>
            <a:r>
              <a:rPr lang="vi-VN" sz="2000" b="1" dirty="0">
                <a:latin typeface="Times New Roman" panose="02020603050405020304" pitchFamily="18" charset="0"/>
                <a:cs typeface="Times New Roman" panose="02020603050405020304" pitchFamily="18" charset="0"/>
              </a:rPr>
              <a:t>hàm: </a:t>
            </a:r>
            <a:r>
              <a:rPr lang="vi-VN" sz="2000" dirty="0">
                <a:latin typeface="Times New Roman" panose="02020603050405020304" pitchFamily="18" charset="0"/>
                <a:cs typeface="Times New Roman" panose="02020603050405020304" pitchFamily="18" charset="0"/>
              </a:rPr>
              <a:t>Đây là tên bạn đặt cho hàm, tuân theo quy tắc đặt tên biến của Java</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4. </a:t>
            </a:r>
            <a:r>
              <a:rPr lang="vi-VN" sz="2000" b="1" dirty="0" smtClean="0">
                <a:latin typeface="Times New Roman" panose="02020603050405020304" pitchFamily="18" charset="0"/>
                <a:cs typeface="Times New Roman" panose="02020603050405020304" pitchFamily="18" charset="0"/>
              </a:rPr>
              <a:t>Danh </a:t>
            </a:r>
            <a:r>
              <a:rPr lang="vi-VN" sz="2000" b="1" dirty="0">
                <a:latin typeface="Times New Roman" panose="02020603050405020304" pitchFamily="18" charset="0"/>
                <a:cs typeface="Times New Roman" panose="02020603050405020304" pitchFamily="18" charset="0"/>
              </a:rPr>
              <a:t>sách tham số: </a:t>
            </a:r>
            <a:r>
              <a:rPr lang="vi-VN" sz="2000" dirty="0">
                <a:latin typeface="Times New Roman" panose="02020603050405020304" pitchFamily="18" charset="0"/>
                <a:cs typeface="Times New Roman" panose="02020603050405020304" pitchFamily="18" charset="0"/>
              </a:rPr>
              <a:t>Đây là danh sách các tham số đầu vào mà hàm nhận. Mỗi tham số bao gồm kiểu dữ liệu và tên</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5. </a:t>
            </a:r>
            <a:r>
              <a:rPr lang="vi-VN" sz="2000" b="1" dirty="0" smtClean="0">
                <a:latin typeface="Times New Roman" panose="02020603050405020304" pitchFamily="18" charset="0"/>
                <a:cs typeface="Times New Roman" panose="02020603050405020304" pitchFamily="18" charset="0"/>
              </a:rPr>
              <a:t>Khối </a:t>
            </a:r>
            <a:r>
              <a:rPr lang="vi-VN" sz="2000" b="1" dirty="0">
                <a:latin typeface="Times New Roman" panose="02020603050405020304" pitchFamily="18" charset="0"/>
                <a:cs typeface="Times New Roman" panose="02020603050405020304" pitchFamily="18" charset="0"/>
              </a:rPr>
              <a:t>lệnh (Body): </a:t>
            </a:r>
            <a:r>
              <a:rPr lang="vi-VN" sz="2000" dirty="0">
                <a:latin typeface="Times New Roman" panose="02020603050405020304" pitchFamily="18" charset="0"/>
                <a:cs typeface="Times New Roman" panose="02020603050405020304" pitchFamily="18" charset="0"/>
              </a:rPr>
              <a:t>Đây là nơi bạn đặt logic của hàm, bao gồm các câu lệnh và tính toán</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6. </a:t>
            </a:r>
            <a:r>
              <a:rPr lang="vi-VN" sz="2000" b="1" dirty="0" smtClean="0">
                <a:latin typeface="Times New Roman" panose="02020603050405020304" pitchFamily="18" charset="0"/>
                <a:cs typeface="Times New Roman" panose="02020603050405020304" pitchFamily="18" charset="0"/>
              </a:rPr>
              <a:t>Lệnh </a:t>
            </a:r>
            <a:r>
              <a:rPr lang="vi-VN" sz="2000" b="1" dirty="0">
                <a:latin typeface="Times New Roman" panose="02020603050405020304" pitchFamily="18" charset="0"/>
                <a:cs typeface="Times New Roman" panose="02020603050405020304" pitchFamily="18" charset="0"/>
              </a:rPr>
              <a:t>trả về: </a:t>
            </a:r>
            <a:r>
              <a:rPr lang="vi-VN" sz="2000" dirty="0">
                <a:latin typeface="Times New Roman" panose="02020603050405020304" pitchFamily="18" charset="0"/>
                <a:cs typeface="Times New Roman" panose="02020603050405020304" pitchFamily="18" charset="0"/>
              </a:rPr>
              <a:t>Nếu kiểu trả về không phải void, bạn cần sử dụng lệnh return để trả về giá trị phù hợp với kiểu dữ liệu đã định.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48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976277" y="1331172"/>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Quen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800" b="1" dirty="0">
                  <a:latin typeface="+mj-lt"/>
                </a:rPr>
                <a:t>void </a:t>
              </a:r>
              <a:r>
                <a:rPr lang="en-US" sz="2800" b="1" dirty="0" err="1">
                  <a:latin typeface="+mj-lt"/>
                </a:rPr>
                <a:t>và</a:t>
              </a:r>
              <a:r>
                <a:rPr lang="en-US" sz="2800" b="1" dirty="0">
                  <a:latin typeface="+mj-lt"/>
                </a:rPr>
                <a:t> </a:t>
              </a:r>
              <a:r>
                <a:rPr lang="en-US" sz="2800" b="1" dirty="0" err="1" smtClean="0">
                  <a:solidFill>
                    <a:schemeClr val="bg1"/>
                  </a:solidFill>
                  <a:latin typeface="+mj-lt"/>
                  <a:ea typeface="Microsoft YaHei" panose="020B0503020204020204" pitchFamily="34" charset="-122"/>
                  <a:cs typeface="Times New Roman" panose="02020603050405020304" pitchFamily="18" charset="0"/>
                </a:rPr>
                <a:t>Trả</a:t>
              </a:r>
              <a:r>
                <a:rPr lang="en-US" sz="2800" b="1" dirty="0" smtClean="0">
                  <a:solidFill>
                    <a:schemeClr val="bg1"/>
                  </a:solidFill>
                  <a:latin typeface="+mj-lt"/>
                  <a:ea typeface="Microsoft YaHei" panose="020B0503020204020204" pitchFamily="34" charset="-122"/>
                  <a:cs typeface="Times New Roman" panose="02020603050405020304" pitchFamily="18" charset="0"/>
                </a:rPr>
                <a:t> </a:t>
              </a:r>
              <a:r>
                <a:rPr lang="en-US" sz="2800" b="1" dirty="0" err="1" smtClean="0">
                  <a:solidFill>
                    <a:schemeClr val="bg1"/>
                  </a:solidFill>
                  <a:latin typeface="+mj-lt"/>
                  <a:ea typeface="Microsoft YaHei" panose="020B0503020204020204" pitchFamily="34" charset="-122"/>
                  <a:cs typeface="Times New Roman" panose="02020603050405020304" pitchFamily="18" charset="0"/>
                </a:rPr>
                <a:t>về</a:t>
              </a:r>
              <a:endParaRPr lang="en-US" sz="2800" b="1" dirty="0">
                <a:latin typeface="+mj-lt"/>
              </a:endParaRPr>
            </a:p>
          </p:txBody>
        </p:sp>
      </p:grpSp>
      <p:grpSp>
        <p:nvGrpSpPr>
          <p:cNvPr id="9" name="组合 21"/>
          <p:cNvGrpSpPr/>
          <p:nvPr/>
        </p:nvGrpSpPr>
        <p:grpSpPr>
          <a:xfrm>
            <a:off x="1191512" y="1352443"/>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02</a:t>
              </a:r>
              <a:endParaRPr lang="zh-CN" altLang="en-US" sz="2800" dirty="0">
                <a:solidFill>
                  <a:srgbClr val="FFC000"/>
                </a:solidFill>
                <a:latin typeface="Impact" panose="020B0806030902050204" pitchFamily="34" charset="0"/>
              </a:endParaRPr>
            </a:p>
          </p:txBody>
        </p:sp>
      </p:grpSp>
      <p:sp>
        <p:nvSpPr>
          <p:cNvPr id="15" name="TextBox 14">
            <a:extLst>
              <a:ext uri="{FF2B5EF4-FFF2-40B4-BE49-F238E27FC236}">
                <a16:creationId xmlns="" xmlns:a16="http://schemas.microsoft.com/office/drawing/2014/main" id="{F0858F38-E4E2-420D-B51C-821EBD09BE23}"/>
              </a:ext>
            </a:extLst>
          </p:cNvPr>
          <p:cNvSpPr txBox="1"/>
          <p:nvPr/>
        </p:nvSpPr>
        <p:spPr>
          <a:xfrm>
            <a:off x="1191512" y="2239218"/>
            <a:ext cx="8784386" cy="3170099"/>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1. </a:t>
            </a:r>
            <a:r>
              <a:rPr lang="vi-VN" sz="2000" b="1" dirty="0">
                <a:latin typeface="Times New Roman" panose="02020603050405020304" pitchFamily="18" charset="0"/>
                <a:cs typeface="Times New Roman" panose="02020603050405020304" pitchFamily="18" charset="0"/>
              </a:rPr>
              <a:t>Hàm không giá trị trả về (void methods</a:t>
            </a:r>
            <a:r>
              <a:rPr lang="vi-VN" sz="2000" b="1"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Hàm không giá trị trả về (void method) là một loại hàm mà khi được gọi, nó thực hiện một chuỗi các câu lệnh, thường là để thực hiện một tác vụ cụ thể mà không trả về kết quả. Hàm không có kiểu dữ liệu trả về, thường được khai báo với kiểu dữ liệu void. Một ví dụ phổ biến là phương thức main trong Java.</a:t>
            </a:r>
          </a:p>
          <a:p>
            <a:r>
              <a:rPr lang="en-US" sz="2000" b="1" dirty="0" smtClean="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Hàm</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có</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giá</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trị</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trả</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về</a:t>
            </a:r>
            <a:r>
              <a:rPr lang="en-US" sz="2000" b="1" dirty="0">
                <a:latin typeface="Times New Roman" panose="02020603050405020304" pitchFamily="18" charset="0"/>
                <a:cs typeface="Times New Roman" panose="02020603050405020304" pitchFamily="18" charset="0"/>
              </a:rPr>
              <a:t> (value-returning methods)</a:t>
            </a:r>
            <a:r>
              <a:rPr lang="vi-VN" sz="2000" b="1"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Hàm có giá trị trả về (value-returning method) là một loại hàm mà khi được gọi, nó thực hiện một chuỗi các câu lệnh và trả về một giá trị kết quả dựa trên tác vụ mà nó thực hiện. Hàm này được khai báo với một kiểu dữ liệu cụ thể (ngoài kiểu void) để chỉ rõ kiểu dữ liệu của giá trị trả về</a:t>
            </a:r>
            <a:r>
              <a:rPr lang="vi-VN" sz="2000" dirty="0" smtClean="0">
                <a:latin typeface="Times New Roman" panose="02020603050405020304" pitchFamily="18" charset="0"/>
                <a:cs typeface="Times New Roman" panose="02020603050405020304" pitchFamily="18" charset="0"/>
              </a:rPr>
              <a:t>.</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931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976277" y="1331172"/>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Quen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sz="2800" b="1" dirty="0" err="1" smtClean="0">
                  <a:latin typeface="+mj-lt"/>
                </a:rPr>
                <a:t>Hàm</a:t>
              </a:r>
              <a:r>
                <a:rPr lang="en-US" sz="2800" b="1" dirty="0" smtClean="0">
                  <a:latin typeface="+mj-lt"/>
                </a:rPr>
                <a:t> </a:t>
              </a:r>
              <a:r>
                <a:rPr lang="en-US" sz="2800" b="1" dirty="0" err="1" smtClean="0">
                  <a:latin typeface="+mj-lt"/>
                </a:rPr>
                <a:t>đệ</a:t>
              </a:r>
              <a:r>
                <a:rPr lang="en-US" sz="2800" b="1" dirty="0" smtClean="0">
                  <a:latin typeface="+mj-lt"/>
                </a:rPr>
                <a:t> </a:t>
              </a:r>
              <a:r>
                <a:rPr lang="en-US" sz="2800" b="1" dirty="0" err="1" smtClean="0">
                  <a:latin typeface="+mj-lt"/>
                </a:rPr>
                <a:t>quy</a:t>
              </a:r>
              <a:endParaRPr lang="en-US" sz="2800" b="1" dirty="0">
                <a:latin typeface="+mj-lt"/>
              </a:endParaRPr>
            </a:p>
          </p:txBody>
        </p:sp>
      </p:grpSp>
      <p:grpSp>
        <p:nvGrpSpPr>
          <p:cNvPr id="9" name="组合 21"/>
          <p:cNvGrpSpPr/>
          <p:nvPr/>
        </p:nvGrpSpPr>
        <p:grpSpPr>
          <a:xfrm>
            <a:off x="1191512" y="1352443"/>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02</a:t>
              </a:r>
              <a:endParaRPr lang="zh-CN" altLang="en-US" sz="2800" dirty="0">
                <a:solidFill>
                  <a:srgbClr val="FFC000"/>
                </a:solidFill>
                <a:latin typeface="Impact" panose="020B0806030902050204" pitchFamily="34" charset="0"/>
              </a:endParaRPr>
            </a:p>
          </p:txBody>
        </p:sp>
      </p:grpSp>
      <p:sp>
        <p:nvSpPr>
          <p:cNvPr id="15" name="TextBox 14">
            <a:extLst>
              <a:ext uri="{FF2B5EF4-FFF2-40B4-BE49-F238E27FC236}">
                <a16:creationId xmlns="" xmlns:a16="http://schemas.microsoft.com/office/drawing/2014/main" id="{F0858F38-E4E2-420D-B51C-821EBD09BE23}"/>
              </a:ext>
            </a:extLst>
          </p:cNvPr>
          <p:cNvSpPr txBox="1"/>
          <p:nvPr/>
        </p:nvSpPr>
        <p:spPr>
          <a:xfrm>
            <a:off x="1191512" y="2239218"/>
            <a:ext cx="8784386" cy="1938992"/>
          </a:xfrm>
          <a:prstGeom prst="rect">
            <a:avLst/>
          </a:prstGeom>
          <a:noFill/>
        </p:spPr>
        <p:txBody>
          <a:bodyPr wrap="square" rtlCol="0">
            <a:spAutoFit/>
          </a:bodyPr>
          <a:lstStyle/>
          <a:p>
            <a:r>
              <a:rPr lang="vi-VN" sz="2000" b="1" dirty="0" smtClean="0">
                <a:latin typeface="Times New Roman" panose="02020603050405020304" pitchFamily="18" charset="0"/>
                <a:cs typeface="Times New Roman" panose="02020603050405020304" pitchFamily="18" charset="0"/>
              </a:rPr>
              <a:t>Đệ </a:t>
            </a:r>
            <a:r>
              <a:rPr lang="vi-VN" sz="2000" b="1" dirty="0">
                <a:latin typeface="Times New Roman" panose="02020603050405020304" pitchFamily="18" charset="0"/>
                <a:cs typeface="Times New Roman" panose="02020603050405020304" pitchFamily="18" charset="0"/>
              </a:rPr>
              <a:t>quy (Recursion) </a:t>
            </a:r>
            <a:r>
              <a:rPr lang="vi-VN" sz="2000" dirty="0">
                <a:latin typeface="Times New Roman" panose="02020603050405020304" pitchFamily="18" charset="0"/>
                <a:cs typeface="Times New Roman" panose="02020603050405020304" pitchFamily="18" charset="0"/>
              </a:rPr>
              <a:t>là một trong những giải thuật khá quen thuộc trong lập trình, mở rộng ra là trong toán học (thường được gọi với tên khác là “quy nạp</a:t>
            </a:r>
            <a:r>
              <a:rPr lang="vi-VN"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t>
            </a:r>
          </a:p>
          <a:p>
            <a:r>
              <a:rPr lang="vi-VN" sz="2000" dirty="0" smtClean="0">
                <a:latin typeface="Times New Roman" panose="02020603050405020304" pitchFamily="18" charset="0"/>
                <a:cs typeface="Times New Roman" panose="02020603050405020304" pitchFamily="18" charset="0"/>
              </a:rPr>
              <a:t>Một </a:t>
            </a:r>
            <a:r>
              <a:rPr lang="vi-VN" sz="2000" dirty="0">
                <a:latin typeface="Times New Roman" panose="02020603050405020304" pitchFamily="18" charset="0"/>
                <a:cs typeface="Times New Roman" panose="02020603050405020304" pitchFamily="18" charset="0"/>
              </a:rPr>
              <a:t>bài toán mang tính chất đệ quy khi nó có thể được phân rã thành các bài toán nhỏ hơn nhưng mang cùng tính chất với bài toán ban đầu, các bài toán nhỏ lại được phân rã thành các bài toán nhỏ hơn nữa. Cứ tiếp tục như thế cho đến khi không thể chia nhỏ được được hoặc đạt được kết quả mong muốn.</a:t>
            </a:r>
          </a:p>
        </p:txBody>
      </p:sp>
      <p:pic>
        <p:nvPicPr>
          <p:cNvPr id="2" name="Picture 1"/>
          <p:cNvPicPr>
            <a:picLocks noChangeAspect="1"/>
          </p:cNvPicPr>
          <p:nvPr/>
        </p:nvPicPr>
        <p:blipFill>
          <a:blip r:embed="rId4"/>
          <a:stretch>
            <a:fillRect/>
          </a:stretch>
        </p:blipFill>
        <p:spPr>
          <a:xfrm>
            <a:off x="2743200" y="4324362"/>
            <a:ext cx="3733800" cy="1981200"/>
          </a:xfrm>
          <a:prstGeom prst="rect">
            <a:avLst/>
          </a:prstGeom>
        </p:spPr>
      </p:pic>
      <p:sp>
        <p:nvSpPr>
          <p:cNvPr id="16" name="Rectangle: Rounded Corners 4">
            <a:extLst>
              <a:ext uri="{FF2B5EF4-FFF2-40B4-BE49-F238E27FC236}">
                <a16:creationId xmlns="" xmlns:a16="http://schemas.microsoft.com/office/drawing/2014/main" id="{7C502C28-1C99-4620-8473-E0859BD80F3D}"/>
              </a:ext>
            </a:extLst>
          </p:cNvPr>
          <p:cNvSpPr/>
          <p:nvPr/>
        </p:nvSpPr>
        <p:spPr>
          <a:xfrm>
            <a:off x="6553200" y="4186374"/>
            <a:ext cx="2362200" cy="842826"/>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Nếu</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block code if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truyền</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vào</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tham</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số</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có</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giá</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trị</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1.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sẽ</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không</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gọi</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lại</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hàm</a:t>
            </a:r>
            <a:endParaRPr lang="en-US" sz="14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7" name="Rectangle: Rounded Corners 4">
            <a:extLst>
              <a:ext uri="{FF2B5EF4-FFF2-40B4-BE49-F238E27FC236}">
                <a16:creationId xmlns="" xmlns:a16="http://schemas.microsoft.com/office/drawing/2014/main" id="{7C502C28-1C99-4620-8473-E0859BD80F3D}"/>
              </a:ext>
            </a:extLst>
          </p:cNvPr>
          <p:cNvSpPr/>
          <p:nvPr/>
        </p:nvSpPr>
        <p:spPr>
          <a:xfrm>
            <a:off x="6525986" y="5552123"/>
            <a:ext cx="2362200" cy="842826"/>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Nếu</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block code if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truyền</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vào</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tham</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số</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có</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giá</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trị</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khác</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1.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sẽ</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gọi</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lại</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lại</a:t>
            </a:r>
            <a:r>
              <a:rPr lang="en-US" sz="1400" b="1" dirty="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1400" b="1" dirty="0" err="1"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hàm</a:t>
            </a:r>
            <a:endParaRPr lang="en-US" sz="14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28924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976277" y="1331172"/>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Quen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đệ</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quy</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191512" y="1352443"/>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02</a:t>
              </a:r>
              <a:endParaRPr lang="zh-CN" altLang="en-US" sz="2800" dirty="0">
                <a:solidFill>
                  <a:srgbClr val="FFC000"/>
                </a:solidFill>
                <a:latin typeface="Impact" panose="020B0806030902050204" pitchFamily="34" charset="0"/>
              </a:endParaRPr>
            </a:p>
          </p:txBody>
        </p:sp>
      </p:grpSp>
      <p:sp>
        <p:nvSpPr>
          <p:cNvPr id="15" name="TextBox 14">
            <a:extLst>
              <a:ext uri="{FF2B5EF4-FFF2-40B4-BE49-F238E27FC236}">
                <a16:creationId xmlns="" xmlns:a16="http://schemas.microsoft.com/office/drawing/2014/main" id="{F0858F38-E4E2-420D-B51C-821EBD09BE23}"/>
              </a:ext>
            </a:extLst>
          </p:cNvPr>
          <p:cNvSpPr txBox="1"/>
          <p:nvPr/>
        </p:nvSpPr>
        <p:spPr>
          <a:xfrm>
            <a:off x="1191512" y="2239218"/>
            <a:ext cx="8784386" cy="3970318"/>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1.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đệ</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quy</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gọi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chính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thân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hàm</a:t>
            </a:r>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2.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gọi</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điểm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dừng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nếu</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không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sẽ</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rơi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vòng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lặp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vô</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hạn</a:t>
            </a:r>
            <a:r>
              <a:rPr lang="en-US" sz="2800" dirty="0" smtClean="0">
                <a:latin typeface="Times New Roman" panose="02020603050405020304" pitchFamily="18" charset="0"/>
                <a:cs typeface="Times New Roman" panose="02020603050405020304" pitchFamily="18" charset="0"/>
              </a:rPr>
              <a:t>)</a:t>
            </a:r>
            <a:r>
              <a:rPr lang="vi-VN"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3. </a:t>
            </a:r>
            <a:r>
              <a:rPr lang="vi-VN" sz="2800" b="1" dirty="0" smtClean="0">
                <a:latin typeface="Times New Roman" panose="02020603050405020304" pitchFamily="18" charset="0"/>
                <a:cs typeface="Times New Roman" panose="02020603050405020304" pitchFamily="18" charset="0"/>
              </a:rPr>
              <a:t>Ưu </a:t>
            </a:r>
            <a:r>
              <a:rPr lang="vi-VN" sz="2800" b="1" dirty="0">
                <a:latin typeface="Times New Roman" panose="02020603050405020304" pitchFamily="18" charset="0"/>
                <a:cs typeface="Times New Roman" panose="02020603050405020304" pitchFamily="18" charset="0"/>
              </a:rPr>
              <a:t>điểm</a:t>
            </a:r>
            <a:r>
              <a:rPr lang="vi-VN" sz="2800" dirty="0">
                <a:latin typeface="Times New Roman" panose="02020603050405020304" pitchFamily="18" charset="0"/>
                <a:cs typeface="Times New Roman" panose="02020603050405020304" pitchFamily="18" charset="0"/>
              </a:rPr>
              <a:t>: một số trường hợp giúp code gọn ràng, dễ hiểu, giảm độ phức tạp, đặc biệt trong việc giải quyết các vấn đề dựa trên cấu trúc cây</a:t>
            </a:r>
            <a:r>
              <a:rPr lang="vi-VN" sz="2800" dirty="0" smtClean="0">
                <a:latin typeface="Times New Roman" panose="02020603050405020304" pitchFamily="18" charset="0"/>
                <a:cs typeface="Times New Roman" panose="02020603050405020304" pitchFamily="18" charset="0"/>
              </a:rPr>
              <a:t>.</a:t>
            </a:r>
            <a:endParaRPr lang="vi-VN" sz="2800"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4. </a:t>
            </a:r>
            <a:r>
              <a:rPr lang="vi-VN" sz="2800" b="1" dirty="0" smtClean="0">
                <a:latin typeface="Times New Roman" panose="02020603050405020304" pitchFamily="18" charset="0"/>
                <a:cs typeface="Times New Roman" panose="02020603050405020304" pitchFamily="18" charset="0"/>
              </a:rPr>
              <a:t>Nhược </a:t>
            </a:r>
            <a:r>
              <a:rPr lang="vi-VN" sz="2800" b="1" dirty="0">
                <a:latin typeface="Times New Roman" panose="02020603050405020304" pitchFamily="18" charset="0"/>
                <a:cs typeface="Times New Roman" panose="02020603050405020304" pitchFamily="18" charset="0"/>
              </a:rPr>
              <a:t>điểm</a:t>
            </a:r>
            <a:r>
              <a:rPr lang="vi-VN" sz="2800" dirty="0">
                <a:latin typeface="Times New Roman" panose="02020603050405020304" pitchFamily="18" charset="0"/>
                <a:cs typeface="Times New Roman" panose="02020603050405020304" pitchFamily="18" charset="0"/>
              </a:rPr>
              <a:t>: không tối ưu về mặt thời gian (so với sử dụng vòng lặp), gây tốn bộ nhớ.</a:t>
            </a:r>
            <a:endParaRPr lang="en-US" sz="2800" dirty="0" smtClean="0">
              <a:latin typeface="Times New Roman" panose="02020603050405020304" pitchFamily="18" charset="0"/>
              <a:cs typeface="Times New Roman" panose="02020603050405020304" pitchFamily="18" charset="0"/>
            </a:endParaRPr>
          </a:p>
          <a:p>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24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81077" y="1026016"/>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Quen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(Method)</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496312" y="1047287"/>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02</a:t>
              </a:r>
              <a:endParaRPr lang="zh-CN" altLang="en-US" sz="2800" dirty="0">
                <a:solidFill>
                  <a:srgbClr val="FFC000"/>
                </a:solidFill>
                <a:latin typeface="Impact" panose="020B0806030902050204" pitchFamily="34" charset="0"/>
              </a:endParaRPr>
            </a:p>
          </p:txBody>
        </p:sp>
      </p:grpSp>
      <p:sp>
        <p:nvSpPr>
          <p:cNvPr id="15" name="TextBox 14">
            <a:extLst>
              <a:ext uri="{FF2B5EF4-FFF2-40B4-BE49-F238E27FC236}">
                <a16:creationId xmlns="" xmlns:a16="http://schemas.microsoft.com/office/drawing/2014/main" id="{E4729A0D-6012-4748-A4AE-0B71917CEA1E}"/>
              </a:ext>
            </a:extLst>
          </p:cNvPr>
          <p:cNvSpPr txBox="1"/>
          <p:nvPr/>
        </p:nvSpPr>
        <p:spPr>
          <a:xfrm>
            <a:off x="1361274" y="1770995"/>
            <a:ext cx="8589363" cy="1384995"/>
          </a:xfrm>
          <a:prstGeom prst="rect">
            <a:avLst/>
          </a:prstGeom>
          <a:noFill/>
        </p:spPr>
        <p:txBody>
          <a:bodyPr wrap="square" rtlCol="0">
            <a:spAutoFit/>
          </a:bodyPr>
          <a:lstStyle/>
          <a:p>
            <a:pPr marL="342900" indent="-342900">
              <a:buFont typeface="+mj-lt"/>
              <a:buAutoNum type="arabicParenR"/>
            </a:pPr>
            <a:r>
              <a:rPr lang="en-US" sz="2800" dirty="0" err="1" smtClean="0">
                <a:latin typeface="Times New Roman" panose="02020603050405020304" pitchFamily="18" charset="0"/>
                <a:cs typeface="Times New Roman" panose="02020603050405020304" pitchFamily="18" charset="0"/>
              </a:rPr>
              <a:t>Chữa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giải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bậc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và</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bậc</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trong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đó</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bậc</a:t>
            </a:r>
            <a:r>
              <a:rPr lang="en-US" sz="2800" dirty="0" smtClean="0">
                <a:latin typeface="Times New Roman" panose="02020603050405020304" pitchFamily="18" charset="0"/>
                <a:cs typeface="Times New Roman" panose="02020603050405020304" pitchFamily="18" charset="0"/>
              </a:rPr>
              <a:t> 2 </a:t>
            </a:r>
            <a:r>
              <a:rPr lang="en-US" sz="2800" dirty="0" err="1" smtClean="0">
                <a:latin typeface="Times New Roman" panose="02020603050405020304" pitchFamily="18" charset="0"/>
                <a:cs typeface="Times New Roman" panose="02020603050405020304" pitchFamily="18" charset="0"/>
              </a:rPr>
              <a:t>sử</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dụng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lại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hàm</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phương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trình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bậc</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nhất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44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a:extLst>
              <a:ext uri="{FF2B5EF4-FFF2-40B4-BE49-F238E27FC236}">
                <a16:creationId xmlns:a16="http://schemas.microsoft.com/office/drawing/2014/main" xmlns="" id="{0175E24F-5F12-4A31-977C-92B14D6ED094}"/>
              </a:ext>
            </a:extLst>
          </p:cNvPr>
          <p:cNvGrpSpPr/>
          <p:nvPr/>
        </p:nvGrpSpPr>
        <p:grpSpPr>
          <a:xfrm>
            <a:off x="1549928" y="1163488"/>
            <a:ext cx="8889472" cy="701040"/>
            <a:chOff x="3129129" y="1121776"/>
            <a:chExt cx="5933741" cy="1171624"/>
          </a:xfrm>
        </p:grpSpPr>
        <p:sp>
          <p:nvSpPr>
            <p:cNvPr id="7" name="圆角矩形 2">
              <a:extLst>
                <a:ext uri="{FF2B5EF4-FFF2-40B4-BE49-F238E27FC236}">
                  <a16:creationId xmlns:a16="http://schemas.microsoft.com/office/drawing/2014/main" xmlns="" id="{8A13CB64-3818-4074-A703-C94F0F6A0E1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a:extLst>
                <a:ext uri="{FF2B5EF4-FFF2-40B4-BE49-F238E27FC236}">
                  <a16:creationId xmlns:a16="http://schemas.microsoft.com/office/drawing/2014/main" xmlns="" id="{103904A3-E641-4FA8-A2E5-9DB429CADAC8}"/>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a:extLst>
              <a:ext uri="{FF2B5EF4-FFF2-40B4-BE49-F238E27FC236}">
                <a16:creationId xmlns:a16="http://schemas.microsoft.com/office/drawing/2014/main" xmlns="" id="{2FBE4E7E-9361-4FAE-9EDA-DEB6ACC195E6}"/>
              </a:ext>
            </a:extLst>
          </p:cNvPr>
          <p:cNvSpPr txBox="1"/>
          <p:nvPr/>
        </p:nvSpPr>
        <p:spPr>
          <a:xfrm>
            <a:off x="2922493" y="1275782"/>
            <a:ext cx="5522771" cy="461665"/>
          </a:xfrm>
          <a:prstGeom prst="rect">
            <a:avLst/>
          </a:prstGeom>
          <a:noFill/>
        </p:spPr>
        <p:txBody>
          <a:bodyPr wrap="square" rtlCol="0">
            <a:spAutoFit/>
          </a:bodyP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Vòng Lặp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a:extLst>
              <a:ext uri="{FF2B5EF4-FFF2-40B4-BE49-F238E27FC236}">
                <a16:creationId xmlns:a16="http://schemas.microsoft.com/office/drawing/2014/main" xmlns="" id="{C241E27F-2304-4863-9511-10B2B1CC4750}"/>
              </a:ext>
            </a:extLst>
          </p:cNvPr>
          <p:cNvGrpSpPr/>
          <p:nvPr/>
        </p:nvGrpSpPr>
        <p:grpSpPr>
          <a:xfrm>
            <a:off x="1956523" y="1133394"/>
            <a:ext cx="860201" cy="789889"/>
            <a:chOff x="2912215" y="455848"/>
            <a:chExt cx="1066422" cy="1974366"/>
          </a:xfrm>
        </p:grpSpPr>
        <p:grpSp>
          <p:nvGrpSpPr>
            <p:cNvPr id="11" name="组合 5">
              <a:extLst>
                <a:ext uri="{FF2B5EF4-FFF2-40B4-BE49-F238E27FC236}">
                  <a16:creationId xmlns:a16="http://schemas.microsoft.com/office/drawing/2014/main" xmlns="" id="{1C3A665A-C7C6-4939-BF47-BD12F60A77FB}"/>
                </a:ext>
              </a:extLst>
            </p:cNvPr>
            <p:cNvGrpSpPr/>
            <p:nvPr/>
          </p:nvGrpSpPr>
          <p:grpSpPr>
            <a:xfrm>
              <a:off x="2912215" y="455848"/>
              <a:ext cx="1066422" cy="1974366"/>
              <a:chOff x="2996200" y="693603"/>
              <a:chExt cx="1014663" cy="1878543"/>
            </a:xfrm>
          </p:grpSpPr>
          <p:sp>
            <p:nvSpPr>
              <p:cNvPr id="13" name="椭圆 13">
                <a:extLst>
                  <a:ext uri="{FF2B5EF4-FFF2-40B4-BE49-F238E27FC236}">
                    <a16:creationId xmlns:a16="http://schemas.microsoft.com/office/drawing/2014/main" xmlns="" id="{A406167F-782A-421E-A6D9-07609F4DAD75}"/>
                  </a:ext>
                </a:extLst>
              </p:cNvPr>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a:extLst>
                  <a:ext uri="{FF2B5EF4-FFF2-40B4-BE49-F238E27FC236}">
                    <a16:creationId xmlns:a16="http://schemas.microsoft.com/office/drawing/2014/main" xmlns="" id="{8AC6A69C-98F5-43A1-AFF2-99CFB27FD06B}"/>
                  </a:ext>
                </a:extLst>
              </p:cNvPr>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a:extLst>
                <a:ext uri="{FF2B5EF4-FFF2-40B4-BE49-F238E27FC236}">
                  <a16:creationId xmlns:a16="http://schemas.microsoft.com/office/drawing/2014/main" xmlns="" id="{9772CA32-DA10-410B-BD1B-7442BD427930}"/>
                </a:ext>
              </a:extLst>
            </p:cNvPr>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sp>
        <p:nvSpPr>
          <p:cNvPr id="15" name="Arrow: Pentagon 1">
            <a:extLst>
              <a:ext uri="{FF2B5EF4-FFF2-40B4-BE49-F238E27FC236}">
                <a16:creationId xmlns:a16="http://schemas.microsoft.com/office/drawing/2014/main" xmlns="" id="{C403E4B5-22E2-4106-BBF6-5ACBD5E30518}"/>
              </a:ext>
            </a:extLst>
          </p:cNvPr>
          <p:cNvSpPr/>
          <p:nvPr/>
        </p:nvSpPr>
        <p:spPr>
          <a:xfrm>
            <a:off x="1789930" y="2044836"/>
            <a:ext cx="2890689" cy="561861"/>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1.Vòng lặp for</a:t>
            </a:r>
          </a:p>
        </p:txBody>
      </p:sp>
      <p:sp>
        <p:nvSpPr>
          <p:cNvPr id="16" name="Arrow: Pentagon 24">
            <a:extLst>
              <a:ext uri="{FF2B5EF4-FFF2-40B4-BE49-F238E27FC236}">
                <a16:creationId xmlns:a16="http://schemas.microsoft.com/office/drawing/2014/main" xmlns="" id="{2ACA5747-8446-4094-B4BF-5320576B30F0}"/>
              </a:ext>
            </a:extLst>
          </p:cNvPr>
          <p:cNvSpPr/>
          <p:nvPr/>
        </p:nvSpPr>
        <p:spPr>
          <a:xfrm>
            <a:off x="2386622" y="2784432"/>
            <a:ext cx="5461978" cy="56186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C00000"/>
                </a:solidFill>
              </a:rPr>
              <a:t>- Duyệt theo chỉ số(index)</a:t>
            </a:r>
          </a:p>
        </p:txBody>
      </p:sp>
      <p:sp>
        <p:nvSpPr>
          <p:cNvPr id="17" name="Arrow: Pentagon 30">
            <a:extLst>
              <a:ext uri="{FF2B5EF4-FFF2-40B4-BE49-F238E27FC236}">
                <a16:creationId xmlns:a16="http://schemas.microsoft.com/office/drawing/2014/main" xmlns="" id="{160C1F48-A45A-4257-87FA-51577EE17607}"/>
              </a:ext>
            </a:extLst>
          </p:cNvPr>
          <p:cNvSpPr/>
          <p:nvPr/>
        </p:nvSpPr>
        <p:spPr>
          <a:xfrm>
            <a:off x="3020759" y="3529174"/>
            <a:ext cx="5056441" cy="56186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C00000"/>
                </a:solidFill>
              </a:rPr>
              <a:t>- Biết tr</a:t>
            </a:r>
            <a:r>
              <a:rPr lang="vi-VN" sz="2800">
                <a:solidFill>
                  <a:srgbClr val="C00000"/>
                </a:solidFill>
              </a:rPr>
              <a:t>ư</a:t>
            </a:r>
            <a:r>
              <a:rPr lang="en-US" sz="2800">
                <a:solidFill>
                  <a:srgbClr val="C00000"/>
                </a:solidFill>
              </a:rPr>
              <a:t>ớc số lần lặp</a:t>
            </a:r>
          </a:p>
        </p:txBody>
      </p:sp>
      <p:sp>
        <p:nvSpPr>
          <p:cNvPr id="18" name="Callout: Down Arrow 2">
            <a:extLst>
              <a:ext uri="{FF2B5EF4-FFF2-40B4-BE49-F238E27FC236}">
                <a16:creationId xmlns:a16="http://schemas.microsoft.com/office/drawing/2014/main" xmlns="" id="{254448C3-805D-4C8E-8DE1-C5F274B3FFA5}"/>
              </a:ext>
            </a:extLst>
          </p:cNvPr>
          <p:cNvSpPr/>
          <p:nvPr/>
        </p:nvSpPr>
        <p:spPr>
          <a:xfrm>
            <a:off x="4888107" y="4266197"/>
            <a:ext cx="2096870" cy="70104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Cú pháp</a:t>
            </a:r>
          </a:p>
        </p:txBody>
      </p:sp>
      <p:sp>
        <p:nvSpPr>
          <p:cNvPr id="19" name="Rectangle 18">
            <a:extLst>
              <a:ext uri="{FF2B5EF4-FFF2-40B4-BE49-F238E27FC236}">
                <a16:creationId xmlns:a16="http://schemas.microsoft.com/office/drawing/2014/main" xmlns="" id="{CE838C4E-A180-41D8-9363-41C88D399F74}"/>
              </a:ext>
            </a:extLst>
          </p:cNvPr>
          <p:cNvSpPr/>
          <p:nvPr/>
        </p:nvSpPr>
        <p:spPr>
          <a:xfrm>
            <a:off x="1295400" y="4996994"/>
            <a:ext cx="10667999" cy="125140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C00000"/>
                </a:solidFill>
              </a:rPr>
              <a:t>for</a:t>
            </a:r>
            <a:r>
              <a:rPr lang="en-US" sz="2800" dirty="0">
                <a:solidFill>
                  <a:schemeClr val="tx1">
                    <a:lumMod val="95000"/>
                    <a:lumOff val="5000"/>
                  </a:schemeClr>
                </a:solidFill>
              </a:rPr>
              <a:t>(</a:t>
            </a:r>
            <a:r>
              <a:rPr lang="en-US" sz="2800" dirty="0" err="1">
                <a:solidFill>
                  <a:schemeClr val="tx1">
                    <a:lumMod val="95000"/>
                    <a:lumOff val="5000"/>
                  </a:schemeClr>
                </a:solidFill>
              </a:rPr>
              <a:t>chỉ</a:t>
            </a:r>
            <a:r>
              <a:rPr lang="en-US" sz="2800" dirty="0">
                <a:solidFill>
                  <a:schemeClr val="tx1">
                    <a:lumMod val="95000"/>
                    <a:lumOff val="5000"/>
                  </a:schemeClr>
                </a:solidFill>
              </a:rPr>
              <a:t> </a:t>
            </a:r>
            <a:r>
              <a:rPr lang="en-US" sz="2800" dirty="0" err="1">
                <a:solidFill>
                  <a:schemeClr val="tx1">
                    <a:lumMod val="95000"/>
                    <a:lumOff val="5000"/>
                  </a:schemeClr>
                </a:solidFill>
              </a:rPr>
              <a:t>số</a:t>
            </a:r>
            <a:r>
              <a:rPr lang="en-US" sz="2800" dirty="0">
                <a:solidFill>
                  <a:schemeClr val="tx1">
                    <a:lumMod val="95000"/>
                    <a:lumOff val="5000"/>
                  </a:schemeClr>
                </a:solidFill>
              </a:rPr>
              <a:t> </a:t>
            </a:r>
            <a:r>
              <a:rPr lang="en-US" sz="2800" dirty="0" err="1">
                <a:solidFill>
                  <a:schemeClr val="tx1">
                    <a:lumMod val="95000"/>
                    <a:lumOff val="5000"/>
                  </a:schemeClr>
                </a:solidFill>
              </a:rPr>
              <a:t>bắt</a:t>
            </a:r>
            <a:r>
              <a:rPr lang="en-US" sz="2800" dirty="0">
                <a:solidFill>
                  <a:schemeClr val="tx1">
                    <a:lumMod val="95000"/>
                    <a:lumOff val="5000"/>
                  </a:schemeClr>
                </a:solidFill>
              </a:rPr>
              <a:t> </a:t>
            </a:r>
            <a:r>
              <a:rPr lang="en-US" sz="2800" dirty="0" err="1">
                <a:solidFill>
                  <a:schemeClr val="tx1">
                    <a:lumMod val="95000"/>
                    <a:lumOff val="5000"/>
                  </a:schemeClr>
                </a:solidFill>
              </a:rPr>
              <a:t>đầu</a:t>
            </a:r>
            <a:r>
              <a:rPr lang="en-US" sz="2800" dirty="0">
                <a:solidFill>
                  <a:schemeClr val="tx1">
                    <a:lumMod val="95000"/>
                    <a:lumOff val="5000"/>
                  </a:schemeClr>
                </a:solidFill>
              </a:rPr>
              <a:t> </a:t>
            </a:r>
            <a:r>
              <a:rPr lang="en-US" sz="2800" dirty="0" err="1">
                <a:solidFill>
                  <a:schemeClr val="tx1">
                    <a:lumMod val="95000"/>
                    <a:lumOff val="5000"/>
                  </a:schemeClr>
                </a:solidFill>
              </a:rPr>
              <a:t>lặp</a:t>
            </a:r>
            <a:r>
              <a:rPr lang="en-US" sz="2800" dirty="0">
                <a:solidFill>
                  <a:srgbClr val="C00000"/>
                </a:solidFill>
              </a:rPr>
              <a:t>;</a:t>
            </a:r>
            <a:r>
              <a:rPr lang="en-US" sz="2800" dirty="0">
                <a:solidFill>
                  <a:schemeClr val="tx1">
                    <a:lumMod val="95000"/>
                    <a:lumOff val="5000"/>
                  </a:schemeClr>
                </a:solidFill>
              </a:rPr>
              <a:t> </a:t>
            </a:r>
            <a:r>
              <a:rPr lang="en-US" sz="2800" dirty="0" err="1">
                <a:solidFill>
                  <a:schemeClr val="tx1">
                    <a:lumMod val="95000"/>
                    <a:lumOff val="5000"/>
                  </a:schemeClr>
                </a:solidFill>
              </a:rPr>
              <a:t>điều</a:t>
            </a:r>
            <a:r>
              <a:rPr lang="en-US" sz="2800" dirty="0">
                <a:solidFill>
                  <a:schemeClr val="tx1">
                    <a:lumMod val="95000"/>
                    <a:lumOff val="5000"/>
                  </a:schemeClr>
                </a:solidFill>
              </a:rPr>
              <a:t> </a:t>
            </a:r>
            <a:r>
              <a:rPr lang="en-US" sz="2800" dirty="0" err="1">
                <a:solidFill>
                  <a:schemeClr val="tx1">
                    <a:lumMod val="95000"/>
                    <a:lumOff val="5000"/>
                  </a:schemeClr>
                </a:solidFill>
              </a:rPr>
              <a:t>kiện</a:t>
            </a:r>
            <a:r>
              <a:rPr lang="en-US" sz="2800" dirty="0">
                <a:solidFill>
                  <a:schemeClr val="tx1">
                    <a:lumMod val="95000"/>
                    <a:lumOff val="5000"/>
                  </a:schemeClr>
                </a:solidFill>
              </a:rPr>
              <a:t> </a:t>
            </a:r>
            <a:r>
              <a:rPr lang="en-US" sz="2800" dirty="0" err="1">
                <a:solidFill>
                  <a:schemeClr val="tx1">
                    <a:lumMod val="95000"/>
                    <a:lumOff val="5000"/>
                  </a:schemeClr>
                </a:solidFill>
              </a:rPr>
              <a:t>lặp</a:t>
            </a:r>
            <a:r>
              <a:rPr lang="en-US" sz="2800" dirty="0">
                <a:solidFill>
                  <a:srgbClr val="C00000"/>
                </a:solidFill>
              </a:rPr>
              <a:t>;</a:t>
            </a:r>
            <a:r>
              <a:rPr lang="en-US" sz="2800" dirty="0">
                <a:solidFill>
                  <a:schemeClr val="tx1">
                    <a:lumMod val="95000"/>
                    <a:lumOff val="5000"/>
                  </a:schemeClr>
                </a:solidFill>
              </a:rPr>
              <a:t> </a:t>
            </a:r>
            <a:r>
              <a:rPr lang="en-US" sz="2800" dirty="0" err="1">
                <a:solidFill>
                  <a:schemeClr val="tx1">
                    <a:lumMod val="95000"/>
                    <a:lumOff val="5000"/>
                  </a:schemeClr>
                </a:solidFill>
              </a:rPr>
              <a:t>tăng</a:t>
            </a:r>
            <a:r>
              <a:rPr lang="en-US" sz="2800" dirty="0">
                <a:solidFill>
                  <a:schemeClr val="tx1">
                    <a:lumMod val="95000"/>
                    <a:lumOff val="5000"/>
                  </a:schemeClr>
                </a:solidFill>
              </a:rPr>
              <a:t>/</a:t>
            </a:r>
            <a:r>
              <a:rPr lang="en-US" sz="2800" dirty="0" err="1">
                <a:solidFill>
                  <a:schemeClr val="tx1">
                    <a:lumMod val="95000"/>
                    <a:lumOff val="5000"/>
                  </a:schemeClr>
                </a:solidFill>
              </a:rPr>
              <a:t>giảm</a:t>
            </a:r>
            <a:r>
              <a:rPr lang="en-US" sz="2800" dirty="0">
                <a:solidFill>
                  <a:schemeClr val="tx1">
                    <a:lumMod val="95000"/>
                    <a:lumOff val="5000"/>
                  </a:schemeClr>
                </a:solidFill>
              </a:rPr>
              <a:t> </a:t>
            </a:r>
            <a:r>
              <a:rPr lang="en-US" sz="2800" dirty="0" err="1">
                <a:solidFill>
                  <a:schemeClr val="tx1">
                    <a:lumMod val="95000"/>
                    <a:lumOff val="5000"/>
                  </a:schemeClr>
                </a:solidFill>
              </a:rPr>
              <a:t>chỉ</a:t>
            </a:r>
            <a:r>
              <a:rPr lang="en-US" sz="2800" dirty="0">
                <a:solidFill>
                  <a:schemeClr val="tx1">
                    <a:lumMod val="95000"/>
                    <a:lumOff val="5000"/>
                  </a:schemeClr>
                </a:solidFill>
              </a:rPr>
              <a:t> </a:t>
            </a:r>
            <a:r>
              <a:rPr lang="en-US" sz="2800" dirty="0" err="1">
                <a:solidFill>
                  <a:schemeClr val="tx1">
                    <a:lumMod val="95000"/>
                    <a:lumOff val="5000"/>
                  </a:schemeClr>
                </a:solidFill>
              </a:rPr>
              <a:t>số</a:t>
            </a:r>
            <a:r>
              <a:rPr lang="en-US" sz="2800" dirty="0">
                <a:solidFill>
                  <a:schemeClr val="tx1">
                    <a:lumMod val="95000"/>
                    <a:lumOff val="5000"/>
                  </a:schemeClr>
                </a:solidFill>
              </a:rPr>
              <a:t> </a:t>
            </a:r>
            <a:r>
              <a:rPr lang="en-US" sz="2800" dirty="0" err="1">
                <a:solidFill>
                  <a:schemeClr val="tx1">
                    <a:lumMod val="95000"/>
                    <a:lumOff val="5000"/>
                  </a:schemeClr>
                </a:solidFill>
              </a:rPr>
              <a:t>lặp</a:t>
            </a:r>
            <a:r>
              <a:rPr lang="en-US" sz="2800" dirty="0">
                <a:solidFill>
                  <a:schemeClr val="tx1">
                    <a:lumMod val="95000"/>
                    <a:lumOff val="5000"/>
                  </a:schemeClr>
                </a:solidFill>
              </a:rPr>
              <a:t>) {</a:t>
            </a:r>
            <a:br>
              <a:rPr lang="en-US" sz="2800" dirty="0">
                <a:solidFill>
                  <a:schemeClr val="tx1">
                    <a:lumMod val="95000"/>
                    <a:lumOff val="5000"/>
                  </a:schemeClr>
                </a:solidFill>
              </a:rPr>
            </a:br>
            <a:r>
              <a:rPr lang="en-US" sz="2800" dirty="0">
                <a:solidFill>
                  <a:schemeClr val="tx1">
                    <a:lumMod val="95000"/>
                    <a:lumOff val="5000"/>
                  </a:schemeClr>
                </a:solidFill>
              </a:rPr>
              <a:t>	//</a:t>
            </a:r>
            <a:r>
              <a:rPr lang="en-US" sz="2800" dirty="0" err="1">
                <a:solidFill>
                  <a:schemeClr val="tx1">
                    <a:lumMod val="95000"/>
                    <a:lumOff val="5000"/>
                  </a:schemeClr>
                </a:solidFill>
              </a:rPr>
              <a:t>Khối</a:t>
            </a:r>
            <a:r>
              <a:rPr lang="en-US" sz="2800" dirty="0">
                <a:solidFill>
                  <a:schemeClr val="tx1">
                    <a:lumMod val="95000"/>
                    <a:lumOff val="5000"/>
                  </a:schemeClr>
                </a:solidFill>
              </a:rPr>
              <a:t> </a:t>
            </a:r>
            <a:r>
              <a:rPr lang="en-US" sz="2800" dirty="0" err="1">
                <a:solidFill>
                  <a:schemeClr val="tx1">
                    <a:lumMod val="95000"/>
                    <a:lumOff val="5000"/>
                  </a:schemeClr>
                </a:solidFill>
              </a:rPr>
              <a:t>lệnh</a:t>
            </a:r>
            <a:r>
              <a:rPr lang="en-US" sz="2800" dirty="0">
                <a:solidFill>
                  <a:schemeClr val="tx1">
                    <a:lumMod val="95000"/>
                    <a:lumOff val="5000"/>
                  </a:schemeClr>
                </a:solidFill>
              </a:rPr>
              <a:t> </a:t>
            </a:r>
            <a:r>
              <a:rPr lang="en-US" sz="2800" dirty="0" err="1">
                <a:solidFill>
                  <a:schemeClr val="tx1">
                    <a:lumMod val="95000"/>
                    <a:lumOff val="5000"/>
                  </a:schemeClr>
                </a:solidFill>
              </a:rPr>
              <a:t>lặp</a:t>
            </a:r>
            <a:endParaRPr lang="en-US" sz="2800" dirty="0">
              <a:solidFill>
                <a:schemeClr val="tx1">
                  <a:lumMod val="95000"/>
                  <a:lumOff val="5000"/>
                </a:schemeClr>
              </a:solidFill>
            </a:endParaRPr>
          </a:p>
          <a:p>
            <a:r>
              <a:rPr lang="en-US" sz="2800" dirty="0">
                <a:solidFill>
                  <a:schemeClr val="tx1">
                    <a:lumMod val="95000"/>
                    <a:lumOff val="5000"/>
                  </a:schemeClr>
                </a:solidFill>
              </a:rPr>
              <a:t>}</a:t>
            </a:r>
          </a:p>
        </p:txBody>
      </p:sp>
    </p:spTree>
    <p:extLst>
      <p:ext uri="{BB962C8B-B14F-4D97-AF65-F5344CB8AC3E}">
        <p14:creationId xmlns:p14="http://schemas.microsoft.com/office/powerpoint/2010/main" val="150912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a:extLst>
              <a:ext uri="{FF2B5EF4-FFF2-40B4-BE49-F238E27FC236}">
                <a16:creationId xmlns:a16="http://schemas.microsoft.com/office/drawing/2014/main" xmlns="" id="{0175E24F-5F12-4A31-977C-92B14D6ED094}"/>
              </a:ext>
            </a:extLst>
          </p:cNvPr>
          <p:cNvGrpSpPr/>
          <p:nvPr/>
        </p:nvGrpSpPr>
        <p:grpSpPr>
          <a:xfrm>
            <a:off x="1702328" y="1411078"/>
            <a:ext cx="8889472" cy="701040"/>
            <a:chOff x="3129129" y="1121776"/>
            <a:chExt cx="5933741" cy="1171624"/>
          </a:xfrm>
        </p:grpSpPr>
        <p:sp>
          <p:nvSpPr>
            <p:cNvPr id="7" name="圆角矩形 2">
              <a:extLst>
                <a:ext uri="{FF2B5EF4-FFF2-40B4-BE49-F238E27FC236}">
                  <a16:creationId xmlns:a16="http://schemas.microsoft.com/office/drawing/2014/main" xmlns="" id="{8A13CB64-3818-4074-A703-C94F0F6A0E1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a:extLst>
                <a:ext uri="{FF2B5EF4-FFF2-40B4-BE49-F238E27FC236}">
                  <a16:creationId xmlns:a16="http://schemas.microsoft.com/office/drawing/2014/main" xmlns="" id="{103904A3-E641-4FA8-A2E5-9DB429CADAC8}"/>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a:extLst>
              <a:ext uri="{FF2B5EF4-FFF2-40B4-BE49-F238E27FC236}">
                <a16:creationId xmlns:a16="http://schemas.microsoft.com/office/drawing/2014/main" xmlns="" id="{2FBE4E7E-9361-4FAE-9EDA-DEB6ACC195E6}"/>
              </a:ext>
            </a:extLst>
          </p:cNvPr>
          <p:cNvSpPr txBox="1"/>
          <p:nvPr/>
        </p:nvSpPr>
        <p:spPr>
          <a:xfrm>
            <a:off x="3074893" y="1523372"/>
            <a:ext cx="5522771" cy="461665"/>
          </a:xfrm>
          <a:prstGeom prst="rect">
            <a:avLst/>
          </a:prstGeom>
          <a:noFill/>
        </p:spPr>
        <p:txBody>
          <a:bodyPr wrap="square" rtlCol="0">
            <a:spAutoFit/>
          </a:bodyP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Vòng Lặp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a:extLst>
              <a:ext uri="{FF2B5EF4-FFF2-40B4-BE49-F238E27FC236}">
                <a16:creationId xmlns:a16="http://schemas.microsoft.com/office/drawing/2014/main" xmlns="" id="{C241E27F-2304-4863-9511-10B2B1CC4750}"/>
              </a:ext>
            </a:extLst>
          </p:cNvPr>
          <p:cNvGrpSpPr/>
          <p:nvPr/>
        </p:nvGrpSpPr>
        <p:grpSpPr>
          <a:xfrm>
            <a:off x="2108923" y="1380984"/>
            <a:ext cx="860201" cy="789889"/>
            <a:chOff x="2912215" y="455848"/>
            <a:chExt cx="1066422" cy="1974366"/>
          </a:xfrm>
        </p:grpSpPr>
        <p:grpSp>
          <p:nvGrpSpPr>
            <p:cNvPr id="11" name="组合 5">
              <a:extLst>
                <a:ext uri="{FF2B5EF4-FFF2-40B4-BE49-F238E27FC236}">
                  <a16:creationId xmlns:a16="http://schemas.microsoft.com/office/drawing/2014/main" xmlns="" id="{1C3A665A-C7C6-4939-BF47-BD12F60A77FB}"/>
                </a:ext>
              </a:extLst>
            </p:cNvPr>
            <p:cNvGrpSpPr/>
            <p:nvPr/>
          </p:nvGrpSpPr>
          <p:grpSpPr>
            <a:xfrm>
              <a:off x="2912215" y="455848"/>
              <a:ext cx="1066422" cy="1974366"/>
              <a:chOff x="2996200" y="693603"/>
              <a:chExt cx="1014663" cy="1878543"/>
            </a:xfrm>
          </p:grpSpPr>
          <p:sp>
            <p:nvSpPr>
              <p:cNvPr id="13" name="椭圆 13">
                <a:extLst>
                  <a:ext uri="{FF2B5EF4-FFF2-40B4-BE49-F238E27FC236}">
                    <a16:creationId xmlns:a16="http://schemas.microsoft.com/office/drawing/2014/main" xmlns="" id="{A406167F-782A-421E-A6D9-07609F4DAD75}"/>
                  </a:ext>
                </a:extLst>
              </p:cNvPr>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a:extLst>
                  <a:ext uri="{FF2B5EF4-FFF2-40B4-BE49-F238E27FC236}">
                    <a16:creationId xmlns:a16="http://schemas.microsoft.com/office/drawing/2014/main" xmlns="" id="{8AC6A69C-98F5-43A1-AFF2-99CFB27FD06B}"/>
                  </a:ext>
                </a:extLst>
              </p:cNvPr>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a:extLst>
                <a:ext uri="{FF2B5EF4-FFF2-40B4-BE49-F238E27FC236}">
                  <a16:creationId xmlns:a16="http://schemas.microsoft.com/office/drawing/2014/main" xmlns="" id="{9772CA32-DA10-410B-BD1B-7442BD427930}"/>
                </a:ext>
              </a:extLst>
            </p:cNvPr>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pic>
        <p:nvPicPr>
          <p:cNvPr id="2" name="Picture 1"/>
          <p:cNvPicPr>
            <a:picLocks noChangeAspect="1"/>
          </p:cNvPicPr>
          <p:nvPr/>
        </p:nvPicPr>
        <p:blipFill>
          <a:blip r:embed="rId4"/>
          <a:stretch>
            <a:fillRect/>
          </a:stretch>
        </p:blipFill>
        <p:spPr>
          <a:xfrm>
            <a:off x="3100772" y="2190883"/>
            <a:ext cx="5800725" cy="3457575"/>
          </a:xfrm>
          <a:prstGeom prst="rect">
            <a:avLst/>
          </a:prstGeom>
        </p:spPr>
      </p:pic>
    </p:spTree>
    <p:extLst>
      <p:ext uri="{BB962C8B-B14F-4D97-AF65-F5344CB8AC3E}">
        <p14:creationId xmlns:p14="http://schemas.microsoft.com/office/powerpoint/2010/main" val="154894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a:extLst>
              <a:ext uri="{FF2B5EF4-FFF2-40B4-BE49-F238E27FC236}">
                <a16:creationId xmlns:a16="http://schemas.microsoft.com/office/drawing/2014/main" xmlns="" id="{0175E24F-5F12-4A31-977C-92B14D6ED094}"/>
              </a:ext>
            </a:extLst>
          </p:cNvPr>
          <p:cNvGrpSpPr/>
          <p:nvPr/>
        </p:nvGrpSpPr>
        <p:grpSpPr>
          <a:xfrm>
            <a:off x="1702328" y="1411078"/>
            <a:ext cx="8889472" cy="701040"/>
            <a:chOff x="3129129" y="1121776"/>
            <a:chExt cx="5933741" cy="1171624"/>
          </a:xfrm>
        </p:grpSpPr>
        <p:sp>
          <p:nvSpPr>
            <p:cNvPr id="7" name="圆角矩形 2">
              <a:extLst>
                <a:ext uri="{FF2B5EF4-FFF2-40B4-BE49-F238E27FC236}">
                  <a16:creationId xmlns:a16="http://schemas.microsoft.com/office/drawing/2014/main" xmlns="" id="{8A13CB64-3818-4074-A703-C94F0F6A0E1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a:extLst>
                <a:ext uri="{FF2B5EF4-FFF2-40B4-BE49-F238E27FC236}">
                  <a16:creationId xmlns:a16="http://schemas.microsoft.com/office/drawing/2014/main" xmlns="" id="{103904A3-E641-4FA8-A2E5-9DB429CADAC8}"/>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a:extLst>
              <a:ext uri="{FF2B5EF4-FFF2-40B4-BE49-F238E27FC236}">
                <a16:creationId xmlns:a16="http://schemas.microsoft.com/office/drawing/2014/main" xmlns="" id="{2FBE4E7E-9361-4FAE-9EDA-DEB6ACC195E6}"/>
              </a:ext>
            </a:extLst>
          </p:cNvPr>
          <p:cNvSpPr txBox="1"/>
          <p:nvPr/>
        </p:nvSpPr>
        <p:spPr>
          <a:xfrm>
            <a:off x="3074893" y="1523372"/>
            <a:ext cx="5522771" cy="461665"/>
          </a:xfrm>
          <a:prstGeom prst="rect">
            <a:avLst/>
          </a:prstGeom>
          <a:noFill/>
        </p:spPr>
        <p:txBody>
          <a:bodyPr wrap="square" rtlCol="0">
            <a:spAutoFit/>
          </a:bodyP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Vòng Lặp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a:extLst>
              <a:ext uri="{FF2B5EF4-FFF2-40B4-BE49-F238E27FC236}">
                <a16:creationId xmlns:a16="http://schemas.microsoft.com/office/drawing/2014/main" xmlns="" id="{C241E27F-2304-4863-9511-10B2B1CC4750}"/>
              </a:ext>
            </a:extLst>
          </p:cNvPr>
          <p:cNvGrpSpPr/>
          <p:nvPr/>
        </p:nvGrpSpPr>
        <p:grpSpPr>
          <a:xfrm>
            <a:off x="2108923" y="1380984"/>
            <a:ext cx="860201" cy="789889"/>
            <a:chOff x="2912215" y="455848"/>
            <a:chExt cx="1066422" cy="1974366"/>
          </a:xfrm>
        </p:grpSpPr>
        <p:grpSp>
          <p:nvGrpSpPr>
            <p:cNvPr id="11" name="组合 5">
              <a:extLst>
                <a:ext uri="{FF2B5EF4-FFF2-40B4-BE49-F238E27FC236}">
                  <a16:creationId xmlns:a16="http://schemas.microsoft.com/office/drawing/2014/main" xmlns="" id="{1C3A665A-C7C6-4939-BF47-BD12F60A77FB}"/>
                </a:ext>
              </a:extLst>
            </p:cNvPr>
            <p:cNvGrpSpPr/>
            <p:nvPr/>
          </p:nvGrpSpPr>
          <p:grpSpPr>
            <a:xfrm>
              <a:off x="2912215" y="455848"/>
              <a:ext cx="1066422" cy="1974366"/>
              <a:chOff x="2996200" y="693603"/>
              <a:chExt cx="1014663" cy="1878543"/>
            </a:xfrm>
          </p:grpSpPr>
          <p:sp>
            <p:nvSpPr>
              <p:cNvPr id="13" name="椭圆 13">
                <a:extLst>
                  <a:ext uri="{FF2B5EF4-FFF2-40B4-BE49-F238E27FC236}">
                    <a16:creationId xmlns:a16="http://schemas.microsoft.com/office/drawing/2014/main" xmlns="" id="{A406167F-782A-421E-A6D9-07609F4DAD75}"/>
                  </a:ext>
                </a:extLst>
              </p:cNvPr>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a:extLst>
                  <a:ext uri="{FF2B5EF4-FFF2-40B4-BE49-F238E27FC236}">
                    <a16:creationId xmlns:a16="http://schemas.microsoft.com/office/drawing/2014/main" xmlns="" id="{8AC6A69C-98F5-43A1-AFF2-99CFB27FD06B}"/>
                  </a:ext>
                </a:extLst>
              </p:cNvPr>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a:extLst>
                <a:ext uri="{FF2B5EF4-FFF2-40B4-BE49-F238E27FC236}">
                  <a16:creationId xmlns:a16="http://schemas.microsoft.com/office/drawing/2014/main" xmlns="" id="{9772CA32-DA10-410B-BD1B-7442BD427930}"/>
                </a:ext>
              </a:extLst>
            </p:cNvPr>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sp>
        <p:nvSpPr>
          <p:cNvPr id="15" name="Callout: Down Arrow 2">
            <a:extLst>
              <a:ext uri="{FF2B5EF4-FFF2-40B4-BE49-F238E27FC236}">
                <a16:creationId xmlns:a16="http://schemas.microsoft.com/office/drawing/2014/main" xmlns="" id="{254448C3-805D-4C8E-8DE1-C5F274B3FFA5}"/>
              </a:ext>
            </a:extLst>
          </p:cNvPr>
          <p:cNvSpPr/>
          <p:nvPr/>
        </p:nvSpPr>
        <p:spPr>
          <a:xfrm>
            <a:off x="5040506" y="2148818"/>
            <a:ext cx="2096870" cy="70104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Ví Dụ</a:t>
            </a:r>
          </a:p>
        </p:txBody>
      </p:sp>
      <p:pic>
        <p:nvPicPr>
          <p:cNvPr id="16" name="Picture 15">
            <a:extLst>
              <a:ext uri="{FF2B5EF4-FFF2-40B4-BE49-F238E27FC236}">
                <a16:creationId xmlns:a16="http://schemas.microsoft.com/office/drawing/2014/main" xmlns="" id="{6CDD75AB-974A-46E9-970B-E24129CF3FCE}"/>
              </a:ext>
            </a:extLst>
          </p:cNvPr>
          <p:cNvPicPr>
            <a:picLocks noChangeAspect="1"/>
          </p:cNvPicPr>
          <p:nvPr/>
        </p:nvPicPr>
        <p:blipFill>
          <a:blip r:embed="rId4"/>
          <a:stretch>
            <a:fillRect/>
          </a:stretch>
        </p:blipFill>
        <p:spPr>
          <a:xfrm>
            <a:off x="1999296" y="2985710"/>
            <a:ext cx="8179292" cy="3338890"/>
          </a:xfrm>
          <a:prstGeom prst="rect">
            <a:avLst/>
          </a:prstGeom>
        </p:spPr>
      </p:pic>
    </p:spTree>
    <p:extLst>
      <p:ext uri="{BB962C8B-B14F-4D97-AF65-F5344CB8AC3E}">
        <p14:creationId xmlns:p14="http://schemas.microsoft.com/office/powerpoint/2010/main" val="205687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a:extLst>
              <a:ext uri="{FF2B5EF4-FFF2-40B4-BE49-F238E27FC236}">
                <a16:creationId xmlns:a16="http://schemas.microsoft.com/office/drawing/2014/main" xmlns="" id="{0175E24F-5F12-4A31-977C-92B14D6ED094}"/>
              </a:ext>
            </a:extLst>
          </p:cNvPr>
          <p:cNvGrpSpPr/>
          <p:nvPr/>
        </p:nvGrpSpPr>
        <p:grpSpPr>
          <a:xfrm>
            <a:off x="1702328" y="1173094"/>
            <a:ext cx="8889472" cy="701040"/>
            <a:chOff x="3129129" y="1121776"/>
            <a:chExt cx="5933741" cy="1171624"/>
          </a:xfrm>
        </p:grpSpPr>
        <p:sp>
          <p:nvSpPr>
            <p:cNvPr id="7" name="圆角矩形 2">
              <a:extLst>
                <a:ext uri="{FF2B5EF4-FFF2-40B4-BE49-F238E27FC236}">
                  <a16:creationId xmlns:a16="http://schemas.microsoft.com/office/drawing/2014/main" xmlns="" id="{8A13CB64-3818-4074-A703-C94F0F6A0E1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a:extLst>
                <a:ext uri="{FF2B5EF4-FFF2-40B4-BE49-F238E27FC236}">
                  <a16:creationId xmlns:a16="http://schemas.microsoft.com/office/drawing/2014/main" xmlns="" id="{103904A3-E641-4FA8-A2E5-9DB429CADAC8}"/>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a:extLst>
              <a:ext uri="{FF2B5EF4-FFF2-40B4-BE49-F238E27FC236}">
                <a16:creationId xmlns:a16="http://schemas.microsoft.com/office/drawing/2014/main" xmlns="" id="{2FBE4E7E-9361-4FAE-9EDA-DEB6ACC195E6}"/>
              </a:ext>
            </a:extLst>
          </p:cNvPr>
          <p:cNvSpPr txBox="1"/>
          <p:nvPr/>
        </p:nvSpPr>
        <p:spPr>
          <a:xfrm>
            <a:off x="3074893" y="1285388"/>
            <a:ext cx="5522771" cy="461665"/>
          </a:xfrm>
          <a:prstGeom prst="rect">
            <a:avLst/>
          </a:prstGeom>
          <a:noFill/>
        </p:spPr>
        <p:txBody>
          <a:bodyPr wrap="square" rtlCol="0">
            <a:spAutoFit/>
          </a:bodyP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Vòng Lặp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a:extLst>
              <a:ext uri="{FF2B5EF4-FFF2-40B4-BE49-F238E27FC236}">
                <a16:creationId xmlns:a16="http://schemas.microsoft.com/office/drawing/2014/main" xmlns="" id="{C241E27F-2304-4863-9511-10B2B1CC4750}"/>
              </a:ext>
            </a:extLst>
          </p:cNvPr>
          <p:cNvGrpSpPr/>
          <p:nvPr/>
        </p:nvGrpSpPr>
        <p:grpSpPr>
          <a:xfrm>
            <a:off x="2108923" y="1143000"/>
            <a:ext cx="860201" cy="789889"/>
            <a:chOff x="2912215" y="455848"/>
            <a:chExt cx="1066422" cy="1974366"/>
          </a:xfrm>
        </p:grpSpPr>
        <p:grpSp>
          <p:nvGrpSpPr>
            <p:cNvPr id="11" name="组合 5">
              <a:extLst>
                <a:ext uri="{FF2B5EF4-FFF2-40B4-BE49-F238E27FC236}">
                  <a16:creationId xmlns:a16="http://schemas.microsoft.com/office/drawing/2014/main" xmlns="" id="{1C3A665A-C7C6-4939-BF47-BD12F60A77FB}"/>
                </a:ext>
              </a:extLst>
            </p:cNvPr>
            <p:cNvGrpSpPr/>
            <p:nvPr/>
          </p:nvGrpSpPr>
          <p:grpSpPr>
            <a:xfrm>
              <a:off x="2912215" y="455848"/>
              <a:ext cx="1066422" cy="1974366"/>
              <a:chOff x="2996200" y="693603"/>
              <a:chExt cx="1014663" cy="1878543"/>
            </a:xfrm>
          </p:grpSpPr>
          <p:sp>
            <p:nvSpPr>
              <p:cNvPr id="13" name="椭圆 13">
                <a:extLst>
                  <a:ext uri="{FF2B5EF4-FFF2-40B4-BE49-F238E27FC236}">
                    <a16:creationId xmlns:a16="http://schemas.microsoft.com/office/drawing/2014/main" xmlns="" id="{A406167F-782A-421E-A6D9-07609F4DAD75}"/>
                  </a:ext>
                </a:extLst>
              </p:cNvPr>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a:extLst>
                  <a:ext uri="{FF2B5EF4-FFF2-40B4-BE49-F238E27FC236}">
                    <a16:creationId xmlns:a16="http://schemas.microsoft.com/office/drawing/2014/main" xmlns="" id="{8AC6A69C-98F5-43A1-AFF2-99CFB27FD06B}"/>
                  </a:ext>
                </a:extLst>
              </p:cNvPr>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a:extLst>
                <a:ext uri="{FF2B5EF4-FFF2-40B4-BE49-F238E27FC236}">
                  <a16:creationId xmlns:a16="http://schemas.microsoft.com/office/drawing/2014/main" xmlns="" id="{9772CA32-DA10-410B-BD1B-7442BD427930}"/>
                </a:ext>
              </a:extLst>
            </p:cNvPr>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sp>
        <p:nvSpPr>
          <p:cNvPr id="15" name="Arrow: Pentagon 1">
            <a:extLst>
              <a:ext uri="{FF2B5EF4-FFF2-40B4-BE49-F238E27FC236}">
                <a16:creationId xmlns:a16="http://schemas.microsoft.com/office/drawing/2014/main" xmlns="" id="{C403E4B5-22E2-4106-BBF6-5ACBD5E30518}"/>
              </a:ext>
            </a:extLst>
          </p:cNvPr>
          <p:cNvSpPr/>
          <p:nvPr/>
        </p:nvSpPr>
        <p:spPr>
          <a:xfrm>
            <a:off x="1942329" y="1944250"/>
            <a:ext cx="4058478" cy="42819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1.Vòng </a:t>
            </a:r>
            <a:r>
              <a:rPr lang="en-US" sz="2800" dirty="0" err="1"/>
              <a:t>lặp</a:t>
            </a:r>
            <a:r>
              <a:rPr lang="en-US" sz="2800" dirty="0"/>
              <a:t> </a:t>
            </a:r>
            <a:r>
              <a:rPr lang="en-US" sz="2800" dirty="0" smtClean="0"/>
              <a:t>while</a:t>
            </a:r>
            <a:r>
              <a:rPr lang="en-US" sz="2800" dirty="0"/>
              <a:t>()</a:t>
            </a:r>
          </a:p>
        </p:txBody>
      </p:sp>
      <p:sp>
        <p:nvSpPr>
          <p:cNvPr id="16" name="Arrow: Pentagon 24">
            <a:extLst>
              <a:ext uri="{FF2B5EF4-FFF2-40B4-BE49-F238E27FC236}">
                <a16:creationId xmlns:a16="http://schemas.microsoft.com/office/drawing/2014/main" xmlns="" id="{2ACA5747-8446-4094-B4BF-5320576B30F0}"/>
              </a:ext>
            </a:extLst>
          </p:cNvPr>
          <p:cNvSpPr/>
          <p:nvPr/>
        </p:nvSpPr>
        <p:spPr>
          <a:xfrm>
            <a:off x="2561056" y="2521191"/>
            <a:ext cx="7040144" cy="428192"/>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 KHÔNG </a:t>
            </a:r>
            <a:r>
              <a:rPr lang="en-US" sz="2800" dirty="0" err="1">
                <a:solidFill>
                  <a:srgbClr val="C00000"/>
                </a:solidFill>
              </a:rPr>
              <a:t>duyệt</a:t>
            </a:r>
            <a:r>
              <a:rPr lang="en-US" sz="2800" dirty="0">
                <a:solidFill>
                  <a:srgbClr val="C00000"/>
                </a:solidFill>
              </a:rPr>
              <a:t> </a:t>
            </a:r>
            <a:r>
              <a:rPr lang="en-US" sz="2800" dirty="0" err="1">
                <a:solidFill>
                  <a:srgbClr val="C00000"/>
                </a:solidFill>
              </a:rPr>
              <a:t>theo</a:t>
            </a:r>
            <a:r>
              <a:rPr lang="en-US" sz="2800" dirty="0">
                <a:solidFill>
                  <a:srgbClr val="C00000"/>
                </a:solidFill>
              </a:rPr>
              <a:t> </a:t>
            </a:r>
            <a:r>
              <a:rPr lang="en-US" sz="2800" dirty="0" err="1">
                <a:solidFill>
                  <a:srgbClr val="C00000"/>
                </a:solidFill>
              </a:rPr>
              <a:t>chỉ</a:t>
            </a:r>
            <a:r>
              <a:rPr lang="en-US" sz="2800" dirty="0">
                <a:solidFill>
                  <a:srgbClr val="C00000"/>
                </a:solidFill>
              </a:rPr>
              <a:t> </a:t>
            </a:r>
            <a:r>
              <a:rPr lang="en-US" sz="2800" dirty="0" err="1">
                <a:solidFill>
                  <a:srgbClr val="C00000"/>
                </a:solidFill>
              </a:rPr>
              <a:t>số</a:t>
            </a:r>
            <a:r>
              <a:rPr lang="en-US" sz="2800" dirty="0">
                <a:solidFill>
                  <a:srgbClr val="C00000"/>
                </a:solidFill>
              </a:rPr>
              <a:t>(index)</a:t>
            </a:r>
          </a:p>
        </p:txBody>
      </p:sp>
      <p:sp>
        <p:nvSpPr>
          <p:cNvPr id="17" name="Arrow: Pentagon 30">
            <a:extLst>
              <a:ext uri="{FF2B5EF4-FFF2-40B4-BE49-F238E27FC236}">
                <a16:creationId xmlns:a16="http://schemas.microsoft.com/office/drawing/2014/main" xmlns="" id="{160C1F48-A45A-4257-87FA-51577EE17607}"/>
              </a:ext>
            </a:extLst>
          </p:cNvPr>
          <p:cNvSpPr/>
          <p:nvPr/>
        </p:nvSpPr>
        <p:spPr>
          <a:xfrm>
            <a:off x="3074893" y="3200554"/>
            <a:ext cx="6602507" cy="39257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C00000"/>
                </a:solidFill>
              </a:rPr>
              <a:t>- KHÔNG biết tr</a:t>
            </a:r>
            <a:r>
              <a:rPr lang="vi-VN" sz="2800">
                <a:solidFill>
                  <a:srgbClr val="C00000"/>
                </a:solidFill>
              </a:rPr>
              <a:t>ư</a:t>
            </a:r>
            <a:r>
              <a:rPr lang="en-US" sz="2800">
                <a:solidFill>
                  <a:srgbClr val="C00000"/>
                </a:solidFill>
              </a:rPr>
              <a:t>ớc số lần lặp</a:t>
            </a:r>
          </a:p>
        </p:txBody>
      </p:sp>
      <p:sp>
        <p:nvSpPr>
          <p:cNvPr id="18" name="Callout: Down Arrow 2">
            <a:extLst>
              <a:ext uri="{FF2B5EF4-FFF2-40B4-BE49-F238E27FC236}">
                <a16:creationId xmlns:a16="http://schemas.microsoft.com/office/drawing/2014/main" xmlns="" id="{254448C3-805D-4C8E-8DE1-C5F274B3FFA5}"/>
              </a:ext>
            </a:extLst>
          </p:cNvPr>
          <p:cNvSpPr/>
          <p:nvPr/>
        </p:nvSpPr>
        <p:spPr>
          <a:xfrm>
            <a:off x="5040507" y="4275803"/>
            <a:ext cx="2096870" cy="70104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Cú pháp</a:t>
            </a:r>
          </a:p>
        </p:txBody>
      </p:sp>
      <p:sp>
        <p:nvSpPr>
          <p:cNvPr id="19" name="Rectangle 18">
            <a:extLst>
              <a:ext uri="{FF2B5EF4-FFF2-40B4-BE49-F238E27FC236}">
                <a16:creationId xmlns:a16="http://schemas.microsoft.com/office/drawing/2014/main" xmlns="" id="{CE838C4E-A180-41D8-9363-41C88D399F74}"/>
              </a:ext>
            </a:extLst>
          </p:cNvPr>
          <p:cNvSpPr/>
          <p:nvPr/>
        </p:nvSpPr>
        <p:spPr>
          <a:xfrm>
            <a:off x="1447801" y="5006600"/>
            <a:ext cx="10363200" cy="125140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C00000"/>
                </a:solidFill>
              </a:rPr>
              <a:t>while</a:t>
            </a:r>
            <a:r>
              <a:rPr lang="en-US" sz="2800" dirty="0">
                <a:solidFill>
                  <a:schemeClr val="tx1"/>
                </a:solidFill>
              </a:rPr>
              <a:t>(</a:t>
            </a:r>
            <a:r>
              <a:rPr lang="en-US" sz="2800" dirty="0" err="1">
                <a:solidFill>
                  <a:schemeClr val="tx1"/>
                </a:solidFill>
              </a:rPr>
              <a:t>điều</a:t>
            </a:r>
            <a:r>
              <a:rPr lang="en-US" sz="2800" dirty="0">
                <a:solidFill>
                  <a:schemeClr val="tx1"/>
                </a:solidFill>
              </a:rPr>
              <a:t> </a:t>
            </a:r>
            <a:r>
              <a:rPr lang="en-US" sz="2800" dirty="0" err="1">
                <a:solidFill>
                  <a:schemeClr val="tx1"/>
                </a:solidFill>
              </a:rPr>
              <a:t>kiện</a:t>
            </a:r>
            <a:r>
              <a:rPr lang="en-US" sz="2800" dirty="0">
                <a:solidFill>
                  <a:schemeClr val="tx1"/>
                </a:solidFill>
              </a:rPr>
              <a:t> </a:t>
            </a:r>
            <a:r>
              <a:rPr lang="en-US" sz="2800" dirty="0" err="1">
                <a:solidFill>
                  <a:schemeClr val="tx1"/>
                </a:solidFill>
              </a:rPr>
              <a:t>lặp</a:t>
            </a:r>
            <a:r>
              <a:rPr lang="en-US" sz="2800" dirty="0">
                <a:solidFill>
                  <a:schemeClr val="tx1"/>
                </a:solidFill>
              </a:rPr>
              <a:t>){</a:t>
            </a:r>
          </a:p>
          <a:p>
            <a:r>
              <a:rPr lang="en-US" sz="2800" dirty="0">
                <a:solidFill>
                  <a:schemeClr val="tx1"/>
                </a:solidFill>
              </a:rPr>
              <a:t>	//</a:t>
            </a:r>
            <a:r>
              <a:rPr lang="en-US" sz="2800" dirty="0" err="1">
                <a:solidFill>
                  <a:schemeClr val="tx1"/>
                </a:solidFill>
              </a:rPr>
              <a:t>Khối</a:t>
            </a:r>
            <a:r>
              <a:rPr lang="en-US" sz="2800" dirty="0">
                <a:solidFill>
                  <a:schemeClr val="tx1"/>
                </a:solidFill>
              </a:rPr>
              <a:t> </a:t>
            </a:r>
            <a:r>
              <a:rPr lang="en-US" sz="2800" dirty="0" err="1">
                <a:solidFill>
                  <a:schemeClr val="tx1"/>
                </a:solidFill>
              </a:rPr>
              <a:t>lệnh</a:t>
            </a:r>
            <a:r>
              <a:rPr lang="en-US" sz="2800" dirty="0">
                <a:solidFill>
                  <a:schemeClr val="tx1"/>
                </a:solidFill>
              </a:rPr>
              <a:t> </a:t>
            </a:r>
            <a:r>
              <a:rPr lang="en-US" sz="2800" dirty="0" err="1">
                <a:solidFill>
                  <a:schemeClr val="tx1"/>
                </a:solidFill>
              </a:rPr>
              <a:t>lặp</a:t>
            </a:r>
            <a:endParaRPr lang="en-US" sz="2800" dirty="0">
              <a:solidFill>
                <a:schemeClr val="tx1"/>
              </a:solidFill>
            </a:endParaRPr>
          </a:p>
          <a:p>
            <a:r>
              <a:rPr lang="en-US" sz="2800" dirty="0" smtClean="0">
                <a:solidFill>
                  <a:schemeClr val="tx1"/>
                </a:solidFill>
              </a:rPr>
              <a:t>}</a:t>
            </a:r>
            <a:endParaRPr lang="en-US" sz="2800" dirty="0">
              <a:solidFill>
                <a:schemeClr val="tx1"/>
              </a:solidFill>
            </a:endParaRPr>
          </a:p>
        </p:txBody>
      </p:sp>
      <p:sp>
        <p:nvSpPr>
          <p:cNvPr id="20" name="Arrow: Pentagon 17">
            <a:extLst>
              <a:ext uri="{FF2B5EF4-FFF2-40B4-BE49-F238E27FC236}">
                <a16:creationId xmlns:a16="http://schemas.microsoft.com/office/drawing/2014/main" xmlns="" id="{78914F14-9D99-448B-BB4E-64F26A1A202C}"/>
              </a:ext>
            </a:extLst>
          </p:cNvPr>
          <p:cNvSpPr/>
          <p:nvPr/>
        </p:nvSpPr>
        <p:spPr>
          <a:xfrm>
            <a:off x="3485581" y="3803906"/>
            <a:ext cx="7411019" cy="39257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 </a:t>
            </a:r>
            <a:r>
              <a:rPr lang="en-US" sz="2800" dirty="0" err="1" smtClean="0">
                <a:solidFill>
                  <a:srgbClr val="C00000"/>
                </a:solidFill>
              </a:rPr>
              <a:t>Kiểm</a:t>
            </a:r>
            <a:r>
              <a:rPr lang="en-US" sz="2800" dirty="0" smtClean="0">
                <a:solidFill>
                  <a:srgbClr val="C00000"/>
                </a:solidFill>
              </a:rPr>
              <a:t> </a:t>
            </a:r>
            <a:r>
              <a:rPr lang="en-US" sz="2800" dirty="0" err="1">
                <a:solidFill>
                  <a:srgbClr val="C00000"/>
                </a:solidFill>
              </a:rPr>
              <a:t>tra</a:t>
            </a:r>
            <a:r>
              <a:rPr lang="en-US" sz="2800" dirty="0">
                <a:solidFill>
                  <a:srgbClr val="C00000"/>
                </a:solidFill>
              </a:rPr>
              <a:t> </a:t>
            </a:r>
            <a:r>
              <a:rPr lang="en-US" sz="2800" dirty="0" err="1">
                <a:solidFill>
                  <a:srgbClr val="C00000"/>
                </a:solidFill>
              </a:rPr>
              <a:t>điều</a:t>
            </a:r>
            <a:r>
              <a:rPr lang="en-US" sz="2800" dirty="0">
                <a:solidFill>
                  <a:srgbClr val="C00000"/>
                </a:solidFill>
              </a:rPr>
              <a:t> </a:t>
            </a:r>
            <a:r>
              <a:rPr lang="en-US" sz="2800" dirty="0" err="1" smtClean="0">
                <a:solidFill>
                  <a:srgbClr val="C00000"/>
                </a:solidFill>
              </a:rPr>
              <a:t>kiện</a:t>
            </a:r>
            <a:r>
              <a:rPr lang="en-US" sz="2800" dirty="0" smtClean="0">
                <a:solidFill>
                  <a:srgbClr val="C00000"/>
                </a:solidFill>
              </a:rPr>
              <a:t> </a:t>
            </a:r>
            <a:r>
              <a:rPr lang="en-US" sz="2800" dirty="0" err="1" smtClean="0">
                <a:solidFill>
                  <a:srgbClr val="C00000"/>
                </a:solidFill>
              </a:rPr>
              <a:t>trước</a:t>
            </a:r>
            <a:r>
              <a:rPr lang="en-US" sz="2800" dirty="0" smtClean="0">
                <a:solidFill>
                  <a:srgbClr val="C00000"/>
                </a:solidFill>
              </a:rPr>
              <a:t> </a:t>
            </a:r>
            <a:r>
              <a:rPr lang="en-US" sz="2800" dirty="0" err="1" smtClean="0">
                <a:solidFill>
                  <a:srgbClr val="C00000"/>
                </a:solidFill>
              </a:rPr>
              <a:t>rồi</a:t>
            </a:r>
            <a:r>
              <a:rPr lang="en-US" sz="2800" dirty="0" smtClean="0">
                <a:solidFill>
                  <a:srgbClr val="C00000"/>
                </a:solidFill>
              </a:rPr>
              <a:t> </a:t>
            </a:r>
            <a:r>
              <a:rPr lang="en-US" sz="2800" dirty="0" err="1" smtClean="0">
                <a:solidFill>
                  <a:srgbClr val="C00000"/>
                </a:solidFill>
              </a:rPr>
              <a:t>lặp</a:t>
            </a:r>
            <a:endParaRPr lang="en-US" sz="2800" dirty="0">
              <a:solidFill>
                <a:srgbClr val="C00000"/>
              </a:solidFill>
            </a:endParaRPr>
          </a:p>
        </p:txBody>
      </p:sp>
    </p:spTree>
    <p:extLst>
      <p:ext uri="{BB962C8B-B14F-4D97-AF65-F5344CB8AC3E}">
        <p14:creationId xmlns:p14="http://schemas.microsoft.com/office/powerpoint/2010/main" val="162939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a:extLst>
              <a:ext uri="{FF2B5EF4-FFF2-40B4-BE49-F238E27FC236}">
                <a16:creationId xmlns:a16="http://schemas.microsoft.com/office/drawing/2014/main" xmlns="" id="{0175E24F-5F12-4A31-977C-92B14D6ED094}"/>
              </a:ext>
            </a:extLst>
          </p:cNvPr>
          <p:cNvGrpSpPr/>
          <p:nvPr/>
        </p:nvGrpSpPr>
        <p:grpSpPr>
          <a:xfrm>
            <a:off x="1321328" y="1173094"/>
            <a:ext cx="8889472" cy="701040"/>
            <a:chOff x="3129129" y="1121776"/>
            <a:chExt cx="5933741" cy="1171624"/>
          </a:xfrm>
        </p:grpSpPr>
        <p:sp>
          <p:nvSpPr>
            <p:cNvPr id="7" name="圆角矩形 2">
              <a:extLst>
                <a:ext uri="{FF2B5EF4-FFF2-40B4-BE49-F238E27FC236}">
                  <a16:creationId xmlns:a16="http://schemas.microsoft.com/office/drawing/2014/main" xmlns="" id="{8A13CB64-3818-4074-A703-C94F0F6A0E1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a:extLst>
                <a:ext uri="{FF2B5EF4-FFF2-40B4-BE49-F238E27FC236}">
                  <a16:creationId xmlns:a16="http://schemas.microsoft.com/office/drawing/2014/main" xmlns="" id="{103904A3-E641-4FA8-A2E5-9DB429CADAC8}"/>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a:extLst>
              <a:ext uri="{FF2B5EF4-FFF2-40B4-BE49-F238E27FC236}">
                <a16:creationId xmlns:a16="http://schemas.microsoft.com/office/drawing/2014/main" xmlns="" id="{2FBE4E7E-9361-4FAE-9EDA-DEB6ACC195E6}"/>
              </a:ext>
            </a:extLst>
          </p:cNvPr>
          <p:cNvSpPr txBox="1"/>
          <p:nvPr/>
        </p:nvSpPr>
        <p:spPr>
          <a:xfrm>
            <a:off x="2693893" y="1285388"/>
            <a:ext cx="5522771" cy="461665"/>
          </a:xfrm>
          <a:prstGeom prst="rect">
            <a:avLst/>
          </a:prstGeom>
          <a:noFill/>
        </p:spPr>
        <p:txBody>
          <a:bodyPr wrap="square" rtlCol="0">
            <a:spAutoFit/>
          </a:bodyP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Vòng Lặp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a:extLst>
              <a:ext uri="{FF2B5EF4-FFF2-40B4-BE49-F238E27FC236}">
                <a16:creationId xmlns:a16="http://schemas.microsoft.com/office/drawing/2014/main" xmlns="" id="{C241E27F-2304-4863-9511-10B2B1CC4750}"/>
              </a:ext>
            </a:extLst>
          </p:cNvPr>
          <p:cNvGrpSpPr/>
          <p:nvPr/>
        </p:nvGrpSpPr>
        <p:grpSpPr>
          <a:xfrm>
            <a:off x="1727923" y="1143000"/>
            <a:ext cx="860201" cy="789889"/>
            <a:chOff x="2912215" y="455848"/>
            <a:chExt cx="1066422" cy="1974366"/>
          </a:xfrm>
        </p:grpSpPr>
        <p:grpSp>
          <p:nvGrpSpPr>
            <p:cNvPr id="11" name="组合 5">
              <a:extLst>
                <a:ext uri="{FF2B5EF4-FFF2-40B4-BE49-F238E27FC236}">
                  <a16:creationId xmlns:a16="http://schemas.microsoft.com/office/drawing/2014/main" xmlns="" id="{1C3A665A-C7C6-4939-BF47-BD12F60A77FB}"/>
                </a:ext>
              </a:extLst>
            </p:cNvPr>
            <p:cNvGrpSpPr/>
            <p:nvPr/>
          </p:nvGrpSpPr>
          <p:grpSpPr>
            <a:xfrm>
              <a:off x="2912215" y="455848"/>
              <a:ext cx="1066422" cy="1974366"/>
              <a:chOff x="2996200" y="693603"/>
              <a:chExt cx="1014663" cy="1878543"/>
            </a:xfrm>
          </p:grpSpPr>
          <p:sp>
            <p:nvSpPr>
              <p:cNvPr id="13" name="椭圆 13">
                <a:extLst>
                  <a:ext uri="{FF2B5EF4-FFF2-40B4-BE49-F238E27FC236}">
                    <a16:creationId xmlns:a16="http://schemas.microsoft.com/office/drawing/2014/main" xmlns="" id="{A406167F-782A-421E-A6D9-07609F4DAD75}"/>
                  </a:ext>
                </a:extLst>
              </p:cNvPr>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a:extLst>
                  <a:ext uri="{FF2B5EF4-FFF2-40B4-BE49-F238E27FC236}">
                    <a16:creationId xmlns:a16="http://schemas.microsoft.com/office/drawing/2014/main" xmlns="" id="{8AC6A69C-98F5-43A1-AFF2-99CFB27FD06B}"/>
                  </a:ext>
                </a:extLst>
              </p:cNvPr>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a:extLst>
                <a:ext uri="{FF2B5EF4-FFF2-40B4-BE49-F238E27FC236}">
                  <a16:creationId xmlns:a16="http://schemas.microsoft.com/office/drawing/2014/main" xmlns="" id="{9772CA32-DA10-410B-BD1B-7442BD427930}"/>
                </a:ext>
              </a:extLst>
            </p:cNvPr>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pic>
        <p:nvPicPr>
          <p:cNvPr id="1026" name="Picture 2" descr="Vòng lặp while trong java với ví dụ cụ thể - Deft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403916"/>
            <a:ext cx="4010025"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67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10" name="文本框 136"/>
          <p:cNvSpPr txBox="1"/>
          <p:nvPr/>
        </p:nvSpPr>
        <p:spPr>
          <a:xfrm>
            <a:off x="526873" y="2719223"/>
            <a:ext cx="1717068" cy="1154477"/>
          </a:xfrm>
          <a:prstGeom prst="rect">
            <a:avLst/>
          </a:prstGeom>
          <a:noFill/>
        </p:spPr>
        <p:txBody>
          <a:bodyPr wrap="square" rtlCol="0">
            <a:spAutoFit/>
          </a:bodyPr>
          <a:lstStyle/>
          <a:p>
            <a:pPr algn="ctr"/>
            <a:r>
              <a:rPr lang="en-US" altLang="zh-CN"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1" name="组合 8"/>
          <p:cNvGrpSpPr/>
          <p:nvPr/>
        </p:nvGrpSpPr>
        <p:grpSpPr>
          <a:xfrm>
            <a:off x="2341688" y="4684882"/>
            <a:ext cx="805150" cy="718592"/>
            <a:chOff x="3262497" y="1084626"/>
            <a:chExt cx="1126854" cy="958123"/>
          </a:xfrm>
        </p:grpSpPr>
        <p:grpSp>
          <p:nvGrpSpPr>
            <p:cNvPr id="12" name="组合 9"/>
            <p:cNvGrpSpPr/>
            <p:nvPr/>
          </p:nvGrpSpPr>
          <p:grpSpPr>
            <a:xfrm>
              <a:off x="3262497" y="1084626"/>
              <a:ext cx="1126854" cy="958123"/>
              <a:chOff x="2892834" y="1141776"/>
              <a:chExt cx="1126854" cy="958123"/>
            </a:xfrm>
          </p:grpSpPr>
          <p:sp>
            <p:nvSpPr>
              <p:cNvPr id="14"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5" name="圆角矩形 14"/>
              <p:cNvSpPr/>
              <p:nvPr/>
            </p:nvSpPr>
            <p:spPr>
              <a:xfrm>
                <a:off x="2892834" y="1178024"/>
                <a:ext cx="1063215" cy="901028"/>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3" name="文本框 11"/>
            <p:cNvSpPr txBox="1"/>
            <p:nvPr/>
          </p:nvSpPr>
          <p:spPr>
            <a:xfrm>
              <a:off x="3266480" y="1209433"/>
              <a:ext cx="1030515" cy="697627"/>
            </a:xfrm>
            <a:prstGeom prst="rect">
              <a:avLst/>
            </a:prstGeom>
            <a:noFill/>
          </p:spPr>
          <p:txBody>
            <a:bodyPr wrap="square" rtlCol="0">
              <a:spAutoFit/>
            </a:bodyPr>
            <a:lstStyle/>
            <a:p>
              <a:pPr algn="ctr"/>
              <a:r>
                <a:rPr lang="en-US" altLang="zh-CN" sz="2800" dirty="0" smtClean="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26" name="组合 36" descr="Làm  Quen Với Hàm(Method) Trong Java">
            <a:extLst>
              <a:ext uri="{C183D7F6-B498-43B3-948B-1728B52AA6E4}">
                <adec:decorative xmlns:adec="http://schemas.microsoft.com/office/drawing/2017/decorative" xmlns="" val="0"/>
              </a:ext>
            </a:extLst>
          </p:cNvPr>
          <p:cNvGrpSpPr/>
          <p:nvPr/>
        </p:nvGrpSpPr>
        <p:grpSpPr>
          <a:xfrm>
            <a:off x="3534569" y="4682774"/>
            <a:ext cx="6081234" cy="803626"/>
            <a:chOff x="4555084" y="1092328"/>
            <a:chExt cx="4389024" cy="1150809"/>
          </a:xfrm>
        </p:grpSpPr>
        <p:pic>
          <p:nvPicPr>
            <p:cNvPr id="27"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sp>
          <p:nvSpPr>
            <p:cNvPr id="28" name="圆角矩形 40" descr="Làm  Quen Với Hàm(Method)">
              <a:extLst>
                <a:ext uri="{C183D7F6-B498-43B3-948B-1728B52AA6E4}">
                  <adec:decorative xmlns:adec="http://schemas.microsoft.com/office/drawing/2017/decorative" xmlns="" val="0"/>
                </a:ext>
              </a:extLst>
            </p:cNvPr>
            <p:cNvSpPr/>
            <p:nvPr/>
          </p:nvSpPr>
          <p:spPr>
            <a:xfrm>
              <a:off x="4555084" y="1092328"/>
              <a:ext cx="4389024" cy="958121"/>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Lệnh</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Khiển</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Trong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Vòng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Lặp</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45" name="组合 22">
            <a:extLst>
              <a:ext uri="{FF2B5EF4-FFF2-40B4-BE49-F238E27FC236}">
                <a16:creationId xmlns:a16="http://schemas.microsoft.com/office/drawing/2014/main" xmlns="" id="{BEBFCD1D-3183-4F2E-B47C-D6653D35A703}"/>
              </a:ext>
            </a:extLst>
          </p:cNvPr>
          <p:cNvGrpSpPr/>
          <p:nvPr/>
        </p:nvGrpSpPr>
        <p:grpSpPr>
          <a:xfrm>
            <a:off x="2350469" y="3603913"/>
            <a:ext cx="750898" cy="718592"/>
            <a:chOff x="3227162" y="3591385"/>
            <a:chExt cx="1089578" cy="958123"/>
          </a:xfrm>
        </p:grpSpPr>
        <p:grpSp>
          <p:nvGrpSpPr>
            <p:cNvPr id="46" name="组合 23">
              <a:extLst>
                <a:ext uri="{FF2B5EF4-FFF2-40B4-BE49-F238E27FC236}">
                  <a16:creationId xmlns:a16="http://schemas.microsoft.com/office/drawing/2014/main" xmlns="" id="{17ABDD5E-C13B-4E18-963A-BE7485918BF9}"/>
                </a:ext>
              </a:extLst>
            </p:cNvPr>
            <p:cNvGrpSpPr/>
            <p:nvPr/>
          </p:nvGrpSpPr>
          <p:grpSpPr>
            <a:xfrm>
              <a:off x="3227162" y="3591385"/>
              <a:ext cx="1089578" cy="958123"/>
              <a:chOff x="2857499" y="1149477"/>
              <a:chExt cx="1089578" cy="958123"/>
            </a:xfrm>
          </p:grpSpPr>
          <p:sp>
            <p:nvSpPr>
              <p:cNvPr id="48" name="圆角矩形 27">
                <a:extLst>
                  <a:ext uri="{FF2B5EF4-FFF2-40B4-BE49-F238E27FC236}">
                    <a16:creationId xmlns:a16="http://schemas.microsoft.com/office/drawing/2014/main" xmlns="" id="{8C2DDF7A-005C-44DA-A720-C7DF9CB26ED2}"/>
                  </a:ext>
                </a:extLst>
              </p:cNvPr>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圆角矩形 28">
                <a:extLst>
                  <a:ext uri="{FF2B5EF4-FFF2-40B4-BE49-F238E27FC236}">
                    <a16:creationId xmlns:a16="http://schemas.microsoft.com/office/drawing/2014/main" xmlns="" id="{527831F2-E4C8-45E9-AAB5-2559B645A4B4}"/>
                  </a:ext>
                </a:extLst>
              </p:cNvPr>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47" name="文本框 25">
              <a:extLst>
                <a:ext uri="{FF2B5EF4-FFF2-40B4-BE49-F238E27FC236}">
                  <a16:creationId xmlns:a16="http://schemas.microsoft.com/office/drawing/2014/main" xmlns="" id="{7480EC81-9883-4B03-995D-A0742FC0DAC6}"/>
                </a:ext>
              </a:extLst>
            </p:cNvPr>
            <p:cNvSpPr txBox="1"/>
            <p:nvPr/>
          </p:nvSpPr>
          <p:spPr>
            <a:xfrm>
              <a:off x="3250771" y="3701112"/>
              <a:ext cx="1030515" cy="697627"/>
            </a:xfrm>
            <a:prstGeom prst="rect">
              <a:avLst/>
            </a:prstGeom>
            <a:noFill/>
          </p:spPr>
          <p:txBody>
            <a:bodyPr wrap="square" rtlCol="0">
              <a:spAutoFit/>
            </a:bodyP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0" name="组合 46">
            <a:extLst>
              <a:ext uri="{FF2B5EF4-FFF2-40B4-BE49-F238E27FC236}">
                <a16:creationId xmlns:a16="http://schemas.microsoft.com/office/drawing/2014/main" xmlns="" id="{E32F2D3B-DB44-479E-A104-FB9DDFC54BF6}"/>
              </a:ext>
            </a:extLst>
          </p:cNvPr>
          <p:cNvGrpSpPr/>
          <p:nvPr/>
        </p:nvGrpSpPr>
        <p:grpSpPr>
          <a:xfrm>
            <a:off x="3460994" y="3605035"/>
            <a:ext cx="6521206" cy="814565"/>
            <a:chOff x="4555084" y="3594980"/>
            <a:chExt cx="4697325" cy="1150703"/>
          </a:xfrm>
        </p:grpSpPr>
        <p:pic>
          <p:nvPicPr>
            <p:cNvPr id="51" name="图片 47">
              <a:extLst>
                <a:ext uri="{FF2B5EF4-FFF2-40B4-BE49-F238E27FC236}">
                  <a16:creationId xmlns:a16="http://schemas.microsoft.com/office/drawing/2014/main" xmlns="" id="{4212CE90-258E-467B-9BDD-44AF8087F485}"/>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4544376"/>
              <a:ext cx="3646270" cy="201307"/>
            </a:xfrm>
            <a:prstGeom prst="rect">
              <a:avLst/>
            </a:prstGeom>
          </p:spPr>
        </p:pic>
        <p:grpSp>
          <p:nvGrpSpPr>
            <p:cNvPr id="52" name="组合 48">
              <a:extLst>
                <a:ext uri="{FF2B5EF4-FFF2-40B4-BE49-F238E27FC236}">
                  <a16:creationId xmlns:a16="http://schemas.microsoft.com/office/drawing/2014/main" xmlns="" id="{1C445931-20AA-4042-8F18-57CC386288E1}"/>
                </a:ext>
              </a:extLst>
            </p:cNvPr>
            <p:cNvGrpSpPr/>
            <p:nvPr/>
          </p:nvGrpSpPr>
          <p:grpSpPr>
            <a:xfrm>
              <a:off x="4555084" y="3594980"/>
              <a:ext cx="4697325" cy="974450"/>
              <a:chOff x="4555084" y="3594980"/>
              <a:chExt cx="4697325" cy="974450"/>
            </a:xfrm>
          </p:grpSpPr>
          <p:pic>
            <p:nvPicPr>
              <p:cNvPr id="53" name="图片 49">
                <a:extLst>
                  <a:ext uri="{FF2B5EF4-FFF2-40B4-BE49-F238E27FC236}">
                    <a16:creationId xmlns:a16="http://schemas.microsoft.com/office/drawing/2014/main" xmlns="" id="{4618BAEE-899D-438D-9CA6-60A4909F22FC}"/>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1" y="3917172"/>
                <a:ext cx="958122" cy="346394"/>
              </a:xfrm>
              <a:prstGeom prst="rect">
                <a:avLst/>
              </a:prstGeom>
            </p:spPr>
          </p:pic>
          <p:sp>
            <p:nvSpPr>
              <p:cNvPr id="54" name="圆角矩形 50">
                <a:extLst>
                  <a:ext uri="{FF2B5EF4-FFF2-40B4-BE49-F238E27FC236}">
                    <a16:creationId xmlns:a16="http://schemas.microsoft.com/office/drawing/2014/main" xmlns="" id="{C7BC60A4-B4E1-4328-85AC-135601DA954B}"/>
                  </a:ext>
                </a:extLst>
              </p:cNvPr>
              <p:cNvSpPr/>
              <p:nvPr/>
            </p:nvSpPr>
            <p:spPr>
              <a:xfrm>
                <a:off x="4555084" y="3594980"/>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Vòng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Lặp</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grpSp>
        <p:nvGrpSpPr>
          <p:cNvPr id="23" name="组合 8"/>
          <p:cNvGrpSpPr/>
          <p:nvPr/>
        </p:nvGrpSpPr>
        <p:grpSpPr>
          <a:xfrm>
            <a:off x="2339524" y="1875399"/>
            <a:ext cx="805150" cy="718592"/>
            <a:chOff x="3262497" y="1084626"/>
            <a:chExt cx="1126854" cy="958123"/>
          </a:xfrm>
        </p:grpSpPr>
        <p:grpSp>
          <p:nvGrpSpPr>
            <p:cNvPr id="24" name="组合 9"/>
            <p:cNvGrpSpPr/>
            <p:nvPr/>
          </p:nvGrpSpPr>
          <p:grpSpPr>
            <a:xfrm>
              <a:off x="3262497" y="1084626"/>
              <a:ext cx="1126854" cy="958123"/>
              <a:chOff x="2892834" y="1141776"/>
              <a:chExt cx="1126854" cy="958123"/>
            </a:xfrm>
          </p:grpSpPr>
          <p:sp>
            <p:nvSpPr>
              <p:cNvPr id="29"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0"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5" name="文本框 11"/>
            <p:cNvSpPr txBox="1"/>
            <p:nvPr/>
          </p:nvSpPr>
          <p:spPr>
            <a:xfrm>
              <a:off x="3266480" y="1209433"/>
              <a:ext cx="1030515" cy="697627"/>
            </a:xfrm>
            <a:prstGeom prst="rect">
              <a:avLst/>
            </a:prstGeom>
            <a:noFill/>
          </p:spPr>
          <p:txBody>
            <a:bodyPr wrap="square" rtlCol="0">
              <a:spAutoFit/>
            </a:bodyPr>
            <a:lstStyle/>
            <a:p>
              <a:pPr algn="ctr"/>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1" name="文本框 66"/>
          <p:cNvSpPr txBox="1"/>
          <p:nvPr/>
        </p:nvSpPr>
        <p:spPr>
          <a:xfrm>
            <a:off x="3515725" y="1976727"/>
            <a:ext cx="6314075" cy="523220"/>
          </a:xfrm>
          <a:prstGeom prst="rect">
            <a:avLst/>
          </a:prstGeom>
          <a:noFill/>
        </p:spPr>
        <p:txBody>
          <a:bodyPr wrap="square" rtlCol="0">
            <a:spAutoFit/>
          </a:bodyPr>
          <a:lstStyle/>
          <a:p>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nhánh</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tiếp</a:t>
            </a:r>
            <a:r>
              <a:rPr lang="en-US" altLang="zh-CN" sz="2800" b="1" dirty="0" smtClean="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8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2" name="圆角矩形 34">
            <a:extLst>
              <a:ext uri="{FF2B5EF4-FFF2-40B4-BE49-F238E27FC236}">
                <a16:creationId xmlns="" xmlns:a16="http://schemas.microsoft.com/office/drawing/2014/main" id="{4A98B195-D5E7-4238-B9B0-9E6698C21C3A}"/>
              </a:ext>
            </a:extLst>
          </p:cNvPr>
          <p:cNvSpPr/>
          <p:nvPr/>
        </p:nvSpPr>
        <p:spPr>
          <a:xfrm>
            <a:off x="2351797" y="27062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33" name="组合 51">
            <a:extLst>
              <a:ext uri="{FF2B5EF4-FFF2-40B4-BE49-F238E27FC236}">
                <a16:creationId xmlns="" xmlns:a16="http://schemas.microsoft.com/office/drawing/2014/main" id="{8541760D-945C-4378-82F6-7A5400A5AB52}"/>
              </a:ext>
            </a:extLst>
          </p:cNvPr>
          <p:cNvGrpSpPr/>
          <p:nvPr/>
        </p:nvGrpSpPr>
        <p:grpSpPr>
          <a:xfrm>
            <a:off x="3527096" y="2710478"/>
            <a:ext cx="6007156" cy="718522"/>
            <a:chOff x="4555084" y="4807549"/>
            <a:chExt cx="4361682" cy="974162"/>
          </a:xfrm>
        </p:grpSpPr>
        <p:pic>
          <p:nvPicPr>
            <p:cNvPr id="34" name="图片 52">
              <a:extLst>
                <a:ext uri="{FF2B5EF4-FFF2-40B4-BE49-F238E27FC236}">
                  <a16:creationId xmlns=""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6">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35" name="圆角矩形 55">
              <a:extLst>
                <a:ext uri="{FF2B5EF4-FFF2-40B4-BE49-F238E27FC236}">
                  <a16:creationId xmlns=""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err="1"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Làm</a:t>
              </a:r>
              <a:r>
                <a:rPr lang="en-US" altLang="zh-CN" sz="28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quen</a:t>
              </a:r>
              <a:r>
                <a:rPr lang="en-US" altLang="zh-CN" sz="28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Hàm</a:t>
              </a:r>
              <a:endParaRPr lang="zh-CN" alt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36" name="组合 56"/>
          <p:cNvGrpSpPr/>
          <p:nvPr/>
        </p:nvGrpSpPr>
        <p:grpSpPr>
          <a:xfrm>
            <a:off x="2956647" y="1902585"/>
            <a:ext cx="778013" cy="3399122"/>
            <a:chOff x="3971019" y="796001"/>
            <a:chExt cx="989404" cy="5338506"/>
          </a:xfrm>
        </p:grpSpPr>
        <p:sp>
          <p:nvSpPr>
            <p:cNvPr id="37"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38"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39" name="图片 59"/>
            <p:cNvPicPr>
              <a:picLocks noChangeAspect="1"/>
            </p:cNvPicPr>
            <p:nvPr/>
          </p:nvPicPr>
          <p:blipFill rotWithShape="1">
            <a:blip r:embed="rId4">
              <a:extLst>
                <a:ext uri="{BEBA8EAE-BF5A-486C-A8C5-ECC9F3942E4B}">
                  <a14:imgProps xmlns:a14="http://schemas.microsoft.com/office/drawing/2010/main">
                    <a14:imgLayer r:embed="rId6">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40"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1"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2"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3"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4"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Tree>
    <p:extLst>
      <p:ext uri="{BB962C8B-B14F-4D97-AF65-F5344CB8AC3E}">
        <p14:creationId xmlns:p14="http://schemas.microsoft.com/office/powerpoint/2010/main" val="234570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left)">
                                      <p:cBhvr>
                                        <p:cTn id="8" dur="500"/>
                                        <p:tgtEl>
                                          <p:spTgt spid="11"/>
                                        </p:tgtEl>
                                      </p:cBhvr>
                                    </p:animEffect>
                                  </p:childTnLst>
                                </p:cTn>
                              </p:par>
                              <p:par>
                                <p:cTn id="9" presetID="12" presetClass="entr" presetSubtype="8"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p:tgtEl>
                                          <p:spTgt spid="26"/>
                                        </p:tgtEl>
                                        <p:attrNameLst>
                                          <p:attrName>ppt_x</p:attrName>
                                        </p:attrNameLst>
                                      </p:cBhvr>
                                      <p:tavLst>
                                        <p:tav tm="0">
                                          <p:val>
                                            <p:strVal val="#ppt_x-#ppt_w*1.125000"/>
                                          </p:val>
                                        </p:tav>
                                        <p:tav tm="100000">
                                          <p:val>
                                            <p:strVal val="#ppt_x"/>
                                          </p:val>
                                        </p:tav>
                                      </p:tavLst>
                                    </p:anim>
                                    <p:animEffect transition="in" filter="wipe(right)">
                                      <p:cBhvr>
                                        <p:cTn id="12" dur="500"/>
                                        <p:tgtEl>
                                          <p:spTgt spid="26"/>
                                        </p:tgtEl>
                                      </p:cBhvr>
                                    </p:animEffect>
                                  </p:childTnLst>
                                </p:cTn>
                              </p:par>
                            </p:childTnLst>
                          </p:cTn>
                        </p:par>
                        <p:par>
                          <p:cTn id="13" fill="hold">
                            <p:stCondLst>
                              <p:cond delay="500"/>
                            </p:stCondLst>
                            <p:childTnLst>
                              <p:par>
                                <p:cTn id="14" presetID="12" presetClass="entr" presetSubtype="2"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 calcmode="lin" valueType="num">
                                      <p:cBhvr additive="base">
                                        <p:cTn id="16" dur="500"/>
                                        <p:tgtEl>
                                          <p:spTgt spid="45"/>
                                        </p:tgtEl>
                                        <p:attrNameLst>
                                          <p:attrName>ppt_x</p:attrName>
                                        </p:attrNameLst>
                                      </p:cBhvr>
                                      <p:tavLst>
                                        <p:tav tm="0">
                                          <p:val>
                                            <p:strVal val="#ppt_x+#ppt_w*1.125000"/>
                                          </p:val>
                                        </p:tav>
                                        <p:tav tm="100000">
                                          <p:val>
                                            <p:strVal val="#ppt_x"/>
                                          </p:val>
                                        </p:tav>
                                      </p:tavLst>
                                    </p:anim>
                                    <p:animEffect transition="in" filter="wipe(left)">
                                      <p:cBhvr>
                                        <p:cTn id="17" dur="500"/>
                                        <p:tgtEl>
                                          <p:spTgt spid="45"/>
                                        </p:tgtEl>
                                      </p:cBhvr>
                                    </p:animEffect>
                                  </p:childTnLst>
                                </p:cTn>
                              </p:par>
                              <p:par>
                                <p:cTn id="18" presetID="12" presetClass="entr" presetSubtype="8" fill="hold" nodeType="withEffect">
                                  <p:stCondLst>
                                    <p:cond delay="0"/>
                                  </p:stCondLst>
                                  <p:childTnLst>
                                    <p:set>
                                      <p:cBhvr>
                                        <p:cTn id="19" dur="1" fill="hold">
                                          <p:stCondLst>
                                            <p:cond delay="0"/>
                                          </p:stCondLst>
                                        </p:cTn>
                                        <p:tgtEl>
                                          <p:spTgt spid="50"/>
                                        </p:tgtEl>
                                        <p:attrNameLst>
                                          <p:attrName>style.visibility</p:attrName>
                                        </p:attrNameLst>
                                      </p:cBhvr>
                                      <p:to>
                                        <p:strVal val="visible"/>
                                      </p:to>
                                    </p:set>
                                    <p:anim calcmode="lin" valueType="num">
                                      <p:cBhvr additive="base">
                                        <p:cTn id="20" dur="500"/>
                                        <p:tgtEl>
                                          <p:spTgt spid="50"/>
                                        </p:tgtEl>
                                        <p:attrNameLst>
                                          <p:attrName>ppt_x</p:attrName>
                                        </p:attrNameLst>
                                      </p:cBhvr>
                                      <p:tavLst>
                                        <p:tav tm="0">
                                          <p:val>
                                            <p:strVal val="#ppt_x-#ppt_w*1.125000"/>
                                          </p:val>
                                        </p:tav>
                                        <p:tav tm="100000">
                                          <p:val>
                                            <p:strVal val="#ppt_x"/>
                                          </p:val>
                                        </p:tav>
                                      </p:tavLst>
                                    </p:anim>
                                    <p:animEffect transition="in" filter="wipe(right)">
                                      <p:cBhvr>
                                        <p:cTn id="21" dur="500"/>
                                        <p:tgtEl>
                                          <p:spTgt spid="50"/>
                                        </p:tgtEl>
                                      </p:cBhvr>
                                    </p:animEffect>
                                  </p:childTnLst>
                                </p:cTn>
                              </p:par>
                            </p:childTnLst>
                          </p:cTn>
                        </p:par>
                        <p:par>
                          <p:cTn id="22" fill="hold">
                            <p:stCondLst>
                              <p:cond delay="1000"/>
                            </p:stCondLst>
                            <p:childTnLst>
                              <p:par>
                                <p:cTn id="23" presetID="12" presetClass="entr" presetSubtype="2"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p:tgtEl>
                                          <p:spTgt spid="23"/>
                                        </p:tgtEl>
                                        <p:attrNameLst>
                                          <p:attrName>ppt_x</p:attrName>
                                        </p:attrNameLst>
                                      </p:cBhvr>
                                      <p:tavLst>
                                        <p:tav tm="0">
                                          <p:val>
                                            <p:strVal val="#ppt_x+#ppt_w*1.125000"/>
                                          </p:val>
                                        </p:tav>
                                        <p:tav tm="100000">
                                          <p:val>
                                            <p:strVal val="#ppt_x"/>
                                          </p:val>
                                        </p:tav>
                                      </p:tavLst>
                                    </p:anim>
                                    <p:animEffect transition="in" filter="wipe(left)">
                                      <p:cBhvr>
                                        <p:cTn id="26" dur="500"/>
                                        <p:tgtEl>
                                          <p:spTgt spid="23"/>
                                        </p:tgtEl>
                                      </p:cBhvr>
                                    </p:animEffect>
                                  </p:childTnLst>
                                </p:cTn>
                              </p:par>
                            </p:childTnLst>
                          </p:cTn>
                        </p:par>
                        <p:par>
                          <p:cTn id="27" fill="hold">
                            <p:stCondLst>
                              <p:cond delay="1500"/>
                            </p:stCondLst>
                            <p:childTnLst>
                              <p:par>
                                <p:cTn id="28" presetID="16" presetClass="entr" presetSubtype="42" fill="hold" nodeType="after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arn(outHorizontal)">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a:extLst>
              <a:ext uri="{FF2B5EF4-FFF2-40B4-BE49-F238E27FC236}">
                <a16:creationId xmlns:a16="http://schemas.microsoft.com/office/drawing/2014/main" xmlns="" id="{0175E24F-5F12-4A31-977C-92B14D6ED094}"/>
              </a:ext>
            </a:extLst>
          </p:cNvPr>
          <p:cNvGrpSpPr/>
          <p:nvPr/>
        </p:nvGrpSpPr>
        <p:grpSpPr>
          <a:xfrm>
            <a:off x="1321328" y="1173094"/>
            <a:ext cx="8889472" cy="701040"/>
            <a:chOff x="3129129" y="1121776"/>
            <a:chExt cx="5933741" cy="1171624"/>
          </a:xfrm>
        </p:grpSpPr>
        <p:sp>
          <p:nvSpPr>
            <p:cNvPr id="7" name="圆角矩形 2">
              <a:extLst>
                <a:ext uri="{FF2B5EF4-FFF2-40B4-BE49-F238E27FC236}">
                  <a16:creationId xmlns:a16="http://schemas.microsoft.com/office/drawing/2014/main" xmlns="" id="{8A13CB64-3818-4074-A703-C94F0F6A0E1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a:extLst>
                <a:ext uri="{FF2B5EF4-FFF2-40B4-BE49-F238E27FC236}">
                  <a16:creationId xmlns:a16="http://schemas.microsoft.com/office/drawing/2014/main" xmlns="" id="{103904A3-E641-4FA8-A2E5-9DB429CADAC8}"/>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a:extLst>
              <a:ext uri="{FF2B5EF4-FFF2-40B4-BE49-F238E27FC236}">
                <a16:creationId xmlns:a16="http://schemas.microsoft.com/office/drawing/2014/main" xmlns="" id="{2FBE4E7E-9361-4FAE-9EDA-DEB6ACC195E6}"/>
              </a:ext>
            </a:extLst>
          </p:cNvPr>
          <p:cNvSpPr txBox="1"/>
          <p:nvPr/>
        </p:nvSpPr>
        <p:spPr>
          <a:xfrm>
            <a:off x="2693893" y="1285388"/>
            <a:ext cx="5522771" cy="461665"/>
          </a:xfrm>
          <a:prstGeom prst="rect">
            <a:avLst/>
          </a:prstGeom>
          <a:noFill/>
        </p:spPr>
        <p:txBody>
          <a:bodyPr wrap="square" rtlCol="0">
            <a:spAutoFit/>
          </a:bodyP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Vòng Lặp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a:extLst>
              <a:ext uri="{FF2B5EF4-FFF2-40B4-BE49-F238E27FC236}">
                <a16:creationId xmlns:a16="http://schemas.microsoft.com/office/drawing/2014/main" xmlns="" id="{C241E27F-2304-4863-9511-10B2B1CC4750}"/>
              </a:ext>
            </a:extLst>
          </p:cNvPr>
          <p:cNvGrpSpPr/>
          <p:nvPr/>
        </p:nvGrpSpPr>
        <p:grpSpPr>
          <a:xfrm>
            <a:off x="1727923" y="1143000"/>
            <a:ext cx="860201" cy="789889"/>
            <a:chOff x="2912215" y="455848"/>
            <a:chExt cx="1066422" cy="1974366"/>
          </a:xfrm>
        </p:grpSpPr>
        <p:grpSp>
          <p:nvGrpSpPr>
            <p:cNvPr id="11" name="组合 5">
              <a:extLst>
                <a:ext uri="{FF2B5EF4-FFF2-40B4-BE49-F238E27FC236}">
                  <a16:creationId xmlns:a16="http://schemas.microsoft.com/office/drawing/2014/main" xmlns="" id="{1C3A665A-C7C6-4939-BF47-BD12F60A77FB}"/>
                </a:ext>
              </a:extLst>
            </p:cNvPr>
            <p:cNvGrpSpPr/>
            <p:nvPr/>
          </p:nvGrpSpPr>
          <p:grpSpPr>
            <a:xfrm>
              <a:off x="2912215" y="455848"/>
              <a:ext cx="1066422" cy="1974366"/>
              <a:chOff x="2996200" y="693603"/>
              <a:chExt cx="1014663" cy="1878543"/>
            </a:xfrm>
          </p:grpSpPr>
          <p:sp>
            <p:nvSpPr>
              <p:cNvPr id="13" name="椭圆 13">
                <a:extLst>
                  <a:ext uri="{FF2B5EF4-FFF2-40B4-BE49-F238E27FC236}">
                    <a16:creationId xmlns:a16="http://schemas.microsoft.com/office/drawing/2014/main" xmlns="" id="{A406167F-782A-421E-A6D9-07609F4DAD75}"/>
                  </a:ext>
                </a:extLst>
              </p:cNvPr>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a:extLst>
                  <a:ext uri="{FF2B5EF4-FFF2-40B4-BE49-F238E27FC236}">
                    <a16:creationId xmlns:a16="http://schemas.microsoft.com/office/drawing/2014/main" xmlns="" id="{8AC6A69C-98F5-43A1-AFF2-99CFB27FD06B}"/>
                  </a:ext>
                </a:extLst>
              </p:cNvPr>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a:extLst>
                <a:ext uri="{FF2B5EF4-FFF2-40B4-BE49-F238E27FC236}">
                  <a16:creationId xmlns:a16="http://schemas.microsoft.com/office/drawing/2014/main" xmlns="" id="{9772CA32-DA10-410B-BD1B-7442BD427930}"/>
                </a:ext>
              </a:extLst>
            </p:cNvPr>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sp>
        <p:nvSpPr>
          <p:cNvPr id="15" name="Callout: Down Arrow 2">
            <a:extLst>
              <a:ext uri="{FF2B5EF4-FFF2-40B4-BE49-F238E27FC236}">
                <a16:creationId xmlns:a16="http://schemas.microsoft.com/office/drawing/2014/main" xmlns="" id="{254448C3-805D-4C8E-8DE1-C5F274B3FFA5}"/>
              </a:ext>
            </a:extLst>
          </p:cNvPr>
          <p:cNvSpPr/>
          <p:nvPr/>
        </p:nvSpPr>
        <p:spPr>
          <a:xfrm>
            <a:off x="4659506" y="1910834"/>
            <a:ext cx="2096870" cy="70104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Ví</a:t>
            </a:r>
            <a:r>
              <a:rPr lang="en-US" sz="2800" dirty="0"/>
              <a:t> </a:t>
            </a:r>
            <a:r>
              <a:rPr lang="en-US" sz="2800" dirty="0" err="1"/>
              <a:t>Dụ</a:t>
            </a:r>
            <a:endParaRPr lang="en-US" sz="2800" dirty="0"/>
          </a:p>
        </p:txBody>
      </p:sp>
      <p:pic>
        <p:nvPicPr>
          <p:cNvPr id="16" name="Picture 15">
            <a:extLst>
              <a:ext uri="{FF2B5EF4-FFF2-40B4-BE49-F238E27FC236}">
                <a16:creationId xmlns:a16="http://schemas.microsoft.com/office/drawing/2014/main" xmlns="" id="{811489CF-08B1-4141-9A7D-B68B7A04D6B4}"/>
              </a:ext>
            </a:extLst>
          </p:cNvPr>
          <p:cNvPicPr>
            <a:picLocks noChangeAspect="1"/>
          </p:cNvPicPr>
          <p:nvPr/>
        </p:nvPicPr>
        <p:blipFill>
          <a:blip r:embed="rId4"/>
          <a:stretch>
            <a:fillRect/>
          </a:stretch>
        </p:blipFill>
        <p:spPr>
          <a:xfrm>
            <a:off x="1997767" y="2648574"/>
            <a:ext cx="7420349" cy="3625953"/>
          </a:xfrm>
          <a:prstGeom prst="rect">
            <a:avLst/>
          </a:prstGeom>
        </p:spPr>
      </p:pic>
    </p:spTree>
    <p:extLst>
      <p:ext uri="{BB962C8B-B14F-4D97-AF65-F5344CB8AC3E}">
        <p14:creationId xmlns:p14="http://schemas.microsoft.com/office/powerpoint/2010/main" val="285393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a:extLst>
              <a:ext uri="{FF2B5EF4-FFF2-40B4-BE49-F238E27FC236}">
                <a16:creationId xmlns:a16="http://schemas.microsoft.com/office/drawing/2014/main" xmlns="" id="{0175E24F-5F12-4A31-977C-92B14D6ED094}"/>
              </a:ext>
            </a:extLst>
          </p:cNvPr>
          <p:cNvGrpSpPr/>
          <p:nvPr/>
        </p:nvGrpSpPr>
        <p:grpSpPr>
          <a:xfrm>
            <a:off x="1702328" y="1173094"/>
            <a:ext cx="8889472" cy="701040"/>
            <a:chOff x="3129129" y="1121776"/>
            <a:chExt cx="5933741" cy="1171624"/>
          </a:xfrm>
        </p:grpSpPr>
        <p:sp>
          <p:nvSpPr>
            <p:cNvPr id="7" name="圆角矩形 2">
              <a:extLst>
                <a:ext uri="{FF2B5EF4-FFF2-40B4-BE49-F238E27FC236}">
                  <a16:creationId xmlns:a16="http://schemas.microsoft.com/office/drawing/2014/main" xmlns="" id="{8A13CB64-3818-4074-A703-C94F0F6A0E1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a:extLst>
                <a:ext uri="{FF2B5EF4-FFF2-40B4-BE49-F238E27FC236}">
                  <a16:creationId xmlns:a16="http://schemas.microsoft.com/office/drawing/2014/main" xmlns="" id="{103904A3-E641-4FA8-A2E5-9DB429CADAC8}"/>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a:extLst>
              <a:ext uri="{FF2B5EF4-FFF2-40B4-BE49-F238E27FC236}">
                <a16:creationId xmlns:a16="http://schemas.microsoft.com/office/drawing/2014/main" xmlns="" id="{2FBE4E7E-9361-4FAE-9EDA-DEB6ACC195E6}"/>
              </a:ext>
            </a:extLst>
          </p:cNvPr>
          <p:cNvSpPr txBox="1"/>
          <p:nvPr/>
        </p:nvSpPr>
        <p:spPr>
          <a:xfrm>
            <a:off x="3074893" y="1285388"/>
            <a:ext cx="5522771" cy="461665"/>
          </a:xfrm>
          <a:prstGeom prst="rect">
            <a:avLst/>
          </a:prstGeom>
          <a:noFill/>
        </p:spPr>
        <p:txBody>
          <a:bodyPr wrap="square" rtlCol="0">
            <a:spAutoFit/>
          </a:bodyP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Vòng Lặp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a:extLst>
              <a:ext uri="{FF2B5EF4-FFF2-40B4-BE49-F238E27FC236}">
                <a16:creationId xmlns:a16="http://schemas.microsoft.com/office/drawing/2014/main" xmlns="" id="{C241E27F-2304-4863-9511-10B2B1CC4750}"/>
              </a:ext>
            </a:extLst>
          </p:cNvPr>
          <p:cNvGrpSpPr/>
          <p:nvPr/>
        </p:nvGrpSpPr>
        <p:grpSpPr>
          <a:xfrm>
            <a:off x="2108923" y="1143000"/>
            <a:ext cx="860201" cy="789889"/>
            <a:chOff x="2912215" y="455848"/>
            <a:chExt cx="1066422" cy="1974366"/>
          </a:xfrm>
        </p:grpSpPr>
        <p:grpSp>
          <p:nvGrpSpPr>
            <p:cNvPr id="11" name="组合 5">
              <a:extLst>
                <a:ext uri="{FF2B5EF4-FFF2-40B4-BE49-F238E27FC236}">
                  <a16:creationId xmlns:a16="http://schemas.microsoft.com/office/drawing/2014/main" xmlns="" id="{1C3A665A-C7C6-4939-BF47-BD12F60A77FB}"/>
                </a:ext>
              </a:extLst>
            </p:cNvPr>
            <p:cNvGrpSpPr/>
            <p:nvPr/>
          </p:nvGrpSpPr>
          <p:grpSpPr>
            <a:xfrm>
              <a:off x="2912215" y="455848"/>
              <a:ext cx="1066422" cy="1974366"/>
              <a:chOff x="2996200" y="693603"/>
              <a:chExt cx="1014663" cy="1878543"/>
            </a:xfrm>
          </p:grpSpPr>
          <p:sp>
            <p:nvSpPr>
              <p:cNvPr id="13" name="椭圆 13">
                <a:extLst>
                  <a:ext uri="{FF2B5EF4-FFF2-40B4-BE49-F238E27FC236}">
                    <a16:creationId xmlns:a16="http://schemas.microsoft.com/office/drawing/2014/main" xmlns="" id="{A406167F-782A-421E-A6D9-07609F4DAD75}"/>
                  </a:ext>
                </a:extLst>
              </p:cNvPr>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a:extLst>
                  <a:ext uri="{FF2B5EF4-FFF2-40B4-BE49-F238E27FC236}">
                    <a16:creationId xmlns:a16="http://schemas.microsoft.com/office/drawing/2014/main" xmlns="" id="{8AC6A69C-98F5-43A1-AFF2-99CFB27FD06B}"/>
                  </a:ext>
                </a:extLst>
              </p:cNvPr>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a:extLst>
                <a:ext uri="{FF2B5EF4-FFF2-40B4-BE49-F238E27FC236}">
                  <a16:creationId xmlns:a16="http://schemas.microsoft.com/office/drawing/2014/main" xmlns="" id="{9772CA32-DA10-410B-BD1B-7442BD427930}"/>
                </a:ext>
              </a:extLst>
            </p:cNvPr>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sp>
        <p:nvSpPr>
          <p:cNvPr id="15" name="Arrow: Pentagon 1">
            <a:extLst>
              <a:ext uri="{FF2B5EF4-FFF2-40B4-BE49-F238E27FC236}">
                <a16:creationId xmlns:a16="http://schemas.microsoft.com/office/drawing/2014/main" xmlns="" id="{C403E4B5-22E2-4106-BBF6-5ACBD5E30518}"/>
              </a:ext>
            </a:extLst>
          </p:cNvPr>
          <p:cNvSpPr/>
          <p:nvPr/>
        </p:nvSpPr>
        <p:spPr>
          <a:xfrm>
            <a:off x="1942329" y="1944250"/>
            <a:ext cx="4058478" cy="42819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1.Vòng lặp do-while()</a:t>
            </a:r>
          </a:p>
        </p:txBody>
      </p:sp>
      <p:sp>
        <p:nvSpPr>
          <p:cNvPr id="16" name="Arrow: Pentagon 24">
            <a:extLst>
              <a:ext uri="{FF2B5EF4-FFF2-40B4-BE49-F238E27FC236}">
                <a16:creationId xmlns:a16="http://schemas.microsoft.com/office/drawing/2014/main" xmlns="" id="{2ACA5747-8446-4094-B4BF-5320576B30F0}"/>
              </a:ext>
            </a:extLst>
          </p:cNvPr>
          <p:cNvSpPr/>
          <p:nvPr/>
        </p:nvSpPr>
        <p:spPr>
          <a:xfrm>
            <a:off x="2561056" y="2521191"/>
            <a:ext cx="7040144" cy="428192"/>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 KHÔNG </a:t>
            </a:r>
            <a:r>
              <a:rPr lang="en-US" sz="2800" dirty="0" err="1">
                <a:solidFill>
                  <a:srgbClr val="C00000"/>
                </a:solidFill>
              </a:rPr>
              <a:t>duyệt</a:t>
            </a:r>
            <a:r>
              <a:rPr lang="en-US" sz="2800" dirty="0">
                <a:solidFill>
                  <a:srgbClr val="C00000"/>
                </a:solidFill>
              </a:rPr>
              <a:t> </a:t>
            </a:r>
            <a:r>
              <a:rPr lang="en-US" sz="2800" dirty="0" err="1">
                <a:solidFill>
                  <a:srgbClr val="C00000"/>
                </a:solidFill>
              </a:rPr>
              <a:t>theo</a:t>
            </a:r>
            <a:r>
              <a:rPr lang="en-US" sz="2800" dirty="0">
                <a:solidFill>
                  <a:srgbClr val="C00000"/>
                </a:solidFill>
              </a:rPr>
              <a:t> </a:t>
            </a:r>
            <a:r>
              <a:rPr lang="en-US" sz="2800" dirty="0" err="1">
                <a:solidFill>
                  <a:srgbClr val="C00000"/>
                </a:solidFill>
              </a:rPr>
              <a:t>chỉ</a:t>
            </a:r>
            <a:r>
              <a:rPr lang="en-US" sz="2800" dirty="0">
                <a:solidFill>
                  <a:srgbClr val="C00000"/>
                </a:solidFill>
              </a:rPr>
              <a:t> </a:t>
            </a:r>
            <a:r>
              <a:rPr lang="en-US" sz="2800" dirty="0" err="1">
                <a:solidFill>
                  <a:srgbClr val="C00000"/>
                </a:solidFill>
              </a:rPr>
              <a:t>số</a:t>
            </a:r>
            <a:r>
              <a:rPr lang="en-US" sz="2800" dirty="0">
                <a:solidFill>
                  <a:srgbClr val="C00000"/>
                </a:solidFill>
              </a:rPr>
              <a:t>(index)</a:t>
            </a:r>
          </a:p>
        </p:txBody>
      </p:sp>
      <p:sp>
        <p:nvSpPr>
          <p:cNvPr id="17" name="Arrow: Pentagon 30">
            <a:extLst>
              <a:ext uri="{FF2B5EF4-FFF2-40B4-BE49-F238E27FC236}">
                <a16:creationId xmlns:a16="http://schemas.microsoft.com/office/drawing/2014/main" xmlns="" id="{160C1F48-A45A-4257-87FA-51577EE17607}"/>
              </a:ext>
            </a:extLst>
          </p:cNvPr>
          <p:cNvSpPr/>
          <p:nvPr/>
        </p:nvSpPr>
        <p:spPr>
          <a:xfrm>
            <a:off x="3074893" y="3200554"/>
            <a:ext cx="6602507" cy="39257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C00000"/>
                </a:solidFill>
              </a:rPr>
              <a:t>- KHÔNG biết tr</a:t>
            </a:r>
            <a:r>
              <a:rPr lang="vi-VN" sz="2800">
                <a:solidFill>
                  <a:srgbClr val="C00000"/>
                </a:solidFill>
              </a:rPr>
              <a:t>ư</a:t>
            </a:r>
            <a:r>
              <a:rPr lang="en-US" sz="2800">
                <a:solidFill>
                  <a:srgbClr val="C00000"/>
                </a:solidFill>
              </a:rPr>
              <a:t>ớc số lần lặp</a:t>
            </a:r>
          </a:p>
        </p:txBody>
      </p:sp>
      <p:sp>
        <p:nvSpPr>
          <p:cNvPr id="18" name="Callout: Down Arrow 2">
            <a:extLst>
              <a:ext uri="{FF2B5EF4-FFF2-40B4-BE49-F238E27FC236}">
                <a16:creationId xmlns:a16="http://schemas.microsoft.com/office/drawing/2014/main" xmlns="" id="{254448C3-805D-4C8E-8DE1-C5F274B3FFA5}"/>
              </a:ext>
            </a:extLst>
          </p:cNvPr>
          <p:cNvSpPr/>
          <p:nvPr/>
        </p:nvSpPr>
        <p:spPr>
          <a:xfrm>
            <a:off x="5040507" y="4275803"/>
            <a:ext cx="2096870" cy="70104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Cú pháp</a:t>
            </a:r>
          </a:p>
        </p:txBody>
      </p:sp>
      <p:sp>
        <p:nvSpPr>
          <p:cNvPr id="19" name="Rectangle 18">
            <a:extLst>
              <a:ext uri="{FF2B5EF4-FFF2-40B4-BE49-F238E27FC236}">
                <a16:creationId xmlns:a16="http://schemas.microsoft.com/office/drawing/2014/main" xmlns="" id="{CE838C4E-A180-41D8-9363-41C88D399F74}"/>
              </a:ext>
            </a:extLst>
          </p:cNvPr>
          <p:cNvSpPr/>
          <p:nvPr/>
        </p:nvSpPr>
        <p:spPr>
          <a:xfrm>
            <a:off x="1524000" y="5016574"/>
            <a:ext cx="10363200" cy="153662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C00000"/>
                </a:solidFill>
              </a:rPr>
              <a:t>do</a:t>
            </a:r>
            <a:r>
              <a:rPr lang="en-US" sz="2800" dirty="0">
                <a:solidFill>
                  <a:schemeClr val="tx1"/>
                </a:solidFill>
              </a:rPr>
              <a:t>{</a:t>
            </a:r>
          </a:p>
          <a:p>
            <a:r>
              <a:rPr lang="en-US" sz="2800" dirty="0">
                <a:solidFill>
                  <a:schemeClr val="tx1"/>
                </a:solidFill>
              </a:rPr>
              <a:t>	//</a:t>
            </a:r>
            <a:r>
              <a:rPr lang="en-US" sz="2800" dirty="0" err="1">
                <a:solidFill>
                  <a:schemeClr val="tx1"/>
                </a:solidFill>
              </a:rPr>
              <a:t>Khối</a:t>
            </a:r>
            <a:r>
              <a:rPr lang="en-US" sz="2800" dirty="0">
                <a:solidFill>
                  <a:schemeClr val="tx1"/>
                </a:solidFill>
              </a:rPr>
              <a:t> </a:t>
            </a:r>
            <a:r>
              <a:rPr lang="en-US" sz="2800" dirty="0" err="1">
                <a:solidFill>
                  <a:schemeClr val="tx1"/>
                </a:solidFill>
              </a:rPr>
              <a:t>lệnh</a:t>
            </a:r>
            <a:r>
              <a:rPr lang="en-US" sz="2800" dirty="0">
                <a:solidFill>
                  <a:schemeClr val="tx1"/>
                </a:solidFill>
              </a:rPr>
              <a:t> </a:t>
            </a:r>
            <a:r>
              <a:rPr lang="en-US" sz="2800" dirty="0" err="1">
                <a:solidFill>
                  <a:schemeClr val="tx1"/>
                </a:solidFill>
              </a:rPr>
              <a:t>lặp</a:t>
            </a:r>
            <a:endParaRPr lang="en-US" sz="2800" dirty="0">
              <a:solidFill>
                <a:schemeClr val="tx1"/>
              </a:solidFill>
            </a:endParaRPr>
          </a:p>
          <a:p>
            <a:r>
              <a:rPr lang="en-US" sz="2800" dirty="0">
                <a:solidFill>
                  <a:schemeClr val="tx1"/>
                </a:solidFill>
              </a:rPr>
              <a:t>}</a:t>
            </a:r>
            <a:r>
              <a:rPr lang="en-US" sz="2800" dirty="0">
                <a:solidFill>
                  <a:srgbClr val="C00000"/>
                </a:solidFill>
              </a:rPr>
              <a:t> while</a:t>
            </a:r>
            <a:r>
              <a:rPr lang="en-US" sz="2800" dirty="0">
                <a:solidFill>
                  <a:schemeClr val="tx1"/>
                </a:solidFill>
              </a:rPr>
              <a:t>(</a:t>
            </a:r>
            <a:r>
              <a:rPr lang="en-US" sz="2800" dirty="0" err="1">
                <a:solidFill>
                  <a:schemeClr val="tx1"/>
                </a:solidFill>
              </a:rPr>
              <a:t>điều</a:t>
            </a:r>
            <a:r>
              <a:rPr lang="en-US" sz="2800" dirty="0">
                <a:solidFill>
                  <a:schemeClr val="tx1"/>
                </a:solidFill>
              </a:rPr>
              <a:t> </a:t>
            </a:r>
            <a:r>
              <a:rPr lang="en-US" sz="2800" dirty="0" err="1">
                <a:solidFill>
                  <a:schemeClr val="tx1"/>
                </a:solidFill>
              </a:rPr>
              <a:t>kiện</a:t>
            </a:r>
            <a:r>
              <a:rPr lang="en-US" sz="2800" dirty="0">
                <a:solidFill>
                  <a:schemeClr val="tx1"/>
                </a:solidFill>
              </a:rPr>
              <a:t> </a:t>
            </a:r>
            <a:r>
              <a:rPr lang="en-US" sz="2800" dirty="0" err="1">
                <a:solidFill>
                  <a:schemeClr val="tx1"/>
                </a:solidFill>
              </a:rPr>
              <a:t>lặp</a:t>
            </a:r>
            <a:r>
              <a:rPr lang="en-US" sz="2800" dirty="0">
                <a:solidFill>
                  <a:schemeClr val="tx1"/>
                </a:solidFill>
              </a:rPr>
              <a:t>);</a:t>
            </a:r>
          </a:p>
        </p:txBody>
      </p:sp>
      <p:sp>
        <p:nvSpPr>
          <p:cNvPr id="20" name="Arrow: Pentagon 17">
            <a:extLst>
              <a:ext uri="{FF2B5EF4-FFF2-40B4-BE49-F238E27FC236}">
                <a16:creationId xmlns:a16="http://schemas.microsoft.com/office/drawing/2014/main" xmlns="" id="{78914F14-9D99-448B-BB4E-64F26A1A202C}"/>
              </a:ext>
            </a:extLst>
          </p:cNvPr>
          <p:cNvSpPr/>
          <p:nvPr/>
        </p:nvSpPr>
        <p:spPr>
          <a:xfrm>
            <a:off x="3485581" y="3803906"/>
            <a:ext cx="7411019" cy="392571"/>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C00000"/>
                </a:solidFill>
              </a:rPr>
              <a:t>- Lặp tr</a:t>
            </a:r>
            <a:r>
              <a:rPr lang="vi-VN" sz="2800">
                <a:solidFill>
                  <a:srgbClr val="C00000"/>
                </a:solidFill>
              </a:rPr>
              <a:t>ư</a:t>
            </a:r>
            <a:r>
              <a:rPr lang="en-US" sz="2800">
                <a:solidFill>
                  <a:srgbClr val="C00000"/>
                </a:solidFill>
              </a:rPr>
              <a:t>ớc khi kiểm tra điều kiện</a:t>
            </a:r>
          </a:p>
        </p:txBody>
      </p:sp>
    </p:spTree>
    <p:extLst>
      <p:ext uri="{BB962C8B-B14F-4D97-AF65-F5344CB8AC3E}">
        <p14:creationId xmlns:p14="http://schemas.microsoft.com/office/powerpoint/2010/main" val="218716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
            <a:extLst>
              <a:ext uri="{FF2B5EF4-FFF2-40B4-BE49-F238E27FC236}">
                <a16:creationId xmlns:a16="http://schemas.microsoft.com/office/drawing/2014/main" xmlns="" id="{0175E24F-5F12-4A31-977C-92B14D6ED094}"/>
              </a:ext>
            </a:extLst>
          </p:cNvPr>
          <p:cNvGrpSpPr/>
          <p:nvPr/>
        </p:nvGrpSpPr>
        <p:grpSpPr>
          <a:xfrm>
            <a:off x="1245128" y="954198"/>
            <a:ext cx="8889472" cy="701040"/>
            <a:chOff x="3129129" y="1121776"/>
            <a:chExt cx="5933741" cy="1171624"/>
          </a:xfrm>
        </p:grpSpPr>
        <p:sp>
          <p:nvSpPr>
            <p:cNvPr id="7" name="圆角矩形 2">
              <a:extLst>
                <a:ext uri="{FF2B5EF4-FFF2-40B4-BE49-F238E27FC236}">
                  <a16:creationId xmlns:a16="http://schemas.microsoft.com/office/drawing/2014/main" xmlns="" id="{8A13CB64-3818-4074-A703-C94F0F6A0E1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3">
              <a:extLst>
                <a:ext uri="{FF2B5EF4-FFF2-40B4-BE49-F238E27FC236}">
                  <a16:creationId xmlns:a16="http://schemas.microsoft.com/office/drawing/2014/main" xmlns="" id="{103904A3-E641-4FA8-A2E5-9DB429CADAC8}"/>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grpSp>
      <p:sp>
        <p:nvSpPr>
          <p:cNvPr id="9" name="文本框 14">
            <a:extLst>
              <a:ext uri="{FF2B5EF4-FFF2-40B4-BE49-F238E27FC236}">
                <a16:creationId xmlns:a16="http://schemas.microsoft.com/office/drawing/2014/main" xmlns="" id="{2FBE4E7E-9361-4FAE-9EDA-DEB6ACC195E6}"/>
              </a:ext>
            </a:extLst>
          </p:cNvPr>
          <p:cNvSpPr txBox="1"/>
          <p:nvPr/>
        </p:nvSpPr>
        <p:spPr>
          <a:xfrm>
            <a:off x="2617693" y="1066492"/>
            <a:ext cx="5522771" cy="461665"/>
          </a:xfrm>
          <a:prstGeom prst="rect">
            <a:avLst/>
          </a:prstGeom>
          <a:noFill/>
        </p:spPr>
        <p:txBody>
          <a:bodyPr wrap="square" rtlCol="0">
            <a:spAutoFit/>
          </a:bodyPr>
          <a:lstStyle/>
          <a:p>
            <a:pPr algn="ctr"/>
            <a:r>
              <a:rPr lang="en-US" altLang="zh-CN" sz="24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Vòng Lặp Trong Java</a:t>
            </a:r>
            <a:endParaRPr lang="zh-CN" altLang="en-US" sz="24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0" name="组合 4">
            <a:extLst>
              <a:ext uri="{FF2B5EF4-FFF2-40B4-BE49-F238E27FC236}">
                <a16:creationId xmlns:a16="http://schemas.microsoft.com/office/drawing/2014/main" xmlns="" id="{C241E27F-2304-4863-9511-10B2B1CC4750}"/>
              </a:ext>
            </a:extLst>
          </p:cNvPr>
          <p:cNvGrpSpPr/>
          <p:nvPr/>
        </p:nvGrpSpPr>
        <p:grpSpPr>
          <a:xfrm>
            <a:off x="1651723" y="924104"/>
            <a:ext cx="860201" cy="789889"/>
            <a:chOff x="2912215" y="455848"/>
            <a:chExt cx="1066422" cy="1974366"/>
          </a:xfrm>
        </p:grpSpPr>
        <p:grpSp>
          <p:nvGrpSpPr>
            <p:cNvPr id="11" name="组合 5">
              <a:extLst>
                <a:ext uri="{FF2B5EF4-FFF2-40B4-BE49-F238E27FC236}">
                  <a16:creationId xmlns:a16="http://schemas.microsoft.com/office/drawing/2014/main" xmlns="" id="{1C3A665A-C7C6-4939-BF47-BD12F60A77FB}"/>
                </a:ext>
              </a:extLst>
            </p:cNvPr>
            <p:cNvGrpSpPr/>
            <p:nvPr/>
          </p:nvGrpSpPr>
          <p:grpSpPr>
            <a:xfrm>
              <a:off x="2912215" y="455848"/>
              <a:ext cx="1066422" cy="1974366"/>
              <a:chOff x="2996200" y="693603"/>
              <a:chExt cx="1014663" cy="1878543"/>
            </a:xfrm>
          </p:grpSpPr>
          <p:sp>
            <p:nvSpPr>
              <p:cNvPr id="13" name="椭圆 13">
                <a:extLst>
                  <a:ext uri="{FF2B5EF4-FFF2-40B4-BE49-F238E27FC236}">
                    <a16:creationId xmlns:a16="http://schemas.microsoft.com/office/drawing/2014/main" xmlns="" id="{A406167F-782A-421E-A6D9-07609F4DAD75}"/>
                  </a:ext>
                </a:extLst>
              </p:cNvPr>
              <p:cNvSpPr/>
              <p:nvPr/>
            </p:nvSpPr>
            <p:spPr>
              <a:xfrm>
                <a:off x="3120961" y="975274"/>
                <a:ext cx="765141" cy="1292595"/>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10">
                <a:extLst>
                  <a:ext uri="{FF2B5EF4-FFF2-40B4-BE49-F238E27FC236}">
                    <a16:creationId xmlns:a16="http://schemas.microsoft.com/office/drawing/2014/main" xmlns="" id="{8AC6A69C-98F5-43A1-AFF2-99CFB27FD06B}"/>
                  </a:ext>
                </a:extLst>
              </p:cNvPr>
              <p:cNvSpPr/>
              <p:nvPr/>
            </p:nvSpPr>
            <p:spPr>
              <a:xfrm>
                <a:off x="2996200" y="693603"/>
                <a:ext cx="1014663" cy="1878543"/>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2" name="文本框 7">
              <a:extLst>
                <a:ext uri="{FF2B5EF4-FFF2-40B4-BE49-F238E27FC236}">
                  <a16:creationId xmlns:a16="http://schemas.microsoft.com/office/drawing/2014/main" xmlns="" id="{9772CA32-DA10-410B-BD1B-7442BD427930}"/>
                </a:ext>
              </a:extLst>
            </p:cNvPr>
            <p:cNvSpPr txBox="1"/>
            <p:nvPr/>
          </p:nvSpPr>
          <p:spPr>
            <a:xfrm>
              <a:off x="3058305" y="850449"/>
              <a:ext cx="774239" cy="1153954"/>
            </a:xfrm>
            <a:prstGeom prst="rect">
              <a:avLst/>
            </a:prstGeom>
            <a:noFill/>
          </p:spPr>
          <p:txBody>
            <a:bodyPr wrap="square" rtlCol="0">
              <a:spAutoFit/>
            </a:bodyPr>
            <a:lstStyle/>
            <a:p>
              <a:pPr algn="ctr"/>
              <a:r>
                <a:rPr lang="en-US" altLang="zh-CN" sz="2400" dirty="0" smtClean="0">
                  <a:solidFill>
                    <a:srgbClr val="E87071"/>
                  </a:solidFill>
                  <a:latin typeface="Impact" panose="020B0806030902050204" pitchFamily="34" charset="0"/>
                </a:rPr>
                <a:t>03</a:t>
              </a:r>
              <a:endParaRPr lang="zh-CN" altLang="en-US" sz="2400" dirty="0">
                <a:solidFill>
                  <a:srgbClr val="E87071"/>
                </a:solidFill>
                <a:latin typeface="Impact" panose="020B0806030902050204" pitchFamily="34" charset="0"/>
              </a:endParaRPr>
            </a:p>
          </p:txBody>
        </p:sp>
      </p:grpSp>
      <p:sp>
        <p:nvSpPr>
          <p:cNvPr id="15" name="Callout: Down Arrow 2">
            <a:extLst>
              <a:ext uri="{FF2B5EF4-FFF2-40B4-BE49-F238E27FC236}">
                <a16:creationId xmlns:a16="http://schemas.microsoft.com/office/drawing/2014/main" xmlns="" id="{254448C3-805D-4C8E-8DE1-C5F274B3FFA5}"/>
              </a:ext>
            </a:extLst>
          </p:cNvPr>
          <p:cNvSpPr/>
          <p:nvPr/>
        </p:nvSpPr>
        <p:spPr>
          <a:xfrm>
            <a:off x="4583306" y="1691938"/>
            <a:ext cx="2096870" cy="70104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Ví Dụ</a:t>
            </a:r>
          </a:p>
        </p:txBody>
      </p:sp>
      <p:pic>
        <p:nvPicPr>
          <p:cNvPr id="16" name="Picture 15">
            <a:extLst>
              <a:ext uri="{FF2B5EF4-FFF2-40B4-BE49-F238E27FC236}">
                <a16:creationId xmlns:a16="http://schemas.microsoft.com/office/drawing/2014/main" xmlns="" id="{E15EA29D-3654-4BC7-BC98-CE5EB2F8B6E5}"/>
              </a:ext>
            </a:extLst>
          </p:cNvPr>
          <p:cNvPicPr>
            <a:picLocks noChangeAspect="1"/>
          </p:cNvPicPr>
          <p:nvPr/>
        </p:nvPicPr>
        <p:blipFill>
          <a:blip r:embed="rId4"/>
          <a:stretch>
            <a:fillRect/>
          </a:stretch>
        </p:blipFill>
        <p:spPr>
          <a:xfrm>
            <a:off x="2063457" y="2429678"/>
            <a:ext cx="7136569" cy="3590122"/>
          </a:xfrm>
          <a:prstGeom prst="rect">
            <a:avLst/>
          </a:prstGeom>
        </p:spPr>
      </p:pic>
    </p:spTree>
    <p:extLst>
      <p:ext uri="{BB962C8B-B14F-4D97-AF65-F5344CB8AC3E}">
        <p14:creationId xmlns:p14="http://schemas.microsoft.com/office/powerpoint/2010/main" val="395404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128677" y="1132463"/>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Lệnh Điều Khiển Trong Vòng Lặp</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343912" y="1153734"/>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04</a:t>
              </a:r>
              <a:endParaRPr lang="zh-CN" altLang="en-US" sz="2800" dirty="0">
                <a:solidFill>
                  <a:srgbClr val="FFC000"/>
                </a:solidFill>
                <a:latin typeface="Impact" panose="020B0806030902050204" pitchFamily="34" charset="0"/>
              </a:endParaRPr>
            </a:p>
          </p:txBody>
        </p:sp>
      </p:grpSp>
      <p:sp>
        <p:nvSpPr>
          <p:cNvPr id="15" name="Arrow: Pentagon 1">
            <a:extLst>
              <a:ext uri="{FF2B5EF4-FFF2-40B4-BE49-F238E27FC236}">
                <a16:creationId xmlns:a16="http://schemas.microsoft.com/office/drawing/2014/main" xmlns="" id="{7E9EEA28-9BB5-48D0-9678-0FF94BF83FEC}"/>
              </a:ext>
            </a:extLst>
          </p:cNvPr>
          <p:cNvSpPr/>
          <p:nvPr/>
        </p:nvSpPr>
        <p:spPr>
          <a:xfrm>
            <a:off x="1373879" y="1886024"/>
            <a:ext cx="1919538" cy="4227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continue;</a:t>
            </a:r>
          </a:p>
        </p:txBody>
      </p:sp>
      <p:sp>
        <p:nvSpPr>
          <p:cNvPr id="16" name="Rectangle 15">
            <a:extLst>
              <a:ext uri="{FF2B5EF4-FFF2-40B4-BE49-F238E27FC236}">
                <a16:creationId xmlns:a16="http://schemas.microsoft.com/office/drawing/2014/main" xmlns="" id="{09A9B20D-C4D7-4CB6-AA3D-B80D4EBF17CE}"/>
              </a:ext>
            </a:extLst>
          </p:cNvPr>
          <p:cNvSpPr/>
          <p:nvPr/>
        </p:nvSpPr>
        <p:spPr>
          <a:xfrm>
            <a:off x="1959154" y="2548620"/>
            <a:ext cx="7776780" cy="133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2800"/>
              <a:t>Bỏ qua việc thực hiện các câu lệnh nằm sau từ khóa </a:t>
            </a:r>
            <a:r>
              <a:rPr lang="en-US" sz="2800">
                <a:solidFill>
                  <a:srgbClr val="C00000"/>
                </a:solidFill>
              </a:rPr>
              <a:t>continue</a:t>
            </a:r>
            <a:r>
              <a:rPr lang="en-US" sz="2800"/>
              <a:t> trong thân vòng lặp</a:t>
            </a:r>
          </a:p>
          <a:p>
            <a:pPr marL="285750" indent="-285750">
              <a:buFontTx/>
              <a:buChar char="-"/>
            </a:pPr>
            <a:r>
              <a:rPr lang="en-US" sz="2800"/>
              <a:t>Chuyển sang lần lặp tiếp theo</a:t>
            </a:r>
          </a:p>
        </p:txBody>
      </p:sp>
      <p:sp>
        <p:nvSpPr>
          <p:cNvPr id="17" name="Arrow: Pentagon 13">
            <a:extLst>
              <a:ext uri="{FF2B5EF4-FFF2-40B4-BE49-F238E27FC236}">
                <a16:creationId xmlns:a16="http://schemas.microsoft.com/office/drawing/2014/main" xmlns="" id="{B24D927D-6E59-4AC2-BFF0-74F16659905C}"/>
              </a:ext>
            </a:extLst>
          </p:cNvPr>
          <p:cNvSpPr/>
          <p:nvPr/>
        </p:nvSpPr>
        <p:spPr>
          <a:xfrm>
            <a:off x="1331898" y="4099917"/>
            <a:ext cx="1919538" cy="422738"/>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C00000"/>
                </a:solidFill>
              </a:rPr>
              <a:t>break;</a:t>
            </a:r>
          </a:p>
        </p:txBody>
      </p:sp>
      <p:sp>
        <p:nvSpPr>
          <p:cNvPr id="18" name="Rectangle 17">
            <a:extLst>
              <a:ext uri="{FF2B5EF4-FFF2-40B4-BE49-F238E27FC236}">
                <a16:creationId xmlns:a16="http://schemas.microsoft.com/office/drawing/2014/main" xmlns="" id="{E91F84F3-FFC4-4357-894D-789699F201B0}"/>
              </a:ext>
            </a:extLst>
          </p:cNvPr>
          <p:cNvSpPr/>
          <p:nvPr/>
        </p:nvSpPr>
        <p:spPr>
          <a:xfrm>
            <a:off x="1959154" y="4762513"/>
            <a:ext cx="7776780" cy="133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2800"/>
              <a:t>Thoát khỏi vòng lặp ngay lập tức kể cả khi điều kiện lặp vẫn đang đúng</a:t>
            </a:r>
          </a:p>
        </p:txBody>
      </p:sp>
    </p:spTree>
    <p:extLst>
      <p:ext uri="{BB962C8B-B14F-4D97-AF65-F5344CB8AC3E}">
        <p14:creationId xmlns:p14="http://schemas.microsoft.com/office/powerpoint/2010/main" val="2495510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81077" y="1026016"/>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Bài</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tập</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vòng</a:t>
              </a: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lặp</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496312" y="1047287"/>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04</a:t>
              </a:r>
              <a:endParaRPr lang="zh-CN" altLang="en-US" sz="2800" dirty="0">
                <a:solidFill>
                  <a:srgbClr val="FFC000"/>
                </a:solidFill>
                <a:latin typeface="Impact" panose="020B0806030902050204" pitchFamily="34" charset="0"/>
              </a:endParaRPr>
            </a:p>
          </p:txBody>
        </p:sp>
      </p:grpSp>
      <p:sp>
        <p:nvSpPr>
          <p:cNvPr id="15" name="TextBox 14">
            <a:extLst>
              <a:ext uri="{FF2B5EF4-FFF2-40B4-BE49-F238E27FC236}">
                <a16:creationId xmlns="" xmlns:a16="http://schemas.microsoft.com/office/drawing/2014/main" id="{E4729A0D-6012-4748-A4AE-0B71917CEA1E}"/>
              </a:ext>
            </a:extLst>
          </p:cNvPr>
          <p:cNvSpPr txBox="1"/>
          <p:nvPr/>
        </p:nvSpPr>
        <p:spPr>
          <a:xfrm>
            <a:off x="1361274" y="1770995"/>
            <a:ext cx="8589363" cy="3108543"/>
          </a:xfrm>
          <a:prstGeom prst="rect">
            <a:avLst/>
          </a:prstGeom>
          <a:noFill/>
        </p:spPr>
        <p:txBody>
          <a:bodyPr wrap="square" rtlCol="0">
            <a:spAutoFit/>
          </a:bodyPr>
          <a:lstStyle/>
          <a:p>
            <a:pPr marL="342900" indent="-342900">
              <a:buFont typeface="+mj-lt"/>
              <a:buAutoNum type="arabicParenR"/>
            </a:pPr>
            <a:r>
              <a:rPr lang="en-US" sz="2800" dirty="0" err="1" smtClean="0">
                <a:latin typeface="Times New Roman" panose="02020603050405020304" pitchFamily="18" charset="0"/>
                <a:cs typeface="Times New Roman" panose="02020603050405020304" pitchFamily="18" charset="0"/>
              </a:rPr>
              <a:t>Hiển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số</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từ</a:t>
            </a:r>
            <a:r>
              <a:rPr lang="en-US" sz="2800" dirty="0" smtClean="0">
                <a:latin typeface="Times New Roman" panose="02020603050405020304" pitchFamily="18" charset="0"/>
                <a:cs typeface="Times New Roman" panose="02020603050405020304" pitchFamily="18" charset="0"/>
              </a:rPr>
              <a:t> 1 </a:t>
            </a:r>
            <a:r>
              <a:rPr lang="en-US" sz="2800" dirty="0" err="1" smtClean="0">
                <a:latin typeface="Times New Roman" panose="02020603050405020304" pitchFamily="18" charset="0"/>
                <a:cs typeface="Times New Roman" panose="02020603050405020304" pitchFamily="18" charset="0"/>
              </a:rPr>
              <a:t>đến</a:t>
            </a:r>
            <a:r>
              <a:rPr lang="en-US" sz="2800" dirty="0" smtClean="0">
                <a:latin typeface="Times New Roman" panose="02020603050405020304" pitchFamily="18" charset="0"/>
                <a:cs typeface="Times New Roman" panose="02020603050405020304" pitchFamily="18" charset="0"/>
              </a:rPr>
              <a:t> 1000, </a:t>
            </a:r>
            <a:r>
              <a:rPr lang="en-US" sz="2800" dirty="0" err="1" smtClean="0">
                <a:latin typeface="Times New Roman" panose="02020603050405020304" pitchFamily="18" charset="0"/>
                <a:cs typeface="Times New Roman" panose="02020603050405020304" pitchFamily="18" charset="0"/>
              </a:rPr>
              <a:t>Hiển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thị</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danh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sách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bảng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chữ</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cái</a:t>
            </a:r>
            <a:endParaRPr lang="en-US" sz="2800" dirty="0" smtClean="0">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2800" dirty="0" err="1">
                <a:latin typeface="Times New Roman" panose="02020603050405020304" pitchFamily="18" charset="0"/>
                <a:cs typeface="Times New Roman" panose="02020603050405020304" pitchFamily="18" charset="0"/>
              </a:rPr>
              <a:t>Viết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10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bất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đếm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âm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số</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âm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nguyên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trong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dãy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vừa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nhập</a:t>
            </a:r>
            <a:r>
              <a:rPr lang="en-US" sz="2800" dirty="0">
                <a:latin typeface="Times New Roman" panose="02020603050405020304" pitchFamily="18" charset="0"/>
                <a:cs typeface="Times New Roman" panose="02020603050405020304" pitchFamily="18" charset="0"/>
              </a:rPr>
              <a:t>?</a:t>
            </a:r>
          </a:p>
          <a:p>
            <a:pPr marL="342900" indent="-342900">
              <a:buFont typeface="+mj-lt"/>
              <a:buAutoNum type="arabicParenR"/>
            </a:pPr>
            <a:endParaRPr lang="en-US" sz="2800" dirty="0" smtClean="0">
              <a:latin typeface="Times New Roman" panose="02020603050405020304" pitchFamily="18" charset="0"/>
              <a:cs typeface="Times New Roman" panose="02020603050405020304" pitchFamily="18" charset="0"/>
            </a:endParaRPr>
          </a:p>
          <a:p>
            <a:pPr marL="342900" indent="-342900">
              <a:buFont typeface="+mj-lt"/>
              <a:buAutoNum type="arabicParen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63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pic>
        <p:nvPicPr>
          <p:cNvPr id="5" name="Picture 4" descr="Hỏi - đáp: Lộ trình du học với ngân sách thấ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447800"/>
            <a:ext cx="7515616" cy="4477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20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762000" y="1279388"/>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874093" y="1191168"/>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854046"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01</a:t>
              </a:r>
              <a:endParaRPr lang="zh-CN" altLang="en-US" sz="2400" dirty="0">
                <a:solidFill>
                  <a:srgbClr val="01ACBE"/>
                </a:solidFill>
                <a:latin typeface="Impact" panose="020B0806030902050204" pitchFamily="34" charset="0"/>
              </a:endParaRPr>
            </a:p>
          </p:txBody>
        </p:sp>
      </p:grpSp>
      <p:pic>
        <p:nvPicPr>
          <p:cNvPr id="17" name="Picture 16">
            <a:extLst>
              <a:ext uri="{FF2B5EF4-FFF2-40B4-BE49-F238E27FC236}">
                <a16:creationId xmlns="" xmlns:a16="http://schemas.microsoft.com/office/drawing/2014/main" id="{D1249AA3-D68B-489B-A81B-EA40B4CFD662}"/>
              </a:ext>
            </a:extLst>
          </p:cNvPr>
          <p:cNvPicPr>
            <a:picLocks noChangeAspect="1"/>
          </p:cNvPicPr>
          <p:nvPr/>
        </p:nvPicPr>
        <p:blipFill>
          <a:blip r:embed="rId4"/>
          <a:stretch>
            <a:fillRect/>
          </a:stretch>
        </p:blipFill>
        <p:spPr>
          <a:xfrm>
            <a:off x="3615338" y="2508584"/>
            <a:ext cx="3601753" cy="3892216"/>
          </a:xfrm>
          <a:prstGeom prst="rect">
            <a:avLst/>
          </a:prstGeom>
        </p:spPr>
      </p:pic>
      <p:sp>
        <p:nvSpPr>
          <p:cNvPr id="18" name="Callout: Down Arrow 3">
            <a:extLst>
              <a:ext uri="{FF2B5EF4-FFF2-40B4-BE49-F238E27FC236}">
                <a16:creationId xmlns="" xmlns:a16="http://schemas.microsoft.com/office/drawing/2014/main" id="{F57BFA67-8E10-45A5-8BDB-2E12C3D7BE36}"/>
              </a:ext>
            </a:extLst>
          </p:cNvPr>
          <p:cNvSpPr/>
          <p:nvPr/>
        </p:nvSpPr>
        <p:spPr>
          <a:xfrm>
            <a:off x="3640169" y="1943317"/>
            <a:ext cx="3552092" cy="87513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CẤU TRÚC SWITCH – CASE</a:t>
            </a:r>
          </a:p>
        </p:txBody>
      </p:sp>
      <p:sp>
        <p:nvSpPr>
          <p:cNvPr id="19" name="Arrow: Right 4">
            <a:extLst>
              <a:ext uri="{FF2B5EF4-FFF2-40B4-BE49-F238E27FC236}">
                <a16:creationId xmlns="" xmlns:a16="http://schemas.microsoft.com/office/drawing/2014/main" id="{BDF13D93-7D8E-4A4E-A27E-25F9AD9D85E7}"/>
              </a:ext>
            </a:extLst>
          </p:cNvPr>
          <p:cNvSpPr/>
          <p:nvPr/>
        </p:nvSpPr>
        <p:spPr>
          <a:xfrm>
            <a:off x="998660" y="2104195"/>
            <a:ext cx="2993765" cy="1508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truongHop phải là biến có kiểu dữ liệu int/byte/short</a:t>
            </a:r>
          </a:p>
          <a:p>
            <a:r>
              <a:rPr lang="en-US" sz="1800">
                <a:latin typeface="Times New Roman" panose="02020603050405020304" pitchFamily="18" charset="0"/>
                <a:cs typeface="Times New Roman" panose="02020603050405020304" pitchFamily="18" charset="0"/>
              </a:rPr>
              <a:t>/char/String</a:t>
            </a:r>
          </a:p>
        </p:txBody>
      </p:sp>
      <p:sp>
        <p:nvSpPr>
          <p:cNvPr id="20" name="Arrow: Right 17">
            <a:extLst>
              <a:ext uri="{FF2B5EF4-FFF2-40B4-BE49-F238E27FC236}">
                <a16:creationId xmlns="" xmlns:a16="http://schemas.microsoft.com/office/drawing/2014/main" id="{C147F25F-09CB-4BA3-82AC-35E84EA9F6CE}"/>
              </a:ext>
            </a:extLst>
          </p:cNvPr>
          <p:cNvSpPr/>
          <p:nvPr/>
        </p:nvSpPr>
        <p:spPr>
          <a:xfrm>
            <a:off x="998658" y="4517405"/>
            <a:ext cx="2993765" cy="1508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break: thoát khỏi cấu trúc switch</a:t>
            </a:r>
          </a:p>
        </p:txBody>
      </p:sp>
      <p:sp>
        <p:nvSpPr>
          <p:cNvPr id="21" name="Arrow: Left 5">
            <a:extLst>
              <a:ext uri="{FF2B5EF4-FFF2-40B4-BE49-F238E27FC236}">
                <a16:creationId xmlns="" xmlns:a16="http://schemas.microsoft.com/office/drawing/2014/main" id="{49FBECF8-A763-4083-833C-D601D3532E37}"/>
              </a:ext>
            </a:extLst>
          </p:cNvPr>
          <p:cNvSpPr/>
          <p:nvPr/>
        </p:nvSpPr>
        <p:spPr>
          <a:xfrm>
            <a:off x="6867167" y="4909291"/>
            <a:ext cx="2966602" cy="12915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Default: trường hợp không thỏa mãn case nào</a:t>
            </a:r>
          </a:p>
        </p:txBody>
      </p:sp>
      <p:sp>
        <p:nvSpPr>
          <p:cNvPr id="22" name="Arrow: Left 19">
            <a:extLst>
              <a:ext uri="{FF2B5EF4-FFF2-40B4-BE49-F238E27FC236}">
                <a16:creationId xmlns="" xmlns:a16="http://schemas.microsoft.com/office/drawing/2014/main" id="{41931561-568C-4B23-BF49-75F355022036}"/>
              </a:ext>
            </a:extLst>
          </p:cNvPr>
          <p:cNvSpPr/>
          <p:nvPr/>
        </p:nvSpPr>
        <p:spPr>
          <a:xfrm>
            <a:off x="6867167" y="2883614"/>
            <a:ext cx="2966602" cy="129151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a:latin typeface="Times New Roman" panose="02020603050405020304" pitchFamily="18" charset="0"/>
                <a:cs typeface="Times New Roman" panose="02020603050405020304" pitchFamily="18" charset="0"/>
              </a:rPr>
              <a:t>Case: là giá trị của biến truongHop</a:t>
            </a:r>
          </a:p>
        </p:txBody>
      </p:sp>
    </p:spTree>
    <p:extLst>
      <p:ext uri="{BB962C8B-B14F-4D97-AF65-F5344CB8AC3E}">
        <p14:creationId xmlns:p14="http://schemas.microsoft.com/office/powerpoint/2010/main" val="154018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762000" y="1279388"/>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874093" y="1191168"/>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872592"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01</a:t>
              </a:r>
              <a:endParaRPr lang="zh-CN" altLang="en-US" sz="2400" dirty="0">
                <a:solidFill>
                  <a:srgbClr val="01ACBE"/>
                </a:solidFill>
                <a:latin typeface="Impact" panose="020B0806030902050204" pitchFamily="34" charset="0"/>
              </a:endParaRPr>
            </a:p>
          </p:txBody>
        </p:sp>
      </p:grpSp>
      <p:pic>
        <p:nvPicPr>
          <p:cNvPr id="1028" name="Picture 4" descr="3.4.3. Switch Statem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804" y="2042158"/>
            <a:ext cx="5166796" cy="6339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4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685800" y="1072876"/>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797893" y="984656"/>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872592"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01</a:t>
              </a:r>
              <a:endParaRPr lang="zh-CN" altLang="en-US" sz="2400" dirty="0">
                <a:solidFill>
                  <a:srgbClr val="01ACBE"/>
                </a:solidFill>
                <a:latin typeface="Impact" panose="020B0806030902050204" pitchFamily="34" charset="0"/>
              </a:endParaRPr>
            </a:p>
          </p:txBody>
        </p:sp>
      </p:grpSp>
      <p:pic>
        <p:nvPicPr>
          <p:cNvPr id="17" name="Picture 16">
            <a:extLst>
              <a:ext uri="{FF2B5EF4-FFF2-40B4-BE49-F238E27FC236}">
                <a16:creationId xmlns="" xmlns:a16="http://schemas.microsoft.com/office/drawing/2014/main" id="{29F076E3-C15B-40EE-A282-E4AD9C1C9314}"/>
              </a:ext>
            </a:extLst>
          </p:cNvPr>
          <p:cNvPicPr>
            <a:picLocks noChangeAspect="1"/>
          </p:cNvPicPr>
          <p:nvPr/>
        </p:nvPicPr>
        <p:blipFill>
          <a:blip r:embed="rId4"/>
          <a:stretch>
            <a:fillRect/>
          </a:stretch>
        </p:blipFill>
        <p:spPr>
          <a:xfrm>
            <a:off x="2251569" y="2082739"/>
            <a:ext cx="6012462" cy="4089461"/>
          </a:xfrm>
          <a:prstGeom prst="rect">
            <a:avLst/>
          </a:prstGeom>
        </p:spPr>
      </p:pic>
      <p:sp>
        <p:nvSpPr>
          <p:cNvPr id="18" name="Callout: Down Arrow 3">
            <a:extLst>
              <a:ext uri="{FF2B5EF4-FFF2-40B4-BE49-F238E27FC236}">
                <a16:creationId xmlns="" xmlns:a16="http://schemas.microsoft.com/office/drawing/2014/main" id="{7E95EBAE-799A-47D8-956D-B1EC41A0DB9D}"/>
              </a:ext>
            </a:extLst>
          </p:cNvPr>
          <p:cNvSpPr/>
          <p:nvPr/>
        </p:nvSpPr>
        <p:spPr>
          <a:xfrm>
            <a:off x="4040892" y="1783032"/>
            <a:ext cx="2536944" cy="67455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panose="02020603050405020304" pitchFamily="18" charset="0"/>
                <a:cs typeface="Times New Roman" panose="02020603050405020304" pitchFamily="18" charset="0"/>
              </a:rPr>
              <a:t>VÍ DỤ</a:t>
            </a:r>
          </a:p>
        </p:txBody>
      </p:sp>
    </p:spTree>
    <p:extLst>
      <p:ext uri="{BB962C8B-B14F-4D97-AF65-F5344CB8AC3E}">
        <p14:creationId xmlns:p14="http://schemas.microsoft.com/office/powerpoint/2010/main" val="2733401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77"/>
          <p:cNvGrpSpPr/>
          <p:nvPr/>
        </p:nvGrpSpPr>
        <p:grpSpPr>
          <a:xfrm>
            <a:off x="1143000" y="1261394"/>
            <a:ext cx="9144000" cy="674550"/>
            <a:chOff x="3129129" y="1121776"/>
            <a:chExt cx="6189792" cy="1171624"/>
          </a:xfrm>
        </p:grpSpPr>
        <p:sp>
          <p:nvSpPr>
            <p:cNvPr id="7" name="圆角矩形 78"/>
            <p:cNvSpPr/>
            <p:nvPr/>
          </p:nvSpPr>
          <p:spPr>
            <a:xfrm>
              <a:off x="3129129" y="1121776"/>
              <a:ext cx="6189792"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8" name="圆角矩形 79"/>
            <p:cNvSpPr/>
            <p:nvPr/>
          </p:nvSpPr>
          <p:spPr>
            <a:xfrm>
              <a:off x="3289330" y="1253414"/>
              <a:ext cx="5980697" cy="908350"/>
            </a:xfrm>
            <a:prstGeom prst="roundRect">
              <a:avLst>
                <a:gd name="adj" fmla="val 50000"/>
              </a:avLst>
            </a:prstGeom>
            <a:gradFill>
              <a:gsLst>
                <a:gs pos="0">
                  <a:srgbClr val="01ACBE"/>
                </a:gs>
                <a:gs pos="100000">
                  <a:srgbClr val="01DAF1"/>
                </a:gs>
              </a:gsLst>
              <a:lin ang="0" scaled="0"/>
            </a:gradFill>
            <a:ln w="19050">
              <a:gradFill flip="none" rotWithShape="1">
                <a:gsLst>
                  <a:gs pos="0">
                    <a:srgbClr val="01DAF1"/>
                  </a:gs>
                  <a:gs pos="100000">
                    <a:srgbClr val="01ACBE"/>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Cấu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Trúc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Rẽ</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Nhánh-Biểu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Thức</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Điều</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Kiện</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6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6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80"/>
          <p:cNvGrpSpPr/>
          <p:nvPr/>
        </p:nvGrpSpPr>
        <p:grpSpPr>
          <a:xfrm>
            <a:off x="1255093" y="1173174"/>
            <a:ext cx="887466" cy="1098450"/>
            <a:chOff x="3149762" y="916761"/>
            <a:chExt cx="1351556" cy="1771661"/>
          </a:xfrm>
        </p:grpSpPr>
        <p:grpSp>
          <p:nvGrpSpPr>
            <p:cNvPr id="10" name="组合 81"/>
            <p:cNvGrpSpPr/>
            <p:nvPr/>
          </p:nvGrpSpPr>
          <p:grpSpPr>
            <a:xfrm>
              <a:off x="3149762" y="916761"/>
              <a:ext cx="1351556" cy="1771661"/>
              <a:chOff x="3222217" y="1132147"/>
              <a:chExt cx="1285958" cy="1685676"/>
            </a:xfrm>
          </p:grpSpPr>
          <p:grpSp>
            <p:nvGrpSpPr>
              <p:cNvPr id="12" name="组合 85"/>
              <p:cNvGrpSpPr/>
              <p:nvPr/>
            </p:nvGrpSpPr>
            <p:grpSpPr>
              <a:xfrm>
                <a:off x="3289093" y="1214680"/>
                <a:ext cx="1219082" cy="1603143"/>
                <a:chOff x="7144634" y="2782876"/>
                <a:chExt cx="2190439" cy="2880513"/>
              </a:xfrm>
            </p:grpSpPr>
            <p:sp>
              <p:nvSpPr>
                <p:cNvPr id="14" name="椭圆 50"/>
                <p:cNvSpPr/>
                <p:nvPr/>
              </p:nvSpPr>
              <p:spPr>
                <a:xfrm rot="18900000">
                  <a:off x="7144634" y="2782876"/>
                  <a:ext cx="2190439" cy="2880513"/>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8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8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86"/>
              <p:cNvSpPr/>
              <p:nvPr/>
            </p:nvSpPr>
            <p:spPr>
              <a:xfrm>
                <a:off x="3222217" y="1132147"/>
                <a:ext cx="1284819"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grpSp>
        <p:sp>
          <p:nvSpPr>
            <p:cNvPr id="11" name="文本框 83"/>
            <p:cNvSpPr txBox="1"/>
            <p:nvPr/>
          </p:nvSpPr>
          <p:spPr>
            <a:xfrm>
              <a:off x="3437820" y="1212512"/>
              <a:ext cx="872592" cy="744607"/>
            </a:xfrm>
            <a:prstGeom prst="rect">
              <a:avLst/>
            </a:prstGeom>
            <a:noFill/>
          </p:spPr>
          <p:txBody>
            <a:bodyPr wrap="square" rtlCol="0">
              <a:spAutoFit/>
            </a:bodyPr>
            <a:lstStyle/>
            <a:p>
              <a:pPr algn="ctr"/>
              <a:r>
                <a:rPr lang="en-US" altLang="zh-CN" sz="2400" dirty="0" smtClean="0">
                  <a:solidFill>
                    <a:srgbClr val="01ACBE"/>
                  </a:solidFill>
                  <a:latin typeface="Impact" panose="020B0806030902050204" pitchFamily="34" charset="0"/>
                </a:rPr>
                <a:t>01</a:t>
              </a:r>
              <a:endParaRPr lang="zh-CN" altLang="en-US" sz="2400" dirty="0">
                <a:solidFill>
                  <a:srgbClr val="01ACBE"/>
                </a:solidFill>
                <a:latin typeface="Impact" panose="020B0806030902050204" pitchFamily="34" charset="0"/>
              </a:endParaRPr>
            </a:p>
          </p:txBody>
        </p:sp>
      </p:grpSp>
      <p:sp>
        <p:nvSpPr>
          <p:cNvPr id="17" name="Callout: Down Arrow 2">
            <a:extLst>
              <a:ext uri="{FF2B5EF4-FFF2-40B4-BE49-F238E27FC236}">
                <a16:creationId xmlns="" xmlns:a16="http://schemas.microsoft.com/office/drawing/2014/main" id="{4E8F9CBA-3179-43B9-AE55-CF7969DB6C16}"/>
              </a:ext>
            </a:extLst>
          </p:cNvPr>
          <p:cNvSpPr/>
          <p:nvPr/>
        </p:nvSpPr>
        <p:spPr>
          <a:xfrm>
            <a:off x="2525958" y="2010412"/>
            <a:ext cx="6378084" cy="674550"/>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latin typeface="Times New Roman" panose="02020603050405020304" pitchFamily="18" charset="0"/>
                <a:cs typeface="Times New Roman" panose="02020603050405020304" pitchFamily="18" charset="0"/>
              </a:rPr>
              <a:t>Luyện tập với hàm và cấu trúc rẽ nhánh</a:t>
            </a:r>
          </a:p>
        </p:txBody>
      </p:sp>
      <p:sp>
        <p:nvSpPr>
          <p:cNvPr id="18" name="TextBox 17">
            <a:extLst>
              <a:ext uri="{FF2B5EF4-FFF2-40B4-BE49-F238E27FC236}">
                <a16:creationId xmlns="" xmlns:a16="http://schemas.microsoft.com/office/drawing/2014/main" id="{D628BAA3-FF5E-4710-88EC-A3D411616333}"/>
              </a:ext>
            </a:extLst>
          </p:cNvPr>
          <p:cNvSpPr txBox="1"/>
          <p:nvPr/>
        </p:nvSpPr>
        <p:spPr>
          <a:xfrm>
            <a:off x="1371620" y="2835057"/>
            <a:ext cx="8686759" cy="1384995"/>
          </a:xfrm>
          <a:prstGeom prst="rect">
            <a:avLst/>
          </a:prstGeom>
          <a:noFill/>
        </p:spPr>
        <p:txBody>
          <a:bodyPr wrap="square" rtlCol="0">
            <a:spAutoFit/>
          </a:bodyPr>
          <a:lstStyle/>
          <a:p>
            <a:pPr marL="342900" indent="-342900">
              <a:buFont typeface="+mj-lt"/>
              <a:buAutoNum type="arabicParenR"/>
            </a:pPr>
            <a:r>
              <a:rPr lang="en-US" sz="2800" dirty="0" err="1" smtClean="0">
                <a:latin typeface="Times New Roman" panose="02020603050405020304" pitchFamily="18" charset="0"/>
                <a:cs typeface="Times New Roman" panose="02020603050405020304" pitchFamily="18" charset="0"/>
              </a:rPr>
              <a:t>Chữa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bài</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tập</a:t>
            </a:r>
            <a:r>
              <a:rPr lang="en-US" sz="2800" dirty="0" smtClean="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Viết chương trình java nhập vào số nguyên a là năm tương ứng. Số nguyên b là tháng. In ra màn hình số ngày trong tháng </a:t>
            </a:r>
            <a:r>
              <a:rPr lang="vi-VN" sz="2800" dirty="0" smtClean="0">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75267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976277" y="1331172"/>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Quen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191512" y="1352443"/>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02</a:t>
              </a:r>
              <a:endParaRPr lang="zh-CN" altLang="en-US" sz="2800" dirty="0">
                <a:solidFill>
                  <a:srgbClr val="FFC000"/>
                </a:solidFill>
                <a:latin typeface="Impact" panose="020B0806030902050204" pitchFamily="34" charset="0"/>
              </a:endParaRPr>
            </a:p>
          </p:txBody>
        </p:sp>
      </p:grpSp>
      <p:sp>
        <p:nvSpPr>
          <p:cNvPr id="15" name="TextBox 14">
            <a:extLst>
              <a:ext uri="{FF2B5EF4-FFF2-40B4-BE49-F238E27FC236}">
                <a16:creationId xmlns="" xmlns:a16="http://schemas.microsoft.com/office/drawing/2014/main" id="{F0858F38-E4E2-420D-B51C-821EBD09BE23}"/>
              </a:ext>
            </a:extLst>
          </p:cNvPr>
          <p:cNvSpPr txBox="1"/>
          <p:nvPr/>
        </p:nvSpPr>
        <p:spPr>
          <a:xfrm>
            <a:off x="1191512" y="2239218"/>
            <a:ext cx="8784386" cy="2739211"/>
          </a:xfrm>
          <a:prstGeom prst="rect">
            <a:avLst/>
          </a:prstGeom>
          <a:noFill/>
        </p:spPr>
        <p:txBody>
          <a:bodyPr wrap="square" rtlCol="0">
            <a:spAutoFit/>
          </a:bodyPr>
          <a:lstStyle/>
          <a:p>
            <a:pPr marL="514350" indent="-514350">
              <a:buFont typeface="+mj-lt"/>
              <a:buAutoNum type="arabicPeriod"/>
            </a:pPr>
            <a:r>
              <a:rPr lang="en-US" sz="2800" b="1" dirty="0" err="1" smtClean="0">
                <a:latin typeface="Times New Roman" panose="02020603050405020304" pitchFamily="18" charset="0"/>
                <a:cs typeface="Times New Roman" panose="02020603050405020304" pitchFamily="18" charset="0"/>
              </a:rPr>
              <a:t>Hàm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là</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gì</a:t>
            </a:r>
            <a:r>
              <a:rPr lang="en-US" sz="2800" b="1" dirty="0">
                <a:latin typeface="Times New Roman" panose="02020603050405020304" pitchFamily="18" charset="0"/>
                <a:cs typeface="Times New Roman" panose="02020603050405020304" pitchFamily="18" charset="0"/>
              </a:rPr>
              <a:t>?:</a:t>
            </a:r>
            <a:br>
              <a:rPr lang="en-US" sz="28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Trong ngôn ngữ lập trình Java, một hàm (function) là một khối code chứa một tập hợp các câu lệnh được đặt tên và thường thực hiện một nhiệm vụ cụ thể. Hàm được sử dụng để thực hiện một tác vụ cụ thể và có thể được gọi từ bất kỳ đâu trong chương trình Java. Việc sử dụng hàm giúp tái sử dụng code, tạo cấu trúc rõ ràng và dễ quản lý trong các ứng dụng phức tạp</a:t>
            </a:r>
            <a:r>
              <a:rPr lang="vi-VN"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152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976277" y="1331172"/>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Làm</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Quen</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Với</a:t>
              </a:r>
              <a:r>
                <a:rPr lang="en-US" altLang="zh-CN"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Hàm</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191512" y="1352443"/>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02</a:t>
              </a:r>
              <a:endParaRPr lang="zh-CN" altLang="en-US" sz="2800" dirty="0">
                <a:solidFill>
                  <a:srgbClr val="FFC000"/>
                </a:solidFill>
                <a:latin typeface="Impact" panose="020B0806030902050204" pitchFamily="34" charset="0"/>
              </a:endParaRPr>
            </a:p>
          </p:txBody>
        </p:sp>
      </p:grpSp>
      <p:sp>
        <p:nvSpPr>
          <p:cNvPr id="15" name="TextBox 14">
            <a:extLst>
              <a:ext uri="{FF2B5EF4-FFF2-40B4-BE49-F238E27FC236}">
                <a16:creationId xmlns="" xmlns:a16="http://schemas.microsoft.com/office/drawing/2014/main" id="{F0858F38-E4E2-420D-B51C-821EBD09BE23}"/>
              </a:ext>
            </a:extLst>
          </p:cNvPr>
          <p:cNvSpPr txBox="1"/>
          <p:nvPr/>
        </p:nvSpPr>
        <p:spPr>
          <a:xfrm>
            <a:off x="1191512" y="2239218"/>
            <a:ext cx="8784386" cy="3724096"/>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2. </a:t>
            </a:r>
            <a:r>
              <a:rPr lang="en-US" sz="2800" b="1" dirty="0" err="1" smtClean="0">
                <a:latin typeface="Times New Roman" panose="02020603050405020304" pitchFamily="18" charset="0"/>
                <a:cs typeface="Times New Roman" panose="02020603050405020304" pitchFamily="18" charset="0"/>
              </a:rPr>
              <a:t>Cách</a:t>
            </a:r>
            <a:r>
              <a:rPr lang="en-US" sz="2800" b="1" dirty="0" smtClean="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khai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báo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một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Hàm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r>
              <a:rPr lang="en-US" sz="2800" b="1" dirty="0" smtClean="0">
                <a:latin typeface="Times New Roman" panose="02020603050405020304" pitchFamily="18" charset="0"/>
                <a:cs typeface="Times New Roman" panose="02020603050405020304" pitchFamily="18" charset="0"/>
              </a:rPr>
              <a:t>:</a:t>
            </a:r>
          </a:p>
          <a:p>
            <a:r>
              <a:rPr lang="en-US" sz="2800" b="1" dirty="0" smtClean="0">
                <a:latin typeface="Times New Roman" panose="02020603050405020304" pitchFamily="18" charset="0"/>
                <a:cs typeface="Times New Roman" panose="02020603050405020304" pitchFamily="18" charset="0"/>
              </a:rPr>
              <a:t> </a:t>
            </a:r>
            <a:r>
              <a:rPr lang="vi-VN" sz="2000" dirty="0">
                <a:solidFill>
                  <a:srgbClr val="D73A49"/>
                </a:solidFill>
                <a:latin typeface="SFMono-Regular"/>
              </a:rPr>
              <a:t>public</a:t>
            </a:r>
            <a:r>
              <a:rPr lang="vi-VN" sz="2000" dirty="0">
                <a:solidFill>
                  <a:srgbClr val="24292E"/>
                </a:solidFill>
                <a:latin typeface="SFMono-Regular"/>
              </a:rPr>
              <a:t> </a:t>
            </a:r>
            <a:r>
              <a:rPr lang="vi-VN" sz="2000" dirty="0">
                <a:solidFill>
                  <a:srgbClr val="D73A49"/>
                </a:solidFill>
                <a:latin typeface="SFMono-Regular"/>
              </a:rPr>
              <a:t>class</a:t>
            </a:r>
            <a:r>
              <a:rPr lang="vi-VN" sz="2000" dirty="0">
                <a:solidFill>
                  <a:srgbClr val="24292E"/>
                </a:solidFill>
                <a:latin typeface="SFMono-Regular"/>
              </a:rPr>
              <a:t> </a:t>
            </a:r>
            <a:r>
              <a:rPr lang="vi-VN" sz="2000" dirty="0">
                <a:solidFill>
                  <a:srgbClr val="6F42C1"/>
                </a:solidFill>
                <a:latin typeface="SFMono-Regular"/>
              </a:rPr>
              <a:t>HelloWorld</a:t>
            </a:r>
            <a:r>
              <a:rPr lang="vi-VN" sz="2000" dirty="0">
                <a:solidFill>
                  <a:srgbClr val="24292E"/>
                </a:solidFill>
                <a:latin typeface="SFMono-Regular"/>
              </a:rPr>
              <a:t> { </a:t>
            </a:r>
            <a:endParaRPr lang="en-US" sz="2000" dirty="0" smtClean="0">
              <a:solidFill>
                <a:srgbClr val="24292E"/>
              </a:solidFill>
              <a:latin typeface="SFMono-Regular"/>
            </a:endParaRPr>
          </a:p>
          <a:p>
            <a:r>
              <a:rPr lang="en-US" sz="2000" dirty="0">
                <a:solidFill>
                  <a:srgbClr val="24292E"/>
                </a:solidFill>
                <a:latin typeface="SFMono-Regular"/>
              </a:rPr>
              <a:t>	</a:t>
            </a:r>
            <a:r>
              <a:rPr lang="vi-VN" sz="2000" dirty="0" smtClean="0">
                <a:solidFill>
                  <a:srgbClr val="6A737D"/>
                </a:solidFill>
                <a:latin typeface="SFMono-Regular"/>
              </a:rPr>
              <a:t>// </a:t>
            </a:r>
            <a:r>
              <a:rPr lang="vi-VN" sz="2000" dirty="0">
                <a:solidFill>
                  <a:srgbClr val="6A737D"/>
                </a:solidFill>
                <a:latin typeface="SFMono-Regular"/>
              </a:rPr>
              <a:t>Đây là một hàm đơn giản có tên là "</a:t>
            </a:r>
            <a:r>
              <a:rPr lang="vi-VN" sz="2000" dirty="0" smtClean="0">
                <a:solidFill>
                  <a:srgbClr val="6A737D"/>
                </a:solidFill>
                <a:latin typeface="SFMono-Regular"/>
              </a:rPr>
              <a:t>printHello</a:t>
            </a:r>
            <a:r>
              <a:rPr lang="en-US" sz="2000" dirty="0" smtClean="0">
                <a:solidFill>
                  <a:srgbClr val="6A737D"/>
                </a:solidFill>
                <a:latin typeface="SFMono-Regular"/>
              </a:rPr>
              <a:t>T3H</a:t>
            </a:r>
            <a:r>
              <a:rPr lang="vi-VN" sz="2000" dirty="0" smtClean="0">
                <a:solidFill>
                  <a:srgbClr val="6A737D"/>
                </a:solidFill>
                <a:latin typeface="SFMono-Regular"/>
              </a:rPr>
              <a:t>"</a:t>
            </a:r>
            <a:r>
              <a:rPr lang="vi-VN" sz="2000" dirty="0" smtClean="0">
                <a:solidFill>
                  <a:srgbClr val="24292E"/>
                </a:solidFill>
                <a:latin typeface="SFMono-Regular"/>
              </a:rPr>
              <a:t> </a:t>
            </a:r>
            <a:r>
              <a:rPr lang="en-US" sz="2000" dirty="0" smtClean="0">
                <a:solidFill>
                  <a:srgbClr val="24292E"/>
                </a:solidFill>
                <a:latin typeface="SFMono-Regular"/>
              </a:rPr>
              <a:t>	</a:t>
            </a:r>
          </a:p>
          <a:p>
            <a:r>
              <a:rPr lang="en-US" sz="2000" dirty="0" smtClean="0">
                <a:solidFill>
                  <a:srgbClr val="D73A49"/>
                </a:solidFill>
                <a:latin typeface="SFMono-Regular"/>
              </a:rPr>
              <a:t>	</a:t>
            </a:r>
            <a:r>
              <a:rPr lang="vi-VN" sz="2000" dirty="0" smtClean="0">
                <a:solidFill>
                  <a:srgbClr val="D73A49"/>
                </a:solidFill>
                <a:latin typeface="SFMono-Regular"/>
              </a:rPr>
              <a:t>public</a:t>
            </a:r>
            <a:r>
              <a:rPr lang="vi-VN" sz="2000" dirty="0" smtClean="0">
                <a:solidFill>
                  <a:srgbClr val="24292E"/>
                </a:solidFill>
                <a:latin typeface="SFMono-Regular"/>
              </a:rPr>
              <a:t> </a:t>
            </a:r>
            <a:r>
              <a:rPr lang="vi-VN" sz="2000" dirty="0">
                <a:solidFill>
                  <a:srgbClr val="D73A49"/>
                </a:solidFill>
                <a:latin typeface="SFMono-Regular"/>
              </a:rPr>
              <a:t>static</a:t>
            </a:r>
            <a:r>
              <a:rPr lang="vi-VN" sz="2000" dirty="0">
                <a:solidFill>
                  <a:srgbClr val="24292E"/>
                </a:solidFill>
                <a:latin typeface="SFMono-Regular"/>
              </a:rPr>
              <a:t> </a:t>
            </a:r>
            <a:r>
              <a:rPr lang="vi-VN" sz="2000" dirty="0">
                <a:solidFill>
                  <a:srgbClr val="D73A49"/>
                </a:solidFill>
                <a:latin typeface="SFMono-Regular"/>
              </a:rPr>
              <a:t>void</a:t>
            </a:r>
            <a:r>
              <a:rPr lang="vi-VN" sz="2000" dirty="0">
                <a:solidFill>
                  <a:srgbClr val="24292E"/>
                </a:solidFill>
                <a:latin typeface="SFMono-Regular"/>
              </a:rPr>
              <a:t> </a:t>
            </a:r>
            <a:r>
              <a:rPr lang="vi-VN" sz="2000" dirty="0" smtClean="0">
                <a:solidFill>
                  <a:srgbClr val="6F42C1"/>
                </a:solidFill>
                <a:latin typeface="SFMono-Regular"/>
              </a:rPr>
              <a:t>printHello</a:t>
            </a:r>
            <a:r>
              <a:rPr lang="en-US" sz="2000" dirty="0" smtClean="0">
                <a:solidFill>
                  <a:srgbClr val="6F42C1"/>
                </a:solidFill>
                <a:latin typeface="SFMono-Regular"/>
              </a:rPr>
              <a:t>T3H</a:t>
            </a:r>
            <a:r>
              <a:rPr lang="vi-VN" sz="2000" dirty="0" smtClean="0">
                <a:solidFill>
                  <a:srgbClr val="24292E"/>
                </a:solidFill>
                <a:latin typeface="SFMono-Regular"/>
              </a:rPr>
              <a:t>() </a:t>
            </a:r>
            <a:r>
              <a:rPr lang="vi-VN" sz="2000" dirty="0">
                <a:solidFill>
                  <a:srgbClr val="24292E"/>
                </a:solidFill>
                <a:latin typeface="SFMono-Regular"/>
              </a:rPr>
              <a:t>{ </a:t>
            </a:r>
            <a:r>
              <a:rPr lang="en-US" sz="2000" dirty="0" smtClean="0">
                <a:solidFill>
                  <a:srgbClr val="24292E"/>
                </a:solidFill>
                <a:latin typeface="SFMono-Regular"/>
              </a:rPr>
              <a:t>			</a:t>
            </a:r>
          </a:p>
          <a:p>
            <a:r>
              <a:rPr lang="en-US" sz="2000" dirty="0">
                <a:solidFill>
                  <a:srgbClr val="24292E"/>
                </a:solidFill>
                <a:latin typeface="SFMono-Regular"/>
              </a:rPr>
              <a:t>	</a:t>
            </a:r>
            <a:r>
              <a:rPr lang="en-US" sz="2000" dirty="0" smtClean="0">
                <a:solidFill>
                  <a:srgbClr val="24292E"/>
                </a:solidFill>
                <a:latin typeface="SFMono-Regular"/>
              </a:rPr>
              <a:t>	</a:t>
            </a:r>
            <a:r>
              <a:rPr lang="vi-VN" sz="2000" dirty="0" smtClean="0">
                <a:solidFill>
                  <a:srgbClr val="6F42C1"/>
                </a:solidFill>
                <a:latin typeface="SFMono-Regular"/>
              </a:rPr>
              <a:t>System</a:t>
            </a:r>
            <a:r>
              <a:rPr lang="vi-VN" sz="2000" dirty="0" smtClean="0">
                <a:solidFill>
                  <a:srgbClr val="24292E"/>
                </a:solidFill>
                <a:latin typeface="SFMono-Regular"/>
              </a:rPr>
              <a:t>.out.</a:t>
            </a:r>
            <a:r>
              <a:rPr lang="vi-VN" sz="2000" dirty="0" smtClean="0">
                <a:solidFill>
                  <a:srgbClr val="6F42C1"/>
                </a:solidFill>
                <a:latin typeface="SFMono-Regular"/>
              </a:rPr>
              <a:t>println</a:t>
            </a:r>
            <a:r>
              <a:rPr lang="vi-VN" sz="2000" dirty="0">
                <a:solidFill>
                  <a:srgbClr val="24292E"/>
                </a:solidFill>
                <a:latin typeface="SFMono-Regular"/>
              </a:rPr>
              <a:t>(</a:t>
            </a:r>
            <a:r>
              <a:rPr lang="vi-VN" sz="2000" dirty="0">
                <a:solidFill>
                  <a:srgbClr val="032F62"/>
                </a:solidFill>
                <a:latin typeface="SFMono-Regular"/>
              </a:rPr>
              <a:t>"Hello, </a:t>
            </a:r>
            <a:r>
              <a:rPr lang="en-US" sz="2000" dirty="0" smtClean="0">
                <a:solidFill>
                  <a:srgbClr val="032F62"/>
                </a:solidFill>
                <a:latin typeface="SFMono-Regular"/>
              </a:rPr>
              <a:t>T3H</a:t>
            </a:r>
            <a:r>
              <a:rPr lang="vi-VN" sz="2000" dirty="0" smtClean="0">
                <a:solidFill>
                  <a:srgbClr val="032F62"/>
                </a:solidFill>
                <a:latin typeface="SFMono-Regular"/>
              </a:rPr>
              <a:t>!"</a:t>
            </a:r>
            <a:r>
              <a:rPr lang="vi-VN" sz="2000" dirty="0" smtClean="0">
                <a:solidFill>
                  <a:srgbClr val="24292E"/>
                </a:solidFill>
                <a:latin typeface="SFMono-Regular"/>
              </a:rPr>
              <a:t>); </a:t>
            </a:r>
            <a:endParaRPr lang="en-US" sz="2000" dirty="0" smtClean="0">
              <a:solidFill>
                <a:srgbClr val="24292E"/>
              </a:solidFill>
              <a:latin typeface="SFMono-Regular"/>
            </a:endParaRPr>
          </a:p>
          <a:p>
            <a:r>
              <a:rPr lang="en-US" sz="2000" dirty="0">
                <a:solidFill>
                  <a:srgbClr val="24292E"/>
                </a:solidFill>
                <a:latin typeface="SFMono-Regular"/>
              </a:rPr>
              <a:t>	</a:t>
            </a:r>
            <a:r>
              <a:rPr lang="vi-VN" sz="2000" dirty="0" smtClean="0">
                <a:solidFill>
                  <a:srgbClr val="24292E"/>
                </a:solidFill>
                <a:latin typeface="SFMono-Regular"/>
              </a:rPr>
              <a:t>}</a:t>
            </a:r>
            <a:endParaRPr lang="en-US" sz="2000" dirty="0" smtClean="0">
              <a:solidFill>
                <a:srgbClr val="24292E"/>
              </a:solidFill>
              <a:latin typeface="SFMono-Regular"/>
            </a:endParaRPr>
          </a:p>
          <a:p>
            <a:r>
              <a:rPr lang="en-US" sz="2000" dirty="0">
                <a:solidFill>
                  <a:srgbClr val="24292E"/>
                </a:solidFill>
                <a:latin typeface="SFMono-Regular"/>
              </a:rPr>
              <a:t>	</a:t>
            </a:r>
            <a:r>
              <a:rPr lang="vi-VN" sz="2000" dirty="0" smtClean="0">
                <a:solidFill>
                  <a:srgbClr val="24292E"/>
                </a:solidFill>
                <a:latin typeface="SFMono-Regular"/>
              </a:rPr>
              <a:t> </a:t>
            </a:r>
            <a:r>
              <a:rPr lang="vi-VN" sz="2000" dirty="0">
                <a:solidFill>
                  <a:srgbClr val="D73A49"/>
                </a:solidFill>
                <a:latin typeface="SFMono-Regular"/>
              </a:rPr>
              <a:t>public</a:t>
            </a:r>
            <a:r>
              <a:rPr lang="vi-VN" sz="2000" dirty="0">
                <a:solidFill>
                  <a:srgbClr val="24292E"/>
                </a:solidFill>
                <a:latin typeface="SFMono-Regular"/>
              </a:rPr>
              <a:t> </a:t>
            </a:r>
            <a:r>
              <a:rPr lang="vi-VN" sz="2000" dirty="0">
                <a:solidFill>
                  <a:srgbClr val="D73A49"/>
                </a:solidFill>
                <a:latin typeface="SFMono-Regular"/>
              </a:rPr>
              <a:t>static</a:t>
            </a:r>
            <a:r>
              <a:rPr lang="vi-VN" sz="2000" dirty="0">
                <a:solidFill>
                  <a:srgbClr val="24292E"/>
                </a:solidFill>
                <a:latin typeface="SFMono-Regular"/>
              </a:rPr>
              <a:t> </a:t>
            </a:r>
            <a:r>
              <a:rPr lang="vi-VN" sz="2000" dirty="0">
                <a:solidFill>
                  <a:srgbClr val="D73A49"/>
                </a:solidFill>
                <a:latin typeface="SFMono-Regular"/>
              </a:rPr>
              <a:t>void</a:t>
            </a:r>
            <a:r>
              <a:rPr lang="vi-VN" sz="2000" dirty="0">
                <a:solidFill>
                  <a:srgbClr val="24292E"/>
                </a:solidFill>
                <a:latin typeface="SFMono-Regular"/>
              </a:rPr>
              <a:t> </a:t>
            </a:r>
            <a:r>
              <a:rPr lang="vi-VN" sz="2000" dirty="0">
                <a:solidFill>
                  <a:srgbClr val="6F42C1"/>
                </a:solidFill>
                <a:latin typeface="SFMono-Regular"/>
              </a:rPr>
              <a:t>main</a:t>
            </a:r>
            <a:r>
              <a:rPr lang="vi-VN" sz="2000" dirty="0">
                <a:solidFill>
                  <a:srgbClr val="24292E"/>
                </a:solidFill>
                <a:latin typeface="SFMono-Regular"/>
              </a:rPr>
              <a:t>(</a:t>
            </a:r>
            <a:r>
              <a:rPr lang="vi-VN" sz="2000" dirty="0">
                <a:solidFill>
                  <a:srgbClr val="6F42C1"/>
                </a:solidFill>
                <a:latin typeface="SFMono-Regular"/>
              </a:rPr>
              <a:t>String</a:t>
            </a:r>
            <a:r>
              <a:rPr lang="vi-VN" sz="2000" dirty="0">
                <a:solidFill>
                  <a:srgbClr val="24292E"/>
                </a:solidFill>
                <a:latin typeface="SFMono-Regular"/>
              </a:rPr>
              <a:t>[] args) { </a:t>
            </a:r>
            <a:endParaRPr lang="en-US" sz="2000" dirty="0" smtClean="0">
              <a:solidFill>
                <a:srgbClr val="24292E"/>
              </a:solidFill>
              <a:latin typeface="SFMono-Regular"/>
            </a:endParaRPr>
          </a:p>
          <a:p>
            <a:r>
              <a:rPr lang="en-US" sz="2000" dirty="0">
                <a:solidFill>
                  <a:srgbClr val="24292E"/>
                </a:solidFill>
                <a:latin typeface="SFMono-Regular"/>
              </a:rPr>
              <a:t>	</a:t>
            </a:r>
            <a:r>
              <a:rPr lang="en-US" sz="2000" dirty="0" smtClean="0">
                <a:solidFill>
                  <a:srgbClr val="24292E"/>
                </a:solidFill>
                <a:latin typeface="SFMono-Regular"/>
              </a:rPr>
              <a:t>	</a:t>
            </a:r>
            <a:r>
              <a:rPr lang="vi-VN" sz="2000" dirty="0" smtClean="0">
                <a:solidFill>
                  <a:srgbClr val="6A737D"/>
                </a:solidFill>
                <a:latin typeface="SFMono-Regular"/>
              </a:rPr>
              <a:t>// </a:t>
            </a:r>
            <a:r>
              <a:rPr lang="vi-VN" sz="2000" dirty="0">
                <a:solidFill>
                  <a:srgbClr val="6A737D"/>
                </a:solidFill>
                <a:latin typeface="SFMono-Regular"/>
              </a:rPr>
              <a:t>Gọi hàm "printHello" để in chuỗi "Hello, </a:t>
            </a:r>
            <a:r>
              <a:rPr lang="en-US" sz="2000" dirty="0" smtClean="0">
                <a:solidFill>
                  <a:srgbClr val="6A737D"/>
                </a:solidFill>
                <a:latin typeface="SFMono-Regular"/>
              </a:rPr>
              <a:t>T3H</a:t>
            </a:r>
            <a:r>
              <a:rPr lang="vi-VN" sz="2000" dirty="0" smtClean="0">
                <a:solidFill>
                  <a:srgbClr val="6A737D"/>
                </a:solidFill>
                <a:latin typeface="SFMono-Regular"/>
              </a:rPr>
              <a:t>!"</a:t>
            </a:r>
            <a:r>
              <a:rPr lang="vi-VN" sz="2000" dirty="0" smtClean="0">
                <a:solidFill>
                  <a:srgbClr val="24292E"/>
                </a:solidFill>
                <a:latin typeface="SFMono-Regular"/>
              </a:rPr>
              <a:t> </a:t>
            </a:r>
            <a:r>
              <a:rPr lang="en-US" sz="2000" dirty="0" smtClean="0">
                <a:solidFill>
                  <a:srgbClr val="24292E"/>
                </a:solidFill>
                <a:latin typeface="SFMono-Regular"/>
              </a:rPr>
              <a:t>				</a:t>
            </a:r>
            <a:r>
              <a:rPr lang="vi-VN" sz="2000" dirty="0" smtClean="0">
                <a:solidFill>
                  <a:srgbClr val="6F42C1"/>
                </a:solidFill>
                <a:latin typeface="SFMono-Regular"/>
              </a:rPr>
              <a:t>printHello</a:t>
            </a:r>
            <a:r>
              <a:rPr lang="en-US" sz="2000" dirty="0" smtClean="0">
                <a:solidFill>
                  <a:srgbClr val="6F42C1"/>
                </a:solidFill>
                <a:latin typeface="SFMono-Regular"/>
              </a:rPr>
              <a:t>T3H</a:t>
            </a:r>
            <a:r>
              <a:rPr lang="vi-VN" sz="2000" dirty="0" smtClean="0">
                <a:solidFill>
                  <a:srgbClr val="24292E"/>
                </a:solidFill>
                <a:latin typeface="SFMono-Regular"/>
              </a:rPr>
              <a:t>(); </a:t>
            </a:r>
            <a:endParaRPr lang="en-US" sz="2000" dirty="0" smtClean="0">
              <a:solidFill>
                <a:srgbClr val="24292E"/>
              </a:solidFill>
              <a:latin typeface="SFMono-Regular"/>
            </a:endParaRPr>
          </a:p>
          <a:p>
            <a:r>
              <a:rPr lang="en-US" sz="2000" dirty="0" smtClean="0">
                <a:solidFill>
                  <a:srgbClr val="24292E"/>
                </a:solidFill>
                <a:latin typeface="SFMono-Regular"/>
              </a:rPr>
              <a:t>	</a:t>
            </a:r>
            <a:r>
              <a:rPr lang="vi-VN" sz="2000" dirty="0" smtClean="0">
                <a:solidFill>
                  <a:srgbClr val="24292E"/>
                </a:solidFill>
                <a:latin typeface="SFMono-Regular"/>
              </a:rPr>
              <a:t>}</a:t>
            </a:r>
            <a:endParaRPr lang="en-US" sz="2000" dirty="0" smtClean="0">
              <a:solidFill>
                <a:srgbClr val="24292E"/>
              </a:solidFill>
              <a:latin typeface="SFMono-Regular"/>
            </a:endParaRPr>
          </a:p>
          <a:p>
            <a:r>
              <a:rPr lang="vi-VN" sz="2000" dirty="0" smtClean="0">
                <a:solidFill>
                  <a:srgbClr val="24292E"/>
                </a:solidFill>
                <a:latin typeface="SFMono-Regular"/>
              </a:rPr>
              <a:t> </a:t>
            </a:r>
            <a:r>
              <a:rPr lang="vi-VN" sz="2000" dirty="0">
                <a:solidFill>
                  <a:srgbClr val="24292E"/>
                </a:solidFill>
                <a:latin typeface="SFMono-Regular"/>
              </a:rPr>
              <a:t>}</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72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128677" y="1001898"/>
            <a:ext cx="9082123" cy="723708"/>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Làm  Quen Với Hàm (Method)</a:t>
              </a:r>
              <a:endParaRPr lang="zh-CN" altLang="en-US" sz="28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9" name="组合 21"/>
          <p:cNvGrpSpPr/>
          <p:nvPr/>
        </p:nvGrpSpPr>
        <p:grpSpPr>
          <a:xfrm>
            <a:off x="1343912" y="1023169"/>
            <a:ext cx="1094841" cy="1001458"/>
            <a:chOff x="3222820" y="1148080"/>
            <a:chExt cx="1484216" cy="1750177"/>
          </a:xfrm>
        </p:grpSpPr>
        <p:grpSp>
          <p:nvGrpSpPr>
            <p:cNvPr id="10" name="组合 25"/>
            <p:cNvGrpSpPr/>
            <p:nvPr/>
          </p:nvGrpSpPr>
          <p:grpSpPr>
            <a:xfrm>
              <a:off x="3420363" y="1295115"/>
              <a:ext cx="1286673" cy="1603142"/>
              <a:chOff x="7380501" y="2927402"/>
              <a:chExt cx="2311887" cy="2880512"/>
            </a:xfrm>
          </p:grpSpPr>
          <p:sp>
            <p:nvSpPr>
              <p:cNvPr id="12"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3"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4"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1"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C000"/>
                  </a:solidFill>
                  <a:latin typeface="Impact" panose="020B0806030902050204" pitchFamily="34" charset="0"/>
                </a:rPr>
                <a:t>02</a:t>
              </a:r>
              <a:endParaRPr lang="zh-CN" altLang="en-US" sz="2800" dirty="0">
                <a:solidFill>
                  <a:srgbClr val="FFC000"/>
                </a:solidFill>
                <a:latin typeface="Impact" panose="020B0806030902050204" pitchFamily="34" charset="0"/>
              </a:endParaRPr>
            </a:p>
          </p:txBody>
        </p:sp>
      </p:grpSp>
      <p:sp>
        <p:nvSpPr>
          <p:cNvPr id="16" name="Rectangle: Rounded Corners 4">
            <a:extLst>
              <a:ext uri="{FF2B5EF4-FFF2-40B4-BE49-F238E27FC236}">
                <a16:creationId xmlns="" xmlns:a16="http://schemas.microsoft.com/office/drawing/2014/main" id="{7C502C28-1C99-4620-8473-E0859BD80F3D}"/>
              </a:ext>
            </a:extLst>
          </p:cNvPr>
          <p:cNvSpPr/>
          <p:nvPr/>
        </p:nvSpPr>
        <p:spPr>
          <a:xfrm>
            <a:off x="1289008" y="1825248"/>
            <a:ext cx="2885377" cy="1189992"/>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Access Modifier: public/private/</a:t>
            </a:r>
          </a:p>
          <a:p>
            <a:pPr algn="ctr"/>
            <a:r>
              <a:rPr lang="en-US" sz="2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protected</a:t>
            </a:r>
          </a:p>
        </p:txBody>
      </p:sp>
      <p:sp>
        <p:nvSpPr>
          <p:cNvPr id="18" name="Rectangle: Rounded Corners 20">
            <a:extLst>
              <a:ext uri="{FF2B5EF4-FFF2-40B4-BE49-F238E27FC236}">
                <a16:creationId xmlns="" xmlns:a16="http://schemas.microsoft.com/office/drawing/2014/main" id="{426B3AD9-1E1F-40DB-89CF-528E2E047798}"/>
              </a:ext>
            </a:extLst>
          </p:cNvPr>
          <p:cNvSpPr/>
          <p:nvPr/>
        </p:nvSpPr>
        <p:spPr>
          <a:xfrm>
            <a:off x="4888366" y="1846458"/>
            <a:ext cx="2048806" cy="1173677"/>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Kiểu trả về:void/int/String/…</a:t>
            </a:r>
          </a:p>
        </p:txBody>
      </p:sp>
      <p:sp>
        <p:nvSpPr>
          <p:cNvPr id="20" name="Rectangle: Rounded Corners 30">
            <a:extLst>
              <a:ext uri="{FF2B5EF4-FFF2-40B4-BE49-F238E27FC236}">
                <a16:creationId xmlns="" xmlns:a16="http://schemas.microsoft.com/office/drawing/2014/main" id="{1A0ABAA7-8BC0-4F95-9314-6242A15F55CC}"/>
              </a:ext>
            </a:extLst>
          </p:cNvPr>
          <p:cNvSpPr/>
          <p:nvPr/>
        </p:nvSpPr>
        <p:spPr>
          <a:xfrm>
            <a:off x="7646355" y="2208226"/>
            <a:ext cx="1918177" cy="461459"/>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Tên hàm</a:t>
            </a:r>
          </a:p>
        </p:txBody>
      </p:sp>
      <p:sp>
        <p:nvSpPr>
          <p:cNvPr id="22" name="Rectangle: Rounded Corners 36">
            <a:extLst>
              <a:ext uri="{FF2B5EF4-FFF2-40B4-BE49-F238E27FC236}">
                <a16:creationId xmlns="" xmlns:a16="http://schemas.microsoft.com/office/drawing/2014/main" id="{1FD27FC1-7500-4517-99AA-AF924D791BF1}"/>
              </a:ext>
            </a:extLst>
          </p:cNvPr>
          <p:cNvSpPr/>
          <p:nvPr/>
        </p:nvSpPr>
        <p:spPr>
          <a:xfrm>
            <a:off x="8299662" y="5019479"/>
            <a:ext cx="1897552" cy="924121"/>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Danh</a:t>
            </a:r>
            <a:r>
              <a:rPr lang="en-US" sz="2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8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sách</a:t>
            </a:r>
            <a:r>
              <a:rPr lang="en-US" sz="2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8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tham</a:t>
            </a:r>
            <a:r>
              <a:rPr lang="en-US" sz="2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sz="2800" b="1" dirty="0" err="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số</a:t>
            </a:r>
            <a:endParaRPr lang="en-US" sz="2800" b="1" dirty="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6" name="Picture 25"/>
          <p:cNvPicPr>
            <a:picLocks noChangeAspect="1"/>
          </p:cNvPicPr>
          <p:nvPr/>
        </p:nvPicPr>
        <p:blipFill>
          <a:blip r:embed="rId4"/>
          <a:stretch>
            <a:fillRect/>
          </a:stretch>
        </p:blipFill>
        <p:spPr>
          <a:xfrm>
            <a:off x="1430289" y="3460953"/>
            <a:ext cx="8258175" cy="1400175"/>
          </a:xfrm>
          <a:prstGeom prst="rect">
            <a:avLst/>
          </a:prstGeom>
        </p:spPr>
      </p:pic>
      <p:sp>
        <p:nvSpPr>
          <p:cNvPr id="24" name="Rectangle: Rounded Corners 41">
            <a:extLst>
              <a:ext uri="{FF2B5EF4-FFF2-40B4-BE49-F238E27FC236}">
                <a16:creationId xmlns="" xmlns:a16="http://schemas.microsoft.com/office/drawing/2014/main" id="{BF2F0C9B-3884-4524-ABC3-BC893FC44846}"/>
              </a:ext>
            </a:extLst>
          </p:cNvPr>
          <p:cNvSpPr/>
          <p:nvPr/>
        </p:nvSpPr>
        <p:spPr>
          <a:xfrm>
            <a:off x="1424474" y="4937406"/>
            <a:ext cx="1897552" cy="924121"/>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a:t>Khối lệnh của hàm</a:t>
            </a:r>
          </a:p>
        </p:txBody>
      </p:sp>
      <p:cxnSp>
        <p:nvCxnSpPr>
          <p:cNvPr id="25" name="Straight Arrow Connector 24">
            <a:extLst>
              <a:ext uri="{FF2B5EF4-FFF2-40B4-BE49-F238E27FC236}">
                <a16:creationId xmlns="" xmlns:a16="http://schemas.microsoft.com/office/drawing/2014/main" id="{73DF77B8-6DEF-4515-BF96-4D27CBFB0E90}"/>
              </a:ext>
            </a:extLst>
          </p:cNvPr>
          <p:cNvCxnSpPr>
            <a:cxnSpLocks/>
          </p:cNvCxnSpPr>
          <p:nvPr/>
        </p:nvCxnSpPr>
        <p:spPr>
          <a:xfrm flipV="1">
            <a:off x="2452159" y="4093151"/>
            <a:ext cx="358446" cy="695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 xmlns:a16="http://schemas.microsoft.com/office/drawing/2014/main" id="{4FB70CFB-C796-4AAB-9872-5FF3450E755E}"/>
              </a:ext>
            </a:extLst>
          </p:cNvPr>
          <p:cNvCxnSpPr>
            <a:cxnSpLocks/>
          </p:cNvCxnSpPr>
          <p:nvPr/>
        </p:nvCxnSpPr>
        <p:spPr>
          <a:xfrm>
            <a:off x="2024694" y="3015240"/>
            <a:ext cx="32706" cy="5239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 xmlns:a16="http://schemas.microsoft.com/office/drawing/2014/main" id="{95025015-CCDB-4BF3-82F1-228C03C049BF}"/>
              </a:ext>
            </a:extLst>
          </p:cNvPr>
          <p:cNvCxnSpPr>
            <a:cxnSpLocks/>
          </p:cNvCxnSpPr>
          <p:nvPr/>
        </p:nvCxnSpPr>
        <p:spPr>
          <a:xfrm flipH="1">
            <a:off x="3921283" y="2929255"/>
            <a:ext cx="1738384" cy="6426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 xmlns:a16="http://schemas.microsoft.com/office/drawing/2014/main" id="{4FD02469-EEB2-4D3A-B4A1-3E5B4B2ADB95}"/>
              </a:ext>
            </a:extLst>
          </p:cNvPr>
          <p:cNvCxnSpPr>
            <a:cxnSpLocks/>
            <a:stCxn id="20" idx="2"/>
          </p:cNvCxnSpPr>
          <p:nvPr/>
        </p:nvCxnSpPr>
        <p:spPr>
          <a:xfrm flipH="1">
            <a:off x="6266243" y="2669685"/>
            <a:ext cx="2339201" cy="8954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 xmlns:a16="http://schemas.microsoft.com/office/drawing/2014/main" id="{CAC57515-1824-4715-80E7-B7411A71F98E}"/>
              </a:ext>
            </a:extLst>
          </p:cNvPr>
          <p:cNvCxnSpPr>
            <a:cxnSpLocks/>
            <a:stCxn id="22" idx="0"/>
          </p:cNvCxnSpPr>
          <p:nvPr/>
        </p:nvCxnSpPr>
        <p:spPr>
          <a:xfrm flipH="1" flipV="1">
            <a:off x="8534400" y="3732840"/>
            <a:ext cx="714038" cy="1286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0681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699</TotalTime>
  <Words>1129</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Microsoft YaHei</vt:lpstr>
      <vt:lpstr>#9Slide02 Noi dung dai</vt:lpstr>
      <vt:lpstr>#9Slide02 Tieu de rat dai 02</vt:lpstr>
      <vt:lpstr>Arial</vt:lpstr>
      <vt:lpstr>Calibri</vt:lpstr>
      <vt:lpstr>Impact</vt:lpstr>
      <vt:lpstr>SFMono-Regular</vt:lpstr>
      <vt:lpstr>黑体</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1</cp:lastModifiedBy>
  <cp:revision>59</cp:revision>
  <dcterms:created xsi:type="dcterms:W3CDTF">2020-08-07T13:14:06Z</dcterms:created>
  <dcterms:modified xsi:type="dcterms:W3CDTF">2024-09-04T11:25:21Z</dcterms:modified>
  <cp:category>9Slide.vn</cp:category>
  <cp:contentStatus>9Slide</cp:contentStatus>
</cp:coreProperties>
</file>