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3" r:id="rId3"/>
    <p:sldId id="282" r:id="rId4"/>
    <p:sldId id="310" r:id="rId5"/>
    <p:sldId id="281" r:id="rId6"/>
    <p:sldId id="311" r:id="rId7"/>
    <p:sldId id="312" r:id="rId8"/>
    <p:sldId id="280" r:id="rId9"/>
    <p:sldId id="279" r:id="rId10"/>
    <p:sldId id="278" r:id="rId11"/>
    <p:sldId id="277" r:id="rId12"/>
    <p:sldId id="295" r:id="rId13"/>
    <p:sldId id="276" r:id="rId14"/>
    <p:sldId id="275" r:id="rId15"/>
    <p:sldId id="296" r:id="rId16"/>
    <p:sldId id="297" r:id="rId17"/>
    <p:sldId id="298" r:id="rId18"/>
    <p:sldId id="299" r:id="rId19"/>
    <p:sldId id="303" r:id="rId20"/>
    <p:sldId id="300" r:id="rId21"/>
    <p:sldId id="306" r:id="rId22"/>
    <p:sldId id="305" r:id="rId23"/>
    <p:sldId id="304" r:id="rId24"/>
    <p:sldId id="308" r:id="rId25"/>
    <p:sldId id="309" r:id="rId26"/>
    <p:sldId id="274" r:id="rId27"/>
    <p:sldId id="291"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117" d="100"/>
          <a:sy n="117" d="100"/>
        </p:scale>
        <p:origin x="355" y="-19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04DA77-0714-4226-8456-DE0FB00C8765}"/>
              </a:ext>
            </a:extLst>
          </p:cNvPr>
          <p:cNvSpPr>
            <a:spLocks noGrp="1"/>
          </p:cNvSpPr>
          <p:nvPr>
            <p:ph type="dt" sz="half" idx="10"/>
          </p:nvPr>
        </p:nvSpPr>
        <p:spPr/>
        <p:txBody>
          <a:bodyPr/>
          <a:lstStyle/>
          <a:p>
            <a:fld id="{E69B9EE9-F3BF-4B40-83E7-C9BC68FDDB0E}" type="datetimeFigureOut">
              <a:rPr lang="en-US" smtClean="0"/>
              <a:t>7/21/2024</a:t>
            </a:fld>
            <a:endParaRPr lang="en-US"/>
          </a:p>
        </p:txBody>
      </p:sp>
      <p:sp>
        <p:nvSpPr>
          <p:cNvPr id="3" name="Footer Placeholder 2">
            <a:extLst>
              <a:ext uri="{FF2B5EF4-FFF2-40B4-BE49-F238E27FC236}">
                <a16:creationId xmlns:a16="http://schemas.microsoft.com/office/drawing/2014/main" xmlns=""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6E1B435-934F-44C4-8F1B-EC379BCB0879}"/>
              </a:ext>
            </a:extLst>
          </p:cNvPr>
          <p:cNvSpPr>
            <a:spLocks noGrp="1"/>
          </p:cNvSpPr>
          <p:nvPr>
            <p:ph type="dt" sz="half" idx="10"/>
          </p:nvPr>
        </p:nvSpPr>
        <p:spPr/>
        <p:txBody>
          <a:bodyPr/>
          <a:lstStyle/>
          <a:p>
            <a:fld id="{E69B9EE9-F3BF-4B40-83E7-C9BC68FDDB0E}" type="datetimeFigureOut">
              <a:rPr lang="en-US" smtClean="0"/>
              <a:t>7/21/2024</a:t>
            </a:fld>
            <a:endParaRPr lang="en-US"/>
          </a:p>
        </p:txBody>
      </p:sp>
      <p:sp>
        <p:nvSpPr>
          <p:cNvPr id="4" name="Footer Placeholder 3">
            <a:extLst>
              <a:ext uri="{FF2B5EF4-FFF2-40B4-BE49-F238E27FC236}">
                <a16:creationId xmlns:a16="http://schemas.microsoft.com/office/drawing/2014/main" xmlns=""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32F55C-8EFE-4A66-9DB3-D0CB88777B6B}"/>
              </a:ext>
            </a:extLst>
          </p:cNvPr>
          <p:cNvSpPr>
            <a:spLocks noGrp="1"/>
          </p:cNvSpPr>
          <p:nvPr>
            <p:ph type="dt" sz="half" idx="10"/>
          </p:nvPr>
        </p:nvSpPr>
        <p:spPr/>
        <p:txBody>
          <a:bodyPr/>
          <a:lstStyle/>
          <a:p>
            <a:fld id="{E69B9EE9-F3BF-4B40-83E7-C9BC68FDDB0E}" type="datetimeFigureOut">
              <a:rPr lang="en-US" smtClean="0"/>
              <a:t>7/21/2024</a:t>
            </a:fld>
            <a:endParaRPr lang="en-US"/>
          </a:p>
        </p:txBody>
      </p:sp>
      <p:sp>
        <p:nvSpPr>
          <p:cNvPr id="5" name="Footer Placeholder 4">
            <a:extLst>
              <a:ext uri="{FF2B5EF4-FFF2-40B4-BE49-F238E27FC236}">
                <a16:creationId xmlns:a16="http://schemas.microsoft.com/office/drawing/2014/main" xmlns=""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CF1DA-3491-456F-B971-C43EFCD2163E}"/>
              </a:ext>
            </a:extLst>
          </p:cNvPr>
          <p:cNvSpPr>
            <a:spLocks noGrp="1"/>
          </p:cNvSpPr>
          <p:nvPr>
            <p:ph type="dt" sz="half" idx="10"/>
          </p:nvPr>
        </p:nvSpPr>
        <p:spPr/>
        <p:txBody>
          <a:bodyPr/>
          <a:lstStyle/>
          <a:p>
            <a:fld id="{E69B9EE9-F3BF-4B40-83E7-C9BC68FDDB0E}" type="datetimeFigureOut">
              <a:rPr lang="en-US" smtClean="0"/>
              <a:t>7/21/2024</a:t>
            </a:fld>
            <a:endParaRPr lang="en-US"/>
          </a:p>
        </p:txBody>
      </p:sp>
      <p:sp>
        <p:nvSpPr>
          <p:cNvPr id="6" name="Footer Placeholder 5">
            <a:extLst>
              <a:ext uri="{FF2B5EF4-FFF2-40B4-BE49-F238E27FC236}">
                <a16:creationId xmlns:a16="http://schemas.microsoft.com/office/drawing/2014/main" xmlns=""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05A630-F12E-492E-A3AD-AE8A23606B49}"/>
              </a:ext>
            </a:extLst>
          </p:cNvPr>
          <p:cNvSpPr>
            <a:spLocks noGrp="1"/>
          </p:cNvSpPr>
          <p:nvPr>
            <p:ph type="dt" sz="half" idx="10"/>
          </p:nvPr>
        </p:nvSpPr>
        <p:spPr/>
        <p:txBody>
          <a:bodyPr/>
          <a:lstStyle/>
          <a:p>
            <a:fld id="{E69B9EE9-F3BF-4B40-83E7-C9BC68FDDB0E}" type="datetimeFigureOut">
              <a:rPr lang="en-US" smtClean="0"/>
              <a:t>7/21/2024</a:t>
            </a:fld>
            <a:endParaRPr lang="en-US"/>
          </a:p>
        </p:txBody>
      </p:sp>
      <p:sp>
        <p:nvSpPr>
          <p:cNvPr id="5" name="Footer Placeholder 4">
            <a:extLst>
              <a:ext uri="{FF2B5EF4-FFF2-40B4-BE49-F238E27FC236}">
                <a16:creationId xmlns:a16="http://schemas.microsoft.com/office/drawing/2014/main" xmlns=""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2ECD319-65C0-4D9E-8CC8-C9F4B7BAB83C}"/>
              </a:ext>
            </a:extLst>
          </p:cNvPr>
          <p:cNvSpPr>
            <a:spLocks noGrp="1"/>
          </p:cNvSpPr>
          <p:nvPr>
            <p:ph type="dt" sz="half" idx="10"/>
          </p:nvPr>
        </p:nvSpPr>
        <p:spPr/>
        <p:txBody>
          <a:bodyPr/>
          <a:lstStyle/>
          <a:p>
            <a:fld id="{E69B9EE9-F3BF-4B40-83E7-C9BC68FDDB0E}" type="datetimeFigureOut">
              <a:rPr lang="en-US" smtClean="0"/>
              <a:t>7/21/2024</a:t>
            </a:fld>
            <a:endParaRPr lang="en-US"/>
          </a:p>
        </p:txBody>
      </p:sp>
      <p:sp>
        <p:nvSpPr>
          <p:cNvPr id="6" name="Footer Placeholder 5">
            <a:extLst>
              <a:ext uri="{FF2B5EF4-FFF2-40B4-BE49-F238E27FC236}">
                <a16:creationId xmlns:a16="http://schemas.microsoft.com/office/drawing/2014/main" xmlns=""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xmlns=""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xmlns=""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7/21/2024</a:t>
            </a:fld>
            <a:endParaRPr lang="en-US"/>
          </a:p>
        </p:txBody>
      </p:sp>
      <p:sp>
        <p:nvSpPr>
          <p:cNvPr id="5" name="Footer Placeholder 4">
            <a:extLst>
              <a:ext uri="{FF2B5EF4-FFF2-40B4-BE49-F238E27FC236}">
                <a16:creationId xmlns:a16="http://schemas.microsoft.com/office/drawing/2014/main" xmlns=""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xmlns=""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xmlns=""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xmlns=""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xmlns=""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topdev.vn/blog/regex-la-gi/"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tackoverflow.com/questions/13098668/java-string-comparison-equals-v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smtClean="0">
                <a:solidFill>
                  <a:srgbClr val="154A8D"/>
                </a:solidFill>
                <a:latin typeface="#9Slide02 Tieu de rat dai 02" panose="020B0606020202050201" pitchFamily="34" charset="0"/>
              </a:rPr>
              <a:t>Java Backend</a:t>
            </a:r>
            <a:endParaRPr lang="en-US" sz="6000" dirty="0">
              <a:solidFill>
                <a:srgbClr val="154A8D"/>
              </a:solidFill>
              <a:latin typeface="#9Slide02 Tieu de rat dai 02" panose="020B0606020202050201" pitchFamily="34" charset="0"/>
            </a:endParaRPr>
          </a:p>
        </p:txBody>
      </p:sp>
      <p:sp>
        <p:nvSpPr>
          <p:cNvPr id="7" name="TextBox 6">
            <a:extLst>
              <a:ext uri="{FF2B5EF4-FFF2-40B4-BE49-F238E27FC236}">
                <a16:creationId xmlns:a16="http://schemas.microsoft.com/office/drawing/2014/main" xmlns="" id="{57D7E4A7-B4C6-4720-8201-1DA5931A1A87}"/>
              </a:ext>
            </a:extLst>
          </p:cNvPr>
          <p:cNvSpPr txBox="1"/>
          <p:nvPr/>
        </p:nvSpPr>
        <p:spPr>
          <a:xfrm>
            <a:off x="1676400" y="3761780"/>
            <a:ext cx="2895600" cy="261610"/>
          </a:xfrm>
          <a:prstGeom prst="rect">
            <a:avLst/>
          </a:prstGeom>
          <a:noFill/>
        </p:spPr>
        <p:txBody>
          <a:bodyPr wrap="square" lIns="0" tIns="0" rIns="0" bIns="0" rtlCol="0">
            <a:spAutoFit/>
          </a:bodyPr>
          <a:lstStyle/>
          <a:p>
            <a:pPr algn="l"/>
            <a:r>
              <a:rPr lang="en-US" sz="1700" dirty="0" err="1" smtClean="0">
                <a:solidFill>
                  <a:srgbClr val="F37422"/>
                </a:solidFill>
              </a:rPr>
              <a:t>Phùng</a:t>
            </a:r>
            <a:r>
              <a:rPr lang="en-US" sz="1700" dirty="0" smtClean="0">
                <a:solidFill>
                  <a:srgbClr val="F37422"/>
                </a:solidFill>
              </a:rPr>
              <a:t> </a:t>
            </a:r>
            <a:r>
              <a:rPr lang="en-US" sz="1700" dirty="0" err="1" smtClean="0">
                <a:solidFill>
                  <a:srgbClr val="F37422"/>
                </a:solidFill>
              </a:rPr>
              <a:t>Thế</a:t>
            </a:r>
            <a:r>
              <a:rPr lang="en-US" sz="1700" dirty="0" smtClean="0">
                <a:solidFill>
                  <a:srgbClr val="F37422"/>
                </a:solidFill>
              </a:rPr>
              <a:t> Quang</a:t>
            </a:r>
            <a:endParaRPr lang="en-US" sz="1700" dirty="0">
              <a:solidFill>
                <a:srgbClr val="F37422"/>
              </a:solidFill>
            </a:endParaRPr>
          </a:p>
        </p:txBody>
      </p:sp>
      <p:pic>
        <p:nvPicPr>
          <p:cNvPr id="8" name="Graphic 7">
            <a:extLst>
              <a:ext uri="{FF2B5EF4-FFF2-40B4-BE49-F238E27FC236}">
                <a16:creationId xmlns:a16="http://schemas.microsoft.com/office/drawing/2014/main" xmlns="" id="{E9D76A19-BB08-4BB2-B289-7DDC93C3AE95}"/>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066800" y="1048269"/>
            <a:ext cx="91440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latin typeface="Times New Roman" panose="02020603050405020304" pitchFamily="18" charset="0"/>
                <a:cs typeface="Times New Roman" panose="02020603050405020304" pitchFamily="18" charset="0"/>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Mảng</a:t>
              </a:r>
              <a:r>
                <a:rPr lang="en-US" altLang="zh-CN" sz="2800" b="1" dirty="0">
                  <a:solidFill>
                    <a:schemeClr val="bg1"/>
                  </a:solidFill>
                  <a:latin typeface="Times New Roman" panose="02020603050405020304" pitchFamily="18" charset="0"/>
                  <a:cs typeface="Times New Roman" panose="02020603050405020304" pitchFamily="18" charset="0"/>
                </a:rPr>
                <a:t>/</a:t>
              </a:r>
              <a:r>
                <a:rPr lang="en-US" altLang="zh-CN" sz="2800" b="1" dirty="0" err="1">
                  <a:solidFill>
                    <a:schemeClr val="bg1"/>
                  </a:solidFill>
                  <a:latin typeface="Times New Roman" panose="02020603050405020304" pitchFamily="18" charset="0"/>
                  <a:cs typeface="Times New Roman" panose="02020603050405020304" pitchFamily="18" charset="0"/>
                </a:rPr>
                <a:t>Danh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Sách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1220693" y="1001188"/>
            <a:ext cx="958628" cy="960120"/>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Times New Roman" panose="02020603050405020304" pitchFamily="18" charset="0"/>
                  <a:cs typeface="Times New Roman" panose="02020603050405020304" pitchFamily="18" charset="0"/>
                </a:endParaRPr>
              </a:p>
            </p:txBody>
          </p:sp>
        </p:grpSp>
        <p:sp>
          <p:nvSpPr>
            <p:cNvPr id="11" name="文本框 23"/>
            <p:cNvSpPr txBox="1"/>
            <p:nvPr/>
          </p:nvSpPr>
          <p:spPr>
            <a:xfrm>
              <a:off x="3467445" y="1147357"/>
              <a:ext cx="774242" cy="958188"/>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Arrow: Pentagon 1">
            <a:extLst>
              <a:ext uri="{FF2B5EF4-FFF2-40B4-BE49-F238E27FC236}">
                <a16:creationId xmlns:a16="http://schemas.microsoft.com/office/drawing/2014/main" xmlns="" id="{17E7659D-760E-4260-913F-FC00FEDF5BDE}"/>
              </a:ext>
            </a:extLst>
          </p:cNvPr>
          <p:cNvSpPr/>
          <p:nvPr/>
        </p:nvSpPr>
        <p:spPr>
          <a:xfrm>
            <a:off x="1220693" y="1811963"/>
            <a:ext cx="3454902" cy="5508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Times New Roman" panose="02020603050405020304" pitchFamily="18" charset="0"/>
                <a:cs typeface="Times New Roman" panose="02020603050405020304" pitchFamily="18" charset="0"/>
              </a:rPr>
              <a:t>Thao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mảng</a:t>
            </a:r>
            <a:endParaRPr lang="en-US" sz="2800" dirty="0">
              <a:latin typeface="Times New Roman" panose="02020603050405020304" pitchFamily="18" charset="0"/>
              <a:cs typeface="Times New Roman" panose="02020603050405020304" pitchFamily="18" charset="0"/>
            </a:endParaRPr>
          </a:p>
        </p:txBody>
      </p:sp>
      <p:sp>
        <p:nvSpPr>
          <p:cNvPr id="18" name="Arrow: Pentagon 14">
            <a:extLst>
              <a:ext uri="{FF2B5EF4-FFF2-40B4-BE49-F238E27FC236}">
                <a16:creationId xmlns:a16="http://schemas.microsoft.com/office/drawing/2014/main" xmlns="" id="{A312C87D-5DB9-4E89-A756-5A0F8A2AB0A8}"/>
              </a:ext>
            </a:extLst>
          </p:cNvPr>
          <p:cNvSpPr/>
          <p:nvPr/>
        </p:nvSpPr>
        <p:spPr>
          <a:xfrm>
            <a:off x="1445768" y="2629271"/>
            <a:ext cx="9298432" cy="550843"/>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Hàm</a:t>
            </a:r>
            <a:r>
              <a:rPr lang="en-US" sz="2800" dirty="0">
                <a:solidFill>
                  <a:srgbClr val="FF0000"/>
                </a:solidFill>
                <a:latin typeface="Times New Roman" panose="02020603050405020304" pitchFamily="18" charset="0"/>
                <a:cs typeface="Times New Roman" panose="02020603050405020304" pitchFamily="18" charset="0"/>
              </a:rPr>
              <a:t> length(): </a:t>
            </a:r>
            <a:r>
              <a:rPr lang="en-US" sz="2800" dirty="0" err="1">
                <a:solidFill>
                  <a:srgbClr val="FF0000"/>
                </a:solidFill>
                <a:latin typeface="Times New Roman" panose="02020603050405020304" pitchFamily="18" charset="0"/>
                <a:cs typeface="Times New Roman" panose="02020603050405020304" pitchFamily="18" charset="0"/>
              </a:rPr>
              <a:t>Lấy</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số</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phần</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tử</a:t>
            </a:r>
            <a:r>
              <a:rPr lang="en-US" sz="2800" dirty="0">
                <a:solidFill>
                  <a:srgbClr val="FF0000"/>
                </a:solidFill>
                <a:latin typeface="Times New Roman" panose="02020603050405020304" pitchFamily="18" charset="0"/>
                <a:cs typeface="Times New Roman" panose="02020603050405020304" pitchFamily="18" charset="0"/>
              </a:rPr>
              <a:t>(size) </a:t>
            </a:r>
            <a:r>
              <a:rPr lang="en-US" sz="2800" dirty="0" err="1">
                <a:solidFill>
                  <a:srgbClr val="FF0000"/>
                </a:solidFill>
                <a:latin typeface="Times New Roman" panose="02020603050405020304" pitchFamily="18" charset="0"/>
                <a:cs typeface="Times New Roman" panose="02020603050405020304" pitchFamily="18" charset="0"/>
              </a:rPr>
              <a:t>của</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mảng</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19" name="Arrow: Pentagon 15">
            <a:extLst>
              <a:ext uri="{FF2B5EF4-FFF2-40B4-BE49-F238E27FC236}">
                <a16:creationId xmlns:a16="http://schemas.microsoft.com/office/drawing/2014/main" xmlns="" id="{8C935A58-FBBB-4777-BB80-8D843608AC53}"/>
              </a:ext>
            </a:extLst>
          </p:cNvPr>
          <p:cNvSpPr/>
          <p:nvPr/>
        </p:nvSpPr>
        <p:spPr>
          <a:xfrm>
            <a:off x="1445768" y="3415629"/>
            <a:ext cx="9374632" cy="118018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Truy</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cập</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vào</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giá</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trị</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của</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phần</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trong</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mảng</a:t>
            </a:r>
            <a:r>
              <a:rPr lang="en-US" sz="2800" dirty="0">
                <a:solidFill>
                  <a:srgbClr val="FF0000"/>
                </a:solidFill>
                <a:latin typeface="Times New Roman" panose="02020603050405020304" pitchFamily="18" charset="0"/>
                <a:cs typeface="Times New Roman" panose="02020603050405020304" pitchFamily="18" charset="0"/>
              </a:rPr>
              <a:t> 1 </a:t>
            </a:r>
            <a:r>
              <a:rPr lang="en-US" sz="2800" dirty="0" err="1">
                <a:solidFill>
                  <a:srgbClr val="FF0000"/>
                </a:solidFill>
                <a:latin typeface="Times New Roman" panose="02020603050405020304" pitchFamily="18" charset="0"/>
                <a:cs typeface="Times New Roman" panose="02020603050405020304" pitchFamily="18" charset="0"/>
              </a:rPr>
              <a:t>chiều</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tenMang</a:t>
            </a:r>
            <a:r>
              <a:rPr lang="en-US" sz="2800" dirty="0">
                <a:solidFill>
                  <a:srgbClr val="FF0000"/>
                </a:solidFill>
                <a:latin typeface="Times New Roman" panose="02020603050405020304" pitchFamily="18" charset="0"/>
                <a:cs typeface="Times New Roman" panose="02020603050405020304" pitchFamily="18" charset="0"/>
              </a:rPr>
              <a:t>[index]</a:t>
            </a:r>
          </a:p>
        </p:txBody>
      </p:sp>
      <p:sp>
        <p:nvSpPr>
          <p:cNvPr id="20" name="Arrow: Pentagon 16">
            <a:extLst>
              <a:ext uri="{FF2B5EF4-FFF2-40B4-BE49-F238E27FC236}">
                <a16:creationId xmlns:a16="http://schemas.microsoft.com/office/drawing/2014/main" xmlns="" id="{C26EEC47-2765-403E-A127-BB0577E47EB3}"/>
              </a:ext>
            </a:extLst>
          </p:cNvPr>
          <p:cNvSpPr/>
          <p:nvPr/>
        </p:nvSpPr>
        <p:spPr>
          <a:xfrm>
            <a:off x="1456784" y="4763418"/>
            <a:ext cx="9592215" cy="118018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Truy</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cập</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vào</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giá</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trị</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của</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phần</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trong</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mảng</a:t>
            </a:r>
            <a:r>
              <a:rPr lang="en-US" sz="2800" dirty="0">
                <a:solidFill>
                  <a:srgbClr val="FF0000"/>
                </a:solidFill>
                <a:latin typeface="Times New Roman" panose="02020603050405020304" pitchFamily="18" charset="0"/>
                <a:cs typeface="Times New Roman" panose="02020603050405020304" pitchFamily="18" charset="0"/>
              </a:rPr>
              <a:t> 2 </a:t>
            </a:r>
            <a:r>
              <a:rPr lang="en-US" sz="2800" dirty="0" err="1">
                <a:solidFill>
                  <a:srgbClr val="FF0000"/>
                </a:solidFill>
                <a:latin typeface="Times New Roman" panose="02020603050405020304" pitchFamily="18" charset="0"/>
                <a:cs typeface="Times New Roman" panose="02020603050405020304" pitchFamily="18" charset="0"/>
              </a:rPr>
              <a:t>chiều</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tenMang</a:t>
            </a:r>
            <a:r>
              <a:rPr lang="en-US" sz="2800" dirty="0">
                <a:solidFill>
                  <a:srgbClr val="FF0000"/>
                </a:solidFill>
                <a:latin typeface="Times New Roman" panose="02020603050405020304" pitchFamily="18" charset="0"/>
                <a:cs typeface="Times New Roman" panose="02020603050405020304" pitchFamily="18" charset="0"/>
              </a:rPr>
              <a:t>[</a:t>
            </a:r>
            <a:r>
              <a:rPr lang="en-US" sz="2800" dirty="0" err="1">
                <a:solidFill>
                  <a:srgbClr val="FF0000"/>
                </a:solidFill>
                <a:latin typeface="Times New Roman" panose="02020603050405020304" pitchFamily="18" charset="0"/>
                <a:cs typeface="Times New Roman" panose="02020603050405020304" pitchFamily="18" charset="0"/>
              </a:rPr>
              <a:t>indexRow</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indexColumn</a:t>
            </a:r>
            <a:r>
              <a:rPr lang="en-US" sz="28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7112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Arrow: Pentagon 1">
            <a:extLst>
              <a:ext uri="{FF2B5EF4-FFF2-40B4-BE49-F238E27FC236}">
                <a16:creationId xmlns:a16="http://schemas.microsoft.com/office/drawing/2014/main" xmlns="" id="{B6DA0DED-268B-4EED-8A09-7ADC5B61DDD8}"/>
              </a:ext>
            </a:extLst>
          </p:cNvPr>
          <p:cNvSpPr/>
          <p:nvPr/>
        </p:nvSpPr>
        <p:spPr>
          <a:xfrm>
            <a:off x="707928" y="1687502"/>
            <a:ext cx="2949671" cy="4801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String là gì</a:t>
            </a:r>
          </a:p>
        </p:txBody>
      </p:sp>
      <p:sp>
        <p:nvSpPr>
          <p:cNvPr id="18" name="Arrow: Pentagon 14">
            <a:extLst>
              <a:ext uri="{FF2B5EF4-FFF2-40B4-BE49-F238E27FC236}">
                <a16:creationId xmlns:a16="http://schemas.microsoft.com/office/drawing/2014/main" xmlns="" id="{0D28D104-8F60-4BA4-ACFC-7943928D4019}"/>
              </a:ext>
            </a:extLst>
          </p:cNvPr>
          <p:cNvSpPr/>
          <p:nvPr/>
        </p:nvSpPr>
        <p:spPr>
          <a:xfrm>
            <a:off x="701761" y="2273957"/>
            <a:ext cx="10871538" cy="48014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rgbClr val="FF0000"/>
                </a:solidFill>
              </a:rPr>
              <a:t>- </a:t>
            </a:r>
            <a:r>
              <a:rPr lang="en-US" sz="2600" dirty="0" err="1">
                <a:solidFill>
                  <a:srgbClr val="FF0000"/>
                </a:solidFill>
              </a:rPr>
              <a:t>Là</a:t>
            </a:r>
            <a:r>
              <a:rPr lang="en-US" sz="2600" dirty="0">
                <a:solidFill>
                  <a:srgbClr val="FF0000"/>
                </a:solidFill>
              </a:rPr>
              <a:t> </a:t>
            </a:r>
            <a:r>
              <a:rPr lang="en-US" sz="2600" dirty="0" err="1">
                <a:solidFill>
                  <a:srgbClr val="FF0000"/>
                </a:solidFill>
              </a:rPr>
              <a:t>một</a:t>
            </a:r>
            <a:r>
              <a:rPr lang="en-US" sz="2600" dirty="0">
                <a:solidFill>
                  <a:srgbClr val="FF0000"/>
                </a:solidFill>
              </a:rPr>
              <a:t> class. </a:t>
            </a:r>
            <a:r>
              <a:rPr lang="en-US" sz="2600" dirty="0" err="1">
                <a:solidFill>
                  <a:srgbClr val="FF0000"/>
                </a:solidFill>
              </a:rPr>
              <a:t>Khai</a:t>
            </a:r>
            <a:r>
              <a:rPr lang="en-US" sz="2600" dirty="0">
                <a:solidFill>
                  <a:srgbClr val="FF0000"/>
                </a:solidFill>
              </a:rPr>
              <a:t> </a:t>
            </a:r>
            <a:r>
              <a:rPr lang="en-US" sz="2600" dirty="0" err="1">
                <a:solidFill>
                  <a:srgbClr val="FF0000"/>
                </a:solidFill>
              </a:rPr>
              <a:t>báo</a:t>
            </a:r>
            <a:r>
              <a:rPr lang="en-US" sz="2600" dirty="0">
                <a:solidFill>
                  <a:srgbClr val="FF0000"/>
                </a:solidFill>
              </a:rPr>
              <a:t> </a:t>
            </a:r>
            <a:r>
              <a:rPr lang="en-US" sz="2600" dirty="0" err="1">
                <a:solidFill>
                  <a:srgbClr val="FF0000"/>
                </a:solidFill>
              </a:rPr>
              <a:t>theo</a:t>
            </a:r>
            <a:r>
              <a:rPr lang="en-US" sz="2600" dirty="0">
                <a:solidFill>
                  <a:srgbClr val="FF0000"/>
                </a:solidFill>
              </a:rPr>
              <a:t> </a:t>
            </a:r>
            <a:r>
              <a:rPr lang="en-US" sz="2600" dirty="0" err="1">
                <a:solidFill>
                  <a:srgbClr val="FF0000"/>
                </a:solidFill>
              </a:rPr>
              <a:t>cả</a:t>
            </a:r>
            <a:r>
              <a:rPr lang="en-US" sz="2600" dirty="0">
                <a:solidFill>
                  <a:srgbClr val="FF0000"/>
                </a:solidFill>
              </a:rPr>
              <a:t> 2 </a:t>
            </a:r>
            <a:r>
              <a:rPr lang="en-US" sz="2600" dirty="0" err="1">
                <a:solidFill>
                  <a:srgbClr val="FF0000"/>
                </a:solidFill>
              </a:rPr>
              <a:t>kiểu</a:t>
            </a:r>
            <a:r>
              <a:rPr lang="en-US" sz="2600" dirty="0">
                <a:solidFill>
                  <a:srgbClr val="FF0000"/>
                </a:solidFill>
              </a:rPr>
              <a:t> </a:t>
            </a:r>
            <a:r>
              <a:rPr lang="en-US" sz="2600" dirty="0" err="1">
                <a:solidFill>
                  <a:srgbClr val="FF0000"/>
                </a:solidFill>
              </a:rPr>
              <a:t>nguyên</a:t>
            </a:r>
            <a:r>
              <a:rPr lang="en-US" sz="2600" dirty="0">
                <a:solidFill>
                  <a:srgbClr val="FF0000"/>
                </a:solidFill>
              </a:rPr>
              <a:t> </a:t>
            </a:r>
            <a:r>
              <a:rPr lang="en-US" sz="2600" dirty="0" err="1">
                <a:solidFill>
                  <a:srgbClr val="FF0000"/>
                </a:solidFill>
              </a:rPr>
              <a:t>thủy</a:t>
            </a:r>
            <a:r>
              <a:rPr lang="en-US" sz="2600" dirty="0">
                <a:solidFill>
                  <a:srgbClr val="FF0000"/>
                </a:solidFill>
              </a:rPr>
              <a:t> </a:t>
            </a:r>
            <a:r>
              <a:rPr lang="en-US" sz="2600" dirty="0" err="1">
                <a:solidFill>
                  <a:srgbClr val="FF0000"/>
                </a:solidFill>
              </a:rPr>
              <a:t>và</a:t>
            </a:r>
            <a:r>
              <a:rPr lang="en-US" sz="2600" dirty="0">
                <a:solidFill>
                  <a:srgbClr val="FF0000"/>
                </a:solidFill>
              </a:rPr>
              <a:t> </a:t>
            </a:r>
            <a:r>
              <a:rPr lang="en-US" sz="2600" dirty="0" err="1">
                <a:solidFill>
                  <a:srgbClr val="FF0000"/>
                </a:solidFill>
              </a:rPr>
              <a:t>đối</a:t>
            </a:r>
            <a:r>
              <a:rPr lang="en-US" sz="2600" dirty="0">
                <a:solidFill>
                  <a:srgbClr val="FF0000"/>
                </a:solidFill>
              </a:rPr>
              <a:t> t</a:t>
            </a:r>
            <a:r>
              <a:rPr lang="vi-VN" sz="2600" dirty="0">
                <a:solidFill>
                  <a:srgbClr val="FF0000"/>
                </a:solidFill>
              </a:rPr>
              <a:t>ư</a:t>
            </a:r>
            <a:r>
              <a:rPr lang="en-US" sz="2600" dirty="0" err="1">
                <a:solidFill>
                  <a:srgbClr val="FF0000"/>
                </a:solidFill>
              </a:rPr>
              <a:t>ợng</a:t>
            </a:r>
            <a:endParaRPr lang="en-US" sz="2600" dirty="0">
              <a:solidFill>
                <a:srgbClr val="FF0000"/>
              </a:solidFill>
            </a:endParaRPr>
          </a:p>
        </p:txBody>
      </p:sp>
      <p:sp>
        <p:nvSpPr>
          <p:cNvPr id="19" name="Arrow: Pentagon 15">
            <a:extLst>
              <a:ext uri="{FF2B5EF4-FFF2-40B4-BE49-F238E27FC236}">
                <a16:creationId xmlns:a16="http://schemas.microsoft.com/office/drawing/2014/main" xmlns="" id="{01550827-3118-4096-A1DF-D50CEF0832A9}"/>
              </a:ext>
            </a:extLst>
          </p:cNvPr>
          <p:cNvSpPr/>
          <p:nvPr/>
        </p:nvSpPr>
        <p:spPr>
          <a:xfrm>
            <a:off x="721693" y="2876688"/>
            <a:ext cx="10871538" cy="48014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rgbClr val="FF0000"/>
                </a:solidFill>
              </a:rPr>
              <a:t>- </a:t>
            </a:r>
            <a:r>
              <a:rPr lang="en-US" sz="2600" dirty="0" err="1">
                <a:solidFill>
                  <a:srgbClr val="FF0000"/>
                </a:solidFill>
              </a:rPr>
              <a:t>Một</a:t>
            </a:r>
            <a:r>
              <a:rPr lang="en-US" sz="2600" dirty="0">
                <a:solidFill>
                  <a:srgbClr val="FF0000"/>
                </a:solidFill>
              </a:rPr>
              <a:t> </a:t>
            </a:r>
            <a:r>
              <a:rPr lang="en-US" sz="2600" dirty="0" err="1">
                <a:solidFill>
                  <a:srgbClr val="FF0000"/>
                </a:solidFill>
              </a:rPr>
              <a:t>chuỗi</a:t>
            </a:r>
            <a:r>
              <a:rPr lang="en-US" sz="2600" dirty="0">
                <a:solidFill>
                  <a:srgbClr val="FF0000"/>
                </a:solidFill>
              </a:rPr>
              <a:t> </a:t>
            </a:r>
            <a:r>
              <a:rPr lang="en-US" sz="2600" dirty="0" err="1">
                <a:solidFill>
                  <a:srgbClr val="FF0000"/>
                </a:solidFill>
              </a:rPr>
              <a:t>bắt</a:t>
            </a:r>
            <a:r>
              <a:rPr lang="en-US" sz="2600" dirty="0">
                <a:solidFill>
                  <a:srgbClr val="FF0000"/>
                </a:solidFill>
              </a:rPr>
              <a:t> </a:t>
            </a:r>
            <a:r>
              <a:rPr lang="en-US" sz="2600" dirty="0" err="1">
                <a:solidFill>
                  <a:srgbClr val="FF0000"/>
                </a:solidFill>
              </a:rPr>
              <a:t>buộc</a:t>
            </a:r>
            <a:r>
              <a:rPr lang="en-US" sz="2600" dirty="0">
                <a:solidFill>
                  <a:srgbClr val="FF0000"/>
                </a:solidFill>
              </a:rPr>
              <a:t> </a:t>
            </a:r>
            <a:r>
              <a:rPr lang="en-US" sz="2600" dirty="0" err="1">
                <a:solidFill>
                  <a:srgbClr val="FF0000"/>
                </a:solidFill>
              </a:rPr>
              <a:t>phải</a:t>
            </a:r>
            <a:r>
              <a:rPr lang="en-US" sz="2600" dirty="0">
                <a:solidFill>
                  <a:srgbClr val="FF0000"/>
                </a:solidFill>
              </a:rPr>
              <a:t> </a:t>
            </a:r>
            <a:r>
              <a:rPr lang="en-US" sz="2600" dirty="0" err="1">
                <a:solidFill>
                  <a:srgbClr val="FF0000"/>
                </a:solidFill>
              </a:rPr>
              <a:t>nằm</a:t>
            </a:r>
            <a:r>
              <a:rPr lang="en-US" sz="2600" dirty="0">
                <a:solidFill>
                  <a:srgbClr val="FF0000"/>
                </a:solidFill>
              </a:rPr>
              <a:t> </a:t>
            </a:r>
            <a:r>
              <a:rPr lang="en-US" sz="2600" dirty="0" err="1">
                <a:solidFill>
                  <a:srgbClr val="FF0000"/>
                </a:solidFill>
              </a:rPr>
              <a:t>trong</a:t>
            </a:r>
            <a:r>
              <a:rPr lang="en-US" sz="2600" dirty="0">
                <a:solidFill>
                  <a:srgbClr val="FF0000"/>
                </a:solidFill>
              </a:rPr>
              <a:t> </a:t>
            </a:r>
            <a:r>
              <a:rPr lang="en-US" sz="2600" dirty="0" err="1">
                <a:solidFill>
                  <a:srgbClr val="FF0000"/>
                </a:solidFill>
              </a:rPr>
              <a:t>cặp</a:t>
            </a:r>
            <a:r>
              <a:rPr lang="en-US" sz="2600" dirty="0">
                <a:solidFill>
                  <a:srgbClr val="FF0000"/>
                </a:solidFill>
              </a:rPr>
              <a:t> </a:t>
            </a:r>
            <a:r>
              <a:rPr lang="en-US" sz="2600" dirty="0" err="1">
                <a:solidFill>
                  <a:srgbClr val="FF0000"/>
                </a:solidFill>
              </a:rPr>
              <a:t>dấu</a:t>
            </a:r>
            <a:r>
              <a:rPr lang="en-US" sz="2600" dirty="0">
                <a:solidFill>
                  <a:srgbClr val="FF0000"/>
                </a:solidFill>
              </a:rPr>
              <a:t> </a:t>
            </a:r>
            <a:r>
              <a:rPr lang="en-US" sz="2600" dirty="0" err="1">
                <a:solidFill>
                  <a:srgbClr val="FF0000"/>
                </a:solidFill>
              </a:rPr>
              <a:t>nháy</a:t>
            </a:r>
            <a:r>
              <a:rPr lang="en-US" sz="2600" dirty="0">
                <a:solidFill>
                  <a:srgbClr val="FF0000"/>
                </a:solidFill>
              </a:rPr>
              <a:t> </a:t>
            </a:r>
            <a:r>
              <a:rPr lang="en-US" sz="2600" dirty="0" err="1">
                <a:solidFill>
                  <a:srgbClr val="FF0000"/>
                </a:solidFill>
              </a:rPr>
              <a:t>kép</a:t>
            </a:r>
            <a:r>
              <a:rPr lang="en-US" sz="2600" dirty="0">
                <a:solidFill>
                  <a:srgbClr val="FF0000"/>
                </a:solidFill>
              </a:rPr>
              <a:t> “ ”</a:t>
            </a:r>
          </a:p>
        </p:txBody>
      </p:sp>
      <p:sp>
        <p:nvSpPr>
          <p:cNvPr id="20" name="Callout: Down Arrow 3">
            <a:extLst>
              <a:ext uri="{FF2B5EF4-FFF2-40B4-BE49-F238E27FC236}">
                <a16:creationId xmlns:a16="http://schemas.microsoft.com/office/drawing/2014/main" xmlns="" id="{4FA663CE-1064-430F-8D88-D64DE736D0DD}"/>
              </a:ext>
            </a:extLst>
          </p:cNvPr>
          <p:cNvSpPr/>
          <p:nvPr/>
        </p:nvSpPr>
        <p:spPr>
          <a:xfrm>
            <a:off x="4212114" y="3462205"/>
            <a:ext cx="2352716" cy="497356"/>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Cú pháp</a:t>
            </a:r>
          </a:p>
        </p:txBody>
      </p:sp>
      <p:sp>
        <p:nvSpPr>
          <p:cNvPr id="21" name="Rectangle 20">
            <a:extLst>
              <a:ext uri="{FF2B5EF4-FFF2-40B4-BE49-F238E27FC236}">
                <a16:creationId xmlns:a16="http://schemas.microsoft.com/office/drawing/2014/main" xmlns="" id="{85ED0FC3-E731-49DE-A15D-46FF6164EAC4}"/>
              </a:ext>
            </a:extLst>
          </p:cNvPr>
          <p:cNvSpPr/>
          <p:nvPr/>
        </p:nvSpPr>
        <p:spPr>
          <a:xfrm>
            <a:off x="1294747" y="3959561"/>
            <a:ext cx="9656020" cy="21364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B050"/>
                </a:solidFill>
              </a:rPr>
              <a:t>//</a:t>
            </a:r>
            <a:r>
              <a:rPr lang="en-US" sz="2800" dirty="0" err="1">
                <a:solidFill>
                  <a:srgbClr val="00B050"/>
                </a:solidFill>
              </a:rPr>
              <a:t>Kiểu</a:t>
            </a:r>
            <a:r>
              <a:rPr lang="en-US" sz="2800" dirty="0">
                <a:solidFill>
                  <a:srgbClr val="00B050"/>
                </a:solidFill>
              </a:rPr>
              <a:t> </a:t>
            </a:r>
            <a:r>
              <a:rPr lang="en-US" sz="2800" dirty="0" err="1">
                <a:solidFill>
                  <a:srgbClr val="00B050"/>
                </a:solidFill>
              </a:rPr>
              <a:t>nguyên</a:t>
            </a:r>
            <a:r>
              <a:rPr lang="en-US" sz="2800" dirty="0">
                <a:solidFill>
                  <a:srgbClr val="00B050"/>
                </a:solidFill>
              </a:rPr>
              <a:t> </a:t>
            </a:r>
            <a:r>
              <a:rPr lang="en-US" sz="2800" dirty="0" err="1">
                <a:solidFill>
                  <a:srgbClr val="00B050"/>
                </a:solidFill>
              </a:rPr>
              <a:t>thủy</a:t>
            </a:r>
            <a:endParaRPr lang="en-US" sz="2800" dirty="0">
              <a:solidFill>
                <a:srgbClr val="FF0000"/>
              </a:solidFill>
            </a:endParaRPr>
          </a:p>
          <a:p>
            <a:r>
              <a:rPr lang="en-US" sz="2800" dirty="0">
                <a:solidFill>
                  <a:srgbClr val="FF0000"/>
                </a:solidFill>
              </a:rPr>
              <a:t>String </a:t>
            </a:r>
            <a:r>
              <a:rPr lang="en-US" sz="2800" dirty="0" err="1">
                <a:solidFill>
                  <a:schemeClr val="accent5">
                    <a:lumMod val="75000"/>
                  </a:schemeClr>
                </a:solidFill>
              </a:rPr>
              <a:t>tenChuoi</a:t>
            </a:r>
            <a:r>
              <a:rPr lang="en-US" sz="2800" dirty="0">
                <a:solidFill>
                  <a:srgbClr val="FF0000"/>
                </a:solidFill>
              </a:rPr>
              <a:t> = </a:t>
            </a:r>
            <a:r>
              <a:rPr lang="en-US" sz="2800" dirty="0">
                <a:solidFill>
                  <a:schemeClr val="accent5">
                    <a:lumMod val="75000"/>
                  </a:schemeClr>
                </a:solidFill>
              </a:rPr>
              <a:t>“Hello World”</a:t>
            </a:r>
            <a:r>
              <a:rPr lang="en-US" sz="2800" dirty="0">
                <a:solidFill>
                  <a:srgbClr val="FF0000"/>
                </a:solidFill>
              </a:rPr>
              <a:t>; </a:t>
            </a:r>
          </a:p>
          <a:p>
            <a:r>
              <a:rPr lang="en-US" sz="2800" dirty="0">
                <a:solidFill>
                  <a:srgbClr val="00B050"/>
                </a:solidFill>
              </a:rPr>
              <a:t>//</a:t>
            </a:r>
            <a:r>
              <a:rPr lang="en-US" sz="2800" dirty="0" err="1">
                <a:solidFill>
                  <a:srgbClr val="00B050"/>
                </a:solidFill>
              </a:rPr>
              <a:t>Kiểu</a:t>
            </a:r>
            <a:r>
              <a:rPr lang="en-US" sz="2800" dirty="0">
                <a:solidFill>
                  <a:srgbClr val="00B050"/>
                </a:solidFill>
              </a:rPr>
              <a:t> </a:t>
            </a:r>
            <a:r>
              <a:rPr lang="en-US" sz="2800" dirty="0" err="1">
                <a:solidFill>
                  <a:srgbClr val="00B050"/>
                </a:solidFill>
              </a:rPr>
              <a:t>đối</a:t>
            </a:r>
            <a:r>
              <a:rPr lang="en-US" sz="2800" dirty="0">
                <a:solidFill>
                  <a:srgbClr val="00B050"/>
                </a:solidFill>
              </a:rPr>
              <a:t> t</a:t>
            </a:r>
            <a:r>
              <a:rPr lang="vi-VN" sz="2800" dirty="0">
                <a:solidFill>
                  <a:srgbClr val="00B050"/>
                </a:solidFill>
              </a:rPr>
              <a:t>ư</a:t>
            </a:r>
            <a:r>
              <a:rPr lang="en-US" sz="2800" dirty="0" err="1">
                <a:solidFill>
                  <a:srgbClr val="00B050"/>
                </a:solidFill>
              </a:rPr>
              <a:t>ợng</a:t>
            </a:r>
            <a:endParaRPr lang="en-US" sz="2800" dirty="0">
              <a:solidFill>
                <a:srgbClr val="00B050"/>
              </a:solidFill>
            </a:endParaRPr>
          </a:p>
          <a:p>
            <a:r>
              <a:rPr lang="en-US" sz="2800" dirty="0">
                <a:solidFill>
                  <a:srgbClr val="FF0000"/>
                </a:solidFill>
              </a:rPr>
              <a:t>String </a:t>
            </a:r>
            <a:r>
              <a:rPr lang="en-US" sz="2800" dirty="0">
                <a:solidFill>
                  <a:schemeClr val="accent5">
                    <a:lumMod val="75000"/>
                  </a:schemeClr>
                </a:solidFill>
              </a:rPr>
              <a:t>tenChuoi2</a:t>
            </a:r>
            <a:r>
              <a:rPr lang="en-US" sz="2800" dirty="0">
                <a:solidFill>
                  <a:srgbClr val="FF0000"/>
                </a:solidFill>
              </a:rPr>
              <a:t> = new String(</a:t>
            </a:r>
            <a:r>
              <a:rPr lang="en-US" sz="2800" dirty="0">
                <a:solidFill>
                  <a:schemeClr val="accent5">
                    <a:lumMod val="75000"/>
                  </a:schemeClr>
                </a:solidFill>
              </a:rPr>
              <a:t>“Hello World”</a:t>
            </a:r>
            <a:r>
              <a:rPr lang="en-US" sz="2800" dirty="0">
                <a:solidFill>
                  <a:srgbClr val="FF0000"/>
                </a:solidFill>
              </a:rPr>
              <a:t>); </a:t>
            </a:r>
            <a:endParaRPr lang="en-US" sz="2800" dirty="0">
              <a:solidFill>
                <a:srgbClr val="00B050"/>
              </a:solidFill>
            </a:endParaRPr>
          </a:p>
        </p:txBody>
      </p:sp>
    </p:spTree>
    <p:extLst>
      <p:ext uri="{BB962C8B-B14F-4D97-AF65-F5344CB8AC3E}">
        <p14:creationId xmlns:p14="http://schemas.microsoft.com/office/powerpoint/2010/main" val="19452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Arrow: Pentagon 1">
            <a:extLst>
              <a:ext uri="{FF2B5EF4-FFF2-40B4-BE49-F238E27FC236}">
                <a16:creationId xmlns:a16="http://schemas.microsoft.com/office/drawing/2014/main" xmlns="" id="{B6DA0DED-268B-4EED-8A09-7ADC5B61DDD8}"/>
              </a:ext>
            </a:extLst>
          </p:cNvPr>
          <p:cNvSpPr/>
          <p:nvPr/>
        </p:nvSpPr>
        <p:spPr>
          <a:xfrm>
            <a:off x="707928" y="1687502"/>
            <a:ext cx="2949671" cy="48014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String là gì</a:t>
            </a:r>
          </a:p>
        </p:txBody>
      </p:sp>
      <p:sp>
        <p:nvSpPr>
          <p:cNvPr id="18" name="Arrow: Pentagon 14">
            <a:extLst>
              <a:ext uri="{FF2B5EF4-FFF2-40B4-BE49-F238E27FC236}">
                <a16:creationId xmlns:a16="http://schemas.microsoft.com/office/drawing/2014/main" xmlns="" id="{0D28D104-8F60-4BA4-ACFC-7943928D4019}"/>
              </a:ext>
            </a:extLst>
          </p:cNvPr>
          <p:cNvSpPr/>
          <p:nvPr/>
        </p:nvSpPr>
        <p:spPr>
          <a:xfrm>
            <a:off x="701761" y="2273957"/>
            <a:ext cx="10871538" cy="48014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rgbClr val="FF0000"/>
                </a:solidFill>
              </a:rPr>
              <a:t>- </a:t>
            </a:r>
            <a:r>
              <a:rPr lang="en-US" sz="2600" dirty="0" err="1" smtClean="0">
                <a:solidFill>
                  <a:srgbClr val="FF0000"/>
                </a:solidFill>
              </a:rPr>
              <a:t>Không</a:t>
            </a:r>
            <a:r>
              <a:rPr lang="en-US" sz="2600" dirty="0" smtClean="0">
                <a:solidFill>
                  <a:srgbClr val="FF0000"/>
                </a:solidFill>
              </a:rPr>
              <a:t> </a:t>
            </a:r>
            <a:r>
              <a:rPr lang="en-US" sz="2600" dirty="0" err="1" smtClean="0">
                <a:solidFill>
                  <a:srgbClr val="FF0000"/>
                </a:solidFill>
              </a:rPr>
              <a:t>giống</a:t>
            </a:r>
            <a:r>
              <a:rPr lang="en-US" sz="2600" dirty="0" smtClean="0">
                <a:solidFill>
                  <a:srgbClr val="FF0000"/>
                </a:solidFill>
              </a:rPr>
              <a:t> </a:t>
            </a:r>
            <a:r>
              <a:rPr lang="en-US" sz="2600" dirty="0" err="1" smtClean="0">
                <a:solidFill>
                  <a:srgbClr val="FF0000"/>
                </a:solidFill>
              </a:rPr>
              <a:t>các</a:t>
            </a:r>
            <a:r>
              <a:rPr lang="en-US" sz="2600" dirty="0" smtClean="0">
                <a:solidFill>
                  <a:srgbClr val="FF0000"/>
                </a:solidFill>
              </a:rPr>
              <a:t> class </a:t>
            </a:r>
            <a:r>
              <a:rPr lang="en-US" sz="2600" dirty="0" err="1" smtClean="0">
                <a:solidFill>
                  <a:srgbClr val="FF0000"/>
                </a:solidFill>
              </a:rPr>
              <a:t>khác</a:t>
            </a:r>
            <a:r>
              <a:rPr lang="en-US" sz="2600" dirty="0" smtClean="0">
                <a:solidFill>
                  <a:srgbClr val="FF0000"/>
                </a:solidFill>
              </a:rPr>
              <a:t> String </a:t>
            </a:r>
            <a:r>
              <a:rPr lang="en-US" sz="2600" dirty="0" err="1" smtClean="0">
                <a:solidFill>
                  <a:srgbClr val="FF0000"/>
                </a:solidFill>
              </a:rPr>
              <a:t>có</a:t>
            </a:r>
            <a:r>
              <a:rPr lang="en-US" sz="2600" dirty="0" smtClean="0">
                <a:solidFill>
                  <a:srgbClr val="FF0000"/>
                </a:solidFill>
              </a:rPr>
              <a:t> </a:t>
            </a:r>
            <a:r>
              <a:rPr lang="en-US" sz="2600" dirty="0" err="1" smtClean="0">
                <a:solidFill>
                  <a:srgbClr val="FF0000"/>
                </a:solidFill>
              </a:rPr>
              <a:t>thể</a:t>
            </a:r>
            <a:r>
              <a:rPr lang="en-US" sz="2600" dirty="0" smtClean="0">
                <a:solidFill>
                  <a:srgbClr val="FF0000"/>
                </a:solidFill>
              </a:rPr>
              <a:t> </a:t>
            </a:r>
            <a:r>
              <a:rPr lang="en-US" sz="2600" dirty="0" err="1" smtClean="0">
                <a:solidFill>
                  <a:srgbClr val="FF0000"/>
                </a:solidFill>
              </a:rPr>
              <a:t>sử</a:t>
            </a:r>
            <a:r>
              <a:rPr lang="en-US" sz="2600" dirty="0" smtClean="0">
                <a:solidFill>
                  <a:srgbClr val="FF0000"/>
                </a:solidFill>
              </a:rPr>
              <a:t> </a:t>
            </a:r>
            <a:r>
              <a:rPr lang="en-US" sz="2600" dirty="0" err="1" smtClean="0">
                <a:solidFill>
                  <a:srgbClr val="FF0000"/>
                </a:solidFill>
              </a:rPr>
              <a:t>dụng</a:t>
            </a:r>
            <a:r>
              <a:rPr lang="en-US" sz="2600" dirty="0" smtClean="0">
                <a:solidFill>
                  <a:srgbClr val="FF0000"/>
                </a:solidFill>
              </a:rPr>
              <a:t> </a:t>
            </a:r>
            <a:r>
              <a:rPr lang="en-US" sz="2600" dirty="0" err="1" smtClean="0">
                <a:solidFill>
                  <a:srgbClr val="FF0000"/>
                </a:solidFill>
              </a:rPr>
              <a:t>toán</a:t>
            </a:r>
            <a:r>
              <a:rPr lang="en-US" sz="2600" dirty="0" smtClean="0">
                <a:solidFill>
                  <a:srgbClr val="FF0000"/>
                </a:solidFill>
              </a:rPr>
              <a:t> </a:t>
            </a:r>
            <a:r>
              <a:rPr lang="en-US" sz="2600" dirty="0" err="1" smtClean="0">
                <a:solidFill>
                  <a:srgbClr val="FF0000"/>
                </a:solidFill>
              </a:rPr>
              <a:t>tử</a:t>
            </a:r>
            <a:r>
              <a:rPr lang="en-US" sz="2600" dirty="0" smtClean="0">
                <a:solidFill>
                  <a:srgbClr val="FF0000"/>
                </a:solidFill>
              </a:rPr>
              <a:t> +</a:t>
            </a:r>
            <a:endParaRPr lang="en-US" sz="2600" dirty="0">
              <a:solidFill>
                <a:srgbClr val="FF0000"/>
              </a:solidFill>
            </a:endParaRPr>
          </a:p>
        </p:txBody>
      </p:sp>
      <p:sp>
        <p:nvSpPr>
          <p:cNvPr id="19" name="Arrow: Pentagon 15">
            <a:extLst>
              <a:ext uri="{FF2B5EF4-FFF2-40B4-BE49-F238E27FC236}">
                <a16:creationId xmlns:a16="http://schemas.microsoft.com/office/drawing/2014/main" xmlns="" id="{01550827-3118-4096-A1DF-D50CEF0832A9}"/>
              </a:ext>
            </a:extLst>
          </p:cNvPr>
          <p:cNvSpPr/>
          <p:nvPr/>
        </p:nvSpPr>
        <p:spPr>
          <a:xfrm>
            <a:off x="589472" y="3518459"/>
            <a:ext cx="10871538" cy="48014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smtClean="0">
                <a:solidFill>
                  <a:srgbClr val="FF0000"/>
                </a:solidFill>
              </a:rPr>
              <a:t>- </a:t>
            </a:r>
            <a:r>
              <a:rPr lang="en-US" sz="2600" dirty="0" err="1" smtClean="0">
                <a:solidFill>
                  <a:srgbClr val="FF0000"/>
                </a:solidFill>
              </a:rPr>
              <a:t>Một</a:t>
            </a:r>
            <a:r>
              <a:rPr lang="en-US" sz="2600" dirty="0" smtClean="0">
                <a:solidFill>
                  <a:srgbClr val="FF0000"/>
                </a:solidFill>
              </a:rPr>
              <a:t> </a:t>
            </a:r>
            <a:r>
              <a:rPr lang="en-US" sz="2600" dirty="0" err="1" smtClean="0">
                <a:solidFill>
                  <a:srgbClr val="FF0000"/>
                </a:solidFill>
              </a:rPr>
              <a:t>số</a:t>
            </a:r>
            <a:r>
              <a:rPr lang="en-US" sz="2600" dirty="0" smtClean="0">
                <a:solidFill>
                  <a:srgbClr val="FF0000"/>
                </a:solidFill>
              </a:rPr>
              <a:t> </a:t>
            </a:r>
            <a:r>
              <a:rPr lang="en-US" sz="2600" dirty="0" err="1" smtClean="0">
                <a:solidFill>
                  <a:srgbClr val="FF0000"/>
                </a:solidFill>
              </a:rPr>
              <a:t>ký</a:t>
            </a:r>
            <a:r>
              <a:rPr lang="en-US" sz="2600" dirty="0" smtClean="0">
                <a:solidFill>
                  <a:srgbClr val="FF0000"/>
                </a:solidFill>
              </a:rPr>
              <a:t> </a:t>
            </a:r>
            <a:r>
              <a:rPr lang="en-US" sz="2600" dirty="0" err="1" smtClean="0">
                <a:solidFill>
                  <a:srgbClr val="FF0000"/>
                </a:solidFill>
              </a:rPr>
              <a:t>tự</a:t>
            </a:r>
            <a:r>
              <a:rPr lang="en-US" sz="2600" dirty="0" smtClean="0">
                <a:solidFill>
                  <a:srgbClr val="FF0000"/>
                </a:solidFill>
              </a:rPr>
              <a:t> </a:t>
            </a:r>
            <a:r>
              <a:rPr lang="en-US" sz="2600" dirty="0" err="1" smtClean="0">
                <a:solidFill>
                  <a:srgbClr val="FF0000"/>
                </a:solidFill>
              </a:rPr>
              <a:t>dưới</a:t>
            </a:r>
            <a:r>
              <a:rPr lang="en-US" sz="2600" dirty="0" smtClean="0">
                <a:solidFill>
                  <a:srgbClr val="FF0000"/>
                </a:solidFill>
              </a:rPr>
              <a:t> </a:t>
            </a:r>
            <a:r>
              <a:rPr lang="en-US" sz="2600" dirty="0" err="1" smtClean="0">
                <a:solidFill>
                  <a:srgbClr val="FF0000"/>
                </a:solidFill>
              </a:rPr>
              <a:t>dạng</a:t>
            </a:r>
            <a:r>
              <a:rPr lang="en-US" sz="2600" dirty="0" smtClean="0">
                <a:solidFill>
                  <a:srgbClr val="FF0000"/>
                </a:solidFill>
              </a:rPr>
              <a:t> “escaped” </a:t>
            </a:r>
            <a:r>
              <a:rPr lang="en-US" sz="2600" dirty="0" err="1" smtClean="0">
                <a:solidFill>
                  <a:srgbClr val="FF0000"/>
                </a:solidFill>
              </a:rPr>
              <a:t>khi</a:t>
            </a:r>
            <a:r>
              <a:rPr lang="en-US" sz="2600" dirty="0" smtClean="0">
                <a:solidFill>
                  <a:srgbClr val="FF0000"/>
                </a:solidFill>
              </a:rPr>
              <a:t> </a:t>
            </a:r>
            <a:r>
              <a:rPr lang="en-US" sz="2600" dirty="0" err="1" smtClean="0">
                <a:solidFill>
                  <a:srgbClr val="FF0000"/>
                </a:solidFill>
              </a:rPr>
              <a:t>viết</a:t>
            </a:r>
            <a:endParaRPr lang="en-US" sz="2600" dirty="0">
              <a:solidFill>
                <a:srgbClr val="FF0000"/>
              </a:solidFill>
            </a:endParaRPr>
          </a:p>
        </p:txBody>
      </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22" name="Rectangle 21"/>
          <p:cNvSpPr/>
          <p:nvPr/>
        </p:nvSpPr>
        <p:spPr>
          <a:xfrm>
            <a:off x="603849" y="4139657"/>
            <a:ext cx="6096000" cy="2246769"/>
          </a:xfrm>
          <a:prstGeom prst="rect">
            <a:avLst/>
          </a:prstGeom>
        </p:spPr>
        <p:txBody>
          <a:bodyPr>
            <a:spAutoFit/>
          </a:bodyPr>
          <a:lstStyle/>
          <a:p>
            <a:pPr marL="742950" lvl="1" indent="-285750" fontAlgn="base">
              <a:spcBef>
                <a:spcPct val="20000"/>
              </a:spcBef>
              <a:spcAft>
                <a:spcPct val="0"/>
              </a:spcAft>
              <a:buClr>
                <a:srgbClr val="BF00FF"/>
              </a:buClr>
              <a:buSzPct val="55000"/>
              <a:buFont typeface="Wingdings" panose="05000000000000000000" pitchFamily="2" charset="2"/>
              <a:buChar char="n"/>
            </a:pPr>
            <a:r>
              <a:rPr lang="en-US" altLang="en-US" sz="2000" kern="0" dirty="0">
                <a:solidFill>
                  <a:srgbClr val="3300FF"/>
                </a:solidFill>
                <a:latin typeface="Trebuchet MS" panose="020B0603020202020204" pitchFamily="34" charset="0"/>
              </a:rPr>
              <a:t>\"</a:t>
            </a:r>
            <a:r>
              <a:rPr lang="en-US" altLang="en-US" sz="2000" kern="0" dirty="0">
                <a:solidFill>
                  <a:srgbClr val="000000"/>
                </a:solidFill>
                <a:latin typeface="Times New Roman"/>
              </a:rPr>
              <a:t> </a:t>
            </a:r>
            <a:r>
              <a:rPr lang="en-US" altLang="en-US" sz="2000" kern="0" dirty="0" err="1" smtClean="0">
                <a:solidFill>
                  <a:srgbClr val="000000"/>
                </a:solidFill>
                <a:latin typeface="Times New Roman"/>
              </a:rPr>
              <a:t>Biểu</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diễn</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ký</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tự</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nháy</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kép</a:t>
            </a:r>
            <a:r>
              <a:rPr lang="en-US" altLang="en-US" sz="2000" kern="0" dirty="0" smtClean="0">
                <a:solidFill>
                  <a:srgbClr val="000000"/>
                </a:solidFill>
                <a:latin typeface="Times New Roman"/>
              </a:rPr>
              <a:t> (</a:t>
            </a:r>
            <a:r>
              <a:rPr lang="en-US" altLang="en-US" sz="2000" kern="0" dirty="0" smtClean="0">
                <a:solidFill>
                  <a:srgbClr val="3300FF"/>
                </a:solidFill>
                <a:latin typeface="Trebuchet MS" panose="020B0603020202020204" pitchFamily="34" charset="0"/>
              </a:rPr>
              <a:t>"</a:t>
            </a:r>
            <a:r>
              <a:rPr lang="en-US" altLang="en-US" sz="2000" kern="0" dirty="0" smtClean="0">
                <a:solidFill>
                  <a:srgbClr val="000000"/>
                </a:solidFill>
                <a:latin typeface="Times New Roman"/>
              </a:rPr>
              <a:t>)</a:t>
            </a:r>
          </a:p>
          <a:p>
            <a:pPr marL="742950" lvl="1" indent="-285750" fontAlgn="base">
              <a:spcBef>
                <a:spcPct val="20000"/>
              </a:spcBef>
              <a:spcAft>
                <a:spcPct val="0"/>
              </a:spcAft>
              <a:buClr>
                <a:srgbClr val="BF00FF"/>
              </a:buClr>
              <a:buSzPct val="55000"/>
              <a:buFont typeface="Wingdings" panose="05000000000000000000" pitchFamily="2" charset="2"/>
              <a:buChar char="n"/>
            </a:pPr>
            <a:r>
              <a:rPr lang="en-US" altLang="en-US" sz="2000" kern="0" dirty="0" smtClean="0">
                <a:solidFill>
                  <a:srgbClr val="3300FF"/>
                </a:solidFill>
                <a:latin typeface="Trebuchet MS" panose="020B0603020202020204" pitchFamily="34" charset="0"/>
              </a:rPr>
              <a:t>\n</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Ký</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tự</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xuống</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dòng</a:t>
            </a:r>
            <a:endParaRPr lang="en-US" altLang="en-US" sz="2000" kern="0" dirty="0" smtClean="0">
              <a:solidFill>
                <a:srgbClr val="000000"/>
              </a:solidFill>
              <a:latin typeface="Times New Roman"/>
            </a:endParaRPr>
          </a:p>
          <a:p>
            <a:pPr marL="742950" lvl="1" indent="-285750" fontAlgn="base">
              <a:spcBef>
                <a:spcPct val="20000"/>
              </a:spcBef>
              <a:spcAft>
                <a:spcPct val="0"/>
              </a:spcAft>
              <a:buClr>
                <a:srgbClr val="BF00FF"/>
              </a:buClr>
              <a:buSzPct val="55000"/>
              <a:buFont typeface="Wingdings" panose="05000000000000000000" pitchFamily="2" charset="2"/>
              <a:buChar char="n"/>
            </a:pPr>
            <a:r>
              <a:rPr lang="en-US" altLang="en-US" sz="2000" kern="0" dirty="0" smtClean="0">
                <a:solidFill>
                  <a:srgbClr val="3300FF"/>
                </a:solidFill>
                <a:latin typeface="Trebuchet MS" panose="020B0603020202020204" pitchFamily="34" charset="0"/>
              </a:rPr>
              <a:t>\\</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Ký</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tự</a:t>
            </a:r>
            <a:r>
              <a:rPr lang="en-US" altLang="en-US" sz="2000" kern="0" dirty="0" smtClean="0">
                <a:solidFill>
                  <a:srgbClr val="000000"/>
                </a:solidFill>
                <a:latin typeface="Times New Roman"/>
              </a:rPr>
              <a:t> backslash (</a:t>
            </a:r>
            <a:r>
              <a:rPr lang="en-US" altLang="en-US" sz="2000" kern="0" dirty="0" smtClean="0">
                <a:solidFill>
                  <a:srgbClr val="3300FF"/>
                </a:solidFill>
                <a:latin typeface="Trebuchet MS" panose="020B0603020202020204" pitchFamily="34" charset="0"/>
              </a:rPr>
              <a:t>\</a:t>
            </a:r>
            <a:r>
              <a:rPr lang="en-US" altLang="en-US" sz="2000" kern="0" dirty="0" smtClean="0">
                <a:solidFill>
                  <a:srgbClr val="000000"/>
                </a:solidFill>
                <a:latin typeface="Times New Roman"/>
              </a:rPr>
              <a:t>)</a:t>
            </a:r>
          </a:p>
          <a:p>
            <a:pPr marL="742950" lvl="1" indent="-285750" fontAlgn="base">
              <a:spcBef>
                <a:spcPct val="20000"/>
              </a:spcBef>
              <a:spcAft>
                <a:spcPct val="0"/>
              </a:spcAft>
              <a:buClr>
                <a:srgbClr val="BF00FF"/>
              </a:buClr>
              <a:buSzPct val="55000"/>
              <a:buFont typeface="Wingdings" panose="05000000000000000000" pitchFamily="2" charset="2"/>
              <a:buChar char="n"/>
            </a:pPr>
            <a:r>
              <a:rPr lang="en-US" altLang="en-US" sz="2000" kern="0" dirty="0" smtClean="0">
                <a:solidFill>
                  <a:srgbClr val="3300FF"/>
                </a:solidFill>
                <a:latin typeface="Trebuchet MS" panose="020B0603020202020204" pitchFamily="34" charset="0"/>
              </a:rPr>
              <a:t>\t</a:t>
            </a:r>
            <a:r>
              <a:rPr lang="en-US" altLang="en-US" sz="2000" kern="0" dirty="0" smtClean="0">
                <a:solidFill>
                  <a:srgbClr val="000000"/>
                </a:solidFill>
                <a:latin typeface="Times New Roman"/>
              </a:rPr>
              <a:t> </a:t>
            </a:r>
            <a:r>
              <a:rPr lang="en-US" altLang="en-US" sz="2000" kern="0" dirty="0" err="1">
                <a:solidFill>
                  <a:srgbClr val="000000"/>
                </a:solidFill>
                <a:latin typeface="Times New Roman"/>
              </a:rPr>
              <a:t>Ký</a:t>
            </a:r>
            <a:r>
              <a:rPr lang="en-US" altLang="en-US" sz="2000" kern="0" dirty="0">
                <a:solidFill>
                  <a:srgbClr val="000000"/>
                </a:solidFill>
                <a:latin typeface="Times New Roman"/>
              </a:rPr>
              <a:t> </a:t>
            </a:r>
            <a:r>
              <a:rPr lang="en-US" altLang="en-US" sz="2000" kern="0" dirty="0" err="1">
                <a:solidFill>
                  <a:srgbClr val="000000"/>
                </a:solidFill>
                <a:latin typeface="Times New Roman"/>
              </a:rPr>
              <a:t>tự</a:t>
            </a:r>
            <a:r>
              <a:rPr lang="en-US" altLang="en-US" sz="2000" kern="0" dirty="0">
                <a:solidFill>
                  <a:srgbClr val="000000"/>
                </a:solidFill>
                <a:latin typeface="Times New Roman"/>
              </a:rPr>
              <a:t> </a:t>
            </a:r>
            <a:r>
              <a:rPr lang="en-US" altLang="en-US" sz="2000" kern="0" dirty="0" smtClean="0">
                <a:solidFill>
                  <a:srgbClr val="000000"/>
                </a:solidFill>
                <a:latin typeface="Times New Roman"/>
              </a:rPr>
              <a:t>tab</a:t>
            </a:r>
          </a:p>
          <a:p>
            <a:pPr marL="742950" lvl="1" indent="-285750" fontAlgn="base">
              <a:spcBef>
                <a:spcPct val="20000"/>
              </a:spcBef>
              <a:spcAft>
                <a:spcPct val="0"/>
              </a:spcAft>
              <a:buClr>
                <a:srgbClr val="BF00FF"/>
              </a:buClr>
              <a:buSzPct val="55000"/>
              <a:buFont typeface="Wingdings" panose="05000000000000000000" pitchFamily="2" charset="2"/>
              <a:buChar char="n"/>
            </a:pPr>
            <a:r>
              <a:rPr lang="en-US" altLang="en-US" sz="2000" kern="0" dirty="0" smtClean="0">
                <a:solidFill>
                  <a:srgbClr val="3300FF"/>
                </a:solidFill>
                <a:latin typeface="Trebuchet MS" panose="020B0603020202020204" pitchFamily="34" charset="0"/>
              </a:rPr>
              <a:t>\r</a:t>
            </a:r>
            <a:r>
              <a:rPr lang="en-US" altLang="en-US" sz="2000" kern="0" dirty="0" smtClean="0">
                <a:solidFill>
                  <a:srgbClr val="000000"/>
                </a:solidFill>
                <a:latin typeface="Times New Roman"/>
              </a:rPr>
              <a:t> </a:t>
            </a:r>
            <a:r>
              <a:rPr lang="en-US" altLang="en-US" sz="2000" kern="0" dirty="0" err="1">
                <a:solidFill>
                  <a:srgbClr val="000000"/>
                </a:solidFill>
                <a:latin typeface="Times New Roman"/>
              </a:rPr>
              <a:t>Ký</a:t>
            </a:r>
            <a:r>
              <a:rPr lang="en-US" altLang="en-US" sz="2000" kern="0" dirty="0">
                <a:solidFill>
                  <a:srgbClr val="000000"/>
                </a:solidFill>
                <a:latin typeface="Times New Roman"/>
              </a:rPr>
              <a:t> </a:t>
            </a:r>
            <a:r>
              <a:rPr lang="en-US" altLang="en-US" sz="2000" kern="0" dirty="0" err="1">
                <a:solidFill>
                  <a:srgbClr val="000000"/>
                </a:solidFill>
                <a:latin typeface="Times New Roman"/>
              </a:rPr>
              <a:t>tự</a:t>
            </a:r>
            <a:r>
              <a:rPr lang="en-US" altLang="en-US" sz="2000" kern="0" dirty="0">
                <a:solidFill>
                  <a:srgbClr val="000000"/>
                </a:solidFill>
                <a:latin typeface="Times New Roman"/>
              </a:rPr>
              <a:t> </a:t>
            </a:r>
            <a:r>
              <a:rPr lang="en-US" altLang="en-US" sz="2000" kern="0" dirty="0" err="1" smtClean="0">
                <a:solidFill>
                  <a:srgbClr val="000000"/>
                </a:solidFill>
                <a:latin typeface="Times New Roman"/>
              </a:rPr>
              <a:t>về</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đầu</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dòng</a:t>
            </a:r>
            <a:endParaRPr lang="en-US" altLang="en-US" sz="2000" kern="0" dirty="0">
              <a:solidFill>
                <a:srgbClr val="000000"/>
              </a:solidFill>
              <a:latin typeface="Times New Roman"/>
            </a:endParaRPr>
          </a:p>
          <a:p>
            <a:pPr marL="742950" lvl="1" indent="-285750" fontAlgn="base">
              <a:spcBef>
                <a:spcPct val="20000"/>
              </a:spcBef>
              <a:spcAft>
                <a:spcPct val="0"/>
              </a:spcAft>
              <a:buClr>
                <a:srgbClr val="BF00FF"/>
              </a:buClr>
              <a:buSzPct val="55000"/>
              <a:buFont typeface="Wingdings" panose="05000000000000000000" pitchFamily="2" charset="2"/>
              <a:buChar char="n"/>
            </a:pPr>
            <a:endParaRPr lang="en-US" altLang="en-US" sz="2000" kern="0" dirty="0">
              <a:solidFill>
                <a:srgbClr val="000000"/>
              </a:solidFill>
              <a:latin typeface="Times New Roman"/>
            </a:endParaRPr>
          </a:p>
        </p:txBody>
      </p:sp>
      <p:sp>
        <p:nvSpPr>
          <p:cNvPr id="23" name="Rectangle 22"/>
          <p:cNvSpPr/>
          <p:nvPr/>
        </p:nvSpPr>
        <p:spPr>
          <a:xfrm>
            <a:off x="1931648" y="2956720"/>
            <a:ext cx="5344733" cy="400110"/>
          </a:xfrm>
          <a:prstGeom prst="rect">
            <a:avLst/>
          </a:prstGeom>
        </p:spPr>
        <p:txBody>
          <a:bodyPr wrap="none">
            <a:spAutoFit/>
          </a:bodyPr>
          <a:lstStyle/>
          <a:p>
            <a:pPr marL="742950" lvl="1" indent="-285750" fontAlgn="base">
              <a:spcBef>
                <a:spcPct val="20000"/>
              </a:spcBef>
              <a:spcAft>
                <a:spcPct val="0"/>
              </a:spcAft>
              <a:buClr>
                <a:srgbClr val="000000"/>
              </a:buClr>
              <a:buSzPct val="55000"/>
              <a:buFontTx/>
              <a:buChar char=" "/>
            </a:pPr>
            <a:r>
              <a:rPr lang="en-US" altLang="en-US" sz="2000" kern="0" dirty="0">
                <a:solidFill>
                  <a:srgbClr val="3300FF"/>
                </a:solidFill>
                <a:latin typeface="Trebuchet MS" panose="020B0603020202020204" pitchFamily="34" charset="0"/>
              </a:rPr>
              <a:t>" This " + "is String " + "concatenation""</a:t>
            </a:r>
            <a:endParaRPr lang="en-US" altLang="en-US" sz="2000" kern="0" dirty="0">
              <a:solidFill>
                <a:srgbClr val="000000"/>
              </a:solidFill>
              <a:latin typeface="Times New Roman"/>
            </a:endParaRPr>
          </a:p>
        </p:txBody>
      </p:sp>
      <p:pic>
        <p:nvPicPr>
          <p:cNvPr id="3" name="Picture 2"/>
          <p:cNvPicPr>
            <a:picLocks noChangeAspect="1"/>
          </p:cNvPicPr>
          <p:nvPr/>
        </p:nvPicPr>
        <p:blipFill>
          <a:blip r:embed="rId4"/>
          <a:stretch>
            <a:fillRect/>
          </a:stretch>
        </p:blipFill>
        <p:spPr>
          <a:xfrm>
            <a:off x="4702315" y="4207715"/>
            <a:ext cx="7489685" cy="2319767"/>
          </a:xfrm>
          <a:prstGeom prst="rect">
            <a:avLst/>
          </a:prstGeom>
        </p:spPr>
      </p:pic>
    </p:spTree>
    <p:extLst>
      <p:ext uri="{BB962C8B-B14F-4D97-AF65-F5344CB8AC3E}">
        <p14:creationId xmlns:p14="http://schemas.microsoft.com/office/powerpoint/2010/main" val="283777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43000" y="1220222"/>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255093" y="1132002"/>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a16="http://schemas.microsoft.com/office/drawing/2014/main" xmlns="" id="{C1D6ACE7-2EAE-4F10-AE6B-29570B1E1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2622" y="2374914"/>
            <a:ext cx="7624756" cy="3416286"/>
          </a:xfrm>
          <a:prstGeom prst="rect">
            <a:avLst/>
          </a:prstGeom>
        </p:spPr>
      </p:pic>
    </p:spTree>
    <p:extLst>
      <p:ext uri="{BB962C8B-B14F-4D97-AF65-F5344CB8AC3E}">
        <p14:creationId xmlns:p14="http://schemas.microsoft.com/office/powerpoint/2010/main" val="238481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838200" y="996265"/>
            <a:ext cx="1005917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950292" y="908045"/>
            <a:ext cx="976287"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0"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17" name="Arrow: Pentagon 1">
            <a:extLst>
              <a:ext uri="{FF2B5EF4-FFF2-40B4-BE49-F238E27FC236}">
                <a16:creationId xmlns:a16="http://schemas.microsoft.com/office/drawing/2014/main" xmlns="" id="{8601304F-7C0A-4814-92D3-2E77E0D3D5A3}"/>
              </a:ext>
            </a:extLst>
          </p:cNvPr>
          <p:cNvSpPr/>
          <p:nvPr/>
        </p:nvSpPr>
        <p:spPr>
          <a:xfrm>
            <a:off x="950293" y="1782698"/>
            <a:ext cx="9717707" cy="485347"/>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Một số Method tiện dụng có sẵn của String (28 Method)</a:t>
            </a:r>
          </a:p>
        </p:txBody>
      </p:sp>
      <p:sp>
        <p:nvSpPr>
          <p:cNvPr id="18" name="Arrow: Pentagon 14">
            <a:extLst>
              <a:ext uri="{FF2B5EF4-FFF2-40B4-BE49-F238E27FC236}">
                <a16:creationId xmlns:a16="http://schemas.microsoft.com/office/drawing/2014/main" xmlns="" id="{DC600467-0B3D-4951-9738-C201AA03D75B}"/>
              </a:ext>
            </a:extLst>
          </p:cNvPr>
          <p:cNvSpPr/>
          <p:nvPr/>
        </p:nvSpPr>
        <p:spPr>
          <a:xfrm>
            <a:off x="1417102" y="2487778"/>
            <a:ext cx="7257452" cy="485347"/>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C00000"/>
                </a:solidFill>
              </a:rPr>
              <a:t>- </a:t>
            </a:r>
            <a:r>
              <a:rPr lang="en-US" sz="2800" dirty="0" err="1">
                <a:solidFill>
                  <a:srgbClr val="C00000"/>
                </a:solidFill>
              </a:rPr>
              <a:t>int</a:t>
            </a:r>
            <a:r>
              <a:rPr lang="en-US" sz="2800" dirty="0">
                <a:solidFill>
                  <a:srgbClr val="C00000"/>
                </a:solidFill>
              </a:rPr>
              <a:t> length() : </a:t>
            </a:r>
            <a:r>
              <a:rPr lang="en-US" sz="2800" dirty="0" err="1">
                <a:solidFill>
                  <a:srgbClr val="C00000"/>
                </a:solidFill>
              </a:rPr>
              <a:t>lấy</a:t>
            </a:r>
            <a:r>
              <a:rPr lang="en-US" sz="2800" dirty="0">
                <a:solidFill>
                  <a:srgbClr val="C00000"/>
                </a:solidFill>
              </a:rPr>
              <a:t> </a:t>
            </a:r>
            <a:r>
              <a:rPr lang="en-US" sz="2800" dirty="0" err="1">
                <a:solidFill>
                  <a:srgbClr val="C00000"/>
                </a:solidFill>
              </a:rPr>
              <a:t>độ</a:t>
            </a:r>
            <a:r>
              <a:rPr lang="en-US" sz="2800" dirty="0">
                <a:solidFill>
                  <a:srgbClr val="C00000"/>
                </a:solidFill>
              </a:rPr>
              <a:t> </a:t>
            </a:r>
            <a:r>
              <a:rPr lang="en-US" sz="2800" dirty="0" err="1">
                <a:solidFill>
                  <a:srgbClr val="C00000"/>
                </a:solidFill>
              </a:rPr>
              <a:t>dài</a:t>
            </a:r>
            <a:r>
              <a:rPr lang="en-US" sz="2800" dirty="0">
                <a:solidFill>
                  <a:srgbClr val="C00000"/>
                </a:solidFill>
              </a:rPr>
              <a:t> </a:t>
            </a:r>
            <a:r>
              <a:rPr lang="en-US" sz="2800" dirty="0" err="1">
                <a:solidFill>
                  <a:srgbClr val="C00000"/>
                </a:solidFill>
              </a:rPr>
              <a:t>của</a:t>
            </a:r>
            <a:r>
              <a:rPr lang="en-US" sz="2800" dirty="0">
                <a:solidFill>
                  <a:srgbClr val="C00000"/>
                </a:solidFill>
              </a:rPr>
              <a:t> </a:t>
            </a:r>
            <a:r>
              <a:rPr lang="en-US" sz="2800" dirty="0" err="1">
                <a:solidFill>
                  <a:srgbClr val="C00000"/>
                </a:solidFill>
              </a:rPr>
              <a:t>chuỗi</a:t>
            </a:r>
            <a:r>
              <a:rPr lang="en-US" sz="2800" dirty="0">
                <a:solidFill>
                  <a:srgbClr val="C00000"/>
                </a:solidFill>
              </a:rPr>
              <a:t> </a:t>
            </a:r>
          </a:p>
        </p:txBody>
      </p:sp>
      <p:sp>
        <p:nvSpPr>
          <p:cNvPr id="19" name="Arrow: Pentagon 15">
            <a:extLst>
              <a:ext uri="{FF2B5EF4-FFF2-40B4-BE49-F238E27FC236}">
                <a16:creationId xmlns:a16="http://schemas.microsoft.com/office/drawing/2014/main" xmlns="" id="{78EBD901-7F0E-4AE8-A403-F3561C3AAB21}"/>
              </a:ext>
            </a:extLst>
          </p:cNvPr>
          <p:cNvSpPr/>
          <p:nvPr/>
        </p:nvSpPr>
        <p:spPr>
          <a:xfrm>
            <a:off x="1417101" y="3156005"/>
            <a:ext cx="8549727" cy="485347"/>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C00000"/>
                </a:solidFill>
              </a:rPr>
              <a:t>- String substring() : </a:t>
            </a:r>
            <a:r>
              <a:rPr lang="en-US" sz="2800" dirty="0" err="1">
                <a:solidFill>
                  <a:srgbClr val="C00000"/>
                </a:solidFill>
              </a:rPr>
              <a:t>Cắt</a:t>
            </a:r>
            <a:r>
              <a:rPr lang="en-US" sz="2800" dirty="0">
                <a:solidFill>
                  <a:srgbClr val="C00000"/>
                </a:solidFill>
              </a:rPr>
              <a:t> </a:t>
            </a:r>
            <a:r>
              <a:rPr lang="en-US" sz="2800" dirty="0" err="1">
                <a:solidFill>
                  <a:srgbClr val="C00000"/>
                </a:solidFill>
              </a:rPr>
              <a:t>chuỗi</a:t>
            </a:r>
            <a:r>
              <a:rPr lang="en-US" sz="2800" dirty="0">
                <a:solidFill>
                  <a:srgbClr val="C00000"/>
                </a:solidFill>
              </a:rPr>
              <a:t> </a:t>
            </a:r>
            <a:r>
              <a:rPr lang="en-US" sz="2800" dirty="0" err="1">
                <a:solidFill>
                  <a:srgbClr val="C00000"/>
                </a:solidFill>
              </a:rPr>
              <a:t>theo</a:t>
            </a:r>
            <a:r>
              <a:rPr lang="en-US" sz="2800" dirty="0">
                <a:solidFill>
                  <a:srgbClr val="C00000"/>
                </a:solidFill>
              </a:rPr>
              <a:t> </a:t>
            </a:r>
            <a:r>
              <a:rPr lang="en-US" sz="2800" dirty="0" err="1">
                <a:solidFill>
                  <a:srgbClr val="C00000"/>
                </a:solidFill>
              </a:rPr>
              <a:t>vị</a:t>
            </a:r>
            <a:r>
              <a:rPr lang="en-US" sz="2800" dirty="0">
                <a:solidFill>
                  <a:srgbClr val="C00000"/>
                </a:solidFill>
              </a:rPr>
              <a:t> </a:t>
            </a:r>
            <a:r>
              <a:rPr lang="en-US" sz="2800" dirty="0" err="1">
                <a:solidFill>
                  <a:srgbClr val="C00000"/>
                </a:solidFill>
              </a:rPr>
              <a:t>trí</a:t>
            </a:r>
            <a:r>
              <a:rPr lang="en-US" sz="2800" dirty="0">
                <a:solidFill>
                  <a:srgbClr val="C00000"/>
                </a:solidFill>
              </a:rPr>
              <a:t> </a:t>
            </a:r>
            <a:r>
              <a:rPr lang="en-US" sz="2800" dirty="0" err="1">
                <a:solidFill>
                  <a:srgbClr val="C00000"/>
                </a:solidFill>
              </a:rPr>
              <a:t>đầu</a:t>
            </a:r>
            <a:r>
              <a:rPr lang="en-US" sz="2800" dirty="0">
                <a:solidFill>
                  <a:srgbClr val="C00000"/>
                </a:solidFill>
              </a:rPr>
              <a:t> </a:t>
            </a:r>
            <a:r>
              <a:rPr lang="en-US" sz="2800" dirty="0" err="1">
                <a:solidFill>
                  <a:srgbClr val="C00000"/>
                </a:solidFill>
              </a:rPr>
              <a:t>cuối</a:t>
            </a:r>
            <a:r>
              <a:rPr lang="en-US" sz="2800" dirty="0">
                <a:solidFill>
                  <a:srgbClr val="C00000"/>
                </a:solidFill>
              </a:rPr>
              <a:t> </a:t>
            </a:r>
          </a:p>
        </p:txBody>
      </p:sp>
      <p:sp>
        <p:nvSpPr>
          <p:cNvPr id="20" name="Arrow: Pentagon 16">
            <a:extLst>
              <a:ext uri="{FF2B5EF4-FFF2-40B4-BE49-F238E27FC236}">
                <a16:creationId xmlns:a16="http://schemas.microsoft.com/office/drawing/2014/main" xmlns="" id="{7B3D7088-17FD-4000-BF3F-95EC6C192593}"/>
              </a:ext>
            </a:extLst>
          </p:cNvPr>
          <p:cNvSpPr/>
          <p:nvPr/>
        </p:nvSpPr>
        <p:spPr>
          <a:xfrm>
            <a:off x="1417101" y="3824232"/>
            <a:ext cx="8549727" cy="485347"/>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rgbClr val="C00000"/>
                </a:solidFill>
              </a:rPr>
              <a:t>- String substring() : Cắt chuỗi theo vị trí đầu cuối </a:t>
            </a:r>
          </a:p>
        </p:txBody>
      </p:sp>
      <p:sp>
        <p:nvSpPr>
          <p:cNvPr id="21" name="Arrow: Pentagon 17">
            <a:extLst>
              <a:ext uri="{FF2B5EF4-FFF2-40B4-BE49-F238E27FC236}">
                <a16:creationId xmlns:a16="http://schemas.microsoft.com/office/drawing/2014/main" xmlns="" id="{F16CE279-A477-448F-92DC-E5C1EB6BE7BD}"/>
              </a:ext>
            </a:extLst>
          </p:cNvPr>
          <p:cNvSpPr/>
          <p:nvPr/>
        </p:nvSpPr>
        <p:spPr>
          <a:xfrm>
            <a:off x="1417101" y="4489750"/>
            <a:ext cx="9422329" cy="485347"/>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rgbClr val="C00000"/>
                </a:solidFill>
              </a:rPr>
              <a:t>- String valueOf(int value) : Chuyển số thành chuỗi</a:t>
            </a:r>
          </a:p>
        </p:txBody>
      </p:sp>
      <p:sp>
        <p:nvSpPr>
          <p:cNvPr id="22" name="Arrow: Pentagon 18">
            <a:extLst>
              <a:ext uri="{FF2B5EF4-FFF2-40B4-BE49-F238E27FC236}">
                <a16:creationId xmlns:a16="http://schemas.microsoft.com/office/drawing/2014/main" xmlns="" id="{BEDC2635-84EE-4B8D-8F79-EC84D35D6E91}"/>
              </a:ext>
            </a:extLst>
          </p:cNvPr>
          <p:cNvSpPr/>
          <p:nvPr/>
        </p:nvSpPr>
        <p:spPr>
          <a:xfrm>
            <a:off x="1417101" y="5155268"/>
            <a:ext cx="9422329" cy="86453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solidFill>
                  <a:srgbClr val="C00000"/>
                </a:solidFill>
              </a:rPr>
              <a:t>- String[] split(String kyTu) : Chuyển chuỗi thành mảng các chuỗi</a:t>
            </a:r>
          </a:p>
        </p:txBody>
      </p:sp>
    </p:spTree>
    <p:extLst>
      <p:ext uri="{BB962C8B-B14F-4D97-AF65-F5344CB8AC3E}">
        <p14:creationId xmlns:p14="http://schemas.microsoft.com/office/powerpoint/2010/main" val="215834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24" name="Rectangle 3"/>
          <p:cNvSpPr txBox="1">
            <a:spLocks noChangeArrowheads="1"/>
          </p:cNvSpPr>
          <p:nvPr/>
        </p:nvSpPr>
        <p:spPr bwMode="auto">
          <a:xfrm>
            <a:off x="1143000" y="2099108"/>
            <a:ext cx="8229600" cy="40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char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charAt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index)</a:t>
            </a:r>
            <a:endParaRPr kumimoji="0" lang="en-US" altLang="en-US" sz="2800" b="0" i="0" u="none" strike="noStrike" kern="0" cap="none" spc="0" normalizeH="0" baseline="0" noProof="0" dirty="0" smtClean="0">
              <a:ln>
                <a:noFill/>
              </a:ln>
              <a:solidFill>
                <a:srgbClr val="3300FF"/>
              </a:solidFill>
              <a:effectLst/>
              <a:uLnTx/>
              <a:uFillTx/>
              <a:latin typeface="Times New Roman"/>
            </a:endParaRPr>
          </a:p>
          <a:p>
            <a:pPr lvl="1" eaLnBrk="1" hangingPunct="1">
              <a:buClr>
                <a:srgbClr val="BF00FF"/>
              </a:buClr>
              <a:defRPr/>
            </a:pPr>
            <a:r>
              <a:rPr lang="en-US" altLang="en-US" kern="0" dirty="0" err="1">
                <a:solidFill>
                  <a:srgbClr val="000000"/>
                </a:solidFill>
                <a:latin typeface="Times New Roman"/>
              </a:rPr>
              <a:t>Trả</a:t>
            </a:r>
            <a:r>
              <a:rPr lang="en-US" altLang="en-US" kern="0" dirty="0">
                <a:solidFill>
                  <a:srgbClr val="000000"/>
                </a:solidFill>
                <a:latin typeface="Times New Roman"/>
              </a:rPr>
              <a:t> </a:t>
            </a:r>
            <a:r>
              <a:rPr lang="en-US" altLang="en-US" kern="0" dirty="0" err="1">
                <a:solidFill>
                  <a:srgbClr val="000000"/>
                </a:solidFill>
                <a:latin typeface="Times New Roman"/>
              </a:rPr>
              <a:t>về</a:t>
            </a:r>
            <a:r>
              <a:rPr lang="en-US" altLang="en-US" kern="0" dirty="0">
                <a:solidFill>
                  <a:srgbClr val="000000"/>
                </a:solidFill>
                <a:latin typeface="Times New Roman"/>
              </a:rPr>
              <a:t> </a:t>
            </a:r>
            <a:r>
              <a:rPr lang="en-US" altLang="en-US" kern="0" dirty="0" err="1">
                <a:solidFill>
                  <a:srgbClr val="000000"/>
                </a:solidFill>
                <a:latin typeface="Times New Roman"/>
              </a:rPr>
              <a:t>ký</a:t>
            </a:r>
            <a:r>
              <a:rPr lang="en-US" altLang="en-US" kern="0" dirty="0">
                <a:solidFill>
                  <a:srgbClr val="000000"/>
                </a:solidFill>
                <a:latin typeface="Times New Roman"/>
              </a:rPr>
              <a:t> </a:t>
            </a:r>
            <a:r>
              <a:rPr lang="en-US" altLang="en-US" kern="0" dirty="0" err="1">
                <a:solidFill>
                  <a:srgbClr val="000000"/>
                </a:solidFill>
                <a:latin typeface="Times New Roman"/>
              </a:rPr>
              <a:t>tự</a:t>
            </a:r>
            <a:r>
              <a:rPr lang="en-US" altLang="en-US" kern="0" dirty="0">
                <a:solidFill>
                  <a:srgbClr val="000000"/>
                </a:solidFill>
                <a:latin typeface="Times New Roman"/>
              </a:rPr>
              <a:t> </a:t>
            </a:r>
            <a:r>
              <a:rPr lang="en-US" altLang="en-US" kern="0" dirty="0" err="1">
                <a:solidFill>
                  <a:srgbClr val="000000"/>
                </a:solidFill>
                <a:latin typeface="Times New Roman"/>
              </a:rPr>
              <a:t>tại</a:t>
            </a:r>
            <a:r>
              <a:rPr lang="en-US" altLang="en-US" kern="0" dirty="0">
                <a:solidFill>
                  <a:srgbClr val="000000"/>
                </a:solidFill>
                <a:latin typeface="Times New Roman"/>
              </a:rPr>
              <a:t> </a:t>
            </a:r>
            <a:r>
              <a:rPr lang="en-US" altLang="en-US" kern="0" dirty="0" err="1">
                <a:solidFill>
                  <a:srgbClr val="000000"/>
                </a:solidFill>
                <a:latin typeface="Times New Roman"/>
              </a:rPr>
              <a:t>chỉ</a:t>
            </a:r>
            <a:r>
              <a:rPr lang="en-US" altLang="en-US" kern="0" dirty="0">
                <a:solidFill>
                  <a:srgbClr val="000000"/>
                </a:solidFill>
                <a:latin typeface="Times New Roman"/>
              </a:rPr>
              <a:t> </a:t>
            </a:r>
            <a:r>
              <a:rPr lang="en-US" altLang="en-US" kern="0" dirty="0" err="1">
                <a:solidFill>
                  <a:srgbClr val="000000"/>
                </a:solidFill>
                <a:latin typeface="Times New Roman"/>
              </a:rPr>
              <a:t>mục</a:t>
            </a:r>
            <a:r>
              <a:rPr lang="en-US" altLang="en-US" kern="0" dirty="0">
                <a:solidFill>
                  <a:srgbClr val="000000"/>
                </a:solidFill>
                <a:latin typeface="Times New Roman"/>
              </a:rPr>
              <a: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smtClean="0">
                <a:solidFill>
                  <a:srgbClr val="000000"/>
                </a:solidFill>
                <a:latin typeface="Times New Roman"/>
              </a:rPr>
              <a:t>cho</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bắt</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đầu</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từ</a:t>
            </a:r>
            <a:r>
              <a:rPr lang="en-US" altLang="en-US" kern="0" dirty="0" smtClean="0">
                <a:solidFill>
                  <a:srgbClr val="000000"/>
                </a:solidFill>
                <a:latin typeface="Times New Roman"/>
              </a:rPr>
              <a:t> 0</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boolean</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startsWith</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prefix)</a:t>
            </a:r>
          </a:p>
          <a:p>
            <a:pPr lvl="1" eaLnBrk="1" hangingPunct="1">
              <a:buClr>
                <a:srgbClr val="BF00FF"/>
              </a:buClr>
              <a:defRPr/>
            </a:pPr>
            <a:r>
              <a:rPr lang="en-US" altLang="en-US" kern="0" dirty="0" err="1">
                <a:solidFill>
                  <a:srgbClr val="000000"/>
                </a:solidFill>
                <a:latin typeface="Times New Roman"/>
              </a:rPr>
              <a:t>Kiểm</a:t>
            </a:r>
            <a:r>
              <a:rPr lang="en-US" altLang="en-US" kern="0" dirty="0">
                <a:solidFill>
                  <a:srgbClr val="000000"/>
                </a:solidFill>
                <a:latin typeface="Times New Roman"/>
              </a:rPr>
              <a:t> </a:t>
            </a:r>
            <a:r>
              <a:rPr lang="en-US" altLang="en-US" kern="0" dirty="0" err="1">
                <a:solidFill>
                  <a:srgbClr val="000000"/>
                </a:solidFill>
                <a:latin typeface="Times New Roman"/>
              </a:rPr>
              <a:t>tra</a:t>
            </a:r>
            <a:r>
              <a:rPr lang="en-US" altLang="en-US" kern="0" dirty="0">
                <a:solidFill>
                  <a:srgbClr val="000000"/>
                </a:solidFill>
                <a:latin typeface="Times New Roman"/>
              </a:rPr>
              <a:t> </a:t>
            </a:r>
            <a:r>
              <a:rPr lang="en-US" altLang="en-US" kern="0" dirty="0" err="1">
                <a:solidFill>
                  <a:srgbClr val="000000"/>
                </a:solidFill>
                <a:latin typeface="Times New Roman"/>
              </a:rPr>
              <a:t>nếu</a:t>
            </a:r>
            <a:r>
              <a:rPr lang="en-US" altLang="en-US" kern="0" dirty="0">
                <a:solidFill>
                  <a:srgbClr val="000000"/>
                </a:solidFill>
                <a:latin typeface="Times New Roman"/>
              </a:rPr>
              <a:t> </a:t>
            </a:r>
            <a:r>
              <a:rPr lang="en-US" altLang="en-US" kern="0" dirty="0" err="1">
                <a:solidFill>
                  <a:srgbClr val="000000"/>
                </a:solidFill>
                <a:latin typeface="Times New Roman"/>
              </a:rPr>
              <a:t>chuỗi</a:t>
            </a:r>
            <a:r>
              <a:rPr lang="en-US" altLang="en-US" kern="0" dirty="0">
                <a:solidFill>
                  <a:srgbClr val="000000"/>
                </a:solidFill>
                <a:latin typeface="Times New Roman"/>
              </a:rPr>
              <a:t> </a:t>
            </a:r>
            <a:r>
              <a:rPr lang="en-US" altLang="en-US" kern="0" dirty="0" err="1">
                <a:solidFill>
                  <a:srgbClr val="000000"/>
                </a:solidFill>
                <a:latin typeface="Times New Roman"/>
              </a:rPr>
              <a:t>bắt</a:t>
            </a:r>
            <a:r>
              <a:rPr lang="en-US" altLang="en-US" kern="0" dirty="0">
                <a:solidFill>
                  <a:srgbClr val="000000"/>
                </a:solidFill>
                <a:latin typeface="Times New Roman"/>
              </a:rPr>
              <a:t> </a:t>
            </a:r>
            <a:r>
              <a:rPr lang="en-US" altLang="en-US" kern="0" dirty="0" err="1">
                <a:solidFill>
                  <a:srgbClr val="000000"/>
                </a:solidFill>
                <a:latin typeface="Times New Roman"/>
              </a:rPr>
              <a:t>đầu</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a:t>
            </a:r>
            <a:r>
              <a:rPr lang="en-US" altLang="en-US" kern="0" dirty="0" err="1">
                <a:solidFill>
                  <a:srgbClr val="000000"/>
                </a:solidFill>
                <a:latin typeface="Times New Roman"/>
              </a:rPr>
              <a:t>tiền</a:t>
            </a:r>
            <a:r>
              <a:rPr lang="en-US" altLang="en-US" kern="0" dirty="0">
                <a:solidFill>
                  <a:srgbClr val="000000"/>
                </a:solidFill>
                <a:latin typeface="Times New Roman"/>
              </a:rPr>
              <a:t> </a:t>
            </a:r>
            <a:r>
              <a:rPr lang="en-US" altLang="en-US" kern="0" dirty="0" err="1">
                <a:solidFill>
                  <a:srgbClr val="000000"/>
                </a:solidFill>
                <a:latin typeface="Times New Roman"/>
              </a:rPr>
              <a:t>tố</a:t>
            </a:r>
            <a:r>
              <a:rPr lang="en-US" altLang="en-US" kern="0" dirty="0">
                <a:solidFill>
                  <a:srgbClr val="000000"/>
                </a:solidFill>
                <a:latin typeface="Times New Roman"/>
              </a:rPr>
              <a: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a:solidFill>
                  <a:srgbClr val="000000"/>
                </a:solidFill>
                <a:latin typeface="Times New Roman"/>
              </a:rPr>
              <a:t>cho</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boolean</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endsWith</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suffix)</a:t>
            </a:r>
            <a:endParaRPr kumimoji="0" lang="en-US" altLang="en-US" sz="2800" b="0" i="0" u="none" strike="noStrike" kern="0" cap="none" spc="0" normalizeH="0" baseline="0" noProof="0" dirty="0" smtClean="0">
              <a:ln>
                <a:noFill/>
              </a:ln>
              <a:solidFill>
                <a:srgbClr val="FFFF99"/>
              </a:solidFill>
              <a:effectLst/>
              <a:uLnTx/>
              <a:uFillTx/>
              <a:latin typeface="Trebuchet MS" panose="020B0603020202020204" pitchFamily="34" charset="0"/>
            </a:endParaRPr>
          </a:p>
          <a:p>
            <a:pPr lvl="1" eaLnBrk="1" hangingPunct="1">
              <a:buClr>
                <a:srgbClr val="BF00FF"/>
              </a:buClr>
              <a:defRPr/>
            </a:pPr>
            <a:r>
              <a:rPr lang="en-US" altLang="en-US" kern="0" dirty="0" err="1">
                <a:solidFill>
                  <a:srgbClr val="000000"/>
                </a:solidFill>
                <a:latin typeface="Times New Roman"/>
              </a:rPr>
              <a:t>Kiểm</a:t>
            </a:r>
            <a:r>
              <a:rPr lang="en-US" altLang="en-US" kern="0" dirty="0">
                <a:solidFill>
                  <a:srgbClr val="000000"/>
                </a:solidFill>
                <a:latin typeface="Times New Roman"/>
              </a:rPr>
              <a:t> </a:t>
            </a:r>
            <a:r>
              <a:rPr lang="en-US" altLang="en-US" kern="0" dirty="0" err="1">
                <a:solidFill>
                  <a:srgbClr val="000000"/>
                </a:solidFill>
                <a:latin typeface="Times New Roman"/>
              </a:rPr>
              <a:t>tra</a:t>
            </a:r>
            <a:r>
              <a:rPr lang="en-US" altLang="en-US" kern="0" dirty="0">
                <a:solidFill>
                  <a:srgbClr val="000000"/>
                </a:solidFill>
                <a:latin typeface="Times New Roman"/>
              </a:rPr>
              <a:t> </a:t>
            </a:r>
            <a:r>
              <a:rPr lang="en-US" altLang="en-US" kern="0" dirty="0" err="1">
                <a:solidFill>
                  <a:srgbClr val="000000"/>
                </a:solidFill>
                <a:latin typeface="Times New Roman"/>
              </a:rPr>
              <a:t>nếu</a:t>
            </a:r>
            <a:r>
              <a:rPr lang="en-US" altLang="en-US" kern="0" dirty="0">
                <a:solidFill>
                  <a:srgbClr val="000000"/>
                </a:solidFill>
                <a:latin typeface="Times New Roman"/>
              </a:rPr>
              <a:t> </a:t>
            </a:r>
            <a:r>
              <a:rPr lang="en-US" altLang="en-US" kern="0" dirty="0" err="1">
                <a:solidFill>
                  <a:srgbClr val="000000"/>
                </a:solidFill>
                <a:latin typeface="Times New Roman"/>
              </a:rPr>
              <a:t>chuỗi</a:t>
            </a:r>
            <a:r>
              <a:rPr lang="en-US" altLang="en-US" kern="0" dirty="0">
                <a:solidFill>
                  <a:srgbClr val="000000"/>
                </a:solidFill>
                <a:latin typeface="Times New Roman"/>
              </a:rPr>
              <a:t> </a:t>
            </a:r>
            <a:r>
              <a:rPr lang="en-US" altLang="en-US" kern="0" dirty="0" err="1">
                <a:solidFill>
                  <a:srgbClr val="000000"/>
                </a:solidFill>
                <a:latin typeface="Times New Roman"/>
              </a:rPr>
              <a:t>này</a:t>
            </a:r>
            <a:r>
              <a:rPr lang="en-US" altLang="en-US" kern="0" dirty="0">
                <a:solidFill>
                  <a:srgbClr val="000000"/>
                </a:solidFill>
                <a:latin typeface="Times New Roman"/>
              </a:rPr>
              <a:t> </a:t>
            </a:r>
            <a:r>
              <a:rPr lang="en-US" altLang="en-US" kern="0" dirty="0" err="1">
                <a:solidFill>
                  <a:srgbClr val="000000"/>
                </a:solidFill>
                <a:latin typeface="Times New Roman"/>
              </a:rPr>
              <a:t>kết</a:t>
            </a:r>
            <a:r>
              <a:rPr lang="en-US" altLang="en-US" kern="0" dirty="0">
                <a:solidFill>
                  <a:srgbClr val="000000"/>
                </a:solidFill>
                <a:latin typeface="Times New Roman"/>
              </a:rPr>
              <a:t> </a:t>
            </a:r>
            <a:r>
              <a:rPr lang="en-US" altLang="en-US" kern="0" dirty="0" err="1">
                <a:solidFill>
                  <a:srgbClr val="000000"/>
                </a:solidFill>
                <a:latin typeface="Times New Roman"/>
              </a:rPr>
              <a:t>thúc</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a:t>
            </a:r>
            <a:r>
              <a:rPr lang="en-US" altLang="en-US" kern="0" dirty="0" err="1">
                <a:solidFill>
                  <a:srgbClr val="000000"/>
                </a:solidFill>
                <a:latin typeface="Times New Roman"/>
              </a:rPr>
              <a:t>hậu</a:t>
            </a:r>
            <a:r>
              <a:rPr lang="en-US" altLang="en-US" kern="0" dirty="0">
                <a:solidFill>
                  <a:srgbClr val="000000"/>
                </a:solidFill>
                <a:latin typeface="Times New Roman"/>
              </a:rPr>
              <a:t> </a:t>
            </a:r>
            <a:r>
              <a:rPr lang="en-US" altLang="en-US" kern="0" dirty="0" err="1">
                <a:solidFill>
                  <a:srgbClr val="000000"/>
                </a:solidFill>
                <a:latin typeface="Times New Roman"/>
              </a:rPr>
              <a:t>tố</a:t>
            </a:r>
            <a:r>
              <a:rPr lang="en-US" altLang="en-US" kern="0" dirty="0">
                <a:solidFill>
                  <a:srgbClr val="000000"/>
                </a:solidFill>
                <a:latin typeface="Times New Roman"/>
              </a:rPr>
              <a: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a:solidFill>
                  <a:srgbClr val="000000"/>
                </a:solidFill>
                <a:latin typeface="Times New Roman"/>
              </a:rPr>
              <a:t>cho</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181075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8" name="Rectangle 3"/>
          <p:cNvSpPr txBox="1">
            <a:spLocks noChangeArrowheads="1"/>
          </p:cNvSpPr>
          <p:nvPr/>
        </p:nvSpPr>
        <p:spPr bwMode="auto">
          <a:xfrm>
            <a:off x="1565192" y="1892048"/>
            <a:ext cx="8001000" cy="45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boolean</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equals(Object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obj</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p>
          <a:p>
            <a:pPr lvl="1" eaLnBrk="1" hangingPunct="1">
              <a:lnSpc>
                <a:spcPct val="90000"/>
              </a:lnSpc>
              <a:buClr>
                <a:srgbClr val="BF00FF"/>
              </a:buClr>
              <a:defRPr/>
            </a:pPr>
            <a:r>
              <a:rPr lang="en-US" altLang="en-US" kern="0" dirty="0">
                <a:solidFill>
                  <a:srgbClr val="000000"/>
                </a:solidFill>
                <a:latin typeface="Times New Roman"/>
              </a:rPr>
              <a:t>So </a:t>
            </a:r>
            <a:r>
              <a:rPr lang="en-US" altLang="en-US" kern="0" dirty="0" err="1">
                <a:solidFill>
                  <a:srgbClr val="000000"/>
                </a:solidFill>
                <a:latin typeface="Times New Roman"/>
              </a:rPr>
              <a:t>sánh</a:t>
            </a:r>
            <a:r>
              <a:rPr lang="en-US" altLang="en-US" kern="0" dirty="0">
                <a:solidFill>
                  <a:srgbClr val="000000"/>
                </a:solidFill>
                <a:latin typeface="Times New Roman"/>
              </a:rPr>
              <a:t> </a:t>
            </a:r>
            <a:r>
              <a:rPr lang="en-US" altLang="en-US" kern="0" dirty="0" err="1">
                <a:solidFill>
                  <a:srgbClr val="000000"/>
                </a:solidFill>
                <a:latin typeface="Times New Roman"/>
              </a:rPr>
              <a:t>chuỗi</a:t>
            </a:r>
            <a:r>
              <a:rPr lang="en-US" altLang="en-US" kern="0" dirty="0">
                <a:solidFill>
                  <a:srgbClr val="000000"/>
                </a:solidFill>
                <a:latin typeface="Times New Roman"/>
              </a:rPr>
              <a:t> </a:t>
            </a:r>
            <a:r>
              <a:rPr lang="en-US" altLang="en-US" kern="0" dirty="0" err="1">
                <a:solidFill>
                  <a:srgbClr val="000000"/>
                </a:solidFill>
                <a:latin typeface="Times New Roman"/>
              </a:rPr>
              <a:t>này</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Object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a:solidFill>
                  <a:srgbClr val="000000"/>
                </a:solidFill>
                <a:latin typeface="Times New Roman"/>
              </a:rPr>
              <a:t>cho</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boolean</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equalsIgnoreCase</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other)</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1" eaLnBrk="1" hangingPunct="1">
              <a:lnSpc>
                <a:spcPct val="90000"/>
              </a:lnSpc>
              <a:buClr>
                <a:srgbClr val="BF00FF"/>
              </a:buClr>
              <a:defRPr/>
            </a:pPr>
            <a:r>
              <a:rPr lang="en-US" altLang="en-US" kern="0" dirty="0">
                <a:solidFill>
                  <a:srgbClr val="000000"/>
                </a:solidFill>
                <a:latin typeface="Times New Roman"/>
              </a:rPr>
              <a:t>So </a:t>
            </a:r>
            <a:r>
              <a:rPr lang="en-US" altLang="en-US" kern="0" dirty="0" err="1">
                <a:solidFill>
                  <a:srgbClr val="000000"/>
                </a:solidFill>
                <a:latin typeface="Times New Roman"/>
              </a:rPr>
              <a:t>sánh</a:t>
            </a:r>
            <a:r>
              <a:rPr lang="en-US" altLang="en-US" kern="0" dirty="0">
                <a:solidFill>
                  <a:srgbClr val="000000"/>
                </a:solidFill>
                <a:latin typeface="Times New Roman"/>
              </a:rPr>
              <a:t> String </a:t>
            </a:r>
            <a:r>
              <a:rPr lang="en-US" altLang="en-US" kern="0" dirty="0" err="1">
                <a:solidFill>
                  <a:srgbClr val="000000"/>
                </a:solidFill>
                <a:latin typeface="Times New Roman"/>
              </a:rPr>
              <a:t>với</a:t>
            </a:r>
            <a:r>
              <a:rPr lang="en-US" altLang="en-US" kern="0" dirty="0">
                <a:solidFill>
                  <a:srgbClr val="000000"/>
                </a:solidFill>
                <a:latin typeface="Times New Roman"/>
              </a:rPr>
              <a:t> String </a:t>
            </a:r>
            <a:r>
              <a:rPr lang="en-US" altLang="en-US" kern="0" dirty="0" err="1">
                <a:solidFill>
                  <a:srgbClr val="000000"/>
                </a:solidFill>
                <a:latin typeface="Times New Roman"/>
              </a:rPr>
              <a:t>khác</a:t>
            </a:r>
            <a:r>
              <a:rPr lang="en-US" altLang="en-US" kern="0" dirty="0">
                <a:solidFill>
                  <a:srgbClr val="000000"/>
                </a:solidFill>
                <a:latin typeface="Times New Roman"/>
              </a:rPr>
              <a:t>, </a:t>
            </a:r>
            <a:r>
              <a:rPr lang="en-US" altLang="en-US" kern="0" dirty="0" err="1">
                <a:solidFill>
                  <a:srgbClr val="000000"/>
                </a:solidFill>
                <a:latin typeface="Times New Roman"/>
              </a:rPr>
              <a:t>bỏ</a:t>
            </a:r>
            <a:r>
              <a:rPr lang="en-US" altLang="en-US" kern="0" dirty="0">
                <a:solidFill>
                  <a:srgbClr val="000000"/>
                </a:solidFill>
                <a:latin typeface="Times New Roman"/>
              </a:rPr>
              <a:t> qua </a:t>
            </a:r>
            <a:r>
              <a:rPr lang="en-US" altLang="en-US" kern="0" dirty="0" err="1">
                <a:solidFill>
                  <a:srgbClr val="000000"/>
                </a:solidFill>
                <a:latin typeface="Times New Roman"/>
              </a:rPr>
              <a:t>sự</a:t>
            </a:r>
            <a:r>
              <a:rPr lang="en-US" altLang="en-US" kern="0" dirty="0">
                <a:solidFill>
                  <a:srgbClr val="000000"/>
                </a:solidFill>
                <a:latin typeface="Times New Roman"/>
              </a:rPr>
              <a:t> </a:t>
            </a:r>
            <a:r>
              <a:rPr lang="en-US" altLang="en-US" kern="0" dirty="0" err="1">
                <a:solidFill>
                  <a:srgbClr val="000000"/>
                </a:solidFill>
                <a:latin typeface="Times New Roman"/>
              </a:rPr>
              <a:t>khác</a:t>
            </a:r>
            <a:r>
              <a:rPr lang="en-US" altLang="en-US" kern="0" dirty="0">
                <a:solidFill>
                  <a:srgbClr val="000000"/>
                </a:solidFill>
                <a:latin typeface="Times New Roman"/>
              </a:rPr>
              <a:t> </a:t>
            </a:r>
            <a:r>
              <a:rPr lang="en-US" altLang="en-US" kern="0" dirty="0" err="1">
                <a:solidFill>
                  <a:srgbClr val="000000"/>
                </a:solidFill>
                <a:latin typeface="Times New Roman"/>
              </a:rPr>
              <a:t>nhau</a:t>
            </a:r>
            <a:r>
              <a:rPr lang="en-US" altLang="en-US" kern="0" dirty="0">
                <a:solidFill>
                  <a:srgbClr val="000000"/>
                </a:solidFill>
                <a:latin typeface="Times New Roman"/>
              </a:rPr>
              <a:t> </a:t>
            </a:r>
            <a:r>
              <a:rPr lang="en-US" altLang="en-US" kern="0" dirty="0" err="1">
                <a:solidFill>
                  <a:srgbClr val="000000"/>
                </a:solidFill>
                <a:latin typeface="Times New Roman"/>
              </a:rPr>
              <a:t>về</a:t>
            </a:r>
            <a:r>
              <a:rPr lang="en-US" altLang="en-US" kern="0" dirty="0">
                <a:solidFill>
                  <a:srgbClr val="000000"/>
                </a:solidFill>
                <a:latin typeface="Times New Roman"/>
              </a:rPr>
              <a:t> </a:t>
            </a:r>
            <a:r>
              <a:rPr lang="en-US" altLang="en-US" kern="0" dirty="0" err="1">
                <a:solidFill>
                  <a:srgbClr val="000000"/>
                </a:solidFill>
                <a:latin typeface="Times New Roman"/>
              </a:rPr>
              <a:t>kiểu</a:t>
            </a:r>
            <a:r>
              <a:rPr lang="en-US" altLang="en-US" kern="0" dirty="0">
                <a:solidFill>
                  <a:srgbClr val="000000"/>
                </a:solidFill>
                <a:latin typeface="Times New Roman"/>
              </a:rPr>
              <a:t> </a:t>
            </a:r>
            <a:r>
              <a:rPr lang="en-US" altLang="en-US" kern="0" dirty="0" err="1" smtClean="0">
                <a:solidFill>
                  <a:srgbClr val="000000"/>
                </a:solidFill>
                <a:latin typeface="Times New Roman"/>
              </a:rPr>
              <a:t>chữ</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hoa</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thường</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length()</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1" eaLnBrk="1" hangingPunct="1">
              <a:lnSpc>
                <a:spcPct val="90000"/>
              </a:lnSpc>
              <a:buClr>
                <a:srgbClr val="BF00FF"/>
              </a:buClr>
              <a:defRPr/>
            </a:pPr>
            <a:r>
              <a:rPr lang="vi-VN" altLang="en-US" kern="0" dirty="0">
                <a:solidFill>
                  <a:srgbClr val="000000"/>
                </a:solidFill>
                <a:latin typeface="Times New Roman"/>
              </a:rPr>
              <a:t>Phương thức length() trả về độ dài của chuỗi.</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3173479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8" name="Rectangle 3"/>
          <p:cNvSpPr txBox="1">
            <a:spLocks noChangeArrowheads="1"/>
          </p:cNvSpPr>
          <p:nvPr/>
        </p:nvSpPr>
        <p:spPr bwMode="auto">
          <a:xfrm>
            <a:off x="1663282" y="1923053"/>
            <a:ext cx="8229600"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indexOf</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(char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ch</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p>
          <a:p>
            <a:pPr lvl="1" eaLnBrk="1" hangingPunct="1">
              <a:buClr>
                <a:srgbClr val="BF00FF"/>
              </a:buClr>
              <a:defRPr/>
            </a:pPr>
            <a:r>
              <a:rPr lang="en-US" altLang="en-US" kern="0" dirty="0" err="1">
                <a:solidFill>
                  <a:srgbClr val="000000"/>
                </a:solidFill>
                <a:latin typeface="Times New Roman"/>
              </a:rPr>
              <a:t>Trả</a:t>
            </a:r>
            <a:r>
              <a:rPr lang="en-US" altLang="en-US" kern="0" dirty="0">
                <a:solidFill>
                  <a:srgbClr val="000000"/>
                </a:solidFill>
                <a:latin typeface="Times New Roman"/>
              </a:rPr>
              <a:t> </a:t>
            </a:r>
            <a:r>
              <a:rPr lang="en-US" altLang="en-US" kern="0" dirty="0" err="1">
                <a:solidFill>
                  <a:srgbClr val="000000"/>
                </a:solidFill>
                <a:latin typeface="Times New Roman"/>
              </a:rPr>
              <a:t>về</a:t>
            </a:r>
            <a:r>
              <a:rPr lang="en-US" altLang="en-US" kern="0" dirty="0">
                <a:solidFill>
                  <a:srgbClr val="000000"/>
                </a:solidFill>
                <a:latin typeface="Times New Roman"/>
              </a:rPr>
              <a:t> </a:t>
            </a:r>
            <a:r>
              <a:rPr lang="en-US" altLang="en-US" kern="0" dirty="0" err="1">
                <a:solidFill>
                  <a:srgbClr val="000000"/>
                </a:solidFill>
                <a:latin typeface="Times New Roman"/>
              </a:rPr>
              <a:t>chỉ</a:t>
            </a:r>
            <a:r>
              <a:rPr lang="en-US" altLang="en-US" kern="0" dirty="0">
                <a:solidFill>
                  <a:srgbClr val="000000"/>
                </a:solidFill>
                <a:latin typeface="Times New Roman"/>
              </a:rPr>
              <a:t> </a:t>
            </a:r>
            <a:r>
              <a:rPr lang="en-US" altLang="en-US" kern="0" dirty="0" err="1">
                <a:solidFill>
                  <a:srgbClr val="000000"/>
                </a:solidFill>
                <a:latin typeface="Times New Roman"/>
              </a:rPr>
              <a:t>mục</a:t>
            </a:r>
            <a:r>
              <a:rPr lang="en-US" altLang="en-US" kern="0" dirty="0">
                <a:solidFill>
                  <a:srgbClr val="000000"/>
                </a:solidFill>
                <a:latin typeface="Times New Roman"/>
              </a:rPr>
              <a:t> </a:t>
            </a:r>
            <a:r>
              <a:rPr lang="en-US" altLang="en-US" kern="0" dirty="0" err="1">
                <a:solidFill>
                  <a:srgbClr val="000000"/>
                </a:solidFill>
                <a:latin typeface="Times New Roman"/>
              </a:rPr>
              <a:t>trong</a:t>
            </a:r>
            <a:r>
              <a:rPr lang="en-US" altLang="en-US" kern="0" dirty="0">
                <a:solidFill>
                  <a:srgbClr val="000000"/>
                </a:solidFill>
                <a:latin typeface="Times New Roman"/>
              </a:rPr>
              <a:t> </a:t>
            </a:r>
            <a:r>
              <a:rPr lang="en-US" altLang="en-US" kern="0" dirty="0" err="1">
                <a:solidFill>
                  <a:srgbClr val="000000"/>
                </a:solidFill>
                <a:latin typeface="Times New Roman"/>
              </a:rPr>
              <a:t>chuỗi</a:t>
            </a:r>
            <a:r>
              <a:rPr lang="en-US" altLang="en-US" kern="0" dirty="0">
                <a:solidFill>
                  <a:srgbClr val="000000"/>
                </a:solidFill>
                <a:latin typeface="Times New Roman"/>
              </a:rPr>
              <a:t> </a:t>
            </a:r>
            <a:r>
              <a:rPr lang="en-US" altLang="en-US" kern="0" dirty="0" err="1">
                <a:solidFill>
                  <a:srgbClr val="000000"/>
                </a:solidFill>
                <a:latin typeface="Times New Roman"/>
              </a:rPr>
              <a:t>này</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a:t>
            </a:r>
            <a:r>
              <a:rPr lang="en-US" altLang="en-US" kern="0" dirty="0" err="1">
                <a:solidFill>
                  <a:srgbClr val="000000"/>
                </a:solidFill>
                <a:latin typeface="Times New Roman"/>
              </a:rPr>
              <a:t>sự</a:t>
            </a:r>
            <a:r>
              <a:rPr lang="en-US" altLang="en-US" kern="0" dirty="0">
                <a:solidFill>
                  <a:srgbClr val="000000"/>
                </a:solidFill>
                <a:latin typeface="Times New Roman"/>
              </a:rPr>
              <a:t> </a:t>
            </a:r>
            <a:r>
              <a:rPr lang="en-US" altLang="en-US" kern="0" dirty="0" err="1">
                <a:solidFill>
                  <a:srgbClr val="000000"/>
                </a:solidFill>
                <a:latin typeface="Times New Roman"/>
              </a:rPr>
              <a:t>xuất</a:t>
            </a:r>
            <a:r>
              <a:rPr lang="en-US" altLang="en-US" kern="0" dirty="0">
                <a:solidFill>
                  <a:srgbClr val="000000"/>
                </a:solidFill>
                <a:latin typeface="Times New Roman"/>
              </a:rPr>
              <a:t> </a:t>
            </a:r>
            <a:r>
              <a:rPr lang="en-US" altLang="en-US" kern="0" dirty="0" err="1">
                <a:solidFill>
                  <a:srgbClr val="000000"/>
                </a:solidFill>
                <a:latin typeface="Times New Roman"/>
              </a:rPr>
              <a:t>hiện</a:t>
            </a:r>
            <a:r>
              <a:rPr lang="en-US" altLang="en-US" kern="0" dirty="0">
                <a:solidFill>
                  <a:srgbClr val="000000"/>
                </a:solidFill>
                <a:latin typeface="Times New Roman"/>
              </a:rPr>
              <a:t> </a:t>
            </a:r>
            <a:r>
              <a:rPr lang="en-US" altLang="en-US" kern="0" dirty="0" err="1">
                <a:solidFill>
                  <a:srgbClr val="000000"/>
                </a:solidFill>
                <a:latin typeface="Times New Roman"/>
              </a:rPr>
              <a:t>đầu</a:t>
            </a:r>
            <a:r>
              <a:rPr lang="en-US" altLang="en-US" kern="0" dirty="0">
                <a:solidFill>
                  <a:srgbClr val="000000"/>
                </a:solidFill>
                <a:latin typeface="Times New Roman"/>
              </a:rPr>
              <a:t> </a:t>
            </a:r>
            <a:r>
              <a:rPr lang="en-US" altLang="en-US" kern="0" dirty="0" err="1">
                <a:solidFill>
                  <a:srgbClr val="000000"/>
                </a:solidFill>
                <a:latin typeface="Times New Roman"/>
              </a:rPr>
              <a:t>tiên</a:t>
            </a:r>
            <a:r>
              <a:rPr lang="en-US" altLang="en-US" kern="0" dirty="0">
                <a:solidFill>
                  <a:srgbClr val="000000"/>
                </a:solidFill>
                <a:latin typeface="Times New Roman"/>
              </a:rPr>
              <a:t> </a:t>
            </a:r>
            <a:r>
              <a:rPr lang="en-US" altLang="en-US" kern="0" dirty="0" err="1">
                <a:solidFill>
                  <a:srgbClr val="000000"/>
                </a:solidFill>
                <a:latin typeface="Times New Roman"/>
              </a:rPr>
              <a:t>của</a:t>
            </a:r>
            <a:r>
              <a:rPr lang="en-US" altLang="en-US" kern="0" dirty="0">
                <a:solidFill>
                  <a:srgbClr val="000000"/>
                </a:solidFill>
                <a:latin typeface="Times New Roman"/>
              </a:rPr>
              <a:t> </a:t>
            </a:r>
            <a:r>
              <a:rPr lang="en-US" altLang="en-US" kern="0" dirty="0" err="1">
                <a:solidFill>
                  <a:srgbClr val="000000"/>
                </a:solidFill>
                <a:latin typeface="Times New Roman"/>
              </a:rPr>
              <a:t>ký</a:t>
            </a:r>
            <a:r>
              <a:rPr lang="en-US" altLang="en-US" kern="0" dirty="0">
                <a:solidFill>
                  <a:srgbClr val="000000"/>
                </a:solidFill>
                <a:latin typeface="Times New Roman"/>
              </a:rPr>
              <a:t> </a:t>
            </a:r>
            <a:r>
              <a:rPr lang="en-US" altLang="en-US" kern="0" dirty="0" err="1">
                <a:solidFill>
                  <a:srgbClr val="000000"/>
                </a:solidFill>
                <a:latin typeface="Times New Roman"/>
              </a:rPr>
              <a:t>tự</a:t>
            </a:r>
            <a:r>
              <a:rPr lang="en-US" altLang="en-US" kern="0" dirty="0">
                <a:solidFill>
                  <a:srgbClr val="000000"/>
                </a:solidFill>
                <a:latin typeface="Times New Roman"/>
              </a:rPr>
              <a: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smtClean="0">
                <a:solidFill>
                  <a:srgbClr val="000000"/>
                </a:solidFill>
                <a:latin typeface="Times New Roman"/>
              </a:rPr>
              <a:t>cho</a:t>
            </a:r>
            <a:r>
              <a:rPr lang="en-US" altLang="en-US" kern="0" dirty="0" smtClean="0">
                <a:solidFill>
                  <a:srgbClr val="000000"/>
                </a:solidFill>
                <a:latin typeface="Times New Roman"/>
              </a:rPr>
              <a:t>, -1 </a:t>
            </a:r>
            <a:r>
              <a:rPr lang="en-US" altLang="en-US" kern="0" dirty="0" err="1" smtClean="0">
                <a:solidFill>
                  <a:srgbClr val="000000"/>
                </a:solidFill>
                <a:latin typeface="Times New Roman"/>
              </a:rPr>
              <a:t>nếu</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không</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tồn</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tại</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indexOf</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(char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ch</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fromIndex</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1" eaLnBrk="1" hangingPunct="1">
              <a:buClr>
                <a:srgbClr val="BF00FF"/>
              </a:buClr>
              <a:defRPr/>
            </a:pPr>
            <a:r>
              <a:rPr lang="en-US" altLang="en-US" kern="0" dirty="0" err="1">
                <a:solidFill>
                  <a:srgbClr val="000000"/>
                </a:solidFill>
                <a:latin typeface="Times New Roman"/>
              </a:rPr>
              <a:t>Trả</a:t>
            </a:r>
            <a:r>
              <a:rPr lang="en-US" altLang="en-US" kern="0" dirty="0">
                <a:solidFill>
                  <a:srgbClr val="000000"/>
                </a:solidFill>
                <a:latin typeface="Times New Roman"/>
              </a:rPr>
              <a:t> </a:t>
            </a:r>
            <a:r>
              <a:rPr lang="en-US" altLang="en-US" kern="0" dirty="0" err="1">
                <a:solidFill>
                  <a:srgbClr val="000000"/>
                </a:solidFill>
                <a:latin typeface="Times New Roman"/>
              </a:rPr>
              <a:t>về</a:t>
            </a:r>
            <a:r>
              <a:rPr lang="en-US" altLang="en-US" kern="0" dirty="0">
                <a:solidFill>
                  <a:srgbClr val="000000"/>
                </a:solidFill>
                <a:latin typeface="Times New Roman"/>
              </a:rPr>
              <a:t> </a:t>
            </a:r>
            <a:r>
              <a:rPr lang="en-US" altLang="en-US" kern="0" dirty="0" err="1">
                <a:solidFill>
                  <a:srgbClr val="000000"/>
                </a:solidFill>
                <a:latin typeface="Times New Roman"/>
              </a:rPr>
              <a:t>chỉ</a:t>
            </a:r>
            <a:r>
              <a:rPr lang="en-US" altLang="en-US" kern="0" dirty="0">
                <a:solidFill>
                  <a:srgbClr val="000000"/>
                </a:solidFill>
                <a:latin typeface="Times New Roman"/>
              </a:rPr>
              <a:t> </a:t>
            </a:r>
            <a:r>
              <a:rPr lang="en-US" altLang="en-US" kern="0" dirty="0" err="1">
                <a:solidFill>
                  <a:srgbClr val="000000"/>
                </a:solidFill>
                <a:latin typeface="Times New Roman"/>
              </a:rPr>
              <a:t>mục</a:t>
            </a:r>
            <a:r>
              <a:rPr lang="en-US" altLang="en-US" kern="0" dirty="0">
                <a:solidFill>
                  <a:srgbClr val="000000"/>
                </a:solidFill>
                <a:latin typeface="Times New Roman"/>
              </a:rPr>
              <a:t> </a:t>
            </a:r>
            <a:r>
              <a:rPr lang="en-US" altLang="en-US" kern="0" dirty="0" err="1">
                <a:solidFill>
                  <a:srgbClr val="000000"/>
                </a:solidFill>
                <a:latin typeface="Times New Roman"/>
              </a:rPr>
              <a:t>trong</a:t>
            </a:r>
            <a:r>
              <a:rPr lang="en-US" altLang="en-US" kern="0" dirty="0">
                <a:solidFill>
                  <a:srgbClr val="000000"/>
                </a:solidFill>
                <a:latin typeface="Times New Roman"/>
              </a:rPr>
              <a:t> </a:t>
            </a:r>
            <a:r>
              <a:rPr lang="en-US" altLang="en-US" kern="0" dirty="0" err="1">
                <a:solidFill>
                  <a:srgbClr val="000000"/>
                </a:solidFill>
                <a:latin typeface="Times New Roman"/>
              </a:rPr>
              <a:t>chuỗi</a:t>
            </a:r>
            <a:r>
              <a:rPr lang="en-US" altLang="en-US" kern="0" dirty="0">
                <a:solidFill>
                  <a:srgbClr val="000000"/>
                </a:solidFill>
                <a:latin typeface="Times New Roman"/>
              </a:rPr>
              <a:t> </a:t>
            </a:r>
            <a:r>
              <a:rPr lang="en-US" altLang="en-US" kern="0" dirty="0" err="1">
                <a:solidFill>
                  <a:srgbClr val="000000"/>
                </a:solidFill>
                <a:latin typeface="Times New Roman"/>
              </a:rPr>
              <a:t>này</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a:t>
            </a:r>
            <a:r>
              <a:rPr lang="en-US" altLang="en-US" kern="0" dirty="0" err="1">
                <a:solidFill>
                  <a:srgbClr val="000000"/>
                </a:solidFill>
                <a:latin typeface="Times New Roman"/>
              </a:rPr>
              <a:t>sự</a:t>
            </a:r>
            <a:r>
              <a:rPr lang="en-US" altLang="en-US" kern="0" dirty="0">
                <a:solidFill>
                  <a:srgbClr val="000000"/>
                </a:solidFill>
                <a:latin typeface="Times New Roman"/>
              </a:rPr>
              <a:t> </a:t>
            </a:r>
            <a:r>
              <a:rPr lang="en-US" altLang="en-US" kern="0" dirty="0" err="1">
                <a:solidFill>
                  <a:srgbClr val="000000"/>
                </a:solidFill>
                <a:latin typeface="Times New Roman"/>
              </a:rPr>
              <a:t>xuất</a:t>
            </a:r>
            <a:r>
              <a:rPr lang="en-US" altLang="en-US" kern="0" dirty="0">
                <a:solidFill>
                  <a:srgbClr val="000000"/>
                </a:solidFill>
                <a:latin typeface="Times New Roman"/>
              </a:rPr>
              <a:t> </a:t>
            </a:r>
            <a:r>
              <a:rPr lang="en-US" altLang="en-US" kern="0" dirty="0" err="1">
                <a:solidFill>
                  <a:srgbClr val="000000"/>
                </a:solidFill>
                <a:latin typeface="Times New Roman"/>
              </a:rPr>
              <a:t>hiện</a:t>
            </a:r>
            <a:r>
              <a:rPr lang="en-US" altLang="en-US" kern="0" dirty="0">
                <a:solidFill>
                  <a:srgbClr val="000000"/>
                </a:solidFill>
                <a:latin typeface="Times New Roman"/>
              </a:rPr>
              <a:t> </a:t>
            </a:r>
            <a:r>
              <a:rPr lang="en-US" altLang="en-US" kern="0" dirty="0" err="1">
                <a:solidFill>
                  <a:srgbClr val="000000"/>
                </a:solidFill>
                <a:latin typeface="Times New Roman"/>
              </a:rPr>
              <a:t>đầu</a:t>
            </a:r>
            <a:r>
              <a:rPr lang="en-US" altLang="en-US" kern="0" dirty="0">
                <a:solidFill>
                  <a:srgbClr val="000000"/>
                </a:solidFill>
                <a:latin typeface="Times New Roman"/>
              </a:rPr>
              <a:t> </a:t>
            </a:r>
            <a:r>
              <a:rPr lang="en-US" altLang="en-US" kern="0" dirty="0" err="1">
                <a:solidFill>
                  <a:srgbClr val="000000"/>
                </a:solidFill>
                <a:latin typeface="Times New Roman"/>
              </a:rPr>
              <a:t>tiên</a:t>
            </a:r>
            <a:r>
              <a:rPr lang="en-US" altLang="en-US" kern="0" dirty="0">
                <a:solidFill>
                  <a:srgbClr val="000000"/>
                </a:solidFill>
                <a:latin typeface="Times New Roman"/>
              </a:rPr>
              <a:t> </a:t>
            </a:r>
            <a:r>
              <a:rPr lang="en-US" altLang="en-US" kern="0" dirty="0" err="1">
                <a:solidFill>
                  <a:srgbClr val="000000"/>
                </a:solidFill>
                <a:latin typeface="Times New Roman"/>
              </a:rPr>
              <a:t>của</a:t>
            </a:r>
            <a:r>
              <a:rPr lang="en-US" altLang="en-US" kern="0" dirty="0">
                <a:solidFill>
                  <a:srgbClr val="000000"/>
                </a:solidFill>
                <a:latin typeface="Times New Roman"/>
              </a:rPr>
              <a:t> </a:t>
            </a:r>
            <a:r>
              <a:rPr lang="en-US" altLang="en-US" kern="0" dirty="0" err="1">
                <a:solidFill>
                  <a:srgbClr val="000000"/>
                </a:solidFill>
                <a:latin typeface="Times New Roman"/>
              </a:rPr>
              <a:t>ký</a:t>
            </a:r>
            <a:r>
              <a:rPr lang="en-US" altLang="en-US" kern="0" dirty="0">
                <a:solidFill>
                  <a:srgbClr val="000000"/>
                </a:solidFill>
                <a:latin typeface="Times New Roman"/>
              </a:rPr>
              <a:t> </a:t>
            </a:r>
            <a:r>
              <a:rPr lang="en-US" altLang="en-US" kern="0" dirty="0" err="1">
                <a:solidFill>
                  <a:srgbClr val="000000"/>
                </a:solidFill>
                <a:latin typeface="Times New Roman"/>
              </a:rPr>
              <a:t>tự</a:t>
            </a:r>
            <a:r>
              <a:rPr lang="en-US" altLang="en-US" kern="0" dirty="0">
                <a:solidFill>
                  <a:srgbClr val="000000"/>
                </a:solidFill>
                <a:latin typeface="Times New Roman"/>
              </a:rPr>
              <a: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a:solidFill>
                  <a:srgbClr val="000000"/>
                </a:solidFill>
                <a:latin typeface="Times New Roman"/>
              </a:rPr>
              <a:t>cho</a:t>
            </a:r>
            <a:r>
              <a:rPr lang="en-US" altLang="en-US" kern="0" dirty="0">
                <a:solidFill>
                  <a:srgbClr val="000000"/>
                </a:solidFill>
                <a:latin typeface="Times New Roman"/>
              </a:rPr>
              <a:t>, </a:t>
            </a:r>
            <a:r>
              <a:rPr lang="en-US" altLang="en-US" kern="0" dirty="0" err="1">
                <a:solidFill>
                  <a:srgbClr val="000000"/>
                </a:solidFill>
                <a:latin typeface="Times New Roman"/>
              </a:rPr>
              <a:t>bắt</a:t>
            </a:r>
            <a:r>
              <a:rPr lang="en-US" altLang="en-US" kern="0" dirty="0">
                <a:solidFill>
                  <a:srgbClr val="000000"/>
                </a:solidFill>
                <a:latin typeface="Times New Roman"/>
              </a:rPr>
              <a:t> </a:t>
            </a:r>
            <a:r>
              <a:rPr lang="en-US" altLang="en-US" kern="0" dirty="0" err="1">
                <a:solidFill>
                  <a:srgbClr val="000000"/>
                </a:solidFill>
                <a:latin typeface="Times New Roman"/>
              </a:rPr>
              <a:t>đầu</a:t>
            </a:r>
            <a:r>
              <a:rPr lang="en-US" altLang="en-US" kern="0" dirty="0">
                <a:solidFill>
                  <a:srgbClr val="000000"/>
                </a:solidFill>
                <a:latin typeface="Times New Roman"/>
              </a:rPr>
              <a:t> </a:t>
            </a:r>
            <a:r>
              <a:rPr lang="en-US" altLang="en-US" kern="0" dirty="0" err="1">
                <a:solidFill>
                  <a:srgbClr val="000000"/>
                </a:solidFill>
                <a:latin typeface="Times New Roman"/>
              </a:rPr>
              <a:t>tìm</a:t>
            </a:r>
            <a:r>
              <a:rPr lang="en-US" altLang="en-US" kern="0" dirty="0">
                <a:solidFill>
                  <a:srgbClr val="000000"/>
                </a:solidFill>
                <a:latin typeface="Times New Roman"/>
              </a:rPr>
              <a:t> </a:t>
            </a:r>
            <a:r>
              <a:rPr lang="en-US" altLang="en-US" kern="0" dirty="0" err="1">
                <a:solidFill>
                  <a:srgbClr val="000000"/>
                </a:solidFill>
                <a:latin typeface="Times New Roman"/>
              </a:rPr>
              <a:t>kiếm</a:t>
            </a:r>
            <a:r>
              <a:rPr lang="en-US" altLang="en-US" kern="0" dirty="0">
                <a:solidFill>
                  <a:srgbClr val="000000"/>
                </a:solidFill>
                <a:latin typeface="Times New Roman"/>
              </a:rPr>
              <a:t> </a:t>
            </a:r>
            <a:r>
              <a:rPr lang="en-US" altLang="en-US" kern="0" dirty="0" err="1">
                <a:solidFill>
                  <a:srgbClr val="000000"/>
                </a:solidFill>
                <a:latin typeface="Times New Roman"/>
              </a:rPr>
              <a:t>tại</a:t>
            </a:r>
            <a:r>
              <a:rPr lang="en-US" altLang="en-US" kern="0" dirty="0">
                <a:solidFill>
                  <a:srgbClr val="000000"/>
                </a:solidFill>
                <a:latin typeface="Times New Roman"/>
              </a:rPr>
              <a:t> </a:t>
            </a:r>
            <a:r>
              <a:rPr lang="en-US" altLang="en-US" kern="0" dirty="0" err="1">
                <a:solidFill>
                  <a:srgbClr val="000000"/>
                </a:solidFill>
                <a:latin typeface="Times New Roman"/>
              </a:rPr>
              <a:t>chỉ</a:t>
            </a:r>
            <a:r>
              <a:rPr lang="en-US" altLang="en-US" kern="0" dirty="0">
                <a:solidFill>
                  <a:srgbClr val="000000"/>
                </a:solidFill>
                <a:latin typeface="Times New Roman"/>
              </a:rPr>
              <a:t> </a:t>
            </a:r>
            <a:r>
              <a:rPr lang="en-US" altLang="en-US" kern="0" dirty="0" err="1">
                <a:solidFill>
                  <a:srgbClr val="000000"/>
                </a:solidFill>
                <a:latin typeface="Times New Roman"/>
              </a:rPr>
              <a:t>mục</a:t>
            </a:r>
            <a:r>
              <a:rPr lang="en-US" altLang="en-US" kern="0" dirty="0">
                <a:solidFill>
                  <a:srgbClr val="000000"/>
                </a:solidFill>
                <a:latin typeface="Times New Roman"/>
              </a:rPr>
              <a: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smtClean="0">
                <a:solidFill>
                  <a:srgbClr val="000000"/>
                </a:solidFill>
                <a:latin typeface="Times New Roman"/>
              </a:rPr>
              <a:t>cho</a:t>
            </a:r>
            <a:r>
              <a:rPr lang="en-US" altLang="en-US" kern="0" dirty="0" smtClean="0">
                <a:solidFill>
                  <a:srgbClr val="000000"/>
                </a:solidFill>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fromIndex</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0" eaLnBrk="1" hangingPunct="1">
              <a:buClr>
                <a:srgbClr val="0073D9"/>
              </a:buClr>
              <a:defRPr/>
            </a:pPr>
            <a:r>
              <a:rPr lang="en-US" altLang="en-US" kern="0" dirty="0" err="1">
                <a:solidFill>
                  <a:srgbClr val="000000"/>
                </a:solidFill>
                <a:latin typeface="Times New Roman"/>
              </a:rPr>
              <a:t>Tương</a:t>
            </a:r>
            <a:r>
              <a:rPr lang="en-US" altLang="en-US" kern="0" dirty="0">
                <a:solidFill>
                  <a:srgbClr val="000000"/>
                </a:solidFill>
                <a:latin typeface="Times New Roman"/>
              </a:rPr>
              <a:t> </a:t>
            </a:r>
            <a:r>
              <a:rPr lang="en-US" altLang="en-US" kern="0" dirty="0" err="1">
                <a:solidFill>
                  <a:srgbClr val="000000"/>
                </a:solidFill>
                <a:latin typeface="Times New Roman"/>
              </a:rPr>
              <a:t>tự</a:t>
            </a:r>
            <a:r>
              <a:rPr lang="en-US" altLang="en-US" kern="0" dirty="0">
                <a:solidFill>
                  <a:srgbClr val="000000"/>
                </a:solidFill>
                <a:latin typeface="Times New Roman"/>
              </a:rPr>
              <a:t> </a:t>
            </a:r>
            <a:r>
              <a:rPr lang="en-US" altLang="en-US" kern="0" dirty="0" err="1">
                <a:solidFill>
                  <a:srgbClr val="000000"/>
                </a:solidFill>
                <a:latin typeface="Times New Roman"/>
              </a:rPr>
              <a:t>như</a:t>
            </a:r>
            <a:r>
              <a:rPr lang="en-US" altLang="en-US" kern="0" dirty="0">
                <a:solidFill>
                  <a:srgbClr val="000000"/>
                </a:solidFill>
                <a:latin typeface="Times New Roman"/>
              </a:rPr>
              <a:t> 2 </a:t>
            </a:r>
            <a:r>
              <a:rPr lang="en-US" altLang="en-US" kern="0" dirty="0" err="1">
                <a:solidFill>
                  <a:srgbClr val="000000"/>
                </a:solidFill>
                <a:latin typeface="Times New Roman"/>
              </a:rPr>
              <a:t>phương</a:t>
            </a:r>
            <a:r>
              <a:rPr lang="en-US" altLang="en-US" kern="0" dirty="0">
                <a:solidFill>
                  <a:srgbClr val="000000"/>
                </a:solidFill>
                <a:latin typeface="Times New Roman"/>
              </a:rPr>
              <a:t> </a:t>
            </a:r>
            <a:r>
              <a:rPr lang="en-US" altLang="en-US" kern="0" dirty="0" err="1">
                <a:solidFill>
                  <a:srgbClr val="000000"/>
                </a:solidFill>
                <a:latin typeface="Times New Roman"/>
              </a:rPr>
              <a:t>thức</a:t>
            </a:r>
            <a:r>
              <a:rPr lang="en-US" altLang="en-US" kern="0" dirty="0">
                <a:solidFill>
                  <a:srgbClr val="000000"/>
                </a:solidFill>
                <a:latin typeface="Times New Roman"/>
              </a:rPr>
              <a:t> </a:t>
            </a:r>
            <a:r>
              <a:rPr lang="en-US" altLang="en-US" kern="0" dirty="0" err="1">
                <a:solidFill>
                  <a:srgbClr val="000000"/>
                </a:solidFill>
                <a:latin typeface="Times New Roman"/>
              </a:rPr>
              <a:t>trên</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a:t>
            </a:r>
            <a:r>
              <a:rPr lang="en-US" altLang="en-US" kern="0" dirty="0" err="1">
                <a:solidFill>
                  <a:srgbClr val="000000"/>
                </a:solidFill>
                <a:latin typeface="Times New Roman"/>
              </a:rPr>
              <a:t>tham</a:t>
            </a:r>
            <a:r>
              <a:rPr lang="en-US" altLang="en-US" kern="0" dirty="0">
                <a:solidFill>
                  <a:srgbClr val="000000"/>
                </a:solidFill>
                <a:latin typeface="Times New Roman"/>
              </a:rPr>
              <a:t> </a:t>
            </a:r>
            <a:r>
              <a:rPr lang="en-US" altLang="en-US" kern="0" dirty="0" err="1">
                <a:solidFill>
                  <a:srgbClr val="000000"/>
                </a:solidFill>
                <a:latin typeface="Times New Roman"/>
              </a:rPr>
              <a:t>số</a:t>
            </a:r>
            <a:r>
              <a:rPr lang="en-US" altLang="en-US" kern="0" dirty="0">
                <a:solidFill>
                  <a:srgbClr val="000000"/>
                </a:solidFill>
                <a:latin typeface="Times New Roman"/>
              </a:rPr>
              <a:t> </a:t>
            </a:r>
            <a:r>
              <a:rPr lang="en-US" altLang="en-US" kern="0" dirty="0" err="1">
                <a:solidFill>
                  <a:srgbClr val="000000"/>
                </a:solidFill>
                <a:latin typeface="Times New Roman"/>
              </a:rPr>
              <a:t>đầu</a:t>
            </a:r>
            <a:r>
              <a:rPr lang="en-US" altLang="en-US" kern="0" dirty="0">
                <a:solidFill>
                  <a:srgbClr val="000000"/>
                </a:solidFill>
                <a:latin typeface="Times New Roman"/>
              </a:rPr>
              <a:t> </a:t>
            </a:r>
            <a:r>
              <a:rPr lang="en-US" altLang="en-US" kern="0" dirty="0" err="1">
                <a:solidFill>
                  <a:srgbClr val="000000"/>
                </a:solidFill>
                <a:latin typeface="Times New Roman"/>
              </a:rPr>
              <a:t>tiên</a:t>
            </a:r>
            <a:r>
              <a:rPr lang="en-US" altLang="en-US" kern="0" dirty="0">
                <a:solidFill>
                  <a:srgbClr val="000000"/>
                </a:solidFill>
                <a:latin typeface="Times New Roman"/>
              </a:rPr>
              <a:t> </a:t>
            </a:r>
            <a:r>
              <a:rPr lang="en-US" altLang="en-US" kern="0" dirty="0" err="1">
                <a:solidFill>
                  <a:srgbClr val="000000"/>
                </a:solidFill>
                <a:latin typeface="Times New Roman"/>
              </a:rPr>
              <a:t>là</a:t>
            </a:r>
            <a:r>
              <a:rPr lang="en-US" altLang="en-US" kern="0" dirty="0">
                <a:solidFill>
                  <a:srgbClr val="000000"/>
                </a:solidFill>
                <a:latin typeface="Times New Roman"/>
              </a:rPr>
              <a:t> </a:t>
            </a:r>
            <a:r>
              <a:rPr lang="en-US" altLang="en-US" kern="0" dirty="0">
                <a:solidFill>
                  <a:srgbClr val="3300FF"/>
                </a:solidFill>
                <a:latin typeface="Trebuchet MS" panose="020B0603020202020204" pitchFamily="34" charset="0"/>
              </a:rPr>
              <a:t>String</a:t>
            </a:r>
            <a:r>
              <a:rPr lang="en-US" altLang="en-US" kern="0" dirty="0">
                <a:solidFill>
                  <a:srgbClr val="000000"/>
                </a:solidFill>
                <a:latin typeface="Times New Roman"/>
              </a:rPr>
              <a:t> </a:t>
            </a:r>
            <a:r>
              <a:rPr lang="en-US" altLang="en-US" kern="0" dirty="0" err="1">
                <a:solidFill>
                  <a:srgbClr val="000000"/>
                </a:solidFill>
                <a:latin typeface="Times New Roman"/>
              </a:rPr>
              <a:t>thay</a:t>
            </a:r>
            <a:r>
              <a:rPr lang="en-US" altLang="en-US" kern="0" dirty="0">
                <a:solidFill>
                  <a:srgbClr val="000000"/>
                </a:solidFill>
                <a:latin typeface="Times New Roman"/>
              </a:rPr>
              <a:t> </a:t>
            </a:r>
            <a:r>
              <a:rPr lang="en-US" altLang="en-US" kern="0" dirty="0" err="1">
                <a:solidFill>
                  <a:srgbClr val="000000"/>
                </a:solidFill>
                <a:latin typeface="Times New Roman"/>
              </a:rPr>
              <a:t>thế</a:t>
            </a:r>
            <a:r>
              <a:rPr lang="en-US" altLang="en-US" kern="0" dirty="0">
                <a:solidFill>
                  <a:srgbClr val="000000"/>
                </a:solidFill>
                <a:latin typeface="Times New Roman"/>
              </a:rPr>
              <a:t> </a:t>
            </a:r>
            <a:r>
              <a:rPr lang="en-US" altLang="en-US" kern="0" dirty="0">
                <a:solidFill>
                  <a:srgbClr val="3300FF"/>
                </a:solidFill>
                <a:latin typeface="Trebuchet MS" panose="020B0603020202020204" pitchFamily="34" charset="0"/>
              </a:rPr>
              <a:t>char</a:t>
            </a:r>
            <a:endParaRPr lang="en-US" altLang="en-US" kern="0" dirty="0">
              <a:solidFill>
                <a:srgbClr val="000000"/>
              </a:solidFill>
              <a:latin typeface="Times New Roman"/>
            </a:endParaRPr>
          </a:p>
        </p:txBody>
      </p:sp>
    </p:spTree>
    <p:extLst>
      <p:ext uri="{BB962C8B-B14F-4D97-AF65-F5344CB8AC3E}">
        <p14:creationId xmlns:p14="http://schemas.microsoft.com/office/powerpoint/2010/main" val="293905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7" name="Rectangle 3"/>
          <p:cNvSpPr txBox="1">
            <a:spLocks noChangeArrowheads="1"/>
          </p:cNvSpPr>
          <p:nvPr/>
        </p:nvSpPr>
        <p:spPr bwMode="auto">
          <a:xfrm>
            <a:off x="1631652" y="1821483"/>
            <a:ext cx="8229600" cy="45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lastIndexOf</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(char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ch</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p>
          <a:p>
            <a:pPr lvl="1" eaLnBrk="1" hangingPunct="1">
              <a:buClr>
                <a:srgbClr val="BF00FF"/>
              </a:buClr>
              <a:defRPr/>
            </a:pPr>
            <a:r>
              <a:rPr lang="en-US" altLang="en-US" kern="0" dirty="0" err="1">
                <a:solidFill>
                  <a:srgbClr val="000000"/>
                </a:solidFill>
                <a:latin typeface="Times New Roman"/>
              </a:rPr>
              <a:t>Trả</a:t>
            </a:r>
            <a:r>
              <a:rPr lang="en-US" altLang="en-US" kern="0" dirty="0">
                <a:solidFill>
                  <a:srgbClr val="000000"/>
                </a:solidFill>
                <a:latin typeface="Times New Roman"/>
              </a:rPr>
              <a:t> </a:t>
            </a:r>
            <a:r>
              <a:rPr lang="en-US" altLang="en-US" kern="0" dirty="0" err="1">
                <a:solidFill>
                  <a:srgbClr val="000000"/>
                </a:solidFill>
                <a:latin typeface="Times New Roman"/>
              </a:rPr>
              <a:t>về</a:t>
            </a:r>
            <a:r>
              <a:rPr lang="en-US" altLang="en-US" kern="0" dirty="0">
                <a:solidFill>
                  <a:srgbClr val="000000"/>
                </a:solidFill>
                <a:latin typeface="Times New Roman"/>
              </a:rPr>
              <a:t> </a:t>
            </a:r>
            <a:r>
              <a:rPr lang="en-US" altLang="en-US" kern="0" dirty="0" err="1">
                <a:solidFill>
                  <a:srgbClr val="000000"/>
                </a:solidFill>
                <a:latin typeface="Times New Roman"/>
              </a:rPr>
              <a:t>chỉ</a:t>
            </a:r>
            <a:r>
              <a:rPr lang="en-US" altLang="en-US" kern="0" dirty="0">
                <a:solidFill>
                  <a:srgbClr val="000000"/>
                </a:solidFill>
                <a:latin typeface="Times New Roman"/>
              </a:rPr>
              <a:t> </a:t>
            </a:r>
            <a:r>
              <a:rPr lang="en-US" altLang="en-US" kern="0" dirty="0" err="1">
                <a:solidFill>
                  <a:srgbClr val="000000"/>
                </a:solidFill>
                <a:latin typeface="Times New Roman"/>
              </a:rPr>
              <a:t>mục</a:t>
            </a:r>
            <a:r>
              <a:rPr lang="en-US" altLang="en-US" kern="0" dirty="0">
                <a:solidFill>
                  <a:srgbClr val="000000"/>
                </a:solidFill>
                <a:latin typeface="Times New Roman"/>
              </a:rPr>
              <a:t> </a:t>
            </a:r>
            <a:r>
              <a:rPr lang="en-US" altLang="en-US" kern="0" dirty="0" err="1">
                <a:solidFill>
                  <a:srgbClr val="000000"/>
                </a:solidFill>
                <a:latin typeface="Times New Roman"/>
              </a:rPr>
              <a:t>trong</a:t>
            </a:r>
            <a:r>
              <a:rPr lang="en-US" altLang="en-US" kern="0" dirty="0">
                <a:solidFill>
                  <a:srgbClr val="000000"/>
                </a:solidFill>
                <a:latin typeface="Times New Roman"/>
              </a:rPr>
              <a:t> </a:t>
            </a:r>
            <a:r>
              <a:rPr lang="en-US" altLang="en-US" kern="0" dirty="0" err="1">
                <a:solidFill>
                  <a:srgbClr val="000000"/>
                </a:solidFill>
                <a:latin typeface="Times New Roman"/>
              </a:rPr>
              <a:t>chuỗi</a:t>
            </a:r>
            <a:r>
              <a:rPr lang="en-US" altLang="en-US" kern="0" dirty="0">
                <a:solidFill>
                  <a:srgbClr val="000000"/>
                </a:solidFill>
                <a:latin typeface="Times New Roman"/>
              </a:rPr>
              <a:t> </a:t>
            </a:r>
            <a:r>
              <a:rPr lang="en-US" altLang="en-US" kern="0" dirty="0" err="1">
                <a:solidFill>
                  <a:srgbClr val="000000"/>
                </a:solidFill>
                <a:latin typeface="Times New Roman"/>
              </a:rPr>
              <a:t>này</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a:t>
            </a:r>
            <a:r>
              <a:rPr lang="en-US" altLang="en-US" kern="0" dirty="0" err="1">
                <a:solidFill>
                  <a:srgbClr val="000000"/>
                </a:solidFill>
                <a:latin typeface="Times New Roman"/>
              </a:rPr>
              <a:t>sự</a:t>
            </a:r>
            <a:r>
              <a:rPr lang="en-US" altLang="en-US" kern="0" dirty="0">
                <a:solidFill>
                  <a:srgbClr val="000000"/>
                </a:solidFill>
                <a:latin typeface="Times New Roman"/>
              </a:rPr>
              <a:t> </a:t>
            </a:r>
            <a:r>
              <a:rPr lang="en-US" altLang="en-US" kern="0" dirty="0" err="1">
                <a:solidFill>
                  <a:srgbClr val="000000"/>
                </a:solidFill>
                <a:latin typeface="Times New Roman"/>
              </a:rPr>
              <a:t>xuất</a:t>
            </a:r>
            <a:r>
              <a:rPr lang="en-US" altLang="en-US" kern="0" dirty="0">
                <a:solidFill>
                  <a:srgbClr val="000000"/>
                </a:solidFill>
                <a:latin typeface="Times New Roman"/>
              </a:rPr>
              <a:t> </a:t>
            </a:r>
            <a:r>
              <a:rPr lang="en-US" altLang="en-US" kern="0" dirty="0" err="1">
                <a:solidFill>
                  <a:srgbClr val="000000"/>
                </a:solidFill>
                <a:latin typeface="Times New Roman"/>
              </a:rPr>
              <a:t>hiện</a:t>
            </a:r>
            <a:r>
              <a:rPr lang="en-US" altLang="en-US" kern="0" dirty="0">
                <a:solidFill>
                  <a:srgbClr val="000000"/>
                </a:solidFill>
                <a:latin typeface="Times New Roman"/>
              </a:rPr>
              <a:t> </a:t>
            </a:r>
            <a:r>
              <a:rPr lang="en-US" altLang="en-US" kern="0" dirty="0" err="1">
                <a:solidFill>
                  <a:srgbClr val="000000"/>
                </a:solidFill>
                <a:latin typeface="Times New Roman"/>
              </a:rPr>
              <a:t>cuối</a:t>
            </a:r>
            <a:r>
              <a:rPr lang="en-US" altLang="en-US" kern="0" dirty="0">
                <a:solidFill>
                  <a:srgbClr val="000000"/>
                </a:solidFill>
                <a:latin typeface="Times New Roman"/>
              </a:rPr>
              <a:t> </a:t>
            </a:r>
            <a:r>
              <a:rPr lang="en-US" altLang="en-US" kern="0" dirty="0" err="1">
                <a:solidFill>
                  <a:srgbClr val="000000"/>
                </a:solidFill>
                <a:latin typeface="Times New Roman"/>
              </a:rPr>
              <a:t>cùng</a:t>
            </a:r>
            <a:r>
              <a:rPr lang="en-US" altLang="en-US" kern="0" dirty="0">
                <a:solidFill>
                  <a:srgbClr val="000000"/>
                </a:solidFill>
                <a:latin typeface="Times New Roman"/>
              </a:rPr>
              <a:t> </a:t>
            </a:r>
            <a:r>
              <a:rPr lang="en-US" altLang="en-US" kern="0" dirty="0" err="1">
                <a:solidFill>
                  <a:srgbClr val="000000"/>
                </a:solidFill>
                <a:latin typeface="Times New Roman"/>
              </a:rPr>
              <a:t>của</a:t>
            </a:r>
            <a:r>
              <a:rPr lang="en-US" altLang="en-US" kern="0" dirty="0">
                <a:solidFill>
                  <a:srgbClr val="000000"/>
                </a:solidFill>
                <a:latin typeface="Times New Roman"/>
              </a:rPr>
              <a:t> </a:t>
            </a:r>
            <a:r>
              <a:rPr lang="en-US" altLang="en-US" kern="0" dirty="0" err="1">
                <a:solidFill>
                  <a:srgbClr val="000000"/>
                </a:solidFill>
                <a:latin typeface="Times New Roman"/>
              </a:rPr>
              <a:t>ký</a:t>
            </a:r>
            <a:r>
              <a:rPr lang="en-US" altLang="en-US" kern="0" dirty="0">
                <a:solidFill>
                  <a:srgbClr val="000000"/>
                </a:solidFill>
                <a:latin typeface="Times New Roman"/>
              </a:rPr>
              <a:t> </a:t>
            </a:r>
            <a:r>
              <a:rPr lang="en-US" altLang="en-US" kern="0" dirty="0" err="1">
                <a:solidFill>
                  <a:srgbClr val="000000"/>
                </a:solidFill>
                <a:latin typeface="Times New Roman"/>
              </a:rPr>
              <a:t>tự</a:t>
            </a:r>
            <a:r>
              <a:rPr lang="en-US" altLang="en-US" kern="0" dirty="0">
                <a:solidFill>
                  <a:srgbClr val="000000"/>
                </a:solidFill>
                <a:latin typeface="Times New Roman"/>
              </a:rPr>
              <a:t> </a:t>
            </a:r>
            <a:r>
              <a:rPr lang="en-US" altLang="en-US" kern="0" dirty="0" err="1">
                <a:solidFill>
                  <a:srgbClr val="000000"/>
                </a:solidFill>
                <a:latin typeface="Times New Roman"/>
              </a:rPr>
              <a:t>đã</a:t>
            </a:r>
            <a:r>
              <a:rPr lang="en-US" altLang="en-US" kern="0" dirty="0">
                <a:solidFill>
                  <a:srgbClr val="000000"/>
                </a:solidFill>
                <a:latin typeface="Times New Roman"/>
              </a:rPr>
              <a:t> </a:t>
            </a:r>
            <a:r>
              <a:rPr lang="en-US" altLang="en-US" kern="0" dirty="0" err="1" smtClean="0">
                <a:solidFill>
                  <a:srgbClr val="000000"/>
                </a:solidFill>
                <a:latin typeface="Times New Roman"/>
              </a:rPr>
              <a:t>cho</a:t>
            </a:r>
            <a:r>
              <a:rPr lang="en-US" altLang="en-US" kern="0" dirty="0" smtClean="0">
                <a:solidFill>
                  <a:srgbClr val="000000"/>
                </a:solidFill>
                <a:latin typeface="Times New Roman"/>
              </a:rPr>
              <a:t>, -1 </a:t>
            </a:r>
            <a:r>
              <a:rPr lang="en-US" altLang="en-US" kern="0" dirty="0" err="1" smtClean="0">
                <a:solidFill>
                  <a:srgbClr val="000000"/>
                </a:solidFill>
                <a:latin typeface="Times New Roman"/>
              </a:rPr>
              <a:t>nếu</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không</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tồn</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tại</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lastIndexOf</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(char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ch</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fromIndex</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1" eaLnBrk="1" hangingPunct="1">
              <a:buClr>
                <a:srgbClr val="BF00FF"/>
              </a:buClr>
              <a:defRPr/>
            </a:pPr>
            <a:r>
              <a:rPr lang="vi-VN" altLang="en-US" kern="0" dirty="0" smtClean="0">
                <a:solidFill>
                  <a:srgbClr val="000000"/>
                </a:solidFill>
                <a:latin typeface="Times New Roman"/>
              </a:rPr>
              <a:t>Trả về chỉ mục trong chuỗi này với sự xuất hiện cuối cùng của ký tự đã cho, bắt đầu tìm kiếm ngược về trước tại chỉ mục đã cho</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000000"/>
                </a:solidFill>
                <a:effectLst/>
                <a:uLnTx/>
                <a:uFillTx/>
                <a:latin typeface="Times New Roman"/>
              </a:rPr>
              <a:t>Tương</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tự</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như</a:t>
            </a:r>
            <a:r>
              <a:rPr kumimoji="0" lang="en-US" altLang="en-US" sz="2800" b="0" i="0" u="none" strike="noStrike" kern="0" cap="none" spc="0" normalizeH="0" noProof="0" dirty="0" smtClean="0">
                <a:ln>
                  <a:noFill/>
                </a:ln>
                <a:solidFill>
                  <a:srgbClr val="000000"/>
                </a:solidFill>
                <a:effectLst/>
                <a:uLnTx/>
                <a:uFillTx/>
                <a:latin typeface="Times New Roman"/>
              </a:rPr>
              <a:t> 2 </a:t>
            </a:r>
            <a:r>
              <a:rPr kumimoji="0" lang="en-US" altLang="en-US" sz="2800" b="0" i="0" u="none" strike="noStrike" kern="0" cap="none" spc="0" normalizeH="0" noProof="0" dirty="0" err="1" smtClean="0">
                <a:ln>
                  <a:noFill/>
                </a:ln>
                <a:solidFill>
                  <a:srgbClr val="000000"/>
                </a:solidFill>
                <a:effectLst/>
                <a:uLnTx/>
                <a:uFillTx/>
                <a:latin typeface="Times New Roman"/>
              </a:rPr>
              <a:t>phương</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thức</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trên</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với</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tham</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số</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đầu</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tiên</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là</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a:t>
            </a:r>
            <a:r>
              <a:rPr kumimoji="0" lang="en-US" altLang="en-US" sz="2800" b="0" i="0" u="none" strike="noStrike" kern="0" cap="none" spc="0" normalizeH="0" baseline="0" noProof="0" dirty="0" smtClean="0">
                <a:ln>
                  <a:noFill/>
                </a:ln>
                <a:solidFill>
                  <a:srgbClr val="000000"/>
                </a:solidFill>
                <a:effectLst/>
                <a:uLnTx/>
                <a:uFillTx/>
                <a:latin typeface="Times New Roman"/>
              </a:rPr>
              <a:t> </a:t>
            </a:r>
            <a:r>
              <a:rPr kumimoji="0" lang="en-US" altLang="en-US" sz="2800" b="0" i="0" u="none" strike="noStrike" kern="0" cap="none" spc="0" normalizeH="0" baseline="0" noProof="0" dirty="0" err="1" smtClean="0">
                <a:ln>
                  <a:noFill/>
                </a:ln>
                <a:solidFill>
                  <a:srgbClr val="000000"/>
                </a:solidFill>
                <a:effectLst/>
                <a:uLnTx/>
                <a:uFillTx/>
                <a:latin typeface="Times New Roman"/>
              </a:rPr>
              <a:t>thay</a:t>
            </a:r>
            <a:r>
              <a:rPr kumimoji="0" lang="en-US" altLang="en-US" sz="2800" b="0" i="0" u="none" strike="noStrike" kern="0" cap="none" spc="0" normalizeH="0" baseline="0" noProof="0" dirty="0" smtClean="0">
                <a:ln>
                  <a:noFill/>
                </a:ln>
                <a:solidFill>
                  <a:srgbClr val="000000"/>
                </a:solidFill>
                <a:effectLst/>
                <a:uLnTx/>
                <a:uFillTx/>
                <a:latin typeface="Times New Roman"/>
              </a:rPr>
              <a:t> </a:t>
            </a:r>
            <a:r>
              <a:rPr kumimoji="0" lang="en-US" altLang="en-US" sz="2800" b="0" i="0" u="none" strike="noStrike" kern="0" cap="none" spc="0" normalizeH="0" baseline="0" noProof="0" dirty="0" err="1" smtClean="0">
                <a:ln>
                  <a:noFill/>
                </a:ln>
                <a:solidFill>
                  <a:srgbClr val="000000"/>
                </a:solidFill>
                <a:effectLst/>
                <a:uLnTx/>
                <a:uFillTx/>
                <a:latin typeface="Times New Roman"/>
              </a:rPr>
              <a:t>thế</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char</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240672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8" name="Rectangle 3"/>
          <p:cNvSpPr txBox="1">
            <a:spLocks noChangeArrowheads="1"/>
          </p:cNvSpPr>
          <p:nvPr/>
        </p:nvSpPr>
        <p:spPr bwMode="auto">
          <a:xfrm>
            <a:off x="1568067" y="1833914"/>
            <a:ext cx="8001000" cy="451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substring(</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beginIndex</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100000"/>
              </a:lnSpc>
              <a:spcBef>
                <a:spcPts val="500"/>
              </a:spcBef>
              <a:spcAft>
                <a:spcPts val="500"/>
              </a:spcAft>
              <a:buClr>
                <a:srgbClr val="BF00FF"/>
              </a:buClr>
              <a:buSzPct val="55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Trả</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về</a:t>
            </a:r>
            <a:r>
              <a:rPr kumimoji="0" lang="en-US" altLang="en-US" sz="2400" b="0" i="0" u="none" strike="noStrike" kern="0" cap="none" spc="0" normalizeH="0" noProof="0" dirty="0" smtClean="0">
                <a:ln>
                  <a:noFill/>
                </a:ln>
                <a:solidFill>
                  <a:srgbClr val="000000"/>
                </a:solidFill>
                <a:effectLst/>
                <a:uLnTx/>
                <a:uFillTx/>
                <a:latin typeface="Times New Roman"/>
              </a:rPr>
              <a:t> 1 </a:t>
            </a:r>
            <a:r>
              <a:rPr kumimoji="0" lang="en-US" altLang="en-US" sz="2400" b="0" i="0" u="none" strike="noStrike" kern="0" cap="none" spc="0" normalizeH="0" noProof="0" dirty="0" err="1" smtClean="0">
                <a:ln>
                  <a:noFill/>
                </a:ln>
                <a:solidFill>
                  <a:srgbClr val="000000"/>
                </a:solidFill>
                <a:effectLst/>
                <a:uLnTx/>
                <a:uFillTx/>
                <a:latin typeface="Times New Roman"/>
              </a:rPr>
              <a:t>chuổi</a:t>
            </a:r>
            <a:r>
              <a:rPr kumimoji="0" lang="en-US" altLang="en-US" sz="2400" b="0" i="0" u="none" strike="noStrike" kern="0" cap="none" spc="0" normalizeH="0" noProof="0" dirty="0" smtClean="0">
                <a:ln>
                  <a:noFill/>
                </a:ln>
                <a:solidFill>
                  <a:srgbClr val="000000"/>
                </a:solidFill>
                <a:effectLst/>
                <a:uLnTx/>
                <a:uFillTx/>
                <a:latin typeface="Times New Roman"/>
              </a:rPr>
              <a:t> con </a:t>
            </a:r>
            <a:r>
              <a:rPr kumimoji="0" lang="en-US" altLang="en-US" sz="2400" b="0" i="0" u="none" strike="noStrike" kern="0" cap="none" spc="0" normalizeH="0" noProof="0" dirty="0" err="1" smtClean="0">
                <a:ln>
                  <a:noFill/>
                </a:ln>
                <a:solidFill>
                  <a:srgbClr val="000000"/>
                </a:solidFill>
                <a:effectLst/>
                <a:uLnTx/>
                <a:uFillTx/>
                <a:latin typeface="Times New Roman"/>
              </a:rPr>
              <a:t>bắt</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đầu</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từ</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chỉ</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số</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truyền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vào</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đến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kết</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thúc</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chuỗi</a:t>
            </a:r>
            <a:r>
              <a:rPr kumimoji="0" lang="en-US" altLang="en-US" sz="2400" b="0" i="0" u="none" strike="noStrike" kern="0" cap="none" spc="0" normalizeH="0" baseline="0" noProof="0" dirty="0" smtClean="0">
                <a:ln>
                  <a:noFill/>
                </a:ln>
                <a:solidFill>
                  <a:srgbClr val="000000"/>
                </a:solidFill>
                <a:effectLst/>
                <a:uLnTx/>
                <a:uFillTx/>
                <a:latin typeface="Times New Roman"/>
              </a:rPr>
              <a:t>.</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ts val="500"/>
              </a:spcBef>
              <a:spcAft>
                <a:spcPts val="50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substring(</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beginIndex</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int</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endIndex</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100000"/>
              </a:lnSpc>
              <a:spcBef>
                <a:spcPts val="500"/>
              </a:spcBef>
              <a:spcAft>
                <a:spcPts val="500"/>
              </a:spcAft>
              <a:buClr>
                <a:srgbClr val="BF00FF"/>
              </a:buClr>
              <a:buSzPct val="55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Trả</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về</a:t>
            </a:r>
            <a:r>
              <a:rPr kumimoji="0" lang="en-US" altLang="en-US" sz="2400" b="0" i="0" u="none" strike="noStrike" kern="0" cap="none" spc="0" normalizeH="0" noProof="0" dirty="0" smtClean="0">
                <a:ln>
                  <a:noFill/>
                </a:ln>
                <a:solidFill>
                  <a:srgbClr val="000000"/>
                </a:solidFill>
                <a:effectLst/>
                <a:uLnTx/>
                <a:uFillTx/>
                <a:latin typeface="Times New Roman"/>
              </a:rPr>
              <a:t> 1 </a:t>
            </a:r>
            <a:r>
              <a:rPr kumimoji="0" lang="en-US" altLang="en-US" sz="2400" b="0" i="0" u="none" strike="noStrike" kern="0" cap="none" spc="0" normalizeH="0" noProof="0" dirty="0" err="1" smtClean="0">
                <a:ln>
                  <a:noFill/>
                </a:ln>
                <a:solidFill>
                  <a:srgbClr val="000000"/>
                </a:solidFill>
                <a:effectLst/>
                <a:uLnTx/>
                <a:uFillTx/>
                <a:latin typeface="Times New Roman"/>
              </a:rPr>
              <a:t>chuôi</a:t>
            </a:r>
            <a:r>
              <a:rPr kumimoji="0" lang="en-US" altLang="en-US" sz="2400" b="0" i="0" u="none" strike="noStrike" kern="0" cap="none" spc="0" normalizeH="0" noProof="0" dirty="0" smtClean="0">
                <a:ln>
                  <a:noFill/>
                </a:ln>
                <a:solidFill>
                  <a:srgbClr val="000000"/>
                </a:solidFill>
                <a:effectLst/>
                <a:uLnTx/>
                <a:uFillTx/>
                <a:latin typeface="Times New Roman"/>
              </a:rPr>
              <a:t> con </a:t>
            </a:r>
            <a:r>
              <a:rPr kumimoji="0" lang="en-US" altLang="en-US" sz="2400" b="0" i="0" u="none" strike="noStrike" kern="0" cap="none" spc="0" normalizeH="0" noProof="0" dirty="0" err="1" smtClean="0">
                <a:ln>
                  <a:noFill/>
                </a:ln>
                <a:solidFill>
                  <a:srgbClr val="000000"/>
                </a:solidFill>
                <a:effectLst/>
                <a:uLnTx/>
                <a:uFillTx/>
                <a:latin typeface="Times New Roman"/>
              </a:rPr>
              <a:t>bắ</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đầu</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từ</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chỉ</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số</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beginIndex</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đến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ký</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tự</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tại</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chỉ</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số</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endIndex</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- 1</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lang="en-US" altLang="en-US" kern="0" noProof="0" dirty="0" err="1" smtClean="0">
                <a:solidFill>
                  <a:srgbClr val="000000"/>
                </a:solidFill>
                <a:latin typeface="Times New Roman"/>
              </a:rPr>
              <a:t>Độ</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dài</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của</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ký</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tự</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trả</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về</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sẽ</a:t>
            </a:r>
            <a:r>
              <a:rPr lang="en-US" altLang="en-US" kern="0" noProof="0" dirty="0" smtClean="0">
                <a:solidFill>
                  <a:srgbClr val="000000"/>
                </a:solidFill>
                <a:latin typeface="Times New Roman"/>
              </a:rPr>
              <a:t> </a:t>
            </a:r>
            <a:r>
              <a:rPr lang="en-US" altLang="en-US" kern="0" noProof="0" dirty="0" err="1" smtClean="0">
                <a:solidFill>
                  <a:srgbClr val="000000"/>
                </a:solidFill>
                <a:latin typeface="Times New Roman"/>
              </a:rPr>
              <a:t>là</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endIndex-beginIndex</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100000"/>
              </a:lnSpc>
              <a:spcBef>
                <a:spcPts val="500"/>
              </a:spcBef>
              <a:spcAft>
                <a:spcPts val="500"/>
              </a:spcAft>
              <a:buClr>
                <a:srgbClr val="BF00FF"/>
              </a:buClr>
              <a:buSzPct val="55000"/>
              <a:buFont typeface="Wingdings" panose="05000000000000000000" pitchFamily="2" charset="2"/>
              <a:buChar char="n"/>
              <a:tabLst/>
              <a:defRPr/>
            </a:pPr>
            <a:endParaRPr kumimoji="0" lang="en-US" altLang="en-US" sz="2400" b="0" i="0" u="none" strike="noStrike" kern="0" cap="none" spc="0" normalizeH="0" baseline="0" noProof="0" dirty="0" smtClean="0">
              <a:ln>
                <a:noFill/>
              </a:ln>
              <a:solidFill>
                <a:srgbClr val="000000"/>
              </a:solidFill>
              <a:effectLst/>
              <a:uLnTx/>
              <a:uFillTx/>
              <a:latin typeface="Courier New" panose="02070309020205020404" pitchFamily="49" charset="0"/>
            </a:endParaRPr>
          </a:p>
          <a:p>
            <a:pPr marL="342900" marR="0" lvl="0" indent="-342900" algn="l" defTabSz="914400" rtl="0" eaLnBrk="1" fontAlgn="base" latinLnBrk="0" hangingPunct="1">
              <a:lnSpc>
                <a:spcPct val="100000"/>
              </a:lnSpc>
              <a:spcBef>
                <a:spcPts val="500"/>
              </a:spcBef>
              <a:spcAft>
                <a:spcPts val="500"/>
              </a:spcAft>
              <a:buClr>
                <a:srgbClr val="0073D9"/>
              </a:buClr>
              <a:buSzPct val="60000"/>
              <a:buFont typeface="Wingdings" panose="05000000000000000000" pitchFamily="2" charset="2"/>
              <a:buChar char="n"/>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245062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0" name="文本框 136"/>
          <p:cNvSpPr txBox="1"/>
          <p:nvPr/>
        </p:nvSpPr>
        <p:spPr>
          <a:xfrm>
            <a:off x="526873" y="2719223"/>
            <a:ext cx="1717068" cy="115447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6" name="组合 15"/>
          <p:cNvGrpSpPr/>
          <p:nvPr/>
        </p:nvGrpSpPr>
        <p:grpSpPr>
          <a:xfrm>
            <a:off x="2341689" y="2825785"/>
            <a:ext cx="789156" cy="718591"/>
            <a:chOff x="3136676" y="2335585"/>
            <a:chExt cx="1166811" cy="966191"/>
          </a:xfrm>
          <a:solidFill>
            <a:schemeClr val="accent6"/>
          </a:solidFill>
        </p:grpSpPr>
        <p:grpSp>
          <p:nvGrpSpPr>
            <p:cNvPr id="17" name="组合 16"/>
            <p:cNvGrpSpPr/>
            <p:nvPr/>
          </p:nvGrpSpPr>
          <p:grpSpPr>
            <a:xfrm>
              <a:off x="3155526" y="2335585"/>
              <a:ext cx="1147961" cy="966191"/>
              <a:chOff x="2785863" y="1141409"/>
              <a:chExt cx="1147961" cy="966191"/>
            </a:xfrm>
            <a:grpFill/>
          </p:grpSpPr>
          <p:sp>
            <p:nvSpPr>
              <p:cNvPr id="19" name="圆角矩形 20"/>
              <p:cNvSpPr/>
              <p:nvPr/>
            </p:nvSpPr>
            <p:spPr>
              <a:xfrm>
                <a:off x="2857499" y="1149477"/>
                <a:ext cx="1076325" cy="958123"/>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0" name="圆角矩形 21"/>
              <p:cNvSpPr/>
              <p:nvPr/>
            </p:nvSpPr>
            <p:spPr>
              <a:xfrm>
                <a:off x="2785863" y="1141409"/>
                <a:ext cx="1063215" cy="901028"/>
              </a:xfrm>
              <a:prstGeom prst="roundRect">
                <a:avLst>
                  <a:gd name="adj" fmla="val 1388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8" name="文本框 18"/>
            <p:cNvSpPr txBox="1"/>
            <p:nvPr/>
          </p:nvSpPr>
          <p:spPr>
            <a:xfrm>
              <a:off x="3136676" y="2451722"/>
              <a:ext cx="1088130" cy="703502"/>
            </a:xfrm>
            <a:prstGeom prst="rect">
              <a:avLst/>
            </a:prstGeom>
            <a:grpFill/>
          </p:spPr>
          <p:txBody>
            <a:bodyPr wrap="square" rtlCol="0">
              <a:spAutoFit/>
            </a:bodyPr>
            <a:lstStyle>
              <a:defPPr>
                <a:defRPr lang="en-US"/>
              </a:defPPr>
              <a:lvl1pPr algn="ctr">
                <a:defRPr sz="2800">
                  <a:solidFill>
                    <a:schemeClr val="bg1"/>
                  </a:solidFill>
                  <a:latin typeface="Impact" panose="020B0806030902050204" pitchFamily="34" charset="0"/>
                </a:defRPr>
              </a:lvl1pPr>
            </a:lstStyle>
            <a:p>
              <a:r>
                <a:rPr lang="en-US" altLang="zh-CN" dirty="0" smtClean="0"/>
                <a:t>02</a:t>
              </a:r>
              <a:endParaRPr lang="zh-CN" altLang="en-US" dirty="0"/>
            </a:p>
          </p:txBody>
        </p:sp>
      </p:grpSp>
      <p:grpSp>
        <p:nvGrpSpPr>
          <p:cNvPr id="21" name="组合 22"/>
          <p:cNvGrpSpPr/>
          <p:nvPr/>
        </p:nvGrpSpPr>
        <p:grpSpPr>
          <a:xfrm>
            <a:off x="2337242" y="3638426"/>
            <a:ext cx="750898" cy="718592"/>
            <a:chOff x="3227162" y="3591385"/>
            <a:chExt cx="1089578" cy="958123"/>
          </a:xfrm>
        </p:grpSpPr>
        <p:grpSp>
          <p:nvGrpSpPr>
            <p:cNvPr id="22" name="组合 23"/>
            <p:cNvGrpSpPr/>
            <p:nvPr/>
          </p:nvGrpSpPr>
          <p:grpSpPr>
            <a:xfrm>
              <a:off x="3227162" y="3591385"/>
              <a:ext cx="1089578" cy="958123"/>
              <a:chOff x="2857499" y="1149477"/>
              <a:chExt cx="1089578" cy="958123"/>
            </a:xfrm>
          </p:grpSpPr>
          <p:sp>
            <p:nvSpPr>
              <p:cNvPr id="24"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5"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3" name="文本框 25"/>
            <p:cNvSpPr txBox="1"/>
            <p:nvPr/>
          </p:nvSpPr>
          <p:spPr>
            <a:xfrm>
              <a:off x="3250771" y="3701112"/>
              <a:ext cx="1030515" cy="697627"/>
            </a:xfrm>
            <a:prstGeom prst="rect">
              <a:avLst/>
            </a:prstGeom>
            <a:noFill/>
          </p:spPr>
          <p:txBody>
            <a:bodyPr wrap="square" rtlCol="0">
              <a:spAutoFit/>
            </a:bodyP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pic>
        <p:nvPicPr>
          <p:cNvPr id="27"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049132" y="2782417"/>
            <a:ext cx="5052108" cy="140575"/>
          </a:xfrm>
          <a:prstGeom prst="rect">
            <a:avLst/>
          </a:prstGeom>
        </p:spPr>
      </p:pic>
      <p:sp>
        <p:nvSpPr>
          <p:cNvPr id="29" name="圆角矩形 45"/>
          <p:cNvSpPr/>
          <p:nvPr/>
        </p:nvSpPr>
        <p:spPr>
          <a:xfrm>
            <a:off x="3505927" y="2820794"/>
            <a:ext cx="6093199"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String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Chuỗi</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Trong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30" name="组合 46"/>
          <p:cNvGrpSpPr/>
          <p:nvPr/>
        </p:nvGrpSpPr>
        <p:grpSpPr>
          <a:xfrm>
            <a:off x="3505927" y="3656649"/>
            <a:ext cx="6093198" cy="782460"/>
            <a:chOff x="4555084" y="3594980"/>
            <a:chExt cx="4389024" cy="1150703"/>
          </a:xfrm>
        </p:grpSpPr>
        <p:pic>
          <p:nvPicPr>
            <p:cNvPr id="31" name="图片 4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4544376"/>
              <a:ext cx="3646270" cy="201307"/>
            </a:xfrm>
            <a:prstGeom prst="rect">
              <a:avLst/>
            </a:prstGeom>
          </p:spPr>
        </p:pic>
        <p:sp>
          <p:nvSpPr>
            <p:cNvPr id="32"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StringBuilder Và StringBuffer</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41" name="圆角矩形 34">
            <a:extLst>
              <a:ext uri="{FF2B5EF4-FFF2-40B4-BE49-F238E27FC236}">
                <a16:creationId xmlns:a16="http://schemas.microsoft.com/office/drawing/2014/main" xmlns="" id="{4A98B195-D5E7-4238-B9B0-9E6698C21C3A}"/>
              </a:ext>
            </a:extLst>
          </p:cNvPr>
          <p:cNvSpPr/>
          <p:nvPr/>
        </p:nvSpPr>
        <p:spPr>
          <a:xfrm>
            <a:off x="2353961" y="1981200"/>
            <a:ext cx="736574" cy="703059"/>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smtClean="0">
                <a:latin typeface="Impact" panose="020B0806030902050204" pitchFamily="34" charset="0"/>
              </a:rPr>
              <a:t>01</a:t>
            </a:r>
            <a:endParaRPr lang="zh-CN" altLang="en-US" sz="2800" dirty="0">
              <a:latin typeface="Impact" panose="020B0806030902050204" pitchFamily="34" charset="0"/>
            </a:endParaRPr>
          </a:p>
        </p:txBody>
      </p:sp>
      <p:grpSp>
        <p:nvGrpSpPr>
          <p:cNvPr id="42" name="组合 51">
            <a:extLst>
              <a:ext uri="{FF2B5EF4-FFF2-40B4-BE49-F238E27FC236}">
                <a16:creationId xmlns:a16="http://schemas.microsoft.com/office/drawing/2014/main" xmlns="" id="{8541760D-945C-4378-82F6-7A5400A5AB52}"/>
              </a:ext>
            </a:extLst>
          </p:cNvPr>
          <p:cNvGrpSpPr/>
          <p:nvPr/>
        </p:nvGrpSpPr>
        <p:grpSpPr>
          <a:xfrm>
            <a:off x="3521328" y="2025052"/>
            <a:ext cx="6086206" cy="651508"/>
            <a:chOff x="4555084" y="4807549"/>
            <a:chExt cx="4361682" cy="974162"/>
          </a:xfrm>
        </p:grpSpPr>
        <p:pic>
          <p:nvPicPr>
            <p:cNvPr id="43" name="图片 52">
              <a:extLst>
                <a:ext uri="{FF2B5EF4-FFF2-40B4-BE49-F238E27FC236}">
                  <a16:creationId xmlns:a16="http://schemas.microsoft.com/office/drawing/2014/main" xmlns=""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44" name="圆角矩形 55">
              <a:extLst>
                <a:ext uri="{FF2B5EF4-FFF2-40B4-BE49-F238E27FC236}">
                  <a16:creationId xmlns:a16="http://schemas.microsoft.com/office/drawing/2014/main" xmlns=""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Mảng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Danh</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Sách</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Trong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34570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ppt_x</p:attrName>
                                        </p:attrNameLst>
                                      </p:cBhvr>
                                      <p:tavLst>
                                        <p:tav tm="0">
                                          <p:val>
                                            <p:strVal val="#ppt_x+#ppt_w*1.125000"/>
                                          </p:val>
                                        </p:tav>
                                        <p:tav tm="100000">
                                          <p:val>
                                            <p:strVal val="#ppt_x"/>
                                          </p:val>
                                        </p:tav>
                                      </p:tavLst>
                                    </p:anim>
                                    <p:animEffect transition="in" filter="wipe(left)">
                                      <p:cBhvr>
                                        <p:cTn id="8" dur="500"/>
                                        <p:tgtEl>
                                          <p:spTgt spid="16"/>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left)">
                                      <p:cBhvr>
                                        <p:cTn id="13" dur="500"/>
                                        <p:tgtEl>
                                          <p:spTgt spid="21"/>
                                        </p:tgtEl>
                                      </p:cBhvr>
                                    </p:animEffect>
                                  </p:childTnLst>
                                </p:cTn>
                              </p:par>
                              <p:par>
                                <p:cTn id="14" presetID="12" presetClass="entr" presetSubtype="8"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p:tgtEl>
                                          <p:spTgt spid="30"/>
                                        </p:tgtEl>
                                        <p:attrNameLst>
                                          <p:attrName>ppt_x</p:attrName>
                                        </p:attrNameLst>
                                      </p:cBhvr>
                                      <p:tavLst>
                                        <p:tav tm="0">
                                          <p:val>
                                            <p:strVal val="#ppt_x-#ppt_w*1.125000"/>
                                          </p:val>
                                        </p:tav>
                                        <p:tav tm="100000">
                                          <p:val>
                                            <p:strVal val="#ppt_x"/>
                                          </p:val>
                                        </p:tav>
                                      </p:tavLst>
                                    </p:anim>
                                    <p:animEffect transition="in" filter="wipe(right)">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Chuỗi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Java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Hiểu</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về</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index)</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30" name="Rectangle 3"/>
          <p:cNvSpPr txBox="1">
            <a:spLocks noChangeArrowheads="1"/>
          </p:cNvSpPr>
          <p:nvPr/>
        </p:nvSpPr>
        <p:spPr bwMode="auto">
          <a:xfrm>
            <a:off x="1568067" y="1814667"/>
            <a:ext cx="853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lang="en-US" altLang="en-US" sz="2400" kern="0" dirty="0" err="1" smtClean="0">
                <a:solidFill>
                  <a:srgbClr val="000000"/>
                </a:solidFill>
                <a:latin typeface="Times New Roman"/>
              </a:rPr>
              <a:t>Với</a:t>
            </a:r>
            <a:r>
              <a:rPr lang="en-US" altLang="en-US" sz="2400" kern="0" dirty="0" smtClean="0">
                <a:solidFill>
                  <a:srgbClr val="000000"/>
                </a:solidFill>
                <a:latin typeface="Times New Roman"/>
              </a:rPr>
              <a:t> </a:t>
            </a:r>
            <a:r>
              <a:rPr lang="en-US" altLang="en-US" sz="2400" kern="0" dirty="0" err="1" smtClean="0">
                <a:solidFill>
                  <a:srgbClr val="000000"/>
                </a:solidFill>
                <a:latin typeface="Times New Roman"/>
              </a:rPr>
              <a:t>hàm</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charAt</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(index)</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indexOf</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(x)</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và</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lastIndexOf</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(x)</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Trả</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về</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chỉ</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số</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của</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ký</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tự</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bắt</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đầu</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từ</a:t>
            </a:r>
            <a:r>
              <a:rPr kumimoji="0" lang="en-US" altLang="en-US" sz="2400" b="0" i="0" u="none" strike="noStrike" kern="0" cap="none" spc="0" normalizeH="0" noProof="0" dirty="0" smtClean="0">
                <a:ln>
                  <a:noFill/>
                </a:ln>
                <a:solidFill>
                  <a:srgbClr val="000000"/>
                </a:solidFill>
                <a:effectLst/>
                <a:uLnTx/>
                <a:uFillTx/>
                <a:latin typeface="Times New Roman"/>
              </a:rPr>
              <a:t> 0)</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p:txBody>
      </p:sp>
      <p:sp>
        <p:nvSpPr>
          <p:cNvPr id="31" name="Rectangle 4"/>
          <p:cNvSpPr txBox="1">
            <a:spLocks noChangeArrowheads="1"/>
          </p:cNvSpPr>
          <p:nvPr/>
        </p:nvSpPr>
        <p:spPr bwMode="auto">
          <a:xfrm>
            <a:off x="1601421" y="3488973"/>
            <a:ext cx="86502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1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18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Với</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substring(from) </a:t>
            </a:r>
            <a:r>
              <a:rPr kumimoji="0" lang="en-US" altLang="en-US" sz="2400" b="0" i="0" u="none" strike="noStrike" kern="0" cap="none" spc="0" normalizeH="0" baseline="0" noProof="0" dirty="0" err="1" smtClean="0">
                <a:ln>
                  <a:noFill/>
                </a:ln>
                <a:solidFill>
                  <a:srgbClr val="000000"/>
                </a:solidFill>
                <a:effectLst/>
                <a:uLnTx/>
                <a:uFillTx/>
                <a:latin typeface="Times New Roman"/>
              </a:rPr>
              <a:t>và</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substring(from, to)</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Trả</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về</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các</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ký</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tự</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giữa</a:t>
            </a:r>
            <a:r>
              <a:rPr kumimoji="0" lang="en-US" altLang="en-US" sz="2400" b="0" i="0" u="none" strike="noStrike" kern="0" cap="none" spc="0" normalizeH="0" noProof="0" dirty="0" smtClean="0">
                <a:ln>
                  <a:noFill/>
                </a:ln>
                <a:solidFill>
                  <a:srgbClr val="000000"/>
                </a:solidFill>
                <a:effectLst/>
                <a:uLnTx/>
                <a:uFillTx/>
                <a:latin typeface="Times New Roman"/>
              </a:rPr>
              <a:t> 2 </a:t>
            </a:r>
            <a:r>
              <a:rPr kumimoji="0" lang="en-US" altLang="en-US" sz="2400" b="0" i="0" u="none" strike="noStrike" kern="0" cap="none" spc="0" normalizeH="0" noProof="0" dirty="0" err="1" smtClean="0">
                <a:ln>
                  <a:noFill/>
                </a:ln>
                <a:solidFill>
                  <a:srgbClr val="000000"/>
                </a:solidFill>
                <a:effectLst/>
                <a:uLnTx/>
                <a:uFillTx/>
                <a:latin typeface="Times New Roman"/>
              </a:rPr>
              <a:t>chỉ</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số</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p:txBody>
      </p:sp>
      <p:sp>
        <p:nvSpPr>
          <p:cNvPr id="32" name="Rectangle 5"/>
          <p:cNvSpPr>
            <a:spLocks noChangeArrowheads="1"/>
          </p:cNvSpPr>
          <p:nvPr/>
        </p:nvSpPr>
        <p:spPr bwMode="auto">
          <a:xfrm>
            <a:off x="1666158" y="5029200"/>
            <a:ext cx="86502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342900" marR="0" lvl="0" indent="-342900" defTabSz="91440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Ví</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noProof="0" dirty="0" err="1" smtClean="0">
                <a:ln>
                  <a:noFill/>
                </a:ln>
                <a:solidFill>
                  <a:srgbClr val="000000"/>
                </a:solidFill>
                <a:effectLst/>
                <a:uLnTx/>
                <a:uFillTx/>
                <a:latin typeface="Times New Roman" panose="02020603050405020304" pitchFamily="18" charset="0"/>
              </a:rPr>
              <a:t>dụ</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substring(4, 8)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là</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"said"</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và</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substring(8, 12)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là</a:t>
            </a:r>
            <a:r>
              <a:rPr kumimoji="0" lang="en-US" altLang="en-US" sz="2400" b="0" i="0" u="none" strike="noStrike" kern="0" cap="none" spc="0" normalizeH="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\"H"</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p>
        </p:txBody>
      </p:sp>
      <p:grpSp>
        <p:nvGrpSpPr>
          <p:cNvPr id="33" name="Group 14"/>
          <p:cNvGrpSpPr>
            <a:grpSpLocks/>
          </p:cNvGrpSpPr>
          <p:nvPr/>
        </p:nvGrpSpPr>
        <p:grpSpPr bwMode="auto">
          <a:xfrm>
            <a:off x="1828800" y="2528887"/>
            <a:ext cx="5867400" cy="900113"/>
            <a:chOff x="960" y="1440"/>
            <a:chExt cx="3696" cy="567"/>
          </a:xfrm>
        </p:grpSpPr>
        <p:grpSp>
          <p:nvGrpSpPr>
            <p:cNvPr id="34" name="Group 12"/>
            <p:cNvGrpSpPr>
              <a:grpSpLocks/>
            </p:cNvGrpSpPr>
            <p:nvPr/>
          </p:nvGrpSpPr>
          <p:grpSpPr bwMode="auto">
            <a:xfrm>
              <a:off x="960" y="1440"/>
              <a:ext cx="3696" cy="567"/>
              <a:chOff x="960" y="1440"/>
              <a:chExt cx="3696" cy="567"/>
            </a:xfrm>
          </p:grpSpPr>
          <p:sp>
            <p:nvSpPr>
              <p:cNvPr id="37" name="Text Box 6"/>
              <p:cNvSpPr txBox="1">
                <a:spLocks noChangeArrowheads="1"/>
              </p:cNvSpPr>
              <p:nvPr/>
            </p:nvSpPr>
            <p:spPr bwMode="auto">
              <a:xfrm>
                <a:off x="960" y="1440"/>
                <a:ext cx="36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3600" b="1" i="0" u="none" strike="noStrike" kern="0" cap="none" spc="0" normalizeH="0" baseline="0" noProof="0" dirty="0" smtClean="0">
                    <a:ln>
                      <a:noFill/>
                    </a:ln>
                    <a:solidFill>
                      <a:srgbClr val="000000"/>
                    </a:solidFill>
                    <a:effectLst/>
                    <a:uLnTx/>
                    <a:uFillTx/>
                    <a:latin typeface="Courier New" panose="02070309020205020404" pitchFamily="49" charset="0"/>
                  </a:rPr>
                  <a:t>"She said, \"Hi\""</a:t>
                </a:r>
              </a:p>
            </p:txBody>
          </p:sp>
          <p:sp>
            <p:nvSpPr>
              <p:cNvPr id="38" name="Text Box 7"/>
              <p:cNvSpPr txBox="1">
                <a:spLocks noChangeArrowheads="1"/>
              </p:cNvSpPr>
              <p:nvPr/>
            </p:nvSpPr>
            <p:spPr bwMode="auto">
              <a:xfrm>
                <a:off x="1083" y="1776"/>
                <a:ext cx="32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altLang="en-US" sz="1800" b="0" i="0" u="none" strike="noStrike" kern="0" cap="none" spc="0" normalizeH="0" baseline="0" noProof="0" dirty="0" smtClean="0">
                    <a:ln>
                      <a:noFill/>
                    </a:ln>
                    <a:solidFill>
                      <a:srgbClr val="000000"/>
                    </a:solidFill>
                    <a:effectLst/>
                    <a:uLnTx/>
                    <a:uFillTx/>
                    <a:latin typeface="Trebuchet MS" panose="020B0603020202020204" pitchFamily="34" charset="0"/>
                  </a:rPr>
                  <a:t> </a:t>
                </a:r>
                <a:r>
                  <a:rPr kumimoji="0" lang="en-US" altLang="en-US" sz="1800" b="0" i="0" u="none" strike="noStrike" kern="0" cap="none" spc="0" normalizeH="0" baseline="0" noProof="0" dirty="0" smtClean="0">
                    <a:ln>
                      <a:noFill/>
                    </a:ln>
                    <a:solidFill>
                      <a:srgbClr val="3300FF"/>
                    </a:solidFill>
                    <a:effectLst/>
                    <a:uLnTx/>
                    <a:uFillTx/>
                    <a:latin typeface="Trebuchet MS" panose="020B0603020202020204" pitchFamily="34" charset="0"/>
                  </a:rPr>
                  <a:t> 0   1  2  3  4   5  6  7   8  9   10   11 12  13</a:t>
                </a:r>
              </a:p>
            </p:txBody>
          </p:sp>
        </p:grpSp>
        <p:sp>
          <p:nvSpPr>
            <p:cNvPr id="35" name="AutoShape 8"/>
            <p:cNvSpPr>
              <a:spLocks/>
            </p:cNvSpPr>
            <p:nvPr/>
          </p:nvSpPr>
          <p:spPr bwMode="auto">
            <a:xfrm rot="-5400000">
              <a:off x="3044" y="1653"/>
              <a:ext cx="55" cy="288"/>
            </a:xfrm>
            <a:prstGeom prst="leftBrace">
              <a:avLst>
                <a:gd name="adj1" fmla="val 43636"/>
                <a:gd name="adj2" fmla="val 50000"/>
              </a:avLst>
            </a:prstGeom>
            <a:noFill/>
            <a:ln w="19050">
              <a:solidFill>
                <a:srgbClr val="33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000000"/>
                </a:solidFill>
                <a:effectLst/>
                <a:uLnTx/>
                <a:uFillTx/>
                <a:latin typeface="Times" panose="02020603050405020304" pitchFamily="18" charset="0"/>
              </a:endParaRPr>
            </a:p>
          </p:txBody>
        </p:sp>
        <p:sp>
          <p:nvSpPr>
            <p:cNvPr id="36" name="AutoShape 9"/>
            <p:cNvSpPr>
              <a:spLocks/>
            </p:cNvSpPr>
            <p:nvPr/>
          </p:nvSpPr>
          <p:spPr bwMode="auto">
            <a:xfrm rot="-5400000">
              <a:off x="3764" y="1653"/>
              <a:ext cx="55" cy="288"/>
            </a:xfrm>
            <a:prstGeom prst="leftBrace">
              <a:avLst>
                <a:gd name="adj1" fmla="val 43636"/>
                <a:gd name="adj2" fmla="val 50000"/>
              </a:avLst>
            </a:prstGeom>
            <a:noFill/>
            <a:ln w="19050">
              <a:solidFill>
                <a:srgbClr val="33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1" i="0" u="none" strike="noStrike" kern="0" cap="none" spc="0" normalizeH="0" baseline="0" noProof="0" smtClean="0">
                <a:ln>
                  <a:noFill/>
                </a:ln>
                <a:solidFill>
                  <a:srgbClr val="000000"/>
                </a:solidFill>
                <a:effectLst/>
                <a:uLnTx/>
                <a:uFillTx/>
                <a:latin typeface="Times" panose="02020603050405020304" pitchFamily="18" charset="0"/>
              </a:endParaRPr>
            </a:p>
          </p:txBody>
        </p:sp>
      </p:grpSp>
      <p:grpSp>
        <p:nvGrpSpPr>
          <p:cNvPr id="39" name="Group 13"/>
          <p:cNvGrpSpPr>
            <a:grpSpLocks/>
          </p:cNvGrpSpPr>
          <p:nvPr/>
        </p:nvGrpSpPr>
        <p:grpSpPr bwMode="auto">
          <a:xfrm>
            <a:off x="1905000" y="4191000"/>
            <a:ext cx="5867400" cy="771525"/>
            <a:chOff x="960" y="2490"/>
            <a:chExt cx="3696" cy="486"/>
          </a:xfrm>
        </p:grpSpPr>
        <p:sp>
          <p:nvSpPr>
            <p:cNvPr id="40" name="Text Box 10"/>
            <p:cNvSpPr txBox="1">
              <a:spLocks noChangeArrowheads="1"/>
            </p:cNvSpPr>
            <p:nvPr/>
          </p:nvSpPr>
          <p:spPr bwMode="auto">
            <a:xfrm>
              <a:off x="960" y="2490"/>
              <a:ext cx="36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0" fontAlgn="base" hangingPunct="0">
                <a:spcBef>
                  <a:spcPct val="50000"/>
                </a:spcBef>
                <a:spcAft>
                  <a:spcPct val="0"/>
                </a:spcAft>
              </a:pPr>
              <a:r>
                <a:rPr lang="en-US" altLang="en-US" sz="3600" b="1" dirty="0" smtClean="0">
                  <a:solidFill>
                    <a:srgbClr val="000000"/>
                  </a:solidFill>
                  <a:latin typeface="Courier New" panose="02070309020205020404" pitchFamily="49" charset="0"/>
                </a:rPr>
                <a:t>"She said, \"Hi\""</a:t>
              </a:r>
            </a:p>
          </p:txBody>
        </p:sp>
        <p:sp>
          <p:nvSpPr>
            <p:cNvPr id="41" name="Text Box 11"/>
            <p:cNvSpPr txBox="1">
              <a:spLocks noChangeArrowheads="1"/>
            </p:cNvSpPr>
            <p:nvPr/>
          </p:nvSpPr>
          <p:spPr bwMode="auto">
            <a:xfrm>
              <a:off x="1056" y="2745"/>
              <a:ext cx="32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eaLnBrk="0" fontAlgn="base" hangingPunct="0">
                <a:spcBef>
                  <a:spcPct val="50000"/>
                </a:spcBef>
                <a:spcAft>
                  <a:spcPct val="0"/>
                </a:spcAft>
              </a:pPr>
              <a:r>
                <a:rPr lang="en-US" altLang="en-US" sz="1800" dirty="0" smtClean="0">
                  <a:solidFill>
                    <a:srgbClr val="3300FF"/>
                  </a:solidFill>
                  <a:latin typeface="Trebuchet MS" panose="020B0603020202020204" pitchFamily="34" charset="0"/>
                </a:rPr>
                <a:t>0   1  2  3  4   5  6  7   8  9  10   11  12 13   14</a:t>
              </a:r>
            </a:p>
          </p:txBody>
        </p:sp>
      </p:grpSp>
      <p:sp>
        <p:nvSpPr>
          <p:cNvPr id="42" name="Rectangle 17"/>
          <p:cNvSpPr>
            <a:spLocks noChangeArrowheads="1"/>
          </p:cNvSpPr>
          <p:nvPr/>
        </p:nvSpPr>
        <p:spPr bwMode="auto">
          <a:xfrm>
            <a:off x="1654656" y="5410200"/>
            <a:ext cx="86502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imes New Roman" panose="02020603050405020304" pitchFamily="18" charset="0"/>
              </a:defRPr>
            </a:lvl9pPr>
          </a:lstStyle>
          <a:p>
            <a:pPr marL="342900" marR="0" lvl="0" indent="-342900" defTabSz="91440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lang="en-US" altLang="en-US" sz="2400" kern="0" dirty="0" err="1" smtClean="0">
                <a:solidFill>
                  <a:srgbClr val="000000"/>
                </a:solidFill>
              </a:rPr>
              <a:t>Nếu</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indexOf</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sz="2400" kern="0" dirty="0" err="1" smtClean="0">
                <a:solidFill>
                  <a:srgbClr val="000000"/>
                </a:solidFill>
              </a:rPr>
              <a:t>là</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8</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sz="2400" kern="0" dirty="0" err="1" smtClean="0">
                <a:solidFill>
                  <a:srgbClr val="000000"/>
                </a:solidFill>
              </a:rPr>
              <a:t>thì</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substring(0,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indexOf</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sz="2400" kern="0" dirty="0" err="1" smtClean="0">
                <a:solidFill>
                  <a:srgbClr val="000000"/>
                </a:solidFill>
              </a:rPr>
              <a:t>là</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"She said“</a:t>
            </a:r>
            <a:r>
              <a:rPr lang="en-US" altLang="en-US" sz="2400" kern="0" dirty="0" smtClean="0">
                <a:solidFill>
                  <a:srgbClr val="000000"/>
                </a:solidFill>
              </a:rPr>
              <a:t> </a:t>
            </a:r>
            <a:r>
              <a:rPr kumimoji="0" lang="en-US" altLang="en-US" sz="2400" b="0" i="0" u="none" strike="noStrike" kern="0" cap="none" spc="0" normalizeH="0" baseline="0" noProof="0" dirty="0" err="1" smtClean="0">
                <a:ln>
                  <a:noFill/>
                </a:ln>
                <a:solidFill>
                  <a:srgbClr val="000000"/>
                </a:solidFill>
                <a:effectLst/>
                <a:uLnTx/>
                <a:uFillTx/>
                <a:latin typeface="Times New Roman" panose="02020603050405020304" pitchFamily="18" charset="0"/>
              </a:rPr>
              <a:t>và</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substring(</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indexOf</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+ 1)</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lang="en-US" altLang="en-US" sz="2400" kern="0" dirty="0" err="1" smtClean="0">
                <a:solidFill>
                  <a:srgbClr val="000000"/>
                </a:solidFill>
              </a:rPr>
              <a:t>là</a:t>
            </a:r>
            <a:r>
              <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\"Hi\""</a:t>
            </a:r>
            <a:endParaRPr kumimoji="0" lang="en-US"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ndParaRPr>
          </a:p>
        </p:txBody>
      </p:sp>
    </p:spTree>
    <p:extLst>
      <p:ext uri="{BB962C8B-B14F-4D97-AF65-F5344CB8AC3E}">
        <p14:creationId xmlns:p14="http://schemas.microsoft.com/office/powerpoint/2010/main" val="2174874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wipe(left)">
                                      <p:cBhvr>
                                        <p:cTn id="17" dur="500"/>
                                        <p:tgtEl>
                                          <p:spTgt spid="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animEffect transition="in" filter="wipe(left)">
                                      <p:cBhvr>
                                        <p:cTn id="27" dur="500"/>
                                        <p:tgtEl>
                                          <p:spTgt spid="3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left)">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bldLvl="5" autoUpdateAnimBg="0"/>
      <p:bldP spid="31" grpId="0" build="p" bldLvl="5" autoUpdateAnimBg="0"/>
      <p:bldP spid="32" grpId="0" autoUpdateAnimBg="0"/>
      <p:bldP spid="4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7" name="Rectangle 3"/>
          <p:cNvSpPr txBox="1">
            <a:spLocks noChangeArrowheads="1"/>
          </p:cNvSpPr>
          <p:nvPr/>
        </p:nvSpPr>
        <p:spPr bwMode="auto">
          <a:xfrm>
            <a:off x="2298742" y="1655691"/>
            <a:ext cx="82296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toUpperCase</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1" eaLnBrk="1" hangingPunct="1">
              <a:buClr>
                <a:srgbClr val="BF00FF"/>
              </a:buClr>
              <a:defRPr/>
            </a:pPr>
            <a:r>
              <a:rPr lang="en-US" altLang="en-US" kern="0" dirty="0" err="1">
                <a:solidFill>
                  <a:srgbClr val="000000"/>
                </a:solidFill>
                <a:latin typeface="Times New Roman"/>
              </a:rPr>
              <a:t>Biến</a:t>
            </a:r>
            <a:r>
              <a:rPr lang="en-US" altLang="en-US" kern="0" dirty="0">
                <a:solidFill>
                  <a:srgbClr val="000000"/>
                </a:solidFill>
                <a:latin typeface="Times New Roman"/>
              </a:rPr>
              <a:t> </a:t>
            </a:r>
            <a:r>
              <a:rPr lang="en-US" altLang="en-US" kern="0" dirty="0" err="1">
                <a:solidFill>
                  <a:srgbClr val="000000"/>
                </a:solidFill>
                <a:latin typeface="Times New Roman"/>
              </a:rPr>
              <a:t>đổi</a:t>
            </a:r>
            <a:r>
              <a:rPr lang="en-US" altLang="en-US" kern="0" dirty="0">
                <a:solidFill>
                  <a:srgbClr val="000000"/>
                </a:solidFill>
                <a:latin typeface="Times New Roman"/>
              </a:rPr>
              <a:t> </a:t>
            </a:r>
            <a:r>
              <a:rPr lang="en-US" altLang="en-US" kern="0" dirty="0" err="1">
                <a:solidFill>
                  <a:srgbClr val="000000"/>
                </a:solidFill>
                <a:latin typeface="Times New Roman"/>
              </a:rPr>
              <a:t>tất</a:t>
            </a:r>
            <a:r>
              <a:rPr lang="en-US" altLang="en-US" kern="0" dirty="0">
                <a:solidFill>
                  <a:srgbClr val="000000"/>
                </a:solidFill>
                <a:latin typeface="Times New Roman"/>
              </a:rPr>
              <a:t> </a:t>
            </a:r>
            <a:r>
              <a:rPr lang="en-US" altLang="en-US" kern="0" dirty="0" err="1">
                <a:solidFill>
                  <a:srgbClr val="000000"/>
                </a:solidFill>
                <a:latin typeface="Times New Roman"/>
              </a:rPr>
              <a:t>cả</a:t>
            </a:r>
            <a:r>
              <a:rPr lang="en-US" altLang="en-US" kern="0" dirty="0">
                <a:solidFill>
                  <a:srgbClr val="000000"/>
                </a:solidFill>
                <a:latin typeface="Times New Roman"/>
              </a:rPr>
              <a:t> </a:t>
            </a:r>
            <a:r>
              <a:rPr lang="en-US" altLang="en-US" kern="0" dirty="0" err="1">
                <a:solidFill>
                  <a:srgbClr val="000000"/>
                </a:solidFill>
                <a:latin typeface="Times New Roman"/>
              </a:rPr>
              <a:t>ký</a:t>
            </a:r>
            <a:r>
              <a:rPr lang="en-US" altLang="en-US" kern="0" dirty="0">
                <a:solidFill>
                  <a:srgbClr val="000000"/>
                </a:solidFill>
                <a:latin typeface="Times New Roman"/>
              </a:rPr>
              <a:t> </a:t>
            </a:r>
            <a:r>
              <a:rPr lang="en-US" altLang="en-US" kern="0" dirty="0" err="1">
                <a:solidFill>
                  <a:srgbClr val="000000"/>
                </a:solidFill>
                <a:latin typeface="Times New Roman"/>
              </a:rPr>
              <a:t>tự</a:t>
            </a:r>
            <a:r>
              <a:rPr lang="en-US" altLang="en-US" kern="0" dirty="0">
                <a:solidFill>
                  <a:srgbClr val="000000"/>
                </a:solidFill>
                <a:latin typeface="Times New Roman"/>
              </a:rPr>
              <a:t> </a:t>
            </a:r>
            <a:r>
              <a:rPr lang="en-US" altLang="en-US" kern="0" dirty="0" err="1">
                <a:solidFill>
                  <a:srgbClr val="000000"/>
                </a:solidFill>
                <a:latin typeface="Times New Roman"/>
              </a:rPr>
              <a:t>trong</a:t>
            </a:r>
            <a:r>
              <a:rPr lang="en-US" altLang="en-US" kern="0" dirty="0">
                <a:solidFill>
                  <a:srgbClr val="000000"/>
                </a:solidFill>
                <a:latin typeface="Times New Roman"/>
              </a:rPr>
              <a:t> String </a:t>
            </a:r>
            <a:r>
              <a:rPr lang="en-US" altLang="en-US" kern="0" dirty="0" err="1">
                <a:solidFill>
                  <a:srgbClr val="000000"/>
                </a:solidFill>
                <a:latin typeface="Times New Roman"/>
              </a:rPr>
              <a:t>này</a:t>
            </a:r>
            <a:r>
              <a:rPr lang="en-US" altLang="en-US" kern="0" dirty="0">
                <a:solidFill>
                  <a:srgbClr val="000000"/>
                </a:solidFill>
                <a:latin typeface="Times New Roman"/>
              </a:rPr>
              <a:t> </a:t>
            </a:r>
            <a:r>
              <a:rPr lang="en-US" altLang="en-US" kern="0" dirty="0" err="1">
                <a:solidFill>
                  <a:srgbClr val="000000"/>
                </a:solidFill>
                <a:latin typeface="Times New Roman"/>
              </a:rPr>
              <a:t>thành</a:t>
            </a:r>
            <a:r>
              <a:rPr lang="en-US" altLang="en-US" kern="0" dirty="0">
                <a:solidFill>
                  <a:srgbClr val="000000"/>
                </a:solidFill>
                <a:latin typeface="Times New Roman"/>
              </a:rPr>
              <a:t> </a:t>
            </a:r>
            <a:r>
              <a:rPr lang="en-US" altLang="en-US" kern="0" dirty="0" err="1">
                <a:solidFill>
                  <a:srgbClr val="000000"/>
                </a:solidFill>
                <a:latin typeface="Times New Roman"/>
              </a:rPr>
              <a:t>kiểu</a:t>
            </a:r>
            <a:r>
              <a:rPr lang="en-US" altLang="en-US" kern="0" dirty="0">
                <a:solidFill>
                  <a:srgbClr val="000000"/>
                </a:solidFill>
                <a:latin typeface="Times New Roman"/>
              </a:rPr>
              <a:t> </a:t>
            </a:r>
            <a:r>
              <a:rPr lang="en-US" altLang="en-US" kern="0" dirty="0" err="1">
                <a:solidFill>
                  <a:srgbClr val="000000"/>
                </a:solidFill>
                <a:latin typeface="Times New Roman"/>
              </a:rPr>
              <a:t>chữ</a:t>
            </a:r>
            <a:r>
              <a:rPr lang="en-US" altLang="en-US" kern="0" dirty="0">
                <a:solidFill>
                  <a:srgbClr val="000000"/>
                </a:solidFill>
                <a:latin typeface="Times New Roman"/>
              </a:rPr>
              <a:t> </a:t>
            </a:r>
            <a:r>
              <a:rPr lang="en-US" altLang="en-US" kern="0" dirty="0" err="1">
                <a:solidFill>
                  <a:srgbClr val="000000"/>
                </a:solidFill>
                <a:latin typeface="Times New Roman"/>
              </a:rPr>
              <a:t>hoa</a:t>
            </a:r>
            <a:r>
              <a:rPr lang="en-US" altLang="en-US" kern="0" dirty="0">
                <a:solidFill>
                  <a:srgbClr val="000000"/>
                </a:solidFill>
                <a:latin typeface="Times New Roman"/>
              </a:rPr>
              <a:t> </a:t>
            </a:r>
            <a:r>
              <a:rPr lang="en-US" altLang="en-US" kern="0" dirty="0" err="1">
                <a:solidFill>
                  <a:srgbClr val="000000"/>
                </a:solidFill>
                <a:latin typeface="Times New Roman"/>
              </a:rPr>
              <a:t>bởi</a:t>
            </a:r>
            <a:r>
              <a:rPr lang="en-US" altLang="en-US" kern="0" dirty="0">
                <a:solidFill>
                  <a:srgbClr val="000000"/>
                </a:solidFill>
                <a:latin typeface="Times New Roman"/>
              </a:rPr>
              <a:t> </a:t>
            </a:r>
            <a:r>
              <a:rPr lang="en-US" altLang="en-US" kern="0" dirty="0" err="1">
                <a:solidFill>
                  <a:srgbClr val="000000"/>
                </a:solidFill>
                <a:latin typeface="Times New Roman"/>
              </a:rPr>
              <a:t>sử</a:t>
            </a:r>
            <a:r>
              <a:rPr lang="en-US" altLang="en-US" kern="0" dirty="0">
                <a:solidFill>
                  <a:srgbClr val="000000"/>
                </a:solidFill>
                <a:latin typeface="Times New Roman"/>
              </a:rPr>
              <a:t> </a:t>
            </a:r>
            <a:r>
              <a:rPr lang="en-US" altLang="en-US" kern="0" dirty="0" err="1">
                <a:solidFill>
                  <a:srgbClr val="000000"/>
                </a:solidFill>
                <a:latin typeface="Times New Roman"/>
              </a:rPr>
              <a:t>dụng</a:t>
            </a:r>
            <a:r>
              <a:rPr lang="en-US" altLang="en-US" kern="0" dirty="0">
                <a:solidFill>
                  <a:srgbClr val="000000"/>
                </a:solidFill>
                <a:latin typeface="Times New Roman"/>
              </a:rPr>
              <a:t> </a:t>
            </a:r>
            <a:r>
              <a:rPr lang="en-US" altLang="en-US" kern="0" dirty="0" err="1">
                <a:solidFill>
                  <a:srgbClr val="000000"/>
                </a:solidFill>
                <a:latin typeface="Times New Roman"/>
              </a:rPr>
              <a:t>các</a:t>
            </a:r>
            <a:r>
              <a:rPr lang="en-US" altLang="en-US" kern="0" dirty="0">
                <a:solidFill>
                  <a:srgbClr val="000000"/>
                </a:solidFill>
                <a:latin typeface="Times New Roman"/>
              </a:rPr>
              <a:t> qui </a:t>
            </a:r>
            <a:r>
              <a:rPr lang="en-US" altLang="en-US" kern="0" dirty="0" err="1">
                <a:solidFill>
                  <a:srgbClr val="000000"/>
                </a:solidFill>
                <a:latin typeface="Times New Roman"/>
              </a:rPr>
              <a:t>tắc</a:t>
            </a:r>
            <a:r>
              <a:rPr lang="en-US" altLang="en-US" kern="0" dirty="0">
                <a:solidFill>
                  <a:srgbClr val="000000"/>
                </a:solidFill>
                <a:latin typeface="Times New Roman"/>
              </a:rPr>
              <a:t> </a:t>
            </a:r>
            <a:r>
              <a:rPr lang="en-US" altLang="en-US" kern="0" dirty="0" err="1">
                <a:solidFill>
                  <a:srgbClr val="000000"/>
                </a:solidFill>
                <a:latin typeface="Times New Roman"/>
              </a:rPr>
              <a:t>của</a:t>
            </a:r>
            <a:r>
              <a:rPr lang="en-US" altLang="en-US" kern="0" dirty="0">
                <a:solidFill>
                  <a:srgbClr val="000000"/>
                </a:solidFill>
                <a:latin typeface="Times New Roman"/>
              </a:rPr>
              <a:t> locale </a:t>
            </a:r>
            <a:r>
              <a:rPr lang="en-US" altLang="en-US" kern="0" dirty="0" err="1">
                <a:solidFill>
                  <a:srgbClr val="000000"/>
                </a:solidFill>
                <a:latin typeface="Times New Roman"/>
              </a:rPr>
              <a:t>mặc</a:t>
            </a:r>
            <a:r>
              <a:rPr lang="en-US" altLang="en-US" kern="0" dirty="0">
                <a:solidFill>
                  <a:srgbClr val="000000"/>
                </a:solidFill>
                <a:latin typeface="Times New Roman"/>
              </a:rPr>
              <a:t> </a:t>
            </a:r>
            <a:r>
              <a:rPr lang="en-US" altLang="en-US" kern="0" dirty="0" err="1">
                <a:solidFill>
                  <a:srgbClr val="000000"/>
                </a:solidFill>
                <a:latin typeface="Times New Roman"/>
              </a:rPr>
              <a:t>định</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a:t>
            </a:r>
            <a:r>
              <a:rPr kumimoji="0" lang="en-US" altLang="en-US" sz="2800" b="0" i="0" u="none" strike="noStrike" kern="0" cap="none" spc="0" normalizeH="0" baseline="0" noProof="0" dirty="0" err="1" smtClean="0">
                <a:ln>
                  <a:noFill/>
                </a:ln>
                <a:solidFill>
                  <a:srgbClr val="3300FF"/>
                </a:solidFill>
                <a:effectLst/>
                <a:uLnTx/>
                <a:uFillTx/>
                <a:latin typeface="Trebuchet MS" panose="020B0603020202020204" pitchFamily="34" charset="0"/>
              </a:rPr>
              <a:t>toLowerCase</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1" eaLnBrk="1" hangingPunct="1">
              <a:buClr>
                <a:srgbClr val="BF00FF"/>
              </a:buClr>
              <a:defRPr/>
            </a:pPr>
            <a:r>
              <a:rPr lang="vi-VN" altLang="en-US" kern="0" dirty="0">
                <a:solidFill>
                  <a:srgbClr val="000000"/>
                </a:solidFill>
                <a:latin typeface="Times New Roman"/>
              </a:rPr>
              <a:t>Biến đổi tất cả ký tự trong String này thành kiểu chữ thường bởi sử dụng các qui tắc của locale mặc định</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trim()</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lvl="1" eaLnBrk="1" hangingPunct="1">
              <a:buClr>
                <a:srgbClr val="BF00FF"/>
              </a:buClr>
              <a:defRPr/>
            </a:pPr>
            <a:r>
              <a:rPr lang="en-US" altLang="en-US" kern="0" dirty="0" err="1">
                <a:solidFill>
                  <a:srgbClr val="000000"/>
                </a:solidFill>
                <a:latin typeface="Times New Roman"/>
              </a:rPr>
              <a:t>Trả</a:t>
            </a:r>
            <a:r>
              <a:rPr lang="en-US" altLang="en-US" kern="0" dirty="0">
                <a:solidFill>
                  <a:srgbClr val="000000"/>
                </a:solidFill>
                <a:latin typeface="Times New Roman"/>
              </a:rPr>
              <a:t> </a:t>
            </a:r>
            <a:r>
              <a:rPr lang="en-US" altLang="en-US" kern="0" dirty="0" err="1">
                <a:solidFill>
                  <a:srgbClr val="000000"/>
                </a:solidFill>
                <a:latin typeface="Times New Roman"/>
              </a:rPr>
              <a:t>về</a:t>
            </a:r>
            <a:r>
              <a:rPr lang="en-US" altLang="en-US" kern="0" dirty="0">
                <a:solidFill>
                  <a:srgbClr val="000000"/>
                </a:solidFill>
                <a:latin typeface="Times New Roman"/>
              </a:rPr>
              <a:t> </a:t>
            </a:r>
            <a:r>
              <a:rPr lang="en-US" altLang="en-US" kern="0" dirty="0" err="1">
                <a:solidFill>
                  <a:srgbClr val="000000"/>
                </a:solidFill>
                <a:latin typeface="Times New Roman"/>
              </a:rPr>
              <a:t>một</a:t>
            </a:r>
            <a:r>
              <a:rPr lang="en-US" altLang="en-US" kern="0" dirty="0">
                <a:solidFill>
                  <a:srgbClr val="000000"/>
                </a:solidFill>
                <a:latin typeface="Times New Roman"/>
              </a:rPr>
              <a:t> </a:t>
            </a:r>
            <a:r>
              <a:rPr lang="en-US" altLang="en-US" kern="0" dirty="0" err="1">
                <a:solidFill>
                  <a:srgbClr val="000000"/>
                </a:solidFill>
                <a:latin typeface="Times New Roman"/>
              </a:rPr>
              <a:t>bản</a:t>
            </a:r>
            <a:r>
              <a:rPr lang="en-US" altLang="en-US" kern="0" dirty="0">
                <a:solidFill>
                  <a:srgbClr val="000000"/>
                </a:solidFill>
                <a:latin typeface="Times New Roman"/>
              </a:rPr>
              <a:t> </a:t>
            </a:r>
            <a:r>
              <a:rPr lang="en-US" altLang="en-US" kern="0" dirty="0" err="1">
                <a:solidFill>
                  <a:srgbClr val="000000"/>
                </a:solidFill>
                <a:latin typeface="Times New Roman"/>
              </a:rPr>
              <a:t>sao</a:t>
            </a:r>
            <a:r>
              <a:rPr lang="en-US" altLang="en-US" kern="0" dirty="0">
                <a:solidFill>
                  <a:srgbClr val="000000"/>
                </a:solidFill>
                <a:latin typeface="Times New Roman"/>
              </a:rPr>
              <a:t> </a:t>
            </a:r>
            <a:r>
              <a:rPr lang="en-US" altLang="en-US" kern="0" dirty="0" err="1">
                <a:solidFill>
                  <a:srgbClr val="000000"/>
                </a:solidFill>
                <a:latin typeface="Times New Roman"/>
              </a:rPr>
              <a:t>của</a:t>
            </a:r>
            <a:r>
              <a:rPr lang="en-US" altLang="en-US" kern="0" dirty="0">
                <a:solidFill>
                  <a:srgbClr val="000000"/>
                </a:solidFill>
                <a:latin typeface="Times New Roman"/>
              </a:rPr>
              <a:t> </a:t>
            </a:r>
            <a:r>
              <a:rPr lang="en-US" altLang="en-US" kern="0" dirty="0" err="1">
                <a:solidFill>
                  <a:srgbClr val="000000"/>
                </a:solidFill>
                <a:latin typeface="Times New Roman"/>
              </a:rPr>
              <a:t>chuỗi</a:t>
            </a:r>
            <a:r>
              <a:rPr lang="en-US" altLang="en-US" kern="0" dirty="0">
                <a:solidFill>
                  <a:srgbClr val="000000"/>
                </a:solidFill>
                <a:latin typeface="Times New Roman"/>
              </a:rPr>
              <a:t>, </a:t>
            </a:r>
            <a:r>
              <a:rPr lang="en-US" altLang="en-US" kern="0" dirty="0" err="1">
                <a:solidFill>
                  <a:srgbClr val="000000"/>
                </a:solidFill>
                <a:latin typeface="Times New Roman"/>
              </a:rPr>
              <a:t>với</a:t>
            </a:r>
            <a:r>
              <a:rPr lang="en-US" altLang="en-US" kern="0" dirty="0">
                <a:solidFill>
                  <a:srgbClr val="000000"/>
                </a:solidFill>
                <a:latin typeface="Times New Roman"/>
              </a:rPr>
              <a:t> </a:t>
            </a:r>
            <a:r>
              <a:rPr lang="en-US" altLang="en-US" kern="0" dirty="0" err="1">
                <a:solidFill>
                  <a:srgbClr val="000000"/>
                </a:solidFill>
                <a:latin typeface="Times New Roman"/>
              </a:rPr>
              <a:t>các</a:t>
            </a:r>
            <a:r>
              <a:rPr lang="en-US" altLang="en-US" kern="0" dirty="0">
                <a:solidFill>
                  <a:srgbClr val="000000"/>
                </a:solidFill>
                <a:latin typeface="Times New Roman"/>
              </a:rPr>
              <a:t> </a:t>
            </a:r>
            <a:r>
              <a:rPr lang="en-US" altLang="en-US" kern="0" dirty="0" err="1">
                <a:solidFill>
                  <a:srgbClr val="000000"/>
                </a:solidFill>
                <a:latin typeface="Times New Roman"/>
              </a:rPr>
              <a:t>khoảng</a:t>
            </a:r>
            <a:r>
              <a:rPr lang="en-US" altLang="en-US" kern="0" dirty="0">
                <a:solidFill>
                  <a:srgbClr val="000000"/>
                </a:solidFill>
                <a:latin typeface="Times New Roman"/>
              </a:rPr>
              <a:t> </a:t>
            </a:r>
            <a:r>
              <a:rPr lang="en-US" altLang="en-US" kern="0" dirty="0" err="1">
                <a:solidFill>
                  <a:srgbClr val="000000"/>
                </a:solidFill>
                <a:latin typeface="Times New Roman"/>
              </a:rPr>
              <a:t>trắng</a:t>
            </a:r>
            <a:r>
              <a:rPr lang="en-US" altLang="en-US" kern="0" dirty="0">
                <a:solidFill>
                  <a:srgbClr val="000000"/>
                </a:solidFill>
                <a:latin typeface="Times New Roman"/>
              </a:rPr>
              <a:t> ban </a:t>
            </a:r>
            <a:r>
              <a:rPr lang="en-US" altLang="en-US" kern="0" dirty="0" err="1">
                <a:solidFill>
                  <a:srgbClr val="000000"/>
                </a:solidFill>
                <a:latin typeface="Times New Roman"/>
              </a:rPr>
              <a:t>đầu</a:t>
            </a:r>
            <a:r>
              <a:rPr lang="en-US" altLang="en-US" kern="0" dirty="0">
                <a:solidFill>
                  <a:srgbClr val="000000"/>
                </a:solidFill>
                <a:latin typeface="Times New Roman"/>
              </a:rPr>
              <a:t> </a:t>
            </a:r>
            <a:r>
              <a:rPr lang="en-US" altLang="en-US" kern="0" dirty="0" err="1">
                <a:solidFill>
                  <a:srgbClr val="000000"/>
                </a:solidFill>
                <a:latin typeface="Times New Roman"/>
              </a:rPr>
              <a:t>và</a:t>
            </a:r>
            <a:r>
              <a:rPr lang="en-US" altLang="en-US" kern="0" dirty="0">
                <a:solidFill>
                  <a:srgbClr val="000000"/>
                </a:solidFill>
                <a:latin typeface="Times New Roman"/>
              </a:rPr>
              <a:t> </a:t>
            </a:r>
            <a:r>
              <a:rPr lang="en-US" altLang="en-US" kern="0" dirty="0" err="1">
                <a:solidFill>
                  <a:srgbClr val="000000"/>
                </a:solidFill>
                <a:latin typeface="Times New Roman"/>
              </a:rPr>
              <a:t>kết</a:t>
            </a:r>
            <a:r>
              <a:rPr lang="en-US" altLang="en-US" kern="0" dirty="0">
                <a:solidFill>
                  <a:srgbClr val="000000"/>
                </a:solidFill>
                <a:latin typeface="Times New Roman"/>
              </a:rPr>
              <a:t> </a:t>
            </a:r>
            <a:r>
              <a:rPr lang="en-US" altLang="en-US" kern="0" dirty="0" err="1">
                <a:solidFill>
                  <a:srgbClr val="000000"/>
                </a:solidFill>
                <a:latin typeface="Times New Roman"/>
              </a:rPr>
              <a:t>thúc</a:t>
            </a:r>
            <a:r>
              <a:rPr lang="en-US" altLang="en-US" kern="0" dirty="0">
                <a:solidFill>
                  <a:srgbClr val="000000"/>
                </a:solidFill>
                <a:latin typeface="Times New Roman"/>
              </a:rPr>
              <a:t> </a:t>
            </a:r>
            <a:r>
              <a:rPr lang="en-US" altLang="en-US" kern="0" dirty="0" err="1">
                <a:solidFill>
                  <a:srgbClr val="000000"/>
                </a:solidFill>
                <a:latin typeface="Times New Roman"/>
              </a:rPr>
              <a:t>bị</a:t>
            </a:r>
            <a:r>
              <a:rPr lang="en-US" altLang="en-US" kern="0" dirty="0">
                <a:solidFill>
                  <a:srgbClr val="000000"/>
                </a:solidFill>
                <a:latin typeface="Times New Roman"/>
              </a:rPr>
              <a:t> </a:t>
            </a:r>
            <a:r>
              <a:rPr lang="en-US" altLang="en-US" kern="0" dirty="0" err="1">
                <a:solidFill>
                  <a:srgbClr val="000000"/>
                </a:solidFill>
                <a:latin typeface="Times New Roman"/>
              </a:rPr>
              <a:t>bỏ</a:t>
            </a:r>
            <a:r>
              <a:rPr lang="en-US" altLang="en-US" kern="0" dirty="0">
                <a:solidFill>
                  <a:srgbClr val="000000"/>
                </a:solidFill>
                <a:latin typeface="Times New Roman"/>
              </a:rPr>
              <a:t> qua</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63811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(Chuỗi) Trong Java</a:t>
              </a:r>
              <a:endParaRPr lang="zh-CN" altLang="en-US"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8" name="Rectangle 3"/>
          <p:cNvSpPr txBox="1">
            <a:spLocks noChangeArrowheads="1"/>
          </p:cNvSpPr>
          <p:nvPr/>
        </p:nvSpPr>
        <p:spPr bwMode="auto">
          <a:xfrm>
            <a:off x="1601421" y="1833914"/>
            <a:ext cx="8305800"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9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String[] split(String regex)</a:t>
            </a:r>
          </a:p>
          <a:p>
            <a:pPr marL="742950" marR="0" lvl="1" indent="-285750" algn="l" defTabSz="914400" rtl="0" eaLnBrk="1" fontAlgn="base" latinLnBrk="0" hangingPunct="1">
              <a:lnSpc>
                <a:spcPct val="90000"/>
              </a:lnSpc>
              <a:spcBef>
                <a:spcPct val="20000"/>
              </a:spcBef>
              <a:spcAft>
                <a:spcPct val="0"/>
              </a:spcAft>
              <a:buClr>
                <a:srgbClr val="BF00FF"/>
              </a:buClr>
              <a:buSzPct val="55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Tách</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chuỗi</a:t>
            </a:r>
            <a:r>
              <a:rPr kumimoji="0" lang="en-US" altLang="en-US" sz="2400" b="0" i="0" u="none" strike="noStrike" kern="0" cap="none" spc="0" normalizeH="0" noProof="0" dirty="0" smtClean="0">
                <a:ln>
                  <a:noFill/>
                </a:ln>
                <a:solidFill>
                  <a:srgbClr val="000000"/>
                </a:solidFill>
                <a:effectLst/>
                <a:uLnTx/>
                <a:uFillTx/>
                <a:latin typeface="Times New Roman"/>
              </a:rPr>
              <a:t> String </a:t>
            </a:r>
            <a:r>
              <a:rPr kumimoji="0" lang="en-US" altLang="en-US" sz="2400" b="0" i="0" u="none" strike="noStrike" kern="0" cap="none" spc="0" normalizeH="0" noProof="0" dirty="0" err="1" smtClean="0">
                <a:ln>
                  <a:noFill/>
                </a:ln>
                <a:solidFill>
                  <a:srgbClr val="000000"/>
                </a:solidFill>
                <a:effectLst/>
                <a:uLnTx/>
                <a:uFillTx/>
                <a:latin typeface="Times New Roman"/>
              </a:rPr>
              <a:t>thành</a:t>
            </a:r>
            <a:r>
              <a:rPr kumimoji="0" lang="en-US" altLang="en-US" sz="2400" b="0" i="0" u="none" strike="noStrike" kern="0" cap="none" spc="0" normalizeH="0" noProof="0" dirty="0" smtClean="0">
                <a:ln>
                  <a:noFill/>
                </a:ln>
                <a:solidFill>
                  <a:srgbClr val="000000"/>
                </a:solidFill>
                <a:effectLst/>
                <a:uLnTx/>
                <a:uFillTx/>
                <a:latin typeface="Times New Roman"/>
              </a:rPr>
              <a:t> 1 </a:t>
            </a:r>
            <a:r>
              <a:rPr kumimoji="0" lang="en-US" altLang="en-US" sz="2400" b="0" i="0" u="none" strike="noStrike" kern="0" cap="none" spc="0" normalizeH="0" noProof="0" dirty="0" err="1" smtClean="0">
                <a:ln>
                  <a:noFill/>
                </a:ln>
                <a:solidFill>
                  <a:srgbClr val="000000"/>
                </a:solidFill>
                <a:effectLst/>
                <a:uLnTx/>
                <a:uFillTx/>
                <a:latin typeface="Times New Roman"/>
              </a:rPr>
              <a:t>mảng</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các</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chuỗi</a:t>
            </a:r>
            <a:r>
              <a:rPr kumimoji="0" lang="en-US" altLang="en-US" sz="2400" b="0" i="0" u="none" strike="noStrike" kern="0" cap="none" spc="0" normalizeH="0" noProof="0" dirty="0" smtClean="0">
                <a:ln>
                  <a:noFill/>
                </a:ln>
                <a:solidFill>
                  <a:srgbClr val="000000"/>
                </a:solidFill>
                <a:effectLst/>
                <a:uLnTx/>
                <a:uFillTx/>
                <a:latin typeface="Times New Roman"/>
              </a:rPr>
              <a:t> String</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90000"/>
              </a:lnSpc>
              <a:spcBef>
                <a:spcPct val="20000"/>
              </a:spcBef>
              <a:spcAft>
                <a:spcPct val="0"/>
              </a:spcAft>
              <a:buClr>
                <a:srgbClr val="BF00FF"/>
              </a:buClr>
              <a:buSzPct val="55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Tham</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số</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là</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FF0000"/>
                </a:solidFill>
                <a:effectLst/>
                <a:uLnTx/>
                <a:uFillTx/>
                <a:latin typeface="Times New Roman"/>
              </a:rPr>
              <a:t>regular expression</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lang="en-US" altLang="en-US" kern="0" dirty="0" err="1" smtClean="0">
                <a:solidFill>
                  <a:srgbClr val="000000"/>
                </a:solidFill>
                <a:latin typeface="Times New Roman"/>
              </a:rPr>
              <a:t>định</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nghĩa</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cú</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pháp</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để</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phân</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tách</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chuôi</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90000"/>
              </a:lnSpc>
              <a:spcBef>
                <a:spcPct val="20000"/>
              </a:spcBef>
              <a:spcAft>
                <a:spcPct val="0"/>
              </a:spcAft>
              <a:buClr>
                <a:srgbClr val="BF00FF"/>
              </a:buClr>
              <a:buSzPct val="55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Ví</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dụ</a:t>
            </a:r>
            <a:r>
              <a:rPr kumimoji="0" lang="en-US" altLang="en-US" sz="2400" b="0" i="0" u="none" strike="noStrike" kern="0" cap="none" spc="0" normalizeH="0" baseline="0" noProof="0" dirty="0" smtClean="0">
                <a:ln>
                  <a:noFill/>
                </a:ln>
                <a:solidFill>
                  <a:srgbClr val="000000"/>
                </a:solidFill>
                <a:effectLst/>
                <a:uLnTx/>
                <a:uFillTx/>
                <a:latin typeface="Times New Roman"/>
              </a:rPr>
              <a:t>,</a:t>
            </a:r>
            <a:br>
              <a:rPr kumimoji="0" lang="en-US" altLang="en-US" sz="2400" b="0" i="0" u="none" strike="noStrike" kern="0" cap="none" spc="0" normalizeH="0" baseline="0" noProof="0" dirty="0" smtClean="0">
                <a:ln>
                  <a:noFill/>
                </a:ln>
                <a:solidFill>
                  <a:srgbClr val="000000"/>
                </a:solidFill>
                <a:effectLst/>
                <a:uLnTx/>
                <a:uFillTx/>
                <a:latin typeface="Times New Roman"/>
              </a:rPr>
            </a:b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String s = "one, two, three";</a:t>
            </a:r>
            <a:b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b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String[]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ss</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s.split</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a:t>
            </a:r>
          </a:p>
          <a:p>
            <a:pPr marL="1143000" marR="0" lvl="2" indent="-228600" algn="l" defTabSz="914400" rtl="0" eaLnBrk="1" fontAlgn="base" latinLnBrk="0" hangingPunct="1">
              <a:lnSpc>
                <a:spcPct val="90000"/>
              </a:lnSpc>
              <a:spcBef>
                <a:spcPct val="20000"/>
              </a:spcBef>
              <a:spcAft>
                <a:spcPct val="0"/>
              </a:spcAft>
              <a:buClr>
                <a:srgbClr val="0073D9"/>
              </a:buClr>
              <a:buSzPct val="50000"/>
              <a:buFont typeface="Wingdings" panose="05000000000000000000" pitchFamily="2" charset="2"/>
              <a:buChar char="n"/>
              <a:tabLst/>
              <a:defRPr/>
            </a:pPr>
            <a:r>
              <a:rPr kumimoji="0" lang="en-US" altLang="en-US" sz="2000" b="0" i="0" u="none" strike="noStrike" kern="0" cap="none" spc="0" normalizeH="0" baseline="0" noProof="0" dirty="0" err="1" smtClean="0">
                <a:ln>
                  <a:noFill/>
                </a:ln>
                <a:solidFill>
                  <a:srgbClr val="000000"/>
                </a:solidFill>
                <a:effectLst/>
                <a:uLnTx/>
                <a:uFillTx/>
                <a:latin typeface="Times New Roman"/>
              </a:rPr>
              <a:t>Kết</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là</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sau</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khi</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tách</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smtClean="0">
                <a:ln>
                  <a:noFill/>
                </a:ln>
                <a:solidFill>
                  <a:srgbClr val="3300FF"/>
                </a:solidFill>
                <a:effectLst/>
                <a:uLnTx/>
                <a:uFillTx/>
                <a:latin typeface="Trebuchet MS" panose="020B0603020202020204" pitchFamily="34" charset="0"/>
              </a:rPr>
              <a:t>{"one", "two", "three"}</a:t>
            </a:r>
            <a:r>
              <a:rPr kumimoji="0" lang="en-US" altLang="en-US" sz="2000" b="0" i="0" u="none" strike="noStrike" kern="0" cap="none" spc="0" normalizeH="0" baseline="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err="1" smtClean="0">
                <a:ln>
                  <a:noFill/>
                </a:ln>
                <a:solidFill>
                  <a:srgbClr val="000000"/>
                </a:solidFill>
                <a:effectLst/>
                <a:uLnTx/>
                <a:uFillTx/>
                <a:latin typeface="Times New Roman"/>
              </a:rPr>
              <a:t>biến</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err="1" smtClean="0">
                <a:ln>
                  <a:noFill/>
                </a:ln>
                <a:solidFill>
                  <a:srgbClr val="3300FF"/>
                </a:solidFill>
                <a:effectLst/>
                <a:uLnTx/>
                <a:uFillTx/>
                <a:latin typeface="Trebuchet MS" panose="020B0603020202020204" pitchFamily="34" charset="0"/>
              </a:rPr>
              <a:t>ss</a:t>
            </a:r>
            <a:endParaRPr kumimoji="0" lang="en-US" altLang="en-US" sz="2000" b="0" i="0" u="none" strike="noStrike" kern="0" cap="none" spc="0" normalizeH="0" baseline="0" noProof="0" dirty="0" smtClean="0">
              <a:ln>
                <a:noFill/>
              </a:ln>
              <a:solidFill>
                <a:srgbClr val="3300FF"/>
              </a:solidFill>
              <a:effectLst/>
              <a:uLnTx/>
              <a:uFillTx/>
              <a:latin typeface="Trebuchet MS" panose="020B0603020202020204" pitchFamily="34" charset="0"/>
            </a:endParaRPr>
          </a:p>
          <a:p>
            <a:pPr lvl="1" eaLnBrk="1" hangingPunct="1">
              <a:lnSpc>
                <a:spcPct val="90000"/>
              </a:lnSpc>
              <a:buClr>
                <a:srgbClr val="BF00FF"/>
              </a:buClr>
              <a:defRPr/>
            </a:pPr>
            <a:r>
              <a:rPr kumimoji="0" lang="en-US" altLang="en-US" sz="2400" b="1" i="0" u="none" strike="noStrike" kern="0" cap="none" spc="0" normalizeH="0" baseline="0" noProof="0" dirty="0" smtClean="0">
                <a:ln>
                  <a:noFill/>
                </a:ln>
                <a:solidFill>
                  <a:srgbClr val="000000"/>
                </a:solidFill>
                <a:effectLst/>
                <a:uLnTx/>
                <a:uFillTx/>
                <a:latin typeface="Times New Roman"/>
              </a:rPr>
              <a:t>Regular expressions </a:t>
            </a:r>
            <a:r>
              <a:rPr lang="vi-VN" altLang="en-US" kern="0" dirty="0" smtClean="0">
                <a:solidFill>
                  <a:srgbClr val="000000"/>
                </a:solidFill>
                <a:latin typeface="Times New Roman"/>
              </a:rPr>
              <a:t>là </a:t>
            </a:r>
            <a:r>
              <a:rPr lang="vi-VN" altLang="en-US" kern="0" dirty="0">
                <a:solidFill>
                  <a:srgbClr val="000000"/>
                </a:solidFill>
                <a:latin typeface="Times New Roman"/>
              </a:rPr>
              <a:t>các mẫu (pattern) thay vì các chuỗi cụ thể được sử dụng tìm/thay thế (Find/Replace). Là một công cụ cực mạnh cho xử lí chuỗi </a:t>
            </a:r>
            <a:r>
              <a:rPr lang="vi-VN" altLang="en-US" kern="0" dirty="0" smtClean="0">
                <a:solidFill>
                  <a:srgbClr val="000000"/>
                </a:solidFill>
                <a:latin typeface="Times New Roman"/>
              </a:rPr>
              <a:t>trong</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lập</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trình</a:t>
            </a:r>
            <a:endPar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endParaRPr>
          </a:p>
          <a:p>
            <a:pPr lvl="2" eaLnBrk="1" hangingPunct="1">
              <a:lnSpc>
                <a:spcPct val="90000"/>
              </a:lnSpc>
              <a:buClr>
                <a:srgbClr val="0073D9"/>
              </a:buClr>
              <a:defRPr/>
            </a:pPr>
            <a:r>
              <a:rPr kumimoji="0" lang="en-US" altLang="en-US" sz="2000" b="0" i="0" u="none" strike="noStrike" kern="0" cap="none" spc="0" normalizeH="0" baseline="0" noProof="0" dirty="0" err="1" smtClean="0">
                <a:ln>
                  <a:noFill/>
                </a:ln>
                <a:solidFill>
                  <a:srgbClr val="000000"/>
                </a:solidFill>
                <a:effectLst/>
                <a:uLnTx/>
                <a:uFillTx/>
                <a:latin typeface="Times New Roman"/>
              </a:rPr>
              <a:t>Tham</a:t>
            </a:r>
            <a:r>
              <a:rPr kumimoji="0" lang="en-US" altLang="en-US" sz="2000" b="0" i="0" u="none" strike="noStrike" kern="0" cap="none" spc="0" normalizeH="0" baseline="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err="1" smtClean="0">
                <a:ln>
                  <a:noFill/>
                </a:ln>
                <a:solidFill>
                  <a:srgbClr val="000000"/>
                </a:solidFill>
                <a:effectLst/>
                <a:uLnTx/>
                <a:uFillTx/>
                <a:latin typeface="Times New Roman"/>
              </a:rPr>
              <a:t>khảo</a:t>
            </a:r>
            <a:r>
              <a:rPr kumimoji="0" lang="en-US" altLang="en-US" sz="2000" b="0" i="0" u="none" strike="noStrike" kern="0" cap="none" spc="0" normalizeH="0" noProof="0" dirty="0" smtClean="0">
                <a:ln>
                  <a:noFill/>
                </a:ln>
                <a:solidFill>
                  <a:srgbClr val="000000"/>
                </a:solidFill>
                <a:effectLst/>
                <a:uLnTx/>
                <a:uFillTx/>
                <a:latin typeface="Times New Roman"/>
              </a:rPr>
              <a:t> </a:t>
            </a:r>
            <a:r>
              <a:rPr lang="en-US" dirty="0">
                <a:hlinkClick r:id="rId4"/>
              </a:rPr>
              <a:t>Regex </a:t>
            </a:r>
            <a:r>
              <a:rPr lang="en-US" dirty="0" err="1">
                <a:hlinkClick r:id="rId4"/>
              </a:rPr>
              <a:t>là</a:t>
            </a:r>
            <a:r>
              <a:rPr lang="en-US" dirty="0">
                <a:hlinkClick r:id="rId4"/>
              </a:rPr>
              <a:t> </a:t>
            </a:r>
            <a:r>
              <a:rPr lang="en-US" dirty="0" err="1">
                <a:hlinkClick r:id="rId4"/>
              </a:rPr>
              <a:t>gì</a:t>
            </a:r>
            <a:r>
              <a:rPr lang="en-US" dirty="0">
                <a:hlinkClick r:id="rId4"/>
              </a:rPr>
              <a:t>? </a:t>
            </a:r>
            <a:r>
              <a:rPr lang="en-US" dirty="0" err="1">
                <a:hlinkClick r:id="rId4"/>
              </a:rPr>
              <a:t>Tất</a:t>
            </a:r>
            <a:r>
              <a:rPr lang="en-US" dirty="0">
                <a:hlinkClick r:id="rId4"/>
              </a:rPr>
              <a:t> </a:t>
            </a:r>
            <a:r>
              <a:rPr lang="en-US" dirty="0" err="1">
                <a:hlinkClick r:id="rId4"/>
              </a:rPr>
              <a:t>tần</a:t>
            </a:r>
            <a:r>
              <a:rPr lang="en-US" dirty="0">
                <a:hlinkClick r:id="rId4"/>
              </a:rPr>
              <a:t> </a:t>
            </a:r>
            <a:r>
              <a:rPr lang="en-US" dirty="0" err="1">
                <a:hlinkClick r:id="rId4"/>
              </a:rPr>
              <a:t>tật</a:t>
            </a:r>
            <a:r>
              <a:rPr lang="en-US" dirty="0">
                <a:hlinkClick r:id="rId4"/>
              </a:rPr>
              <a:t> </a:t>
            </a:r>
            <a:r>
              <a:rPr lang="en-US" dirty="0" err="1">
                <a:hlinkClick r:id="rId4"/>
              </a:rPr>
              <a:t>kiến</a:t>
            </a:r>
            <a:r>
              <a:rPr lang="en-US" dirty="0">
                <a:hlinkClick r:id="rId4"/>
              </a:rPr>
              <a:t> </a:t>
            </a:r>
            <a:r>
              <a:rPr lang="en-US" dirty="0" err="1">
                <a:hlinkClick r:id="rId4"/>
              </a:rPr>
              <a:t>thức</a:t>
            </a:r>
            <a:r>
              <a:rPr lang="en-US" dirty="0">
                <a:hlinkClick r:id="rId4"/>
              </a:rPr>
              <a:t> </a:t>
            </a:r>
            <a:r>
              <a:rPr lang="en-US" dirty="0" err="1">
                <a:hlinkClick r:id="rId4"/>
              </a:rPr>
              <a:t>về</a:t>
            </a:r>
            <a:r>
              <a:rPr lang="en-US" dirty="0">
                <a:hlinkClick r:id="rId4"/>
              </a:rPr>
              <a:t> Regex | </a:t>
            </a:r>
            <a:r>
              <a:rPr lang="en-US" dirty="0" err="1">
                <a:hlinkClick r:id="rId4"/>
              </a:rPr>
              <a:t>TopDev</a:t>
            </a:r>
            <a:endParaRPr kumimoji="0" lang="en-US" altLang="en-US" sz="20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90000"/>
              </a:lnSpc>
              <a:spcBef>
                <a:spcPct val="20000"/>
              </a:spcBef>
              <a:spcAft>
                <a:spcPct val="0"/>
              </a:spcAft>
              <a:buClr>
                <a:srgbClr val="BF00FF"/>
              </a:buClr>
              <a:buSzPct val="55000"/>
              <a:buFont typeface="Wingdings" panose="05000000000000000000" pitchFamily="2" charset="2"/>
              <a:buChar char="n"/>
              <a:tabLst/>
              <a:defRPr/>
            </a:pPr>
            <a:endParaRPr kumimoji="0" lang="en-US" altLang="en-US" sz="24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26693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immutable</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8" name="Rectangle 3"/>
          <p:cNvSpPr txBox="1">
            <a:spLocks noChangeArrowheads="1"/>
          </p:cNvSpPr>
          <p:nvPr/>
        </p:nvSpPr>
        <p:spPr bwMode="auto">
          <a:xfrm>
            <a:off x="1601421" y="1958624"/>
            <a:ext cx="8574088"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lang="en-US" altLang="en-US" kern="0" dirty="0" err="1" smtClean="0">
                <a:solidFill>
                  <a:srgbClr val="000000"/>
                </a:solidFill>
                <a:latin typeface="Times New Roman"/>
              </a:rPr>
              <a:t>Một</a:t>
            </a:r>
            <a:r>
              <a:rPr kumimoji="0" lang="en-US" altLang="en-US" sz="2800" b="0" i="0" u="none" strike="noStrike" kern="0" cap="none" spc="0" normalizeH="0" baseline="0" noProof="0" dirty="0" smtClean="0">
                <a:ln>
                  <a:noFill/>
                </a:ln>
                <a:solidFill>
                  <a:srgbClr val="000000"/>
                </a:solidFill>
                <a:effectLst/>
                <a:uLnTx/>
                <a:uFillTx/>
                <a:latin typeface="Times New Roman"/>
              </a:rPr>
              <a:t> String, </a:t>
            </a:r>
            <a:r>
              <a:rPr kumimoji="0" lang="en-US" altLang="en-US" sz="2800" b="0" i="0" u="none" strike="noStrike" kern="0" cap="none" spc="0" normalizeH="0" baseline="0" noProof="0" dirty="0" err="1" smtClean="0">
                <a:ln>
                  <a:noFill/>
                </a:ln>
                <a:solidFill>
                  <a:srgbClr val="000000"/>
                </a:solidFill>
                <a:effectLst/>
                <a:uLnTx/>
                <a:uFillTx/>
                <a:latin typeface="Times New Roman"/>
              </a:rPr>
              <a:t>Chỉ</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tạo</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mới</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không</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thể</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thay</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đổi</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được</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000000"/>
                </a:solidFill>
                <a:effectLst/>
                <a:uLnTx/>
                <a:uFillTx/>
                <a:latin typeface="Times New Roman"/>
              </a:rPr>
              <a:t>Tạo</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mới</a:t>
            </a:r>
            <a:r>
              <a:rPr kumimoji="0" lang="en-US" altLang="en-US" sz="2800" b="0" i="0" u="none" strike="noStrike" kern="0" cap="none" spc="0" normalizeH="0" noProof="0" dirty="0" smtClean="0">
                <a:ln>
                  <a:noFill/>
                </a:ln>
                <a:solidFill>
                  <a:srgbClr val="000000"/>
                </a:solidFill>
                <a:effectLst/>
                <a:uLnTx/>
                <a:uFillTx/>
                <a:latin typeface="Times New Roman"/>
              </a:rPr>
              <a:t> String </a:t>
            </a:r>
            <a:r>
              <a:rPr kumimoji="0" lang="en-US" altLang="en-US" sz="2800" b="0" i="0" u="none" strike="noStrike" kern="0" cap="none" spc="0" normalizeH="0" noProof="0" dirty="0" err="1" smtClean="0">
                <a:ln>
                  <a:noFill/>
                </a:ln>
                <a:solidFill>
                  <a:srgbClr val="000000"/>
                </a:solidFill>
                <a:effectLst/>
                <a:uLnTx/>
                <a:uFillTx/>
                <a:latin typeface="Times New Roman"/>
              </a:rPr>
              <a:t>khác</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nếu</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muốn</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thay</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đổi</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nội</a:t>
            </a:r>
            <a:r>
              <a:rPr kumimoji="0" lang="en-US" altLang="en-US" sz="2800" b="0" i="0" u="none" strike="noStrike" kern="0" cap="none" spc="0" normalizeH="0" noProof="0" dirty="0" smtClean="0">
                <a:ln>
                  <a:noFill/>
                </a:ln>
                <a:solidFill>
                  <a:srgbClr val="000000"/>
                </a:solidFill>
                <a:effectLst/>
                <a:uLnTx/>
                <a:uFillTx/>
                <a:latin typeface="Times New Roman"/>
              </a:rPr>
              <a:t> dung</a:t>
            </a:r>
            <a:r>
              <a:rPr kumimoji="0" lang="en-US" altLang="en-US" sz="2800" b="0" i="0" u="none" strike="noStrike" kern="0" cap="none" spc="0" normalizeH="0" baseline="0" noProof="0" dirty="0" smtClean="0">
                <a:ln>
                  <a:noFill/>
                </a:ln>
                <a:solidFill>
                  <a:srgbClr val="000000"/>
                </a:solidFill>
                <a:effectLst/>
                <a:uLnTx/>
                <a:uFillTx/>
                <a:latin typeface="Times New Roman"/>
              </a:rPr>
              <a:t>:</a:t>
            </a:r>
          </a:p>
          <a:p>
            <a:pPr marL="742950" marR="0" lvl="1" indent="-285750" algn="l" defTabSz="914400" rtl="0" eaLnBrk="1" fontAlgn="base" latinLnBrk="0" hangingPunct="1">
              <a:lnSpc>
                <a:spcPct val="100000"/>
              </a:lnSpc>
              <a:spcBef>
                <a:spcPct val="20000"/>
              </a:spcBef>
              <a:spcAft>
                <a:spcPct val="0"/>
              </a:spcAft>
              <a:buClr>
                <a:srgbClr val="FFFF99"/>
              </a:buClr>
              <a:buSzPct val="55000"/>
              <a:buFontTx/>
              <a:buChar char=" "/>
              <a:tabLst/>
              <a:defRPr/>
            </a:pP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myString</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myString</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 +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anotherCharacter</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a:t>
            </a:r>
            <a:endParaRPr kumimoji="0" lang="en-US" altLang="en-US" sz="2400" b="0" i="0" u="none" strike="noStrike" kern="0" cap="none" spc="0" normalizeH="0" baseline="0" noProof="0" dirty="0" smtClean="0">
              <a:ln>
                <a:noFill/>
              </a:ln>
              <a:solidFill>
                <a:srgbClr val="FFFF99"/>
              </a:solidFill>
              <a:effectLst/>
              <a:uLnTx/>
              <a:uFillTx/>
              <a:latin typeface="Trebuchet MS" panose="020B0603020202020204" pitchFamily="34" charset="0"/>
            </a:endParaRPr>
          </a:p>
        </p:txBody>
      </p:sp>
    </p:spTree>
    <p:extLst>
      <p:ext uri="{BB962C8B-B14F-4D97-AF65-F5344CB8AC3E}">
        <p14:creationId xmlns:p14="http://schemas.microsoft.com/office/powerpoint/2010/main" val="342577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Chuỗi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Java equal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9" name="Rectangle 3"/>
          <p:cNvSpPr txBox="1">
            <a:spLocks noChangeArrowheads="1"/>
          </p:cNvSpPr>
          <p:nvPr/>
        </p:nvSpPr>
        <p:spPr bwMode="auto">
          <a:xfrm>
            <a:off x="2018379" y="1775261"/>
            <a:ext cx="8574088"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Nếu</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bản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sử</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dụng</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     String s = “</a:t>
            </a:r>
            <a:r>
              <a:rPr lang="en-US" altLang="en-US" sz="2400" kern="0" dirty="0" smtClean="0">
                <a:solidFill>
                  <a:srgbClr val="3300FF"/>
                </a:solidFill>
                <a:latin typeface="Trebuchet MS" pitchFamily="34" charset="0"/>
              </a:rPr>
              <a:t>t3h</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a:t>
            </a:r>
            <a:b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b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     String t = “</a:t>
            </a:r>
            <a:r>
              <a:rPr lang="en-US" altLang="en-US" sz="2400" kern="0" dirty="0" smtClean="0">
                <a:solidFill>
                  <a:srgbClr val="3300FF"/>
                </a:solidFill>
                <a:latin typeface="Trebuchet MS" pitchFamily="34" charset="0"/>
              </a:rPr>
              <a:t>t3h</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a:t>
            </a:r>
            <a:b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br>
            <a:r>
              <a:rPr kumimoji="0" lang="en-US" altLang="en-US" sz="2400" b="0" i="0" u="none" strike="noStrike" kern="0" cap="none" spc="0" normalizeH="0" baseline="0" noProof="0" dirty="0" err="1" smtClean="0">
                <a:ln>
                  <a:noFill/>
                </a:ln>
                <a:solidFill>
                  <a:srgbClr val="000000"/>
                </a:solidFill>
                <a:effectLst/>
                <a:uLnTx/>
                <a:uFillTx/>
                <a:latin typeface="Times New Roman"/>
              </a:rPr>
              <a:t>trình</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000000"/>
                </a:solidFill>
                <a:effectLst/>
                <a:uLnTx/>
                <a:uFillTx/>
                <a:latin typeface="Times New Roman"/>
              </a:rPr>
              <a:t>compiler </a:t>
            </a:r>
            <a:r>
              <a:rPr kumimoji="0" lang="en-US" altLang="en-US" sz="2400" b="0" i="0" u="none" strike="noStrike" kern="0" cap="none" spc="0" normalizeH="0" baseline="0" noProof="0" dirty="0" err="1" smtClean="0">
                <a:ln>
                  <a:noFill/>
                </a:ln>
                <a:solidFill>
                  <a:srgbClr val="000000"/>
                </a:solidFill>
                <a:effectLst/>
                <a:uLnTx/>
                <a:uFillTx/>
                <a:latin typeface="Times New Roman"/>
              </a:rPr>
              <a:t>sẽ</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tạo</a:t>
            </a:r>
            <a:r>
              <a:rPr kumimoji="0" lang="en-US" altLang="en-US" sz="2400" b="0" i="0" u="none" strike="noStrike" kern="0" cap="none" spc="0" normalizeH="0" noProof="0" dirty="0" smtClean="0">
                <a:ln>
                  <a:noFill/>
                </a:ln>
                <a:solidFill>
                  <a:srgbClr val="000000"/>
                </a:solidFill>
                <a:effectLst/>
                <a:uLnTx/>
                <a:uFillTx/>
                <a:latin typeface="Times New Roman"/>
              </a:rPr>
              <a:t> 1 </a:t>
            </a:r>
            <a:r>
              <a:rPr kumimoji="0" lang="en-US" altLang="en-US" sz="2400" b="0" i="0" u="none" strike="noStrike" kern="0" cap="none" spc="0" normalizeH="0" noProof="0" dirty="0" err="1" smtClean="0">
                <a:ln>
                  <a:noFill/>
                </a:ln>
                <a:solidFill>
                  <a:srgbClr val="000000"/>
                </a:solidFill>
                <a:effectLst/>
                <a:uLnTx/>
                <a:uFillTx/>
                <a:latin typeface="Times New Roman"/>
              </a:rPr>
              <a:t>chuỗi</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“t3h"</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và</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gán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cho</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s</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và</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t</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cùng</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tham</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chiếu</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đến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biến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này</a:t>
            </a:r>
            <a:endParaRPr kumimoji="0" lang="en-US" altLang="en-US" sz="24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100000"/>
              </a:lnSpc>
              <a:spcBef>
                <a:spcPct val="20000"/>
              </a:spcBef>
              <a:spcAft>
                <a:spcPct val="0"/>
              </a:spcAft>
              <a:buClr>
                <a:srgbClr val="BF00FF"/>
              </a:buClr>
              <a:buSzPct val="55000"/>
              <a:buFont typeface="Wingdings" panose="05000000000000000000" pitchFamily="2" charset="2"/>
              <a:buChar char="n"/>
              <a:tabLst/>
              <a:defRPr/>
            </a:pPr>
            <a:r>
              <a:rPr kumimoji="0" lang="en-US" altLang="en-US" sz="2000" b="0" i="0" u="none" strike="noStrike" kern="0" cap="none" spc="0" normalizeH="0" baseline="0" noProof="0" dirty="0" err="1" smtClean="0">
                <a:ln>
                  <a:noFill/>
                </a:ln>
                <a:solidFill>
                  <a:srgbClr val="000000"/>
                </a:solidFill>
                <a:effectLst/>
                <a:uLnTx/>
                <a:uFillTx/>
                <a:latin typeface="Times New Roman"/>
              </a:rPr>
              <a:t>Bởi</a:t>
            </a:r>
            <a:r>
              <a:rPr kumimoji="0" lang="en-US" altLang="en-US" sz="2000" b="0" i="0" u="none" strike="noStrike" kern="0" cap="none" spc="0" normalizeH="0" baseline="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err="1" smtClean="0">
                <a:ln>
                  <a:noFill/>
                </a:ln>
                <a:solidFill>
                  <a:srgbClr val="000000"/>
                </a:solidFill>
                <a:effectLst/>
                <a:uLnTx/>
                <a:uFillTx/>
                <a:latin typeface="Times New Roman"/>
              </a:rPr>
              <a:t>vì</a:t>
            </a:r>
            <a:r>
              <a:rPr kumimoji="0" lang="en-US" altLang="en-US" sz="2000" b="0" i="0" u="none" strike="noStrike" kern="0" cap="none" spc="0" normalizeH="0" noProof="0" dirty="0" smtClean="0">
                <a:ln>
                  <a:noFill/>
                </a:ln>
                <a:solidFill>
                  <a:srgbClr val="000000"/>
                </a:solidFill>
                <a:effectLst/>
                <a:uLnTx/>
                <a:uFillTx/>
                <a:latin typeface="Times New Roman"/>
              </a:rPr>
              <a:t> string </a:t>
            </a:r>
            <a:r>
              <a:rPr kumimoji="0" lang="en-US" altLang="en-US" sz="2000" b="0" i="0" u="none" strike="noStrike" kern="0" cap="none" spc="0" normalizeH="0" noProof="0" dirty="0" err="1" smtClean="0">
                <a:ln>
                  <a:noFill/>
                </a:ln>
                <a:solidFill>
                  <a:srgbClr val="000000"/>
                </a:solidFill>
                <a:effectLst/>
                <a:uLnTx/>
                <a:uFillTx/>
                <a:latin typeface="Times New Roman"/>
              </a:rPr>
              <a:t>là</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smtClean="0">
                <a:ln>
                  <a:noFill/>
                </a:ln>
                <a:solidFill>
                  <a:srgbClr val="000000"/>
                </a:solidFill>
                <a:effectLst/>
                <a:uLnTx/>
                <a:uFillTx/>
                <a:latin typeface="Times New Roman"/>
              </a:rPr>
              <a:t>immutable</a:t>
            </a:r>
          </a:p>
          <a:p>
            <a:pPr marL="742950" marR="0" lvl="1" indent="-285750" algn="l" defTabSz="914400" rtl="0" eaLnBrk="1" fontAlgn="base" latinLnBrk="0" hangingPunct="1">
              <a:lnSpc>
                <a:spcPct val="100000"/>
              </a:lnSpc>
              <a:spcBef>
                <a:spcPct val="20000"/>
              </a:spcBef>
              <a:spcAft>
                <a:spcPct val="0"/>
              </a:spcAft>
              <a:buClr>
                <a:srgbClr val="BF00FF"/>
              </a:buClr>
              <a:buSzPct val="55000"/>
              <a:buFont typeface="Wingdings" panose="05000000000000000000" pitchFamily="2" charset="2"/>
              <a:buChar char="n"/>
              <a:tabLst/>
              <a:defRPr/>
            </a:pPr>
            <a:r>
              <a:rPr kumimoji="0" lang="en-US" altLang="en-US" sz="2000" b="0" i="0" u="none" strike="noStrike" kern="0" cap="none" spc="0" normalizeH="0" baseline="0" noProof="0" dirty="0" err="1" smtClean="0">
                <a:ln>
                  <a:noFill/>
                </a:ln>
                <a:solidFill>
                  <a:srgbClr val="000000"/>
                </a:solidFill>
                <a:effectLst/>
                <a:uLnTx/>
                <a:uFillTx/>
                <a:latin typeface="Times New Roman"/>
              </a:rPr>
              <a:t>Vì</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vậy</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smtClean="0">
                <a:ln>
                  <a:noFill/>
                </a:ln>
                <a:solidFill>
                  <a:srgbClr val="3300FF"/>
                </a:solidFill>
                <a:effectLst/>
                <a:uLnTx/>
                <a:uFillTx/>
                <a:latin typeface="Trebuchet MS" pitchFamily="34" charset="0"/>
              </a:rPr>
              <a:t>s == t</a:t>
            </a:r>
            <a:r>
              <a:rPr kumimoji="0" lang="en-US" altLang="en-US" sz="2000" b="0" i="0" u="none" strike="noStrike" kern="0" cap="none" spc="0" normalizeH="0" baseline="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err="1" smtClean="0">
                <a:ln>
                  <a:noFill/>
                </a:ln>
                <a:solidFill>
                  <a:srgbClr val="000000"/>
                </a:solidFill>
                <a:effectLst/>
                <a:uLnTx/>
                <a:uFillTx/>
                <a:latin typeface="Times New Roman"/>
              </a:rPr>
              <a:t>sẽ</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trả</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về</a:t>
            </a:r>
            <a:r>
              <a:rPr kumimoji="0" lang="en-US" altLang="en-US" sz="2000" b="0" i="0" u="none" strike="noStrike" kern="0" cap="none" spc="0" normalizeH="0" baseline="0" noProof="0" dirty="0" smtClean="0">
                <a:ln>
                  <a:noFill/>
                </a:ln>
                <a:solidFill>
                  <a:srgbClr val="000000"/>
                </a:solidFill>
                <a:effectLst/>
                <a:uLnTx/>
                <a:uFillTx/>
                <a:latin typeface="Times New Roman"/>
              </a:rPr>
              <a:t> </a:t>
            </a:r>
            <a:r>
              <a:rPr kumimoji="0" lang="en-US" altLang="en-US" sz="2000" b="0" i="0" u="none" strike="noStrike" kern="0" cap="none" spc="0" normalizeH="0" baseline="0" noProof="0" dirty="0" smtClean="0">
                <a:ln>
                  <a:noFill/>
                </a:ln>
                <a:solidFill>
                  <a:srgbClr val="3300FF"/>
                </a:solidFill>
                <a:effectLst/>
                <a:uLnTx/>
                <a:uFillTx/>
                <a:latin typeface="Trebuchet MS" pitchFamily="34" charset="0"/>
              </a:rPr>
              <a:t>true</a:t>
            </a: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Tuy</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nhiên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nếu</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sử</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dụng</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String u = new String(“t3h”);</a:t>
            </a: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Kết</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quả</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s == u</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sẽ</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trả</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về</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false</a:t>
            </a:r>
          </a:p>
          <a:p>
            <a:pPr lvl="1" eaLnBrk="1" hangingPunct="1">
              <a:buClr>
                <a:srgbClr val="BF00FF"/>
              </a:buClr>
              <a:defRPr/>
            </a:pPr>
            <a:r>
              <a:rPr kumimoji="0" lang="en-US" altLang="en-US" sz="2000" b="0" i="0" u="none" strike="noStrike" kern="0" cap="none" spc="0" normalizeH="0" baseline="0" noProof="0" dirty="0" err="1" smtClean="0">
                <a:ln>
                  <a:noFill/>
                </a:ln>
                <a:solidFill>
                  <a:srgbClr val="000000"/>
                </a:solidFill>
                <a:effectLst/>
                <a:uLnTx/>
                <a:uFillTx/>
                <a:latin typeface="Times New Roman"/>
              </a:rPr>
              <a:t>Bởi</a:t>
            </a:r>
            <a:r>
              <a:rPr kumimoji="0" lang="en-US" altLang="en-US" sz="2000" b="0" i="0" u="none" strike="noStrike" kern="0" cap="none" spc="0" normalizeH="0" noProof="0" dirty="0" smtClean="0">
                <a:ln>
                  <a:noFill/>
                </a:ln>
                <a:solidFill>
                  <a:srgbClr val="000000"/>
                </a:solidFill>
                <a:effectLst/>
                <a:uLnTx/>
                <a:uFillTx/>
                <a:latin typeface="Times New Roman"/>
              </a:rPr>
              <a:t> </a:t>
            </a:r>
            <a:r>
              <a:rPr kumimoji="0" lang="en-US" altLang="en-US" sz="2000" b="0" i="0" u="none" strike="noStrike" kern="0" cap="none" spc="0" normalizeH="0" noProof="0" dirty="0" err="1" smtClean="0">
                <a:ln>
                  <a:noFill/>
                </a:ln>
                <a:solidFill>
                  <a:srgbClr val="000000"/>
                </a:solidFill>
                <a:effectLst/>
                <a:uLnTx/>
                <a:uFillTx/>
                <a:latin typeface="Times New Roman"/>
              </a:rPr>
              <a:t>vì</a:t>
            </a:r>
            <a:r>
              <a:rPr kumimoji="0" lang="en-US" altLang="en-US" sz="2000" b="0" i="0" u="none" strike="noStrike" kern="0" cap="none" spc="0" normalizeH="0" noProof="0" dirty="0" smtClean="0">
                <a:ln>
                  <a:noFill/>
                </a:ln>
                <a:solidFill>
                  <a:srgbClr val="000000"/>
                </a:solidFill>
                <a:effectLst/>
                <a:uLnTx/>
                <a:uFillTx/>
                <a:latin typeface="Times New Roman"/>
              </a:rPr>
              <a:t> </a:t>
            </a:r>
            <a:r>
              <a:rPr lang="en-US" altLang="en-US" sz="2000" kern="0" dirty="0">
                <a:solidFill>
                  <a:srgbClr val="3300FF"/>
                </a:solidFill>
                <a:latin typeface="Trebuchet MS" pitchFamily="34" charset="0"/>
              </a:rPr>
              <a:t>s</a:t>
            </a:r>
            <a:r>
              <a:rPr lang="en-US" altLang="en-US" sz="2000" kern="0" dirty="0">
                <a:solidFill>
                  <a:srgbClr val="000000"/>
                </a:solidFill>
                <a:latin typeface="Times New Roman"/>
              </a:rPr>
              <a:t> </a:t>
            </a:r>
            <a:r>
              <a:rPr lang="en-US" altLang="en-US" sz="2000" kern="0" dirty="0" err="1">
                <a:solidFill>
                  <a:srgbClr val="000000"/>
                </a:solidFill>
                <a:latin typeface="Times New Roman"/>
              </a:rPr>
              <a:t>và</a:t>
            </a:r>
            <a:r>
              <a:rPr lang="en-US" altLang="en-US" sz="2000" kern="0" dirty="0">
                <a:solidFill>
                  <a:srgbClr val="000000"/>
                </a:solidFill>
                <a:latin typeface="Times New Roman"/>
              </a:rPr>
              <a:t> </a:t>
            </a:r>
            <a:r>
              <a:rPr lang="en-US" altLang="en-US" sz="2000" kern="0" dirty="0">
                <a:solidFill>
                  <a:srgbClr val="3300FF"/>
                </a:solidFill>
                <a:latin typeface="Trebuchet MS" pitchFamily="34" charset="0"/>
              </a:rPr>
              <a:t>t</a:t>
            </a:r>
            <a:r>
              <a:rPr lang="en-US" altLang="en-US" sz="2000" kern="0" dirty="0">
                <a:solidFill>
                  <a:srgbClr val="000000"/>
                </a:solidFill>
                <a:latin typeface="Times New Roman"/>
              </a:rPr>
              <a:t> </a:t>
            </a:r>
            <a:r>
              <a:rPr lang="en-US" altLang="en-US" sz="2000" kern="0" dirty="0" err="1" smtClean="0">
                <a:solidFill>
                  <a:srgbClr val="000000"/>
                </a:solidFill>
                <a:latin typeface="Times New Roman"/>
              </a:rPr>
              <a:t>tham</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chiếu</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đến</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hai</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vùng</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nhớ</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khác</a:t>
            </a:r>
            <a:r>
              <a:rPr lang="en-US" altLang="en-US" sz="2000" kern="0" dirty="0" smtClean="0">
                <a:solidFill>
                  <a:srgbClr val="000000"/>
                </a:solidFill>
                <a:latin typeface="Times New Roman"/>
              </a:rPr>
              <a:t> </a:t>
            </a:r>
            <a:r>
              <a:rPr lang="en-US" altLang="en-US" sz="2000" kern="0" dirty="0" err="1" smtClean="0">
                <a:solidFill>
                  <a:srgbClr val="000000"/>
                </a:solidFill>
                <a:latin typeface="Times New Roman"/>
              </a:rPr>
              <a:t>nhau</a:t>
            </a:r>
            <a:endParaRPr kumimoji="0" lang="en-US" altLang="en-US" sz="20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Nên</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sử</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dụng</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equals</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lang="en-US" altLang="en-US" sz="2400" kern="0" dirty="0" err="1" smtClean="0">
                <a:solidFill>
                  <a:srgbClr val="000000"/>
                </a:solidFill>
                <a:latin typeface="Times New Roman"/>
              </a:rPr>
              <a:t>để</a:t>
            </a:r>
            <a:r>
              <a:rPr lang="en-US" altLang="en-US" sz="2400" kern="0" dirty="0" smtClean="0">
                <a:solidFill>
                  <a:srgbClr val="000000"/>
                </a:solidFill>
                <a:latin typeface="Times New Roman"/>
              </a:rPr>
              <a:t> so </a:t>
            </a:r>
            <a:r>
              <a:rPr lang="en-US" altLang="en-US" sz="2400" kern="0" dirty="0" err="1" smtClean="0">
                <a:solidFill>
                  <a:srgbClr val="000000"/>
                </a:solidFill>
                <a:latin typeface="Times New Roman"/>
              </a:rPr>
              <a:t>sánh</a:t>
            </a:r>
            <a:r>
              <a:rPr lang="en-US" altLang="en-US" sz="2400" kern="0" dirty="0" smtClean="0">
                <a:solidFill>
                  <a:srgbClr val="000000"/>
                </a:solidFill>
                <a:latin typeface="Times New Roman"/>
              </a:rPr>
              <a:t> </a:t>
            </a:r>
            <a:r>
              <a:rPr lang="en-US" altLang="en-US" sz="2400" kern="0" dirty="0" err="1" smtClean="0">
                <a:solidFill>
                  <a:srgbClr val="000000"/>
                </a:solidFill>
                <a:latin typeface="Times New Roman"/>
              </a:rPr>
              <a:t>giá</a:t>
            </a:r>
            <a:r>
              <a:rPr lang="en-US" altLang="en-US" sz="2400" kern="0" dirty="0" smtClean="0">
                <a:solidFill>
                  <a:srgbClr val="000000"/>
                </a:solidFill>
                <a:latin typeface="Times New Roman"/>
              </a:rPr>
              <a:t> </a:t>
            </a:r>
            <a:r>
              <a:rPr lang="en-US" altLang="en-US" sz="2400" kern="0" dirty="0" err="1" smtClean="0">
                <a:solidFill>
                  <a:srgbClr val="000000"/>
                </a:solidFill>
                <a:latin typeface="Times New Roman"/>
              </a:rPr>
              <a:t>trị</a:t>
            </a:r>
            <a:r>
              <a:rPr lang="en-US" altLang="en-US" sz="2400" kern="0" dirty="0" smtClean="0">
                <a:solidFill>
                  <a:srgbClr val="000000"/>
                </a:solidFill>
                <a:latin typeface="Times New Roman"/>
              </a:rPr>
              <a:t> </a:t>
            </a:r>
            <a:r>
              <a:rPr lang="en-US" altLang="en-US" sz="2400" kern="0" dirty="0" err="1" smtClean="0">
                <a:solidFill>
                  <a:srgbClr val="000000"/>
                </a:solidFill>
                <a:latin typeface="Times New Roman"/>
              </a:rPr>
              <a:t>chuỗi</a:t>
            </a:r>
            <a:r>
              <a:rPr lang="en-US" altLang="en-US" sz="2400" kern="0" dirty="0" smtClean="0">
                <a:solidFill>
                  <a:srgbClr val="000000"/>
                </a:solidFill>
                <a:latin typeface="Times New Roman"/>
              </a:rPr>
              <a:t> </a:t>
            </a:r>
            <a:r>
              <a:rPr lang="en-US" altLang="en-US" sz="2400" kern="0" dirty="0" err="1" smtClean="0">
                <a:solidFill>
                  <a:srgbClr val="000000"/>
                </a:solidFill>
                <a:latin typeface="Times New Roman"/>
              </a:rPr>
              <a:t>thay</a:t>
            </a:r>
            <a:r>
              <a:rPr lang="en-US" altLang="en-US" sz="2400" kern="0" dirty="0" smtClean="0">
                <a:solidFill>
                  <a:srgbClr val="000000"/>
                </a:solidFill>
                <a:latin typeface="Times New Roman"/>
              </a:rPr>
              <a:t> </a:t>
            </a:r>
            <a:r>
              <a:rPr lang="en-US" altLang="en-US" sz="2400" kern="0" dirty="0" err="1" smtClean="0">
                <a:solidFill>
                  <a:srgbClr val="000000"/>
                </a:solidFill>
                <a:latin typeface="Times New Roman"/>
              </a:rPr>
              <a:t>vì</a:t>
            </a:r>
            <a:r>
              <a:rPr lang="en-US" altLang="en-US" sz="2400" kern="0" dirty="0" smtClean="0">
                <a:solidFill>
                  <a:srgbClr val="000000"/>
                </a:solidFill>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a:t>
            </a: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3300FF"/>
                </a:solidFill>
                <a:effectLst/>
                <a:uLnTx/>
                <a:uFillTx/>
                <a:latin typeface="Trebuchet MS" pitchFamily="34" charset="0"/>
                <a:hlinkClick r:id="rId4"/>
              </a:rPr>
              <a:t>T</a:t>
            </a:r>
            <a:r>
              <a:rPr kumimoji="0" lang="en-US" altLang="en-US" sz="2400" b="0" i="0" u="none" strike="noStrike" kern="0" cap="none" spc="0" normalizeH="0" baseline="0" noProof="0" dirty="0" err="1" smtClean="0">
                <a:ln>
                  <a:noFill/>
                </a:ln>
                <a:solidFill>
                  <a:srgbClr val="3300FF"/>
                </a:solidFill>
                <a:effectLst/>
                <a:uLnTx/>
                <a:uFillTx/>
                <a:latin typeface="Trebuchet MS" pitchFamily="34" charset="0"/>
              </a:rPr>
              <a:t>ham</a:t>
            </a:r>
            <a:r>
              <a:rPr kumimoji="0" lang="en-US" altLang="en-US" sz="2400" b="0" i="0" u="none" strike="noStrike" kern="0" cap="none" spc="0" normalizeH="0" baseline="0" noProof="0" dirty="0" smtClean="0">
                <a:ln>
                  <a:noFill/>
                </a:ln>
                <a:solidFill>
                  <a:srgbClr val="3300FF"/>
                </a:solidFill>
                <a:effectLst/>
                <a:uLnTx/>
                <a:uFillTx/>
                <a:latin typeface="Trebuchet MS" pitchFamily="34" charset="0"/>
              </a:rPr>
              <a:t> </a:t>
            </a:r>
            <a:r>
              <a:rPr kumimoji="0" lang="en-US" altLang="en-US" sz="2400" b="0" i="0" u="none" strike="noStrike" kern="0" cap="none" spc="0" normalizeH="0" baseline="0" noProof="0" dirty="0" err="1" smtClean="0">
                <a:ln>
                  <a:noFill/>
                </a:ln>
                <a:solidFill>
                  <a:srgbClr val="3300FF"/>
                </a:solidFill>
                <a:effectLst/>
                <a:uLnTx/>
                <a:uFillTx/>
                <a:latin typeface="Trebuchet MS" pitchFamily="34" charset="0"/>
              </a:rPr>
              <a:t>khảo</a:t>
            </a:r>
            <a:r>
              <a:rPr kumimoji="0" lang="en-US" altLang="en-US" sz="2400" b="0" i="0" u="none" strike="noStrike" kern="0" cap="none" spc="0" normalizeH="0" noProof="0" dirty="0" smtClean="0">
                <a:ln>
                  <a:noFill/>
                </a:ln>
                <a:solidFill>
                  <a:srgbClr val="3300FF"/>
                </a:solidFill>
                <a:effectLst/>
                <a:uLnTx/>
                <a:uFillTx/>
                <a:latin typeface="Trebuchet MS" pitchFamily="34" charset="0"/>
              </a:rPr>
              <a:t> </a:t>
            </a:r>
            <a:r>
              <a:rPr kumimoji="0" lang="en-US" sz="2400" b="0" i="0" u="none" strike="noStrike" kern="0" cap="none" spc="0" normalizeH="0" baseline="0" noProof="0" dirty="0" smtClean="0">
                <a:ln>
                  <a:noFill/>
                </a:ln>
                <a:solidFill>
                  <a:srgbClr val="000000"/>
                </a:solidFill>
                <a:effectLst/>
                <a:uLnTx/>
                <a:uFillTx/>
                <a:latin typeface="Times New Roman"/>
                <a:hlinkClick r:id="rId4"/>
              </a:rPr>
              <a:t>http://stackoverflow.com/questions/13098668/java-string-comparison-equals-vs</a:t>
            </a:r>
            <a:endParaRPr kumimoji="0" lang="en-US" sz="2400" b="0" i="0" u="none" strike="noStrike" kern="0" cap="none" spc="0" normalizeH="0" baseline="0" noProof="0" dirty="0" smtClean="0">
              <a:ln>
                <a:noFill/>
              </a:ln>
              <a:solidFill>
                <a:srgbClr val="000000"/>
              </a:solidFill>
              <a:effectLst/>
              <a:uLnTx/>
              <a:uFillTx/>
              <a:latin typeface="Times New Roman"/>
            </a:endParaRPr>
          </a:p>
          <a:p>
            <a:pPr marL="742950" marR="0" lvl="1" indent="-285750" algn="l" defTabSz="914400" rtl="0" eaLnBrk="1" fontAlgn="base" latinLnBrk="0" hangingPunct="1">
              <a:lnSpc>
                <a:spcPct val="100000"/>
              </a:lnSpc>
              <a:spcBef>
                <a:spcPct val="20000"/>
              </a:spcBef>
              <a:spcAft>
                <a:spcPct val="0"/>
              </a:spcAft>
              <a:buClr>
                <a:srgbClr val="BF00FF"/>
              </a:buClr>
              <a:buSzPct val="55000"/>
              <a:buFont typeface="Wingdings" panose="05000000000000000000" pitchFamily="2" charset="2"/>
              <a:buChar char="n"/>
              <a:tabLst/>
              <a:defRPr/>
            </a:pPr>
            <a:endParaRPr kumimoji="0" lang="en-US" altLang="en-US" sz="2000" b="0" i="0" u="none" strike="noStrike" kern="0" cap="none" spc="0" normalizeH="0" baseline="0" noProof="0" dirty="0" smtClean="0">
              <a:ln>
                <a:noFill/>
              </a:ln>
              <a:solidFill>
                <a:srgbClr val="000000"/>
              </a:solidFill>
              <a:effectLst/>
              <a:uLnTx/>
              <a:uFillTx/>
              <a:latin typeface="Times New Roman"/>
            </a:endParaRPr>
          </a:p>
        </p:txBody>
      </p:sp>
    </p:spTree>
    <p:extLst>
      <p:ext uri="{BB962C8B-B14F-4D97-AF65-F5344CB8AC3E}">
        <p14:creationId xmlns:p14="http://schemas.microsoft.com/office/powerpoint/2010/main" val="194905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09600" y="996676"/>
            <a:ext cx="105156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Chuỗi</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Java equal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21693" y="908456"/>
            <a:ext cx="1076838"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19" y="1212512"/>
              <a:ext cx="774241"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02</a:t>
              </a:r>
              <a:endParaRPr lang="zh-CN" altLang="en-US" sz="2400" dirty="0">
                <a:solidFill>
                  <a:srgbClr val="01ACBE"/>
                </a:solidFill>
                <a:latin typeface="Impact" panose="020B0806030902050204" pitchFamily="34" charset="0"/>
              </a:endParaRPr>
            </a:p>
          </p:txBody>
        </p:sp>
      </p:grpSp>
      <p:sp>
        <p:nvSpPr>
          <p:cNvPr id="2" name="Rectangle 1"/>
          <p:cNvSpPr/>
          <p:nvPr/>
        </p:nvSpPr>
        <p:spPr>
          <a:xfrm>
            <a:off x="881759" y="2736503"/>
            <a:ext cx="8262241" cy="523220"/>
          </a:xfrm>
          <a:prstGeom prst="rect">
            <a:avLst/>
          </a:prstGeom>
        </p:spPr>
        <p:txBody>
          <a:bodyPr wrap="square">
            <a:spAutoFit/>
          </a:bodyPr>
          <a:lstStyle/>
          <a:p>
            <a:pPr marL="0" lvl="1"/>
            <a:r>
              <a:rPr lang="en-US" sz="2800" dirty="0" smtClean="0">
                <a:solidFill>
                  <a:srgbClr val="FF0000"/>
                </a:solidFill>
              </a:rPr>
              <a:t> </a:t>
            </a:r>
            <a:endParaRPr lang="en-US" altLang="en-US" sz="2800" dirty="0">
              <a:solidFill>
                <a:schemeClr val="tx2"/>
              </a:solidFill>
            </a:endParaRPr>
          </a:p>
        </p:txBody>
      </p:sp>
      <p:sp>
        <p:nvSpPr>
          <p:cNvPr id="18" name="Rectangle 3"/>
          <p:cNvSpPr txBox="1">
            <a:spLocks noChangeArrowheads="1"/>
          </p:cNvSpPr>
          <p:nvPr/>
        </p:nvSpPr>
        <p:spPr bwMode="auto">
          <a:xfrm>
            <a:off x="1371600" y="1786977"/>
            <a:ext cx="8574088"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0" i="0" u="none" strike="noStrike" kern="0" cap="none" spc="0" normalizeH="0" baseline="0" noProof="0" dirty="0" err="1" smtClean="0">
                <a:ln>
                  <a:noFill/>
                </a:ln>
                <a:solidFill>
                  <a:srgbClr val="000000"/>
                </a:solidFill>
                <a:effectLst/>
                <a:uLnTx/>
                <a:uFillTx/>
                <a:latin typeface="Times New Roman"/>
              </a:rPr>
              <a:t>Nếu</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bạn</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muốn</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kiểm</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tra</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biến</a:t>
            </a:r>
            <a:r>
              <a:rPr kumimoji="0" lang="en-US" altLang="en-US" sz="2800" b="0" i="0" u="none" strike="noStrike" kern="0" cap="none" spc="0" normalizeH="0" noProof="0" dirty="0" smtClean="0">
                <a:ln>
                  <a:noFill/>
                </a:ln>
                <a:solidFill>
                  <a:srgbClr val="000000"/>
                </a:solidFill>
                <a:effectLst/>
                <a:uLnTx/>
                <a:uFillTx/>
                <a:latin typeface="Times New Roman"/>
              </a:rPr>
              <a:t> name </a:t>
            </a:r>
            <a:r>
              <a:rPr kumimoji="0" lang="en-US" altLang="en-US" sz="2800" b="0" i="0" u="none" strike="noStrike" kern="0" cap="none" spc="0" normalizeH="0" noProof="0" dirty="0" err="1" smtClean="0">
                <a:ln>
                  <a:noFill/>
                </a:ln>
                <a:solidFill>
                  <a:srgbClr val="000000"/>
                </a:solidFill>
                <a:effectLst/>
                <a:uLnTx/>
                <a:uFillTx/>
                <a:latin typeface="Times New Roman"/>
              </a:rPr>
              <a:t>có</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giá</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trị</a:t>
            </a:r>
            <a:r>
              <a:rPr kumimoji="0" lang="en-US" altLang="en-US" sz="2800" b="0" i="0" u="none" strike="noStrike" kern="0" cap="none" spc="0" normalizeH="0" noProof="0" dirty="0" smtClean="0">
                <a:ln>
                  <a:noFill/>
                </a:ln>
                <a:solidFill>
                  <a:srgbClr val="000000"/>
                </a:solidFill>
                <a:effectLst/>
                <a:uLnTx/>
                <a:uFillTx/>
                <a:latin typeface="Times New Roman"/>
              </a:rPr>
              <a:t> </a:t>
            </a:r>
            <a:r>
              <a:rPr kumimoji="0" lang="en-US" altLang="en-US" sz="2800" b="0" i="0" u="none" strike="noStrike" kern="0" cap="none" spc="0" normalizeH="0" noProof="0" dirty="0" err="1" smtClean="0">
                <a:ln>
                  <a:noFill/>
                </a:ln>
                <a:solidFill>
                  <a:srgbClr val="000000"/>
                </a:solidFill>
                <a:effectLst/>
                <a:uLnTx/>
                <a:uFillTx/>
                <a:latin typeface="Times New Roman"/>
              </a:rPr>
              <a:t>là</a:t>
            </a:r>
            <a:r>
              <a:rPr lang="en-US" altLang="en-US" kern="0" dirty="0">
                <a:solidFill>
                  <a:srgbClr val="000000"/>
                </a:solidFill>
                <a:latin typeface="Times New Roman"/>
              </a:rPr>
              <a:t> </a:t>
            </a:r>
            <a:r>
              <a:rPr kumimoji="0" lang="en-US" altLang="en-US" sz="2800" b="0" i="0" u="none" strike="noStrike" kern="0" cap="none" spc="0" normalizeH="0" baseline="0" noProof="0" dirty="0" smtClean="0">
                <a:ln>
                  <a:noFill/>
                </a:ln>
                <a:solidFill>
                  <a:srgbClr val="3300FF"/>
                </a:solidFill>
                <a:effectLst/>
                <a:uLnTx/>
                <a:uFillTx/>
                <a:latin typeface="Trebuchet MS" panose="020B0603020202020204" pitchFamily="34" charset="0"/>
              </a:rPr>
              <a:t>“t3h"</a:t>
            </a:r>
          </a:p>
          <a:p>
            <a:pPr marL="742950" marR="0" lvl="1" indent="-285750" algn="l" defTabSz="914400" rtl="0" eaLnBrk="1" fontAlgn="base" latinLnBrk="0" hangingPunct="1">
              <a:lnSpc>
                <a:spcPct val="100000"/>
              </a:lnSpc>
              <a:spcBef>
                <a:spcPct val="20000"/>
              </a:spcBef>
              <a:spcAft>
                <a:spcPct val="0"/>
              </a:spcAft>
              <a:buClr>
                <a:srgbClr val="BF00FF"/>
              </a:buClr>
              <a:buSzPct val="55000"/>
              <a:buFont typeface="Wingdings" panose="05000000000000000000" pitchFamily="2" charset="2"/>
              <a:buChar char="n"/>
              <a:tabLst/>
              <a:defRPr/>
            </a:pPr>
            <a:r>
              <a:rPr kumimoji="0" lang="en-US" altLang="en-US" sz="2400" b="0" i="0" u="none" strike="noStrike" kern="0" cap="none" spc="0" normalizeH="0" baseline="0" noProof="0" dirty="0" err="1" smtClean="0">
                <a:ln>
                  <a:noFill/>
                </a:ln>
                <a:solidFill>
                  <a:srgbClr val="000000"/>
                </a:solidFill>
                <a:effectLst/>
                <a:uLnTx/>
                <a:uFillTx/>
                <a:latin typeface="Times New Roman"/>
              </a:rPr>
              <a:t>Cách</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thứ</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nhất</a:t>
            </a:r>
            <a:r>
              <a:rPr kumimoji="0" lang="en-US" altLang="en-US" sz="2400" b="0" i="0" u="none" strike="noStrike" kern="0" cap="none" spc="0" normalizeH="0" baseline="0" noProof="0" dirty="0" smtClean="0">
                <a:ln>
                  <a:noFill/>
                </a:ln>
                <a:solidFill>
                  <a:srgbClr val="000000"/>
                </a:solidFill>
                <a:effectLst/>
                <a:uLnTx/>
                <a:uFillTx/>
                <a:latin typeface="Times New Roman"/>
              </a:rPr>
              <a:t>:</a:t>
            </a:r>
            <a:br>
              <a:rPr kumimoji="0" lang="en-US" altLang="en-US" sz="2400" b="0" i="0" u="none" strike="noStrike" kern="0" cap="none" spc="0" normalizeH="0" baseline="0" noProof="0" dirty="0" smtClean="0">
                <a:ln>
                  <a:noFill/>
                </a:ln>
                <a:solidFill>
                  <a:srgbClr val="000000"/>
                </a:solidFill>
                <a:effectLst/>
                <a:uLnTx/>
                <a:uFillTx/>
                <a:latin typeface="Times New Roman"/>
              </a:rPr>
            </a:b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if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name.equals</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(“t3h")) { ... }</a:t>
            </a:r>
          </a:p>
          <a:p>
            <a:pPr marL="742950" marR="0" lvl="1" indent="-285750" algn="l" defTabSz="914400" rtl="0" eaLnBrk="1" fontAlgn="base" latinLnBrk="0" hangingPunct="1">
              <a:lnSpc>
                <a:spcPct val="100000"/>
              </a:lnSpc>
              <a:spcBef>
                <a:spcPct val="20000"/>
              </a:spcBef>
              <a:spcAft>
                <a:spcPct val="0"/>
              </a:spcAft>
              <a:buClr>
                <a:srgbClr val="BF00FF"/>
              </a:buClr>
              <a:buSzPct val="55000"/>
              <a:buFont typeface="Wingdings" panose="05000000000000000000" pitchFamily="2" charset="2"/>
              <a:buChar char="n"/>
              <a:tabLst/>
              <a:defRPr/>
            </a:pPr>
            <a:r>
              <a:rPr lang="en-US" altLang="en-US" kern="0" dirty="0" err="1" smtClean="0">
                <a:solidFill>
                  <a:srgbClr val="000000"/>
                </a:solidFill>
                <a:latin typeface="Times New Roman"/>
              </a:rPr>
              <a:t>Cách</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thứ</a:t>
            </a:r>
            <a:r>
              <a:rPr lang="en-US" altLang="en-US" kern="0" dirty="0" smtClean="0">
                <a:solidFill>
                  <a:srgbClr val="000000"/>
                </a:solidFill>
                <a:latin typeface="Times New Roman"/>
              </a:rPr>
              <a:t> 2:</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if (“t3h".equals(name)) { ... }</a:t>
            </a: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lang="en-US" altLang="en-US" kern="0" dirty="0" err="1" smtClean="0">
                <a:solidFill>
                  <a:srgbClr val="000000"/>
                </a:solidFill>
                <a:latin typeface="Times New Roman"/>
              </a:rPr>
              <a:t>Cách</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thứ</a:t>
            </a:r>
            <a:r>
              <a:rPr lang="en-US" altLang="en-US" kern="0" dirty="0" smtClean="0">
                <a:solidFill>
                  <a:srgbClr val="000000"/>
                </a:solidFill>
                <a:latin typeface="Times New Roman"/>
              </a:rPr>
              <a:t> 2 </a:t>
            </a:r>
            <a:r>
              <a:rPr lang="en-US" altLang="en-US" kern="0" dirty="0" err="1" smtClean="0">
                <a:solidFill>
                  <a:srgbClr val="000000"/>
                </a:solidFill>
                <a:latin typeface="Times New Roman"/>
              </a:rPr>
              <a:t>được</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sử</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dụng</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phổ</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biến</a:t>
            </a:r>
            <a:r>
              <a:rPr lang="en-US" altLang="en-US" kern="0" dirty="0" smtClean="0">
                <a:solidFill>
                  <a:srgbClr val="000000"/>
                </a:solidFill>
                <a:latin typeface="Times New Roman"/>
              </a:rPr>
              <a:t> </a:t>
            </a:r>
            <a:r>
              <a:rPr lang="en-US" altLang="en-US" kern="0" dirty="0" err="1" smtClean="0">
                <a:solidFill>
                  <a:srgbClr val="000000"/>
                </a:solidFill>
                <a:latin typeface="Times New Roman"/>
              </a:rPr>
              <a:t>hơn</a:t>
            </a:r>
            <a:endParaRPr kumimoji="0" lang="en-US" altLang="en-US" sz="2800" b="0" i="0" u="none" strike="noStrike" kern="0" cap="none" spc="0" normalizeH="0" baseline="0" noProof="0" dirty="0" smtClean="0">
              <a:ln>
                <a:noFill/>
              </a:ln>
              <a:solidFill>
                <a:srgbClr val="000000"/>
              </a:solidFill>
              <a:effectLst/>
              <a:uLnTx/>
              <a:uFillTx/>
              <a:latin typeface="Times New Roman"/>
            </a:endParaRPr>
          </a:p>
          <a:p>
            <a:pPr marL="342900" marR="0" lvl="0" indent="-342900" algn="l" defTabSz="914400" rtl="0" eaLnBrk="1" fontAlgn="base" latinLnBrk="0" hangingPunct="1">
              <a:lnSpc>
                <a:spcPct val="100000"/>
              </a:lnSpc>
              <a:spcBef>
                <a:spcPct val="20000"/>
              </a:spcBef>
              <a:spcAft>
                <a:spcPct val="0"/>
              </a:spcAft>
              <a:buClr>
                <a:srgbClr val="0073D9"/>
              </a:buClr>
              <a:buSzPct val="60000"/>
              <a:buFont typeface="Wingdings" panose="05000000000000000000" pitchFamily="2" charset="2"/>
              <a:buChar char="n"/>
              <a:tabLst/>
              <a:defRPr/>
            </a:pPr>
            <a:r>
              <a:rPr kumimoji="0" lang="en-US" altLang="en-US" sz="2800" b="1" i="0" u="none" strike="noStrike" kern="0" cap="none" spc="0" normalizeH="0" baseline="0" noProof="0" dirty="0" err="1" smtClean="0">
                <a:ln>
                  <a:noFill/>
                </a:ln>
                <a:solidFill>
                  <a:srgbClr val="000000"/>
                </a:solidFill>
                <a:effectLst/>
                <a:uLnTx/>
                <a:uFillTx/>
                <a:latin typeface="Times New Roman"/>
              </a:rPr>
              <a:t>Tại</a:t>
            </a:r>
            <a:r>
              <a:rPr kumimoji="0" lang="en-US" altLang="en-US" sz="2800" b="1" i="0" u="none" strike="noStrike" kern="0" cap="none" spc="0" normalizeH="0" noProof="0" dirty="0" smtClean="0">
                <a:ln>
                  <a:noFill/>
                </a:ln>
                <a:solidFill>
                  <a:srgbClr val="000000"/>
                </a:solidFill>
                <a:effectLst/>
                <a:uLnTx/>
                <a:uFillTx/>
                <a:latin typeface="Times New Roman"/>
              </a:rPr>
              <a:t> </a:t>
            </a:r>
            <a:r>
              <a:rPr kumimoji="0" lang="en-US" altLang="en-US" sz="2800" b="1" i="0" u="none" strike="noStrike" kern="0" cap="none" spc="0" normalizeH="0" noProof="0" dirty="0" err="1" smtClean="0">
                <a:ln>
                  <a:noFill/>
                </a:ln>
                <a:solidFill>
                  <a:srgbClr val="000000"/>
                </a:solidFill>
                <a:effectLst/>
                <a:uLnTx/>
                <a:uFillTx/>
                <a:latin typeface="Times New Roman"/>
              </a:rPr>
              <a:t>sao</a:t>
            </a:r>
            <a:r>
              <a:rPr kumimoji="0" lang="en-US" altLang="en-US" sz="2800" b="1" i="0" u="none" strike="noStrike" kern="0" cap="none" spc="0" normalizeH="0" baseline="0" noProof="0" dirty="0" smtClean="0">
                <a:ln>
                  <a:noFill/>
                </a:ln>
                <a:solidFill>
                  <a:srgbClr val="000000"/>
                </a:solidFill>
                <a:effectLst/>
                <a:uLnTx/>
                <a:uFillTx/>
                <a:latin typeface="Times New Roman"/>
              </a:rPr>
              <a:t>?</a:t>
            </a:r>
          </a:p>
          <a:p>
            <a:pPr marL="742950" marR="0" lvl="1" indent="-285750" algn="l" defTabSz="914400" rtl="0" eaLnBrk="1" fontAlgn="base" latinLnBrk="0" hangingPunct="1">
              <a:lnSpc>
                <a:spcPct val="100000"/>
              </a:lnSpc>
              <a:spcBef>
                <a:spcPct val="20000"/>
              </a:spcBef>
              <a:spcAft>
                <a:spcPct val="0"/>
              </a:spcAft>
              <a:buClr>
                <a:srgbClr val="BF00FF"/>
              </a:buClr>
              <a:buSzPct val="55000"/>
              <a:buFont typeface="Wingdings" panose="05000000000000000000" pitchFamily="2" charset="2"/>
              <a:buChar char="n"/>
              <a:tabLst/>
              <a:defRPr/>
            </a:pPr>
            <a:r>
              <a:rPr lang="en-US" altLang="en-US" kern="0" dirty="0" err="1" smtClean="0">
                <a:solidFill>
                  <a:srgbClr val="000000"/>
                </a:solidFill>
                <a:latin typeface="Times New Roman"/>
              </a:rPr>
              <a:t>Nếu</a:t>
            </a:r>
            <a:r>
              <a:rPr lang="en-US" altLang="en-US" kern="0" dirty="0" smtClean="0">
                <a:solidFill>
                  <a:srgbClr val="000000"/>
                </a:solidFill>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name == null</a:t>
            </a:r>
            <a:r>
              <a:rPr kumimoji="0" lang="en-US" altLang="en-US" sz="2400" b="0" i="0" u="none" strike="noStrike" kern="0" cap="none" spc="0" normalizeH="0" baseline="0" noProof="0" dirty="0" smtClean="0">
                <a:ln>
                  <a:noFill/>
                </a:ln>
                <a:solidFill>
                  <a:srgbClr val="000000"/>
                </a:solidFill>
                <a:effectLst/>
                <a:uLnTx/>
                <a:uFillTx/>
                <a:latin typeface="Times New Roman"/>
              </a:rPr>
              <a:t>,</a:t>
            </a:r>
            <a:br>
              <a:rPr kumimoji="0" lang="en-US" altLang="en-US" sz="2400" b="0" i="0" u="none" strike="noStrike" kern="0" cap="none" spc="0" normalizeH="0" baseline="0" noProof="0" dirty="0" smtClean="0">
                <a:ln>
                  <a:noFill/>
                </a:ln>
                <a:solidFill>
                  <a:srgbClr val="000000"/>
                </a:solidFill>
                <a:effectLst/>
                <a:uLnTx/>
                <a:uFillTx/>
                <a:latin typeface="Times New Roman"/>
              </a:rPr>
            </a:b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Cách</a:t>
            </a:r>
            <a:r>
              <a:rPr kumimoji="0" lang="en-US" altLang="en-US" sz="2400" b="0" i="0" u="none" strike="noStrike" kern="0" cap="none" spc="0" normalizeH="0" noProof="0" dirty="0" smtClean="0">
                <a:ln>
                  <a:noFill/>
                </a:ln>
                <a:solidFill>
                  <a:srgbClr val="000000"/>
                </a:solidFill>
                <a:effectLst/>
                <a:uLnTx/>
                <a:uFillTx/>
                <a:latin typeface="Times New Roman"/>
              </a:rPr>
              <a:t> 1 </a:t>
            </a:r>
            <a:r>
              <a:rPr kumimoji="0" lang="en-US" altLang="en-US" sz="2400" b="0" i="0" u="none" strike="noStrike" kern="0" cap="none" spc="0" normalizeH="0" noProof="0" dirty="0" err="1" smtClean="0">
                <a:ln>
                  <a:noFill/>
                </a:ln>
                <a:solidFill>
                  <a:srgbClr val="000000"/>
                </a:solidFill>
                <a:effectLst/>
                <a:uLnTx/>
                <a:uFillTx/>
                <a:latin typeface="Times New Roman"/>
              </a:rPr>
              <a:t>sẽ</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xảy</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ra</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lỗi</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3300FF"/>
                </a:solidFill>
                <a:effectLst/>
                <a:uLnTx/>
                <a:uFillTx/>
                <a:latin typeface="Trebuchet MS" panose="020B0603020202020204" pitchFamily="34" charset="0"/>
              </a:rPr>
              <a:t>NullPointerException</a:t>
            </a:r>
            <a:r>
              <a:rPr kumimoji="0" lang="en-US" altLang="en-US" sz="2400" b="0" i="0" u="none" strike="noStrike" kern="0" cap="none" spc="0" normalizeH="0" baseline="0" noProof="0" dirty="0" smtClean="0">
                <a:ln>
                  <a:noFill/>
                </a:ln>
                <a:solidFill>
                  <a:srgbClr val="000000"/>
                </a:solidFill>
                <a:effectLst/>
                <a:uLnTx/>
                <a:uFillTx/>
                <a:latin typeface="Times New Roman"/>
              </a:rPr>
              <a:t>, </a:t>
            </a:r>
            <a:r>
              <a:rPr lang="en-US" altLang="en-US" kern="0" dirty="0" err="1" smtClean="0">
                <a:solidFill>
                  <a:srgbClr val="000000"/>
                </a:solidFill>
                <a:latin typeface="Times New Roman"/>
              </a:rPr>
              <a:t>nhưng</a:t>
            </a:r>
            <a:r>
              <a:rPr kumimoji="0" lang="en-US" altLang="en-US" sz="2400" b="0" i="0" u="none" strike="noStrike" kern="0" cap="none" spc="0" normalizeH="0" baseline="0" noProof="0" dirty="0" smtClean="0">
                <a:ln>
                  <a:noFill/>
                </a:ln>
                <a:solidFill>
                  <a:srgbClr val="000000"/>
                </a:solidFill>
                <a:effectLst/>
                <a:uLnTx/>
                <a:uFillTx/>
                <a:latin typeface="Times New Roman"/>
              </a:rPr>
              <a:t/>
            </a:r>
            <a:br>
              <a:rPr kumimoji="0" lang="en-US" altLang="en-US" sz="2400" b="0" i="0" u="none" strike="noStrike" kern="0" cap="none" spc="0" normalizeH="0" baseline="0" noProof="0" dirty="0" smtClean="0">
                <a:ln>
                  <a:noFill/>
                </a:ln>
                <a:solidFill>
                  <a:srgbClr val="000000"/>
                </a:solidFill>
                <a:effectLst/>
                <a:uLnTx/>
                <a:uFillTx/>
                <a:latin typeface="Times New Roman"/>
              </a:rPr>
            </a:br>
            <a:r>
              <a:rPr kumimoji="0" lang="en-US" altLang="en-US" sz="2400" b="0" i="0" u="none" strike="noStrike" kern="0" cap="none" spc="0" normalizeH="0" baseline="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err="1" smtClean="0">
                <a:ln>
                  <a:noFill/>
                </a:ln>
                <a:solidFill>
                  <a:srgbClr val="000000"/>
                </a:solidFill>
                <a:effectLst/>
                <a:uLnTx/>
                <a:uFillTx/>
                <a:latin typeface="Times New Roman"/>
              </a:rPr>
              <a:t>cách</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thứ</a:t>
            </a:r>
            <a:r>
              <a:rPr kumimoji="0" lang="en-US" altLang="en-US" sz="2400" b="0" i="0" u="none" strike="noStrike" kern="0" cap="none" spc="0" normalizeH="0" noProof="0" dirty="0" smtClean="0">
                <a:ln>
                  <a:noFill/>
                </a:ln>
                <a:solidFill>
                  <a:srgbClr val="000000"/>
                </a:solidFill>
                <a:effectLst/>
                <a:uLnTx/>
                <a:uFillTx/>
                <a:latin typeface="Times New Roman"/>
              </a:rPr>
              <a:t> 2 </a:t>
            </a:r>
            <a:r>
              <a:rPr kumimoji="0" lang="en-US" altLang="en-US" sz="2400" b="0" i="0" u="none" strike="noStrike" kern="0" cap="none" spc="0" normalizeH="0" noProof="0" dirty="0" err="1" smtClean="0">
                <a:ln>
                  <a:noFill/>
                </a:ln>
                <a:solidFill>
                  <a:srgbClr val="000000"/>
                </a:solidFill>
                <a:effectLst/>
                <a:uLnTx/>
                <a:uFillTx/>
                <a:latin typeface="Times New Roman"/>
              </a:rPr>
              <a:t>sẽ</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trả</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noProof="0" dirty="0" err="1" smtClean="0">
                <a:ln>
                  <a:noFill/>
                </a:ln>
                <a:solidFill>
                  <a:srgbClr val="000000"/>
                </a:solidFill>
                <a:effectLst/>
                <a:uLnTx/>
                <a:uFillTx/>
                <a:latin typeface="Times New Roman"/>
              </a:rPr>
              <a:t>về</a:t>
            </a:r>
            <a:r>
              <a:rPr kumimoji="0" lang="en-US" altLang="en-US" sz="2400" b="0" i="0" u="none" strike="noStrike" kern="0" cap="none" spc="0" normalizeH="0" noProof="0" dirty="0" smtClean="0">
                <a:ln>
                  <a:noFill/>
                </a:ln>
                <a:solidFill>
                  <a:srgbClr val="000000"/>
                </a:solidFill>
                <a:effectLst/>
                <a:uLnTx/>
                <a:uFillTx/>
                <a:latin typeface="Times New Roman"/>
              </a:rPr>
              <a:t> </a:t>
            </a:r>
            <a:r>
              <a:rPr kumimoji="0" lang="en-US" altLang="en-US" sz="2400" b="0" i="0" u="none" strike="noStrike" kern="0" cap="none" spc="0" normalizeH="0" baseline="0" noProof="0" dirty="0" smtClean="0">
                <a:ln>
                  <a:noFill/>
                </a:ln>
                <a:solidFill>
                  <a:srgbClr val="3300FF"/>
                </a:solidFill>
                <a:effectLst/>
                <a:uLnTx/>
                <a:uFillTx/>
                <a:latin typeface="Trebuchet MS" panose="020B0603020202020204" pitchFamily="34" charset="0"/>
              </a:rPr>
              <a:t>false</a:t>
            </a:r>
          </a:p>
        </p:txBody>
      </p:sp>
    </p:spTree>
    <p:extLst>
      <p:ext uri="{BB962C8B-B14F-4D97-AF65-F5344CB8AC3E}">
        <p14:creationId xmlns:p14="http://schemas.microsoft.com/office/powerpoint/2010/main" val="221839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092728" y="1097855"/>
            <a:ext cx="9651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465293" y="1210149"/>
            <a:ext cx="5996179" cy="461665"/>
          </a:xfrm>
          <a:prstGeom prst="rect">
            <a:avLst/>
          </a:prstGeom>
          <a:noFill/>
        </p:spPr>
        <p:txBody>
          <a:bodyPr wrap="square" rtlCol="0">
            <a:spAutoFit/>
          </a:bodyPr>
          <a:lstStyle/>
          <a:p>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StringBuilder Và StringBuffer</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499323" y="1067761"/>
            <a:ext cx="933937"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sp>
        <p:nvSpPr>
          <p:cNvPr id="15" name="TextBox 14">
            <a:extLst>
              <a:ext uri="{FF2B5EF4-FFF2-40B4-BE49-F238E27FC236}">
                <a16:creationId xmlns:a16="http://schemas.microsoft.com/office/drawing/2014/main" xmlns="" id="{F64D0260-C102-46D4-BAD6-ECD763F7E88D}"/>
              </a:ext>
            </a:extLst>
          </p:cNvPr>
          <p:cNvSpPr txBox="1"/>
          <p:nvPr/>
        </p:nvSpPr>
        <p:spPr>
          <a:xfrm>
            <a:off x="1005260" y="1897082"/>
            <a:ext cx="9715194" cy="3970318"/>
          </a:xfrm>
          <a:prstGeom prst="rect">
            <a:avLst/>
          </a:prstGeom>
          <a:noFill/>
        </p:spPr>
        <p:txBody>
          <a:bodyPr wrap="square" rtlCol="0">
            <a:spAutoFit/>
          </a:bodyPr>
          <a:lstStyle/>
          <a:p>
            <a:pPr marL="457200" indent="-457200">
              <a:buFont typeface="Wingdings" panose="05000000000000000000" pitchFamily="2" charset="2"/>
              <a:buChar char="v"/>
            </a:pPr>
            <a:r>
              <a:rPr lang="vi-VN" sz="2800" dirty="0">
                <a:latin typeface="+mj-lt"/>
              </a:rPr>
              <a:t>StringBuilder và StringBuffer là khá giống nhau</a:t>
            </a:r>
            <a:r>
              <a:rPr lang="en-US" sz="2800" dirty="0">
                <a:latin typeface="+mj-lt"/>
              </a:rPr>
              <a:t>.</a:t>
            </a:r>
          </a:p>
          <a:p>
            <a:pPr marL="457200" indent="-457200">
              <a:buFont typeface="Wingdings" panose="05000000000000000000" pitchFamily="2" charset="2"/>
              <a:buChar char="v"/>
            </a:pPr>
            <a:r>
              <a:rPr lang="vi-VN" sz="2800" dirty="0">
                <a:latin typeface="+mj-lt"/>
              </a:rPr>
              <a:t>StringBuilder có các phương thức tương tự nhưng không được đồng bộ, vì vậy mà hiệu suất của nó cao hơn, bạn nên sử dụng StringBuilder trong ứng dụng đơn luồng, hoặc sử dụng như một biến địa phương trong một phương thức</a:t>
            </a:r>
            <a:endParaRPr lang="en-US" sz="2800" dirty="0">
              <a:latin typeface="+mj-lt"/>
            </a:endParaRPr>
          </a:p>
          <a:p>
            <a:pPr marL="457200" indent="-457200">
              <a:buFont typeface="Wingdings" panose="05000000000000000000" pitchFamily="2" charset="2"/>
              <a:buChar char="v"/>
            </a:pPr>
            <a:r>
              <a:rPr lang="vi-VN" sz="2800" dirty="0">
                <a:latin typeface="+mj-lt"/>
              </a:rPr>
              <a:t>StringBuffer đã được đồng bộ, nó thích hợp khi làm việc với ứng dụng đa luồng, nhiều luồng có thể truy cập vào một đối tượng StringBuffer cùng lúc.</a:t>
            </a:r>
            <a:endParaRPr lang="en-US" sz="2800" dirty="0">
              <a:latin typeface="+mj-lt"/>
            </a:endParaRPr>
          </a:p>
        </p:txBody>
      </p:sp>
    </p:spTree>
    <p:extLst>
      <p:ext uri="{BB962C8B-B14F-4D97-AF65-F5344CB8AC3E}">
        <p14:creationId xmlns:p14="http://schemas.microsoft.com/office/powerpoint/2010/main" val="392773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940328" y="1018503"/>
            <a:ext cx="9576286"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312893" y="1130797"/>
            <a:ext cx="5949469" cy="461665"/>
          </a:xfrm>
          <a:prstGeom prst="rect">
            <a:avLst/>
          </a:prstGeom>
          <a:noFill/>
        </p:spPr>
        <p:txBody>
          <a:bodyPr wrap="square" rtlCol="0">
            <a:spAutoFit/>
          </a:bodyPr>
          <a:lstStyle/>
          <a:p>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StringBuilder Và StringBuffer</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346923" y="988409"/>
            <a:ext cx="92666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pic>
        <p:nvPicPr>
          <p:cNvPr id="15" name="Picture 14">
            <a:extLst>
              <a:ext uri="{FF2B5EF4-FFF2-40B4-BE49-F238E27FC236}">
                <a16:creationId xmlns:a16="http://schemas.microsoft.com/office/drawing/2014/main" xmlns="" id="{4A1208AD-1D32-4338-AE02-A0876D18A3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452" y="1907527"/>
            <a:ext cx="9562148" cy="4112273"/>
          </a:xfrm>
          <a:prstGeom prst="rect">
            <a:avLst/>
          </a:prstGeom>
        </p:spPr>
      </p:pic>
    </p:spTree>
    <p:extLst>
      <p:ext uri="{BB962C8B-B14F-4D97-AF65-F5344CB8AC3E}">
        <p14:creationId xmlns:p14="http://schemas.microsoft.com/office/powerpoint/2010/main" val="277469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pic>
        <p:nvPicPr>
          <p:cNvPr id="5" name="Picture 4" descr="Hỏi - đáp: Lộ trình du học với ngân sách thấ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0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95400" y="1177508"/>
            <a:ext cx="88128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1540733" y="1122534"/>
            <a:ext cx="966550" cy="1026822"/>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6"/>
              <a:ext cx="774244" cy="895944"/>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Rectangle 1">
            <a:extLst>
              <a:ext uri="{FF2B5EF4-FFF2-40B4-BE49-F238E27FC236}">
                <a16:creationId xmlns:a16="http://schemas.microsoft.com/office/drawing/2014/main" xmlns="" id="{1855D609-6AA6-41C4-9278-75E9D253ABA6}"/>
              </a:ext>
            </a:extLst>
          </p:cNvPr>
          <p:cNvSpPr>
            <a:spLocks noChangeArrowheads="1"/>
          </p:cNvSpPr>
          <p:nvPr/>
        </p:nvSpPr>
        <p:spPr bwMode="auto">
          <a:xfrm>
            <a:off x="1295400" y="1823187"/>
            <a:ext cx="89916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457200" lvl="0" indent="-457200" defTabSz="914400">
              <a:buFont typeface="Wingdings" panose="05000000000000000000" pitchFamily="2" charset="2"/>
              <a:buChar char="Ø"/>
            </a:pPr>
            <a:r>
              <a:rPr lang="en-US" altLang="en-US" sz="2600" dirty="0" err="1">
                <a:solidFill>
                  <a:srgbClr val="333333"/>
                </a:solidFill>
                <a:latin typeface="Times New Roman" panose="02020603050405020304" pitchFamily="18" charset="0"/>
                <a:cs typeface="Times New Roman" panose="02020603050405020304" pitchFamily="18" charset="0"/>
              </a:rPr>
              <a:t>Mảng</a:t>
            </a:r>
            <a:r>
              <a:rPr lang="en-US" altLang="en-US" sz="2600" dirty="0">
                <a:solidFill>
                  <a:srgbClr val="333333"/>
                </a:solidFill>
                <a:latin typeface="Times New Roman" panose="02020603050405020304" pitchFamily="18" charset="0"/>
                <a:cs typeface="Times New Roman" panose="02020603050405020304" pitchFamily="18" charset="0"/>
              </a:rPr>
              <a:t> (array) </a:t>
            </a:r>
            <a:r>
              <a:rPr lang="en-US" altLang="en-US" sz="2600" dirty="0" err="1">
                <a:solidFill>
                  <a:srgbClr val="333333"/>
                </a:solidFill>
                <a:latin typeface="Times New Roman" panose="02020603050405020304" pitchFamily="18" charset="0"/>
                <a:cs typeface="Times New Roman" panose="02020603050405020304" pitchFamily="18" charset="0"/>
              </a:rPr>
              <a:t>là</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một</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tập</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hợp</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các</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phần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tử</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có</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cùng</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kiểu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được</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lưu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trữ</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gần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nhau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trong</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bộ</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nhớ</a:t>
            </a:r>
            <a:r>
              <a:rPr lang="en-US" altLang="en-US" sz="2600" dirty="0">
                <a:solidFill>
                  <a:srgbClr val="333333"/>
                </a:solidFill>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dirty="0" err="1">
                <a:solidFill>
                  <a:srgbClr val="333333"/>
                </a:solidFill>
                <a:latin typeface="Times New Roman" panose="02020603050405020304" pitchFamily="18" charset="0"/>
                <a:cs typeface="Times New Roman" panose="02020603050405020304" pitchFamily="18" charset="0"/>
              </a:rPr>
              <a:t>Là</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một</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đối</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tượng</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chứa</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các</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phần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tử</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có</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kiểu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dữ</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liệu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giống</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nhau</a:t>
            </a:r>
            <a:r>
              <a:rPr lang="en-US" altLang="en-US" sz="2600" dirty="0">
                <a:solidFill>
                  <a:srgbClr val="333333"/>
                </a:solidFill>
                <a:latin typeface="Times New Roman" panose="02020603050405020304" pitchFamily="18" charset="0"/>
                <a:cs typeface="Times New Roman" panose="02020603050405020304" pitchFamily="18" charset="0"/>
              </a:rPr>
              <a:t>. </a:t>
            </a:r>
          </a:p>
          <a:p>
            <a:pPr marL="457200" lvl="0" indent="-457200" defTabSz="914400">
              <a:buFont typeface="Wingdings" panose="05000000000000000000" pitchFamily="2" charset="2"/>
              <a:buChar char="Ø"/>
            </a:pPr>
            <a:r>
              <a:rPr lang="en-US" altLang="en-US" sz="2600" dirty="0" err="1">
                <a:solidFill>
                  <a:srgbClr val="333333"/>
                </a:solidFill>
                <a:latin typeface="Times New Roman" panose="02020603050405020304" pitchFamily="18" charset="0"/>
                <a:cs typeface="Times New Roman" panose="02020603050405020304" pitchFamily="18" charset="0"/>
              </a:rPr>
              <a:t>Chỉ</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có</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thể</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lưu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trữ</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một</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tập</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các</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phần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tử</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có</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số</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lượng</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phần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tử</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cố</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định</a:t>
            </a:r>
            <a:r>
              <a:rPr lang="en-US" altLang="en-US" sz="2600" dirty="0">
                <a:solidFill>
                  <a:srgbClr val="333333"/>
                </a:solidFill>
                <a:latin typeface="Times New Roman" panose="02020603050405020304" pitchFamily="18" charset="0"/>
                <a:cs typeface="Times New Roman" panose="02020603050405020304" pitchFamily="18" charset="0"/>
              </a:rPr>
              <a:t>.</a:t>
            </a:r>
            <a:endParaRPr lang="en-US" altLang="en-US" sz="2600" dirty="0">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dirty="0" err="1">
                <a:solidFill>
                  <a:srgbClr val="333333"/>
                </a:solidFill>
                <a:latin typeface="Times New Roman" panose="02020603050405020304" pitchFamily="18" charset="0"/>
                <a:cs typeface="Times New Roman" panose="02020603050405020304" pitchFamily="18" charset="0"/>
              </a:rPr>
              <a:t>Mảng</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trong</a:t>
            </a:r>
            <a:r>
              <a:rPr lang="en-US" altLang="en-US" sz="2600" dirty="0">
                <a:solidFill>
                  <a:srgbClr val="333333"/>
                </a:solidFill>
                <a:latin typeface="Times New Roman" panose="02020603050405020304" pitchFamily="18" charset="0"/>
                <a:cs typeface="Times New Roman" panose="02020603050405020304" pitchFamily="18" charset="0"/>
              </a:rPr>
              <a:t> java </a:t>
            </a:r>
            <a:r>
              <a:rPr lang="en-US" altLang="en-US" sz="2600" dirty="0" err="1">
                <a:solidFill>
                  <a:srgbClr val="333333"/>
                </a:solidFill>
                <a:latin typeface="Times New Roman" panose="02020603050405020304" pitchFamily="18" charset="0"/>
                <a:cs typeface="Times New Roman" panose="02020603050405020304" pitchFamily="18" charset="0"/>
              </a:rPr>
              <a:t>lưu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các</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phần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tử</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theo</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chỉ</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số</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chỉ</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số</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của</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phần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tử</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đầu</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tiên</a:t>
            </a:r>
            <a:r>
              <a:rPr lang="en-US" altLang="en-US" sz="2600" dirty="0">
                <a:solidFill>
                  <a:srgbClr val="333333"/>
                </a:solidFill>
                <a:latin typeface="Times New Roman" panose="02020603050405020304" pitchFamily="18" charset="0"/>
                <a:cs typeface="Times New Roman" panose="02020603050405020304" pitchFamily="18" charset="0"/>
              </a:rPr>
              <a:t> </a:t>
            </a:r>
            <a:r>
              <a:rPr lang="en-US" altLang="en-US" sz="2600" dirty="0" err="1">
                <a:solidFill>
                  <a:srgbClr val="333333"/>
                </a:solidFill>
                <a:latin typeface="Times New Roman" panose="02020603050405020304" pitchFamily="18" charset="0"/>
                <a:cs typeface="Times New Roman" panose="02020603050405020304" pitchFamily="18" charset="0"/>
              </a:rPr>
              <a:t>là</a:t>
            </a:r>
            <a:r>
              <a:rPr lang="en-US" altLang="en-US" sz="2600" dirty="0">
                <a:solidFill>
                  <a:srgbClr val="333333"/>
                </a:solidFill>
                <a:latin typeface="Times New Roman" panose="02020603050405020304" pitchFamily="18" charset="0"/>
                <a:cs typeface="Times New Roman" panose="02020603050405020304" pitchFamily="18" charset="0"/>
              </a:rPr>
              <a:t> 0.</a:t>
            </a:r>
            <a:endParaRPr lang="en-US" altLang="en-US" sz="2600" dirty="0">
              <a:latin typeface="Times New Roman" panose="02020603050405020304" pitchFamily="18" charset="0"/>
              <a:cs typeface="Times New Roman" panose="02020603050405020304" pitchFamily="18" charset="0"/>
            </a:endParaRPr>
          </a:p>
        </p:txBody>
      </p:sp>
      <p:pic>
        <p:nvPicPr>
          <p:cNvPr id="18" name="Picture 2" descr="Mảng trong java">
            <a:extLst>
              <a:ext uri="{FF2B5EF4-FFF2-40B4-BE49-F238E27FC236}">
                <a16:creationId xmlns:a16="http://schemas.microsoft.com/office/drawing/2014/main" xmlns="" id="{CE91718A-A9A3-400B-AD39-7F12D4C0E3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783" y="4274820"/>
            <a:ext cx="5778197" cy="189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508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95400" y="1177508"/>
            <a:ext cx="88128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1540733" y="1122534"/>
            <a:ext cx="966550" cy="1026822"/>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6"/>
              <a:ext cx="774244" cy="895944"/>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Rectangle 1">
            <a:extLst>
              <a:ext uri="{FF2B5EF4-FFF2-40B4-BE49-F238E27FC236}">
                <a16:creationId xmlns:a16="http://schemas.microsoft.com/office/drawing/2014/main" xmlns="" id="{1855D609-6AA6-41C4-9278-75E9D253ABA6}"/>
              </a:ext>
            </a:extLst>
          </p:cNvPr>
          <p:cNvSpPr>
            <a:spLocks noChangeArrowheads="1"/>
          </p:cNvSpPr>
          <p:nvPr/>
        </p:nvSpPr>
        <p:spPr bwMode="auto">
          <a:xfrm>
            <a:off x="1206000" y="2152175"/>
            <a:ext cx="8991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US" altLang="en-US" sz="3000" b="1" dirty="0" err="1" smtClean="0">
                <a:solidFill>
                  <a:srgbClr val="333333"/>
                </a:solidFill>
                <a:latin typeface="Times New Roman" panose="02020603050405020304" pitchFamily="18" charset="0"/>
                <a:cs typeface="Times New Roman" panose="02020603050405020304" pitchFamily="18" charset="0"/>
              </a:rPr>
              <a:t>Các</a:t>
            </a:r>
            <a:r>
              <a:rPr lang="en-US" altLang="en-US" sz="3000" b="1" dirty="0" smtClean="0">
                <a:solidFill>
                  <a:srgbClr val="333333"/>
                </a:solidFill>
                <a:latin typeface="Times New Roman" panose="02020603050405020304" pitchFamily="18" charset="0"/>
                <a:cs typeface="Times New Roman" panose="02020603050405020304" pitchFamily="18" charset="0"/>
              </a:rPr>
              <a:t> </a:t>
            </a:r>
            <a:r>
              <a:rPr lang="en-US" altLang="en-US" sz="3000" b="1" dirty="0" err="1" smtClean="0">
                <a:solidFill>
                  <a:srgbClr val="333333"/>
                </a:solidFill>
                <a:latin typeface="Times New Roman" panose="02020603050405020304" pitchFamily="18" charset="0"/>
                <a:cs typeface="Times New Roman" panose="02020603050405020304" pitchFamily="18" charset="0"/>
              </a:rPr>
              <a:t>thao</a:t>
            </a:r>
            <a:r>
              <a:rPr lang="en-US" altLang="en-US" sz="3000" b="1" dirty="0" smtClean="0">
                <a:solidFill>
                  <a:srgbClr val="333333"/>
                </a:solidFill>
                <a:latin typeface="Times New Roman" panose="02020603050405020304" pitchFamily="18" charset="0"/>
                <a:cs typeface="Times New Roman" panose="02020603050405020304" pitchFamily="18" charset="0"/>
              </a:rPr>
              <a:t> </a:t>
            </a:r>
            <a:r>
              <a:rPr lang="en-US" altLang="en-US" sz="3000" b="1" dirty="0" err="1" smtClean="0">
                <a:solidFill>
                  <a:srgbClr val="333333"/>
                </a:solidFill>
                <a:latin typeface="Times New Roman" panose="02020603050405020304" pitchFamily="18" charset="0"/>
                <a:cs typeface="Times New Roman" panose="02020603050405020304" pitchFamily="18" charset="0"/>
              </a:rPr>
              <a:t>tác</a:t>
            </a:r>
            <a:r>
              <a:rPr lang="en-US" altLang="en-US" sz="3000" b="1" dirty="0" smtClean="0">
                <a:solidFill>
                  <a:srgbClr val="333333"/>
                </a:solidFill>
                <a:latin typeface="Times New Roman" panose="02020603050405020304" pitchFamily="18" charset="0"/>
                <a:cs typeface="Times New Roman" panose="02020603050405020304" pitchFamily="18" charset="0"/>
              </a:rPr>
              <a:t> </a:t>
            </a:r>
            <a:r>
              <a:rPr lang="en-US" altLang="en-US" sz="3000" b="1" dirty="0" err="1" smtClean="0">
                <a:solidFill>
                  <a:srgbClr val="333333"/>
                </a:solidFill>
                <a:latin typeface="Times New Roman" panose="02020603050405020304" pitchFamily="18" charset="0"/>
                <a:cs typeface="Times New Roman" panose="02020603050405020304" pitchFamily="18" charset="0"/>
              </a:rPr>
              <a:t>với</a:t>
            </a:r>
            <a:r>
              <a:rPr lang="en-US" altLang="en-US" sz="3000" b="1" dirty="0" smtClean="0">
                <a:solidFill>
                  <a:srgbClr val="333333"/>
                </a:solidFill>
                <a:latin typeface="Times New Roman" panose="02020603050405020304" pitchFamily="18" charset="0"/>
                <a:cs typeface="Times New Roman" panose="02020603050405020304" pitchFamily="18" charset="0"/>
              </a:rPr>
              <a:t> </a:t>
            </a:r>
            <a:r>
              <a:rPr lang="en-US" altLang="en-US" sz="3000" b="1" dirty="0" err="1" smtClean="0">
                <a:solidFill>
                  <a:srgbClr val="333333"/>
                </a:solidFill>
                <a:latin typeface="Times New Roman" panose="02020603050405020304" pitchFamily="18" charset="0"/>
                <a:cs typeface="Times New Roman" panose="02020603050405020304" pitchFamily="18" charset="0"/>
              </a:rPr>
              <a:t>mảng</a:t>
            </a:r>
            <a:endParaRPr lang="en-US" altLang="en-US" sz="3000" b="1" dirty="0">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dirty="0" err="1" smtClean="0">
                <a:solidFill>
                  <a:srgbClr val="333333"/>
                </a:solidFill>
                <a:latin typeface="Times New Roman" panose="02020603050405020304" pitchFamily="18" charset="0"/>
                <a:cs typeface="Times New Roman" panose="02020603050405020304" pitchFamily="18" charset="0"/>
              </a:rPr>
              <a:t>Khai</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báo</a:t>
            </a:r>
            <a:endParaRPr lang="en-US" altLang="en-US" sz="2600" dirty="0" smtClean="0">
              <a:solidFill>
                <a:srgbClr val="333333"/>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dirty="0" err="1" smtClean="0">
                <a:latin typeface="Times New Roman" panose="02020603050405020304" pitchFamily="18" charset="0"/>
                <a:cs typeface="Times New Roman" panose="02020603050405020304" pitchFamily="18" charset="0"/>
              </a:rPr>
              <a:t>Truy</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xuất</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đọc</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ghi</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các</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phần</a:t>
            </a:r>
            <a:r>
              <a:rPr lang="en-US" altLang="en-US" sz="2600" dirty="0" smtClean="0">
                <a:latin typeface="Times New Roman" panose="02020603050405020304" pitchFamily="18" charset="0"/>
                <a:cs typeface="Times New Roman" panose="02020603050405020304" pitchFamily="18" charset="0"/>
              </a:rPr>
              <a:t> </a:t>
            </a:r>
            <a:r>
              <a:rPr lang="en-US" altLang="en-US" sz="2600" dirty="0" err="1" smtClean="0">
                <a:latin typeface="Times New Roman" panose="02020603050405020304" pitchFamily="18" charset="0"/>
                <a:cs typeface="Times New Roman" panose="02020603050405020304" pitchFamily="18" charset="0"/>
              </a:rPr>
              <a:t>tử</a:t>
            </a:r>
            <a:endParaRPr lang="en-US" altLang="en-US" sz="2600" dirty="0">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dirty="0" err="1" smtClean="0">
                <a:solidFill>
                  <a:srgbClr val="333333"/>
                </a:solidFill>
                <a:latin typeface="Times New Roman" panose="02020603050405020304" pitchFamily="18" charset="0"/>
                <a:cs typeface="Times New Roman" panose="02020603050405020304" pitchFamily="18" charset="0"/>
              </a:rPr>
              <a:t>Lấy</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số</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phần</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tử</a:t>
            </a:r>
            <a:endParaRPr lang="en-US" altLang="en-US" sz="2600" dirty="0">
              <a:solidFill>
                <a:srgbClr val="333333"/>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dirty="0" err="1" smtClean="0">
                <a:solidFill>
                  <a:srgbClr val="333333"/>
                </a:solidFill>
                <a:latin typeface="Times New Roman" panose="02020603050405020304" pitchFamily="18" charset="0"/>
                <a:cs typeface="Times New Roman" panose="02020603050405020304" pitchFamily="18" charset="0"/>
              </a:rPr>
              <a:t>Duyệt</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mảng</a:t>
            </a:r>
            <a:endParaRPr lang="en-US" altLang="en-US" sz="2600" dirty="0" smtClean="0">
              <a:solidFill>
                <a:srgbClr val="333333"/>
              </a:solidFill>
              <a:latin typeface="Times New Roman" panose="02020603050405020304" pitchFamily="18" charset="0"/>
              <a:cs typeface="Times New Roman" panose="02020603050405020304" pitchFamily="18" charset="0"/>
            </a:endParaRPr>
          </a:p>
          <a:p>
            <a:pPr marL="457200" lvl="0" indent="-457200" defTabSz="914400">
              <a:buFont typeface="Wingdings" panose="05000000000000000000" pitchFamily="2" charset="2"/>
              <a:buChar char="Ø"/>
            </a:pPr>
            <a:r>
              <a:rPr lang="en-US" altLang="en-US" sz="2600" dirty="0" err="1" smtClean="0">
                <a:solidFill>
                  <a:srgbClr val="333333"/>
                </a:solidFill>
                <a:latin typeface="Times New Roman" panose="02020603050405020304" pitchFamily="18" charset="0"/>
                <a:cs typeface="Times New Roman" panose="02020603050405020304" pitchFamily="18" charset="0"/>
              </a:rPr>
              <a:t>Sắp</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xếp</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các</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phần</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tử</a:t>
            </a:r>
            <a:r>
              <a:rPr lang="en-US" altLang="en-US" sz="2600" dirty="0" smtClean="0">
                <a:solidFill>
                  <a:srgbClr val="333333"/>
                </a:solidFill>
                <a:latin typeface="Times New Roman" panose="02020603050405020304" pitchFamily="18" charset="0"/>
                <a:cs typeface="Times New Roman" panose="02020603050405020304" pitchFamily="18" charset="0"/>
              </a:rPr>
              <a:t> </a:t>
            </a:r>
            <a:r>
              <a:rPr lang="en-US" altLang="en-US" sz="2600" dirty="0" err="1" smtClean="0">
                <a:solidFill>
                  <a:srgbClr val="333333"/>
                </a:solidFill>
                <a:latin typeface="Times New Roman" panose="02020603050405020304" pitchFamily="18" charset="0"/>
                <a:cs typeface="Times New Roman" panose="02020603050405020304" pitchFamily="18" charset="0"/>
              </a:rPr>
              <a:t>mảng</a:t>
            </a:r>
            <a:endParaRPr lang="en-US"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838200" y="1112908"/>
            <a:ext cx="91440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992093" y="1065827"/>
            <a:ext cx="958628" cy="960120"/>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7"/>
              <a:ext cx="774242" cy="958188"/>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Arrow: Pentagon 1">
            <a:extLst>
              <a:ext uri="{FF2B5EF4-FFF2-40B4-BE49-F238E27FC236}">
                <a16:creationId xmlns:a16="http://schemas.microsoft.com/office/drawing/2014/main" xmlns="" id="{57CFB61F-654D-4749-8786-7A20DE6806F8}"/>
              </a:ext>
            </a:extLst>
          </p:cNvPr>
          <p:cNvSpPr/>
          <p:nvPr/>
        </p:nvSpPr>
        <p:spPr>
          <a:xfrm>
            <a:off x="992092" y="1900465"/>
            <a:ext cx="8835871" cy="37555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là</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tập</a:t>
            </a:r>
            <a:r>
              <a:rPr lang="en-US" sz="2400" dirty="0">
                <a:solidFill>
                  <a:srgbClr val="FF0000"/>
                </a:solidFill>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hợp</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có</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giới</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hạn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các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phần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tử</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có</a:t>
            </a:r>
            <a:r>
              <a:rPr lang="en-US" sz="2400" dirty="0">
                <a:solidFill>
                  <a:srgbClr val="FF0000"/>
                </a:solidFill>
                <a:latin typeface="Times New Roman" panose="02020603050405020304" pitchFamily="18" charset="0"/>
                <a:cs typeface="Times New Roman" panose="02020603050405020304" pitchFamily="18" charset="0"/>
              </a:rPr>
              <a:t> CÙNG KIỂU DỮ LIỆU</a:t>
            </a:r>
          </a:p>
        </p:txBody>
      </p:sp>
      <p:sp>
        <p:nvSpPr>
          <p:cNvPr id="18" name="Arrow: Pentagon 14">
            <a:extLst>
              <a:ext uri="{FF2B5EF4-FFF2-40B4-BE49-F238E27FC236}">
                <a16:creationId xmlns:a16="http://schemas.microsoft.com/office/drawing/2014/main" xmlns="" id="{44999129-644D-450E-9780-8A7C3ADF147A}"/>
              </a:ext>
            </a:extLst>
          </p:cNvPr>
          <p:cNvSpPr/>
          <p:nvPr/>
        </p:nvSpPr>
        <p:spPr>
          <a:xfrm>
            <a:off x="992092" y="2424963"/>
            <a:ext cx="8835871" cy="37555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rgbClr val="FF0000"/>
                </a:solidFill>
                <a:latin typeface="Times New Roman" panose="02020603050405020304" pitchFamily="18" charset="0"/>
                <a:cs typeface="Times New Roman" panose="02020603050405020304" pitchFamily="18" charset="0"/>
              </a:rPr>
              <a:t>Số l</a:t>
            </a:r>
            <a:r>
              <a:rPr lang="vi-VN" sz="2400">
                <a:solidFill>
                  <a:srgbClr val="FF0000"/>
                </a:solidFill>
                <a:latin typeface="Times New Roman" panose="02020603050405020304" pitchFamily="18" charset="0"/>
                <a:cs typeface="Times New Roman" panose="02020603050405020304" pitchFamily="18" charset="0"/>
              </a:rPr>
              <a:t>ư</a:t>
            </a:r>
            <a:r>
              <a:rPr lang="en-US" sz="2400">
                <a:solidFill>
                  <a:srgbClr val="FF0000"/>
                </a:solidFill>
                <a:latin typeface="Times New Roman" panose="02020603050405020304" pitchFamily="18" charset="0"/>
                <a:cs typeface="Times New Roman" panose="02020603050405020304" pitchFamily="18" charset="0"/>
              </a:rPr>
              <a:t>ợng phần tử(size) đ</a:t>
            </a:r>
            <a:r>
              <a:rPr lang="vi-VN" sz="2400">
                <a:solidFill>
                  <a:srgbClr val="FF0000"/>
                </a:solidFill>
                <a:latin typeface="Times New Roman" panose="02020603050405020304" pitchFamily="18" charset="0"/>
                <a:cs typeface="Times New Roman" panose="02020603050405020304" pitchFamily="18" charset="0"/>
              </a:rPr>
              <a:t>ư</a:t>
            </a:r>
            <a:r>
              <a:rPr lang="en-US" sz="2400">
                <a:solidFill>
                  <a:srgbClr val="FF0000"/>
                </a:solidFill>
                <a:latin typeface="Times New Roman" panose="02020603050405020304" pitchFamily="18" charset="0"/>
                <a:cs typeface="Times New Roman" panose="02020603050405020304" pitchFamily="18" charset="0"/>
              </a:rPr>
              <a:t>ợc xác định khi khai báo và không đổi</a:t>
            </a:r>
          </a:p>
        </p:txBody>
      </p:sp>
      <p:sp>
        <p:nvSpPr>
          <p:cNvPr id="19" name="Callout: Down Arrow 2">
            <a:extLst>
              <a:ext uri="{FF2B5EF4-FFF2-40B4-BE49-F238E27FC236}">
                <a16:creationId xmlns:a16="http://schemas.microsoft.com/office/drawing/2014/main" xmlns="" id="{E04799ED-ADE8-4436-9541-F025A7157CF8}"/>
              </a:ext>
            </a:extLst>
          </p:cNvPr>
          <p:cNvSpPr/>
          <p:nvPr/>
        </p:nvSpPr>
        <p:spPr>
          <a:xfrm>
            <a:off x="4073017" y="2900636"/>
            <a:ext cx="2434728" cy="50358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Cú pháp</a:t>
            </a:r>
          </a:p>
        </p:txBody>
      </p:sp>
      <p:pic>
        <p:nvPicPr>
          <p:cNvPr id="20" name="Picture 19">
            <a:extLst>
              <a:ext uri="{FF2B5EF4-FFF2-40B4-BE49-F238E27FC236}">
                <a16:creationId xmlns:a16="http://schemas.microsoft.com/office/drawing/2014/main" xmlns="" id="{D3D26565-54AC-48CE-B27C-CDBAD74B6527}"/>
              </a:ext>
            </a:extLst>
          </p:cNvPr>
          <p:cNvPicPr>
            <a:picLocks noChangeAspect="1"/>
          </p:cNvPicPr>
          <p:nvPr/>
        </p:nvPicPr>
        <p:blipFill>
          <a:blip r:embed="rId4"/>
          <a:stretch>
            <a:fillRect/>
          </a:stretch>
        </p:blipFill>
        <p:spPr>
          <a:xfrm>
            <a:off x="2467931" y="3404221"/>
            <a:ext cx="5884538" cy="2767979"/>
          </a:xfrm>
          <a:prstGeom prst="rect">
            <a:avLst/>
          </a:prstGeom>
        </p:spPr>
      </p:pic>
    </p:spTree>
    <p:extLst>
      <p:ext uri="{BB962C8B-B14F-4D97-AF65-F5344CB8AC3E}">
        <p14:creationId xmlns:p14="http://schemas.microsoft.com/office/powerpoint/2010/main" val="325820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838200" y="1112908"/>
            <a:ext cx="91440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992093" y="1065827"/>
            <a:ext cx="958628" cy="960120"/>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7"/>
              <a:ext cx="774242" cy="958188"/>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Arrow: Pentagon 1">
            <a:extLst>
              <a:ext uri="{FF2B5EF4-FFF2-40B4-BE49-F238E27FC236}">
                <a16:creationId xmlns:a16="http://schemas.microsoft.com/office/drawing/2014/main" xmlns="" id="{57CFB61F-654D-4749-8786-7A20DE6806F8}"/>
              </a:ext>
            </a:extLst>
          </p:cNvPr>
          <p:cNvSpPr/>
          <p:nvPr/>
        </p:nvSpPr>
        <p:spPr>
          <a:xfrm>
            <a:off x="992092" y="1900465"/>
            <a:ext cx="8835871" cy="37555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rgbClr val="FF0000"/>
                </a:solidFill>
                <a:latin typeface="Times New Roman" panose="02020603050405020304" pitchFamily="18" charset="0"/>
                <a:cs typeface="Times New Roman" panose="02020603050405020304" pitchFamily="18" charset="0"/>
              </a:rPr>
              <a:t>Khai</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báo</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không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khởi</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tạo</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8" name="Arrow: Pentagon 14">
            <a:extLst>
              <a:ext uri="{FF2B5EF4-FFF2-40B4-BE49-F238E27FC236}">
                <a16:creationId xmlns:a16="http://schemas.microsoft.com/office/drawing/2014/main" xmlns="" id="{44999129-644D-450E-9780-8A7C3ADF147A}"/>
              </a:ext>
            </a:extLst>
          </p:cNvPr>
          <p:cNvSpPr/>
          <p:nvPr/>
        </p:nvSpPr>
        <p:spPr>
          <a:xfrm>
            <a:off x="1075955" y="3679305"/>
            <a:ext cx="8835871" cy="37555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rgbClr val="FF0000"/>
                </a:solidFill>
                <a:latin typeface="Times New Roman" panose="02020603050405020304" pitchFamily="18" charset="0"/>
                <a:cs typeface="Times New Roman" panose="02020603050405020304" pitchFamily="18" charset="0"/>
              </a:rPr>
              <a:t>Khai</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báo</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có</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khởi</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tạo</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5" name="Rectangle 4"/>
          <p:cNvSpPr>
            <a:spLocks noChangeArrowheads="1"/>
          </p:cNvSpPr>
          <p:nvPr/>
        </p:nvSpPr>
        <p:spPr bwMode="auto">
          <a:xfrm>
            <a:off x="992092" y="2400762"/>
            <a:ext cx="8289449"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smtClean="0">
                <a:ln>
                  <a:noFill/>
                </a:ln>
                <a:solidFill>
                  <a:srgbClr val="8C8C8C"/>
                </a:solidFill>
                <a:effectLst/>
                <a:latin typeface="Consolas" panose="020B0609020204030204" pitchFamily="49" charset="0"/>
              </a:rPr>
              <a:t>// </a:t>
            </a:r>
            <a:r>
              <a:rPr lang="en-US" i="1" dirty="0" err="1">
                <a:solidFill>
                  <a:srgbClr val="8C8C8C"/>
                </a:solidFill>
                <a:latin typeface="Consolas" panose="020B0609020204030204" pitchFamily="49" charset="0"/>
              </a:rPr>
              <a:t>K</a:t>
            </a:r>
            <a:r>
              <a:rPr kumimoji="0" lang="en-US" b="0" i="1" u="none" strike="noStrike" cap="none" normalizeH="0" baseline="0" dirty="0" err="1" smtClean="0">
                <a:ln>
                  <a:noFill/>
                </a:ln>
                <a:solidFill>
                  <a:srgbClr val="8C8C8C"/>
                </a:solidFill>
                <a:effectLst/>
                <a:latin typeface="Consolas" panose="020B0609020204030204" pitchFamily="49" charset="0"/>
              </a:rPr>
              <a:t>hởi</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tạo</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mảng</a:t>
            </a:r>
            <a:r>
              <a:rPr kumimoji="0" lang="en-US" b="0" i="1" u="none" strike="noStrike" cap="none" normalizeH="0" baseline="0" dirty="0" smtClean="0">
                <a:ln>
                  <a:noFill/>
                </a:ln>
                <a:solidFill>
                  <a:srgbClr val="8C8C8C"/>
                </a:solidFill>
                <a:effectLst/>
                <a:latin typeface="Consolas" panose="020B0609020204030204" pitchFamily="49" charset="0"/>
              </a:rPr>
              <a:t/>
            </a:r>
            <a:br>
              <a:rPr kumimoji="0" lang="en-US" b="0" i="1" u="none" strike="noStrike" cap="none" normalizeH="0" baseline="0" dirty="0" smtClean="0">
                <a:ln>
                  <a:noFill/>
                </a:ln>
                <a:solidFill>
                  <a:srgbClr val="8C8C8C"/>
                </a:solidFill>
                <a:effectLst/>
                <a:latin typeface="Consolas" panose="020B0609020204030204" pitchFamily="49" charset="0"/>
              </a:rPr>
            </a:br>
            <a:r>
              <a:rPr kumimoji="0" lang="en-US" b="0" i="0" u="none" strike="noStrike" cap="none" normalizeH="0" baseline="0" dirty="0" err="1" smtClean="0">
                <a:ln>
                  <a:noFill/>
                </a:ln>
                <a:solidFill>
                  <a:srgbClr val="0033B3"/>
                </a:solidFill>
                <a:effectLst/>
                <a:latin typeface="Consolas" panose="020B0609020204030204" pitchFamily="49" charset="0"/>
              </a:rPr>
              <a:t>int</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rPr>
              <a:t>a</a:t>
            </a:r>
            <a:r>
              <a:rPr kumimoji="0" lang="en-US" b="0" i="0" u="none" strike="noStrike" cap="none" normalizeH="0" baseline="0" dirty="0" smtClean="0">
                <a:ln>
                  <a:noFill/>
                </a:ln>
                <a:solidFill>
                  <a:srgbClr val="080808"/>
                </a:solidFill>
                <a:effectLst/>
                <a:latin typeface="Consolas" panose="020B0609020204030204" pitchFamily="49" charset="0"/>
              </a:rPr>
              <a:t>; </a:t>
            </a:r>
            <a:r>
              <a:rPr kumimoji="0" lang="en-US" b="0" i="1" u="none" strike="noStrike" cap="none" normalizeH="0" baseline="0" dirty="0" smtClean="0">
                <a:ln>
                  <a:noFill/>
                </a:ln>
                <a:solidFill>
                  <a:srgbClr val="8C8C8C"/>
                </a:solidFill>
                <a:effectLst/>
                <a:latin typeface="Consolas" panose="020B0609020204030204" pitchFamily="49" charset="0"/>
              </a:rPr>
              <a:t>//</a:t>
            </a:r>
            <a:r>
              <a:rPr kumimoji="0" lang="en-US" b="0" i="1" u="none" strike="noStrike" cap="none" normalizeH="0" baseline="0" dirty="0" err="1" smtClean="0">
                <a:ln>
                  <a:noFill/>
                </a:ln>
                <a:solidFill>
                  <a:srgbClr val="8C8C8C"/>
                </a:solidFill>
                <a:effectLst/>
                <a:latin typeface="Consolas" panose="020B0609020204030204" pitchFamily="49" charset="0"/>
              </a:rPr>
              <a:t>mảng</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số</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nguyên</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chưa</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biết</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số</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phần</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tử</a:t>
            </a:r>
            <a:r>
              <a:rPr kumimoji="0" lang="en-US" b="0" i="1" u="none" strike="noStrike" cap="none" normalizeH="0" baseline="0" dirty="0" smtClean="0">
                <a:ln>
                  <a:noFill/>
                </a:ln>
                <a:solidFill>
                  <a:srgbClr val="8C8C8C"/>
                </a:solidFill>
                <a:effectLst/>
                <a:latin typeface="Consolas" panose="020B0609020204030204" pitchFamily="49" charset="0"/>
              </a:rPr>
              <a:t/>
            </a:r>
            <a:br>
              <a:rPr kumimoji="0" lang="en-US" b="0" i="1" u="none" strike="noStrike" cap="none" normalizeH="0" baseline="0" dirty="0" smtClean="0">
                <a:ln>
                  <a:noFill/>
                </a:ln>
                <a:solidFill>
                  <a:srgbClr val="8C8C8C"/>
                </a:solidFill>
                <a:effectLst/>
                <a:latin typeface="Consolas" panose="020B0609020204030204" pitchFamily="49" charset="0"/>
              </a:rPr>
            </a:br>
            <a:r>
              <a:rPr kumimoji="0" lang="en-US" b="0" i="0" u="none" strike="noStrike" cap="none" normalizeH="0" baseline="0" dirty="0" err="1" smtClean="0">
                <a:ln>
                  <a:noFill/>
                </a:ln>
                <a:solidFill>
                  <a:srgbClr val="0033B3"/>
                </a:solidFill>
                <a:effectLst/>
                <a:latin typeface="Consolas" panose="020B0609020204030204" pitchFamily="49" charset="0"/>
              </a:rPr>
              <a:t>int</a:t>
            </a:r>
            <a:r>
              <a:rPr kumimoji="0" lang="en-US" b="0" i="0" u="none" strike="noStrike" cap="none" normalizeH="0" baseline="0" dirty="0" smtClean="0">
                <a:ln>
                  <a:noFill/>
                </a:ln>
                <a:solidFill>
                  <a:srgbClr val="080808"/>
                </a:solidFill>
                <a:effectLst/>
                <a:latin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rPr>
              <a:t>arrayInt_1 </a:t>
            </a:r>
            <a:r>
              <a:rPr kumimoji="0" lang="en-US" b="0" i="0" u="none" strike="noStrike" cap="none" normalizeH="0" baseline="0" dirty="0" smtClean="0">
                <a:ln>
                  <a:noFill/>
                </a:ln>
                <a:solidFill>
                  <a:srgbClr val="080808"/>
                </a:solidFill>
                <a:effectLst/>
                <a:latin typeface="Consolas" panose="020B0609020204030204" pitchFamily="49" charset="0"/>
              </a:rPr>
              <a:t>= </a:t>
            </a:r>
            <a:r>
              <a:rPr kumimoji="0" lang="en-US" b="0" i="0" u="none" strike="noStrike" cap="none" normalizeH="0" baseline="0" dirty="0" smtClean="0">
                <a:ln>
                  <a:noFill/>
                </a:ln>
                <a:solidFill>
                  <a:srgbClr val="0033B3"/>
                </a:solidFill>
                <a:effectLst/>
                <a:latin typeface="Consolas" panose="020B0609020204030204" pitchFamily="49" charset="0"/>
              </a:rPr>
              <a:t>new </a:t>
            </a:r>
            <a:r>
              <a:rPr kumimoji="0" lang="en-US" b="0" i="0" u="none" strike="noStrike" cap="none" normalizeH="0" baseline="0" dirty="0" err="1" smtClean="0">
                <a:ln>
                  <a:noFill/>
                </a:ln>
                <a:solidFill>
                  <a:srgbClr val="0033B3"/>
                </a:solidFill>
                <a:effectLst/>
                <a:latin typeface="Consolas" panose="020B0609020204030204" pitchFamily="49" charset="0"/>
              </a:rPr>
              <a:t>int</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10</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Mảng</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số</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nguyên</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chưa</a:t>
            </a:r>
            <a:r>
              <a:rPr kumimoji="0" lang="en-US" b="0" i="1" u="none" strike="noStrike" cap="none" normalizeH="0" baseline="0" dirty="0" smtClean="0">
                <a:ln>
                  <a:noFill/>
                </a:ln>
                <a:solidFill>
                  <a:srgbClr val="8C8C8C"/>
                </a:solidFill>
                <a:effectLst/>
                <a:latin typeface="Consolas" panose="020B0609020204030204" pitchFamily="49" charset="0"/>
              </a:rPr>
              <a:t> 10 </a:t>
            </a:r>
            <a:r>
              <a:rPr kumimoji="0" lang="en-US" b="0" i="1" u="none" strike="noStrike" cap="none" normalizeH="0" baseline="0" dirty="0" err="1" smtClean="0">
                <a:ln>
                  <a:noFill/>
                </a:ln>
                <a:solidFill>
                  <a:srgbClr val="8C8C8C"/>
                </a:solidFill>
                <a:effectLst/>
                <a:latin typeface="Consolas" panose="020B0609020204030204" pitchFamily="49" charset="0"/>
              </a:rPr>
              <a:t>phần</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tử</a:t>
            </a:r>
            <a:endParaRPr kumimoji="0" lang="en-US" b="0" i="0" u="none" strike="noStrike" cap="none" normalizeH="0" baseline="0" dirty="0" smtClean="0">
              <a:ln>
                <a:noFill/>
              </a:ln>
              <a:solidFill>
                <a:schemeClr val="tx1"/>
              </a:solidFill>
              <a:effectLst/>
              <a:latin typeface="Consolas" panose="020B0609020204030204" pitchFamily="49" charset="0"/>
            </a:endParaRPr>
          </a:p>
        </p:txBody>
      </p:sp>
      <p:sp>
        <p:nvSpPr>
          <p:cNvPr id="26" name="Rectangle 5"/>
          <p:cNvSpPr>
            <a:spLocks noChangeArrowheads="1"/>
          </p:cNvSpPr>
          <p:nvPr/>
        </p:nvSpPr>
        <p:spPr bwMode="auto">
          <a:xfrm>
            <a:off x="1047200" y="4240412"/>
            <a:ext cx="664316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33B3"/>
                </a:solidFill>
                <a:effectLst/>
                <a:latin typeface="Consolas" panose="020B0609020204030204" pitchFamily="49" charset="0"/>
              </a:rPr>
              <a:t>int</a:t>
            </a:r>
            <a:r>
              <a:rPr kumimoji="0" lang="en-US" b="0" i="0" u="none" strike="noStrike" cap="none" normalizeH="0" baseline="0" dirty="0" smtClean="0">
                <a:ln>
                  <a:noFill/>
                </a:ln>
                <a:solidFill>
                  <a:srgbClr val="080808"/>
                </a:solidFill>
                <a:effectLst/>
                <a:latin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rPr>
              <a:t>arrayInt_3 </a:t>
            </a:r>
            <a:r>
              <a:rPr kumimoji="0" lang="en-US" b="0" i="0" u="none" strike="noStrike" cap="none" normalizeH="0" baseline="0" dirty="0" smtClean="0">
                <a:ln>
                  <a:noFill/>
                </a:ln>
                <a:solidFill>
                  <a:srgbClr val="080808"/>
                </a:solidFill>
                <a:effectLst/>
                <a:latin typeface="Consolas" panose="020B0609020204030204" pitchFamily="49" charset="0"/>
              </a:rPr>
              <a:t>= </a:t>
            </a:r>
            <a:r>
              <a:rPr kumimoji="0" lang="en-US" b="0" i="0" u="none" strike="noStrike" cap="none" normalizeH="0" baseline="0" dirty="0" smtClean="0">
                <a:ln>
                  <a:noFill/>
                </a:ln>
                <a:solidFill>
                  <a:srgbClr val="0033B3"/>
                </a:solidFill>
                <a:effectLst/>
                <a:latin typeface="Consolas" panose="020B0609020204030204" pitchFamily="49" charset="0"/>
              </a:rPr>
              <a:t>new </a:t>
            </a:r>
            <a:r>
              <a:rPr kumimoji="0" lang="en-US" b="0" i="0" u="none" strike="noStrike" cap="none" normalizeH="0" baseline="0" dirty="0" err="1" smtClean="0">
                <a:ln>
                  <a:noFill/>
                </a:ln>
                <a:solidFill>
                  <a:srgbClr val="0033B3"/>
                </a:solidFill>
                <a:effectLst/>
                <a:latin typeface="Consolas" panose="020B0609020204030204" pitchFamily="49" charset="0"/>
              </a:rPr>
              <a:t>int</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1</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2</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3</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4</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5</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6</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7</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8</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9</a:t>
            </a:r>
            <a:r>
              <a:rPr kumimoji="0" lang="en-US" b="0" i="0" u="none" strike="noStrike" cap="none" normalizeH="0" baseline="0" dirty="0" smtClean="0">
                <a:ln>
                  <a:noFill/>
                </a:ln>
                <a:solidFill>
                  <a:srgbClr val="080808"/>
                </a:solidFill>
                <a:effectLst/>
                <a:latin typeface="Consolas" panose="020B0609020204030204" pitchFamily="49" charset="0"/>
              </a:rPr>
              <a:t>,</a:t>
            </a:r>
            <a:r>
              <a:rPr kumimoji="0" lang="en-US" b="0" i="0" u="none" strike="noStrike" cap="none" normalizeH="0" baseline="0" dirty="0" smtClean="0">
                <a:ln>
                  <a:noFill/>
                </a:ln>
                <a:solidFill>
                  <a:srgbClr val="1750EB"/>
                </a:solidFill>
                <a:effectLst/>
                <a:latin typeface="Consolas" panose="020B0609020204030204" pitchFamily="49" charset="0"/>
              </a:rPr>
              <a:t>10</a:t>
            </a:r>
            <a:r>
              <a:rPr kumimoji="0" lang="en-US" b="0" i="0" u="none" strike="noStrike" cap="none" normalizeH="0" baseline="0" dirty="0" smtClean="0">
                <a:ln>
                  <a:noFill/>
                </a:ln>
                <a:solidFill>
                  <a:srgbClr val="080808"/>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Mảng</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số</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nguyên</a:t>
            </a:r>
            <a:r>
              <a:rPr kumimoji="0" lang="en-US" b="0" i="1" u="none" strike="noStrike" cap="none" normalizeH="0" baseline="0" dirty="0" smtClean="0">
                <a:ln>
                  <a:noFill/>
                </a:ln>
                <a:solidFill>
                  <a:srgbClr val="8C8C8C"/>
                </a:solidFill>
                <a:effectLst/>
                <a:latin typeface="Consolas" panose="020B0609020204030204" pitchFamily="49" charset="0"/>
              </a:rPr>
              <a:t> 10 </a:t>
            </a:r>
            <a:r>
              <a:rPr kumimoji="0" lang="en-US" b="0" i="1" u="none" strike="noStrike" cap="none" normalizeH="0" baseline="0" dirty="0" err="1" smtClean="0">
                <a:ln>
                  <a:noFill/>
                </a:ln>
                <a:solidFill>
                  <a:srgbClr val="8C8C8C"/>
                </a:solidFill>
                <a:effectLst/>
                <a:latin typeface="Consolas" panose="020B0609020204030204" pitchFamily="49" charset="0"/>
              </a:rPr>
              <a:t>phần</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tử</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được</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khởi</a:t>
            </a:r>
            <a:r>
              <a:rPr kumimoji="0" lang="en-US" b="0" i="1" u="none" strike="noStrike" cap="none" normalizeH="0" baseline="0" dirty="0" smtClean="0">
                <a:ln>
                  <a:noFill/>
                </a:ln>
                <a:solidFill>
                  <a:srgbClr val="8C8C8C"/>
                </a:solidFill>
                <a:effectLst/>
                <a:latin typeface="Consolas" panose="020B0609020204030204" pitchFamily="49" charset="0"/>
              </a:rPr>
              <a:t> </a:t>
            </a:r>
            <a:r>
              <a:rPr kumimoji="0" lang="en-US" b="0" i="1" u="none" strike="noStrike" cap="none" normalizeH="0" baseline="0" dirty="0" err="1" smtClean="0">
                <a:ln>
                  <a:noFill/>
                </a:ln>
                <a:solidFill>
                  <a:srgbClr val="8C8C8C"/>
                </a:solidFill>
                <a:effectLst/>
                <a:latin typeface="Consolas" panose="020B0609020204030204" pitchFamily="49" charset="0"/>
              </a:rPr>
              <a:t>tạo</a:t>
            </a:r>
            <a:endParaRPr kumimoji="0" lang="en-US" b="0" i="0" u="none" strike="noStrike" cap="none" normalizeH="0" baseline="0" dirty="0" smtClean="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77841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838200" y="1112908"/>
            <a:ext cx="91440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cs typeface="Times New Roman" panose="02020603050405020304" pitchFamily="18" charset="0"/>
                </a:rPr>
                <a:t>Mảng</a:t>
              </a:r>
              <a:r>
                <a:rPr lang="en-US" altLang="zh-CN" sz="2800" b="1" dirty="0">
                  <a:solidFill>
                    <a:schemeClr val="bg1"/>
                  </a:solidFill>
                  <a:latin typeface="Times New Roman" panose="02020603050405020304" pitchFamily="18" charset="0"/>
                  <a:cs typeface="Times New Roman" panose="02020603050405020304" pitchFamily="18" charset="0"/>
                </a:rPr>
                <a:t>/</a:t>
              </a:r>
              <a:r>
                <a:rPr lang="en-US" altLang="zh-CN" sz="2800" b="1" dirty="0" err="1">
                  <a:solidFill>
                    <a:schemeClr val="bg1"/>
                  </a:solidFill>
                  <a:latin typeface="Times New Roman" panose="02020603050405020304" pitchFamily="18" charset="0"/>
                  <a:cs typeface="Times New Roman" panose="02020603050405020304" pitchFamily="18" charset="0"/>
                </a:rPr>
                <a:t>Danh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Sách</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Trong</a:t>
              </a:r>
              <a:r>
                <a:rPr lang="en-US" altLang="zh-CN" sz="2800" b="1" dirty="0">
                  <a:solidFill>
                    <a:schemeClr val="bg1"/>
                  </a:solidFill>
                  <a:latin typeface="Times New Roman" panose="02020603050405020304" pitchFamily="18" charset="0"/>
                  <a:cs typeface="Times New Roman" panose="02020603050405020304" pitchFamily="18" charset="0"/>
                </a:rPr>
                <a:t>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992093" y="1065827"/>
            <a:ext cx="958628" cy="960120"/>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7"/>
              <a:ext cx="774242" cy="958188"/>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Arrow: Pentagon 1">
            <a:extLst>
              <a:ext uri="{FF2B5EF4-FFF2-40B4-BE49-F238E27FC236}">
                <a16:creationId xmlns:a16="http://schemas.microsoft.com/office/drawing/2014/main" xmlns="" id="{57CFB61F-654D-4749-8786-7A20DE6806F8}"/>
              </a:ext>
            </a:extLst>
          </p:cNvPr>
          <p:cNvSpPr/>
          <p:nvPr/>
        </p:nvSpPr>
        <p:spPr>
          <a:xfrm>
            <a:off x="992092" y="1900465"/>
            <a:ext cx="8835871" cy="375552"/>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smtClean="0">
                <a:solidFill>
                  <a:srgbClr val="FF0000"/>
                </a:solidFill>
                <a:latin typeface="Times New Roman" panose="02020603050405020304" pitchFamily="18" charset="0"/>
                <a:cs typeface="Times New Roman" panose="02020603050405020304" pitchFamily="18" charset="0"/>
              </a:rPr>
              <a:t>Thực</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hành</a:t>
            </a:r>
            <a:r>
              <a:rPr lang="en-US" sz="2400" dirty="0" smtClean="0">
                <a:solidFill>
                  <a:srgbClr val="FF0000"/>
                </a:solidFill>
                <a:latin typeface="Times New Roman" panose="02020603050405020304" pitchFamily="18" charset="0"/>
                <a:cs typeface="Times New Roman" panose="02020603050405020304" pitchFamily="18" charset="0"/>
              </a:rPr>
              <a:t>(10 </a:t>
            </a:r>
            <a:r>
              <a:rPr lang="en-US" sz="2400" dirty="0" err="1" smtClean="0">
                <a:solidFill>
                  <a:srgbClr val="FF0000"/>
                </a:solidFill>
                <a:latin typeface="Times New Roman" panose="02020603050405020304" pitchFamily="18" charset="0"/>
                <a:cs typeface="Times New Roman" panose="02020603050405020304" pitchFamily="18" charset="0"/>
              </a:rPr>
              <a:t>phút</a:t>
            </a:r>
            <a:r>
              <a:rPr lang="en-US" sz="2400" dirty="0" smtClean="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25" name="Rectangle 4"/>
          <p:cNvSpPr>
            <a:spLocks noChangeArrowheads="1"/>
          </p:cNvSpPr>
          <p:nvPr/>
        </p:nvSpPr>
        <p:spPr bwMode="auto">
          <a:xfrm>
            <a:off x="992092" y="2354596"/>
            <a:ext cx="7486345"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smtClean="0">
                <a:latin typeface="+mj-lt"/>
              </a:rPr>
              <a:t>1. </a:t>
            </a:r>
            <a:r>
              <a:rPr lang="en-US" sz="2000" dirty="0" err="1" smtClean="0">
                <a:latin typeface="+mj-lt"/>
              </a:rPr>
              <a:t>Nhập</a:t>
            </a:r>
            <a:r>
              <a:rPr lang="en-US" sz="2000" dirty="0" smtClean="0">
                <a:latin typeface="+mj-lt"/>
              </a:rPr>
              <a:t> </a:t>
            </a:r>
            <a:r>
              <a:rPr lang="en-US" sz="2000" dirty="0" err="1">
                <a:latin typeface="+mj-lt"/>
              </a:rPr>
              <a:t>vào</a:t>
            </a:r>
            <a:r>
              <a:rPr lang="en-US" sz="2000" dirty="0">
                <a:latin typeface="+mj-lt"/>
              </a:rPr>
              <a:t> </a:t>
            </a:r>
            <a:r>
              <a:rPr lang="en-US" sz="2000" dirty="0" err="1">
                <a:latin typeface="+mj-lt"/>
              </a:rPr>
              <a:t>bàn</a:t>
            </a:r>
            <a:r>
              <a:rPr lang="en-US" sz="2000" dirty="0">
                <a:latin typeface="+mj-lt"/>
              </a:rPr>
              <a:t> </a:t>
            </a:r>
            <a:r>
              <a:rPr lang="en-US" sz="2000" dirty="0" err="1">
                <a:latin typeface="+mj-lt"/>
              </a:rPr>
              <a:t>phím</a:t>
            </a:r>
            <a:r>
              <a:rPr lang="en-US" sz="2000" dirty="0">
                <a:latin typeface="+mj-lt"/>
              </a:rPr>
              <a:t> </a:t>
            </a:r>
            <a:r>
              <a:rPr lang="en-US" sz="2000" dirty="0" err="1">
                <a:latin typeface="+mj-lt"/>
              </a:rPr>
              <a:t>mảng</a:t>
            </a:r>
            <a:r>
              <a:rPr lang="en-US" sz="2000" dirty="0">
                <a:latin typeface="+mj-lt"/>
              </a:rPr>
              <a:t> </a:t>
            </a:r>
            <a:r>
              <a:rPr lang="en-US" sz="2000" dirty="0" err="1">
                <a:latin typeface="+mj-lt"/>
              </a:rPr>
              <a:t>gồm</a:t>
            </a:r>
            <a:r>
              <a:rPr lang="en-US" sz="2000" dirty="0">
                <a:latin typeface="+mj-lt"/>
              </a:rPr>
              <a:t> 5 </a:t>
            </a:r>
            <a:r>
              <a:rPr lang="en-US" sz="2000" dirty="0" err="1">
                <a:latin typeface="+mj-lt"/>
              </a:rPr>
              <a:t>phần</a:t>
            </a:r>
            <a:r>
              <a:rPr lang="en-US" sz="2000" dirty="0">
                <a:latin typeface="+mj-lt"/>
              </a:rPr>
              <a:t> </a:t>
            </a:r>
            <a:r>
              <a:rPr lang="en-US" sz="2000" dirty="0" err="1">
                <a:latin typeface="+mj-lt"/>
              </a:rPr>
              <a:t>tử</a:t>
            </a:r>
            <a:r>
              <a:rPr lang="en-US" sz="2000" dirty="0">
                <a:latin typeface="+mj-lt"/>
              </a:rPr>
              <a:t> </a:t>
            </a:r>
            <a:r>
              <a:rPr lang="en-US" sz="2000" dirty="0" err="1">
                <a:latin typeface="+mj-lt"/>
              </a:rPr>
              <a:t>là</a:t>
            </a:r>
            <a:r>
              <a:rPr lang="en-US" sz="2000" dirty="0">
                <a:latin typeface="+mj-lt"/>
              </a:rPr>
              <a:t> </a:t>
            </a:r>
            <a:r>
              <a:rPr lang="en-US" sz="2000" dirty="0" err="1">
                <a:latin typeface="+mj-lt"/>
              </a:rPr>
              <a:t>số</a:t>
            </a:r>
            <a:r>
              <a:rPr lang="en-US" sz="2000" dirty="0">
                <a:latin typeface="+mj-lt"/>
              </a:rPr>
              <a:t> </a:t>
            </a:r>
            <a:r>
              <a:rPr lang="en-US" sz="2000" dirty="0" err="1">
                <a:latin typeface="+mj-lt"/>
              </a:rPr>
              <a:t>nguyên</a:t>
            </a:r>
            <a:endParaRPr lang="en-US" sz="2000" dirty="0">
              <a:latin typeface="+mj-lt"/>
            </a:endParaRPr>
          </a:p>
          <a:p>
            <a:pPr lvl="0" eaLnBrk="0" fontAlgn="base" hangingPunct="0">
              <a:spcBef>
                <a:spcPct val="0"/>
              </a:spcBef>
              <a:spcAft>
                <a:spcPct val="0"/>
              </a:spcAft>
            </a:pPr>
            <a:r>
              <a:rPr lang="en-US" sz="2000" dirty="0" smtClean="0">
                <a:latin typeface="+mj-lt"/>
              </a:rPr>
              <a:t>2. </a:t>
            </a:r>
            <a:r>
              <a:rPr lang="en-US" sz="2000" dirty="0" err="1" smtClean="0">
                <a:latin typeface="+mj-lt"/>
              </a:rPr>
              <a:t>Sắp</a:t>
            </a:r>
            <a:r>
              <a:rPr lang="en-US" sz="2000" dirty="0" smtClean="0">
                <a:latin typeface="+mj-lt"/>
              </a:rPr>
              <a:t> </a:t>
            </a:r>
            <a:r>
              <a:rPr lang="en-US" sz="2000" dirty="0" err="1">
                <a:latin typeface="+mj-lt"/>
              </a:rPr>
              <a:t>xếp</a:t>
            </a:r>
            <a:r>
              <a:rPr lang="en-US" sz="2000" dirty="0">
                <a:latin typeface="+mj-lt"/>
              </a:rPr>
              <a:t> </a:t>
            </a:r>
            <a:r>
              <a:rPr lang="en-US" sz="2000" dirty="0" err="1">
                <a:latin typeface="+mj-lt"/>
              </a:rPr>
              <a:t>các</a:t>
            </a:r>
            <a:r>
              <a:rPr lang="en-US" sz="2000" dirty="0">
                <a:latin typeface="+mj-lt"/>
              </a:rPr>
              <a:t> </a:t>
            </a:r>
            <a:r>
              <a:rPr lang="en-US" sz="2000" dirty="0" err="1">
                <a:latin typeface="+mj-lt"/>
              </a:rPr>
              <a:t>phần</a:t>
            </a:r>
            <a:r>
              <a:rPr lang="en-US" sz="2000" dirty="0">
                <a:latin typeface="+mj-lt"/>
              </a:rPr>
              <a:t> </a:t>
            </a:r>
            <a:r>
              <a:rPr lang="en-US" sz="2000" dirty="0" err="1" smtClean="0">
                <a:latin typeface="+mj-lt"/>
              </a:rPr>
              <a:t>tử</a:t>
            </a:r>
            <a:r>
              <a:rPr lang="en-US" sz="2000" dirty="0" smtClean="0">
                <a:latin typeface="+mj-lt"/>
              </a:rPr>
              <a:t> </a:t>
            </a:r>
            <a:r>
              <a:rPr lang="en-US" sz="2000" dirty="0" err="1" smtClean="0">
                <a:latin typeface="+mj-lt"/>
              </a:rPr>
              <a:t>trong</a:t>
            </a:r>
            <a:r>
              <a:rPr lang="en-US" sz="2000" dirty="0" smtClean="0">
                <a:latin typeface="+mj-lt"/>
              </a:rPr>
              <a:t> </a:t>
            </a:r>
            <a:r>
              <a:rPr lang="en-US" sz="2000" dirty="0" err="1" smtClean="0">
                <a:latin typeface="+mj-lt"/>
              </a:rPr>
              <a:t>mảng</a:t>
            </a:r>
            <a:r>
              <a:rPr lang="en-US" sz="2000" dirty="0" smtClean="0">
                <a:latin typeface="+mj-lt"/>
              </a:rPr>
              <a:t> </a:t>
            </a:r>
            <a:r>
              <a:rPr lang="en-US" sz="2000" dirty="0" err="1" smtClean="0">
                <a:latin typeface="+mj-lt"/>
              </a:rPr>
              <a:t>vừa</a:t>
            </a:r>
            <a:r>
              <a:rPr lang="en-US" sz="2000" dirty="0" smtClean="0">
                <a:latin typeface="+mj-lt"/>
              </a:rPr>
              <a:t> </a:t>
            </a:r>
            <a:r>
              <a:rPr lang="en-US" sz="2000" dirty="0" err="1" smtClean="0">
                <a:latin typeface="+mj-lt"/>
              </a:rPr>
              <a:t>nhập</a:t>
            </a:r>
            <a:r>
              <a:rPr lang="en-US" sz="2000" dirty="0" smtClean="0">
                <a:latin typeface="+mj-lt"/>
              </a:rPr>
              <a:t> </a:t>
            </a:r>
            <a:r>
              <a:rPr lang="en-US" sz="2000" dirty="0" err="1">
                <a:latin typeface="+mj-lt"/>
              </a:rPr>
              <a:t>theo</a:t>
            </a:r>
            <a:r>
              <a:rPr lang="en-US" sz="2000" dirty="0">
                <a:latin typeface="+mj-lt"/>
              </a:rPr>
              <a:t> </a:t>
            </a:r>
            <a:r>
              <a:rPr lang="en-US" sz="2000" dirty="0" err="1">
                <a:latin typeface="+mj-lt"/>
              </a:rPr>
              <a:t>thứ</a:t>
            </a:r>
            <a:r>
              <a:rPr lang="en-US" sz="2000" dirty="0">
                <a:latin typeface="+mj-lt"/>
              </a:rPr>
              <a:t> </a:t>
            </a:r>
            <a:r>
              <a:rPr lang="en-US" sz="2000" dirty="0" err="1">
                <a:latin typeface="+mj-lt"/>
              </a:rPr>
              <a:t>tự</a:t>
            </a:r>
            <a:r>
              <a:rPr lang="en-US" sz="2000" dirty="0">
                <a:latin typeface="+mj-lt"/>
              </a:rPr>
              <a:t> </a:t>
            </a:r>
            <a:r>
              <a:rPr lang="en-US" sz="2000" dirty="0" err="1">
                <a:latin typeface="+mj-lt"/>
              </a:rPr>
              <a:t>từ</a:t>
            </a:r>
            <a:r>
              <a:rPr lang="en-US" sz="2000" dirty="0">
                <a:latin typeface="+mj-lt"/>
              </a:rPr>
              <a:t> </a:t>
            </a:r>
            <a:r>
              <a:rPr lang="en-US" sz="2000" dirty="0" err="1">
                <a:latin typeface="+mj-lt"/>
              </a:rPr>
              <a:t>nhỏ</a:t>
            </a:r>
            <a:r>
              <a:rPr lang="en-US" sz="2000" dirty="0">
                <a:latin typeface="+mj-lt"/>
              </a:rPr>
              <a:t> </a:t>
            </a:r>
            <a:r>
              <a:rPr lang="en-US" sz="2000" dirty="0" err="1">
                <a:latin typeface="+mj-lt"/>
              </a:rPr>
              <a:t>đến</a:t>
            </a:r>
            <a:r>
              <a:rPr lang="en-US" sz="2000" dirty="0">
                <a:latin typeface="+mj-lt"/>
              </a:rPr>
              <a:t> </a:t>
            </a:r>
            <a:r>
              <a:rPr lang="en-US" sz="2000" dirty="0" err="1" smtClean="0">
                <a:latin typeface="+mj-lt"/>
              </a:rPr>
              <a:t>lớn</a:t>
            </a:r>
            <a:endParaRPr lang="en-US" sz="2000" dirty="0" smtClean="0">
              <a:latin typeface="+mj-lt"/>
            </a:endParaRPr>
          </a:p>
          <a:p>
            <a:pPr lvl="0" eaLnBrk="0" fontAlgn="base" hangingPunct="0">
              <a:spcBef>
                <a:spcPct val="0"/>
              </a:spcBef>
              <a:spcAft>
                <a:spcPct val="0"/>
              </a:spcAft>
            </a:pPr>
            <a:r>
              <a:rPr kumimoji="0" lang="en-US" sz="2000" b="0" u="none" strike="noStrike" cap="none" normalizeH="0" baseline="0" dirty="0" smtClean="0">
                <a:ln>
                  <a:noFill/>
                </a:ln>
                <a:effectLst/>
                <a:latin typeface="+mj-lt"/>
              </a:rPr>
              <a:t>3. </a:t>
            </a:r>
            <a:r>
              <a:rPr kumimoji="0" lang="en-US" sz="2000" b="0" u="none" strike="noStrike" cap="none" normalizeH="0" baseline="0" dirty="0" err="1" smtClean="0">
                <a:ln>
                  <a:noFill/>
                </a:ln>
                <a:effectLst/>
                <a:latin typeface="+mj-lt"/>
              </a:rPr>
              <a:t>Tìm</a:t>
            </a:r>
            <a:r>
              <a:rPr kumimoji="0" lang="en-US" sz="2000" b="0" u="none" strike="noStrike" cap="none" normalizeH="0" dirty="0" smtClean="0">
                <a:ln>
                  <a:noFill/>
                </a:ln>
                <a:effectLst/>
                <a:latin typeface="+mj-lt"/>
              </a:rPr>
              <a:t> </a:t>
            </a:r>
            <a:r>
              <a:rPr kumimoji="0" lang="en-US" sz="2000" b="0" u="none" strike="noStrike" cap="none" normalizeH="0" dirty="0" err="1" smtClean="0">
                <a:ln>
                  <a:noFill/>
                </a:ln>
                <a:effectLst/>
                <a:latin typeface="+mj-lt"/>
              </a:rPr>
              <a:t>phần</a:t>
            </a:r>
            <a:r>
              <a:rPr kumimoji="0" lang="en-US" sz="2000" b="0" u="none" strike="noStrike" cap="none" normalizeH="0" dirty="0" smtClean="0">
                <a:ln>
                  <a:noFill/>
                </a:ln>
                <a:effectLst/>
                <a:latin typeface="+mj-lt"/>
              </a:rPr>
              <a:t> </a:t>
            </a:r>
            <a:r>
              <a:rPr kumimoji="0" lang="en-US" sz="2000" b="0" u="none" strike="noStrike" cap="none" normalizeH="0" dirty="0" err="1" smtClean="0">
                <a:ln>
                  <a:noFill/>
                </a:ln>
                <a:effectLst/>
                <a:latin typeface="+mj-lt"/>
              </a:rPr>
              <a:t>tử</a:t>
            </a:r>
            <a:r>
              <a:rPr kumimoji="0" lang="en-US" sz="2000" b="0" u="none" strike="noStrike" cap="none" normalizeH="0" dirty="0" smtClean="0">
                <a:ln>
                  <a:noFill/>
                </a:ln>
                <a:effectLst/>
                <a:latin typeface="+mj-lt"/>
              </a:rPr>
              <a:t> </a:t>
            </a:r>
            <a:r>
              <a:rPr kumimoji="0" lang="en-US" sz="2000" b="0" u="none" strike="noStrike" cap="none" normalizeH="0" dirty="0" err="1" smtClean="0">
                <a:ln>
                  <a:noFill/>
                </a:ln>
                <a:effectLst/>
                <a:latin typeface="+mj-lt"/>
              </a:rPr>
              <a:t>lớn</a:t>
            </a:r>
            <a:r>
              <a:rPr kumimoji="0" lang="en-US" sz="2000" b="0" u="none" strike="noStrike" cap="none" normalizeH="0" dirty="0" smtClean="0">
                <a:ln>
                  <a:noFill/>
                </a:ln>
                <a:effectLst/>
                <a:latin typeface="+mj-lt"/>
              </a:rPr>
              <a:t> </a:t>
            </a:r>
            <a:r>
              <a:rPr kumimoji="0" lang="en-US" sz="2000" b="0" u="none" strike="noStrike" cap="none" normalizeH="0" dirty="0" err="1" smtClean="0">
                <a:ln>
                  <a:noFill/>
                </a:ln>
                <a:effectLst/>
                <a:latin typeface="+mj-lt"/>
              </a:rPr>
              <a:t>nhất</a:t>
            </a:r>
            <a:r>
              <a:rPr kumimoji="0" lang="en-US" sz="2000" b="0" u="none" strike="noStrike" cap="none" normalizeH="0" dirty="0" smtClean="0">
                <a:ln>
                  <a:noFill/>
                </a:ln>
                <a:effectLst/>
                <a:latin typeface="+mj-lt"/>
              </a:rPr>
              <a:t> , </a:t>
            </a:r>
            <a:r>
              <a:rPr kumimoji="0" lang="en-US" sz="2000" b="0" u="none" strike="noStrike" cap="none" normalizeH="0" dirty="0" err="1" smtClean="0">
                <a:ln>
                  <a:noFill/>
                </a:ln>
                <a:effectLst/>
                <a:latin typeface="+mj-lt"/>
              </a:rPr>
              <a:t>nhỏ</a:t>
            </a:r>
            <a:r>
              <a:rPr kumimoji="0" lang="en-US" sz="2000" b="0" u="none" strike="noStrike" cap="none" normalizeH="0" dirty="0" smtClean="0">
                <a:ln>
                  <a:noFill/>
                </a:ln>
                <a:effectLst/>
                <a:latin typeface="+mj-lt"/>
              </a:rPr>
              <a:t> </a:t>
            </a:r>
            <a:r>
              <a:rPr kumimoji="0" lang="en-US" sz="2000" b="0" u="none" strike="noStrike" cap="none" normalizeH="0" dirty="0" err="1" smtClean="0">
                <a:ln>
                  <a:noFill/>
                </a:ln>
                <a:effectLst/>
                <a:latin typeface="+mj-lt"/>
              </a:rPr>
              <a:t>nhất</a:t>
            </a:r>
            <a:r>
              <a:rPr kumimoji="0" lang="en-US" sz="2000" b="0" u="none" strike="noStrike" cap="none" normalizeH="0" dirty="0" smtClean="0">
                <a:ln>
                  <a:noFill/>
                </a:ln>
                <a:effectLst/>
                <a:latin typeface="+mj-lt"/>
              </a:rPr>
              <a:t> </a:t>
            </a:r>
            <a:r>
              <a:rPr kumimoji="0" lang="en-US" sz="2000" b="0" u="none" strike="noStrike" cap="none" normalizeH="0" dirty="0" err="1" smtClean="0">
                <a:ln>
                  <a:noFill/>
                </a:ln>
                <a:effectLst/>
                <a:latin typeface="+mj-lt"/>
              </a:rPr>
              <a:t>trong</a:t>
            </a:r>
            <a:r>
              <a:rPr kumimoji="0" lang="en-US" sz="2000" b="0" u="none" strike="noStrike" cap="none" normalizeH="0" dirty="0" smtClean="0">
                <a:ln>
                  <a:noFill/>
                </a:ln>
                <a:effectLst/>
                <a:latin typeface="+mj-lt"/>
              </a:rPr>
              <a:t> </a:t>
            </a:r>
            <a:r>
              <a:rPr kumimoji="0" lang="en-US" sz="2000" b="0" u="none" strike="noStrike" cap="none" normalizeH="0" dirty="0" err="1" smtClean="0">
                <a:ln>
                  <a:noFill/>
                </a:ln>
                <a:effectLst/>
                <a:latin typeface="+mj-lt"/>
              </a:rPr>
              <a:t>mảng</a:t>
            </a:r>
            <a:endParaRPr kumimoji="0" lang="en-US" sz="2000" b="0" u="none" strike="noStrike" cap="none" normalizeH="0" baseline="0" dirty="0" smtClean="0">
              <a:ln>
                <a:noFill/>
              </a:ln>
              <a:effectLst/>
              <a:latin typeface="+mj-lt"/>
            </a:endParaRPr>
          </a:p>
        </p:txBody>
      </p:sp>
    </p:spTree>
    <p:extLst>
      <p:ext uri="{BB962C8B-B14F-4D97-AF65-F5344CB8AC3E}">
        <p14:creationId xmlns:p14="http://schemas.microsoft.com/office/powerpoint/2010/main" val="364124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838200" y="1159874"/>
            <a:ext cx="91440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992093" y="1112793"/>
            <a:ext cx="958628" cy="960120"/>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7"/>
              <a:ext cx="774242" cy="958188"/>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Arrow: Pentagon 1">
            <a:extLst>
              <a:ext uri="{FF2B5EF4-FFF2-40B4-BE49-F238E27FC236}">
                <a16:creationId xmlns:a16="http://schemas.microsoft.com/office/drawing/2014/main" xmlns="" id="{BDC382DA-B327-4521-8A37-3BF46E4217C2}"/>
              </a:ext>
            </a:extLst>
          </p:cNvPr>
          <p:cNvSpPr/>
          <p:nvPr/>
        </p:nvSpPr>
        <p:spPr>
          <a:xfrm>
            <a:off x="992094" y="1891350"/>
            <a:ext cx="4418106" cy="44229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Mảng</a:t>
            </a:r>
            <a:r>
              <a:rPr lang="en-US" sz="2800" dirty="0"/>
              <a:t> </a:t>
            </a:r>
            <a:r>
              <a:rPr lang="en-US" sz="2800" dirty="0" err="1"/>
              <a:t>nhiều</a:t>
            </a:r>
            <a:r>
              <a:rPr lang="en-US" sz="2800" dirty="0"/>
              <a:t> </a:t>
            </a:r>
            <a:r>
              <a:rPr lang="en-US" sz="2800" dirty="0" err="1"/>
              <a:t>chiều</a:t>
            </a:r>
            <a:endParaRPr lang="en-US" sz="2800" dirty="0"/>
          </a:p>
        </p:txBody>
      </p:sp>
      <p:sp>
        <p:nvSpPr>
          <p:cNvPr id="18" name="Arrow: Pentagon 14">
            <a:extLst>
              <a:ext uri="{FF2B5EF4-FFF2-40B4-BE49-F238E27FC236}">
                <a16:creationId xmlns:a16="http://schemas.microsoft.com/office/drawing/2014/main" xmlns="" id="{54DD21D4-0377-4110-B608-E112F713084C}"/>
              </a:ext>
            </a:extLst>
          </p:cNvPr>
          <p:cNvSpPr/>
          <p:nvPr/>
        </p:nvSpPr>
        <p:spPr>
          <a:xfrm>
            <a:off x="992263" y="2444829"/>
            <a:ext cx="8743066" cy="1461589"/>
          </a:xfrm>
          <a:prstGeom prst="homePlat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rgbClr val="FF0000"/>
                </a:solidFill>
                <a:latin typeface="Times New Roman" panose="02020603050405020304" pitchFamily="18" charset="0"/>
                <a:cs typeface="Times New Roman" panose="02020603050405020304" pitchFamily="18" charset="0"/>
              </a:rPr>
              <a:t>Là</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lồng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nhau</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của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các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a:t>
            </a:r>
          </a:p>
          <a:p>
            <a:pPr marL="342900" indent="-342900">
              <a:buFontTx/>
              <a:buChar char="-"/>
            </a:pP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2 </a:t>
            </a:r>
            <a:r>
              <a:rPr lang="en-US" sz="2400" dirty="0" err="1">
                <a:solidFill>
                  <a:srgbClr val="FF0000"/>
                </a:solidFill>
                <a:latin typeface="Times New Roman" panose="02020603050405020304" pitchFamily="18" charset="0"/>
                <a:cs typeface="Times New Roman" panose="02020603050405020304" pitchFamily="18" charset="0"/>
              </a:rPr>
              <a:t>chiều</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của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các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1 </a:t>
            </a:r>
            <a:r>
              <a:rPr lang="en-US" sz="2400" dirty="0" err="1">
                <a:solidFill>
                  <a:srgbClr val="FF0000"/>
                </a:solidFill>
                <a:latin typeface="Times New Roman" panose="02020603050405020304" pitchFamily="18" charset="0"/>
                <a:cs typeface="Times New Roman" panose="02020603050405020304" pitchFamily="18" charset="0"/>
              </a:rPr>
              <a:t>chiều</a:t>
            </a:r>
            <a:endParaRPr lang="en-US" sz="2400" dirty="0">
              <a:solidFill>
                <a:srgbClr val="FF0000"/>
              </a:solidFill>
              <a:latin typeface="Times New Roman" panose="02020603050405020304" pitchFamily="18" charset="0"/>
              <a:cs typeface="Times New Roman" panose="02020603050405020304" pitchFamily="18" charset="0"/>
            </a:endParaRPr>
          </a:p>
          <a:p>
            <a:pPr marL="342900" indent="-342900">
              <a:buFontTx/>
              <a:buChar char="-"/>
            </a:pP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3 </a:t>
            </a:r>
            <a:r>
              <a:rPr lang="en-US" sz="2400" dirty="0" err="1">
                <a:solidFill>
                  <a:srgbClr val="FF0000"/>
                </a:solidFill>
                <a:latin typeface="Times New Roman" panose="02020603050405020304" pitchFamily="18" charset="0"/>
                <a:cs typeface="Times New Roman" panose="02020603050405020304" pitchFamily="18" charset="0"/>
              </a:rPr>
              <a:t>chiều</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của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các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2 </a:t>
            </a:r>
            <a:r>
              <a:rPr lang="en-US" sz="2400" dirty="0" err="1">
                <a:solidFill>
                  <a:srgbClr val="FF0000"/>
                </a:solidFill>
                <a:latin typeface="Times New Roman" panose="02020603050405020304" pitchFamily="18" charset="0"/>
                <a:cs typeface="Times New Roman" panose="02020603050405020304" pitchFamily="18" charset="0"/>
              </a:rPr>
              <a:t>chiều</a:t>
            </a:r>
            <a:endParaRPr lang="en-US" sz="2400" dirty="0">
              <a:solidFill>
                <a:srgbClr val="FF0000"/>
              </a:solidFill>
              <a:latin typeface="Times New Roman" panose="02020603050405020304" pitchFamily="18" charset="0"/>
              <a:cs typeface="Times New Roman" panose="02020603050405020304" pitchFamily="18" charset="0"/>
            </a:endParaRPr>
          </a:p>
          <a:p>
            <a:pPr marL="342900" indent="-342900">
              <a:buFontTx/>
              <a:buChar char="-"/>
            </a:pPr>
            <a:r>
              <a:rPr lang="en-US" sz="2400" dirty="0" err="1">
                <a:solidFill>
                  <a:srgbClr val="FF0000"/>
                </a:solidFill>
                <a:latin typeface="Times New Roman" panose="02020603050405020304" pitchFamily="18" charset="0"/>
                <a:cs typeface="Times New Roman" panose="02020603050405020304" pitchFamily="18" charset="0"/>
              </a:rPr>
              <a:t>Chiều</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của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mảng</a:t>
            </a:r>
            <a:r>
              <a:rPr lang="en-US" sz="2400" dirty="0">
                <a:solidFill>
                  <a:srgbClr val="FF0000"/>
                </a:solidFill>
                <a:latin typeface="Times New Roman" panose="02020603050405020304" pitchFamily="18" charset="0"/>
                <a:cs typeface="Times New Roman" panose="02020603050405020304" pitchFamily="18" charset="0"/>
              </a:rPr>
              <a:t> đ</a:t>
            </a:r>
            <a:r>
              <a:rPr lang="vi-VN" sz="2400" dirty="0">
                <a:solidFill>
                  <a:srgbClr val="FF0000"/>
                </a:solidFill>
                <a:latin typeface="Times New Roman" panose="02020603050405020304" pitchFamily="18" charset="0"/>
                <a:cs typeface="Times New Roman" panose="02020603050405020304" pitchFamily="18" charset="0"/>
              </a:rPr>
              <a:t>ư</a:t>
            </a:r>
            <a:r>
              <a:rPr lang="en-US" sz="2400" dirty="0" err="1">
                <a:solidFill>
                  <a:srgbClr val="FF0000"/>
                </a:solidFill>
                <a:latin typeface="Times New Roman" panose="02020603050405020304" pitchFamily="18" charset="0"/>
                <a:cs typeface="Times New Roman" panose="02020603050405020304" pitchFamily="18" charset="0"/>
              </a:rPr>
              <a:t>ợc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khai</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báo</a:t>
            </a:r>
            <a:r>
              <a:rPr lang="en-US" sz="2400" dirty="0">
                <a:solidFill>
                  <a:srgbClr val="FF0000"/>
                </a:solidFill>
                <a:latin typeface="Times New Roman" panose="02020603050405020304" pitchFamily="18" charset="0"/>
                <a:cs typeface="Times New Roman" panose="02020603050405020304" pitchFamily="18" charset="0"/>
              </a:rPr>
              <a:t> qua </a:t>
            </a:r>
            <a:r>
              <a:rPr lang="en-US" sz="2400" dirty="0" err="1">
                <a:solidFill>
                  <a:srgbClr val="FF0000"/>
                </a:solidFill>
                <a:latin typeface="Times New Roman" panose="02020603050405020304" pitchFamily="18" charset="0"/>
                <a:cs typeface="Times New Roman" panose="02020603050405020304" pitchFamily="18" charset="0"/>
              </a:rPr>
              <a:t>cặp</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dấu</a:t>
            </a:r>
            <a:r>
              <a:rPr lang="en-US" sz="2400" dirty="0">
                <a:solidFill>
                  <a:srgbClr val="FF0000"/>
                </a:solidFill>
                <a:latin typeface="Times New Roman" panose="02020603050405020304" pitchFamily="18" charset="0"/>
                <a:cs typeface="Times New Roman" panose="02020603050405020304" pitchFamily="18" charset="0"/>
              </a:rPr>
              <a:t> []</a:t>
            </a:r>
          </a:p>
        </p:txBody>
      </p:sp>
      <p:pic>
        <p:nvPicPr>
          <p:cNvPr id="19" name="Picture 18">
            <a:extLst>
              <a:ext uri="{FF2B5EF4-FFF2-40B4-BE49-F238E27FC236}">
                <a16:creationId xmlns:a16="http://schemas.microsoft.com/office/drawing/2014/main" xmlns="" id="{42AC56FF-12CF-4863-9172-A32F4EADF373}"/>
              </a:ext>
            </a:extLst>
          </p:cNvPr>
          <p:cNvPicPr>
            <a:picLocks noChangeAspect="1"/>
          </p:cNvPicPr>
          <p:nvPr/>
        </p:nvPicPr>
        <p:blipFill>
          <a:blip r:embed="rId4"/>
          <a:stretch>
            <a:fillRect/>
          </a:stretch>
        </p:blipFill>
        <p:spPr>
          <a:xfrm>
            <a:off x="2358441" y="3980302"/>
            <a:ext cx="6010709" cy="2268098"/>
          </a:xfrm>
          <a:prstGeom prst="rect">
            <a:avLst/>
          </a:prstGeom>
        </p:spPr>
      </p:pic>
    </p:spTree>
    <p:extLst>
      <p:ext uri="{BB962C8B-B14F-4D97-AF65-F5344CB8AC3E}">
        <p14:creationId xmlns:p14="http://schemas.microsoft.com/office/powerpoint/2010/main" val="11777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838200" y="1246386"/>
            <a:ext cx="91440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cs typeface="Times New Roman" panose="02020603050405020304" pitchFamily="18" charset="0"/>
                </a:rPr>
                <a:t>Mảng/Danh Sách Trong Java</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nvGrpSpPr>
          <p:cNvPr id="9" name="组合 20"/>
          <p:cNvGrpSpPr/>
          <p:nvPr/>
        </p:nvGrpSpPr>
        <p:grpSpPr>
          <a:xfrm>
            <a:off x="992093" y="1199305"/>
            <a:ext cx="958628" cy="960120"/>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7"/>
              <a:ext cx="774242" cy="958188"/>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01</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17" name="Picture 16">
            <a:extLst>
              <a:ext uri="{FF2B5EF4-FFF2-40B4-BE49-F238E27FC236}">
                <a16:creationId xmlns:a16="http://schemas.microsoft.com/office/drawing/2014/main" xmlns="" id="{CB414200-AEA3-422E-BB4B-2B9743394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2" y="2555367"/>
            <a:ext cx="3994172" cy="2397633"/>
          </a:xfrm>
          <a:prstGeom prst="rect">
            <a:avLst/>
          </a:prstGeom>
        </p:spPr>
      </p:pic>
      <p:sp>
        <p:nvSpPr>
          <p:cNvPr id="18" name="Rectangle 2">
            <a:extLst>
              <a:ext uri="{FF2B5EF4-FFF2-40B4-BE49-F238E27FC236}">
                <a16:creationId xmlns:a16="http://schemas.microsoft.com/office/drawing/2014/main" xmlns="" id="{43A5367C-3C20-42C6-BA97-0E00509CA9C4}"/>
              </a:ext>
            </a:extLst>
          </p:cNvPr>
          <p:cNvSpPr>
            <a:spLocks noChangeArrowheads="1"/>
          </p:cNvSpPr>
          <p:nvPr/>
        </p:nvSpPr>
        <p:spPr bwMode="auto">
          <a:xfrm>
            <a:off x="1085072" y="2596841"/>
            <a:ext cx="4096528" cy="231468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C678DD"/>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 </a:t>
            </a:r>
            <a:r>
              <a:rPr kumimoji="0" lang="en-US" altLang="en-US" sz="2800" b="0" i="0" u="none" strike="noStrike" cap="none" normalizeH="0" baseline="0" dirty="0">
                <a:ln>
                  <a:noFill/>
                </a:ln>
                <a:solidFill>
                  <a:srgbClr val="56B6C2"/>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1</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2</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3</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4</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5</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6</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9</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rgbClr val="D19A66"/>
                </a:solidFill>
                <a:effectLst/>
                <a:latin typeface="Times New Roman" panose="02020603050405020304" pitchFamily="18" charset="0"/>
                <a:cs typeface="Times New Roman" panose="02020603050405020304" pitchFamily="18" charset="0"/>
              </a:rPr>
              <a:t>7</a:t>
            </a: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ABB2BF"/>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989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877</TotalTime>
  <Words>1224</Words>
  <Application>Microsoft Office PowerPoint</Application>
  <PresentationFormat>Widescreen</PresentationFormat>
  <Paragraphs>197</Paragraphs>
  <Slides>28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Microsoft YaHei</vt:lpstr>
      <vt:lpstr>#9Slide02 Noi dung dai</vt:lpstr>
      <vt:lpstr>#9Slide02 Tieu de rat dai 02</vt:lpstr>
      <vt:lpstr>Arial</vt:lpstr>
      <vt:lpstr>Calibri</vt:lpstr>
      <vt:lpstr>Consolas</vt:lpstr>
      <vt:lpstr>Courier New</vt:lpstr>
      <vt:lpstr>Impact</vt:lpstr>
      <vt:lpstr>黑体</vt:lpstr>
      <vt:lpstr>Times</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1</cp:lastModifiedBy>
  <cp:revision>69</cp:revision>
  <dcterms:created xsi:type="dcterms:W3CDTF">2020-08-07T13:14:06Z</dcterms:created>
  <dcterms:modified xsi:type="dcterms:W3CDTF">2024-07-21T14:29:41Z</dcterms:modified>
  <cp:category>9Slide.vn</cp:category>
  <cp:contentStatus>9Slide</cp:contentStatus>
</cp:coreProperties>
</file>