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media/image5.jpg" ContentType="image/jpg"/>
  <Override PartName="/ppt/media/image6.jpg" ContentType="image/jpg"/>
  <Override PartName="/ppt/media/image7.jpg" ContentType="image/jpg"/>
  <Override PartName="/ppt/media/image8.jpg" ContentType="image/jpg"/>
  <Override PartName="/ppt/media/image10.jpg" ContentType="image/jpg"/>
  <Override PartName="/ppt/media/image11.jpg" ContentType="image/jpg"/>
  <Override PartName="/ppt/media/image21.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2" r:id="rId3"/>
    <p:sldId id="273" r:id="rId4"/>
    <p:sldId id="289" r:id="rId5"/>
    <p:sldId id="292" r:id="rId6"/>
    <p:sldId id="290" r:id="rId7"/>
    <p:sldId id="293" r:id="rId8"/>
    <p:sldId id="294" r:id="rId9"/>
    <p:sldId id="291" r:id="rId10"/>
    <p:sldId id="296" r:id="rId11"/>
    <p:sldId id="297" r:id="rId12"/>
    <p:sldId id="298" r:id="rId13"/>
    <p:sldId id="299" r:id="rId14"/>
    <p:sldId id="300" r:id="rId15"/>
    <p:sldId id="301" r:id="rId16"/>
    <p:sldId id="302" r:id="rId17"/>
    <p:sldId id="305" r:id="rId18"/>
    <p:sldId id="303" r:id="rId19"/>
    <p:sldId id="306" r:id="rId20"/>
    <p:sldId id="307" r:id="rId21"/>
    <p:sldId id="308" r:id="rId22"/>
    <p:sldId id="309" r:id="rId23"/>
    <p:sldId id="310" r:id="rId24"/>
    <p:sldId id="311" r:id="rId25"/>
    <p:sldId id="312" r:id="rId26"/>
    <p:sldId id="313" r:id="rId27"/>
    <p:sldId id="314" r:id="rId28"/>
    <p:sldId id="304"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0927" autoAdjust="0"/>
  </p:normalViewPr>
  <p:slideViewPr>
    <p:cSldViewPr showGuides="1">
      <p:cViewPr varScale="1">
        <p:scale>
          <a:sx n="88" d="100"/>
          <a:sy n="88" d="100"/>
        </p:scale>
        <p:origin x="1162" y="-1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04DA77-0714-4226-8456-DE0FB00C8765}"/>
              </a:ext>
            </a:extLst>
          </p:cNvPr>
          <p:cNvSpPr>
            <a:spLocks noGrp="1"/>
          </p:cNvSpPr>
          <p:nvPr>
            <p:ph type="dt" sz="half" idx="10"/>
          </p:nvPr>
        </p:nvSpPr>
        <p:spPr/>
        <p:txBody>
          <a:bodyPr/>
          <a:lstStyle/>
          <a:p>
            <a:fld id="{E69B9EE9-F3BF-4B40-83E7-C9BC68FDDB0E}" type="datetimeFigureOut">
              <a:rPr lang="en-US" smtClean="0"/>
              <a:t>8/6/2024</a:t>
            </a:fld>
            <a:endParaRPr lang="en-US"/>
          </a:p>
        </p:txBody>
      </p:sp>
      <p:sp>
        <p:nvSpPr>
          <p:cNvPr id="3" name="Footer Placeholder 2">
            <a:extLst>
              <a:ext uri="{FF2B5EF4-FFF2-40B4-BE49-F238E27FC236}">
                <a16:creationId xmlns:a16="http://schemas.microsoft.com/office/drawing/2014/main" xmlns=""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6E1B435-934F-44C4-8F1B-EC379BCB0879}"/>
              </a:ext>
            </a:extLst>
          </p:cNvPr>
          <p:cNvSpPr>
            <a:spLocks noGrp="1"/>
          </p:cNvSpPr>
          <p:nvPr>
            <p:ph type="dt" sz="half" idx="10"/>
          </p:nvPr>
        </p:nvSpPr>
        <p:spPr/>
        <p:txBody>
          <a:bodyPr/>
          <a:lstStyle/>
          <a:p>
            <a:fld id="{E69B9EE9-F3BF-4B40-83E7-C9BC68FDDB0E}" type="datetimeFigureOut">
              <a:rPr lang="en-US" smtClean="0"/>
              <a:t>8/6/2024</a:t>
            </a:fld>
            <a:endParaRPr lang="en-US"/>
          </a:p>
        </p:txBody>
      </p:sp>
      <p:sp>
        <p:nvSpPr>
          <p:cNvPr id="4" name="Footer Placeholder 3">
            <a:extLst>
              <a:ext uri="{FF2B5EF4-FFF2-40B4-BE49-F238E27FC236}">
                <a16:creationId xmlns:a16="http://schemas.microsoft.com/office/drawing/2014/main" xmlns=""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932F55C-8EFE-4A66-9DB3-D0CB88777B6B}"/>
              </a:ext>
            </a:extLst>
          </p:cNvPr>
          <p:cNvSpPr>
            <a:spLocks noGrp="1"/>
          </p:cNvSpPr>
          <p:nvPr>
            <p:ph type="dt" sz="half" idx="10"/>
          </p:nvPr>
        </p:nvSpPr>
        <p:spPr/>
        <p:txBody>
          <a:bodyPr/>
          <a:lstStyle/>
          <a:p>
            <a:fld id="{E69B9EE9-F3BF-4B40-83E7-C9BC68FDDB0E}" type="datetimeFigureOut">
              <a:rPr lang="en-US" smtClean="0"/>
              <a:t>8/6/2024</a:t>
            </a:fld>
            <a:endParaRPr lang="en-US"/>
          </a:p>
        </p:txBody>
      </p:sp>
      <p:sp>
        <p:nvSpPr>
          <p:cNvPr id="5" name="Footer Placeholder 4">
            <a:extLst>
              <a:ext uri="{FF2B5EF4-FFF2-40B4-BE49-F238E27FC236}">
                <a16:creationId xmlns:a16="http://schemas.microsoft.com/office/drawing/2014/main" xmlns=""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2CF1DA-3491-456F-B971-C43EFCD2163E}"/>
              </a:ext>
            </a:extLst>
          </p:cNvPr>
          <p:cNvSpPr>
            <a:spLocks noGrp="1"/>
          </p:cNvSpPr>
          <p:nvPr>
            <p:ph type="dt" sz="half" idx="10"/>
          </p:nvPr>
        </p:nvSpPr>
        <p:spPr/>
        <p:txBody>
          <a:bodyPr/>
          <a:lstStyle/>
          <a:p>
            <a:fld id="{E69B9EE9-F3BF-4B40-83E7-C9BC68FDDB0E}" type="datetimeFigureOut">
              <a:rPr lang="en-US" smtClean="0"/>
              <a:t>8/6/2024</a:t>
            </a:fld>
            <a:endParaRPr lang="en-US"/>
          </a:p>
        </p:txBody>
      </p:sp>
      <p:sp>
        <p:nvSpPr>
          <p:cNvPr id="6" name="Footer Placeholder 5">
            <a:extLst>
              <a:ext uri="{FF2B5EF4-FFF2-40B4-BE49-F238E27FC236}">
                <a16:creationId xmlns:a16="http://schemas.microsoft.com/office/drawing/2014/main" xmlns=""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05A630-F12E-492E-A3AD-AE8A23606B49}"/>
              </a:ext>
            </a:extLst>
          </p:cNvPr>
          <p:cNvSpPr>
            <a:spLocks noGrp="1"/>
          </p:cNvSpPr>
          <p:nvPr>
            <p:ph type="dt" sz="half" idx="10"/>
          </p:nvPr>
        </p:nvSpPr>
        <p:spPr/>
        <p:txBody>
          <a:bodyPr/>
          <a:lstStyle/>
          <a:p>
            <a:fld id="{E69B9EE9-F3BF-4B40-83E7-C9BC68FDDB0E}" type="datetimeFigureOut">
              <a:rPr lang="en-US" smtClean="0"/>
              <a:t>8/6/2024</a:t>
            </a:fld>
            <a:endParaRPr lang="en-US"/>
          </a:p>
        </p:txBody>
      </p:sp>
      <p:sp>
        <p:nvSpPr>
          <p:cNvPr id="5" name="Footer Placeholder 4">
            <a:extLst>
              <a:ext uri="{FF2B5EF4-FFF2-40B4-BE49-F238E27FC236}">
                <a16:creationId xmlns:a16="http://schemas.microsoft.com/office/drawing/2014/main" xmlns=""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2ECD319-65C0-4D9E-8CC8-C9F4B7BAB83C}"/>
              </a:ext>
            </a:extLst>
          </p:cNvPr>
          <p:cNvSpPr>
            <a:spLocks noGrp="1"/>
          </p:cNvSpPr>
          <p:nvPr>
            <p:ph type="dt" sz="half" idx="10"/>
          </p:nvPr>
        </p:nvSpPr>
        <p:spPr/>
        <p:txBody>
          <a:bodyPr/>
          <a:lstStyle/>
          <a:p>
            <a:fld id="{E69B9EE9-F3BF-4B40-83E7-C9BC68FDDB0E}" type="datetimeFigureOut">
              <a:rPr lang="en-US" smtClean="0"/>
              <a:t>8/6/2024</a:t>
            </a:fld>
            <a:endParaRPr lang="en-US"/>
          </a:p>
        </p:txBody>
      </p:sp>
      <p:sp>
        <p:nvSpPr>
          <p:cNvPr id="6" name="Footer Placeholder 5">
            <a:extLst>
              <a:ext uri="{FF2B5EF4-FFF2-40B4-BE49-F238E27FC236}">
                <a16:creationId xmlns:a16="http://schemas.microsoft.com/office/drawing/2014/main" xmlns=""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xmlns=""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xmlns=""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8/6/2024</a:t>
            </a:fld>
            <a:endParaRPr lang="en-US"/>
          </a:p>
        </p:txBody>
      </p:sp>
      <p:sp>
        <p:nvSpPr>
          <p:cNvPr id="5" name="Footer Placeholder 4">
            <a:extLst>
              <a:ext uri="{FF2B5EF4-FFF2-40B4-BE49-F238E27FC236}">
                <a16:creationId xmlns:a16="http://schemas.microsoft.com/office/drawing/2014/main" xmlns=""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xmlns=""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xmlns=""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xmlns=""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xmlns=""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xmlns=""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dirty="0" smtClean="0">
                <a:solidFill>
                  <a:srgbClr val="154A8D"/>
                </a:solidFill>
                <a:latin typeface="#9Slide02 Tieu de rat dai 02" panose="020B0606020202050201" pitchFamily="34" charset="0"/>
              </a:rPr>
              <a:t>Java Backend</a:t>
            </a:r>
            <a:endParaRPr lang="en-US" sz="6000" dirty="0">
              <a:solidFill>
                <a:srgbClr val="154A8D"/>
              </a:solidFill>
              <a:latin typeface="#9Slide02 Tieu de rat dai 02" panose="020B0606020202050201" pitchFamily="34" charset="0"/>
            </a:endParaRPr>
          </a:p>
        </p:txBody>
      </p:sp>
      <p:sp>
        <p:nvSpPr>
          <p:cNvPr id="7" name="TextBox 6">
            <a:extLst>
              <a:ext uri="{FF2B5EF4-FFF2-40B4-BE49-F238E27FC236}">
                <a16:creationId xmlns:a16="http://schemas.microsoft.com/office/drawing/2014/main" xmlns="" id="{57D7E4A7-B4C6-4720-8201-1DA5931A1A87}"/>
              </a:ext>
            </a:extLst>
          </p:cNvPr>
          <p:cNvSpPr txBox="1"/>
          <p:nvPr/>
        </p:nvSpPr>
        <p:spPr>
          <a:xfrm>
            <a:off x="1676400" y="3761780"/>
            <a:ext cx="2895600" cy="261610"/>
          </a:xfrm>
          <a:prstGeom prst="rect">
            <a:avLst/>
          </a:prstGeom>
          <a:noFill/>
        </p:spPr>
        <p:txBody>
          <a:bodyPr wrap="square" lIns="0" tIns="0" rIns="0" bIns="0" rtlCol="0">
            <a:spAutoFit/>
          </a:bodyPr>
          <a:lstStyle/>
          <a:p>
            <a:pPr algn="l"/>
            <a:r>
              <a:rPr lang="en-US" sz="1700" dirty="0" err="1" smtClean="0">
                <a:solidFill>
                  <a:srgbClr val="F37422"/>
                </a:solidFill>
              </a:rPr>
              <a:t>Phùng</a:t>
            </a:r>
            <a:r>
              <a:rPr lang="en-US" sz="1700" dirty="0" smtClean="0">
                <a:solidFill>
                  <a:srgbClr val="F37422"/>
                </a:solidFill>
              </a:rPr>
              <a:t> </a:t>
            </a:r>
            <a:r>
              <a:rPr lang="en-US" sz="1700" dirty="0" err="1" smtClean="0">
                <a:solidFill>
                  <a:srgbClr val="F37422"/>
                </a:solidFill>
              </a:rPr>
              <a:t>Thế</a:t>
            </a:r>
            <a:r>
              <a:rPr lang="en-US" sz="1700" dirty="0" smtClean="0">
                <a:solidFill>
                  <a:srgbClr val="F37422"/>
                </a:solidFill>
              </a:rPr>
              <a:t> Quang</a:t>
            </a:r>
            <a:endParaRPr lang="en-US" sz="1700" dirty="0">
              <a:solidFill>
                <a:srgbClr val="F37422"/>
              </a:solidFill>
            </a:endParaRPr>
          </a:p>
        </p:txBody>
      </p:sp>
      <p:pic>
        <p:nvPicPr>
          <p:cNvPr id="8" name="Graphic 7">
            <a:extLst>
              <a:ext uri="{FF2B5EF4-FFF2-40B4-BE49-F238E27FC236}">
                <a16:creationId xmlns:a16="http://schemas.microsoft.com/office/drawing/2014/main" xmlns="" id="{E9D76A19-BB08-4BB2-B289-7DDC93C3AE95}"/>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Thuộc</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tính</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và</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phương</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thức</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14" name="object 2"/>
          <p:cNvSpPr/>
          <p:nvPr/>
        </p:nvSpPr>
        <p:spPr>
          <a:xfrm>
            <a:off x="1917065" y="1592580"/>
            <a:ext cx="8305800" cy="5341620"/>
          </a:xfrm>
          <a:custGeom>
            <a:avLst/>
            <a:gdLst/>
            <a:ahLst/>
            <a:cxnLst/>
            <a:rect l="l" t="t" r="r" b="b"/>
            <a:pathLst>
              <a:path w="8305800" h="5341620">
                <a:moveTo>
                  <a:pt x="0" y="0"/>
                </a:moveTo>
                <a:lnTo>
                  <a:pt x="8305800" y="0"/>
                </a:lnTo>
                <a:lnTo>
                  <a:pt x="8305800" y="4338675"/>
                </a:lnTo>
                <a:lnTo>
                  <a:pt x="8243193" y="4338801"/>
                </a:lnTo>
                <a:lnTo>
                  <a:pt x="8181217" y="4339177"/>
                </a:lnTo>
                <a:lnTo>
                  <a:pt x="8119863" y="4339799"/>
                </a:lnTo>
                <a:lnTo>
                  <a:pt x="8059125" y="4340664"/>
                </a:lnTo>
                <a:lnTo>
                  <a:pt x="7998997" y="4341769"/>
                </a:lnTo>
                <a:lnTo>
                  <a:pt x="7939473" y="4343111"/>
                </a:lnTo>
                <a:lnTo>
                  <a:pt x="7880545" y="4344686"/>
                </a:lnTo>
                <a:lnTo>
                  <a:pt x="7822208" y="4346491"/>
                </a:lnTo>
                <a:lnTo>
                  <a:pt x="7764456" y="4348523"/>
                </a:lnTo>
                <a:lnTo>
                  <a:pt x="7707281" y="4350778"/>
                </a:lnTo>
                <a:lnTo>
                  <a:pt x="7650678" y="4353254"/>
                </a:lnTo>
                <a:lnTo>
                  <a:pt x="7594640" y="4355946"/>
                </a:lnTo>
                <a:lnTo>
                  <a:pt x="7539160" y="4358852"/>
                </a:lnTo>
                <a:lnTo>
                  <a:pt x="7484232" y="4361969"/>
                </a:lnTo>
                <a:lnTo>
                  <a:pt x="7429850" y="4365292"/>
                </a:lnTo>
                <a:lnTo>
                  <a:pt x="7376008" y="4368819"/>
                </a:lnTo>
                <a:lnTo>
                  <a:pt x="7322698" y="4372547"/>
                </a:lnTo>
                <a:lnTo>
                  <a:pt x="7269915" y="4376472"/>
                </a:lnTo>
                <a:lnTo>
                  <a:pt x="7217651" y="4380591"/>
                </a:lnTo>
                <a:lnTo>
                  <a:pt x="7165902" y="4384900"/>
                </a:lnTo>
                <a:lnTo>
                  <a:pt x="7114659" y="4389397"/>
                </a:lnTo>
                <a:lnTo>
                  <a:pt x="7063917" y="4394078"/>
                </a:lnTo>
                <a:lnTo>
                  <a:pt x="7013670" y="4398940"/>
                </a:lnTo>
                <a:lnTo>
                  <a:pt x="6963910" y="4403979"/>
                </a:lnTo>
                <a:lnTo>
                  <a:pt x="6914632" y="4409193"/>
                </a:lnTo>
                <a:lnTo>
                  <a:pt x="6865829" y="4414577"/>
                </a:lnTo>
                <a:lnTo>
                  <a:pt x="6817495" y="4420129"/>
                </a:lnTo>
                <a:lnTo>
                  <a:pt x="6769623" y="4425846"/>
                </a:lnTo>
                <a:lnTo>
                  <a:pt x="6722207" y="4431724"/>
                </a:lnTo>
                <a:lnTo>
                  <a:pt x="6675240" y="4437759"/>
                </a:lnTo>
                <a:lnTo>
                  <a:pt x="6628716" y="4443949"/>
                </a:lnTo>
                <a:lnTo>
                  <a:pt x="6582629" y="4450291"/>
                </a:lnTo>
                <a:lnTo>
                  <a:pt x="6536972" y="4456780"/>
                </a:lnTo>
                <a:lnTo>
                  <a:pt x="6491738" y="4463414"/>
                </a:lnTo>
                <a:lnTo>
                  <a:pt x="6446922" y="4470190"/>
                </a:lnTo>
                <a:lnTo>
                  <a:pt x="6402517" y="4477103"/>
                </a:lnTo>
                <a:lnTo>
                  <a:pt x="6358516" y="4484152"/>
                </a:lnTo>
                <a:lnTo>
                  <a:pt x="6314914" y="4491332"/>
                </a:lnTo>
                <a:lnTo>
                  <a:pt x="6271702" y="4498640"/>
                </a:lnTo>
                <a:lnTo>
                  <a:pt x="6228877" y="4506074"/>
                </a:lnTo>
                <a:lnTo>
                  <a:pt x="6186429" y="4513629"/>
                </a:lnTo>
                <a:lnTo>
                  <a:pt x="6144355" y="4521302"/>
                </a:lnTo>
                <a:lnTo>
                  <a:pt x="6102646" y="4529091"/>
                </a:lnTo>
                <a:lnTo>
                  <a:pt x="6061297" y="4536992"/>
                </a:lnTo>
                <a:lnTo>
                  <a:pt x="6020300" y="4545001"/>
                </a:lnTo>
                <a:lnTo>
                  <a:pt x="5979651" y="4553116"/>
                </a:lnTo>
                <a:lnTo>
                  <a:pt x="5939342" y="4561333"/>
                </a:lnTo>
                <a:lnTo>
                  <a:pt x="5899366" y="4569648"/>
                </a:lnTo>
                <a:lnTo>
                  <a:pt x="5859718" y="4578059"/>
                </a:lnTo>
                <a:lnTo>
                  <a:pt x="5820391" y="4586562"/>
                </a:lnTo>
                <a:lnTo>
                  <a:pt x="5781379" y="4595154"/>
                </a:lnTo>
                <a:lnTo>
                  <a:pt x="5742675" y="4603832"/>
                </a:lnTo>
                <a:lnTo>
                  <a:pt x="5704272" y="4612592"/>
                </a:lnTo>
                <a:lnTo>
                  <a:pt x="5666165" y="4621431"/>
                </a:lnTo>
                <a:lnTo>
                  <a:pt x="5628347" y="4630346"/>
                </a:lnTo>
                <a:lnTo>
                  <a:pt x="5590811" y="4639333"/>
                </a:lnTo>
                <a:lnTo>
                  <a:pt x="5553551" y="4648390"/>
                </a:lnTo>
                <a:lnTo>
                  <a:pt x="5479834" y="4666698"/>
                </a:lnTo>
                <a:lnTo>
                  <a:pt x="5407145" y="4685244"/>
                </a:lnTo>
                <a:lnTo>
                  <a:pt x="5335431" y="4704000"/>
                </a:lnTo>
                <a:lnTo>
                  <a:pt x="5264641" y="4722942"/>
                </a:lnTo>
                <a:lnTo>
                  <a:pt x="5194725" y="4742043"/>
                </a:lnTo>
                <a:lnTo>
                  <a:pt x="5125631" y="4761276"/>
                </a:lnTo>
                <a:lnTo>
                  <a:pt x="5057306" y="4780616"/>
                </a:lnTo>
                <a:lnTo>
                  <a:pt x="4989701" y="4800035"/>
                </a:lnTo>
                <a:lnTo>
                  <a:pt x="4922764" y="4819508"/>
                </a:lnTo>
                <a:lnTo>
                  <a:pt x="4856443" y="4839009"/>
                </a:lnTo>
                <a:lnTo>
                  <a:pt x="4790687" y="4858511"/>
                </a:lnTo>
                <a:lnTo>
                  <a:pt x="4725444" y="4877988"/>
                </a:lnTo>
                <a:lnTo>
                  <a:pt x="4660664" y="4897414"/>
                </a:lnTo>
                <a:lnTo>
                  <a:pt x="4596295" y="4916763"/>
                </a:lnTo>
                <a:lnTo>
                  <a:pt x="4564248" y="4926400"/>
                </a:lnTo>
                <a:lnTo>
                  <a:pt x="4532285" y="4936008"/>
                </a:lnTo>
                <a:lnTo>
                  <a:pt x="4468583" y="4955122"/>
                </a:lnTo>
                <a:lnTo>
                  <a:pt x="4405138" y="4974081"/>
                </a:lnTo>
                <a:lnTo>
                  <a:pt x="4341899" y="4992857"/>
                </a:lnTo>
                <a:lnTo>
                  <a:pt x="4278813" y="5011424"/>
                </a:lnTo>
                <a:lnTo>
                  <a:pt x="4215831" y="5029756"/>
                </a:lnTo>
                <a:lnTo>
                  <a:pt x="4152899" y="5047827"/>
                </a:lnTo>
                <a:lnTo>
                  <a:pt x="4089968" y="5065611"/>
                </a:lnTo>
                <a:lnTo>
                  <a:pt x="4026986" y="5083080"/>
                </a:lnTo>
                <a:lnTo>
                  <a:pt x="3963900" y="5100210"/>
                </a:lnTo>
                <a:lnTo>
                  <a:pt x="3900661" y="5116974"/>
                </a:lnTo>
                <a:lnTo>
                  <a:pt x="3837216" y="5133345"/>
                </a:lnTo>
                <a:lnTo>
                  <a:pt x="3773514" y="5149297"/>
                </a:lnTo>
                <a:lnTo>
                  <a:pt x="3709504" y="5164804"/>
                </a:lnTo>
                <a:lnTo>
                  <a:pt x="3645135" y="5179840"/>
                </a:lnTo>
                <a:lnTo>
                  <a:pt x="3580355" y="5194378"/>
                </a:lnTo>
                <a:lnTo>
                  <a:pt x="3515112" y="5208393"/>
                </a:lnTo>
                <a:lnTo>
                  <a:pt x="3449356" y="5221858"/>
                </a:lnTo>
                <a:lnTo>
                  <a:pt x="3383035" y="5234746"/>
                </a:lnTo>
                <a:lnTo>
                  <a:pt x="3316098" y="5247032"/>
                </a:lnTo>
                <a:lnTo>
                  <a:pt x="3248493" y="5258689"/>
                </a:lnTo>
                <a:lnTo>
                  <a:pt x="3180168" y="5269691"/>
                </a:lnTo>
                <a:lnTo>
                  <a:pt x="3111074" y="5280011"/>
                </a:lnTo>
                <a:lnTo>
                  <a:pt x="3041158" y="5289624"/>
                </a:lnTo>
                <a:lnTo>
                  <a:pt x="2970368" y="5298504"/>
                </a:lnTo>
                <a:lnTo>
                  <a:pt x="2898654" y="5306623"/>
                </a:lnTo>
                <a:lnTo>
                  <a:pt x="2825965" y="5313956"/>
                </a:lnTo>
                <a:lnTo>
                  <a:pt x="2752248" y="5320476"/>
                </a:lnTo>
                <a:lnTo>
                  <a:pt x="2677452" y="5326158"/>
                </a:lnTo>
                <a:lnTo>
                  <a:pt x="2601527" y="5330974"/>
                </a:lnTo>
                <a:lnTo>
                  <a:pt x="2563124" y="5333050"/>
                </a:lnTo>
                <a:lnTo>
                  <a:pt x="2524420" y="5334900"/>
                </a:lnTo>
                <a:lnTo>
                  <a:pt x="2485408" y="5336520"/>
                </a:lnTo>
                <a:lnTo>
                  <a:pt x="2446081" y="5337907"/>
                </a:lnTo>
                <a:lnTo>
                  <a:pt x="2406433" y="5339059"/>
                </a:lnTo>
                <a:lnTo>
                  <a:pt x="2366457" y="5339971"/>
                </a:lnTo>
                <a:lnTo>
                  <a:pt x="2326148" y="5340641"/>
                </a:lnTo>
                <a:lnTo>
                  <a:pt x="2285499" y="5341065"/>
                </a:lnTo>
                <a:lnTo>
                  <a:pt x="2244502" y="5341240"/>
                </a:lnTo>
                <a:lnTo>
                  <a:pt x="2203153" y="5341162"/>
                </a:lnTo>
                <a:lnTo>
                  <a:pt x="2161444" y="5340829"/>
                </a:lnTo>
                <a:lnTo>
                  <a:pt x="2119370" y="5340237"/>
                </a:lnTo>
                <a:lnTo>
                  <a:pt x="2076922" y="5339383"/>
                </a:lnTo>
                <a:lnTo>
                  <a:pt x="2034097" y="5338263"/>
                </a:lnTo>
                <a:lnTo>
                  <a:pt x="1990885" y="5336875"/>
                </a:lnTo>
                <a:lnTo>
                  <a:pt x="1947283" y="5335214"/>
                </a:lnTo>
                <a:lnTo>
                  <a:pt x="1903282" y="5333278"/>
                </a:lnTo>
                <a:lnTo>
                  <a:pt x="1858877" y="5331064"/>
                </a:lnTo>
                <a:lnTo>
                  <a:pt x="1814061" y="5328567"/>
                </a:lnTo>
                <a:lnTo>
                  <a:pt x="1768827" y="5325786"/>
                </a:lnTo>
                <a:lnTo>
                  <a:pt x="1723170" y="5322715"/>
                </a:lnTo>
                <a:lnTo>
                  <a:pt x="1677083" y="5319354"/>
                </a:lnTo>
                <a:lnTo>
                  <a:pt x="1630559" y="5315697"/>
                </a:lnTo>
                <a:lnTo>
                  <a:pt x="1583592" y="5311742"/>
                </a:lnTo>
                <a:lnTo>
                  <a:pt x="1536176" y="5307485"/>
                </a:lnTo>
                <a:lnTo>
                  <a:pt x="1488304" y="5302923"/>
                </a:lnTo>
                <a:lnTo>
                  <a:pt x="1439970" y="5298054"/>
                </a:lnTo>
                <a:lnTo>
                  <a:pt x="1391167" y="5292873"/>
                </a:lnTo>
                <a:lnTo>
                  <a:pt x="1341889" y="5287377"/>
                </a:lnTo>
                <a:lnTo>
                  <a:pt x="1292129" y="5281563"/>
                </a:lnTo>
                <a:lnTo>
                  <a:pt x="1241882" y="5275428"/>
                </a:lnTo>
                <a:lnTo>
                  <a:pt x="1191140" y="5268968"/>
                </a:lnTo>
                <a:lnTo>
                  <a:pt x="1139897" y="5262180"/>
                </a:lnTo>
                <a:lnTo>
                  <a:pt x="1088148" y="5255062"/>
                </a:lnTo>
                <a:lnTo>
                  <a:pt x="1035884" y="5247609"/>
                </a:lnTo>
                <a:lnTo>
                  <a:pt x="983101" y="5239818"/>
                </a:lnTo>
                <a:lnTo>
                  <a:pt x="929791" y="5231686"/>
                </a:lnTo>
                <a:lnTo>
                  <a:pt x="875949" y="5223210"/>
                </a:lnTo>
                <a:lnTo>
                  <a:pt x="821567" y="5214387"/>
                </a:lnTo>
                <a:lnTo>
                  <a:pt x="766639" y="5205212"/>
                </a:lnTo>
                <a:lnTo>
                  <a:pt x="711159" y="5195684"/>
                </a:lnTo>
                <a:lnTo>
                  <a:pt x="655121" y="5185798"/>
                </a:lnTo>
                <a:lnTo>
                  <a:pt x="598518" y="5175552"/>
                </a:lnTo>
                <a:lnTo>
                  <a:pt x="541343" y="5164941"/>
                </a:lnTo>
                <a:lnTo>
                  <a:pt x="483591" y="5153964"/>
                </a:lnTo>
                <a:lnTo>
                  <a:pt x="425254" y="5142616"/>
                </a:lnTo>
                <a:lnTo>
                  <a:pt x="366326" y="5130894"/>
                </a:lnTo>
                <a:lnTo>
                  <a:pt x="306802" y="5118795"/>
                </a:lnTo>
                <a:lnTo>
                  <a:pt x="246674" y="5106316"/>
                </a:lnTo>
                <a:lnTo>
                  <a:pt x="185936" y="5093453"/>
                </a:lnTo>
                <a:lnTo>
                  <a:pt x="124582" y="5080203"/>
                </a:lnTo>
                <a:lnTo>
                  <a:pt x="62606" y="5066563"/>
                </a:lnTo>
                <a:lnTo>
                  <a:pt x="0" y="5052529"/>
                </a:lnTo>
                <a:lnTo>
                  <a:pt x="0" y="0"/>
                </a:lnTo>
                <a:close/>
              </a:path>
            </a:pathLst>
          </a:custGeom>
          <a:ln w="25399">
            <a:solidFill>
              <a:srgbClr val="9BBB59"/>
            </a:solidFill>
          </a:ln>
        </p:spPr>
        <p:txBody>
          <a:bodyPr wrap="square" lIns="0" tIns="0" rIns="0" bIns="0" rtlCol="0"/>
          <a:lstStyle/>
          <a:p>
            <a:endParaRPr/>
          </a:p>
        </p:txBody>
      </p:sp>
      <p:pic>
        <p:nvPicPr>
          <p:cNvPr id="15" name="object 11"/>
          <p:cNvPicPr/>
          <p:nvPr/>
        </p:nvPicPr>
        <p:blipFill>
          <a:blip r:embed="rId4" cstate="print"/>
          <a:stretch>
            <a:fillRect/>
          </a:stretch>
        </p:blipFill>
        <p:spPr>
          <a:xfrm>
            <a:off x="8071712" y="2074046"/>
            <a:ext cx="1709506" cy="1892074"/>
          </a:xfrm>
          <a:prstGeom prst="rect">
            <a:avLst/>
          </a:prstGeom>
        </p:spPr>
      </p:pic>
      <p:grpSp>
        <p:nvGrpSpPr>
          <p:cNvPr id="16" name="object 12"/>
          <p:cNvGrpSpPr/>
          <p:nvPr/>
        </p:nvGrpSpPr>
        <p:grpSpPr>
          <a:xfrm>
            <a:off x="2132460" y="1732280"/>
            <a:ext cx="5610860" cy="4325620"/>
            <a:chOff x="596395" y="1358900"/>
            <a:chExt cx="5610860" cy="4325620"/>
          </a:xfrm>
        </p:grpSpPr>
        <p:pic>
          <p:nvPicPr>
            <p:cNvPr id="18" name="object 13"/>
            <p:cNvPicPr/>
            <p:nvPr/>
          </p:nvPicPr>
          <p:blipFill>
            <a:blip r:embed="rId5" cstate="print"/>
            <a:stretch>
              <a:fillRect/>
            </a:stretch>
          </p:blipFill>
          <p:spPr>
            <a:xfrm>
              <a:off x="596395" y="1446049"/>
              <a:ext cx="5371861" cy="4237929"/>
            </a:xfrm>
            <a:prstGeom prst="rect">
              <a:avLst/>
            </a:prstGeom>
          </p:spPr>
        </p:pic>
        <p:sp>
          <p:nvSpPr>
            <p:cNvPr id="21" name="object 14"/>
            <p:cNvSpPr/>
            <p:nvPr/>
          </p:nvSpPr>
          <p:spPr>
            <a:xfrm>
              <a:off x="3644099" y="1371600"/>
              <a:ext cx="2550160" cy="612775"/>
            </a:xfrm>
            <a:custGeom>
              <a:avLst/>
              <a:gdLst/>
              <a:ahLst/>
              <a:cxnLst/>
              <a:rect l="l" t="t" r="r" b="b"/>
              <a:pathLst>
                <a:path w="2550160" h="612775">
                  <a:moveTo>
                    <a:pt x="2549867" y="0"/>
                  </a:moveTo>
                  <a:lnTo>
                    <a:pt x="644867" y="0"/>
                  </a:lnTo>
                  <a:lnTo>
                    <a:pt x="644867" y="357378"/>
                  </a:lnTo>
                  <a:lnTo>
                    <a:pt x="0" y="408990"/>
                  </a:lnTo>
                  <a:lnTo>
                    <a:pt x="644867" y="510540"/>
                  </a:lnTo>
                  <a:lnTo>
                    <a:pt x="644867" y="612648"/>
                  </a:lnTo>
                  <a:lnTo>
                    <a:pt x="2549867" y="612648"/>
                  </a:lnTo>
                  <a:lnTo>
                    <a:pt x="2549867" y="0"/>
                  </a:lnTo>
                  <a:close/>
                </a:path>
              </a:pathLst>
            </a:custGeom>
            <a:solidFill>
              <a:srgbClr val="FFFFFF"/>
            </a:solidFill>
          </p:spPr>
          <p:txBody>
            <a:bodyPr wrap="square" lIns="0" tIns="0" rIns="0" bIns="0" rtlCol="0"/>
            <a:lstStyle/>
            <a:p>
              <a:endParaRPr/>
            </a:p>
          </p:txBody>
        </p:sp>
        <p:sp>
          <p:nvSpPr>
            <p:cNvPr id="22" name="object 15"/>
            <p:cNvSpPr/>
            <p:nvPr/>
          </p:nvSpPr>
          <p:spPr>
            <a:xfrm>
              <a:off x="3644099" y="1371600"/>
              <a:ext cx="2550160" cy="612775"/>
            </a:xfrm>
            <a:custGeom>
              <a:avLst/>
              <a:gdLst/>
              <a:ahLst/>
              <a:cxnLst/>
              <a:rect l="l" t="t" r="r" b="b"/>
              <a:pathLst>
                <a:path w="2550160" h="612775">
                  <a:moveTo>
                    <a:pt x="644867" y="0"/>
                  </a:moveTo>
                  <a:lnTo>
                    <a:pt x="962367" y="0"/>
                  </a:lnTo>
                  <a:lnTo>
                    <a:pt x="1438617" y="0"/>
                  </a:lnTo>
                  <a:lnTo>
                    <a:pt x="2549867" y="0"/>
                  </a:lnTo>
                  <a:lnTo>
                    <a:pt x="2549867" y="357378"/>
                  </a:lnTo>
                  <a:lnTo>
                    <a:pt x="2549867" y="510540"/>
                  </a:lnTo>
                  <a:lnTo>
                    <a:pt x="2549867" y="612648"/>
                  </a:lnTo>
                  <a:lnTo>
                    <a:pt x="1438617" y="612648"/>
                  </a:lnTo>
                  <a:lnTo>
                    <a:pt x="962367" y="612648"/>
                  </a:lnTo>
                  <a:lnTo>
                    <a:pt x="644867" y="612648"/>
                  </a:lnTo>
                  <a:lnTo>
                    <a:pt x="644867" y="510540"/>
                  </a:lnTo>
                  <a:lnTo>
                    <a:pt x="0" y="408990"/>
                  </a:lnTo>
                  <a:lnTo>
                    <a:pt x="644867" y="357378"/>
                  </a:lnTo>
                  <a:lnTo>
                    <a:pt x="644867" y="0"/>
                  </a:lnTo>
                  <a:close/>
                </a:path>
              </a:pathLst>
            </a:custGeom>
            <a:ln w="25400">
              <a:solidFill>
                <a:srgbClr val="F79646"/>
              </a:solidFill>
            </a:ln>
          </p:spPr>
          <p:txBody>
            <a:bodyPr wrap="square" lIns="0" tIns="0" rIns="0" bIns="0" rtlCol="0"/>
            <a:lstStyle/>
            <a:p>
              <a:endParaRPr/>
            </a:p>
          </p:txBody>
        </p:sp>
      </p:grpSp>
      <p:sp>
        <p:nvSpPr>
          <p:cNvPr id="23" name="object 16"/>
          <p:cNvSpPr txBox="1"/>
          <p:nvPr/>
        </p:nvSpPr>
        <p:spPr>
          <a:xfrm>
            <a:off x="6427178" y="1886203"/>
            <a:ext cx="964222" cy="289823"/>
          </a:xfrm>
          <a:prstGeom prst="rect">
            <a:avLst/>
          </a:prstGeom>
        </p:spPr>
        <p:txBody>
          <a:bodyPr vert="horz" wrap="square" lIns="0" tIns="12700" rIns="0" bIns="0" rtlCol="0">
            <a:spAutoFit/>
          </a:bodyPr>
          <a:lstStyle/>
          <a:p>
            <a:pPr marL="12700">
              <a:lnSpc>
                <a:spcPct val="100000"/>
              </a:lnSpc>
              <a:spcBef>
                <a:spcPts val="100"/>
              </a:spcBef>
            </a:pPr>
            <a:r>
              <a:rPr lang="en-US" sz="1800" spc="-125" dirty="0" err="1" smtClean="0">
                <a:latin typeface="Arial"/>
                <a:cs typeface="Arial"/>
              </a:rPr>
              <a:t>Thuộc</a:t>
            </a:r>
            <a:r>
              <a:rPr lang="en-US" sz="1800" spc="-125" dirty="0" smtClean="0">
                <a:latin typeface="Arial"/>
                <a:cs typeface="Arial"/>
              </a:rPr>
              <a:t> </a:t>
            </a:r>
            <a:r>
              <a:rPr lang="en-US" sz="1800" spc="-125" dirty="0" err="1" smtClean="0">
                <a:latin typeface="Arial"/>
                <a:cs typeface="Arial"/>
              </a:rPr>
              <a:t>tính</a:t>
            </a:r>
            <a:endParaRPr sz="1800" dirty="0">
              <a:latin typeface="Arial"/>
              <a:cs typeface="Arial"/>
            </a:endParaRPr>
          </a:p>
        </p:txBody>
      </p:sp>
      <p:grpSp>
        <p:nvGrpSpPr>
          <p:cNvPr id="24" name="object 17"/>
          <p:cNvGrpSpPr/>
          <p:nvPr/>
        </p:nvGrpSpPr>
        <p:grpSpPr>
          <a:xfrm>
            <a:off x="4888065" y="4551680"/>
            <a:ext cx="4738370" cy="638175"/>
            <a:chOff x="3352000" y="4178300"/>
            <a:chExt cx="4738370" cy="638175"/>
          </a:xfrm>
        </p:grpSpPr>
        <p:sp>
          <p:nvSpPr>
            <p:cNvPr id="25" name="object 18"/>
            <p:cNvSpPr/>
            <p:nvPr/>
          </p:nvSpPr>
          <p:spPr>
            <a:xfrm>
              <a:off x="3364700" y="4191000"/>
              <a:ext cx="4712970" cy="612775"/>
            </a:xfrm>
            <a:custGeom>
              <a:avLst/>
              <a:gdLst/>
              <a:ahLst/>
              <a:cxnLst/>
              <a:rect l="l" t="t" r="r" b="b"/>
              <a:pathLst>
                <a:path w="4712970" h="612775">
                  <a:moveTo>
                    <a:pt x="4712500" y="0"/>
                  </a:moveTo>
                  <a:lnTo>
                    <a:pt x="2807500" y="0"/>
                  </a:lnTo>
                  <a:lnTo>
                    <a:pt x="2807500" y="357378"/>
                  </a:lnTo>
                  <a:lnTo>
                    <a:pt x="0" y="423506"/>
                  </a:lnTo>
                  <a:lnTo>
                    <a:pt x="2807500" y="510540"/>
                  </a:lnTo>
                  <a:lnTo>
                    <a:pt x="2807500" y="612648"/>
                  </a:lnTo>
                  <a:lnTo>
                    <a:pt x="4712500" y="612648"/>
                  </a:lnTo>
                  <a:lnTo>
                    <a:pt x="4712500" y="0"/>
                  </a:lnTo>
                  <a:close/>
                </a:path>
              </a:pathLst>
            </a:custGeom>
            <a:solidFill>
              <a:srgbClr val="FFFFFF"/>
            </a:solidFill>
          </p:spPr>
          <p:txBody>
            <a:bodyPr wrap="square" lIns="0" tIns="0" rIns="0" bIns="0" rtlCol="0"/>
            <a:lstStyle/>
            <a:p>
              <a:endParaRPr/>
            </a:p>
          </p:txBody>
        </p:sp>
        <p:sp>
          <p:nvSpPr>
            <p:cNvPr id="26" name="object 19"/>
            <p:cNvSpPr/>
            <p:nvPr/>
          </p:nvSpPr>
          <p:spPr>
            <a:xfrm>
              <a:off x="3364700" y="4191000"/>
              <a:ext cx="4712970" cy="612775"/>
            </a:xfrm>
            <a:custGeom>
              <a:avLst/>
              <a:gdLst/>
              <a:ahLst/>
              <a:cxnLst/>
              <a:rect l="l" t="t" r="r" b="b"/>
              <a:pathLst>
                <a:path w="4712970" h="612775">
                  <a:moveTo>
                    <a:pt x="2807500" y="0"/>
                  </a:moveTo>
                  <a:lnTo>
                    <a:pt x="3125000" y="0"/>
                  </a:lnTo>
                  <a:lnTo>
                    <a:pt x="3601250" y="0"/>
                  </a:lnTo>
                  <a:lnTo>
                    <a:pt x="4712500" y="0"/>
                  </a:lnTo>
                  <a:lnTo>
                    <a:pt x="4712500" y="357378"/>
                  </a:lnTo>
                  <a:lnTo>
                    <a:pt x="4712500" y="510540"/>
                  </a:lnTo>
                  <a:lnTo>
                    <a:pt x="4712500" y="612648"/>
                  </a:lnTo>
                  <a:lnTo>
                    <a:pt x="3601250" y="612648"/>
                  </a:lnTo>
                  <a:lnTo>
                    <a:pt x="3125000" y="612648"/>
                  </a:lnTo>
                  <a:lnTo>
                    <a:pt x="2807500" y="612648"/>
                  </a:lnTo>
                  <a:lnTo>
                    <a:pt x="2807500" y="510540"/>
                  </a:lnTo>
                  <a:lnTo>
                    <a:pt x="0" y="423506"/>
                  </a:lnTo>
                  <a:lnTo>
                    <a:pt x="2807500" y="357378"/>
                  </a:lnTo>
                  <a:lnTo>
                    <a:pt x="2807500" y="0"/>
                  </a:lnTo>
                  <a:close/>
                </a:path>
              </a:pathLst>
            </a:custGeom>
            <a:ln w="25399">
              <a:solidFill>
                <a:srgbClr val="F79646"/>
              </a:solidFill>
            </a:ln>
          </p:spPr>
          <p:txBody>
            <a:bodyPr wrap="square" lIns="0" tIns="0" rIns="0" bIns="0" rtlCol="0"/>
            <a:lstStyle/>
            <a:p>
              <a:endParaRPr/>
            </a:p>
          </p:txBody>
        </p:sp>
      </p:grpSp>
      <p:sp>
        <p:nvSpPr>
          <p:cNvPr id="27" name="object 20"/>
          <p:cNvSpPr txBox="1"/>
          <p:nvPr/>
        </p:nvSpPr>
        <p:spPr>
          <a:xfrm>
            <a:off x="8037601" y="4705603"/>
            <a:ext cx="1245235" cy="299720"/>
          </a:xfrm>
          <a:prstGeom prst="rect">
            <a:avLst/>
          </a:prstGeom>
        </p:spPr>
        <p:txBody>
          <a:bodyPr vert="horz" wrap="square" lIns="0" tIns="12700" rIns="0" bIns="0" rtlCol="0">
            <a:spAutoFit/>
          </a:bodyPr>
          <a:lstStyle/>
          <a:p>
            <a:pPr marL="12700">
              <a:lnSpc>
                <a:spcPct val="100000"/>
              </a:lnSpc>
              <a:spcBef>
                <a:spcPts val="100"/>
              </a:spcBef>
            </a:pPr>
            <a:r>
              <a:rPr sz="1800" spc="-140" dirty="0">
                <a:latin typeface="Arial"/>
                <a:cs typeface="Arial"/>
              </a:rPr>
              <a:t>Phương</a:t>
            </a:r>
            <a:r>
              <a:rPr sz="1800" spc="-75" dirty="0">
                <a:latin typeface="Arial"/>
                <a:cs typeface="Arial"/>
              </a:rPr>
              <a:t> </a:t>
            </a:r>
            <a:r>
              <a:rPr sz="1800" spc="-35" dirty="0">
                <a:latin typeface="Arial"/>
                <a:cs typeface="Arial"/>
              </a:rPr>
              <a:t>thức</a:t>
            </a:r>
            <a:endParaRPr sz="1800">
              <a:latin typeface="Arial"/>
              <a:cs typeface="Arial"/>
            </a:endParaRPr>
          </a:p>
        </p:txBody>
      </p:sp>
      <p:sp>
        <p:nvSpPr>
          <p:cNvPr id="28" name="object 21"/>
          <p:cNvSpPr txBox="1"/>
          <p:nvPr/>
        </p:nvSpPr>
        <p:spPr>
          <a:xfrm>
            <a:off x="2062579" y="6042981"/>
            <a:ext cx="8230740" cy="584775"/>
          </a:xfrm>
          <a:prstGeom prst="rect">
            <a:avLst/>
          </a:prstGeom>
          <a:solidFill>
            <a:srgbClr val="FFFF00"/>
          </a:solidFill>
        </p:spPr>
        <p:txBody>
          <a:bodyPr vert="horz" wrap="square" lIns="0" tIns="30480" rIns="0" bIns="0" rtlCol="0">
            <a:spAutoFit/>
          </a:bodyPr>
          <a:lstStyle/>
          <a:p>
            <a:pPr marL="90805">
              <a:lnSpc>
                <a:spcPct val="100000"/>
              </a:lnSpc>
              <a:spcBef>
                <a:spcPts val="240"/>
              </a:spcBef>
            </a:pPr>
            <a:r>
              <a:rPr sz="1800" spc="-160" dirty="0">
                <a:latin typeface="Arial"/>
                <a:cs typeface="Arial"/>
              </a:rPr>
              <a:t>Lớp</a:t>
            </a:r>
            <a:r>
              <a:rPr sz="1800" spc="-80" dirty="0">
                <a:latin typeface="Arial"/>
                <a:cs typeface="Arial"/>
              </a:rPr>
              <a:t> </a:t>
            </a:r>
            <a:r>
              <a:rPr sz="1800" dirty="0">
                <a:latin typeface="Carlito"/>
                <a:cs typeface="Carlito"/>
              </a:rPr>
              <a:t>Employee</a:t>
            </a:r>
            <a:r>
              <a:rPr sz="1800" spc="-80" dirty="0">
                <a:latin typeface="Carlito"/>
                <a:cs typeface="Carlito"/>
              </a:rPr>
              <a:t> </a:t>
            </a:r>
            <a:r>
              <a:rPr sz="1800" dirty="0">
                <a:latin typeface="Carlito"/>
                <a:cs typeface="Carlito"/>
              </a:rPr>
              <a:t>có</a:t>
            </a:r>
            <a:r>
              <a:rPr sz="1800" spc="-10" dirty="0">
                <a:latin typeface="Carlito"/>
                <a:cs typeface="Carlito"/>
              </a:rPr>
              <a:t> </a:t>
            </a:r>
            <a:r>
              <a:rPr sz="1800" dirty="0">
                <a:latin typeface="Carlito"/>
                <a:cs typeface="Carlito"/>
              </a:rPr>
              <a:t>2</a:t>
            </a:r>
            <a:r>
              <a:rPr sz="1800" spc="-5" dirty="0">
                <a:latin typeface="Carlito"/>
                <a:cs typeface="Carlito"/>
              </a:rPr>
              <a:t> </a:t>
            </a:r>
            <a:r>
              <a:rPr sz="1800" spc="-55" dirty="0">
                <a:latin typeface="Arial"/>
                <a:cs typeface="Arial"/>
              </a:rPr>
              <a:t>thuộc</a:t>
            </a:r>
            <a:r>
              <a:rPr sz="1800" spc="-90" dirty="0">
                <a:latin typeface="Arial"/>
                <a:cs typeface="Arial"/>
              </a:rPr>
              <a:t> </a:t>
            </a:r>
            <a:r>
              <a:rPr sz="1800" dirty="0">
                <a:latin typeface="Carlito"/>
                <a:cs typeface="Carlito"/>
              </a:rPr>
              <a:t>tính</a:t>
            </a:r>
            <a:r>
              <a:rPr sz="1800" spc="-5" dirty="0">
                <a:latin typeface="Carlito"/>
                <a:cs typeface="Carlito"/>
              </a:rPr>
              <a:t> </a:t>
            </a:r>
            <a:r>
              <a:rPr sz="1800" dirty="0">
                <a:latin typeface="Carlito"/>
                <a:cs typeface="Carlito"/>
              </a:rPr>
              <a:t>là</a:t>
            </a:r>
            <a:r>
              <a:rPr sz="1800" spc="-10" dirty="0">
                <a:latin typeface="Carlito"/>
                <a:cs typeface="Carlito"/>
              </a:rPr>
              <a:t> </a:t>
            </a:r>
            <a:r>
              <a:rPr sz="1800" dirty="0">
                <a:latin typeface="Carlito"/>
                <a:cs typeface="Carlito"/>
              </a:rPr>
              <a:t>fullname</a:t>
            </a:r>
            <a:r>
              <a:rPr sz="1800" spc="-5" dirty="0">
                <a:latin typeface="Carlito"/>
                <a:cs typeface="Carlito"/>
              </a:rPr>
              <a:t> </a:t>
            </a:r>
            <a:r>
              <a:rPr sz="1800" dirty="0">
                <a:latin typeface="Carlito"/>
                <a:cs typeface="Carlito"/>
              </a:rPr>
              <a:t>và</a:t>
            </a:r>
            <a:r>
              <a:rPr sz="1800" spc="-15" dirty="0">
                <a:latin typeface="Carlito"/>
                <a:cs typeface="Carlito"/>
              </a:rPr>
              <a:t> </a:t>
            </a:r>
            <a:r>
              <a:rPr sz="1800" dirty="0">
                <a:latin typeface="Carlito"/>
                <a:cs typeface="Carlito"/>
              </a:rPr>
              <a:t>salary</a:t>
            </a:r>
            <a:r>
              <a:rPr sz="1800" spc="-30" dirty="0">
                <a:latin typeface="Carlito"/>
                <a:cs typeface="Carlito"/>
              </a:rPr>
              <a:t> </a:t>
            </a:r>
            <a:r>
              <a:rPr sz="1800" dirty="0">
                <a:latin typeface="Carlito"/>
                <a:cs typeface="Carlito"/>
              </a:rPr>
              <a:t>và</a:t>
            </a:r>
            <a:r>
              <a:rPr sz="1800" spc="-15" dirty="0">
                <a:latin typeface="Carlito"/>
                <a:cs typeface="Carlito"/>
              </a:rPr>
              <a:t> </a:t>
            </a:r>
            <a:r>
              <a:rPr sz="1800" dirty="0">
                <a:latin typeface="Carlito"/>
                <a:cs typeface="Carlito"/>
              </a:rPr>
              <a:t>2</a:t>
            </a:r>
            <a:r>
              <a:rPr sz="1800" spc="-15" dirty="0">
                <a:latin typeface="Carlito"/>
                <a:cs typeface="Carlito"/>
              </a:rPr>
              <a:t> </a:t>
            </a:r>
            <a:r>
              <a:rPr sz="1800" spc="-110" dirty="0">
                <a:latin typeface="Arial"/>
                <a:cs typeface="Arial"/>
              </a:rPr>
              <a:t>phương</a:t>
            </a:r>
            <a:r>
              <a:rPr sz="1800" spc="-80" dirty="0">
                <a:latin typeface="Arial"/>
                <a:cs typeface="Arial"/>
              </a:rPr>
              <a:t> </a:t>
            </a:r>
            <a:r>
              <a:rPr sz="1800" spc="-60" dirty="0">
                <a:latin typeface="Arial"/>
                <a:cs typeface="Arial"/>
              </a:rPr>
              <a:t>thức</a:t>
            </a:r>
            <a:r>
              <a:rPr sz="1800" spc="-75" dirty="0">
                <a:latin typeface="Arial"/>
                <a:cs typeface="Arial"/>
              </a:rPr>
              <a:t> </a:t>
            </a:r>
            <a:r>
              <a:rPr sz="1800" dirty="0">
                <a:latin typeface="Carlito"/>
                <a:cs typeface="Carlito"/>
              </a:rPr>
              <a:t>là</a:t>
            </a:r>
            <a:r>
              <a:rPr sz="1800" spc="-20" dirty="0">
                <a:latin typeface="Carlito"/>
                <a:cs typeface="Carlito"/>
              </a:rPr>
              <a:t> </a:t>
            </a:r>
            <a:r>
              <a:rPr sz="1800" dirty="0">
                <a:latin typeface="Carlito"/>
                <a:cs typeface="Carlito"/>
              </a:rPr>
              <a:t>input()</a:t>
            </a:r>
            <a:r>
              <a:rPr sz="1800" spc="15" dirty="0">
                <a:latin typeface="Carlito"/>
                <a:cs typeface="Carlito"/>
              </a:rPr>
              <a:t> </a:t>
            </a:r>
            <a:r>
              <a:rPr sz="1800" dirty="0">
                <a:latin typeface="Carlito"/>
                <a:cs typeface="Carlito"/>
              </a:rPr>
              <a:t>và</a:t>
            </a:r>
            <a:r>
              <a:rPr sz="1800" spc="-15" dirty="0">
                <a:latin typeface="Carlito"/>
                <a:cs typeface="Carlito"/>
              </a:rPr>
              <a:t> </a:t>
            </a:r>
            <a:r>
              <a:rPr sz="1800" spc="-10" dirty="0">
                <a:latin typeface="Carlito"/>
                <a:cs typeface="Carlito"/>
              </a:rPr>
              <a:t>output()</a:t>
            </a:r>
            <a:endParaRPr sz="1800" dirty="0">
              <a:latin typeface="Carlito"/>
              <a:cs typeface="Carlito"/>
            </a:endParaRPr>
          </a:p>
        </p:txBody>
      </p:sp>
    </p:spTree>
    <p:extLst>
      <p:ext uri="{BB962C8B-B14F-4D97-AF65-F5344CB8AC3E}">
        <p14:creationId xmlns:p14="http://schemas.microsoft.com/office/powerpoint/2010/main" val="376729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Ví</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dụ</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tạo</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đối</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tượng</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29" name="object 8"/>
          <p:cNvSpPr txBox="1"/>
          <p:nvPr/>
        </p:nvSpPr>
        <p:spPr>
          <a:xfrm>
            <a:off x="1447800" y="1676400"/>
            <a:ext cx="7862570" cy="750847"/>
          </a:xfrm>
          <a:prstGeom prst="rect">
            <a:avLst/>
          </a:prstGeom>
        </p:spPr>
        <p:txBody>
          <a:bodyPr vert="horz" wrap="square" lIns="0" tIns="12065" rIns="0" bIns="0" rtlCol="0">
            <a:spAutoFit/>
          </a:bodyPr>
          <a:lstStyle/>
          <a:p>
            <a:pPr marL="354330" marR="5080" indent="-342265">
              <a:lnSpc>
                <a:spcPct val="100000"/>
              </a:lnSpc>
              <a:spcBef>
                <a:spcPts val="95"/>
              </a:spcBef>
              <a:buClr>
                <a:srgbClr val="FF5A33"/>
              </a:buClr>
              <a:buFont typeface="Wingdings"/>
              <a:buChar char=""/>
              <a:tabLst>
                <a:tab pos="355600" algn="l"/>
              </a:tabLst>
            </a:pPr>
            <a:r>
              <a:rPr sz="2400" dirty="0">
                <a:latin typeface="+mj-lt"/>
                <a:cs typeface="Arial"/>
              </a:rPr>
              <a:t>Đoạn</a:t>
            </a:r>
            <a:r>
              <a:rPr sz="2400" spc="-50" dirty="0">
                <a:latin typeface="+mj-lt"/>
                <a:cs typeface="Arial"/>
              </a:rPr>
              <a:t> </a:t>
            </a:r>
            <a:r>
              <a:rPr sz="2400" dirty="0">
                <a:latin typeface="+mj-lt"/>
                <a:cs typeface="Arial"/>
              </a:rPr>
              <a:t>mã</a:t>
            </a:r>
            <a:r>
              <a:rPr sz="2400" spc="-35" dirty="0">
                <a:latin typeface="+mj-lt"/>
                <a:cs typeface="Arial"/>
              </a:rPr>
              <a:t> </a:t>
            </a:r>
            <a:r>
              <a:rPr sz="2400" spc="-90" dirty="0">
                <a:latin typeface="+mj-lt"/>
                <a:cs typeface="Arial"/>
              </a:rPr>
              <a:t>sau</a:t>
            </a:r>
            <a:r>
              <a:rPr sz="2400" spc="-45" dirty="0">
                <a:latin typeface="+mj-lt"/>
                <a:cs typeface="Arial"/>
              </a:rPr>
              <a:t> </a:t>
            </a:r>
            <a:r>
              <a:rPr sz="2400" spc="-235" dirty="0">
                <a:latin typeface="+mj-lt"/>
                <a:cs typeface="Arial"/>
              </a:rPr>
              <a:t>sử</a:t>
            </a:r>
            <a:r>
              <a:rPr sz="2400" spc="-10" dirty="0">
                <a:latin typeface="+mj-lt"/>
                <a:cs typeface="Arial"/>
              </a:rPr>
              <a:t> </a:t>
            </a:r>
            <a:r>
              <a:rPr sz="2400" dirty="0">
                <a:latin typeface="+mj-lt"/>
                <a:cs typeface="Arial"/>
              </a:rPr>
              <a:t>dụng</a:t>
            </a:r>
            <a:r>
              <a:rPr sz="2400" spc="-10" dirty="0">
                <a:latin typeface="+mj-lt"/>
                <a:cs typeface="Arial"/>
              </a:rPr>
              <a:t> </a:t>
            </a:r>
            <a:r>
              <a:rPr sz="2400" dirty="0">
                <a:latin typeface="+mj-lt"/>
                <a:cs typeface="Arial"/>
              </a:rPr>
              <a:t>lớp</a:t>
            </a:r>
            <a:r>
              <a:rPr sz="2400" spc="-25" dirty="0">
                <a:latin typeface="+mj-lt"/>
                <a:cs typeface="Arial"/>
              </a:rPr>
              <a:t> </a:t>
            </a:r>
            <a:r>
              <a:rPr sz="2400" spc="-50" dirty="0">
                <a:latin typeface="+mj-lt"/>
                <a:cs typeface="Arial"/>
              </a:rPr>
              <a:t>Employee</a:t>
            </a:r>
            <a:r>
              <a:rPr sz="2400" spc="-40" dirty="0">
                <a:latin typeface="+mj-lt"/>
                <a:cs typeface="Arial"/>
              </a:rPr>
              <a:t> </a:t>
            </a:r>
            <a:r>
              <a:rPr sz="2400" dirty="0">
                <a:latin typeface="+mj-lt"/>
                <a:cs typeface="Arial"/>
              </a:rPr>
              <a:t>để</a:t>
            </a:r>
            <a:r>
              <a:rPr sz="2400" spc="-30" dirty="0">
                <a:latin typeface="+mj-lt"/>
                <a:cs typeface="Arial"/>
              </a:rPr>
              <a:t> </a:t>
            </a:r>
            <a:r>
              <a:rPr sz="2400" dirty="0">
                <a:latin typeface="+mj-lt"/>
                <a:cs typeface="Arial"/>
              </a:rPr>
              <a:t>tạo</a:t>
            </a:r>
            <a:r>
              <a:rPr sz="2400" spc="-35" dirty="0">
                <a:latin typeface="+mj-lt"/>
                <a:cs typeface="Arial"/>
              </a:rPr>
              <a:t> </a:t>
            </a:r>
            <a:r>
              <a:rPr sz="2400" spc="75" dirty="0">
                <a:latin typeface="+mj-lt"/>
                <a:cs typeface="Arial"/>
              </a:rPr>
              <a:t>một 	</a:t>
            </a:r>
            <a:r>
              <a:rPr sz="2400" dirty="0">
                <a:latin typeface="+mj-lt"/>
                <a:cs typeface="Arial"/>
              </a:rPr>
              <a:t>nhân</a:t>
            </a:r>
            <a:r>
              <a:rPr sz="2400" spc="-145" dirty="0">
                <a:latin typeface="+mj-lt"/>
                <a:cs typeface="Arial"/>
              </a:rPr>
              <a:t> </a:t>
            </a:r>
            <a:r>
              <a:rPr sz="2400" dirty="0">
                <a:latin typeface="+mj-lt"/>
                <a:cs typeface="Arial"/>
              </a:rPr>
              <a:t>viên</a:t>
            </a:r>
            <a:r>
              <a:rPr sz="2400" spc="-100" dirty="0">
                <a:latin typeface="+mj-lt"/>
                <a:cs typeface="Arial"/>
              </a:rPr>
              <a:t> </a:t>
            </a:r>
            <a:r>
              <a:rPr sz="2400" spc="-90" dirty="0">
                <a:latin typeface="+mj-lt"/>
                <a:cs typeface="Arial"/>
              </a:rPr>
              <a:t>sau</a:t>
            </a:r>
            <a:r>
              <a:rPr sz="2400" spc="-105" dirty="0">
                <a:latin typeface="+mj-lt"/>
                <a:cs typeface="Arial"/>
              </a:rPr>
              <a:t> </a:t>
            </a:r>
            <a:r>
              <a:rPr sz="2400" spc="75" dirty="0">
                <a:latin typeface="+mj-lt"/>
                <a:cs typeface="Arial"/>
              </a:rPr>
              <a:t>đó</a:t>
            </a:r>
            <a:r>
              <a:rPr sz="2400" spc="-95" dirty="0">
                <a:latin typeface="+mj-lt"/>
                <a:cs typeface="Arial"/>
              </a:rPr>
              <a:t> </a:t>
            </a:r>
            <a:r>
              <a:rPr sz="2400" spc="65" dirty="0">
                <a:latin typeface="+mj-lt"/>
                <a:cs typeface="Arial"/>
              </a:rPr>
              <a:t>gọi</a:t>
            </a:r>
            <a:r>
              <a:rPr sz="2400" spc="-120" dirty="0">
                <a:latin typeface="+mj-lt"/>
                <a:cs typeface="Arial"/>
              </a:rPr>
              <a:t> </a:t>
            </a:r>
            <a:r>
              <a:rPr sz="2400" spc="-110" dirty="0">
                <a:latin typeface="+mj-lt"/>
                <a:cs typeface="Arial"/>
              </a:rPr>
              <a:t>các</a:t>
            </a:r>
            <a:r>
              <a:rPr sz="2400" spc="-80" dirty="0">
                <a:latin typeface="+mj-lt"/>
                <a:cs typeface="Arial"/>
              </a:rPr>
              <a:t> </a:t>
            </a:r>
            <a:r>
              <a:rPr sz="2400" dirty="0">
                <a:latin typeface="+mj-lt"/>
                <a:cs typeface="Arial"/>
              </a:rPr>
              <a:t>phương</a:t>
            </a:r>
            <a:r>
              <a:rPr sz="2400" spc="-85" dirty="0">
                <a:latin typeface="+mj-lt"/>
                <a:cs typeface="Arial"/>
              </a:rPr>
              <a:t> </a:t>
            </a:r>
            <a:r>
              <a:rPr sz="2400" dirty="0">
                <a:latin typeface="+mj-lt"/>
                <a:cs typeface="Arial"/>
              </a:rPr>
              <a:t>thức</a:t>
            </a:r>
            <a:r>
              <a:rPr sz="2400" spc="-100" dirty="0">
                <a:latin typeface="+mj-lt"/>
                <a:cs typeface="Arial"/>
              </a:rPr>
              <a:t> </a:t>
            </a:r>
            <a:r>
              <a:rPr sz="2400" spc="-35" dirty="0">
                <a:latin typeface="+mj-lt"/>
                <a:cs typeface="Arial"/>
              </a:rPr>
              <a:t>của</a:t>
            </a:r>
            <a:r>
              <a:rPr sz="2400" spc="-105" dirty="0">
                <a:latin typeface="+mj-lt"/>
                <a:cs typeface="Arial"/>
              </a:rPr>
              <a:t> </a:t>
            </a:r>
            <a:r>
              <a:rPr sz="2400" spc="-20" dirty="0">
                <a:latin typeface="+mj-lt"/>
                <a:cs typeface="Arial"/>
              </a:rPr>
              <a:t>lớp.</a:t>
            </a:r>
            <a:endParaRPr sz="2400" dirty="0">
              <a:latin typeface="+mj-lt"/>
              <a:cs typeface="Arial"/>
            </a:endParaRPr>
          </a:p>
        </p:txBody>
      </p:sp>
      <p:sp>
        <p:nvSpPr>
          <p:cNvPr id="30" name="object 9"/>
          <p:cNvSpPr txBox="1"/>
          <p:nvPr/>
        </p:nvSpPr>
        <p:spPr>
          <a:xfrm>
            <a:off x="1600200" y="4114800"/>
            <a:ext cx="7924165" cy="2224405"/>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sz="2800" spc="-45" dirty="0">
                <a:latin typeface="+mj-lt"/>
                <a:cs typeface="Arial"/>
              </a:rPr>
              <a:t>Chú</a:t>
            </a:r>
            <a:r>
              <a:rPr sz="2800" spc="-145" dirty="0">
                <a:latin typeface="+mj-lt"/>
                <a:cs typeface="Arial"/>
              </a:rPr>
              <a:t> </a:t>
            </a:r>
            <a:r>
              <a:rPr sz="2800" spc="-25" dirty="0">
                <a:latin typeface="+mj-lt"/>
                <a:cs typeface="Arial"/>
              </a:rPr>
              <a:t>ý:</a:t>
            </a:r>
            <a:endParaRPr sz="280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sz="2400" spc="-120" dirty="0">
                <a:latin typeface="+mj-lt"/>
                <a:cs typeface="Arial"/>
              </a:rPr>
              <a:t>Toán</a:t>
            </a:r>
            <a:r>
              <a:rPr sz="2400" spc="15" dirty="0">
                <a:latin typeface="+mj-lt"/>
                <a:cs typeface="Arial"/>
              </a:rPr>
              <a:t> </a:t>
            </a:r>
            <a:r>
              <a:rPr sz="2400" dirty="0">
                <a:latin typeface="+mj-lt"/>
                <a:cs typeface="Arial"/>
              </a:rPr>
              <a:t>tử</a:t>
            </a:r>
            <a:r>
              <a:rPr sz="2400" spc="-5" dirty="0">
                <a:latin typeface="+mj-lt"/>
                <a:cs typeface="Arial"/>
              </a:rPr>
              <a:t> </a:t>
            </a:r>
            <a:r>
              <a:rPr sz="2400" b="1" dirty="0">
                <a:latin typeface="+mj-lt"/>
                <a:cs typeface="Arial"/>
              </a:rPr>
              <a:t>new</a:t>
            </a:r>
            <a:r>
              <a:rPr sz="2400" b="1" spc="5" dirty="0">
                <a:latin typeface="+mj-lt"/>
                <a:cs typeface="Arial"/>
              </a:rPr>
              <a:t> </a:t>
            </a:r>
            <a:r>
              <a:rPr sz="2400" spc="-80" dirty="0">
                <a:latin typeface="+mj-lt"/>
                <a:cs typeface="Arial"/>
              </a:rPr>
              <a:t>được</a:t>
            </a:r>
            <a:r>
              <a:rPr sz="2400" dirty="0">
                <a:latin typeface="+mj-lt"/>
                <a:cs typeface="Arial"/>
              </a:rPr>
              <a:t> </a:t>
            </a:r>
            <a:r>
              <a:rPr sz="2400" spc="-204" dirty="0">
                <a:latin typeface="+mj-lt"/>
                <a:cs typeface="Arial"/>
              </a:rPr>
              <a:t>sử</a:t>
            </a:r>
            <a:r>
              <a:rPr sz="2400" spc="-10" dirty="0">
                <a:latin typeface="+mj-lt"/>
                <a:cs typeface="Arial"/>
              </a:rPr>
              <a:t> </a:t>
            </a:r>
            <a:r>
              <a:rPr sz="2400" dirty="0">
                <a:latin typeface="+mj-lt"/>
                <a:cs typeface="Arial"/>
              </a:rPr>
              <a:t>dụng</a:t>
            </a:r>
            <a:r>
              <a:rPr sz="2400" spc="5" dirty="0">
                <a:latin typeface="+mj-lt"/>
                <a:cs typeface="Arial"/>
              </a:rPr>
              <a:t> </a:t>
            </a:r>
            <a:r>
              <a:rPr sz="2400" dirty="0">
                <a:latin typeface="+mj-lt"/>
                <a:cs typeface="Arial"/>
              </a:rPr>
              <a:t>để</a:t>
            </a:r>
            <a:r>
              <a:rPr sz="2400" spc="-15" dirty="0">
                <a:latin typeface="+mj-lt"/>
                <a:cs typeface="Arial"/>
              </a:rPr>
              <a:t> </a:t>
            </a:r>
            <a:r>
              <a:rPr sz="2400" dirty="0">
                <a:latin typeface="+mj-lt"/>
                <a:cs typeface="Arial"/>
              </a:rPr>
              <a:t>tạo</a:t>
            </a:r>
            <a:r>
              <a:rPr sz="2400" spc="5" dirty="0">
                <a:latin typeface="+mj-lt"/>
                <a:cs typeface="Arial"/>
              </a:rPr>
              <a:t> </a:t>
            </a:r>
            <a:r>
              <a:rPr sz="2400" spc="55" dirty="0">
                <a:latin typeface="+mj-lt"/>
                <a:cs typeface="Arial"/>
              </a:rPr>
              <a:t>đối</a:t>
            </a:r>
            <a:r>
              <a:rPr sz="2400" dirty="0">
                <a:latin typeface="+mj-lt"/>
                <a:cs typeface="Arial"/>
              </a:rPr>
              <a:t> </a:t>
            </a:r>
            <a:r>
              <a:rPr sz="2400" spc="-10" dirty="0">
                <a:latin typeface="+mj-lt"/>
                <a:cs typeface="Arial"/>
              </a:rPr>
              <a:t>tượng</a:t>
            </a:r>
            <a:endParaRPr sz="2400" dirty="0">
              <a:latin typeface="+mj-lt"/>
              <a:cs typeface="Arial"/>
            </a:endParaRPr>
          </a:p>
          <a:p>
            <a:pPr marL="755015" lvl="1" indent="-285750">
              <a:lnSpc>
                <a:spcPct val="100000"/>
              </a:lnSpc>
              <a:spcBef>
                <a:spcPts val="575"/>
              </a:spcBef>
              <a:buClr>
                <a:srgbClr val="FF5A33"/>
              </a:buClr>
              <a:buFont typeface="Wingdings"/>
              <a:buChar char=""/>
              <a:tabLst>
                <a:tab pos="755015" algn="l"/>
              </a:tabLst>
            </a:pPr>
            <a:r>
              <a:rPr sz="2400" spc="-50" dirty="0">
                <a:latin typeface="+mj-lt"/>
                <a:cs typeface="Arial"/>
              </a:rPr>
              <a:t>Biến</a:t>
            </a:r>
            <a:r>
              <a:rPr sz="2400" spc="-30" dirty="0">
                <a:latin typeface="+mj-lt"/>
                <a:cs typeface="Arial"/>
              </a:rPr>
              <a:t> </a:t>
            </a:r>
            <a:r>
              <a:rPr sz="2400" dirty="0">
                <a:latin typeface="+mj-lt"/>
                <a:cs typeface="Arial"/>
              </a:rPr>
              <a:t>emp</a:t>
            </a:r>
            <a:r>
              <a:rPr sz="2400" spc="-35" dirty="0">
                <a:latin typeface="+mj-lt"/>
                <a:cs typeface="Arial"/>
              </a:rPr>
              <a:t> </a:t>
            </a:r>
            <a:r>
              <a:rPr sz="2400" spc="-80" dirty="0">
                <a:latin typeface="+mj-lt"/>
                <a:cs typeface="Arial"/>
              </a:rPr>
              <a:t>chứa</a:t>
            </a:r>
            <a:r>
              <a:rPr sz="2400" dirty="0">
                <a:latin typeface="+mj-lt"/>
                <a:cs typeface="Arial"/>
              </a:rPr>
              <a:t> tham</a:t>
            </a:r>
            <a:r>
              <a:rPr sz="2400" spc="-30" dirty="0">
                <a:latin typeface="+mj-lt"/>
                <a:cs typeface="Arial"/>
              </a:rPr>
              <a:t> </a:t>
            </a:r>
            <a:r>
              <a:rPr sz="2400" dirty="0">
                <a:latin typeface="+mj-lt"/>
                <a:cs typeface="Arial"/>
              </a:rPr>
              <a:t>chiếu</a:t>
            </a:r>
            <a:r>
              <a:rPr sz="2400" spc="-10" dirty="0">
                <a:latin typeface="+mj-lt"/>
                <a:cs typeface="Arial"/>
              </a:rPr>
              <a:t> </a:t>
            </a:r>
            <a:r>
              <a:rPr sz="2400" dirty="0">
                <a:latin typeface="+mj-lt"/>
                <a:cs typeface="Arial"/>
              </a:rPr>
              <a:t>tới</a:t>
            </a:r>
            <a:r>
              <a:rPr sz="2400" spc="-15" dirty="0">
                <a:latin typeface="+mj-lt"/>
                <a:cs typeface="Arial"/>
              </a:rPr>
              <a:t> </a:t>
            </a:r>
            <a:r>
              <a:rPr sz="2400" spc="55" dirty="0">
                <a:latin typeface="+mj-lt"/>
                <a:cs typeface="Arial"/>
              </a:rPr>
              <a:t>đối</a:t>
            </a:r>
            <a:r>
              <a:rPr sz="2400" spc="-20" dirty="0">
                <a:latin typeface="+mj-lt"/>
                <a:cs typeface="Arial"/>
              </a:rPr>
              <a:t> </a:t>
            </a:r>
            <a:r>
              <a:rPr sz="2400" spc="-10" dirty="0">
                <a:latin typeface="+mj-lt"/>
                <a:cs typeface="Arial"/>
              </a:rPr>
              <a:t>tượng</a:t>
            </a:r>
            <a:endParaRPr sz="2400" dirty="0">
              <a:latin typeface="+mj-lt"/>
              <a:cs typeface="Arial"/>
            </a:endParaRPr>
          </a:p>
          <a:p>
            <a:pPr marL="754380" marR="5080" lvl="1" indent="-285750">
              <a:lnSpc>
                <a:spcPct val="100000"/>
              </a:lnSpc>
              <a:spcBef>
                <a:spcPts val="575"/>
              </a:spcBef>
              <a:buClr>
                <a:srgbClr val="FF5A33"/>
              </a:buClr>
              <a:buFont typeface="Wingdings"/>
              <a:buChar char=""/>
              <a:tabLst>
                <a:tab pos="755650" algn="l"/>
              </a:tabLst>
            </a:pPr>
            <a:r>
              <a:rPr sz="2400" spc="-280" dirty="0">
                <a:latin typeface="+mj-lt"/>
                <a:cs typeface="Arial"/>
              </a:rPr>
              <a:t>Sử</a:t>
            </a:r>
            <a:r>
              <a:rPr sz="2400" spc="-5" dirty="0">
                <a:latin typeface="+mj-lt"/>
                <a:cs typeface="Arial"/>
              </a:rPr>
              <a:t> </a:t>
            </a:r>
            <a:r>
              <a:rPr sz="2400" dirty="0">
                <a:latin typeface="+mj-lt"/>
                <a:cs typeface="Arial"/>
              </a:rPr>
              <a:t>dụng</a:t>
            </a:r>
            <a:r>
              <a:rPr sz="2400" spc="-50" dirty="0">
                <a:latin typeface="+mj-lt"/>
                <a:cs typeface="Arial"/>
              </a:rPr>
              <a:t> </a:t>
            </a:r>
            <a:r>
              <a:rPr sz="2400" dirty="0">
                <a:latin typeface="+mj-lt"/>
                <a:cs typeface="Arial"/>
              </a:rPr>
              <a:t>dấu</a:t>
            </a:r>
            <a:r>
              <a:rPr sz="2400" spc="-35" dirty="0">
                <a:latin typeface="+mj-lt"/>
                <a:cs typeface="Arial"/>
              </a:rPr>
              <a:t> </a:t>
            </a:r>
            <a:r>
              <a:rPr sz="2400" dirty="0">
                <a:latin typeface="+mj-lt"/>
                <a:cs typeface="Arial"/>
              </a:rPr>
              <a:t>chấm</a:t>
            </a:r>
            <a:r>
              <a:rPr sz="2400" spc="-15" dirty="0">
                <a:latin typeface="+mj-lt"/>
                <a:cs typeface="Arial"/>
              </a:rPr>
              <a:t> </a:t>
            </a:r>
            <a:r>
              <a:rPr sz="2400" spc="-10" dirty="0">
                <a:latin typeface="+mj-lt"/>
                <a:cs typeface="Arial"/>
              </a:rPr>
              <a:t>(</a:t>
            </a:r>
            <a:r>
              <a:rPr sz="2400" b="1" spc="-10" dirty="0">
                <a:latin typeface="+mj-lt"/>
                <a:cs typeface="Arial"/>
              </a:rPr>
              <a:t>.</a:t>
            </a:r>
            <a:r>
              <a:rPr sz="2400" spc="-10" dirty="0">
                <a:latin typeface="+mj-lt"/>
                <a:cs typeface="Arial"/>
              </a:rPr>
              <a:t>)</a:t>
            </a:r>
            <a:r>
              <a:rPr sz="2400" spc="-25" dirty="0">
                <a:latin typeface="+mj-lt"/>
                <a:cs typeface="Arial"/>
              </a:rPr>
              <a:t> </a:t>
            </a:r>
            <a:r>
              <a:rPr sz="2400" dirty="0">
                <a:latin typeface="+mj-lt"/>
                <a:cs typeface="Arial"/>
              </a:rPr>
              <a:t>để</a:t>
            </a:r>
            <a:r>
              <a:rPr sz="2400" spc="-40" dirty="0">
                <a:latin typeface="+mj-lt"/>
                <a:cs typeface="Arial"/>
              </a:rPr>
              <a:t> </a:t>
            </a:r>
            <a:r>
              <a:rPr sz="2400" dirty="0">
                <a:latin typeface="+mj-lt"/>
                <a:cs typeface="Arial"/>
              </a:rPr>
              <a:t>truy</a:t>
            </a:r>
            <a:r>
              <a:rPr sz="2400" spc="-30" dirty="0">
                <a:latin typeface="+mj-lt"/>
                <a:cs typeface="Arial"/>
              </a:rPr>
              <a:t> </a:t>
            </a:r>
            <a:r>
              <a:rPr sz="2400" dirty="0">
                <a:latin typeface="+mj-lt"/>
                <a:cs typeface="Arial"/>
              </a:rPr>
              <a:t>xuất</a:t>
            </a:r>
            <a:r>
              <a:rPr sz="2400" spc="-30" dirty="0">
                <a:latin typeface="+mj-lt"/>
                <a:cs typeface="Arial"/>
              </a:rPr>
              <a:t> </a:t>
            </a:r>
            <a:r>
              <a:rPr sz="2400" spc="-85" dirty="0">
                <a:latin typeface="+mj-lt"/>
                <a:cs typeface="Arial"/>
              </a:rPr>
              <a:t>các</a:t>
            </a:r>
            <a:r>
              <a:rPr sz="2400" spc="-15" dirty="0">
                <a:latin typeface="+mj-lt"/>
                <a:cs typeface="Arial"/>
              </a:rPr>
              <a:t> </a:t>
            </a:r>
            <a:r>
              <a:rPr sz="2400" dirty="0">
                <a:latin typeface="+mj-lt"/>
                <a:cs typeface="Arial"/>
              </a:rPr>
              <a:t>thành</a:t>
            </a:r>
            <a:r>
              <a:rPr sz="2400" spc="-20" dirty="0">
                <a:latin typeface="+mj-lt"/>
                <a:cs typeface="Arial"/>
              </a:rPr>
              <a:t> </a:t>
            </a:r>
            <a:r>
              <a:rPr sz="2400" dirty="0">
                <a:latin typeface="+mj-lt"/>
                <a:cs typeface="Arial"/>
              </a:rPr>
              <a:t>viên</a:t>
            </a:r>
            <a:r>
              <a:rPr sz="2400" spc="-25" dirty="0">
                <a:latin typeface="+mj-lt"/>
                <a:cs typeface="Arial"/>
              </a:rPr>
              <a:t> của 	</a:t>
            </a:r>
            <a:r>
              <a:rPr sz="2400" dirty="0">
                <a:latin typeface="+mj-lt"/>
                <a:cs typeface="Arial"/>
              </a:rPr>
              <a:t>lớp</a:t>
            </a:r>
            <a:r>
              <a:rPr sz="2400" spc="-75" dirty="0">
                <a:latin typeface="+mj-lt"/>
                <a:cs typeface="Arial"/>
              </a:rPr>
              <a:t> </a:t>
            </a:r>
            <a:r>
              <a:rPr sz="2400" spc="-10" dirty="0">
                <a:latin typeface="+mj-lt"/>
                <a:cs typeface="Arial"/>
              </a:rPr>
              <a:t>(trường</a:t>
            </a:r>
            <a:r>
              <a:rPr sz="2400" spc="-80" dirty="0">
                <a:latin typeface="+mj-lt"/>
                <a:cs typeface="Arial"/>
              </a:rPr>
              <a:t> </a:t>
            </a:r>
            <a:r>
              <a:rPr sz="2400" spc="-75" dirty="0">
                <a:latin typeface="+mj-lt"/>
                <a:cs typeface="Arial"/>
              </a:rPr>
              <a:t>và</a:t>
            </a:r>
            <a:r>
              <a:rPr sz="2400" spc="-90" dirty="0">
                <a:latin typeface="+mj-lt"/>
                <a:cs typeface="Arial"/>
              </a:rPr>
              <a:t> </a:t>
            </a:r>
            <a:r>
              <a:rPr sz="2400" spc="-20" dirty="0">
                <a:latin typeface="+mj-lt"/>
                <a:cs typeface="Arial"/>
              </a:rPr>
              <a:t>phương</a:t>
            </a:r>
            <a:r>
              <a:rPr sz="2400" spc="-85" dirty="0">
                <a:latin typeface="+mj-lt"/>
                <a:cs typeface="Arial"/>
              </a:rPr>
              <a:t> </a:t>
            </a:r>
            <a:r>
              <a:rPr sz="2400" spc="-10" dirty="0">
                <a:latin typeface="+mj-lt"/>
                <a:cs typeface="Arial"/>
              </a:rPr>
              <a:t>thức).</a:t>
            </a:r>
            <a:endParaRPr sz="2400" dirty="0">
              <a:latin typeface="+mj-lt"/>
              <a:cs typeface="Arial"/>
            </a:endParaRPr>
          </a:p>
        </p:txBody>
      </p:sp>
      <p:pic>
        <p:nvPicPr>
          <p:cNvPr id="31" name="object 10"/>
          <p:cNvPicPr/>
          <p:nvPr/>
        </p:nvPicPr>
        <p:blipFill>
          <a:blip r:embed="rId4" cstate="print"/>
          <a:stretch>
            <a:fillRect/>
          </a:stretch>
        </p:blipFill>
        <p:spPr>
          <a:xfrm>
            <a:off x="1833197" y="2621297"/>
            <a:ext cx="5279464" cy="1654303"/>
          </a:xfrm>
          <a:prstGeom prst="rect">
            <a:avLst/>
          </a:prstGeom>
        </p:spPr>
      </p:pic>
    </p:spTree>
    <p:extLst>
      <p:ext uri="{BB962C8B-B14F-4D97-AF65-F5344CB8AC3E}">
        <p14:creationId xmlns:p14="http://schemas.microsoft.com/office/powerpoint/2010/main" val="97187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Thực</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hành</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82306" y="2386374"/>
            <a:ext cx="7924165" cy="1347164"/>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err="1" smtClean="0">
                <a:latin typeface="+mj-lt"/>
                <a:cs typeface="Arial"/>
              </a:rPr>
              <a:t>Bài</a:t>
            </a:r>
            <a:r>
              <a:rPr lang="en-US" sz="2800" spc="-45" dirty="0" smtClean="0">
                <a:latin typeface="+mj-lt"/>
                <a:cs typeface="Arial"/>
              </a:rPr>
              <a:t> </a:t>
            </a:r>
            <a:r>
              <a:rPr lang="en-US" sz="2800" spc="-45" dirty="0" err="1" smtClean="0">
                <a:latin typeface="+mj-lt"/>
                <a:cs typeface="Arial"/>
              </a:rPr>
              <a:t>tập</a:t>
            </a:r>
            <a:r>
              <a:rPr lang="en-US" sz="2800" spc="-45" dirty="0" smtClean="0">
                <a:latin typeface="+mj-lt"/>
                <a:cs typeface="Arial"/>
              </a:rPr>
              <a:t> </a:t>
            </a:r>
            <a:r>
              <a:rPr lang="en-US" sz="2800" spc="-45" dirty="0" err="1" smtClean="0">
                <a:latin typeface="+mj-lt"/>
                <a:cs typeface="Arial"/>
              </a:rPr>
              <a:t>trên</a:t>
            </a:r>
            <a:r>
              <a:rPr lang="en-US" sz="2800" spc="-45" dirty="0" smtClean="0">
                <a:latin typeface="+mj-lt"/>
                <a:cs typeface="Arial"/>
              </a:rPr>
              <a:t> </a:t>
            </a:r>
            <a:r>
              <a:rPr lang="en-US" sz="2800" spc="-45" dirty="0" err="1" smtClean="0">
                <a:latin typeface="+mj-lt"/>
                <a:cs typeface="Arial"/>
              </a:rPr>
              <a:t>lớp</a:t>
            </a:r>
            <a:r>
              <a:rPr lang="en-US" sz="2800" spc="-45" dirty="0" smtClean="0">
                <a:latin typeface="+mj-lt"/>
                <a:cs typeface="Arial"/>
              </a:rPr>
              <a:t> (15 </a:t>
            </a:r>
            <a:r>
              <a:rPr lang="en-US" sz="2800" spc="-45" dirty="0" err="1" smtClean="0">
                <a:latin typeface="+mj-lt"/>
                <a:cs typeface="Arial"/>
              </a:rPr>
              <a:t>phút</a:t>
            </a:r>
            <a:r>
              <a:rPr lang="en-US" sz="2800" spc="-45" dirty="0" smtClean="0">
                <a:latin typeface="+mj-lt"/>
                <a:cs typeface="Arial"/>
              </a:rPr>
              <a:t>)</a:t>
            </a:r>
            <a:r>
              <a:rPr sz="2800" spc="-25" dirty="0" smtClean="0">
                <a:latin typeface="+mj-lt"/>
                <a:cs typeface="Arial"/>
              </a:rPr>
              <a:t>:</a:t>
            </a:r>
            <a:endParaRPr sz="280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vi-VN" sz="2400" spc="-120" dirty="0">
                <a:latin typeface="+mj-lt"/>
                <a:cs typeface="Arial"/>
              </a:rPr>
              <a:t>Tạo lớp mô tả sinh viên bao gồm họ tên, điểm và các phương thức nhập, xuất và xếp loại học lực</a:t>
            </a:r>
          </a:p>
        </p:txBody>
      </p:sp>
    </p:spTree>
    <p:extLst>
      <p:ext uri="{BB962C8B-B14F-4D97-AF65-F5344CB8AC3E}">
        <p14:creationId xmlns:p14="http://schemas.microsoft.com/office/powerpoint/2010/main" val="173823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Định</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nghĩa</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phương</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thức</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12" name="object 8"/>
          <p:cNvSpPr txBox="1"/>
          <p:nvPr/>
        </p:nvSpPr>
        <p:spPr>
          <a:xfrm>
            <a:off x="3200400" y="4876800"/>
            <a:ext cx="7696200" cy="1856919"/>
          </a:xfrm>
          <a:prstGeom prst="rect">
            <a:avLst/>
          </a:prstGeom>
          <a:ln w="9525">
            <a:solidFill>
              <a:srgbClr val="4F81BD"/>
            </a:solidFill>
          </a:ln>
        </p:spPr>
        <p:txBody>
          <a:bodyPr vert="horz" wrap="square" lIns="0" tIns="162560" rIns="0" bIns="0" rtlCol="0">
            <a:spAutoFit/>
          </a:bodyPr>
          <a:lstStyle/>
          <a:p>
            <a:pPr marL="91440">
              <a:lnSpc>
                <a:spcPct val="100000"/>
              </a:lnSpc>
              <a:spcBef>
                <a:spcPts val="1280"/>
              </a:spcBef>
            </a:pPr>
            <a:r>
              <a:rPr sz="2000" spc="-65" dirty="0" smtClean="0">
                <a:solidFill>
                  <a:srgbClr val="3333FF"/>
                </a:solidFill>
                <a:latin typeface="Consolas" panose="020B0609020204030204" pitchFamily="49" charset="0"/>
                <a:cs typeface="Carlito"/>
              </a:rPr>
              <a:t>&lt;&lt;</a:t>
            </a:r>
            <a:r>
              <a:rPr sz="2000" spc="-65" dirty="0" err="1" smtClean="0">
                <a:solidFill>
                  <a:srgbClr val="3333FF"/>
                </a:solidFill>
                <a:latin typeface="Consolas" panose="020B0609020204030204" pitchFamily="49" charset="0"/>
                <a:cs typeface="Arial"/>
              </a:rPr>
              <a:t>kiểu</a:t>
            </a:r>
            <a:r>
              <a:rPr sz="2000" spc="-140" dirty="0" smtClean="0">
                <a:solidFill>
                  <a:srgbClr val="3333FF"/>
                </a:solidFill>
                <a:latin typeface="Consolas" panose="020B0609020204030204" pitchFamily="49" charset="0"/>
                <a:cs typeface="Arial"/>
              </a:rPr>
              <a:t> </a:t>
            </a:r>
            <a:r>
              <a:rPr sz="2000" spc="-35" dirty="0" err="1" smtClean="0">
                <a:solidFill>
                  <a:srgbClr val="3333FF"/>
                </a:solidFill>
                <a:latin typeface="Consolas" panose="020B0609020204030204" pitchFamily="49" charset="0"/>
                <a:cs typeface="Arial"/>
              </a:rPr>
              <a:t>trả</a:t>
            </a:r>
            <a:r>
              <a:rPr sz="2000" spc="-140" dirty="0" smtClean="0">
                <a:solidFill>
                  <a:srgbClr val="3333FF"/>
                </a:solidFill>
                <a:latin typeface="Consolas" panose="020B0609020204030204" pitchFamily="49" charset="0"/>
                <a:cs typeface="Arial"/>
              </a:rPr>
              <a:t> </a:t>
            </a:r>
            <a:r>
              <a:rPr sz="2000" spc="-65" dirty="0" err="1" smtClean="0">
                <a:solidFill>
                  <a:srgbClr val="3333FF"/>
                </a:solidFill>
                <a:latin typeface="Consolas" panose="020B0609020204030204" pitchFamily="49" charset="0"/>
                <a:cs typeface="Arial"/>
              </a:rPr>
              <a:t>về</a:t>
            </a:r>
            <a:r>
              <a:rPr sz="2000" spc="-65" dirty="0" smtClean="0">
                <a:solidFill>
                  <a:srgbClr val="3333FF"/>
                </a:solidFill>
                <a:latin typeface="Consolas" panose="020B0609020204030204" pitchFamily="49" charset="0"/>
                <a:cs typeface="Carlito"/>
              </a:rPr>
              <a:t>&gt;&gt;</a:t>
            </a:r>
            <a:r>
              <a:rPr sz="2000" spc="-70" dirty="0" smtClean="0">
                <a:solidFill>
                  <a:srgbClr val="3333FF"/>
                </a:solidFill>
                <a:latin typeface="Consolas" panose="020B0609020204030204" pitchFamily="49" charset="0"/>
                <a:cs typeface="Carlito"/>
              </a:rPr>
              <a:t> </a:t>
            </a:r>
            <a:r>
              <a:rPr sz="2000" dirty="0" smtClean="0">
                <a:solidFill>
                  <a:srgbClr val="FF0000"/>
                </a:solidFill>
                <a:latin typeface="Consolas" panose="020B0609020204030204" pitchFamily="49" charset="0"/>
                <a:cs typeface="Carlito"/>
              </a:rPr>
              <a:t>&lt;&lt;</a:t>
            </a:r>
            <a:r>
              <a:rPr sz="2000" dirty="0" err="1" smtClean="0">
                <a:solidFill>
                  <a:srgbClr val="FF0000"/>
                </a:solidFill>
                <a:latin typeface="Consolas" panose="020B0609020204030204" pitchFamily="49" charset="0"/>
                <a:cs typeface="Carlito"/>
              </a:rPr>
              <a:t>tên</a:t>
            </a:r>
            <a:r>
              <a:rPr sz="2000" spc="-70" dirty="0" smtClean="0">
                <a:solidFill>
                  <a:srgbClr val="FF0000"/>
                </a:solidFill>
                <a:latin typeface="Consolas" panose="020B0609020204030204" pitchFamily="49" charset="0"/>
                <a:cs typeface="Carlito"/>
              </a:rPr>
              <a:t> </a:t>
            </a:r>
            <a:r>
              <a:rPr sz="2000" spc="-140" dirty="0" err="1" smtClean="0">
                <a:solidFill>
                  <a:srgbClr val="FF0000"/>
                </a:solidFill>
                <a:latin typeface="Consolas" panose="020B0609020204030204" pitchFamily="49" charset="0"/>
                <a:cs typeface="Arial"/>
              </a:rPr>
              <a:t>phương</a:t>
            </a:r>
            <a:r>
              <a:rPr sz="2000" spc="-135" dirty="0" smtClean="0">
                <a:solidFill>
                  <a:srgbClr val="FF0000"/>
                </a:solidFill>
                <a:latin typeface="Consolas" panose="020B0609020204030204" pitchFamily="49" charset="0"/>
                <a:cs typeface="Arial"/>
              </a:rPr>
              <a:t> </a:t>
            </a:r>
            <a:r>
              <a:rPr sz="2000" spc="-40" dirty="0" err="1" smtClean="0">
                <a:solidFill>
                  <a:srgbClr val="FF0000"/>
                </a:solidFill>
                <a:latin typeface="Consolas" panose="020B0609020204030204" pitchFamily="49" charset="0"/>
                <a:cs typeface="Arial"/>
              </a:rPr>
              <a:t>thức</a:t>
            </a:r>
            <a:r>
              <a:rPr sz="2000" spc="-40" dirty="0" smtClean="0">
                <a:solidFill>
                  <a:srgbClr val="FF0000"/>
                </a:solidFill>
                <a:latin typeface="Consolas" panose="020B0609020204030204" pitchFamily="49" charset="0"/>
                <a:cs typeface="Carlito"/>
              </a:rPr>
              <a:t>&gt;&gt;</a:t>
            </a:r>
            <a:r>
              <a:rPr sz="2000" spc="-35" dirty="0" smtClean="0">
                <a:solidFill>
                  <a:srgbClr val="FF0000"/>
                </a:solidFill>
                <a:latin typeface="Consolas" panose="020B0609020204030204" pitchFamily="49" charset="0"/>
                <a:cs typeface="Carlito"/>
              </a:rPr>
              <a:t> </a:t>
            </a:r>
            <a:r>
              <a:rPr sz="2000" dirty="0" smtClean="0">
                <a:latin typeface="Consolas" panose="020B0609020204030204" pitchFamily="49" charset="0"/>
                <a:cs typeface="Carlito"/>
              </a:rPr>
              <a:t>(</a:t>
            </a:r>
            <a:r>
              <a:rPr sz="2000" dirty="0" smtClean="0">
                <a:solidFill>
                  <a:srgbClr val="00B050"/>
                </a:solidFill>
                <a:latin typeface="Consolas" panose="020B0609020204030204" pitchFamily="49" charset="0"/>
                <a:cs typeface="Carlito"/>
              </a:rPr>
              <a:t>[</a:t>
            </a:r>
            <a:r>
              <a:rPr sz="2000" dirty="0" err="1" smtClean="0">
                <a:solidFill>
                  <a:srgbClr val="00B050"/>
                </a:solidFill>
                <a:latin typeface="Consolas" panose="020B0609020204030204" pitchFamily="49" charset="0"/>
                <a:cs typeface="Carlito"/>
              </a:rPr>
              <a:t>danh</a:t>
            </a:r>
            <a:r>
              <a:rPr sz="2000" spc="-30" dirty="0" smtClean="0">
                <a:solidFill>
                  <a:srgbClr val="00B050"/>
                </a:solidFill>
                <a:latin typeface="Consolas" panose="020B0609020204030204" pitchFamily="49" charset="0"/>
                <a:cs typeface="Carlito"/>
              </a:rPr>
              <a:t> </a:t>
            </a:r>
            <a:r>
              <a:rPr sz="2000" dirty="0" err="1" smtClean="0">
                <a:solidFill>
                  <a:srgbClr val="00B050"/>
                </a:solidFill>
                <a:latin typeface="Consolas" panose="020B0609020204030204" pitchFamily="49" charset="0"/>
                <a:cs typeface="Carlito"/>
              </a:rPr>
              <a:t>sách</a:t>
            </a:r>
            <a:r>
              <a:rPr sz="2000" spc="-45" dirty="0" smtClean="0">
                <a:solidFill>
                  <a:srgbClr val="00B050"/>
                </a:solidFill>
                <a:latin typeface="Consolas" panose="020B0609020204030204" pitchFamily="49" charset="0"/>
                <a:cs typeface="Carlito"/>
              </a:rPr>
              <a:t> </a:t>
            </a:r>
            <a:r>
              <a:rPr sz="2000" dirty="0" err="1" smtClean="0">
                <a:solidFill>
                  <a:srgbClr val="00B050"/>
                </a:solidFill>
                <a:latin typeface="Consolas" panose="020B0609020204030204" pitchFamily="49" charset="0"/>
                <a:cs typeface="Carlito"/>
              </a:rPr>
              <a:t>tham</a:t>
            </a:r>
            <a:r>
              <a:rPr sz="2000" spc="-40" dirty="0" smtClean="0">
                <a:solidFill>
                  <a:srgbClr val="00B050"/>
                </a:solidFill>
                <a:latin typeface="Consolas" panose="020B0609020204030204" pitchFamily="49" charset="0"/>
                <a:cs typeface="Carlito"/>
              </a:rPr>
              <a:t> </a:t>
            </a:r>
            <a:r>
              <a:rPr sz="2000" spc="-20" dirty="0" err="1" smtClean="0">
                <a:solidFill>
                  <a:srgbClr val="00B050"/>
                </a:solidFill>
                <a:latin typeface="Consolas" panose="020B0609020204030204" pitchFamily="49" charset="0"/>
                <a:cs typeface="Arial"/>
              </a:rPr>
              <a:t>số</a:t>
            </a:r>
            <a:r>
              <a:rPr sz="2000" spc="-20" dirty="0" smtClean="0">
                <a:solidFill>
                  <a:srgbClr val="00B050"/>
                </a:solidFill>
                <a:latin typeface="Consolas" panose="020B0609020204030204" pitchFamily="49" charset="0"/>
                <a:cs typeface="Carlito"/>
              </a:rPr>
              <a:t>]</a:t>
            </a:r>
            <a:r>
              <a:rPr sz="2000" spc="-20" dirty="0" smtClean="0">
                <a:latin typeface="Consolas" panose="020B0609020204030204" pitchFamily="49" charset="0"/>
                <a:cs typeface="Carlito"/>
              </a:rPr>
              <a:t>)</a:t>
            </a:r>
            <a:endParaRPr sz="2000" dirty="0" smtClean="0">
              <a:latin typeface="Consolas" panose="020B0609020204030204" pitchFamily="49" charset="0"/>
              <a:cs typeface="Carlito"/>
            </a:endParaRPr>
          </a:p>
          <a:p>
            <a:pPr marL="90805">
              <a:lnSpc>
                <a:spcPct val="100000"/>
              </a:lnSpc>
              <a:spcBef>
                <a:spcPts val="580"/>
              </a:spcBef>
            </a:pPr>
            <a:r>
              <a:rPr sz="2000" spc="-50" dirty="0" smtClean="0">
                <a:latin typeface="Consolas" panose="020B0609020204030204" pitchFamily="49" charset="0"/>
                <a:cs typeface="Carlito"/>
              </a:rPr>
              <a:t>{</a:t>
            </a:r>
            <a:endParaRPr sz="2000" dirty="0" smtClean="0">
              <a:latin typeface="Consolas" panose="020B0609020204030204" pitchFamily="49" charset="0"/>
              <a:cs typeface="Carlito"/>
            </a:endParaRPr>
          </a:p>
          <a:p>
            <a:pPr marL="1005205">
              <a:lnSpc>
                <a:spcPct val="100000"/>
              </a:lnSpc>
              <a:spcBef>
                <a:spcPts val="575"/>
              </a:spcBef>
            </a:pPr>
            <a:r>
              <a:rPr sz="2000" dirty="0" smtClean="0">
                <a:latin typeface="Consolas" panose="020B0609020204030204" pitchFamily="49" charset="0"/>
                <a:cs typeface="Carlito"/>
              </a:rPr>
              <a:t>//</a:t>
            </a:r>
            <a:r>
              <a:rPr sz="2000" spc="-10" dirty="0" smtClean="0">
                <a:latin typeface="Consolas" panose="020B0609020204030204" pitchFamily="49" charset="0"/>
                <a:cs typeface="Carlito"/>
              </a:rPr>
              <a:t> </a:t>
            </a:r>
            <a:r>
              <a:rPr sz="2000" dirty="0" err="1" smtClean="0">
                <a:latin typeface="Consolas" panose="020B0609020204030204" pitchFamily="49" charset="0"/>
                <a:cs typeface="Carlito"/>
              </a:rPr>
              <a:t>thân</a:t>
            </a:r>
            <a:r>
              <a:rPr sz="2000" spc="-5" dirty="0" smtClean="0">
                <a:latin typeface="Consolas" panose="020B0609020204030204" pitchFamily="49" charset="0"/>
                <a:cs typeface="Carlito"/>
              </a:rPr>
              <a:t> </a:t>
            </a:r>
            <a:r>
              <a:rPr sz="2000" spc="-140" dirty="0" err="1" smtClean="0">
                <a:latin typeface="Consolas" panose="020B0609020204030204" pitchFamily="49" charset="0"/>
                <a:cs typeface="Arial"/>
              </a:rPr>
              <a:t>phương</a:t>
            </a:r>
            <a:r>
              <a:rPr sz="2000" spc="-150" dirty="0" smtClean="0">
                <a:latin typeface="Consolas" panose="020B0609020204030204" pitchFamily="49" charset="0"/>
                <a:cs typeface="Arial"/>
              </a:rPr>
              <a:t> </a:t>
            </a:r>
            <a:r>
              <a:rPr sz="2000" spc="-20" dirty="0" err="1" smtClean="0">
                <a:latin typeface="Consolas" panose="020B0609020204030204" pitchFamily="49" charset="0"/>
                <a:cs typeface="Arial"/>
              </a:rPr>
              <a:t>thức</a:t>
            </a:r>
            <a:endParaRPr sz="2000" dirty="0" smtClean="0">
              <a:latin typeface="Consolas" panose="020B0609020204030204" pitchFamily="49" charset="0"/>
              <a:cs typeface="Arial"/>
            </a:endParaRPr>
          </a:p>
          <a:p>
            <a:pPr marL="90805">
              <a:lnSpc>
                <a:spcPct val="100000"/>
              </a:lnSpc>
            </a:pPr>
            <a:r>
              <a:rPr sz="2000" spc="-50" dirty="0" smtClean="0">
                <a:latin typeface="Consolas" panose="020B0609020204030204" pitchFamily="49" charset="0"/>
                <a:cs typeface="Carlito"/>
              </a:rPr>
              <a:t>}</a:t>
            </a:r>
            <a:endParaRPr sz="2000" dirty="0">
              <a:latin typeface="Consolas" panose="020B0609020204030204" pitchFamily="49" charset="0"/>
              <a:cs typeface="Carlito"/>
            </a:endParaRPr>
          </a:p>
        </p:txBody>
      </p:sp>
      <p:sp>
        <p:nvSpPr>
          <p:cNvPr id="13" name="object 10"/>
          <p:cNvSpPr txBox="1"/>
          <p:nvPr/>
        </p:nvSpPr>
        <p:spPr>
          <a:xfrm>
            <a:off x="1295400" y="1676400"/>
            <a:ext cx="7855584" cy="3682418"/>
          </a:xfrm>
          <a:prstGeom prst="rect">
            <a:avLst/>
          </a:prstGeom>
        </p:spPr>
        <p:txBody>
          <a:bodyPr vert="horz" wrap="square" lIns="0" tIns="12065" rIns="0" bIns="0" rtlCol="0">
            <a:spAutoFit/>
          </a:bodyPr>
          <a:lstStyle/>
          <a:p>
            <a:pPr marL="354330" marR="123189" indent="-342265">
              <a:lnSpc>
                <a:spcPct val="100000"/>
              </a:lnSpc>
              <a:spcBef>
                <a:spcPts val="95"/>
              </a:spcBef>
              <a:buClr>
                <a:srgbClr val="FF5A33"/>
              </a:buClr>
              <a:buFont typeface="Wingdings"/>
              <a:buChar char=""/>
              <a:tabLst>
                <a:tab pos="355600" algn="l"/>
              </a:tabLst>
            </a:pPr>
            <a:r>
              <a:rPr sz="2800" spc="-90" dirty="0">
                <a:latin typeface="+mj-lt"/>
                <a:cs typeface="Arial"/>
              </a:rPr>
              <a:t>Phương</a:t>
            </a:r>
            <a:r>
              <a:rPr sz="2800" spc="-60" dirty="0">
                <a:latin typeface="+mj-lt"/>
                <a:cs typeface="Arial"/>
              </a:rPr>
              <a:t> </a:t>
            </a:r>
            <a:r>
              <a:rPr sz="2800" dirty="0">
                <a:latin typeface="+mj-lt"/>
                <a:cs typeface="Arial"/>
              </a:rPr>
              <a:t>thức</a:t>
            </a:r>
            <a:r>
              <a:rPr sz="2800" spc="-75" dirty="0">
                <a:latin typeface="+mj-lt"/>
                <a:cs typeface="Arial"/>
              </a:rPr>
              <a:t> </a:t>
            </a:r>
            <a:r>
              <a:rPr sz="2800" dirty="0">
                <a:latin typeface="+mj-lt"/>
                <a:cs typeface="Arial"/>
              </a:rPr>
              <a:t>là</a:t>
            </a:r>
            <a:r>
              <a:rPr sz="2800" spc="-90" dirty="0">
                <a:latin typeface="+mj-lt"/>
                <a:cs typeface="Arial"/>
              </a:rPr>
              <a:t> </a:t>
            </a:r>
            <a:r>
              <a:rPr sz="2800" spc="100" dirty="0">
                <a:latin typeface="+mj-lt"/>
                <a:cs typeface="Arial"/>
              </a:rPr>
              <a:t>một</a:t>
            </a:r>
            <a:r>
              <a:rPr sz="2800" spc="-90" dirty="0">
                <a:latin typeface="+mj-lt"/>
                <a:cs typeface="Arial"/>
              </a:rPr>
              <a:t> </a:t>
            </a:r>
            <a:r>
              <a:rPr sz="2800" spc="100" dirty="0">
                <a:latin typeface="+mj-lt"/>
                <a:cs typeface="Arial"/>
              </a:rPr>
              <a:t>mô-</a:t>
            </a:r>
            <a:r>
              <a:rPr sz="2800" dirty="0">
                <a:latin typeface="+mj-lt"/>
                <a:cs typeface="Arial"/>
              </a:rPr>
              <a:t>đun</a:t>
            </a:r>
            <a:r>
              <a:rPr sz="2800" spc="-60" dirty="0">
                <a:latin typeface="+mj-lt"/>
                <a:cs typeface="Arial"/>
              </a:rPr>
              <a:t> </a:t>
            </a:r>
            <a:r>
              <a:rPr sz="2800" dirty="0">
                <a:latin typeface="+mj-lt"/>
                <a:cs typeface="Arial"/>
              </a:rPr>
              <a:t>mã</a:t>
            </a:r>
            <a:r>
              <a:rPr sz="2800" spc="-75" dirty="0">
                <a:latin typeface="+mj-lt"/>
                <a:cs typeface="Arial"/>
              </a:rPr>
              <a:t> </a:t>
            </a:r>
            <a:r>
              <a:rPr sz="2800" dirty="0">
                <a:latin typeface="+mj-lt"/>
                <a:cs typeface="Arial"/>
              </a:rPr>
              <a:t>thực</a:t>
            </a:r>
            <a:r>
              <a:rPr sz="2800" spc="-85" dirty="0">
                <a:latin typeface="+mj-lt"/>
                <a:cs typeface="Arial"/>
              </a:rPr>
              <a:t> </a:t>
            </a:r>
            <a:r>
              <a:rPr sz="2800" dirty="0">
                <a:latin typeface="+mj-lt"/>
                <a:cs typeface="Arial"/>
              </a:rPr>
              <a:t>hiện</a:t>
            </a:r>
            <a:r>
              <a:rPr sz="2800" spc="-65" dirty="0">
                <a:latin typeface="+mj-lt"/>
                <a:cs typeface="Arial"/>
              </a:rPr>
              <a:t> </a:t>
            </a:r>
            <a:r>
              <a:rPr sz="2800" spc="75" dirty="0">
                <a:latin typeface="+mj-lt"/>
                <a:cs typeface="Arial"/>
              </a:rPr>
              <a:t>một 	</a:t>
            </a:r>
            <a:r>
              <a:rPr sz="2800" dirty="0">
                <a:latin typeface="+mj-lt"/>
                <a:cs typeface="Arial"/>
              </a:rPr>
              <a:t>công</a:t>
            </a:r>
            <a:r>
              <a:rPr sz="2800" spc="-55" dirty="0">
                <a:latin typeface="+mj-lt"/>
                <a:cs typeface="Arial"/>
              </a:rPr>
              <a:t> </a:t>
            </a:r>
            <a:r>
              <a:rPr sz="2800" spc="-30" dirty="0">
                <a:latin typeface="+mj-lt"/>
                <a:cs typeface="Arial"/>
              </a:rPr>
              <a:t>việc</a:t>
            </a:r>
            <a:r>
              <a:rPr sz="2800" spc="-55" dirty="0">
                <a:latin typeface="+mj-lt"/>
                <a:cs typeface="Arial"/>
              </a:rPr>
              <a:t> </a:t>
            </a:r>
            <a:r>
              <a:rPr sz="2800" dirty="0">
                <a:latin typeface="+mj-lt"/>
                <a:cs typeface="Arial"/>
              </a:rPr>
              <a:t>cụ</a:t>
            </a:r>
            <a:r>
              <a:rPr sz="2800" spc="-50" dirty="0">
                <a:latin typeface="+mj-lt"/>
                <a:cs typeface="Arial"/>
              </a:rPr>
              <a:t> </a:t>
            </a:r>
            <a:r>
              <a:rPr sz="2800" dirty="0">
                <a:latin typeface="+mj-lt"/>
                <a:cs typeface="Arial"/>
              </a:rPr>
              <a:t>thể</a:t>
            </a:r>
            <a:r>
              <a:rPr sz="2800" spc="-35" dirty="0">
                <a:latin typeface="+mj-lt"/>
                <a:cs typeface="Arial"/>
              </a:rPr>
              <a:t> </a:t>
            </a:r>
            <a:r>
              <a:rPr sz="2800" dirty="0">
                <a:latin typeface="+mj-lt"/>
                <a:cs typeface="Arial"/>
              </a:rPr>
              <a:t>nào</a:t>
            </a:r>
            <a:r>
              <a:rPr sz="2800" spc="-50" dirty="0">
                <a:latin typeface="+mj-lt"/>
                <a:cs typeface="Arial"/>
              </a:rPr>
              <a:t> </a:t>
            </a:r>
            <a:r>
              <a:rPr sz="2800" spc="45" dirty="0">
                <a:latin typeface="+mj-lt"/>
                <a:cs typeface="Arial"/>
              </a:rPr>
              <a:t>đó</a:t>
            </a:r>
            <a:endParaRPr sz="2800" dirty="0">
              <a:latin typeface="+mj-lt"/>
              <a:cs typeface="Arial"/>
            </a:endParaRPr>
          </a:p>
          <a:p>
            <a:pPr marL="755650" lvl="1" indent="-285750">
              <a:lnSpc>
                <a:spcPct val="100000"/>
              </a:lnSpc>
              <a:spcBef>
                <a:spcPts val="590"/>
              </a:spcBef>
              <a:buClr>
                <a:srgbClr val="FF5A33"/>
              </a:buClr>
              <a:buFont typeface="Wingdings"/>
              <a:buChar char=""/>
              <a:tabLst>
                <a:tab pos="755650" algn="l"/>
              </a:tabLst>
            </a:pPr>
            <a:r>
              <a:rPr sz="2400" spc="-30" dirty="0">
                <a:latin typeface="+mj-lt"/>
                <a:cs typeface="Arial"/>
              </a:rPr>
              <a:t>Trong</a:t>
            </a:r>
            <a:r>
              <a:rPr sz="2400" spc="-65" dirty="0">
                <a:latin typeface="+mj-lt"/>
                <a:cs typeface="Arial"/>
              </a:rPr>
              <a:t> </a:t>
            </a:r>
            <a:r>
              <a:rPr sz="2400" dirty="0">
                <a:latin typeface="+mj-lt"/>
                <a:cs typeface="Arial"/>
              </a:rPr>
              <a:t>lớp</a:t>
            </a:r>
            <a:r>
              <a:rPr sz="2400" spc="-50" dirty="0">
                <a:latin typeface="+mj-lt"/>
                <a:cs typeface="Arial"/>
              </a:rPr>
              <a:t> </a:t>
            </a:r>
            <a:r>
              <a:rPr sz="2400" spc="-35" dirty="0">
                <a:latin typeface="+mj-lt"/>
                <a:cs typeface="Arial"/>
              </a:rPr>
              <a:t>Employee</a:t>
            </a:r>
            <a:r>
              <a:rPr sz="2400" spc="-70" dirty="0">
                <a:latin typeface="+mj-lt"/>
                <a:cs typeface="Arial"/>
              </a:rPr>
              <a:t> </a:t>
            </a:r>
            <a:r>
              <a:rPr sz="2400" dirty="0">
                <a:latin typeface="+mj-lt"/>
                <a:cs typeface="Arial"/>
              </a:rPr>
              <a:t>có</a:t>
            </a:r>
            <a:r>
              <a:rPr sz="2400" spc="-65" dirty="0">
                <a:latin typeface="+mj-lt"/>
                <a:cs typeface="Arial"/>
              </a:rPr>
              <a:t> </a:t>
            </a:r>
            <a:r>
              <a:rPr sz="2400" dirty="0">
                <a:latin typeface="+mj-lt"/>
                <a:cs typeface="Arial"/>
              </a:rPr>
              <a:t>2</a:t>
            </a:r>
            <a:r>
              <a:rPr sz="2400" spc="-65" dirty="0">
                <a:latin typeface="+mj-lt"/>
                <a:cs typeface="Arial"/>
              </a:rPr>
              <a:t> </a:t>
            </a:r>
            <a:r>
              <a:rPr sz="2400" spc="-20" dirty="0">
                <a:latin typeface="+mj-lt"/>
                <a:cs typeface="Arial"/>
              </a:rPr>
              <a:t>phương</a:t>
            </a:r>
            <a:r>
              <a:rPr sz="2400" spc="-60" dirty="0">
                <a:latin typeface="+mj-lt"/>
                <a:cs typeface="Arial"/>
              </a:rPr>
              <a:t> </a:t>
            </a:r>
            <a:r>
              <a:rPr sz="2400" dirty="0">
                <a:latin typeface="+mj-lt"/>
                <a:cs typeface="Arial"/>
              </a:rPr>
              <a:t>thức</a:t>
            </a:r>
            <a:r>
              <a:rPr sz="2400" spc="-70" dirty="0">
                <a:latin typeface="+mj-lt"/>
                <a:cs typeface="Arial"/>
              </a:rPr>
              <a:t> </a:t>
            </a:r>
            <a:r>
              <a:rPr sz="2400" dirty="0">
                <a:latin typeface="+mj-lt"/>
                <a:cs typeface="Arial"/>
              </a:rPr>
              <a:t>là</a:t>
            </a:r>
            <a:r>
              <a:rPr sz="2400" spc="-60" dirty="0">
                <a:latin typeface="+mj-lt"/>
                <a:cs typeface="Arial"/>
              </a:rPr>
              <a:t> </a:t>
            </a:r>
            <a:r>
              <a:rPr sz="2400" dirty="0">
                <a:latin typeface="+mj-lt"/>
                <a:cs typeface="Arial"/>
              </a:rPr>
              <a:t>input()</a:t>
            </a:r>
            <a:r>
              <a:rPr sz="2400" spc="-50" dirty="0">
                <a:latin typeface="+mj-lt"/>
                <a:cs typeface="Arial"/>
              </a:rPr>
              <a:t> </a:t>
            </a:r>
            <a:r>
              <a:rPr sz="2400" spc="-35" dirty="0">
                <a:latin typeface="+mj-lt"/>
                <a:cs typeface="Arial"/>
              </a:rPr>
              <a:t>và</a:t>
            </a:r>
            <a:endParaRPr sz="2400" dirty="0">
              <a:latin typeface="+mj-lt"/>
              <a:cs typeface="Arial"/>
            </a:endParaRPr>
          </a:p>
          <a:p>
            <a:pPr marL="756285">
              <a:lnSpc>
                <a:spcPct val="100000"/>
              </a:lnSpc>
            </a:pPr>
            <a:r>
              <a:rPr sz="2400" spc="-10" dirty="0">
                <a:latin typeface="+mj-lt"/>
                <a:cs typeface="Arial"/>
              </a:rPr>
              <a:t>output()</a:t>
            </a:r>
            <a:endParaRPr sz="2400" dirty="0">
              <a:latin typeface="+mj-lt"/>
              <a:cs typeface="Arial"/>
            </a:endParaRPr>
          </a:p>
          <a:p>
            <a:pPr marL="354965" indent="-342265">
              <a:lnSpc>
                <a:spcPct val="100000"/>
              </a:lnSpc>
              <a:spcBef>
                <a:spcPts val="660"/>
              </a:spcBef>
              <a:buClr>
                <a:srgbClr val="FF5A33"/>
              </a:buClr>
              <a:buFont typeface="Wingdings"/>
              <a:buChar char=""/>
              <a:tabLst>
                <a:tab pos="354965" algn="l"/>
              </a:tabLst>
            </a:pPr>
            <a:r>
              <a:rPr sz="2800" spc="-90" dirty="0">
                <a:latin typeface="+mj-lt"/>
                <a:cs typeface="Arial"/>
              </a:rPr>
              <a:t>Phương</a:t>
            </a:r>
            <a:r>
              <a:rPr sz="2800" spc="-30" dirty="0">
                <a:latin typeface="+mj-lt"/>
                <a:cs typeface="Arial"/>
              </a:rPr>
              <a:t> </a:t>
            </a:r>
            <a:r>
              <a:rPr sz="2800" dirty="0">
                <a:latin typeface="+mj-lt"/>
                <a:cs typeface="Arial"/>
              </a:rPr>
              <a:t>thức</a:t>
            </a:r>
            <a:r>
              <a:rPr sz="2800" spc="-50" dirty="0">
                <a:latin typeface="+mj-lt"/>
                <a:cs typeface="Arial"/>
              </a:rPr>
              <a:t> </a:t>
            </a:r>
            <a:r>
              <a:rPr sz="2800" dirty="0">
                <a:latin typeface="+mj-lt"/>
                <a:cs typeface="Arial"/>
              </a:rPr>
              <a:t>có</a:t>
            </a:r>
            <a:r>
              <a:rPr sz="2800" spc="-65" dirty="0">
                <a:latin typeface="+mj-lt"/>
                <a:cs typeface="Arial"/>
              </a:rPr>
              <a:t> </a:t>
            </a:r>
            <a:r>
              <a:rPr sz="2800" dirty="0">
                <a:latin typeface="+mj-lt"/>
                <a:cs typeface="Arial"/>
              </a:rPr>
              <a:t>thể</a:t>
            </a:r>
            <a:r>
              <a:rPr sz="2800" spc="-50" dirty="0">
                <a:latin typeface="+mj-lt"/>
                <a:cs typeface="Arial"/>
              </a:rPr>
              <a:t> </a:t>
            </a:r>
            <a:r>
              <a:rPr sz="2800" dirty="0">
                <a:latin typeface="+mj-lt"/>
                <a:cs typeface="Arial"/>
              </a:rPr>
              <a:t>có</a:t>
            </a:r>
            <a:r>
              <a:rPr sz="2800" spc="-65" dirty="0">
                <a:latin typeface="+mj-lt"/>
                <a:cs typeface="Arial"/>
              </a:rPr>
              <a:t> </a:t>
            </a:r>
            <a:r>
              <a:rPr sz="2800" spc="100" dirty="0">
                <a:latin typeface="+mj-lt"/>
                <a:cs typeface="Arial"/>
              </a:rPr>
              <a:t>một</a:t>
            </a:r>
            <a:r>
              <a:rPr sz="2800" spc="-65" dirty="0">
                <a:latin typeface="+mj-lt"/>
                <a:cs typeface="Arial"/>
              </a:rPr>
              <a:t> </a:t>
            </a:r>
            <a:r>
              <a:rPr sz="2800" dirty="0">
                <a:latin typeface="+mj-lt"/>
                <a:cs typeface="Arial"/>
              </a:rPr>
              <a:t>hoặc</a:t>
            </a:r>
            <a:r>
              <a:rPr sz="2800" spc="-55" dirty="0">
                <a:latin typeface="+mj-lt"/>
                <a:cs typeface="Arial"/>
              </a:rPr>
              <a:t> </a:t>
            </a:r>
            <a:r>
              <a:rPr sz="2800" dirty="0">
                <a:latin typeface="+mj-lt"/>
                <a:cs typeface="Arial"/>
              </a:rPr>
              <a:t>nhiều</a:t>
            </a:r>
            <a:r>
              <a:rPr sz="2800" spc="-45" dirty="0">
                <a:latin typeface="+mj-lt"/>
                <a:cs typeface="Arial"/>
              </a:rPr>
              <a:t> </a:t>
            </a:r>
            <a:r>
              <a:rPr sz="2800" dirty="0">
                <a:latin typeface="+mj-lt"/>
                <a:cs typeface="Arial"/>
              </a:rPr>
              <a:t>tham</a:t>
            </a:r>
            <a:r>
              <a:rPr sz="2800" spc="-45" dirty="0">
                <a:latin typeface="+mj-lt"/>
                <a:cs typeface="Arial"/>
              </a:rPr>
              <a:t> </a:t>
            </a:r>
            <a:r>
              <a:rPr sz="2800" spc="-25" dirty="0">
                <a:latin typeface="+mj-lt"/>
                <a:cs typeface="Arial"/>
              </a:rPr>
              <a:t>số</a:t>
            </a:r>
            <a:endParaRPr sz="2800" dirty="0">
              <a:latin typeface="+mj-lt"/>
              <a:cs typeface="Arial"/>
            </a:endParaRPr>
          </a:p>
          <a:p>
            <a:pPr marL="355600" indent="-342265">
              <a:lnSpc>
                <a:spcPct val="100000"/>
              </a:lnSpc>
              <a:spcBef>
                <a:spcPts val="670"/>
              </a:spcBef>
              <a:buClr>
                <a:srgbClr val="FF5A33"/>
              </a:buClr>
              <a:buFont typeface="Wingdings"/>
              <a:buChar char=""/>
              <a:tabLst>
                <a:tab pos="355600" algn="l"/>
              </a:tabLst>
            </a:pPr>
            <a:r>
              <a:rPr sz="2800" spc="-90" dirty="0">
                <a:latin typeface="+mj-lt"/>
                <a:cs typeface="Arial"/>
              </a:rPr>
              <a:t>Phương</a:t>
            </a:r>
            <a:r>
              <a:rPr sz="2800" spc="-60" dirty="0">
                <a:latin typeface="+mj-lt"/>
                <a:cs typeface="Arial"/>
              </a:rPr>
              <a:t> </a:t>
            </a:r>
            <a:r>
              <a:rPr sz="2800" dirty="0">
                <a:latin typeface="+mj-lt"/>
                <a:cs typeface="Arial"/>
              </a:rPr>
              <a:t>thức</a:t>
            </a:r>
            <a:r>
              <a:rPr sz="2800" spc="-75" dirty="0">
                <a:latin typeface="+mj-lt"/>
                <a:cs typeface="Arial"/>
              </a:rPr>
              <a:t> </a:t>
            </a:r>
            <a:r>
              <a:rPr sz="2800" dirty="0">
                <a:latin typeface="+mj-lt"/>
                <a:cs typeface="Arial"/>
              </a:rPr>
              <a:t>có</a:t>
            </a:r>
            <a:r>
              <a:rPr sz="2800" spc="-95" dirty="0">
                <a:latin typeface="+mj-lt"/>
                <a:cs typeface="Arial"/>
              </a:rPr>
              <a:t> </a:t>
            </a:r>
            <a:r>
              <a:rPr sz="2800" dirty="0">
                <a:latin typeface="+mj-lt"/>
                <a:cs typeface="Arial"/>
              </a:rPr>
              <a:t>thể</a:t>
            </a:r>
            <a:r>
              <a:rPr sz="2800" spc="-75" dirty="0">
                <a:latin typeface="+mj-lt"/>
                <a:cs typeface="Arial"/>
              </a:rPr>
              <a:t> </a:t>
            </a:r>
            <a:r>
              <a:rPr sz="2800" dirty="0">
                <a:latin typeface="+mj-lt"/>
                <a:cs typeface="Arial"/>
              </a:rPr>
              <a:t>có</a:t>
            </a:r>
            <a:r>
              <a:rPr sz="2800" spc="-95" dirty="0">
                <a:latin typeface="+mj-lt"/>
                <a:cs typeface="Arial"/>
              </a:rPr>
              <a:t> </a:t>
            </a:r>
            <a:r>
              <a:rPr sz="2800" dirty="0">
                <a:latin typeface="+mj-lt"/>
                <a:cs typeface="Arial"/>
              </a:rPr>
              <a:t>kiểu</a:t>
            </a:r>
            <a:r>
              <a:rPr sz="2800" spc="-80" dirty="0">
                <a:latin typeface="+mj-lt"/>
                <a:cs typeface="Arial"/>
              </a:rPr>
              <a:t> </a:t>
            </a:r>
            <a:r>
              <a:rPr sz="2800" dirty="0">
                <a:latin typeface="+mj-lt"/>
                <a:cs typeface="Arial"/>
              </a:rPr>
              <a:t>trả</a:t>
            </a:r>
            <a:r>
              <a:rPr sz="2800" spc="-85" dirty="0">
                <a:latin typeface="+mj-lt"/>
                <a:cs typeface="Arial"/>
              </a:rPr>
              <a:t> </a:t>
            </a:r>
            <a:r>
              <a:rPr sz="2800" spc="-10" dirty="0">
                <a:latin typeface="+mj-lt"/>
                <a:cs typeface="Arial"/>
              </a:rPr>
              <a:t>về</a:t>
            </a:r>
            <a:r>
              <a:rPr sz="2800" spc="-90" dirty="0">
                <a:latin typeface="+mj-lt"/>
                <a:cs typeface="Arial"/>
              </a:rPr>
              <a:t> </a:t>
            </a:r>
            <a:r>
              <a:rPr sz="2800" dirty="0">
                <a:latin typeface="+mj-lt"/>
                <a:cs typeface="Arial"/>
              </a:rPr>
              <a:t>hoặc</a:t>
            </a:r>
            <a:r>
              <a:rPr sz="2800" spc="-85" dirty="0">
                <a:latin typeface="+mj-lt"/>
                <a:cs typeface="Arial"/>
              </a:rPr>
              <a:t> </a:t>
            </a:r>
            <a:r>
              <a:rPr sz="2800" spc="-20" dirty="0">
                <a:latin typeface="+mj-lt"/>
                <a:cs typeface="Arial"/>
              </a:rPr>
              <a:t>void</a:t>
            </a:r>
            <a:endParaRPr sz="2800" dirty="0">
              <a:latin typeface="+mj-lt"/>
              <a:cs typeface="Arial"/>
            </a:endParaRPr>
          </a:p>
          <a:p>
            <a:pPr marL="356870">
              <a:lnSpc>
                <a:spcPct val="100000"/>
              </a:lnSpc>
            </a:pPr>
            <a:r>
              <a:rPr sz="2800" dirty="0">
                <a:latin typeface="+mj-lt"/>
                <a:cs typeface="Arial"/>
              </a:rPr>
              <a:t>(không</a:t>
            </a:r>
            <a:r>
              <a:rPr sz="2800" spc="-25" dirty="0">
                <a:latin typeface="+mj-lt"/>
                <a:cs typeface="Arial"/>
              </a:rPr>
              <a:t> </a:t>
            </a:r>
            <a:r>
              <a:rPr sz="2800" dirty="0">
                <a:latin typeface="+mj-lt"/>
                <a:cs typeface="Arial"/>
              </a:rPr>
              <a:t>trả</a:t>
            </a:r>
            <a:r>
              <a:rPr sz="2800" spc="-35" dirty="0">
                <a:latin typeface="+mj-lt"/>
                <a:cs typeface="Arial"/>
              </a:rPr>
              <a:t> </a:t>
            </a:r>
            <a:r>
              <a:rPr sz="2800" spc="-10" dirty="0">
                <a:latin typeface="+mj-lt"/>
                <a:cs typeface="Arial"/>
              </a:rPr>
              <a:t>về</a:t>
            </a:r>
            <a:r>
              <a:rPr sz="2800" spc="-40" dirty="0">
                <a:latin typeface="+mj-lt"/>
                <a:cs typeface="Arial"/>
              </a:rPr>
              <a:t> </a:t>
            </a:r>
            <a:r>
              <a:rPr sz="2800" dirty="0">
                <a:latin typeface="+mj-lt"/>
                <a:cs typeface="Arial"/>
              </a:rPr>
              <a:t>gì</a:t>
            </a:r>
            <a:r>
              <a:rPr sz="2800" spc="-30" dirty="0">
                <a:latin typeface="+mj-lt"/>
                <a:cs typeface="Arial"/>
              </a:rPr>
              <a:t> </a:t>
            </a:r>
            <a:r>
              <a:rPr sz="2800" spc="-25" dirty="0">
                <a:latin typeface="+mj-lt"/>
                <a:cs typeface="Arial"/>
              </a:rPr>
              <a:t>cả)</a:t>
            </a:r>
            <a:endParaRPr sz="2800" dirty="0">
              <a:latin typeface="+mj-lt"/>
              <a:cs typeface="Arial"/>
            </a:endParaRPr>
          </a:p>
          <a:p>
            <a:pPr marL="355600" indent="-342265">
              <a:lnSpc>
                <a:spcPct val="100000"/>
              </a:lnSpc>
              <a:spcBef>
                <a:spcPts val="675"/>
              </a:spcBef>
              <a:buClr>
                <a:srgbClr val="FF5A33"/>
              </a:buClr>
              <a:buFont typeface="Wingdings"/>
              <a:buChar char=""/>
              <a:tabLst>
                <a:tab pos="355600" algn="l"/>
              </a:tabLst>
            </a:pPr>
            <a:r>
              <a:rPr sz="2800" spc="-100" dirty="0">
                <a:latin typeface="+mj-lt"/>
                <a:cs typeface="Arial"/>
              </a:rPr>
              <a:t>Cú</a:t>
            </a:r>
            <a:r>
              <a:rPr sz="2800" spc="-95" dirty="0">
                <a:latin typeface="+mj-lt"/>
                <a:cs typeface="Arial"/>
              </a:rPr>
              <a:t> </a:t>
            </a:r>
            <a:r>
              <a:rPr sz="2800" spc="-20" dirty="0">
                <a:latin typeface="+mj-lt"/>
                <a:cs typeface="Arial"/>
              </a:rPr>
              <a:t>pháp</a:t>
            </a:r>
            <a:endParaRPr sz="2800" dirty="0">
              <a:latin typeface="+mj-lt"/>
              <a:cs typeface="Arial"/>
            </a:endParaRPr>
          </a:p>
        </p:txBody>
      </p:sp>
    </p:spTree>
    <p:extLst>
      <p:ext uri="{BB962C8B-B14F-4D97-AF65-F5344CB8AC3E}">
        <p14:creationId xmlns:p14="http://schemas.microsoft.com/office/powerpoint/2010/main" val="196899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Ví</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dụ</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phương</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thức</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14" name="object 9"/>
          <p:cNvGrpSpPr/>
          <p:nvPr/>
        </p:nvGrpSpPr>
        <p:grpSpPr>
          <a:xfrm>
            <a:off x="1371600" y="1679367"/>
            <a:ext cx="7162800" cy="4867602"/>
            <a:chOff x="543818" y="1042574"/>
            <a:chExt cx="8155940" cy="5416550"/>
          </a:xfrm>
        </p:grpSpPr>
        <p:pic>
          <p:nvPicPr>
            <p:cNvPr id="15" name="object 10"/>
            <p:cNvPicPr/>
            <p:nvPr/>
          </p:nvPicPr>
          <p:blipFill>
            <a:blip r:embed="rId4" cstate="print"/>
            <a:stretch>
              <a:fillRect/>
            </a:stretch>
          </p:blipFill>
          <p:spPr>
            <a:xfrm>
              <a:off x="543818" y="1042574"/>
              <a:ext cx="7264351" cy="5416505"/>
            </a:xfrm>
            <a:prstGeom prst="rect">
              <a:avLst/>
            </a:prstGeom>
          </p:spPr>
        </p:pic>
        <p:sp>
          <p:nvSpPr>
            <p:cNvPr id="16" name="object 11"/>
            <p:cNvSpPr/>
            <p:nvPr/>
          </p:nvSpPr>
          <p:spPr>
            <a:xfrm>
              <a:off x="2677858" y="3369830"/>
              <a:ext cx="6009005" cy="915669"/>
            </a:xfrm>
            <a:custGeom>
              <a:avLst/>
              <a:gdLst/>
              <a:ahLst/>
              <a:cxnLst/>
              <a:rect l="l" t="t" r="r" b="b"/>
              <a:pathLst>
                <a:path w="6009005" h="915670">
                  <a:moveTo>
                    <a:pt x="6008941" y="0"/>
                  </a:moveTo>
                  <a:lnTo>
                    <a:pt x="2046541" y="0"/>
                  </a:lnTo>
                  <a:lnTo>
                    <a:pt x="2046541" y="444500"/>
                  </a:lnTo>
                  <a:lnTo>
                    <a:pt x="0" y="915111"/>
                  </a:lnTo>
                  <a:lnTo>
                    <a:pt x="2046541" y="635000"/>
                  </a:lnTo>
                  <a:lnTo>
                    <a:pt x="2046541" y="762000"/>
                  </a:lnTo>
                  <a:lnTo>
                    <a:pt x="6008941" y="762000"/>
                  </a:lnTo>
                  <a:lnTo>
                    <a:pt x="6008941" y="0"/>
                  </a:lnTo>
                  <a:close/>
                </a:path>
              </a:pathLst>
            </a:custGeom>
            <a:solidFill>
              <a:srgbClr val="FFFFFF"/>
            </a:solidFill>
          </p:spPr>
          <p:txBody>
            <a:bodyPr wrap="square" lIns="0" tIns="0" rIns="0" bIns="0" rtlCol="0"/>
            <a:lstStyle/>
            <a:p>
              <a:endParaRPr/>
            </a:p>
          </p:txBody>
        </p:sp>
        <p:sp>
          <p:nvSpPr>
            <p:cNvPr id="18" name="object 12"/>
            <p:cNvSpPr/>
            <p:nvPr/>
          </p:nvSpPr>
          <p:spPr>
            <a:xfrm>
              <a:off x="2677858" y="3369830"/>
              <a:ext cx="6009005" cy="915669"/>
            </a:xfrm>
            <a:custGeom>
              <a:avLst/>
              <a:gdLst/>
              <a:ahLst/>
              <a:cxnLst/>
              <a:rect l="l" t="t" r="r" b="b"/>
              <a:pathLst>
                <a:path w="6009005" h="915670">
                  <a:moveTo>
                    <a:pt x="2046541" y="0"/>
                  </a:moveTo>
                  <a:lnTo>
                    <a:pt x="2706941" y="0"/>
                  </a:lnTo>
                  <a:lnTo>
                    <a:pt x="3697541" y="0"/>
                  </a:lnTo>
                  <a:lnTo>
                    <a:pt x="6008941" y="0"/>
                  </a:lnTo>
                  <a:lnTo>
                    <a:pt x="6008941" y="444500"/>
                  </a:lnTo>
                  <a:lnTo>
                    <a:pt x="6008941" y="635000"/>
                  </a:lnTo>
                  <a:lnTo>
                    <a:pt x="6008941" y="762000"/>
                  </a:lnTo>
                  <a:lnTo>
                    <a:pt x="3697541" y="762000"/>
                  </a:lnTo>
                  <a:lnTo>
                    <a:pt x="2706941" y="762000"/>
                  </a:lnTo>
                  <a:lnTo>
                    <a:pt x="2046541" y="762000"/>
                  </a:lnTo>
                  <a:lnTo>
                    <a:pt x="2046541" y="635000"/>
                  </a:lnTo>
                  <a:lnTo>
                    <a:pt x="0" y="915111"/>
                  </a:lnTo>
                  <a:lnTo>
                    <a:pt x="2046541" y="444500"/>
                  </a:lnTo>
                  <a:lnTo>
                    <a:pt x="2046541" y="0"/>
                  </a:lnTo>
                  <a:close/>
                </a:path>
              </a:pathLst>
            </a:custGeom>
            <a:ln w="25400">
              <a:solidFill>
                <a:srgbClr val="F79646"/>
              </a:solidFill>
            </a:ln>
          </p:spPr>
          <p:txBody>
            <a:bodyPr wrap="square" lIns="0" tIns="0" rIns="0" bIns="0" rtlCol="0"/>
            <a:lstStyle/>
            <a:p>
              <a:endParaRPr/>
            </a:p>
          </p:txBody>
        </p:sp>
      </p:grpSp>
      <p:grpSp>
        <p:nvGrpSpPr>
          <p:cNvPr id="21" name="object 14"/>
          <p:cNvGrpSpPr/>
          <p:nvPr/>
        </p:nvGrpSpPr>
        <p:grpSpPr>
          <a:xfrm>
            <a:off x="2655190" y="2403533"/>
            <a:ext cx="6273165" cy="1007110"/>
            <a:chOff x="2426398" y="1968500"/>
            <a:chExt cx="6273165" cy="1007110"/>
          </a:xfrm>
        </p:grpSpPr>
        <p:sp>
          <p:nvSpPr>
            <p:cNvPr id="22" name="object 15"/>
            <p:cNvSpPr/>
            <p:nvPr/>
          </p:nvSpPr>
          <p:spPr>
            <a:xfrm>
              <a:off x="2439098" y="1981200"/>
              <a:ext cx="6247765" cy="981710"/>
            </a:xfrm>
            <a:custGeom>
              <a:avLst/>
              <a:gdLst/>
              <a:ahLst/>
              <a:cxnLst/>
              <a:rect l="l" t="t" r="r" b="b"/>
              <a:pathLst>
                <a:path w="6247765" h="981710">
                  <a:moveTo>
                    <a:pt x="6247701" y="0"/>
                  </a:moveTo>
                  <a:lnTo>
                    <a:pt x="2132901" y="0"/>
                  </a:lnTo>
                  <a:lnTo>
                    <a:pt x="2132901" y="444500"/>
                  </a:lnTo>
                  <a:lnTo>
                    <a:pt x="0" y="981557"/>
                  </a:lnTo>
                  <a:lnTo>
                    <a:pt x="2132901" y="635000"/>
                  </a:lnTo>
                  <a:lnTo>
                    <a:pt x="2132901" y="762000"/>
                  </a:lnTo>
                  <a:lnTo>
                    <a:pt x="6247701" y="762000"/>
                  </a:lnTo>
                  <a:lnTo>
                    <a:pt x="6247701" y="0"/>
                  </a:lnTo>
                  <a:close/>
                </a:path>
              </a:pathLst>
            </a:custGeom>
            <a:solidFill>
              <a:srgbClr val="FFFFFF"/>
            </a:solidFill>
          </p:spPr>
          <p:txBody>
            <a:bodyPr wrap="square" lIns="0" tIns="0" rIns="0" bIns="0" rtlCol="0"/>
            <a:lstStyle/>
            <a:p>
              <a:endParaRPr/>
            </a:p>
          </p:txBody>
        </p:sp>
        <p:sp>
          <p:nvSpPr>
            <p:cNvPr id="23" name="object 16"/>
            <p:cNvSpPr/>
            <p:nvPr/>
          </p:nvSpPr>
          <p:spPr>
            <a:xfrm>
              <a:off x="2439098" y="1981200"/>
              <a:ext cx="6247765" cy="981710"/>
            </a:xfrm>
            <a:custGeom>
              <a:avLst/>
              <a:gdLst/>
              <a:ahLst/>
              <a:cxnLst/>
              <a:rect l="l" t="t" r="r" b="b"/>
              <a:pathLst>
                <a:path w="6247765" h="981710">
                  <a:moveTo>
                    <a:pt x="2132901" y="0"/>
                  </a:moveTo>
                  <a:lnTo>
                    <a:pt x="2818701" y="0"/>
                  </a:lnTo>
                  <a:lnTo>
                    <a:pt x="3847401" y="0"/>
                  </a:lnTo>
                  <a:lnTo>
                    <a:pt x="6247701" y="0"/>
                  </a:lnTo>
                  <a:lnTo>
                    <a:pt x="6247701" y="444500"/>
                  </a:lnTo>
                  <a:lnTo>
                    <a:pt x="6247701" y="635000"/>
                  </a:lnTo>
                  <a:lnTo>
                    <a:pt x="6247701" y="762000"/>
                  </a:lnTo>
                  <a:lnTo>
                    <a:pt x="3847401" y="762000"/>
                  </a:lnTo>
                  <a:lnTo>
                    <a:pt x="2818701" y="762000"/>
                  </a:lnTo>
                  <a:lnTo>
                    <a:pt x="2132901" y="762000"/>
                  </a:lnTo>
                  <a:lnTo>
                    <a:pt x="2132901" y="635000"/>
                  </a:lnTo>
                  <a:lnTo>
                    <a:pt x="0" y="981557"/>
                  </a:lnTo>
                  <a:lnTo>
                    <a:pt x="2132901" y="444500"/>
                  </a:lnTo>
                  <a:lnTo>
                    <a:pt x="2132901" y="0"/>
                  </a:lnTo>
                  <a:close/>
                </a:path>
              </a:pathLst>
            </a:custGeom>
            <a:ln w="25400">
              <a:solidFill>
                <a:srgbClr val="F79646"/>
              </a:solidFill>
            </a:ln>
          </p:spPr>
          <p:txBody>
            <a:bodyPr wrap="square" lIns="0" tIns="0" rIns="0" bIns="0" rtlCol="0"/>
            <a:lstStyle/>
            <a:p>
              <a:endParaRPr/>
            </a:p>
          </p:txBody>
        </p:sp>
      </p:grpSp>
      <p:sp>
        <p:nvSpPr>
          <p:cNvPr id="2" name="Rectangle 1"/>
          <p:cNvSpPr/>
          <p:nvPr/>
        </p:nvSpPr>
        <p:spPr>
          <a:xfrm>
            <a:off x="3810000" y="2538504"/>
            <a:ext cx="6096000" cy="646331"/>
          </a:xfrm>
          <a:prstGeom prst="rect">
            <a:avLst/>
          </a:prstGeom>
        </p:spPr>
        <p:txBody>
          <a:bodyPr>
            <a:spAutoFit/>
          </a:bodyPr>
          <a:lstStyle/>
          <a:p>
            <a:pPr algn="ctr">
              <a:lnSpc>
                <a:spcPct val="100000"/>
              </a:lnSpc>
              <a:spcBef>
                <a:spcPts val="100"/>
              </a:spcBef>
            </a:pPr>
            <a:r>
              <a:rPr lang="vi-VN" spc="-114" dirty="0" smtClean="0">
                <a:latin typeface="+mj-lt"/>
                <a:cs typeface="Arial"/>
              </a:rPr>
              <a:t>Kiểu</a:t>
            </a:r>
            <a:r>
              <a:rPr lang="vi-VN" spc="-80" dirty="0" smtClean="0">
                <a:latin typeface="+mj-lt"/>
                <a:cs typeface="Arial"/>
              </a:rPr>
              <a:t> </a:t>
            </a:r>
            <a:r>
              <a:rPr lang="vi-VN" spc="-20" dirty="0" smtClean="0">
                <a:latin typeface="+mj-lt"/>
                <a:cs typeface="Arial"/>
              </a:rPr>
              <a:t>trả</a:t>
            </a:r>
            <a:r>
              <a:rPr lang="vi-VN" spc="-105" dirty="0" smtClean="0">
                <a:latin typeface="+mj-lt"/>
                <a:cs typeface="Arial"/>
              </a:rPr>
              <a:t> </a:t>
            </a:r>
            <a:r>
              <a:rPr lang="vi-VN" spc="-114" dirty="0" smtClean="0">
                <a:latin typeface="+mj-lt"/>
                <a:cs typeface="Arial"/>
              </a:rPr>
              <a:t>về</a:t>
            </a:r>
            <a:r>
              <a:rPr lang="vi-VN" spc="-90" dirty="0" smtClean="0">
                <a:latin typeface="+mj-lt"/>
                <a:cs typeface="Arial"/>
              </a:rPr>
              <a:t> </a:t>
            </a:r>
            <a:r>
              <a:rPr lang="vi-VN" dirty="0" smtClean="0">
                <a:latin typeface="+mj-lt"/>
                <a:cs typeface="Carlito"/>
              </a:rPr>
              <a:t>là</a:t>
            </a:r>
            <a:r>
              <a:rPr lang="vi-VN" spc="5" dirty="0" smtClean="0">
                <a:latin typeface="+mj-lt"/>
                <a:cs typeface="Carlito"/>
              </a:rPr>
              <a:t> </a:t>
            </a:r>
            <a:r>
              <a:rPr lang="vi-VN" b="1" dirty="0" smtClean="0">
                <a:solidFill>
                  <a:srgbClr val="FF0000"/>
                </a:solidFill>
                <a:latin typeface="+mj-lt"/>
                <a:cs typeface="Carlito"/>
              </a:rPr>
              <a:t>void</a:t>
            </a:r>
            <a:r>
              <a:rPr lang="vi-VN" b="1" spc="-35" dirty="0" smtClean="0">
                <a:solidFill>
                  <a:srgbClr val="FF0000"/>
                </a:solidFill>
                <a:latin typeface="+mj-lt"/>
                <a:cs typeface="Carlito"/>
              </a:rPr>
              <a:t> </a:t>
            </a:r>
            <a:r>
              <a:rPr lang="vi-VN" dirty="0" smtClean="0">
                <a:latin typeface="+mj-lt"/>
                <a:cs typeface="Carlito"/>
              </a:rPr>
              <a:t>nên</a:t>
            </a:r>
            <a:r>
              <a:rPr lang="vi-VN" spc="5" dirty="0" smtClean="0">
                <a:latin typeface="+mj-lt"/>
                <a:cs typeface="Carlito"/>
              </a:rPr>
              <a:t> </a:t>
            </a:r>
            <a:r>
              <a:rPr lang="vi-VN" dirty="0" smtClean="0">
                <a:latin typeface="+mj-lt"/>
                <a:cs typeface="Carlito"/>
              </a:rPr>
              <a:t>thân</a:t>
            </a:r>
            <a:r>
              <a:rPr lang="vi-VN" spc="10" dirty="0" smtClean="0">
                <a:latin typeface="+mj-lt"/>
                <a:cs typeface="Carlito"/>
              </a:rPr>
              <a:t> </a:t>
            </a:r>
            <a:r>
              <a:rPr lang="vi-VN" spc="-105" dirty="0" smtClean="0">
                <a:latin typeface="+mj-lt"/>
                <a:cs typeface="Arial"/>
              </a:rPr>
              <a:t>phương</a:t>
            </a:r>
            <a:r>
              <a:rPr lang="vi-VN" spc="-90" dirty="0" smtClean="0">
                <a:latin typeface="+mj-lt"/>
                <a:cs typeface="Arial"/>
              </a:rPr>
              <a:t> </a:t>
            </a:r>
            <a:r>
              <a:rPr lang="vi-VN" spc="-20" dirty="0" smtClean="0">
                <a:latin typeface="+mj-lt"/>
                <a:cs typeface="Arial"/>
              </a:rPr>
              <a:t>thức</a:t>
            </a:r>
            <a:endParaRPr lang="vi-VN" dirty="0" smtClean="0">
              <a:latin typeface="+mj-lt"/>
              <a:cs typeface="Arial"/>
            </a:endParaRPr>
          </a:p>
          <a:p>
            <a:pPr algn="ctr">
              <a:lnSpc>
                <a:spcPct val="100000"/>
              </a:lnSpc>
            </a:pPr>
            <a:r>
              <a:rPr lang="vi-VN" b="1" dirty="0" smtClean="0">
                <a:solidFill>
                  <a:srgbClr val="FF0000"/>
                </a:solidFill>
                <a:latin typeface="+mj-lt"/>
                <a:cs typeface="Carlito"/>
              </a:rPr>
              <a:t>không</a:t>
            </a:r>
            <a:r>
              <a:rPr lang="vi-VN" b="1" spc="-25" dirty="0" smtClean="0">
                <a:solidFill>
                  <a:srgbClr val="FF0000"/>
                </a:solidFill>
                <a:latin typeface="+mj-lt"/>
                <a:cs typeface="Carlito"/>
              </a:rPr>
              <a:t> </a:t>
            </a:r>
            <a:r>
              <a:rPr lang="vi-VN" b="1" spc="-170" dirty="0" smtClean="0">
                <a:solidFill>
                  <a:srgbClr val="FF0000"/>
                </a:solidFill>
                <a:latin typeface="+mj-lt"/>
                <a:cs typeface="Arial"/>
              </a:rPr>
              <a:t>chứa</a:t>
            </a:r>
            <a:r>
              <a:rPr lang="vi-VN" b="1" spc="-110" dirty="0" smtClean="0">
                <a:solidFill>
                  <a:srgbClr val="FF0000"/>
                </a:solidFill>
                <a:latin typeface="+mj-lt"/>
                <a:cs typeface="Arial"/>
              </a:rPr>
              <a:t> </a:t>
            </a:r>
            <a:r>
              <a:rPr lang="vi-VN" b="1" spc="-114" dirty="0" smtClean="0">
                <a:solidFill>
                  <a:srgbClr val="FF0000"/>
                </a:solidFill>
                <a:latin typeface="+mj-lt"/>
                <a:cs typeface="Arial"/>
              </a:rPr>
              <a:t>lệnh</a:t>
            </a:r>
            <a:r>
              <a:rPr lang="vi-VN" b="1" spc="-125" dirty="0" smtClean="0">
                <a:solidFill>
                  <a:srgbClr val="FF0000"/>
                </a:solidFill>
                <a:latin typeface="+mj-lt"/>
                <a:cs typeface="Arial"/>
              </a:rPr>
              <a:t> </a:t>
            </a:r>
            <a:r>
              <a:rPr lang="vi-VN" b="1" dirty="0" smtClean="0">
                <a:solidFill>
                  <a:srgbClr val="FF0000"/>
                </a:solidFill>
                <a:latin typeface="+mj-lt"/>
                <a:cs typeface="Carlito"/>
              </a:rPr>
              <a:t>return</a:t>
            </a:r>
            <a:r>
              <a:rPr lang="vi-VN" b="1" spc="-20" dirty="0" smtClean="0">
                <a:solidFill>
                  <a:srgbClr val="FF0000"/>
                </a:solidFill>
                <a:latin typeface="+mj-lt"/>
                <a:cs typeface="Carlito"/>
              </a:rPr>
              <a:t> </a:t>
            </a:r>
            <a:r>
              <a:rPr lang="vi-VN" b="1" dirty="0" smtClean="0">
                <a:solidFill>
                  <a:srgbClr val="FF0000"/>
                </a:solidFill>
                <a:latin typeface="+mj-lt"/>
                <a:cs typeface="Carlito"/>
              </a:rPr>
              <a:t>giá</a:t>
            </a:r>
            <a:r>
              <a:rPr lang="vi-VN" b="1" spc="-5" dirty="0" smtClean="0">
                <a:solidFill>
                  <a:srgbClr val="FF0000"/>
                </a:solidFill>
                <a:latin typeface="+mj-lt"/>
                <a:cs typeface="Carlito"/>
              </a:rPr>
              <a:t> </a:t>
            </a:r>
            <a:r>
              <a:rPr lang="vi-VN" b="1" spc="-25" dirty="0" smtClean="0">
                <a:solidFill>
                  <a:srgbClr val="FF0000"/>
                </a:solidFill>
                <a:latin typeface="+mj-lt"/>
                <a:cs typeface="Arial"/>
              </a:rPr>
              <a:t>trị</a:t>
            </a:r>
            <a:endParaRPr lang="vi-VN" dirty="0">
              <a:latin typeface="+mj-lt"/>
              <a:cs typeface="Arial"/>
            </a:endParaRPr>
          </a:p>
        </p:txBody>
      </p:sp>
      <p:sp>
        <p:nvSpPr>
          <p:cNvPr id="24" name="object 13"/>
          <p:cNvSpPr txBox="1"/>
          <p:nvPr/>
        </p:nvSpPr>
        <p:spPr>
          <a:xfrm>
            <a:off x="5105400" y="3752064"/>
            <a:ext cx="3617595" cy="574040"/>
          </a:xfrm>
          <a:prstGeom prst="rect">
            <a:avLst/>
          </a:prstGeom>
        </p:spPr>
        <p:txBody>
          <a:bodyPr vert="horz" wrap="square" lIns="0" tIns="12700" rIns="0" bIns="0" rtlCol="0">
            <a:spAutoFit/>
          </a:bodyPr>
          <a:lstStyle/>
          <a:p>
            <a:pPr marL="168910" marR="5080" indent="-156845">
              <a:lnSpc>
                <a:spcPct val="100000"/>
              </a:lnSpc>
              <a:spcBef>
                <a:spcPts val="100"/>
              </a:spcBef>
            </a:pPr>
            <a:r>
              <a:rPr sz="1800" spc="-114" dirty="0">
                <a:latin typeface="+mj-lt"/>
                <a:cs typeface="Arial"/>
              </a:rPr>
              <a:t>Kiểu</a:t>
            </a:r>
            <a:r>
              <a:rPr sz="1800" spc="-80" dirty="0">
                <a:latin typeface="+mj-lt"/>
                <a:cs typeface="Arial"/>
              </a:rPr>
              <a:t> </a:t>
            </a:r>
            <a:r>
              <a:rPr sz="1800" spc="-20" dirty="0">
                <a:latin typeface="+mj-lt"/>
                <a:cs typeface="Arial"/>
              </a:rPr>
              <a:t>trả</a:t>
            </a:r>
            <a:r>
              <a:rPr sz="1800" spc="-105" dirty="0">
                <a:latin typeface="+mj-lt"/>
                <a:cs typeface="Arial"/>
              </a:rPr>
              <a:t> </a:t>
            </a:r>
            <a:r>
              <a:rPr sz="1800" spc="-114" dirty="0">
                <a:latin typeface="+mj-lt"/>
                <a:cs typeface="Arial"/>
              </a:rPr>
              <a:t>về</a:t>
            </a:r>
            <a:r>
              <a:rPr sz="1800" spc="-90" dirty="0">
                <a:latin typeface="+mj-lt"/>
                <a:cs typeface="Arial"/>
              </a:rPr>
              <a:t> </a:t>
            </a:r>
            <a:r>
              <a:rPr sz="1800" dirty="0">
                <a:latin typeface="+mj-lt"/>
                <a:cs typeface="Carlito"/>
              </a:rPr>
              <a:t>là </a:t>
            </a:r>
            <a:r>
              <a:rPr sz="1800" b="1" dirty="0">
                <a:solidFill>
                  <a:srgbClr val="FF0000"/>
                </a:solidFill>
                <a:latin typeface="+mj-lt"/>
                <a:cs typeface="Carlito"/>
              </a:rPr>
              <a:t>double</a:t>
            </a:r>
            <a:r>
              <a:rPr sz="1800" b="1" spc="-45" dirty="0">
                <a:solidFill>
                  <a:srgbClr val="FF0000"/>
                </a:solidFill>
                <a:latin typeface="+mj-lt"/>
                <a:cs typeface="Carlito"/>
              </a:rPr>
              <a:t> </a:t>
            </a:r>
            <a:r>
              <a:rPr sz="1800" dirty="0">
                <a:latin typeface="+mj-lt"/>
                <a:cs typeface="Carlito"/>
              </a:rPr>
              <a:t>nên</a:t>
            </a:r>
            <a:r>
              <a:rPr sz="1800" spc="5" dirty="0">
                <a:latin typeface="+mj-lt"/>
                <a:cs typeface="Carlito"/>
              </a:rPr>
              <a:t> </a:t>
            </a:r>
            <a:r>
              <a:rPr sz="1800" dirty="0">
                <a:latin typeface="+mj-lt"/>
                <a:cs typeface="Carlito"/>
              </a:rPr>
              <a:t>thân</a:t>
            </a:r>
            <a:r>
              <a:rPr sz="1800" spc="10" dirty="0">
                <a:latin typeface="+mj-lt"/>
                <a:cs typeface="Carlito"/>
              </a:rPr>
              <a:t> </a:t>
            </a:r>
            <a:r>
              <a:rPr sz="1800" spc="-80" dirty="0">
                <a:latin typeface="+mj-lt"/>
                <a:cs typeface="Arial"/>
              </a:rPr>
              <a:t>phương </a:t>
            </a:r>
            <a:r>
              <a:rPr sz="1800" spc="-60" dirty="0">
                <a:latin typeface="+mj-lt"/>
                <a:cs typeface="Arial"/>
              </a:rPr>
              <a:t>thức</a:t>
            </a:r>
            <a:r>
              <a:rPr sz="1800" spc="-70" dirty="0">
                <a:latin typeface="+mj-lt"/>
                <a:cs typeface="Arial"/>
              </a:rPr>
              <a:t> phải</a:t>
            </a:r>
            <a:r>
              <a:rPr sz="1800" spc="-85" dirty="0">
                <a:latin typeface="+mj-lt"/>
                <a:cs typeface="Arial"/>
              </a:rPr>
              <a:t> </a:t>
            </a:r>
            <a:r>
              <a:rPr sz="1800" spc="-130" dirty="0">
                <a:latin typeface="+mj-lt"/>
                <a:cs typeface="Arial"/>
              </a:rPr>
              <a:t>chứa</a:t>
            </a:r>
            <a:r>
              <a:rPr sz="1800" spc="-75" dirty="0">
                <a:latin typeface="+mj-lt"/>
                <a:cs typeface="Arial"/>
              </a:rPr>
              <a:t> </a:t>
            </a:r>
            <a:r>
              <a:rPr sz="1800" spc="-60" dirty="0">
                <a:latin typeface="+mj-lt"/>
                <a:cs typeface="Arial"/>
              </a:rPr>
              <a:t>lệnh</a:t>
            </a:r>
            <a:r>
              <a:rPr sz="1800" spc="-70" dirty="0">
                <a:latin typeface="+mj-lt"/>
                <a:cs typeface="Arial"/>
              </a:rPr>
              <a:t> </a:t>
            </a:r>
            <a:r>
              <a:rPr sz="1800" b="1" dirty="0">
                <a:solidFill>
                  <a:srgbClr val="FF0000"/>
                </a:solidFill>
                <a:latin typeface="+mj-lt"/>
                <a:cs typeface="Carlito"/>
              </a:rPr>
              <a:t>return </a:t>
            </a:r>
            <a:r>
              <a:rPr sz="1800" b="1" spc="-210" dirty="0">
                <a:solidFill>
                  <a:srgbClr val="FF0000"/>
                </a:solidFill>
                <a:latin typeface="+mj-lt"/>
                <a:cs typeface="Arial"/>
              </a:rPr>
              <a:t>số</a:t>
            </a:r>
            <a:r>
              <a:rPr sz="1800" b="1" spc="-100" dirty="0">
                <a:solidFill>
                  <a:srgbClr val="FF0000"/>
                </a:solidFill>
                <a:latin typeface="+mj-lt"/>
                <a:cs typeface="Arial"/>
              </a:rPr>
              <a:t> </a:t>
            </a:r>
            <a:r>
              <a:rPr sz="1800" b="1" spc="-20" dirty="0">
                <a:solidFill>
                  <a:srgbClr val="FF0000"/>
                </a:solidFill>
                <a:latin typeface="+mj-lt"/>
                <a:cs typeface="Arial"/>
              </a:rPr>
              <a:t>thực</a:t>
            </a:r>
            <a:endParaRPr sz="1800" dirty="0">
              <a:latin typeface="+mj-lt"/>
              <a:cs typeface="Arial"/>
            </a:endParaRPr>
          </a:p>
        </p:txBody>
      </p:sp>
    </p:spTree>
    <p:extLst>
      <p:ext uri="{BB962C8B-B14F-4D97-AF65-F5344CB8AC3E}">
        <p14:creationId xmlns:p14="http://schemas.microsoft.com/office/powerpoint/2010/main" val="334836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65"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Mô</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hình</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phương</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thức</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25" name="object 9"/>
          <p:cNvSpPr txBox="1"/>
          <p:nvPr/>
        </p:nvSpPr>
        <p:spPr>
          <a:xfrm>
            <a:off x="1283970" y="1831936"/>
            <a:ext cx="1832610" cy="452120"/>
          </a:xfrm>
          <a:prstGeom prst="rect">
            <a:avLst/>
          </a:prstGeom>
        </p:spPr>
        <p:txBody>
          <a:bodyPr vert="horz" wrap="square" lIns="0" tIns="12065" rIns="0" bIns="0" rtlCol="0">
            <a:spAutoFit/>
          </a:bodyPr>
          <a:lstStyle/>
          <a:p>
            <a:pPr marL="354965" indent="-342265">
              <a:lnSpc>
                <a:spcPct val="100000"/>
              </a:lnSpc>
              <a:spcBef>
                <a:spcPts val="95"/>
              </a:spcBef>
              <a:buClr>
                <a:srgbClr val="FF5A33"/>
              </a:buClr>
              <a:buFont typeface="Wingdings"/>
              <a:buChar char=""/>
              <a:tabLst>
                <a:tab pos="354965" algn="l"/>
              </a:tabLst>
            </a:pPr>
            <a:r>
              <a:rPr sz="2800" spc="110" dirty="0">
                <a:latin typeface="Arial"/>
                <a:cs typeface="Arial"/>
              </a:rPr>
              <a:t>Mô</a:t>
            </a:r>
            <a:r>
              <a:rPr sz="2800" spc="-15" dirty="0">
                <a:latin typeface="Arial"/>
                <a:cs typeface="Arial"/>
              </a:rPr>
              <a:t> </a:t>
            </a:r>
            <a:r>
              <a:rPr sz="2800" spc="-20" dirty="0">
                <a:latin typeface="Arial"/>
                <a:cs typeface="Arial"/>
              </a:rPr>
              <a:t>hình</a:t>
            </a:r>
            <a:endParaRPr sz="2800" dirty="0">
              <a:latin typeface="Arial"/>
              <a:cs typeface="Arial"/>
            </a:endParaRPr>
          </a:p>
        </p:txBody>
      </p:sp>
      <p:sp>
        <p:nvSpPr>
          <p:cNvPr id="26" name="object 10"/>
          <p:cNvSpPr txBox="1"/>
          <p:nvPr/>
        </p:nvSpPr>
        <p:spPr>
          <a:xfrm>
            <a:off x="1275848" y="3202940"/>
            <a:ext cx="1182370" cy="452120"/>
          </a:xfrm>
          <a:prstGeom prst="rect">
            <a:avLst/>
          </a:prstGeom>
        </p:spPr>
        <p:txBody>
          <a:bodyPr vert="horz" wrap="square" lIns="0" tIns="12065" rIns="0" bIns="0" rtlCol="0">
            <a:spAutoFit/>
          </a:bodyPr>
          <a:lstStyle/>
          <a:p>
            <a:pPr marL="354965" indent="-342265">
              <a:lnSpc>
                <a:spcPct val="100000"/>
              </a:lnSpc>
              <a:spcBef>
                <a:spcPts val="95"/>
              </a:spcBef>
              <a:buClr>
                <a:srgbClr val="FF5A33"/>
              </a:buClr>
              <a:buFont typeface="Wingdings"/>
              <a:buChar char=""/>
              <a:tabLst>
                <a:tab pos="354965" algn="l"/>
              </a:tabLst>
            </a:pPr>
            <a:r>
              <a:rPr sz="2800" spc="-60" dirty="0">
                <a:latin typeface="Arial"/>
                <a:cs typeface="Arial"/>
              </a:rPr>
              <a:t>Ví</a:t>
            </a:r>
            <a:r>
              <a:rPr sz="2800" spc="-135" dirty="0">
                <a:latin typeface="Arial"/>
                <a:cs typeface="Arial"/>
              </a:rPr>
              <a:t> </a:t>
            </a:r>
            <a:r>
              <a:rPr sz="2800" spc="-25" dirty="0">
                <a:latin typeface="Arial"/>
                <a:cs typeface="Arial"/>
              </a:rPr>
              <a:t>dụ</a:t>
            </a:r>
            <a:endParaRPr sz="2800" dirty="0">
              <a:latin typeface="Arial"/>
              <a:cs typeface="Arial"/>
            </a:endParaRPr>
          </a:p>
        </p:txBody>
      </p:sp>
      <p:pic>
        <p:nvPicPr>
          <p:cNvPr id="27" name="object 11"/>
          <p:cNvPicPr/>
          <p:nvPr/>
        </p:nvPicPr>
        <p:blipFill>
          <a:blip r:embed="rId4" cstate="print"/>
          <a:stretch>
            <a:fillRect/>
          </a:stretch>
        </p:blipFill>
        <p:spPr>
          <a:xfrm>
            <a:off x="5858257" y="1770888"/>
            <a:ext cx="2069591" cy="1048512"/>
          </a:xfrm>
          <a:prstGeom prst="rect">
            <a:avLst/>
          </a:prstGeom>
        </p:spPr>
      </p:pic>
      <p:sp>
        <p:nvSpPr>
          <p:cNvPr id="28" name="object 12"/>
          <p:cNvSpPr txBox="1"/>
          <p:nvPr/>
        </p:nvSpPr>
        <p:spPr>
          <a:xfrm>
            <a:off x="6055234" y="1889086"/>
            <a:ext cx="1672589" cy="789940"/>
          </a:xfrm>
          <a:prstGeom prst="rect">
            <a:avLst/>
          </a:prstGeom>
        </p:spPr>
        <p:txBody>
          <a:bodyPr vert="horz" wrap="square" lIns="0" tIns="11430" rIns="0" bIns="0" rtlCol="0">
            <a:spAutoFit/>
          </a:bodyPr>
          <a:lstStyle/>
          <a:p>
            <a:pPr marL="12700" marR="5080" indent="-635" algn="ctr">
              <a:lnSpc>
                <a:spcPct val="100499"/>
              </a:lnSpc>
              <a:spcBef>
                <a:spcPts val="90"/>
              </a:spcBef>
            </a:pPr>
            <a:r>
              <a:rPr sz="1800" spc="-140" dirty="0">
                <a:solidFill>
                  <a:srgbClr val="FFFFFF"/>
                </a:solidFill>
                <a:latin typeface="Arial"/>
                <a:cs typeface="Arial"/>
              </a:rPr>
              <a:t>Phương</a:t>
            </a:r>
            <a:r>
              <a:rPr sz="1800" spc="-75" dirty="0">
                <a:solidFill>
                  <a:srgbClr val="FFFFFF"/>
                </a:solidFill>
                <a:latin typeface="Arial"/>
                <a:cs typeface="Arial"/>
              </a:rPr>
              <a:t> </a:t>
            </a:r>
            <a:r>
              <a:rPr sz="1800" spc="-20" dirty="0">
                <a:solidFill>
                  <a:srgbClr val="FFFFFF"/>
                </a:solidFill>
                <a:latin typeface="Arial"/>
                <a:cs typeface="Arial"/>
              </a:rPr>
              <a:t>thức </a:t>
            </a:r>
            <a:r>
              <a:rPr sz="1600" i="1" spc="-50" dirty="0">
                <a:solidFill>
                  <a:srgbClr val="FFFFFF"/>
                </a:solidFill>
                <a:latin typeface="Carlito"/>
                <a:cs typeface="Carlito"/>
              </a:rPr>
              <a:t>(</a:t>
            </a:r>
            <a:r>
              <a:rPr sz="1600" i="1" spc="-50" dirty="0">
                <a:solidFill>
                  <a:srgbClr val="FFFFFF"/>
                </a:solidFill>
                <a:latin typeface="Arial"/>
                <a:cs typeface="Arial"/>
              </a:rPr>
              <a:t>thực</a:t>
            </a:r>
            <a:r>
              <a:rPr sz="1600" i="1" spc="-45" dirty="0">
                <a:solidFill>
                  <a:srgbClr val="FFFFFF"/>
                </a:solidFill>
                <a:latin typeface="Arial"/>
                <a:cs typeface="Arial"/>
              </a:rPr>
              <a:t> </a:t>
            </a:r>
            <a:r>
              <a:rPr sz="1600" i="1" spc="-65" dirty="0">
                <a:solidFill>
                  <a:srgbClr val="FFFFFF"/>
                </a:solidFill>
                <a:latin typeface="Arial"/>
                <a:cs typeface="Arial"/>
              </a:rPr>
              <a:t>hiện </a:t>
            </a:r>
            <a:r>
              <a:rPr sz="1600" i="1" spc="-105" dirty="0">
                <a:solidFill>
                  <a:srgbClr val="FFFFFF"/>
                </a:solidFill>
                <a:latin typeface="Arial"/>
                <a:cs typeface="Arial"/>
              </a:rPr>
              <a:t>công</a:t>
            </a:r>
            <a:r>
              <a:rPr sz="1600" i="1" spc="-30" dirty="0">
                <a:solidFill>
                  <a:srgbClr val="FFFFFF"/>
                </a:solidFill>
                <a:latin typeface="Arial"/>
                <a:cs typeface="Arial"/>
              </a:rPr>
              <a:t> </a:t>
            </a:r>
            <a:r>
              <a:rPr sz="1600" i="1" spc="-85" dirty="0">
                <a:solidFill>
                  <a:srgbClr val="FFFFFF"/>
                </a:solidFill>
                <a:latin typeface="Arial"/>
                <a:cs typeface="Arial"/>
              </a:rPr>
              <a:t>việc </a:t>
            </a:r>
            <a:r>
              <a:rPr sz="1600" i="1" spc="-110" dirty="0">
                <a:solidFill>
                  <a:srgbClr val="FFFFFF"/>
                </a:solidFill>
                <a:latin typeface="Arial"/>
                <a:cs typeface="Arial"/>
              </a:rPr>
              <a:t>cụ</a:t>
            </a:r>
            <a:r>
              <a:rPr sz="1600" i="1" spc="-70" dirty="0">
                <a:solidFill>
                  <a:srgbClr val="FFFFFF"/>
                </a:solidFill>
                <a:latin typeface="Arial"/>
                <a:cs typeface="Arial"/>
              </a:rPr>
              <a:t> </a:t>
            </a:r>
            <a:r>
              <a:rPr sz="1600" i="1" spc="-45" dirty="0">
                <a:solidFill>
                  <a:srgbClr val="FFFFFF"/>
                </a:solidFill>
                <a:latin typeface="Arial"/>
                <a:cs typeface="Arial"/>
              </a:rPr>
              <a:t>thể</a:t>
            </a:r>
            <a:r>
              <a:rPr sz="1600" i="1" spc="-70" dirty="0">
                <a:solidFill>
                  <a:srgbClr val="FFFFFF"/>
                </a:solidFill>
                <a:latin typeface="Arial"/>
                <a:cs typeface="Arial"/>
              </a:rPr>
              <a:t> </a:t>
            </a:r>
            <a:r>
              <a:rPr sz="1600" i="1" spc="-85" dirty="0">
                <a:solidFill>
                  <a:srgbClr val="FFFFFF"/>
                </a:solidFill>
                <a:latin typeface="Arial"/>
                <a:cs typeface="Arial"/>
              </a:rPr>
              <a:t>nào</a:t>
            </a:r>
            <a:r>
              <a:rPr sz="1600" i="1" spc="-40" dirty="0">
                <a:solidFill>
                  <a:srgbClr val="FFFFFF"/>
                </a:solidFill>
                <a:latin typeface="Arial"/>
                <a:cs typeface="Arial"/>
              </a:rPr>
              <a:t> </a:t>
            </a:r>
            <a:r>
              <a:rPr sz="1600" i="1" spc="-25" dirty="0">
                <a:solidFill>
                  <a:srgbClr val="FFFFFF"/>
                </a:solidFill>
                <a:latin typeface="Arial"/>
                <a:cs typeface="Arial"/>
              </a:rPr>
              <a:t>đó</a:t>
            </a:r>
            <a:r>
              <a:rPr sz="1600" i="1" spc="-25" dirty="0">
                <a:solidFill>
                  <a:srgbClr val="FFFFFF"/>
                </a:solidFill>
                <a:latin typeface="Carlito"/>
                <a:cs typeface="Carlito"/>
              </a:rPr>
              <a:t>)</a:t>
            </a:r>
            <a:endParaRPr sz="1600" dirty="0">
              <a:latin typeface="Carlito"/>
              <a:cs typeface="Carlito"/>
            </a:endParaRPr>
          </a:p>
        </p:txBody>
      </p:sp>
      <p:pic>
        <p:nvPicPr>
          <p:cNvPr id="29" name="object 13"/>
          <p:cNvPicPr/>
          <p:nvPr/>
        </p:nvPicPr>
        <p:blipFill>
          <a:blip r:embed="rId5" cstate="print"/>
          <a:stretch>
            <a:fillRect/>
          </a:stretch>
        </p:blipFill>
        <p:spPr>
          <a:xfrm>
            <a:off x="3172969" y="1941576"/>
            <a:ext cx="2770632" cy="661415"/>
          </a:xfrm>
          <a:prstGeom prst="rect">
            <a:avLst/>
          </a:prstGeom>
        </p:spPr>
      </p:pic>
      <p:sp>
        <p:nvSpPr>
          <p:cNvPr id="30" name="object 14"/>
          <p:cNvSpPr txBox="1"/>
          <p:nvPr/>
        </p:nvSpPr>
        <p:spPr>
          <a:xfrm>
            <a:off x="3811328" y="2101174"/>
            <a:ext cx="149391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rlito"/>
                <a:cs typeface="Carlito"/>
              </a:rPr>
              <a:t>{Tham</a:t>
            </a:r>
            <a:r>
              <a:rPr sz="1800" spc="-20" dirty="0">
                <a:solidFill>
                  <a:srgbClr val="FFFFFF"/>
                </a:solidFill>
                <a:latin typeface="Carlito"/>
                <a:cs typeface="Carlito"/>
              </a:rPr>
              <a:t> </a:t>
            </a:r>
            <a:r>
              <a:rPr sz="1800" spc="-65" dirty="0">
                <a:solidFill>
                  <a:srgbClr val="FFFFFF"/>
                </a:solidFill>
                <a:latin typeface="Arial"/>
                <a:cs typeface="Arial"/>
              </a:rPr>
              <a:t>số</a:t>
            </a:r>
            <a:r>
              <a:rPr sz="1800" spc="-65" dirty="0">
                <a:solidFill>
                  <a:srgbClr val="FFFFFF"/>
                </a:solidFill>
                <a:latin typeface="Carlito"/>
                <a:cs typeface="Carlito"/>
              </a:rPr>
              <a:t>}</a:t>
            </a:r>
            <a:endParaRPr sz="1800" dirty="0">
              <a:latin typeface="Carlito"/>
              <a:cs typeface="Carlito"/>
            </a:endParaRPr>
          </a:p>
        </p:txBody>
      </p:sp>
      <p:pic>
        <p:nvPicPr>
          <p:cNvPr id="31" name="object 15"/>
          <p:cNvPicPr/>
          <p:nvPr/>
        </p:nvPicPr>
        <p:blipFill>
          <a:blip r:embed="rId6" cstate="print"/>
          <a:stretch>
            <a:fillRect/>
          </a:stretch>
        </p:blipFill>
        <p:spPr>
          <a:xfrm>
            <a:off x="7839457" y="1941576"/>
            <a:ext cx="1685543" cy="661415"/>
          </a:xfrm>
          <a:prstGeom prst="rect">
            <a:avLst/>
          </a:prstGeom>
        </p:spPr>
      </p:pic>
      <p:sp>
        <p:nvSpPr>
          <p:cNvPr id="32" name="object 16"/>
          <p:cNvSpPr txBox="1"/>
          <p:nvPr/>
        </p:nvSpPr>
        <p:spPr>
          <a:xfrm>
            <a:off x="8184913" y="2082800"/>
            <a:ext cx="876300" cy="299720"/>
          </a:xfrm>
          <a:prstGeom prst="rect">
            <a:avLst/>
          </a:prstGeom>
        </p:spPr>
        <p:txBody>
          <a:bodyPr vert="horz" wrap="square" lIns="0" tIns="12700" rIns="0" bIns="0" rtlCol="0">
            <a:spAutoFit/>
          </a:bodyPr>
          <a:lstStyle/>
          <a:p>
            <a:pPr marL="12700">
              <a:lnSpc>
                <a:spcPct val="100000"/>
              </a:lnSpc>
              <a:spcBef>
                <a:spcPts val="100"/>
              </a:spcBef>
            </a:pPr>
            <a:r>
              <a:rPr sz="1800" spc="-95" dirty="0">
                <a:solidFill>
                  <a:srgbClr val="FFFFFF"/>
                </a:solidFill>
                <a:latin typeface="Carlito"/>
                <a:cs typeface="Carlito"/>
              </a:rPr>
              <a:t>{</a:t>
            </a:r>
            <a:r>
              <a:rPr sz="1800" spc="-95" dirty="0">
                <a:solidFill>
                  <a:srgbClr val="FFFFFF"/>
                </a:solidFill>
                <a:latin typeface="Arial"/>
                <a:cs typeface="Arial"/>
              </a:rPr>
              <a:t>Kết</a:t>
            </a:r>
            <a:r>
              <a:rPr sz="1800" spc="-50" dirty="0">
                <a:solidFill>
                  <a:srgbClr val="FFFFFF"/>
                </a:solidFill>
                <a:latin typeface="Arial"/>
                <a:cs typeface="Arial"/>
              </a:rPr>
              <a:t> </a:t>
            </a:r>
            <a:r>
              <a:rPr sz="1800" spc="-45" dirty="0">
                <a:solidFill>
                  <a:srgbClr val="FFFFFF"/>
                </a:solidFill>
                <a:latin typeface="Arial"/>
                <a:cs typeface="Arial"/>
              </a:rPr>
              <a:t>quả</a:t>
            </a:r>
            <a:r>
              <a:rPr sz="1800" spc="-45" dirty="0">
                <a:solidFill>
                  <a:srgbClr val="FFFFFF"/>
                </a:solidFill>
                <a:latin typeface="Carlito"/>
                <a:cs typeface="Carlito"/>
              </a:rPr>
              <a:t>}</a:t>
            </a:r>
            <a:endParaRPr sz="1800">
              <a:latin typeface="Carlito"/>
              <a:cs typeface="Carlito"/>
            </a:endParaRPr>
          </a:p>
        </p:txBody>
      </p:sp>
      <p:pic>
        <p:nvPicPr>
          <p:cNvPr id="33" name="object 17"/>
          <p:cNvPicPr/>
          <p:nvPr/>
        </p:nvPicPr>
        <p:blipFill>
          <a:blip r:embed="rId7" cstate="print"/>
          <a:stretch>
            <a:fillRect/>
          </a:stretch>
        </p:blipFill>
        <p:spPr>
          <a:xfrm>
            <a:off x="5827777" y="3080601"/>
            <a:ext cx="2069591" cy="1002792"/>
          </a:xfrm>
          <a:prstGeom prst="rect">
            <a:avLst/>
          </a:prstGeom>
        </p:spPr>
      </p:pic>
      <p:sp>
        <p:nvSpPr>
          <p:cNvPr id="34" name="object 18"/>
          <p:cNvSpPr txBox="1"/>
          <p:nvPr/>
        </p:nvSpPr>
        <p:spPr>
          <a:xfrm>
            <a:off x="6338396" y="3392513"/>
            <a:ext cx="1604059"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Math.min()</a:t>
            </a:r>
            <a:endParaRPr sz="1800" dirty="0">
              <a:latin typeface="Carlito"/>
              <a:cs typeface="Carlito"/>
            </a:endParaRPr>
          </a:p>
        </p:txBody>
      </p:sp>
      <p:pic>
        <p:nvPicPr>
          <p:cNvPr id="35" name="object 19"/>
          <p:cNvPicPr/>
          <p:nvPr/>
        </p:nvPicPr>
        <p:blipFill>
          <a:blip r:embed="rId8" cstate="print"/>
          <a:stretch>
            <a:fillRect/>
          </a:stretch>
        </p:blipFill>
        <p:spPr>
          <a:xfrm>
            <a:off x="3157097" y="3251289"/>
            <a:ext cx="2770631" cy="661416"/>
          </a:xfrm>
          <a:prstGeom prst="rect">
            <a:avLst/>
          </a:prstGeom>
        </p:spPr>
      </p:pic>
      <p:sp>
        <p:nvSpPr>
          <p:cNvPr id="36" name="object 20"/>
          <p:cNvSpPr txBox="1"/>
          <p:nvPr/>
        </p:nvSpPr>
        <p:spPr>
          <a:xfrm>
            <a:off x="4199726" y="3392513"/>
            <a:ext cx="974624"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rlito"/>
                <a:cs typeface="Carlito"/>
              </a:rPr>
              <a:t>{a,</a:t>
            </a:r>
            <a:r>
              <a:rPr sz="1800" spc="-15" dirty="0">
                <a:solidFill>
                  <a:srgbClr val="FFFFFF"/>
                </a:solidFill>
                <a:latin typeface="Carlito"/>
                <a:cs typeface="Carlito"/>
              </a:rPr>
              <a:t> </a:t>
            </a:r>
            <a:r>
              <a:rPr sz="1800" spc="-25" dirty="0">
                <a:solidFill>
                  <a:srgbClr val="FFFFFF"/>
                </a:solidFill>
                <a:latin typeface="Carlito"/>
                <a:cs typeface="Carlito"/>
              </a:rPr>
              <a:t>b}</a:t>
            </a:r>
            <a:endParaRPr sz="1800" dirty="0">
              <a:latin typeface="Carlito"/>
              <a:cs typeface="Carlito"/>
            </a:endParaRPr>
          </a:p>
        </p:txBody>
      </p:sp>
      <p:pic>
        <p:nvPicPr>
          <p:cNvPr id="37" name="object 21"/>
          <p:cNvPicPr/>
          <p:nvPr/>
        </p:nvPicPr>
        <p:blipFill>
          <a:blip r:embed="rId9" cstate="print"/>
          <a:stretch>
            <a:fillRect/>
          </a:stretch>
        </p:blipFill>
        <p:spPr>
          <a:xfrm>
            <a:off x="7808977" y="3251289"/>
            <a:ext cx="1685531" cy="661416"/>
          </a:xfrm>
          <a:prstGeom prst="rect">
            <a:avLst/>
          </a:prstGeom>
        </p:spPr>
      </p:pic>
      <p:sp>
        <p:nvSpPr>
          <p:cNvPr id="38" name="object 22"/>
          <p:cNvSpPr txBox="1"/>
          <p:nvPr/>
        </p:nvSpPr>
        <p:spPr>
          <a:xfrm>
            <a:off x="8331178" y="3392513"/>
            <a:ext cx="10964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{min}</a:t>
            </a:r>
            <a:endParaRPr sz="1800" dirty="0">
              <a:latin typeface="Carlito"/>
              <a:cs typeface="Carlito"/>
            </a:endParaRPr>
          </a:p>
        </p:txBody>
      </p:sp>
      <p:pic>
        <p:nvPicPr>
          <p:cNvPr id="39" name="object 23"/>
          <p:cNvPicPr/>
          <p:nvPr/>
        </p:nvPicPr>
        <p:blipFill>
          <a:blip r:embed="rId10" cstate="print"/>
          <a:stretch>
            <a:fillRect/>
          </a:stretch>
        </p:blipFill>
        <p:spPr>
          <a:xfrm>
            <a:off x="5842385" y="4223601"/>
            <a:ext cx="2069591" cy="1002792"/>
          </a:xfrm>
          <a:prstGeom prst="rect">
            <a:avLst/>
          </a:prstGeom>
        </p:spPr>
      </p:pic>
      <p:sp>
        <p:nvSpPr>
          <p:cNvPr id="40" name="object 24"/>
          <p:cNvSpPr txBox="1"/>
          <p:nvPr/>
        </p:nvSpPr>
        <p:spPr>
          <a:xfrm>
            <a:off x="6473995" y="4535513"/>
            <a:ext cx="1262722"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rlito"/>
                <a:cs typeface="Carlito"/>
              </a:rPr>
              <a:t>setInfo()</a:t>
            </a:r>
            <a:endParaRPr sz="1800" dirty="0">
              <a:latin typeface="Carlito"/>
              <a:cs typeface="Carlito"/>
            </a:endParaRPr>
          </a:p>
        </p:txBody>
      </p:sp>
      <p:pic>
        <p:nvPicPr>
          <p:cNvPr id="41" name="object 25"/>
          <p:cNvPicPr/>
          <p:nvPr/>
        </p:nvPicPr>
        <p:blipFill>
          <a:blip r:embed="rId11" cstate="print"/>
          <a:stretch>
            <a:fillRect/>
          </a:stretch>
        </p:blipFill>
        <p:spPr>
          <a:xfrm>
            <a:off x="3116580" y="4394289"/>
            <a:ext cx="2796540" cy="661416"/>
          </a:xfrm>
          <a:prstGeom prst="rect">
            <a:avLst/>
          </a:prstGeom>
        </p:spPr>
      </p:pic>
      <p:sp>
        <p:nvSpPr>
          <p:cNvPr id="42" name="object 26"/>
          <p:cNvSpPr txBox="1"/>
          <p:nvPr/>
        </p:nvSpPr>
        <p:spPr>
          <a:xfrm>
            <a:off x="3634121" y="4535513"/>
            <a:ext cx="2238743"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rlito"/>
                <a:cs typeface="Carlito"/>
              </a:rPr>
              <a:t>{fullname,</a:t>
            </a:r>
            <a:r>
              <a:rPr sz="1800" spc="-80" dirty="0">
                <a:solidFill>
                  <a:srgbClr val="FFFFFF"/>
                </a:solidFill>
                <a:latin typeface="Carlito"/>
                <a:cs typeface="Carlito"/>
              </a:rPr>
              <a:t> </a:t>
            </a:r>
            <a:r>
              <a:rPr sz="1800" spc="-10" dirty="0">
                <a:solidFill>
                  <a:srgbClr val="FFFFFF"/>
                </a:solidFill>
                <a:latin typeface="Carlito"/>
                <a:cs typeface="Carlito"/>
              </a:rPr>
              <a:t>salary}</a:t>
            </a:r>
            <a:endParaRPr sz="1800" dirty="0">
              <a:latin typeface="Carlito"/>
              <a:cs typeface="Carlito"/>
            </a:endParaRPr>
          </a:p>
        </p:txBody>
      </p:sp>
      <p:pic>
        <p:nvPicPr>
          <p:cNvPr id="43" name="object 27"/>
          <p:cNvPicPr/>
          <p:nvPr/>
        </p:nvPicPr>
        <p:blipFill>
          <a:blip r:embed="rId12" cstate="print"/>
          <a:stretch>
            <a:fillRect/>
          </a:stretch>
        </p:blipFill>
        <p:spPr>
          <a:xfrm>
            <a:off x="5827146" y="5442801"/>
            <a:ext cx="2069592" cy="1002792"/>
          </a:xfrm>
          <a:prstGeom prst="rect">
            <a:avLst/>
          </a:prstGeom>
        </p:spPr>
      </p:pic>
      <p:sp>
        <p:nvSpPr>
          <p:cNvPr id="44" name="object 28"/>
          <p:cNvSpPr txBox="1"/>
          <p:nvPr/>
        </p:nvSpPr>
        <p:spPr>
          <a:xfrm>
            <a:off x="6254277" y="5754713"/>
            <a:ext cx="1450174"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Carlito"/>
                <a:cs typeface="Carlito"/>
              </a:rPr>
              <a:t>incomeTax()</a:t>
            </a:r>
            <a:endParaRPr sz="1800" dirty="0">
              <a:latin typeface="Carlito"/>
              <a:cs typeface="Carlito"/>
            </a:endParaRPr>
          </a:p>
        </p:txBody>
      </p:sp>
      <p:pic>
        <p:nvPicPr>
          <p:cNvPr id="45" name="object 29"/>
          <p:cNvPicPr/>
          <p:nvPr/>
        </p:nvPicPr>
        <p:blipFill>
          <a:blip r:embed="rId13" cstate="print"/>
          <a:stretch>
            <a:fillRect/>
          </a:stretch>
        </p:blipFill>
        <p:spPr>
          <a:xfrm>
            <a:off x="3141858" y="5613489"/>
            <a:ext cx="2770631" cy="661416"/>
          </a:xfrm>
          <a:prstGeom prst="rect">
            <a:avLst/>
          </a:prstGeom>
        </p:spPr>
      </p:pic>
      <p:sp>
        <p:nvSpPr>
          <p:cNvPr id="46" name="object 30"/>
          <p:cNvSpPr txBox="1"/>
          <p:nvPr/>
        </p:nvSpPr>
        <p:spPr>
          <a:xfrm>
            <a:off x="4355174" y="5754713"/>
            <a:ext cx="16891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Carlito"/>
                <a:cs typeface="Carlito"/>
              </a:rPr>
              <a:t>{}</a:t>
            </a:r>
            <a:endParaRPr sz="1800">
              <a:latin typeface="Carlito"/>
              <a:cs typeface="Carlito"/>
            </a:endParaRPr>
          </a:p>
        </p:txBody>
      </p:sp>
      <p:pic>
        <p:nvPicPr>
          <p:cNvPr id="47" name="object 31"/>
          <p:cNvPicPr/>
          <p:nvPr/>
        </p:nvPicPr>
        <p:blipFill>
          <a:blip r:embed="rId14" cstate="print"/>
          <a:stretch>
            <a:fillRect/>
          </a:stretch>
        </p:blipFill>
        <p:spPr>
          <a:xfrm>
            <a:off x="7808346" y="5613489"/>
            <a:ext cx="1685544" cy="661416"/>
          </a:xfrm>
          <a:prstGeom prst="rect">
            <a:avLst/>
          </a:prstGeom>
        </p:spPr>
      </p:pic>
      <p:sp>
        <p:nvSpPr>
          <p:cNvPr id="48" name="object 32"/>
          <p:cNvSpPr txBox="1"/>
          <p:nvPr/>
        </p:nvSpPr>
        <p:spPr>
          <a:xfrm>
            <a:off x="7922485" y="5754713"/>
            <a:ext cx="635635" cy="299720"/>
          </a:xfrm>
          <a:prstGeom prst="rect">
            <a:avLst/>
          </a:prstGeom>
        </p:spPr>
        <p:txBody>
          <a:bodyPr vert="horz" wrap="square" lIns="0" tIns="12700" rIns="0" bIns="0" rtlCol="0">
            <a:spAutoFit/>
          </a:bodyPr>
          <a:lstStyle/>
          <a:p>
            <a:pPr marL="12700">
              <a:lnSpc>
                <a:spcPct val="100000"/>
              </a:lnSpc>
              <a:spcBef>
                <a:spcPts val="100"/>
              </a:spcBef>
            </a:pPr>
            <a:r>
              <a:rPr sz="1800" spc="-70" dirty="0">
                <a:solidFill>
                  <a:srgbClr val="FFFFFF"/>
                </a:solidFill>
                <a:latin typeface="Carlito"/>
                <a:cs typeface="Carlito"/>
              </a:rPr>
              <a:t>{</a:t>
            </a:r>
            <a:r>
              <a:rPr sz="1800" spc="-70" dirty="0">
                <a:solidFill>
                  <a:srgbClr val="FFFFFF"/>
                </a:solidFill>
                <a:latin typeface="Arial"/>
                <a:cs typeface="Arial"/>
              </a:rPr>
              <a:t>Thuế</a:t>
            </a:r>
            <a:r>
              <a:rPr sz="1800" spc="-70" dirty="0">
                <a:solidFill>
                  <a:srgbClr val="FFFFFF"/>
                </a:solidFill>
                <a:latin typeface="Carlito"/>
                <a:cs typeface="Carlito"/>
              </a:rPr>
              <a:t>}</a:t>
            </a:r>
            <a:endParaRPr sz="1800">
              <a:latin typeface="Carlito"/>
              <a:cs typeface="Carlito"/>
            </a:endParaRPr>
          </a:p>
        </p:txBody>
      </p:sp>
      <p:pic>
        <p:nvPicPr>
          <p:cNvPr id="49" name="object 33"/>
          <p:cNvPicPr/>
          <p:nvPr/>
        </p:nvPicPr>
        <p:blipFill>
          <a:blip r:embed="rId15" cstate="print"/>
          <a:stretch>
            <a:fillRect/>
          </a:stretch>
        </p:blipFill>
        <p:spPr>
          <a:xfrm>
            <a:off x="7793738" y="4394289"/>
            <a:ext cx="1685544" cy="661416"/>
          </a:xfrm>
          <a:prstGeom prst="rect">
            <a:avLst/>
          </a:prstGeom>
        </p:spPr>
      </p:pic>
      <p:sp>
        <p:nvSpPr>
          <p:cNvPr id="50" name="object 34"/>
          <p:cNvSpPr txBox="1"/>
          <p:nvPr/>
        </p:nvSpPr>
        <p:spPr>
          <a:xfrm>
            <a:off x="8492722" y="4535513"/>
            <a:ext cx="66643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Carlito"/>
                <a:cs typeface="Carlito"/>
              </a:rPr>
              <a:t>{}</a:t>
            </a:r>
            <a:endParaRPr sz="1800" dirty="0">
              <a:latin typeface="Carlito"/>
              <a:cs typeface="Carlito"/>
            </a:endParaRPr>
          </a:p>
        </p:txBody>
      </p:sp>
    </p:spTree>
    <p:extLst>
      <p:ext uri="{BB962C8B-B14F-4D97-AF65-F5344CB8AC3E}">
        <p14:creationId xmlns:p14="http://schemas.microsoft.com/office/powerpoint/2010/main" val="32523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Nạp</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chồng</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phương</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thức</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4963538"/>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err="1" smtClean="0">
                <a:latin typeface="+mj-lt"/>
                <a:cs typeface="Arial"/>
              </a:rPr>
              <a:t>Định</a:t>
            </a:r>
            <a:r>
              <a:rPr lang="en-US" sz="2800" spc="-45" dirty="0" smtClean="0">
                <a:latin typeface="+mj-lt"/>
                <a:cs typeface="Arial"/>
              </a:rPr>
              <a:t> </a:t>
            </a:r>
            <a:r>
              <a:rPr lang="en-US" sz="2800" spc="-45" dirty="0" err="1" smtClean="0">
                <a:latin typeface="+mj-lt"/>
                <a:cs typeface="Arial"/>
              </a:rPr>
              <a:t>nghĩa</a:t>
            </a:r>
            <a:r>
              <a:rPr sz="2800" spc="-25" dirty="0" smtClean="0">
                <a:latin typeface="+mj-lt"/>
                <a:cs typeface="Arial"/>
              </a:rPr>
              <a:t>:</a:t>
            </a:r>
            <a:endParaRPr sz="280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Trong</a:t>
            </a:r>
            <a:r>
              <a:rPr lang="en-US" sz="2400" spc="-120" dirty="0" smtClean="0">
                <a:latin typeface="+mj-lt"/>
                <a:cs typeface="Arial"/>
              </a:rPr>
              <a:t> </a:t>
            </a:r>
            <a:r>
              <a:rPr lang="en-US" sz="2400" spc="-120" dirty="0" err="1" smtClean="0">
                <a:latin typeface="+mj-lt"/>
                <a:cs typeface="Arial"/>
              </a:rPr>
              <a:t>một</a:t>
            </a:r>
            <a:r>
              <a:rPr lang="en-US" sz="2400" spc="-120" dirty="0" smtClean="0">
                <a:latin typeface="+mj-lt"/>
                <a:cs typeface="Arial"/>
              </a:rPr>
              <a:t> </a:t>
            </a:r>
            <a:r>
              <a:rPr lang="en-US" sz="2400" spc="-120" dirty="0" err="1" smtClean="0">
                <a:latin typeface="+mj-lt"/>
                <a:cs typeface="Arial"/>
              </a:rPr>
              <a:t>lớp</a:t>
            </a:r>
            <a:r>
              <a:rPr lang="en-US" sz="2400" spc="-120" dirty="0" smtClean="0">
                <a:latin typeface="+mj-lt"/>
                <a:cs typeface="Arial"/>
              </a:rPr>
              <a:t> </a:t>
            </a:r>
            <a:r>
              <a:rPr lang="en-US" sz="2400" spc="-120" dirty="0" err="1" smtClean="0">
                <a:latin typeface="+mj-lt"/>
                <a:cs typeface="Arial"/>
              </a:rPr>
              <a:t>có</a:t>
            </a:r>
            <a:r>
              <a:rPr lang="en-US" sz="2400" spc="-120" dirty="0" smtClean="0">
                <a:latin typeface="+mj-lt"/>
                <a:cs typeface="Arial"/>
              </a:rPr>
              <a:t> </a:t>
            </a:r>
            <a:r>
              <a:rPr lang="en-US" sz="2400" spc="-120" dirty="0" err="1" smtClean="0">
                <a:latin typeface="+mj-lt"/>
                <a:cs typeface="Arial"/>
              </a:rPr>
              <a:t>thể</a:t>
            </a:r>
            <a:r>
              <a:rPr lang="en-US" sz="2400" spc="-120" dirty="0" smtClean="0">
                <a:latin typeface="+mj-lt"/>
                <a:cs typeface="Arial"/>
              </a:rPr>
              <a:t> </a:t>
            </a:r>
            <a:r>
              <a:rPr lang="en-US" sz="2400" spc="-120" dirty="0" err="1" smtClean="0">
                <a:latin typeface="+mj-lt"/>
                <a:cs typeface="Arial"/>
              </a:rPr>
              <a:t>có</a:t>
            </a:r>
            <a:r>
              <a:rPr lang="en-US" sz="2400" spc="-120" dirty="0" smtClean="0">
                <a:latin typeface="+mj-lt"/>
                <a:cs typeface="Arial"/>
              </a:rPr>
              <a:t> </a:t>
            </a:r>
            <a:r>
              <a:rPr lang="en-US" sz="2400" spc="-120" dirty="0" err="1" smtClean="0">
                <a:latin typeface="+mj-lt"/>
                <a:cs typeface="Arial"/>
              </a:rPr>
              <a:t>nhiều</a:t>
            </a:r>
            <a:r>
              <a:rPr lang="en-US" sz="2400" spc="-120" dirty="0" smtClean="0">
                <a:latin typeface="+mj-lt"/>
                <a:cs typeface="Arial"/>
              </a:rPr>
              <a:t> </a:t>
            </a:r>
            <a:r>
              <a:rPr lang="en-US" sz="2400" spc="-120" dirty="0" err="1" smtClean="0">
                <a:latin typeface="+mj-lt"/>
                <a:cs typeface="Arial"/>
              </a:rPr>
              <a:t>phương</a:t>
            </a:r>
            <a:r>
              <a:rPr lang="en-US" sz="2400" spc="-120" dirty="0" smtClean="0">
                <a:latin typeface="+mj-lt"/>
                <a:cs typeface="Arial"/>
              </a:rPr>
              <a:t> </a:t>
            </a:r>
            <a:r>
              <a:rPr lang="en-US" sz="2400" spc="-120" dirty="0" err="1" smtClean="0">
                <a:latin typeface="+mj-lt"/>
                <a:cs typeface="Arial"/>
              </a:rPr>
              <a:t>thức</a:t>
            </a:r>
            <a:r>
              <a:rPr lang="en-US" sz="2400" spc="-120" dirty="0" smtClean="0">
                <a:latin typeface="+mj-lt"/>
                <a:cs typeface="Arial"/>
              </a:rPr>
              <a:t> </a:t>
            </a:r>
            <a:r>
              <a:rPr lang="en-US" sz="2400" spc="-120" dirty="0" err="1" smtClean="0">
                <a:latin typeface="+mj-lt"/>
                <a:cs typeface="Arial"/>
              </a:rPr>
              <a:t>cùng</a:t>
            </a:r>
            <a:r>
              <a:rPr lang="en-US" sz="2400" spc="-120" dirty="0" smtClean="0">
                <a:latin typeface="+mj-lt"/>
                <a:cs typeface="Arial"/>
              </a:rPr>
              <a:t> </a:t>
            </a:r>
            <a:r>
              <a:rPr lang="en-US" sz="2400" spc="-120" dirty="0" err="1" smtClean="0">
                <a:latin typeface="+mj-lt"/>
                <a:cs typeface="Arial"/>
              </a:rPr>
              <a:t>tên</a:t>
            </a:r>
            <a:r>
              <a:rPr lang="en-US" sz="2400" spc="-120" dirty="0" smtClean="0">
                <a:latin typeface="+mj-lt"/>
                <a:cs typeface="Arial"/>
              </a:rPr>
              <a:t> </a:t>
            </a:r>
            <a:r>
              <a:rPr lang="en-US" sz="2400" spc="-120" dirty="0" err="1" smtClean="0">
                <a:latin typeface="+mj-lt"/>
                <a:cs typeface="Arial"/>
              </a:rPr>
              <a:t>nhưng</a:t>
            </a:r>
            <a:r>
              <a:rPr lang="en-US" sz="2400" spc="-120" dirty="0" smtClean="0">
                <a:latin typeface="+mj-lt"/>
                <a:cs typeface="Arial"/>
              </a:rPr>
              <a:t> </a:t>
            </a:r>
            <a:r>
              <a:rPr lang="en-US" sz="2400" spc="-120" dirty="0" err="1" smtClean="0">
                <a:latin typeface="+mj-lt"/>
                <a:cs typeface="Arial"/>
              </a:rPr>
              <a:t>khác</a:t>
            </a:r>
            <a:r>
              <a:rPr lang="en-US" sz="2400" spc="-120" dirty="0" smtClean="0">
                <a:latin typeface="+mj-lt"/>
                <a:cs typeface="Arial"/>
              </a:rPr>
              <a:t> </a:t>
            </a:r>
            <a:r>
              <a:rPr lang="en-US" sz="2400" spc="-120" dirty="0" err="1" smtClean="0">
                <a:latin typeface="+mj-lt"/>
                <a:cs typeface="Arial"/>
              </a:rPr>
              <a:t>nhau</a:t>
            </a:r>
            <a:r>
              <a:rPr lang="en-US" sz="2400" spc="-120" dirty="0" smtClean="0">
                <a:latin typeface="+mj-lt"/>
                <a:cs typeface="Arial"/>
              </a:rPr>
              <a:t> </a:t>
            </a:r>
            <a:r>
              <a:rPr lang="en-US" sz="2400" spc="-120" dirty="0" err="1" smtClean="0">
                <a:latin typeface="+mj-lt"/>
                <a:cs typeface="Arial"/>
              </a:rPr>
              <a:t>về</a:t>
            </a:r>
            <a:r>
              <a:rPr lang="en-US" sz="2400" spc="-120" dirty="0" smtClean="0">
                <a:latin typeface="+mj-lt"/>
                <a:cs typeface="Arial"/>
              </a:rPr>
              <a:t> </a:t>
            </a:r>
            <a:r>
              <a:rPr lang="en-US" sz="2400" spc="-120" dirty="0" err="1" smtClean="0">
                <a:latin typeface="+mj-lt"/>
                <a:cs typeface="Arial"/>
              </a:rPr>
              <a:t>tham</a:t>
            </a:r>
            <a:r>
              <a:rPr lang="en-US" sz="2400" spc="-120" dirty="0" smtClean="0">
                <a:latin typeface="+mj-lt"/>
                <a:cs typeface="Arial"/>
              </a:rPr>
              <a:t> </a:t>
            </a:r>
            <a:r>
              <a:rPr lang="en-US" sz="2400" spc="-120" dirty="0" err="1" smtClean="0">
                <a:latin typeface="+mj-lt"/>
                <a:cs typeface="Arial"/>
              </a:rPr>
              <a:t>số</a:t>
            </a:r>
            <a:r>
              <a:rPr lang="en-US" sz="2400" spc="-120" dirty="0" smtClean="0">
                <a:latin typeface="+mj-lt"/>
                <a:cs typeface="Arial"/>
              </a:rPr>
              <a:t> (</a:t>
            </a:r>
            <a:r>
              <a:rPr lang="en-US" sz="2400" spc="-120" dirty="0" err="1" smtClean="0">
                <a:latin typeface="+mj-lt"/>
                <a:cs typeface="Arial"/>
              </a:rPr>
              <a:t>kiểu</a:t>
            </a:r>
            <a:r>
              <a:rPr lang="en-US" sz="2400" spc="-120" dirty="0" smtClean="0">
                <a:latin typeface="+mj-lt"/>
                <a:cs typeface="Arial"/>
              </a:rPr>
              <a:t> </a:t>
            </a:r>
            <a:r>
              <a:rPr lang="en-US" sz="2400" spc="-120" dirty="0" err="1" smtClean="0">
                <a:latin typeface="+mj-lt"/>
                <a:cs typeface="Arial"/>
              </a:rPr>
              <a:t>dữ</a:t>
            </a:r>
            <a:r>
              <a:rPr lang="en-US" sz="2400" spc="-120" dirty="0" smtClean="0">
                <a:latin typeface="+mj-lt"/>
                <a:cs typeface="Arial"/>
              </a:rPr>
              <a:t> </a:t>
            </a:r>
            <a:r>
              <a:rPr lang="en-US" sz="2400" spc="-120" dirty="0" err="1" smtClean="0">
                <a:latin typeface="+mj-lt"/>
                <a:cs typeface="Arial"/>
              </a:rPr>
              <a:t>liệu</a:t>
            </a:r>
            <a:r>
              <a:rPr lang="en-US" sz="2400" spc="-120" dirty="0" smtClean="0">
                <a:latin typeface="+mj-lt"/>
                <a:cs typeface="Arial"/>
              </a:rPr>
              <a:t>, </a:t>
            </a:r>
            <a:r>
              <a:rPr lang="en-US" sz="2400" spc="-120" dirty="0" err="1" smtClean="0">
                <a:latin typeface="+mj-lt"/>
                <a:cs typeface="Arial"/>
              </a:rPr>
              <a:t>số</a:t>
            </a:r>
            <a:r>
              <a:rPr lang="en-US" sz="2400" spc="-120" dirty="0" smtClean="0">
                <a:latin typeface="+mj-lt"/>
                <a:cs typeface="Arial"/>
              </a:rPr>
              <a:t> </a:t>
            </a:r>
            <a:r>
              <a:rPr lang="en-US" sz="2400" spc="-120" dirty="0" err="1" smtClean="0">
                <a:latin typeface="+mj-lt"/>
                <a:cs typeface="Arial"/>
              </a:rPr>
              <a:t>lượng</a:t>
            </a:r>
            <a:r>
              <a:rPr lang="en-US" sz="2400" spc="-120" dirty="0" smtClean="0">
                <a:latin typeface="+mj-lt"/>
                <a:cs typeface="Arial"/>
              </a:rPr>
              <a:t> </a:t>
            </a:r>
            <a:r>
              <a:rPr lang="en-US" sz="2400" spc="-120" dirty="0" err="1" smtClean="0">
                <a:latin typeface="+mj-lt"/>
                <a:cs typeface="Arial"/>
              </a:rPr>
              <a:t>tham</a:t>
            </a:r>
            <a:r>
              <a:rPr lang="en-US" sz="2400" spc="-120" dirty="0" smtClean="0">
                <a:latin typeface="+mj-lt"/>
                <a:cs typeface="Arial"/>
              </a:rPr>
              <a:t> </a:t>
            </a:r>
            <a:r>
              <a:rPr lang="en-US" sz="2400" spc="-120" dirty="0" err="1" smtClean="0">
                <a:latin typeface="+mj-lt"/>
                <a:cs typeface="Arial"/>
              </a:rPr>
              <a:t>số</a:t>
            </a:r>
            <a:r>
              <a:rPr lang="en-US" sz="2400" spc="-120" dirty="0" smtClean="0">
                <a:latin typeface="+mj-lt"/>
                <a:cs typeface="Arial"/>
              </a:rPr>
              <a:t>, </a:t>
            </a:r>
            <a:r>
              <a:rPr lang="en-US" sz="2400" spc="-120" dirty="0" err="1" smtClean="0">
                <a:latin typeface="+mj-lt"/>
                <a:cs typeface="Arial"/>
              </a:rPr>
              <a:t>thứ</a:t>
            </a:r>
            <a:r>
              <a:rPr lang="en-US" sz="2400" spc="-120" dirty="0" smtClean="0">
                <a:latin typeface="+mj-lt"/>
                <a:cs typeface="Arial"/>
              </a:rPr>
              <a:t> </a:t>
            </a:r>
            <a:r>
              <a:rPr lang="en-US" sz="2400" spc="-120" dirty="0" err="1" smtClean="0">
                <a:latin typeface="+mj-lt"/>
                <a:cs typeface="Arial"/>
              </a:rPr>
              <a:t>tự</a:t>
            </a:r>
            <a:r>
              <a:rPr lang="en-US" sz="2400" spc="-120" dirty="0" smtClean="0">
                <a:latin typeface="+mj-lt"/>
                <a:cs typeface="Arial"/>
              </a:rPr>
              <a:t> </a:t>
            </a:r>
            <a:r>
              <a:rPr lang="en-US" sz="2400" spc="-120" dirty="0" err="1" smtClean="0">
                <a:latin typeface="+mj-lt"/>
                <a:cs typeface="Arial"/>
              </a:rPr>
              <a:t>tham</a:t>
            </a:r>
            <a:r>
              <a:rPr lang="en-US" sz="2400" spc="-120" dirty="0" smtClean="0">
                <a:latin typeface="+mj-lt"/>
                <a:cs typeface="Arial"/>
              </a:rPr>
              <a:t> </a:t>
            </a:r>
            <a:r>
              <a:rPr lang="en-US" sz="2400" spc="-120" dirty="0" err="1" smtClean="0">
                <a:latin typeface="+mj-lt"/>
                <a:cs typeface="Arial"/>
              </a:rPr>
              <a:t>số</a:t>
            </a:r>
            <a:r>
              <a:rPr lang="en-US" sz="2400" spc="-120" dirty="0" smtClean="0">
                <a:latin typeface="+mj-lt"/>
                <a:cs typeface="Arial"/>
              </a:rPr>
              <a:t>)</a:t>
            </a:r>
            <a:r>
              <a:rPr lang="vi-VN" sz="2400" spc="-120" dirty="0" smtClean="0">
                <a:latin typeface="+mj-lt"/>
                <a:cs typeface="Arial"/>
              </a:rPr>
              <a:t> </a:t>
            </a:r>
            <a:endParaRPr lang="en-US" sz="2400" spc="-120" dirty="0" smtClean="0">
              <a:latin typeface="+mj-lt"/>
              <a:cs typeface="Arial"/>
            </a:endParaRPr>
          </a:p>
          <a:p>
            <a:pPr marL="469265" lvl="1">
              <a:lnSpc>
                <a:spcPct val="100000"/>
              </a:lnSpc>
              <a:spcBef>
                <a:spcPts val="595"/>
              </a:spcBef>
              <a:buClr>
                <a:srgbClr val="FF5A33"/>
              </a:buClr>
              <a:tabLst>
                <a:tab pos="755015" algn="l"/>
              </a:tabLst>
            </a:pPr>
            <a:r>
              <a:rPr lang="vi-VN" sz="1200" spc="-120" dirty="0">
                <a:latin typeface="Consolas" panose="020B0609020204030204" pitchFamily="49" charset="0"/>
                <a:cs typeface="Arial"/>
              </a:rPr>
              <a:t>public class Car </a:t>
            </a:r>
            <a:r>
              <a:rPr lang="vi-VN" sz="1200" spc="-120" dirty="0" smtClean="0">
                <a:latin typeface="Consolas" panose="020B0609020204030204" pitchFamily="49" charset="0"/>
                <a:cs typeface="Arial"/>
              </a:rPr>
              <a:t>{</a:t>
            </a:r>
            <a:endParaRPr lang="en-US" sz="1200" spc="-120" dirty="0" smtClean="0">
              <a:latin typeface="Consolas" panose="020B0609020204030204" pitchFamily="49" charset="0"/>
              <a:cs typeface="Arial"/>
            </a:endParaRPr>
          </a:p>
          <a:p>
            <a:pPr marL="469265" lvl="1">
              <a:lnSpc>
                <a:spcPct val="100000"/>
              </a:lnSpc>
              <a:spcBef>
                <a:spcPts val="595"/>
              </a:spcBef>
              <a:buClr>
                <a:srgbClr val="FF5A33"/>
              </a:buClr>
              <a:tabLst>
                <a:tab pos="755015" algn="l"/>
              </a:tabLst>
            </a:pPr>
            <a:r>
              <a:rPr lang="en-US" sz="1200" spc="-120" dirty="0">
                <a:latin typeface="Consolas" panose="020B0609020204030204" pitchFamily="49" charset="0"/>
                <a:cs typeface="Arial"/>
              </a:rPr>
              <a:t>	</a:t>
            </a:r>
            <a:r>
              <a:rPr lang="en-US" sz="1200" spc="-120" dirty="0" err="1" smtClean="0">
                <a:latin typeface="Consolas" panose="020B0609020204030204" pitchFamily="49" charset="0"/>
                <a:cs typeface="Arial"/>
              </a:rPr>
              <a:t>int</a:t>
            </a:r>
            <a:r>
              <a:rPr lang="en-US" sz="1200" spc="-120" dirty="0" smtClean="0">
                <a:latin typeface="Consolas" panose="020B0609020204030204" pitchFamily="49" charset="0"/>
                <a:cs typeface="Arial"/>
              </a:rPr>
              <a:t> speed = 0;</a:t>
            </a:r>
            <a:endParaRPr lang="vi-VN" sz="1200" spc="-120" dirty="0">
              <a:latin typeface="Consolas" panose="020B0609020204030204" pitchFamily="49" charset="0"/>
              <a:cs typeface="Arial"/>
            </a:endParaRPr>
          </a:p>
          <a:p>
            <a:pPr marL="469265" lvl="1">
              <a:lnSpc>
                <a:spcPct val="100000"/>
              </a:lnSpc>
              <a:spcBef>
                <a:spcPts val="595"/>
              </a:spcBef>
              <a:buClr>
                <a:srgbClr val="FF5A33"/>
              </a:buClr>
              <a:tabLst>
                <a:tab pos="755015" algn="l"/>
              </a:tabLst>
            </a:pPr>
            <a:r>
              <a:rPr lang="en-US" sz="1200" spc="-120" dirty="0" smtClean="0">
                <a:latin typeface="Consolas" panose="020B0609020204030204" pitchFamily="49" charset="0"/>
                <a:cs typeface="Arial"/>
              </a:rPr>
              <a:t>	</a:t>
            </a:r>
            <a:r>
              <a:rPr lang="vi-VN" sz="1200" spc="-120" dirty="0" smtClean="0">
                <a:latin typeface="Consolas" panose="020B0609020204030204" pitchFamily="49" charset="0"/>
                <a:cs typeface="Arial"/>
              </a:rPr>
              <a:t>void </a:t>
            </a:r>
            <a:r>
              <a:rPr lang="vi-VN" sz="1200" spc="-120" dirty="0">
                <a:latin typeface="Consolas" panose="020B0609020204030204" pitchFamily="49" charset="0"/>
                <a:cs typeface="Arial"/>
              </a:rPr>
              <a:t>init() </a:t>
            </a:r>
            <a:r>
              <a:rPr lang="vi-VN" sz="1200" spc="-120" dirty="0" smtClean="0">
                <a:latin typeface="Consolas" panose="020B0609020204030204" pitchFamily="49" charset="0"/>
                <a:cs typeface="Arial"/>
              </a:rPr>
              <a:t>{System.out.println(String.format</a:t>
            </a:r>
            <a:r>
              <a:rPr lang="vi-VN" sz="1200" spc="-120" dirty="0">
                <a:latin typeface="Consolas" panose="020B0609020204030204" pitchFamily="49" charset="0"/>
                <a:cs typeface="Arial"/>
              </a:rPr>
              <a:t>("%s car init", model</a:t>
            </a:r>
            <a:r>
              <a:rPr lang="vi-VN" sz="1200" spc="-120" dirty="0" smtClean="0">
                <a:latin typeface="Consolas" panose="020B0609020204030204" pitchFamily="49" charset="0"/>
                <a:cs typeface="Arial"/>
              </a:rPr>
              <a:t>));}</a:t>
            </a:r>
            <a:endParaRPr lang="vi-VN" sz="1200" spc="-120" dirty="0">
              <a:latin typeface="Consolas" panose="020B0609020204030204" pitchFamily="49" charset="0"/>
              <a:cs typeface="Arial"/>
            </a:endParaRPr>
          </a:p>
          <a:p>
            <a:pPr marL="469265" lvl="1">
              <a:lnSpc>
                <a:spcPct val="100000"/>
              </a:lnSpc>
              <a:spcBef>
                <a:spcPts val="595"/>
              </a:spcBef>
              <a:buClr>
                <a:srgbClr val="FF5A33"/>
              </a:buClr>
              <a:tabLst>
                <a:tab pos="755015" algn="l"/>
              </a:tabLst>
            </a:pPr>
            <a:r>
              <a:rPr lang="vi-VN" sz="1200" spc="-120" dirty="0">
                <a:latin typeface="Consolas" panose="020B0609020204030204" pitchFamily="49" charset="0"/>
                <a:cs typeface="Arial"/>
              </a:rPr>
              <a:t>    void init(int kmPerH) </a:t>
            </a:r>
            <a:r>
              <a:rPr lang="vi-VN" sz="1200" spc="-120" dirty="0" smtClean="0">
                <a:latin typeface="Consolas" panose="020B0609020204030204" pitchFamily="49" charset="0"/>
                <a:cs typeface="Arial"/>
              </a:rPr>
              <a:t>{</a:t>
            </a:r>
            <a:endParaRPr lang="en-US" sz="1200" spc="-120" dirty="0" smtClean="0">
              <a:latin typeface="Consolas" panose="020B0609020204030204" pitchFamily="49" charset="0"/>
              <a:cs typeface="Arial"/>
            </a:endParaRPr>
          </a:p>
          <a:p>
            <a:pPr marL="469265" lvl="1">
              <a:lnSpc>
                <a:spcPct val="100000"/>
              </a:lnSpc>
              <a:spcBef>
                <a:spcPts val="595"/>
              </a:spcBef>
              <a:buClr>
                <a:srgbClr val="FF5A33"/>
              </a:buClr>
              <a:tabLst>
                <a:tab pos="755015" algn="l"/>
              </a:tabLst>
            </a:pPr>
            <a:r>
              <a:rPr lang="en-US" sz="1200" spc="-120" dirty="0">
                <a:latin typeface="Consolas" panose="020B0609020204030204" pitchFamily="49" charset="0"/>
                <a:cs typeface="Arial"/>
              </a:rPr>
              <a:t>	</a:t>
            </a:r>
            <a:r>
              <a:rPr lang="en-US" sz="1200" spc="-120" dirty="0" smtClean="0">
                <a:latin typeface="Consolas" panose="020B0609020204030204" pitchFamily="49" charset="0"/>
                <a:cs typeface="Arial"/>
              </a:rPr>
              <a:t>	speed = </a:t>
            </a:r>
            <a:r>
              <a:rPr lang="en-US" sz="1200" spc="-120" dirty="0" err="1" smtClean="0">
                <a:latin typeface="Consolas" panose="020B0609020204030204" pitchFamily="49" charset="0"/>
                <a:cs typeface="Arial"/>
              </a:rPr>
              <a:t>kmPerH</a:t>
            </a:r>
            <a:r>
              <a:rPr lang="en-US" sz="1200" spc="-120" dirty="0" smtClean="0">
                <a:latin typeface="Consolas" panose="020B0609020204030204" pitchFamily="49" charset="0"/>
                <a:cs typeface="Arial"/>
              </a:rPr>
              <a:t>;</a:t>
            </a:r>
          </a:p>
          <a:p>
            <a:pPr marL="469265" lvl="1">
              <a:lnSpc>
                <a:spcPct val="100000"/>
              </a:lnSpc>
              <a:spcBef>
                <a:spcPts val="595"/>
              </a:spcBef>
              <a:buClr>
                <a:srgbClr val="FF5A33"/>
              </a:buClr>
              <a:tabLst>
                <a:tab pos="755015" algn="l"/>
              </a:tabLst>
            </a:pPr>
            <a:r>
              <a:rPr lang="en-US" sz="1200" spc="-120" dirty="0">
                <a:latin typeface="Consolas" panose="020B0609020204030204" pitchFamily="49" charset="0"/>
                <a:cs typeface="Arial"/>
              </a:rPr>
              <a:t>	</a:t>
            </a:r>
            <a:r>
              <a:rPr lang="en-US" sz="1200" spc="-120" dirty="0" smtClean="0">
                <a:latin typeface="Consolas" panose="020B0609020204030204" pitchFamily="49" charset="0"/>
                <a:cs typeface="Arial"/>
              </a:rPr>
              <a:t>	</a:t>
            </a:r>
            <a:r>
              <a:rPr lang="vi-VN" sz="1200" spc="-120" dirty="0" smtClean="0">
                <a:latin typeface="Consolas" panose="020B0609020204030204" pitchFamily="49" charset="0"/>
                <a:cs typeface="Arial"/>
              </a:rPr>
              <a:t>System.out.println(String.format</a:t>
            </a:r>
            <a:r>
              <a:rPr lang="vi-VN" sz="1200" spc="-120" dirty="0">
                <a:latin typeface="Consolas" panose="020B0609020204030204" pitchFamily="49" charset="0"/>
                <a:cs typeface="Arial"/>
              </a:rPr>
              <a:t>("%s car init with speed %d", model, kmPerH</a:t>
            </a:r>
            <a:r>
              <a:rPr lang="vi-VN" sz="1200" spc="-120" dirty="0" smtClean="0">
                <a:latin typeface="Consolas" panose="020B0609020204030204" pitchFamily="49" charset="0"/>
                <a:cs typeface="Arial"/>
              </a:rPr>
              <a:t>));</a:t>
            </a:r>
            <a:r>
              <a:rPr lang="en-US" sz="1200" spc="-120" dirty="0" smtClean="0">
                <a:latin typeface="Consolas" panose="020B0609020204030204" pitchFamily="49" charset="0"/>
                <a:cs typeface="Arial"/>
              </a:rPr>
              <a:t> }</a:t>
            </a:r>
            <a:endParaRPr lang="vi-VN" sz="1200" spc="-120" dirty="0">
              <a:latin typeface="Consolas" panose="020B0609020204030204" pitchFamily="49" charset="0"/>
              <a:cs typeface="Arial"/>
            </a:endParaRPr>
          </a:p>
          <a:p>
            <a:pPr marL="469265" lvl="1">
              <a:lnSpc>
                <a:spcPct val="100000"/>
              </a:lnSpc>
              <a:spcBef>
                <a:spcPts val="595"/>
              </a:spcBef>
              <a:buClr>
                <a:srgbClr val="FF5A33"/>
              </a:buClr>
              <a:tabLst>
                <a:tab pos="755015" algn="l"/>
              </a:tabLst>
            </a:pPr>
            <a:r>
              <a:rPr lang="en-US" sz="1200" spc="-120" dirty="0" smtClean="0">
                <a:latin typeface="Consolas" panose="020B0609020204030204" pitchFamily="49" charset="0"/>
                <a:cs typeface="Arial"/>
              </a:rPr>
              <a:t>	</a:t>
            </a:r>
            <a:r>
              <a:rPr lang="vi-VN" sz="1200" spc="-120" dirty="0" smtClean="0">
                <a:latin typeface="Consolas" panose="020B0609020204030204" pitchFamily="49" charset="0"/>
                <a:cs typeface="Arial"/>
              </a:rPr>
              <a:t>void </a:t>
            </a:r>
            <a:r>
              <a:rPr lang="vi-VN" sz="1200" spc="-120" dirty="0">
                <a:latin typeface="Consolas" panose="020B0609020204030204" pitchFamily="49" charset="0"/>
                <a:cs typeface="Arial"/>
              </a:rPr>
              <a:t>init(long kmPerH) {</a:t>
            </a:r>
          </a:p>
          <a:p>
            <a:pPr marL="469265" lvl="1">
              <a:lnSpc>
                <a:spcPct val="100000"/>
              </a:lnSpc>
              <a:spcBef>
                <a:spcPts val="595"/>
              </a:spcBef>
              <a:buClr>
                <a:srgbClr val="FF5A33"/>
              </a:buClr>
              <a:tabLst>
                <a:tab pos="755015" algn="l"/>
              </a:tabLst>
            </a:pPr>
            <a:r>
              <a:rPr lang="vi-VN" sz="1200" spc="-120" dirty="0">
                <a:latin typeface="Consolas" panose="020B0609020204030204" pitchFamily="49" charset="0"/>
                <a:cs typeface="Arial"/>
              </a:rPr>
              <a:t>        System.out.println(String.format("%s car init with speed %d", model, kmPerH</a:t>
            </a:r>
            <a:r>
              <a:rPr lang="vi-VN" sz="1200" spc="-120" dirty="0" smtClean="0">
                <a:latin typeface="Consolas" panose="020B0609020204030204" pitchFamily="49" charset="0"/>
                <a:cs typeface="Arial"/>
              </a:rPr>
              <a:t>));}</a:t>
            </a:r>
            <a:endParaRPr lang="en-US" sz="1200" spc="-120" dirty="0" smtClean="0">
              <a:latin typeface="Consolas" panose="020B0609020204030204" pitchFamily="49" charset="0"/>
              <a:cs typeface="Arial"/>
            </a:endParaRPr>
          </a:p>
          <a:p>
            <a:pPr marL="469265" lvl="1">
              <a:lnSpc>
                <a:spcPct val="100000"/>
              </a:lnSpc>
              <a:spcBef>
                <a:spcPts val="595"/>
              </a:spcBef>
              <a:buClr>
                <a:srgbClr val="FF5A33"/>
              </a:buClr>
              <a:tabLst>
                <a:tab pos="755015" algn="l"/>
              </a:tabLst>
            </a:pPr>
            <a:r>
              <a:rPr lang="en-US" sz="1200" spc="-120" dirty="0" smtClean="0">
                <a:latin typeface="Consolas" panose="020B0609020204030204" pitchFamily="49" charset="0"/>
                <a:cs typeface="Arial"/>
              </a:rPr>
              <a:t>}</a:t>
            </a:r>
          </a:p>
          <a:p>
            <a:pPr marL="812165" lvl="1" indent="-342900">
              <a:lnSpc>
                <a:spcPct val="100000"/>
              </a:lnSpc>
              <a:spcBef>
                <a:spcPts val="595"/>
              </a:spcBef>
              <a:buClr>
                <a:srgbClr val="FF5A33"/>
              </a:buClr>
              <a:buFont typeface="Wingdings" panose="05000000000000000000" pitchFamily="2" charset="2"/>
              <a:buChar char="v"/>
              <a:tabLst>
                <a:tab pos="755015" algn="l"/>
              </a:tabLst>
            </a:pPr>
            <a:r>
              <a:rPr lang="en-US" sz="2400" spc="-120" dirty="0" err="1" smtClean="0">
                <a:latin typeface="+mj-lt"/>
                <a:cs typeface="Arial"/>
              </a:rPr>
              <a:t>Trong</a:t>
            </a:r>
            <a:r>
              <a:rPr lang="en-US" sz="2400" spc="-120" dirty="0" smtClean="0">
                <a:latin typeface="+mj-lt"/>
                <a:cs typeface="Arial"/>
              </a:rPr>
              <a:t> </a:t>
            </a:r>
            <a:r>
              <a:rPr lang="en-US" sz="2400" spc="-120" dirty="0" err="1" smtClean="0">
                <a:latin typeface="+mj-lt"/>
                <a:cs typeface="Arial"/>
              </a:rPr>
              <a:t>lớp</a:t>
            </a:r>
            <a:r>
              <a:rPr lang="en-US" sz="2400" spc="-120" dirty="0" smtClean="0">
                <a:latin typeface="+mj-lt"/>
                <a:cs typeface="Arial"/>
              </a:rPr>
              <a:t> Car </a:t>
            </a:r>
            <a:r>
              <a:rPr lang="en-US" sz="2400" spc="-120" dirty="0" err="1" smtClean="0">
                <a:latin typeface="+mj-lt"/>
                <a:cs typeface="Arial"/>
              </a:rPr>
              <a:t>có</a:t>
            </a:r>
            <a:r>
              <a:rPr lang="en-US" sz="2400" spc="-120" dirty="0" smtClean="0">
                <a:latin typeface="+mj-lt"/>
                <a:cs typeface="Arial"/>
              </a:rPr>
              <a:t> 3 </a:t>
            </a:r>
            <a:r>
              <a:rPr lang="en-US" sz="2400" spc="-120" dirty="0" err="1" smtClean="0">
                <a:latin typeface="+mj-lt"/>
                <a:cs typeface="Arial"/>
              </a:rPr>
              <a:t>phương</a:t>
            </a:r>
            <a:r>
              <a:rPr lang="en-US" sz="2400" spc="-120" dirty="0" smtClean="0">
                <a:latin typeface="+mj-lt"/>
                <a:cs typeface="Arial"/>
              </a:rPr>
              <a:t> </a:t>
            </a:r>
            <a:r>
              <a:rPr lang="en-US" sz="2400" spc="-120" dirty="0" err="1" smtClean="0">
                <a:latin typeface="+mj-lt"/>
                <a:cs typeface="Arial"/>
              </a:rPr>
              <a:t>thức</a:t>
            </a:r>
            <a:r>
              <a:rPr lang="en-US" sz="2400" spc="-120" dirty="0" smtClean="0">
                <a:latin typeface="+mj-lt"/>
                <a:cs typeface="Arial"/>
              </a:rPr>
              <a:t> </a:t>
            </a:r>
            <a:r>
              <a:rPr lang="en-US" sz="2400" spc="-120" dirty="0" err="1" smtClean="0">
                <a:latin typeface="+mj-lt"/>
                <a:cs typeface="Arial"/>
              </a:rPr>
              <a:t>cùng</a:t>
            </a:r>
            <a:r>
              <a:rPr lang="en-US" sz="2400" spc="-120" dirty="0" smtClean="0">
                <a:latin typeface="+mj-lt"/>
                <a:cs typeface="Arial"/>
              </a:rPr>
              <a:t> </a:t>
            </a:r>
            <a:r>
              <a:rPr lang="en-US" sz="2400" spc="-120" dirty="0" err="1" smtClean="0">
                <a:latin typeface="+mj-lt"/>
                <a:cs typeface="Arial"/>
              </a:rPr>
              <a:t>tên</a:t>
            </a:r>
            <a:r>
              <a:rPr lang="en-US" sz="2400" spc="-120" dirty="0" smtClean="0">
                <a:latin typeface="+mj-lt"/>
                <a:cs typeface="Arial"/>
              </a:rPr>
              <a:t> </a:t>
            </a:r>
            <a:r>
              <a:rPr lang="en-US" sz="2400" spc="-120" dirty="0" err="1" smtClean="0">
                <a:latin typeface="+mj-lt"/>
                <a:cs typeface="Arial"/>
              </a:rPr>
              <a:t>init</a:t>
            </a:r>
            <a:r>
              <a:rPr lang="en-US" sz="2400" spc="-120" dirty="0" smtClean="0">
                <a:latin typeface="+mj-lt"/>
                <a:cs typeface="Arial"/>
              </a:rPr>
              <a:t> </a:t>
            </a:r>
            <a:r>
              <a:rPr lang="en-US" sz="2400" spc="-120" dirty="0" err="1" smtClean="0">
                <a:latin typeface="+mj-lt"/>
                <a:cs typeface="Arial"/>
              </a:rPr>
              <a:t>nhưng</a:t>
            </a:r>
            <a:r>
              <a:rPr lang="en-US" sz="2400" spc="-120" dirty="0" smtClean="0">
                <a:latin typeface="+mj-lt"/>
                <a:cs typeface="Arial"/>
              </a:rPr>
              <a:t> </a:t>
            </a:r>
            <a:r>
              <a:rPr lang="en-US" sz="2400" spc="-120" dirty="0" err="1" smtClean="0">
                <a:latin typeface="+mj-lt"/>
                <a:cs typeface="Arial"/>
              </a:rPr>
              <a:t>khác</a:t>
            </a:r>
            <a:r>
              <a:rPr lang="en-US" sz="2400" spc="-120" dirty="0" smtClean="0">
                <a:latin typeface="+mj-lt"/>
                <a:cs typeface="Arial"/>
              </a:rPr>
              <a:t> </a:t>
            </a:r>
            <a:r>
              <a:rPr lang="en-US" sz="2400" spc="-120" dirty="0" err="1" smtClean="0">
                <a:latin typeface="+mj-lt"/>
                <a:cs typeface="Arial"/>
              </a:rPr>
              <a:t>nhau</a:t>
            </a:r>
            <a:r>
              <a:rPr lang="en-US" sz="2400" spc="-120" dirty="0" smtClean="0">
                <a:latin typeface="+mj-lt"/>
                <a:cs typeface="Arial"/>
              </a:rPr>
              <a:t> </a:t>
            </a:r>
            <a:r>
              <a:rPr lang="en-US" sz="2400" spc="-120" dirty="0" err="1" smtClean="0">
                <a:latin typeface="+mj-lt"/>
                <a:cs typeface="Arial"/>
              </a:rPr>
              <a:t>về</a:t>
            </a:r>
            <a:r>
              <a:rPr lang="en-US" sz="2400" spc="-120" dirty="0" smtClean="0">
                <a:latin typeface="+mj-lt"/>
                <a:cs typeface="Arial"/>
              </a:rPr>
              <a:t> </a:t>
            </a:r>
            <a:r>
              <a:rPr lang="en-US" sz="2400" spc="-120" dirty="0" err="1" smtClean="0">
                <a:latin typeface="+mj-lt"/>
                <a:cs typeface="Arial"/>
              </a:rPr>
              <a:t>tham</a:t>
            </a:r>
            <a:r>
              <a:rPr lang="en-US" sz="2400" spc="-120" dirty="0" smtClean="0">
                <a:latin typeface="+mj-lt"/>
                <a:cs typeface="Arial"/>
              </a:rPr>
              <a:t> </a:t>
            </a:r>
            <a:r>
              <a:rPr lang="en-US" sz="2400" spc="-120" dirty="0" err="1" smtClean="0">
                <a:latin typeface="+mj-lt"/>
                <a:cs typeface="Arial"/>
              </a:rPr>
              <a:t>số</a:t>
            </a:r>
            <a:endParaRPr lang="en-US"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102642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Phương</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thức</a:t>
              </a:r>
              <a:r>
                <a:rPr lang="en-US" altLang="zh-CN" sz="2800" b="1" dirty="0" smtClean="0">
                  <a:solidFill>
                    <a:schemeClr val="bg1"/>
                  </a:solidFill>
                  <a:latin typeface="Times New Roman" panose="02020603050405020304" pitchFamily="18" charset="0"/>
                  <a:cs typeface="Times New Roman" panose="02020603050405020304" pitchFamily="18" charset="0"/>
                </a:rPr>
                <a:t> getter setter</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1716496"/>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err="1" smtClean="0">
                <a:latin typeface="+mj-lt"/>
                <a:cs typeface="Arial"/>
              </a:rPr>
              <a:t>Định</a:t>
            </a:r>
            <a:r>
              <a:rPr lang="en-US" sz="2800" spc="-45" dirty="0" smtClean="0">
                <a:latin typeface="+mj-lt"/>
                <a:cs typeface="Arial"/>
              </a:rPr>
              <a:t> </a:t>
            </a:r>
            <a:r>
              <a:rPr lang="en-US" sz="2800" spc="-45" dirty="0" err="1" smtClean="0">
                <a:latin typeface="+mj-lt"/>
                <a:cs typeface="Arial"/>
              </a:rPr>
              <a:t>nghĩa</a:t>
            </a:r>
            <a:r>
              <a:rPr sz="2800" spc="-25" dirty="0" smtClean="0">
                <a:latin typeface="+mj-lt"/>
                <a:cs typeface="Arial"/>
              </a:rPr>
              <a:t>:</a:t>
            </a:r>
            <a:endParaRPr sz="280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vi-VN" sz="2400" spc="-120" dirty="0">
                <a:latin typeface="+mj-lt"/>
                <a:cs typeface="Arial"/>
              </a:rPr>
              <a:t>Getter và setter là hai tên gọi của hai thể loại phương thức. Chúng có liên quan đến đặc tính gói ghém dữ liệu trong lập trình hướng đối tượng, tiếng Anh gọi đặc tính này là </a:t>
            </a:r>
            <a:r>
              <a:rPr lang="vi-VN" sz="2400" b="1" spc="-120" dirty="0">
                <a:latin typeface="+mj-lt"/>
                <a:cs typeface="Arial"/>
              </a:rPr>
              <a:t>encapsulation</a:t>
            </a:r>
            <a:r>
              <a:rPr lang="vi-VN" sz="2400" spc="-120" dirty="0">
                <a:latin typeface="+mj-lt"/>
                <a:cs typeface="Arial"/>
              </a:rPr>
              <a:t>. </a:t>
            </a:r>
          </a:p>
        </p:txBody>
      </p:sp>
    </p:spTree>
    <p:extLst>
      <p:ext uri="{BB962C8B-B14F-4D97-AF65-F5344CB8AC3E}">
        <p14:creationId xmlns:p14="http://schemas.microsoft.com/office/powerpoint/2010/main" val="299933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Ví</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dụ</a:t>
              </a:r>
              <a:r>
                <a:rPr lang="en-US" altLang="zh-CN" sz="2800" b="1" dirty="0" smtClean="0">
                  <a:solidFill>
                    <a:schemeClr val="bg1"/>
                  </a:solidFill>
                  <a:latin typeface="Times New Roman" panose="02020603050405020304" pitchFamily="18" charset="0"/>
                  <a:cs typeface="Times New Roman" panose="02020603050405020304" pitchFamily="18" charset="0"/>
                </a:rPr>
                <a:t> getter setter</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sp>
        <p:nvSpPr>
          <p:cNvPr id="2" name="Rectangle 1"/>
          <p:cNvSpPr>
            <a:spLocks noChangeArrowheads="1"/>
          </p:cNvSpPr>
          <p:nvPr/>
        </p:nvSpPr>
        <p:spPr bwMode="auto">
          <a:xfrm>
            <a:off x="910806" y="1759777"/>
            <a:ext cx="4204997" cy="4478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33B3"/>
                </a:solidFill>
                <a:effectLst/>
                <a:latin typeface="Consolas" panose="020B0609020204030204" pitchFamily="49" charset="0"/>
              </a:rPr>
              <a:t>public class </a:t>
            </a:r>
            <a:r>
              <a:rPr kumimoji="0" lang="en-US" sz="1500" b="0" i="0" u="none" strike="noStrike" cap="none" normalizeH="0" baseline="0" dirty="0" smtClean="0">
                <a:ln>
                  <a:noFill/>
                </a:ln>
                <a:solidFill>
                  <a:srgbClr val="000000"/>
                </a:solidFill>
                <a:effectLst/>
                <a:latin typeface="Consolas" panose="020B0609020204030204" pitchFamily="49" charset="0"/>
              </a:rPr>
              <a:t>Person </a:t>
            </a:r>
            <a:r>
              <a:rPr kumimoji="0" lang="en-US" sz="1500" b="0" i="0" u="none" strike="noStrike" cap="none" normalizeH="0" baseline="0" dirty="0" smtClean="0">
                <a:ln>
                  <a:noFill/>
                </a:ln>
                <a:solidFill>
                  <a:srgbClr val="080808"/>
                </a:solidFill>
                <a:effectLst/>
                <a:latin typeface="Consolas" panose="020B0609020204030204" pitchFamily="49" charset="0"/>
              </a:rPr>
              <a:t>{</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r>
              <a:rPr kumimoji="0" lang="en-US" sz="1500" b="0" i="0" u="none" strike="noStrike" cap="none" normalizeH="0" baseline="0" dirty="0" smtClean="0">
                <a:ln>
                  <a:noFill/>
                </a:ln>
                <a:solidFill>
                  <a:srgbClr val="0033B3"/>
                </a:solidFill>
                <a:effectLst/>
                <a:latin typeface="Consolas" panose="020B0609020204030204" pitchFamily="49" charset="0"/>
              </a:rPr>
              <a:t>private </a:t>
            </a:r>
            <a:r>
              <a:rPr kumimoji="0" lang="en-US" sz="1500" b="0" i="0" u="none" strike="noStrike" cap="none" normalizeH="0" baseline="0" dirty="0" smtClean="0">
                <a:ln>
                  <a:noFill/>
                </a:ln>
                <a:solidFill>
                  <a:srgbClr val="000000"/>
                </a:solidFill>
                <a:effectLst/>
                <a:latin typeface="Consolas" panose="020B0609020204030204" pitchFamily="49" charset="0"/>
              </a:rPr>
              <a:t>String </a:t>
            </a:r>
            <a:r>
              <a:rPr kumimoji="0" lang="en-US" sz="1500" b="0" i="0" u="none" strike="noStrike" cap="none" normalizeH="0" baseline="0" dirty="0" smtClean="0">
                <a:ln>
                  <a:noFill/>
                </a:ln>
                <a:solidFill>
                  <a:srgbClr val="871094"/>
                </a:solidFill>
                <a:effectLst/>
                <a:latin typeface="Consolas" panose="020B0609020204030204" pitchFamily="49" charset="0"/>
              </a:rPr>
              <a:t>name</a:t>
            </a:r>
            <a:r>
              <a:rPr kumimoji="0" lang="en-US" sz="1500" b="0" i="0" u="none" strike="noStrike" cap="none" normalizeH="0" baseline="0" dirty="0" smtClean="0">
                <a:ln>
                  <a:noFill/>
                </a:ln>
                <a:solidFill>
                  <a:srgbClr val="080808"/>
                </a:solidFill>
                <a:effectLst/>
                <a:latin typeface="Consolas" panose="020B0609020204030204" pitchFamily="49" charset="0"/>
              </a:rPr>
              <a:t>;</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r>
              <a:rPr kumimoji="0" lang="en-US" sz="1500" b="0" i="0" u="none" strike="noStrike" cap="none" normalizeH="0" baseline="0" dirty="0" smtClean="0">
                <a:ln>
                  <a:noFill/>
                </a:ln>
                <a:solidFill>
                  <a:srgbClr val="0033B3"/>
                </a:solidFill>
                <a:effectLst/>
                <a:latin typeface="Consolas" panose="020B0609020204030204" pitchFamily="49" charset="0"/>
              </a:rPr>
              <a:t>private </a:t>
            </a:r>
            <a:r>
              <a:rPr kumimoji="0" lang="en-US" sz="1500" b="0" i="0" u="none" strike="noStrike" cap="none" normalizeH="0" baseline="0" dirty="0" smtClean="0">
                <a:ln>
                  <a:noFill/>
                </a:ln>
                <a:solidFill>
                  <a:srgbClr val="000000"/>
                </a:solidFill>
                <a:effectLst/>
                <a:latin typeface="Consolas" panose="020B0609020204030204" pitchFamily="49" charset="0"/>
              </a:rPr>
              <a:t>String </a:t>
            </a:r>
            <a:r>
              <a:rPr kumimoji="0" lang="en-US" sz="1500" b="0" i="0" u="none" strike="noStrike" cap="none" normalizeH="0" baseline="0" dirty="0" smtClean="0">
                <a:ln>
                  <a:noFill/>
                </a:ln>
                <a:solidFill>
                  <a:srgbClr val="871094"/>
                </a:solidFill>
                <a:effectLst/>
                <a:latin typeface="Consolas" panose="020B0609020204030204" pitchFamily="49" charset="0"/>
              </a:rPr>
              <a:t>address</a:t>
            </a:r>
            <a:r>
              <a:rPr kumimoji="0" lang="en-US" sz="1500" b="0" i="0" u="none" strike="noStrike" cap="none" normalizeH="0" baseline="0" dirty="0" smtClean="0">
                <a:ln>
                  <a:noFill/>
                </a:ln>
                <a:solidFill>
                  <a:srgbClr val="080808"/>
                </a:solidFill>
                <a:effectLst/>
                <a:latin typeface="Consolas" panose="020B0609020204030204" pitchFamily="49" charset="0"/>
              </a:rPr>
              <a:t>;</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r>
              <a:rPr kumimoji="0" lang="en-US" sz="1500" b="0" i="0" u="none" strike="noStrike" cap="none" normalizeH="0" baseline="0" dirty="0" smtClean="0">
                <a:ln>
                  <a:noFill/>
                </a:ln>
                <a:solidFill>
                  <a:srgbClr val="0033B3"/>
                </a:solidFill>
                <a:effectLst/>
                <a:latin typeface="Consolas" panose="020B0609020204030204" pitchFamily="49" charset="0"/>
              </a:rPr>
              <a:t>private </a:t>
            </a:r>
            <a:r>
              <a:rPr kumimoji="0" lang="en-US" sz="1500" b="0" i="0" u="none" strike="noStrike" cap="none" normalizeH="0" baseline="0" dirty="0" smtClean="0">
                <a:ln>
                  <a:noFill/>
                </a:ln>
                <a:solidFill>
                  <a:srgbClr val="000000"/>
                </a:solidFill>
                <a:effectLst/>
                <a:latin typeface="Consolas" panose="020B0609020204030204" pitchFamily="49" charset="0"/>
              </a:rPr>
              <a:t>String </a:t>
            </a:r>
            <a:r>
              <a:rPr kumimoji="0" lang="en-US" sz="1500" b="0" i="0" u="none" strike="noStrike" cap="none" normalizeH="0" baseline="0" dirty="0" smtClean="0">
                <a:ln>
                  <a:noFill/>
                </a:ln>
                <a:solidFill>
                  <a:srgbClr val="871094"/>
                </a:solidFill>
                <a:effectLst/>
                <a:latin typeface="Consolas" panose="020B0609020204030204" pitchFamily="49" charset="0"/>
              </a:rPr>
              <a:t>email</a:t>
            </a:r>
            <a:r>
              <a:rPr kumimoji="0" lang="en-US" sz="1500" b="0" i="0" u="none" strike="noStrike" cap="none" normalizeH="0" baseline="0" dirty="0" smtClean="0">
                <a:ln>
                  <a:noFill/>
                </a:ln>
                <a:solidFill>
                  <a:srgbClr val="080808"/>
                </a:solidFill>
                <a:effectLst/>
                <a:latin typeface="Consolas" panose="020B0609020204030204" pitchFamily="49" charset="0"/>
              </a:rPr>
              <a:t>;</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r>
              <a:rPr kumimoji="0" lang="en-US" sz="1500" b="0" i="0" u="none" strike="noStrike" cap="none" normalizeH="0" baseline="0" dirty="0" smtClean="0">
                <a:ln>
                  <a:noFill/>
                </a:ln>
                <a:solidFill>
                  <a:srgbClr val="0033B3"/>
                </a:solidFill>
                <a:effectLst/>
                <a:latin typeface="Consolas" panose="020B0609020204030204" pitchFamily="49" charset="0"/>
              </a:rPr>
              <a:t>private </a:t>
            </a:r>
            <a:r>
              <a:rPr kumimoji="0" lang="en-US" sz="1500" b="0" i="0" u="none" strike="noStrike" cap="none" normalizeH="0" baseline="0" dirty="0" smtClean="0">
                <a:ln>
                  <a:noFill/>
                </a:ln>
                <a:solidFill>
                  <a:srgbClr val="000000"/>
                </a:solidFill>
                <a:effectLst/>
                <a:latin typeface="Consolas" panose="020B0609020204030204" pitchFamily="49" charset="0"/>
              </a:rPr>
              <a:t>Date </a:t>
            </a:r>
            <a:r>
              <a:rPr kumimoji="0" lang="en-US" sz="1500" b="0" i="0" u="none" strike="noStrike" cap="none" normalizeH="0" baseline="0" dirty="0" err="1" smtClean="0">
                <a:ln>
                  <a:noFill/>
                </a:ln>
                <a:solidFill>
                  <a:srgbClr val="871094"/>
                </a:solidFill>
                <a:effectLst/>
                <a:latin typeface="Consolas" panose="020B0609020204030204" pitchFamily="49" charset="0"/>
              </a:rPr>
              <a:t>dateOfBirth</a:t>
            </a:r>
            <a:r>
              <a:rPr kumimoji="0" lang="en-US" sz="1500" b="0" i="0" u="none" strike="noStrike" cap="none" normalizeH="0" baseline="0" dirty="0" smtClean="0">
                <a:ln>
                  <a:noFill/>
                </a:ln>
                <a:solidFill>
                  <a:srgbClr val="080808"/>
                </a:solidFill>
                <a:effectLst/>
                <a:latin typeface="Consolas" panose="020B0609020204030204" pitchFamily="49" charset="0"/>
              </a:rPr>
              <a:t>;</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r>
              <a:rPr kumimoji="0" lang="en-US" sz="1500" b="0" i="0" u="none" strike="noStrike" cap="none" normalizeH="0" baseline="0" dirty="0" smtClean="0">
                <a:ln>
                  <a:noFill/>
                </a:ln>
                <a:solidFill>
                  <a:srgbClr val="0033B3"/>
                </a:solidFill>
                <a:effectLst/>
                <a:latin typeface="Consolas" panose="020B0609020204030204" pitchFamily="49" charset="0"/>
              </a:rPr>
              <a:t>public </a:t>
            </a:r>
            <a:r>
              <a:rPr kumimoji="0" lang="en-US" sz="1500" b="0" i="0" u="none" strike="noStrike" cap="none" normalizeH="0" baseline="0" dirty="0" smtClean="0">
                <a:ln>
                  <a:noFill/>
                </a:ln>
                <a:solidFill>
                  <a:srgbClr val="000000"/>
                </a:solidFill>
                <a:effectLst/>
                <a:latin typeface="Consolas" panose="020B0609020204030204" pitchFamily="49" charset="0"/>
              </a:rPr>
              <a:t>String </a:t>
            </a:r>
            <a:r>
              <a:rPr kumimoji="0" lang="en-US" sz="1500" b="0" i="0" u="none" strike="noStrike" cap="none" normalizeH="0" baseline="0" dirty="0" err="1" smtClean="0">
                <a:ln>
                  <a:noFill/>
                </a:ln>
                <a:solidFill>
                  <a:srgbClr val="00627A"/>
                </a:solidFill>
                <a:effectLst/>
                <a:latin typeface="Consolas" panose="020B0609020204030204" pitchFamily="49" charset="0"/>
              </a:rPr>
              <a:t>getName</a:t>
            </a:r>
            <a:r>
              <a:rPr kumimoji="0" lang="en-US" sz="1500" b="0" i="0" u="none" strike="noStrike" cap="none" normalizeH="0" baseline="0" dirty="0" smtClean="0">
                <a:ln>
                  <a:noFill/>
                </a:ln>
                <a:solidFill>
                  <a:srgbClr val="080808"/>
                </a:solidFill>
                <a:effectLst/>
                <a:latin typeface="Consolas" panose="020B0609020204030204" pitchFamily="49" charset="0"/>
              </a:rPr>
              <a:t>() {</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r>
              <a:rPr kumimoji="0" lang="en-US" sz="1500" b="0" i="0" u="none" strike="noStrike" cap="none" normalizeH="0" baseline="0" dirty="0" smtClean="0">
                <a:ln>
                  <a:noFill/>
                </a:ln>
                <a:solidFill>
                  <a:srgbClr val="0033B3"/>
                </a:solidFill>
                <a:effectLst/>
                <a:latin typeface="Consolas" panose="020B0609020204030204" pitchFamily="49" charset="0"/>
              </a:rPr>
              <a:t>return </a:t>
            </a:r>
            <a:r>
              <a:rPr kumimoji="0" lang="en-US" sz="1500" b="0" i="0" u="none" strike="noStrike" cap="none" normalizeH="0" baseline="0" dirty="0" smtClean="0">
                <a:ln>
                  <a:noFill/>
                </a:ln>
                <a:solidFill>
                  <a:srgbClr val="871094"/>
                </a:solidFill>
                <a:effectLst/>
                <a:latin typeface="Consolas" panose="020B0609020204030204" pitchFamily="49" charset="0"/>
              </a:rPr>
              <a:t>name</a:t>
            </a:r>
            <a:r>
              <a:rPr kumimoji="0" lang="en-US" sz="1500" b="0" i="0" u="none" strike="noStrike" cap="none" normalizeH="0" baseline="0" dirty="0" smtClean="0">
                <a:ln>
                  <a:noFill/>
                </a:ln>
                <a:solidFill>
                  <a:srgbClr val="080808"/>
                </a:solidFill>
                <a:effectLst/>
                <a:latin typeface="Consolas" panose="020B0609020204030204" pitchFamily="49" charset="0"/>
              </a:rPr>
              <a:t>;</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r>
              <a:rPr kumimoji="0" lang="en-US" sz="1500" b="0" i="0" u="none" strike="noStrike" cap="none" normalizeH="0" baseline="0" dirty="0" smtClean="0">
                <a:ln>
                  <a:noFill/>
                </a:ln>
                <a:solidFill>
                  <a:srgbClr val="0033B3"/>
                </a:solidFill>
                <a:effectLst/>
                <a:latin typeface="Consolas" panose="020B0609020204030204" pitchFamily="49" charset="0"/>
              </a:rPr>
              <a:t>public void </a:t>
            </a:r>
            <a:r>
              <a:rPr kumimoji="0" lang="en-US" sz="1500" b="0" i="0" u="none" strike="noStrike" cap="none" normalizeH="0" baseline="0" dirty="0" err="1" smtClean="0">
                <a:ln>
                  <a:noFill/>
                </a:ln>
                <a:solidFill>
                  <a:srgbClr val="00627A"/>
                </a:solidFill>
                <a:effectLst/>
                <a:latin typeface="Consolas" panose="020B0609020204030204" pitchFamily="49" charset="0"/>
              </a:rPr>
              <a:t>setName</a:t>
            </a:r>
            <a:r>
              <a:rPr kumimoji="0" lang="en-US" sz="1500" b="0" i="0" u="none" strike="noStrike" cap="none" normalizeH="0" baseline="0" dirty="0" smtClean="0">
                <a:ln>
                  <a:noFill/>
                </a:ln>
                <a:solidFill>
                  <a:srgbClr val="080808"/>
                </a:solidFill>
                <a:effectLst/>
                <a:latin typeface="Consolas" panose="020B0609020204030204" pitchFamily="49" charset="0"/>
              </a:rPr>
              <a:t>(</a:t>
            </a:r>
            <a:r>
              <a:rPr kumimoji="0" lang="en-US" sz="1500" b="0" i="0" u="none" strike="noStrike" cap="none" normalizeH="0" baseline="0" dirty="0" smtClean="0">
                <a:ln>
                  <a:noFill/>
                </a:ln>
                <a:solidFill>
                  <a:srgbClr val="000000"/>
                </a:solidFill>
                <a:effectLst/>
                <a:latin typeface="Consolas" panose="020B0609020204030204" pitchFamily="49" charset="0"/>
              </a:rPr>
              <a:t>String </a:t>
            </a:r>
            <a:r>
              <a:rPr kumimoji="0" lang="en-US" sz="1500" b="0" i="0" u="none" strike="noStrike" cap="none" normalizeH="0" baseline="0" dirty="0" smtClean="0">
                <a:ln>
                  <a:noFill/>
                </a:ln>
                <a:solidFill>
                  <a:srgbClr val="080808"/>
                </a:solidFill>
                <a:effectLst/>
                <a:latin typeface="Consolas" panose="020B0609020204030204" pitchFamily="49" charset="0"/>
              </a:rPr>
              <a:t>name) {</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r>
              <a:rPr kumimoji="0" lang="en-US" sz="1500" b="0" i="0" u="none" strike="noStrike" cap="none" normalizeH="0" baseline="0" dirty="0" smtClean="0">
                <a:ln>
                  <a:noFill/>
                </a:ln>
                <a:solidFill>
                  <a:srgbClr val="0033B3"/>
                </a:solidFill>
                <a:effectLst/>
                <a:latin typeface="Consolas" panose="020B0609020204030204" pitchFamily="49" charset="0"/>
              </a:rPr>
              <a:t>this</a:t>
            </a:r>
            <a:r>
              <a:rPr kumimoji="0" lang="en-US" sz="1500" b="0" i="0" u="none" strike="noStrike" cap="none" normalizeH="0" baseline="0" dirty="0" smtClean="0">
                <a:ln>
                  <a:noFill/>
                </a:ln>
                <a:solidFill>
                  <a:srgbClr val="080808"/>
                </a:solidFill>
                <a:effectLst/>
                <a:latin typeface="Consolas" panose="020B0609020204030204" pitchFamily="49" charset="0"/>
              </a:rPr>
              <a:t>.</a:t>
            </a:r>
            <a:r>
              <a:rPr kumimoji="0" lang="en-US" sz="1500" b="0" i="0" u="none" strike="noStrike" cap="none" normalizeH="0" baseline="0" dirty="0" smtClean="0">
                <a:ln>
                  <a:noFill/>
                </a:ln>
                <a:solidFill>
                  <a:srgbClr val="871094"/>
                </a:solidFill>
                <a:effectLst/>
                <a:latin typeface="Consolas" panose="020B0609020204030204" pitchFamily="49" charset="0"/>
              </a:rPr>
              <a:t>name </a:t>
            </a:r>
            <a:r>
              <a:rPr kumimoji="0" lang="en-US" sz="1500" b="0" i="0" u="none" strike="noStrike" cap="none" normalizeH="0" baseline="0" dirty="0" smtClean="0">
                <a:ln>
                  <a:noFill/>
                </a:ln>
                <a:solidFill>
                  <a:srgbClr val="080808"/>
                </a:solidFill>
                <a:effectLst/>
                <a:latin typeface="Consolas" panose="020B0609020204030204" pitchFamily="49" charset="0"/>
              </a:rPr>
              <a:t>= name;</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r>
              <a:rPr kumimoji="0" lang="en-US" sz="1500" b="0" i="0" u="none" strike="noStrike" cap="none" normalizeH="0" baseline="0" dirty="0" smtClean="0">
                <a:ln>
                  <a:noFill/>
                </a:ln>
                <a:solidFill>
                  <a:srgbClr val="0033B3"/>
                </a:solidFill>
                <a:effectLst/>
                <a:latin typeface="Consolas" panose="020B0609020204030204" pitchFamily="49" charset="0"/>
              </a:rPr>
              <a:t>public </a:t>
            </a:r>
            <a:r>
              <a:rPr kumimoji="0" lang="en-US" sz="1500" b="0" i="0" u="none" strike="noStrike" cap="none" normalizeH="0" baseline="0" dirty="0" smtClean="0">
                <a:ln>
                  <a:noFill/>
                </a:ln>
                <a:solidFill>
                  <a:srgbClr val="000000"/>
                </a:solidFill>
                <a:effectLst/>
                <a:latin typeface="Consolas" panose="020B0609020204030204" pitchFamily="49" charset="0"/>
              </a:rPr>
              <a:t>String </a:t>
            </a:r>
            <a:r>
              <a:rPr kumimoji="0" lang="en-US" sz="1500" b="0" i="0" u="none" strike="noStrike" cap="none" normalizeH="0" baseline="0" dirty="0" err="1" smtClean="0">
                <a:ln>
                  <a:noFill/>
                </a:ln>
                <a:solidFill>
                  <a:srgbClr val="00627A"/>
                </a:solidFill>
                <a:effectLst/>
                <a:latin typeface="Consolas" panose="020B0609020204030204" pitchFamily="49" charset="0"/>
              </a:rPr>
              <a:t>getAddress</a:t>
            </a:r>
            <a:r>
              <a:rPr kumimoji="0" lang="en-US" sz="1500" b="0" i="0" u="none" strike="noStrike" cap="none" normalizeH="0" baseline="0" dirty="0" smtClean="0">
                <a:ln>
                  <a:noFill/>
                </a:ln>
                <a:solidFill>
                  <a:srgbClr val="080808"/>
                </a:solidFill>
                <a:effectLst/>
                <a:latin typeface="Consolas" panose="020B0609020204030204" pitchFamily="49" charset="0"/>
              </a:rPr>
              <a:t>() {</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r>
              <a:rPr kumimoji="0" lang="en-US" sz="1500" b="0" i="0" u="none" strike="noStrike" cap="none" normalizeH="0" baseline="0" dirty="0" smtClean="0">
                <a:ln>
                  <a:noFill/>
                </a:ln>
                <a:solidFill>
                  <a:srgbClr val="0033B3"/>
                </a:solidFill>
                <a:effectLst/>
                <a:latin typeface="Consolas" panose="020B0609020204030204" pitchFamily="49" charset="0"/>
              </a:rPr>
              <a:t>return </a:t>
            </a:r>
            <a:r>
              <a:rPr kumimoji="0" lang="en-US" sz="1500" b="0" i="0" u="none" strike="noStrike" cap="none" normalizeH="0" baseline="0" dirty="0" smtClean="0">
                <a:ln>
                  <a:noFill/>
                </a:ln>
                <a:solidFill>
                  <a:srgbClr val="871094"/>
                </a:solidFill>
                <a:effectLst/>
                <a:latin typeface="Consolas" panose="020B0609020204030204" pitchFamily="49" charset="0"/>
              </a:rPr>
              <a:t>address</a:t>
            </a:r>
            <a:r>
              <a:rPr kumimoji="0" lang="en-US" sz="1500" b="0" i="0" u="none" strike="noStrike" cap="none" normalizeH="0" baseline="0" dirty="0" smtClean="0">
                <a:ln>
                  <a:noFill/>
                </a:ln>
                <a:solidFill>
                  <a:srgbClr val="080808"/>
                </a:solidFill>
                <a:effectLst/>
                <a:latin typeface="Consolas" panose="020B0609020204030204" pitchFamily="49" charset="0"/>
              </a:rPr>
              <a:t>;</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 … </a:t>
            </a:r>
            <a:r>
              <a:rPr kumimoji="0" lang="en-US" sz="1500" b="0" i="0" u="none" strike="noStrike" cap="none" normalizeH="0" baseline="0" dirty="0" err="1" smtClean="0">
                <a:ln>
                  <a:noFill/>
                </a:ln>
                <a:solidFill>
                  <a:srgbClr val="080808"/>
                </a:solidFill>
                <a:effectLst/>
                <a:latin typeface="Consolas" panose="020B0609020204030204" pitchFamily="49" charset="0"/>
              </a:rPr>
              <a:t>Tiếp</a:t>
            </a:r>
            <a:r>
              <a:rPr kumimoji="0" lang="en-US" sz="1500" b="0" i="0" u="none" strike="noStrike" cap="none" normalizeH="0" dirty="0" smtClean="0">
                <a:ln>
                  <a:noFill/>
                </a:ln>
                <a:solidFill>
                  <a:srgbClr val="080808"/>
                </a:solidFill>
                <a:effectLst/>
                <a:latin typeface="Consolas" panose="020B0609020204030204" pitchFamily="49" charset="0"/>
              </a:rPr>
              <a:t> </a:t>
            </a:r>
            <a:r>
              <a:rPr kumimoji="0" lang="en-US" sz="1500" b="0" i="0" u="none" strike="noStrike" cap="none" normalizeH="0" dirty="0" err="1" smtClean="0">
                <a:ln>
                  <a:noFill/>
                </a:ln>
                <a:solidFill>
                  <a:srgbClr val="080808"/>
                </a:solidFill>
                <a:effectLst/>
                <a:latin typeface="Consolas" panose="020B0609020204030204" pitchFamily="49" charset="0"/>
              </a:rPr>
              <a:t>hình</a:t>
            </a:r>
            <a:r>
              <a:rPr kumimoji="0" lang="en-US" sz="1500" b="0" i="0" u="none" strike="noStrike" cap="none" normalizeH="0" dirty="0" smtClean="0">
                <a:ln>
                  <a:noFill/>
                </a:ln>
                <a:solidFill>
                  <a:srgbClr val="080808"/>
                </a:solidFill>
                <a:effectLst/>
                <a:latin typeface="Consolas" panose="020B0609020204030204" pitchFamily="49" charset="0"/>
              </a:rPr>
              <a:t> </a:t>
            </a:r>
            <a:r>
              <a:rPr kumimoji="0" lang="en-US" sz="1500" b="0" i="0" u="none" strike="noStrike" cap="none" normalizeH="0" dirty="0" err="1" smtClean="0">
                <a:ln>
                  <a:noFill/>
                </a:ln>
                <a:solidFill>
                  <a:srgbClr val="080808"/>
                </a:solidFill>
                <a:effectLst/>
                <a:latin typeface="Consolas" panose="020B0609020204030204" pitchFamily="49" charset="0"/>
              </a:rPr>
              <a:t>bên</a:t>
            </a:r>
            <a:r>
              <a:rPr kumimoji="0" lang="en-US" sz="1500" b="0" i="0" u="none" strike="noStrike" cap="none" normalizeH="0" baseline="0" dirty="0" smtClean="0">
                <a:ln>
                  <a:noFill/>
                </a:ln>
                <a:solidFill>
                  <a:srgbClr val="080808"/>
                </a:solidFill>
                <a:effectLst/>
                <a:latin typeface="Consolas" panose="020B0609020204030204" pitchFamily="49" charset="0"/>
              </a:rPr>
              <a:t/>
            </a:r>
            <a:br>
              <a:rPr kumimoji="0" lang="en-US" sz="1500" b="0" i="0" u="none" strike="noStrike" cap="none" normalizeH="0" baseline="0" dirty="0" smtClean="0">
                <a:ln>
                  <a:noFill/>
                </a:ln>
                <a:solidFill>
                  <a:srgbClr val="080808"/>
                </a:solidFill>
                <a:effectLst/>
                <a:latin typeface="Consolas" panose="020B0609020204030204" pitchFamily="49" charset="0"/>
              </a:rPr>
            </a:br>
            <a:r>
              <a:rPr kumimoji="0" lang="en-US" sz="1500" b="0" i="0" u="none" strike="noStrike" cap="none" normalizeH="0" baseline="0" dirty="0" smtClean="0">
                <a:ln>
                  <a:noFill/>
                </a:ln>
                <a:solidFill>
                  <a:srgbClr val="080808"/>
                </a:solidFill>
                <a:effectLst/>
                <a:latin typeface="Consolas" panose="020B0609020204030204" pitchFamily="49" charset="0"/>
              </a:rPr>
              <a:t>    </a:t>
            </a:r>
            <a:endParaRPr kumimoji="0" lang="en-US" sz="1500" b="0" i="0" u="none" strike="noStrike" cap="none" normalizeH="0" baseline="0" dirty="0" smtClean="0">
              <a:ln>
                <a:noFill/>
              </a:ln>
              <a:solidFill>
                <a:schemeClr val="tx1"/>
              </a:solidFill>
              <a:effectLst/>
              <a:latin typeface="Consolas" panose="020B0609020204030204" pitchFamily="49" charset="0"/>
            </a:endParaRPr>
          </a:p>
        </p:txBody>
      </p:sp>
      <p:sp>
        <p:nvSpPr>
          <p:cNvPr id="3" name="Rectangle 2"/>
          <p:cNvSpPr/>
          <p:nvPr/>
        </p:nvSpPr>
        <p:spPr>
          <a:xfrm>
            <a:off x="4945272" y="1828800"/>
            <a:ext cx="6096000" cy="4708981"/>
          </a:xfrm>
          <a:prstGeom prst="rect">
            <a:avLst/>
          </a:prstGeom>
        </p:spPr>
        <p:txBody>
          <a:bodyPr>
            <a:spAutoFit/>
          </a:bodyPr>
          <a:lstStyle/>
          <a:p>
            <a:r>
              <a:rPr lang="en-US" sz="1500" dirty="0">
                <a:solidFill>
                  <a:srgbClr val="0033B3"/>
                </a:solidFill>
                <a:latin typeface="Consolas" panose="020B0609020204030204" pitchFamily="49" charset="0"/>
              </a:rPr>
              <a:t>public void </a:t>
            </a:r>
            <a:r>
              <a:rPr lang="en-US" sz="1500" dirty="0" err="1">
                <a:solidFill>
                  <a:srgbClr val="00627A"/>
                </a:solidFill>
                <a:latin typeface="Consolas" panose="020B0609020204030204" pitchFamily="49" charset="0"/>
              </a:rPr>
              <a:t>setAddress</a:t>
            </a:r>
            <a:r>
              <a:rPr lang="en-US" sz="1500" dirty="0">
                <a:solidFill>
                  <a:srgbClr val="080808"/>
                </a:solidFill>
                <a:latin typeface="Consolas" panose="020B0609020204030204" pitchFamily="49" charset="0"/>
              </a:rPr>
              <a:t>(</a:t>
            </a:r>
            <a:r>
              <a:rPr lang="en-US" sz="1500" dirty="0">
                <a:solidFill>
                  <a:srgbClr val="000000"/>
                </a:solidFill>
                <a:latin typeface="Consolas" panose="020B0609020204030204" pitchFamily="49" charset="0"/>
              </a:rPr>
              <a:t>String </a:t>
            </a:r>
            <a:r>
              <a:rPr lang="en-US" sz="1500" dirty="0">
                <a:solidFill>
                  <a:srgbClr val="080808"/>
                </a:solidFill>
                <a:latin typeface="Consolas" panose="020B0609020204030204" pitchFamily="49" charset="0"/>
              </a:rPr>
              <a:t>address)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r>
              <a:rPr lang="en-US" sz="1500" dirty="0" err="1">
                <a:solidFill>
                  <a:srgbClr val="0033B3"/>
                </a:solidFill>
                <a:latin typeface="Consolas" panose="020B0609020204030204" pitchFamily="49" charset="0"/>
              </a:rPr>
              <a:t>this</a:t>
            </a:r>
            <a:r>
              <a:rPr lang="en-US" sz="1500" dirty="0" err="1">
                <a:solidFill>
                  <a:srgbClr val="080808"/>
                </a:solidFill>
                <a:latin typeface="Consolas" panose="020B0609020204030204" pitchFamily="49" charset="0"/>
              </a:rPr>
              <a:t>.</a:t>
            </a:r>
            <a:r>
              <a:rPr lang="en-US" sz="1500" dirty="0" err="1">
                <a:solidFill>
                  <a:srgbClr val="871094"/>
                </a:solidFill>
                <a:latin typeface="Consolas" panose="020B0609020204030204" pitchFamily="49" charset="0"/>
              </a:rPr>
              <a:t>address</a:t>
            </a:r>
            <a:r>
              <a:rPr lang="en-US" sz="1500" dirty="0">
                <a:solidFill>
                  <a:srgbClr val="871094"/>
                </a:solidFill>
                <a:latin typeface="Consolas" panose="020B0609020204030204" pitchFamily="49" charset="0"/>
              </a:rPr>
              <a:t> </a:t>
            </a:r>
            <a:r>
              <a:rPr lang="en-US" sz="1500" dirty="0">
                <a:solidFill>
                  <a:srgbClr val="080808"/>
                </a:solidFill>
                <a:latin typeface="Consolas" panose="020B0609020204030204" pitchFamily="49" charset="0"/>
              </a:rPr>
              <a:t>= address;</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r>
              <a:rPr lang="en-US" sz="1500" dirty="0">
                <a:solidFill>
                  <a:srgbClr val="0033B3"/>
                </a:solidFill>
                <a:latin typeface="Consolas" panose="020B0609020204030204" pitchFamily="49" charset="0"/>
              </a:rPr>
              <a:t>public </a:t>
            </a:r>
            <a:r>
              <a:rPr lang="en-US" sz="1500" dirty="0">
                <a:solidFill>
                  <a:srgbClr val="000000"/>
                </a:solidFill>
                <a:latin typeface="Consolas" panose="020B0609020204030204" pitchFamily="49" charset="0"/>
              </a:rPr>
              <a:t>String </a:t>
            </a:r>
            <a:r>
              <a:rPr lang="en-US" sz="1500" dirty="0" err="1">
                <a:solidFill>
                  <a:srgbClr val="00627A"/>
                </a:solidFill>
                <a:latin typeface="Consolas" panose="020B0609020204030204" pitchFamily="49" charset="0"/>
              </a:rPr>
              <a:t>getEmail</a:t>
            </a:r>
            <a:r>
              <a:rPr lang="en-US" sz="1500" dirty="0">
                <a:solidFill>
                  <a:srgbClr val="080808"/>
                </a:solidFill>
                <a:latin typeface="Consolas" panose="020B0609020204030204" pitchFamily="49" charset="0"/>
              </a:rPr>
              <a:t>()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r>
              <a:rPr lang="en-US" sz="1500" dirty="0">
                <a:solidFill>
                  <a:srgbClr val="0033B3"/>
                </a:solidFill>
                <a:latin typeface="Consolas" panose="020B0609020204030204" pitchFamily="49" charset="0"/>
              </a:rPr>
              <a:t>return </a:t>
            </a:r>
            <a:r>
              <a:rPr lang="en-US" sz="1500" dirty="0">
                <a:solidFill>
                  <a:srgbClr val="871094"/>
                </a:solidFill>
                <a:latin typeface="Consolas" panose="020B0609020204030204" pitchFamily="49" charset="0"/>
              </a:rPr>
              <a:t>email</a:t>
            </a:r>
            <a:r>
              <a:rPr lang="en-US" sz="1500" dirty="0">
                <a:solidFill>
                  <a:srgbClr val="080808"/>
                </a:solidFill>
                <a:latin typeface="Consolas" panose="020B0609020204030204" pitchFamily="49" charset="0"/>
              </a:rPr>
              <a:t>;</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r>
              <a:rPr lang="en-US" sz="1500" dirty="0">
                <a:solidFill>
                  <a:srgbClr val="0033B3"/>
                </a:solidFill>
                <a:latin typeface="Consolas" panose="020B0609020204030204" pitchFamily="49" charset="0"/>
              </a:rPr>
              <a:t>public void </a:t>
            </a:r>
            <a:r>
              <a:rPr lang="en-US" sz="1500" dirty="0" err="1">
                <a:solidFill>
                  <a:srgbClr val="00627A"/>
                </a:solidFill>
                <a:latin typeface="Consolas" panose="020B0609020204030204" pitchFamily="49" charset="0"/>
              </a:rPr>
              <a:t>setEmail</a:t>
            </a:r>
            <a:r>
              <a:rPr lang="en-US" sz="1500" dirty="0">
                <a:solidFill>
                  <a:srgbClr val="080808"/>
                </a:solidFill>
                <a:latin typeface="Consolas" panose="020B0609020204030204" pitchFamily="49" charset="0"/>
              </a:rPr>
              <a:t>(</a:t>
            </a:r>
            <a:r>
              <a:rPr lang="en-US" sz="1500" dirty="0">
                <a:solidFill>
                  <a:srgbClr val="000000"/>
                </a:solidFill>
                <a:latin typeface="Consolas" panose="020B0609020204030204" pitchFamily="49" charset="0"/>
              </a:rPr>
              <a:t>String </a:t>
            </a:r>
            <a:r>
              <a:rPr lang="en-US" sz="1500" dirty="0">
                <a:solidFill>
                  <a:srgbClr val="080808"/>
                </a:solidFill>
                <a:latin typeface="Consolas" panose="020B0609020204030204" pitchFamily="49" charset="0"/>
              </a:rPr>
              <a:t>email)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r>
              <a:rPr lang="en-US" sz="1500" dirty="0" err="1">
                <a:solidFill>
                  <a:srgbClr val="0033B3"/>
                </a:solidFill>
                <a:latin typeface="Consolas" panose="020B0609020204030204" pitchFamily="49" charset="0"/>
              </a:rPr>
              <a:t>this</a:t>
            </a:r>
            <a:r>
              <a:rPr lang="en-US" sz="1500" dirty="0" err="1">
                <a:solidFill>
                  <a:srgbClr val="080808"/>
                </a:solidFill>
                <a:latin typeface="Consolas" panose="020B0609020204030204" pitchFamily="49" charset="0"/>
              </a:rPr>
              <a:t>.</a:t>
            </a:r>
            <a:r>
              <a:rPr lang="en-US" sz="1500" dirty="0" err="1">
                <a:solidFill>
                  <a:srgbClr val="871094"/>
                </a:solidFill>
                <a:latin typeface="Consolas" panose="020B0609020204030204" pitchFamily="49" charset="0"/>
              </a:rPr>
              <a:t>email</a:t>
            </a:r>
            <a:r>
              <a:rPr lang="en-US" sz="1500" dirty="0">
                <a:solidFill>
                  <a:srgbClr val="871094"/>
                </a:solidFill>
                <a:latin typeface="Consolas" panose="020B0609020204030204" pitchFamily="49" charset="0"/>
              </a:rPr>
              <a:t> </a:t>
            </a:r>
            <a:r>
              <a:rPr lang="en-US" sz="1500" dirty="0">
                <a:solidFill>
                  <a:srgbClr val="080808"/>
                </a:solidFill>
                <a:latin typeface="Consolas" panose="020B0609020204030204" pitchFamily="49" charset="0"/>
              </a:rPr>
              <a:t>= email;</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r>
              <a:rPr lang="en-US" sz="1500" dirty="0">
                <a:solidFill>
                  <a:srgbClr val="0033B3"/>
                </a:solidFill>
                <a:latin typeface="Consolas" panose="020B0609020204030204" pitchFamily="49" charset="0"/>
              </a:rPr>
              <a:t>public </a:t>
            </a:r>
            <a:r>
              <a:rPr lang="en-US" sz="1500" dirty="0">
                <a:solidFill>
                  <a:srgbClr val="000000"/>
                </a:solidFill>
                <a:latin typeface="Consolas" panose="020B0609020204030204" pitchFamily="49" charset="0"/>
              </a:rPr>
              <a:t>Date </a:t>
            </a:r>
            <a:r>
              <a:rPr lang="en-US" sz="1500" dirty="0" err="1">
                <a:solidFill>
                  <a:srgbClr val="00627A"/>
                </a:solidFill>
                <a:latin typeface="Consolas" panose="020B0609020204030204" pitchFamily="49" charset="0"/>
              </a:rPr>
              <a:t>getDateOfBirth</a:t>
            </a:r>
            <a:r>
              <a:rPr lang="en-US" sz="1500" dirty="0">
                <a:solidFill>
                  <a:srgbClr val="080808"/>
                </a:solidFill>
                <a:latin typeface="Consolas" panose="020B0609020204030204" pitchFamily="49" charset="0"/>
              </a:rPr>
              <a:t>()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r>
              <a:rPr lang="en-US" sz="1500" dirty="0">
                <a:solidFill>
                  <a:srgbClr val="0033B3"/>
                </a:solidFill>
                <a:latin typeface="Consolas" panose="020B0609020204030204" pitchFamily="49" charset="0"/>
              </a:rPr>
              <a:t>return </a:t>
            </a:r>
            <a:r>
              <a:rPr lang="en-US" sz="1500" dirty="0" err="1">
                <a:solidFill>
                  <a:srgbClr val="871094"/>
                </a:solidFill>
                <a:latin typeface="Consolas" panose="020B0609020204030204" pitchFamily="49" charset="0"/>
              </a:rPr>
              <a:t>dateOfBirth</a:t>
            </a:r>
            <a:r>
              <a:rPr lang="en-US" sz="1500" dirty="0">
                <a:solidFill>
                  <a:srgbClr val="080808"/>
                </a:solidFill>
                <a:latin typeface="Consolas" panose="020B0609020204030204" pitchFamily="49" charset="0"/>
              </a:rPr>
              <a:t>;</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r>
              <a:rPr lang="en-US" sz="1500" dirty="0">
                <a:solidFill>
                  <a:srgbClr val="0033B3"/>
                </a:solidFill>
                <a:latin typeface="Consolas" panose="020B0609020204030204" pitchFamily="49" charset="0"/>
              </a:rPr>
              <a:t>public void </a:t>
            </a:r>
            <a:r>
              <a:rPr lang="en-US" sz="1500" dirty="0" err="1">
                <a:solidFill>
                  <a:srgbClr val="00627A"/>
                </a:solidFill>
                <a:latin typeface="Consolas" panose="020B0609020204030204" pitchFamily="49" charset="0"/>
              </a:rPr>
              <a:t>setDateOfBirth</a:t>
            </a:r>
            <a:r>
              <a:rPr lang="en-US" sz="1500" dirty="0">
                <a:solidFill>
                  <a:srgbClr val="080808"/>
                </a:solidFill>
                <a:latin typeface="Consolas" panose="020B0609020204030204" pitchFamily="49" charset="0"/>
              </a:rPr>
              <a:t>(</a:t>
            </a:r>
            <a:r>
              <a:rPr lang="en-US" sz="1500" dirty="0">
                <a:solidFill>
                  <a:srgbClr val="000000"/>
                </a:solidFill>
                <a:latin typeface="Consolas" panose="020B0609020204030204" pitchFamily="49" charset="0"/>
              </a:rPr>
              <a:t>Date </a:t>
            </a:r>
            <a:r>
              <a:rPr lang="en-US" sz="1500" dirty="0" err="1">
                <a:solidFill>
                  <a:srgbClr val="080808"/>
                </a:solidFill>
                <a:latin typeface="Consolas" panose="020B0609020204030204" pitchFamily="49" charset="0"/>
              </a:rPr>
              <a:t>dateOfBirth</a:t>
            </a:r>
            <a:r>
              <a:rPr lang="en-US" sz="1500" dirty="0">
                <a:solidFill>
                  <a:srgbClr val="080808"/>
                </a:solidFill>
                <a:latin typeface="Consolas" panose="020B0609020204030204" pitchFamily="49" charset="0"/>
              </a:rPr>
              <a:t>)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r>
              <a:rPr lang="en-US" sz="1500" dirty="0" err="1">
                <a:solidFill>
                  <a:srgbClr val="0033B3"/>
                </a:solidFill>
                <a:latin typeface="Consolas" panose="020B0609020204030204" pitchFamily="49" charset="0"/>
              </a:rPr>
              <a:t>this</a:t>
            </a:r>
            <a:r>
              <a:rPr lang="en-US" sz="1500" dirty="0" err="1">
                <a:solidFill>
                  <a:srgbClr val="080808"/>
                </a:solidFill>
                <a:latin typeface="Consolas" panose="020B0609020204030204" pitchFamily="49" charset="0"/>
              </a:rPr>
              <a:t>.</a:t>
            </a:r>
            <a:r>
              <a:rPr lang="en-US" sz="1500" dirty="0" err="1">
                <a:solidFill>
                  <a:srgbClr val="871094"/>
                </a:solidFill>
                <a:latin typeface="Consolas" panose="020B0609020204030204" pitchFamily="49" charset="0"/>
              </a:rPr>
              <a:t>dateOfBirth</a:t>
            </a:r>
            <a:r>
              <a:rPr lang="en-US" sz="1500" dirty="0">
                <a:solidFill>
                  <a:srgbClr val="871094"/>
                </a:solidFill>
                <a:latin typeface="Consolas" panose="020B0609020204030204" pitchFamily="49" charset="0"/>
              </a:rPr>
              <a:t> </a:t>
            </a:r>
            <a:r>
              <a:rPr lang="en-US" sz="1500" dirty="0">
                <a:solidFill>
                  <a:srgbClr val="080808"/>
                </a:solidFill>
                <a:latin typeface="Consolas" panose="020B0609020204030204" pitchFamily="49" charset="0"/>
              </a:rPr>
              <a:t>= </a:t>
            </a:r>
            <a:r>
              <a:rPr lang="en-US" sz="1500" dirty="0" err="1">
                <a:solidFill>
                  <a:srgbClr val="080808"/>
                </a:solidFill>
                <a:latin typeface="Consolas" panose="020B0609020204030204" pitchFamily="49" charset="0"/>
              </a:rPr>
              <a:t>dateOfBirth</a:t>
            </a:r>
            <a:r>
              <a:rPr lang="en-US" sz="1500" dirty="0">
                <a:solidFill>
                  <a:srgbClr val="080808"/>
                </a:solidFill>
                <a:latin typeface="Consolas" panose="020B0609020204030204" pitchFamily="49" charset="0"/>
              </a:rPr>
              <a:t>;</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    }</a:t>
            </a:r>
            <a:br>
              <a:rPr lang="en-US" sz="1500" dirty="0">
                <a:solidFill>
                  <a:srgbClr val="080808"/>
                </a:solidFill>
                <a:latin typeface="Consolas" panose="020B0609020204030204" pitchFamily="49" charset="0"/>
              </a:rPr>
            </a:br>
            <a:r>
              <a:rPr lang="en-US" sz="1500" dirty="0">
                <a:solidFill>
                  <a:srgbClr val="080808"/>
                </a:solidFill>
                <a:latin typeface="Consolas" panose="020B0609020204030204" pitchFamily="49" charset="0"/>
              </a:rPr>
              <a:t>}</a:t>
            </a:r>
            <a:endParaRPr lang="en-US" sz="1500" dirty="0">
              <a:latin typeface="Consolas" panose="020B0609020204030204" pitchFamily="49" charset="0"/>
            </a:endParaRPr>
          </a:p>
        </p:txBody>
      </p:sp>
    </p:spTree>
    <p:extLst>
      <p:ext uri="{BB962C8B-B14F-4D97-AF65-F5344CB8AC3E}">
        <p14:creationId xmlns:p14="http://schemas.microsoft.com/office/powerpoint/2010/main" val="3436031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295400" y="1679367"/>
            <a:ext cx="8991600" cy="5178982"/>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a:latin typeface="+mj-lt"/>
                <a:cs typeface="Arial"/>
              </a:rPr>
              <a:t>Constructor </a:t>
            </a:r>
            <a:r>
              <a:rPr lang="en-US" sz="2800" spc="-45" dirty="0" err="1">
                <a:latin typeface="+mj-lt"/>
                <a:cs typeface="Arial"/>
              </a:rPr>
              <a:t>là</a:t>
            </a:r>
            <a:r>
              <a:rPr lang="en-US" sz="2800" spc="-45" dirty="0">
                <a:latin typeface="+mj-lt"/>
                <a:cs typeface="Arial"/>
              </a:rPr>
              <a:t> </a:t>
            </a:r>
            <a:r>
              <a:rPr lang="en-US" sz="2800" spc="-45" dirty="0" err="1">
                <a:latin typeface="+mj-lt"/>
                <a:cs typeface="Arial"/>
              </a:rPr>
              <a:t>gì</a:t>
            </a:r>
            <a:r>
              <a:rPr lang="en-US" sz="2800" spc="-45" dirty="0">
                <a:latin typeface="+mj-lt"/>
                <a:cs typeface="Arial"/>
              </a:rPr>
              <a:t>?: </a:t>
            </a:r>
          </a:p>
          <a:p>
            <a:pPr marL="755015" lvl="1" indent="-285750">
              <a:lnSpc>
                <a:spcPct val="100000"/>
              </a:lnSpc>
              <a:spcBef>
                <a:spcPts val="595"/>
              </a:spcBef>
              <a:buClr>
                <a:srgbClr val="FF5A33"/>
              </a:buClr>
              <a:buFont typeface="Wingdings"/>
              <a:buChar char=""/>
              <a:tabLst>
                <a:tab pos="755015" algn="l"/>
              </a:tabLst>
            </a:pPr>
            <a:r>
              <a:rPr lang="vi-VN" sz="2400" dirty="0">
                <a:solidFill>
                  <a:prstClr val="black"/>
                </a:solidFill>
                <a:latin typeface="Times New Roman" panose="02020603050405020304" pitchFamily="18" charset="0"/>
                <a:cs typeface="Times New Roman" panose="02020603050405020304" pitchFamily="18" charset="0"/>
              </a:rPr>
              <a:t>Constructor là một </a:t>
            </a:r>
            <a:r>
              <a:rPr lang="vi-VN" sz="2400" b="1" dirty="0">
                <a:solidFill>
                  <a:prstClr val="black"/>
                </a:solidFill>
                <a:latin typeface="Times New Roman" panose="02020603050405020304" pitchFamily="18" charset="0"/>
                <a:cs typeface="Times New Roman" panose="02020603050405020304" pitchFamily="18" charset="0"/>
              </a:rPr>
              <a:t>dạng đặc biệt</a:t>
            </a:r>
            <a:r>
              <a:rPr lang="vi-VN" sz="2400" dirty="0">
                <a:solidFill>
                  <a:prstClr val="black"/>
                </a:solidFill>
                <a:latin typeface="Times New Roman" panose="02020603050405020304" pitchFamily="18" charset="0"/>
                <a:cs typeface="Times New Roman" panose="02020603050405020304" pitchFamily="18" charset="0"/>
              </a:rPr>
              <a:t> của </a:t>
            </a:r>
            <a:r>
              <a:rPr lang="en-US" sz="2400" b="1" dirty="0">
                <a:solidFill>
                  <a:prstClr val="black"/>
                </a:solidFill>
                <a:latin typeface="Times New Roman" panose="02020603050405020304" pitchFamily="18" charset="0"/>
                <a:cs typeface="Times New Roman" panose="02020603050405020304" pitchFamily="18" charset="0"/>
              </a:rPr>
              <a:t>Method(</a:t>
            </a:r>
            <a:r>
              <a:rPr lang="en-US" sz="2400" b="1" dirty="0" err="1">
                <a:solidFill>
                  <a:prstClr val="black"/>
                </a:solidFill>
                <a:latin typeface="Times New Roman" panose="02020603050405020304" pitchFamily="18" charset="0"/>
                <a:cs typeface="Times New Roman" panose="02020603050405020304" pitchFamily="18" charset="0"/>
              </a:rPr>
              <a:t>hàm</a:t>
            </a:r>
            <a:r>
              <a:rPr lang="en-US" sz="2400" dirty="0">
                <a:solidFill>
                  <a:prstClr val="black"/>
                </a:solidFill>
                <a:latin typeface="Times New Roman" panose="02020603050405020304" pitchFamily="18" charset="0"/>
                <a:cs typeface="Times New Roman" panose="02020603050405020304" pitchFamily="18" charset="0"/>
              </a:rPr>
              <a:t>/</a:t>
            </a:r>
            <a:r>
              <a:rPr lang="vi-VN" sz="2400" dirty="0">
                <a:solidFill>
                  <a:prstClr val="black"/>
                </a:solidFill>
                <a:latin typeface="Times New Roman" panose="02020603050405020304" pitchFamily="18" charset="0"/>
                <a:cs typeface="Times New Roman" panose="02020603050405020304" pitchFamily="18" charset="0"/>
              </a:rPr>
              <a:t>phương thức</a:t>
            </a:r>
            <a:r>
              <a:rPr lang="en-US" sz="2400" dirty="0">
                <a:solidFill>
                  <a:prstClr val="black"/>
                </a:solidFill>
                <a:latin typeface="Times New Roman" panose="02020603050405020304" pitchFamily="18" charset="0"/>
                <a:cs typeface="Times New Roman" panose="02020603050405020304" pitchFamily="18" charset="0"/>
              </a:rPr>
              <a:t>)</a:t>
            </a:r>
            <a:r>
              <a:rPr lang="vi-VN" sz="2400" dirty="0">
                <a:solidFill>
                  <a:prstClr val="black"/>
                </a:solidFill>
                <a:latin typeface="Times New Roman" panose="02020603050405020304" pitchFamily="18" charset="0"/>
                <a:cs typeface="Times New Roman" panose="02020603050405020304" pitchFamily="18" charset="0"/>
              </a:rPr>
              <a:t> được </a:t>
            </a:r>
            <a:r>
              <a:rPr lang="vi-VN" sz="2400" b="1" dirty="0">
                <a:solidFill>
                  <a:prstClr val="black"/>
                </a:solidFill>
                <a:latin typeface="Times New Roman" panose="02020603050405020304" pitchFamily="18" charset="0"/>
                <a:cs typeface="Times New Roman" panose="02020603050405020304" pitchFamily="18" charset="0"/>
              </a:rPr>
              <a:t>sử dụng để khởi tạo</a:t>
            </a:r>
            <a:r>
              <a:rPr lang="vi-VN" sz="2400" dirty="0">
                <a:solidFill>
                  <a:prstClr val="black"/>
                </a:solidFill>
                <a:latin typeface="Times New Roman" panose="02020603050405020304" pitchFamily="18" charset="0"/>
                <a:cs typeface="Times New Roman" panose="02020603050405020304" pitchFamily="18" charset="0"/>
              </a:rPr>
              <a:t> các </a:t>
            </a:r>
            <a:r>
              <a:rPr lang="vi-VN" sz="2400" b="1" dirty="0">
                <a:solidFill>
                  <a:prstClr val="black"/>
                </a:solidFill>
                <a:latin typeface="Times New Roman" panose="02020603050405020304" pitchFamily="18" charset="0"/>
                <a:cs typeface="Times New Roman" panose="02020603050405020304" pitchFamily="18" charset="0"/>
              </a:rPr>
              <a:t>đối tượng</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từ</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một</a:t>
            </a:r>
            <a:r>
              <a:rPr lang="en-US" sz="2400" b="1" dirty="0">
                <a:solidFill>
                  <a:prstClr val="black"/>
                </a:solidFill>
                <a:latin typeface="Times New Roman" panose="02020603050405020304" pitchFamily="18" charset="0"/>
                <a:cs typeface="Times New Roman" panose="02020603050405020304" pitchFamily="18" charset="0"/>
              </a:rPr>
              <a:t> class</a:t>
            </a:r>
            <a:r>
              <a:rPr lang="vi-VN" sz="2400" dirty="0" smtClean="0">
                <a:solidFill>
                  <a:prstClr val="black"/>
                </a:solidFill>
                <a:latin typeface="Times New Roman" panose="02020603050405020304" pitchFamily="18" charset="0"/>
                <a:cs typeface="Times New Roman" panose="02020603050405020304" pitchFamily="18" charset="0"/>
              </a:rPr>
              <a:t>.</a:t>
            </a:r>
            <a:endParaRPr lang="en-US" sz="2400" dirty="0" smtClean="0">
              <a:solidFill>
                <a:prstClr val="black"/>
              </a:solidFill>
              <a:latin typeface="Times New Roman" panose="02020603050405020304" pitchFamily="18" charset="0"/>
              <a:cs typeface="Times New Roman" panose="02020603050405020304" pitchFamily="18" charset="0"/>
            </a:endParaRPr>
          </a:p>
          <a:p>
            <a:pPr marL="755650" lvl="1" indent="-285750">
              <a:spcBef>
                <a:spcPts val="595"/>
              </a:spcBef>
              <a:buClr>
                <a:srgbClr val="FF5A33"/>
              </a:buClr>
              <a:buFont typeface="Wingdings"/>
              <a:buChar char=""/>
              <a:tabLst>
                <a:tab pos="755650" algn="l"/>
              </a:tabLst>
            </a:pP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lớp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trị</a:t>
            </a:r>
            <a:endParaRPr lang="en-US" sz="2400" dirty="0">
              <a:latin typeface="Times New Roman" panose="02020603050405020304" pitchFamily="18" charset="0"/>
              <a:cs typeface="Times New Roman" panose="02020603050405020304" pitchFamily="18" charset="0"/>
            </a:endParaRPr>
          </a:p>
          <a:p>
            <a:pPr marL="755650" lvl="1" indent="-285750">
              <a:lnSpc>
                <a:spcPct val="100000"/>
              </a:lnSpc>
              <a:spcBef>
                <a:spcPts val="575"/>
              </a:spcBef>
              <a:buClr>
                <a:srgbClr val="FF5A33"/>
              </a:buClr>
              <a:buFont typeface="Wingdings"/>
              <a:buChar char=""/>
              <a:tabLst>
                <a:tab pos="755650" algn="l"/>
              </a:tabLst>
            </a:pPr>
            <a:r>
              <a:rPr lang="vi-VN" sz="2400" dirty="0" smtClean="0">
                <a:latin typeface="Times New Roman" panose="02020603050405020304" pitchFamily="18" charset="0"/>
                <a:cs typeface="Times New Roman" panose="02020603050405020304" pitchFamily="18" charset="0"/>
              </a:rPr>
              <a:t>Constructor </a:t>
            </a:r>
            <a:r>
              <a:rPr lang="vi-VN" sz="2400" dirty="0">
                <a:latin typeface="Times New Roman" panose="02020603050405020304" pitchFamily="18" charset="0"/>
                <a:cs typeface="Times New Roman" panose="02020603050405020304" pitchFamily="18" charset="0"/>
              </a:rPr>
              <a:t>được gọi tại thời điểm tạo đối tượng. </a:t>
            </a:r>
            <a:r>
              <a:rPr lang="vi-VN" sz="2400" dirty="0">
                <a:latin typeface="Times New Roman" panose="02020603050405020304" pitchFamily="18" charset="0"/>
                <a:cs typeface="Times New Roman" panose="02020603050405020304" pitchFamily="18" charset="0"/>
              </a:rPr>
              <a:t>Nó khởi tạo các giá trị để cung cấp dữ liệu cho các đối 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class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755015" lvl="1" indent="-285750">
              <a:spcBef>
                <a:spcPts val="595"/>
              </a:spcBef>
              <a:buClr>
                <a:srgbClr val="FF5A33"/>
              </a:buClr>
              <a:buFont typeface="Wingdings"/>
              <a:buChar char=""/>
              <a:tabLst>
                <a:tab pos="755015" algn="l"/>
              </a:tabLst>
            </a:pP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1 class</a:t>
            </a:r>
            <a:r>
              <a:rPr lang="en-US" sz="2400" dirty="0" smtClean="0">
                <a:latin typeface="Times New Roman" panose="02020603050405020304" pitchFamily="18" charset="0"/>
                <a:cs typeface="Times New Roman" panose="02020603050405020304" pitchFamily="18" charset="0"/>
              </a:rPr>
              <a:t>:</a:t>
            </a:r>
          </a:p>
          <a:p>
            <a:pPr lvl="0" algn="ctr"/>
            <a:r>
              <a:rPr lang="en-US" sz="2800" dirty="0" err="1">
                <a:solidFill>
                  <a:srgbClr val="FC6E51">
                    <a:lumMod val="75000"/>
                  </a:srgbClr>
                </a:solidFill>
                <a:latin typeface="Times New Roman" panose="02020603050405020304" pitchFamily="18" charset="0"/>
                <a:cs typeface="Times New Roman" panose="02020603050405020304" pitchFamily="18" charset="0"/>
              </a:rPr>
              <a:t>TenClass</a:t>
            </a:r>
            <a:r>
              <a:rPr lang="en-US" sz="2800" dirty="0">
                <a:solidFill>
                  <a:srgbClr val="FC6E51">
                    <a:lumMod val="75000"/>
                  </a:srgbClr>
                </a:solidFill>
                <a:latin typeface="Times New Roman" panose="02020603050405020304" pitchFamily="18" charset="0"/>
                <a:cs typeface="Times New Roman" panose="02020603050405020304" pitchFamily="18" charset="0"/>
              </a:rPr>
              <a:t> </a:t>
            </a:r>
            <a:r>
              <a:rPr lang="en-US" sz="2800" dirty="0" err="1">
                <a:solidFill>
                  <a:prstClr val="black"/>
                </a:solidFill>
                <a:latin typeface="Times New Roman" panose="02020603050405020304" pitchFamily="18" charset="0"/>
                <a:cs typeface="Times New Roman" panose="02020603050405020304" pitchFamily="18" charset="0"/>
              </a:rPr>
              <a:t>tenDoiTuong</a:t>
            </a:r>
            <a:r>
              <a:rPr lang="en-US" sz="2800" dirty="0">
                <a:solidFill>
                  <a:srgbClr val="FC6E51">
                    <a:lumMod val="75000"/>
                  </a:srgbClr>
                </a:solidFill>
                <a:latin typeface="Times New Roman" panose="02020603050405020304" pitchFamily="18" charset="0"/>
                <a:cs typeface="Times New Roman" panose="02020603050405020304" pitchFamily="18" charset="0"/>
              </a:rPr>
              <a:t> = </a:t>
            </a:r>
            <a:r>
              <a:rPr lang="en-US" sz="2800" dirty="0">
                <a:solidFill>
                  <a:srgbClr val="C00000"/>
                </a:solidFill>
                <a:latin typeface="Times New Roman" panose="02020603050405020304" pitchFamily="18" charset="0"/>
                <a:cs typeface="Times New Roman" panose="02020603050405020304" pitchFamily="18" charset="0"/>
              </a:rPr>
              <a:t>new</a:t>
            </a:r>
            <a:r>
              <a:rPr lang="en-US" sz="2800" dirty="0">
                <a:solidFill>
                  <a:srgbClr val="FC6E51">
                    <a:lumMod val="75000"/>
                  </a:srgbClr>
                </a:solidFill>
                <a:latin typeface="Times New Roman" panose="02020603050405020304" pitchFamily="18" charset="0"/>
                <a:cs typeface="Times New Roman" panose="02020603050405020304" pitchFamily="18" charset="0"/>
              </a:rPr>
              <a:t> </a:t>
            </a:r>
            <a:r>
              <a:rPr lang="en-US" sz="2800" dirty="0" err="1">
                <a:solidFill>
                  <a:srgbClr val="FC6E51">
                    <a:lumMod val="75000"/>
                  </a:srgbClr>
                </a:solidFill>
                <a:latin typeface="Times New Roman" panose="02020603050405020304" pitchFamily="18" charset="0"/>
                <a:cs typeface="Times New Roman" panose="02020603050405020304" pitchFamily="18" charset="0"/>
              </a:rPr>
              <a:t>TenClass</a:t>
            </a:r>
            <a:r>
              <a:rPr lang="en-US" sz="2800" dirty="0" smtClean="0">
                <a:solidFill>
                  <a:srgbClr val="FC6E51">
                    <a:lumMod val="75000"/>
                  </a:srgbClr>
                </a:solidFill>
                <a:latin typeface="Times New Roman" panose="02020603050405020304" pitchFamily="18" charset="0"/>
                <a:cs typeface="Times New Roman" panose="02020603050405020304" pitchFamily="18" charset="0"/>
              </a:rPr>
              <a:t>();</a:t>
            </a:r>
          </a:p>
          <a:p>
            <a:pPr lvl="0" algn="ctr"/>
            <a:r>
              <a:rPr lang="en-US" sz="2800" dirty="0">
                <a:solidFill>
                  <a:prstClr val="black"/>
                </a:solidFill>
                <a:latin typeface="Times New Roman" panose="02020603050405020304" pitchFamily="18" charset="0"/>
                <a:cs typeface="Times New Roman" panose="02020603050405020304" pitchFamily="18" charset="0"/>
              </a:rPr>
              <a:t>VD: </a:t>
            </a:r>
            <a:r>
              <a:rPr lang="en-US" sz="2800" dirty="0">
                <a:solidFill>
                  <a:srgbClr val="FC6E51">
                    <a:lumMod val="75000"/>
                  </a:srgbClr>
                </a:solidFill>
                <a:latin typeface="Times New Roman" panose="02020603050405020304" pitchFamily="18" charset="0"/>
                <a:cs typeface="Times New Roman" panose="02020603050405020304" pitchFamily="18" charset="0"/>
              </a:rPr>
              <a:t>Car</a:t>
            </a:r>
            <a:r>
              <a:rPr lang="en-US" sz="2800" dirty="0">
                <a:solidFill>
                  <a:prstClr val="black"/>
                </a:solidFill>
                <a:latin typeface="Times New Roman" panose="02020603050405020304" pitchFamily="18" charset="0"/>
                <a:cs typeface="Times New Roman" panose="02020603050405020304" pitchFamily="18" charset="0"/>
              </a:rPr>
              <a:t> </a:t>
            </a:r>
            <a:r>
              <a:rPr lang="en-US" sz="2800" dirty="0" err="1">
                <a:solidFill>
                  <a:prstClr val="black"/>
                </a:solidFill>
                <a:latin typeface="Times New Roman" panose="02020603050405020304" pitchFamily="18" charset="0"/>
                <a:cs typeface="Times New Roman" panose="02020603050405020304" pitchFamily="18" charset="0"/>
              </a:rPr>
              <a:t>audi</a:t>
            </a:r>
            <a:r>
              <a:rPr lang="en-US" sz="2800" dirty="0">
                <a:solidFill>
                  <a:prstClr val="black"/>
                </a:solidFill>
                <a:latin typeface="Times New Roman" panose="02020603050405020304" pitchFamily="18" charset="0"/>
                <a:cs typeface="Times New Roman" panose="02020603050405020304" pitchFamily="18" charset="0"/>
              </a:rPr>
              <a:t> = </a:t>
            </a:r>
            <a:r>
              <a:rPr lang="en-US" sz="2800" dirty="0">
                <a:solidFill>
                  <a:srgbClr val="C00000"/>
                </a:solidFill>
                <a:latin typeface="Times New Roman" panose="02020603050405020304" pitchFamily="18" charset="0"/>
                <a:cs typeface="Times New Roman" panose="02020603050405020304" pitchFamily="18" charset="0"/>
              </a:rPr>
              <a:t>new</a:t>
            </a:r>
            <a:r>
              <a:rPr lang="en-US" sz="2800" dirty="0">
                <a:solidFill>
                  <a:prstClr val="black"/>
                </a:solidFill>
                <a:latin typeface="Times New Roman" panose="02020603050405020304" pitchFamily="18" charset="0"/>
                <a:cs typeface="Times New Roman" panose="02020603050405020304" pitchFamily="18" charset="0"/>
              </a:rPr>
              <a:t> </a:t>
            </a:r>
            <a:r>
              <a:rPr lang="en-US" sz="2800" dirty="0">
                <a:solidFill>
                  <a:srgbClr val="FC6E51">
                    <a:lumMod val="75000"/>
                  </a:srgbClr>
                </a:solidFill>
                <a:latin typeface="Times New Roman" panose="02020603050405020304" pitchFamily="18" charset="0"/>
                <a:cs typeface="Times New Roman" panose="02020603050405020304" pitchFamily="18" charset="0"/>
              </a:rPr>
              <a:t>Car</a:t>
            </a:r>
            <a:r>
              <a:rPr lang="en-US" sz="2800" dirty="0">
                <a:solidFill>
                  <a:prstClr val="black"/>
                </a:solidFill>
                <a:latin typeface="Times New Roman" panose="02020603050405020304" pitchFamily="18" charset="0"/>
                <a:cs typeface="Times New Roman" panose="02020603050405020304" pitchFamily="18" charset="0"/>
              </a:rPr>
              <a:t>();</a:t>
            </a:r>
            <a:endParaRPr lang="en-US" sz="2800" dirty="0">
              <a:solidFill>
                <a:srgbClr val="FC6E51">
                  <a:lumMod val="75000"/>
                </a:srgbClr>
              </a:solidFill>
              <a:latin typeface="Times New Roman" panose="02020603050405020304" pitchFamily="18" charset="0"/>
              <a:cs typeface="Times New Roman" panose="02020603050405020304" pitchFamily="18" charset="0"/>
            </a:endParaRPr>
          </a:p>
          <a:p>
            <a:pPr marL="755015" lvl="1" indent="-285750">
              <a:spcBef>
                <a:spcPts val="595"/>
              </a:spcBef>
              <a:buClr>
                <a:srgbClr val="FF5A33"/>
              </a:buClr>
              <a:buFont typeface="Wingdings"/>
              <a:buChar char=""/>
              <a:tabLst>
                <a:tab pos="755015" algn="l"/>
              </a:tabLst>
            </a:pPr>
            <a:endParaRPr lang="en-US" sz="2400" dirty="0">
              <a:latin typeface="Times New Roman" panose="02020603050405020304" pitchFamily="18" charset="0"/>
              <a:cs typeface="Times New Roman" panose="02020603050405020304" pitchFamily="18" charset="0"/>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2112057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068"/>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11" name="圆角矩形 14"/>
          <p:cNvSpPr/>
          <p:nvPr/>
        </p:nvSpPr>
        <p:spPr>
          <a:xfrm>
            <a:off x="2413731" y="1377358"/>
            <a:ext cx="746659" cy="1280701"/>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01</a:t>
            </a:r>
            <a:endParaRPr lang="zh-CN" altLang="en-US" sz="2800" dirty="0">
              <a:latin typeface="Impact" panose="020B0806030902050204" pitchFamily="34" charset="0"/>
            </a:endParaRPr>
          </a:p>
        </p:txBody>
      </p:sp>
      <p:grpSp>
        <p:nvGrpSpPr>
          <p:cNvPr id="12" name="组合 16"/>
          <p:cNvGrpSpPr/>
          <p:nvPr/>
        </p:nvGrpSpPr>
        <p:grpSpPr>
          <a:xfrm>
            <a:off x="2408919" y="3521880"/>
            <a:ext cx="782361" cy="718591"/>
            <a:chOff x="2785863" y="1141409"/>
            <a:chExt cx="1147961" cy="966191"/>
          </a:xfrm>
        </p:grpSpPr>
        <p:sp>
          <p:nvSpPr>
            <p:cNvPr id="13"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圆角矩形 21"/>
            <p:cNvSpPr/>
            <p:nvPr/>
          </p:nvSpPr>
          <p:spPr>
            <a:xfrm>
              <a:off x="2785863" y="1141409"/>
              <a:ext cx="1063215" cy="901028"/>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03</a:t>
              </a:r>
              <a:endParaRPr lang="zh-CN" altLang="en-US" sz="2800" dirty="0">
                <a:latin typeface="Impact" panose="020B0806030902050204" pitchFamily="34" charset="0"/>
              </a:endParaRPr>
            </a:p>
          </p:txBody>
        </p:sp>
      </p:grpSp>
      <p:sp>
        <p:nvSpPr>
          <p:cNvPr id="15" name="圆角矩形 40" descr="Làm  Quen Với Hàm(Method)">
            <a:extLst>
              <a:ext uri="{C183D7F6-B498-43B3-948B-1728B52AA6E4}">
                <adec:decorative xmlns="" xmlns:adec="http://schemas.microsoft.com/office/drawing/2017/decorative" val="0"/>
              </a:ext>
            </a:extLst>
          </p:cNvPr>
          <p:cNvSpPr/>
          <p:nvPr/>
        </p:nvSpPr>
        <p:spPr>
          <a:xfrm>
            <a:off x="3481650" y="1325836"/>
            <a:ext cx="6423675" cy="13351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Lập</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Trình</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Hướng</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Tượng</a:t>
            </a:r>
            <a:endPar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OOP-Object </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Oriented Programing) Trong Java</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圆角矩形 45"/>
          <p:cNvSpPr/>
          <p:nvPr/>
        </p:nvSpPr>
        <p:spPr>
          <a:xfrm>
            <a:off x="3483549" y="3537141"/>
            <a:ext cx="6422451" cy="64288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Thuộc</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Phương</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thức</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7" name="组合 56"/>
          <p:cNvGrpSpPr/>
          <p:nvPr/>
        </p:nvGrpSpPr>
        <p:grpSpPr>
          <a:xfrm>
            <a:off x="3070456" y="1325836"/>
            <a:ext cx="404758" cy="4555533"/>
            <a:chOff x="3971019" y="796001"/>
            <a:chExt cx="660256" cy="5338506"/>
          </a:xfrm>
        </p:grpSpPr>
        <p:sp>
          <p:nvSpPr>
            <p:cNvPr id="18"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19"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grpSp>
      <p:sp>
        <p:nvSpPr>
          <p:cNvPr id="20" name="圆角矩形 34">
            <a:extLst>
              <a:ext uri="{FF2B5EF4-FFF2-40B4-BE49-F238E27FC236}">
                <a16:creationId xmlns="" xmlns:a16="http://schemas.microsoft.com/office/drawing/2014/main" id="{4A98B195-D5E7-4238-B9B0-9E6698C21C3A}"/>
              </a:ext>
            </a:extLst>
          </p:cNvPr>
          <p:cNvSpPr/>
          <p:nvPr/>
        </p:nvSpPr>
        <p:spPr>
          <a:xfrm>
            <a:off x="2417295" y="2749098"/>
            <a:ext cx="722927" cy="640782"/>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grpSp>
        <p:nvGrpSpPr>
          <p:cNvPr id="21" name="组合 51">
            <a:extLst>
              <a:ext uri="{FF2B5EF4-FFF2-40B4-BE49-F238E27FC236}">
                <a16:creationId xmlns="" xmlns:a16="http://schemas.microsoft.com/office/drawing/2014/main" id="{8541760D-945C-4378-82F6-7A5400A5AB52}"/>
              </a:ext>
            </a:extLst>
          </p:cNvPr>
          <p:cNvGrpSpPr/>
          <p:nvPr/>
        </p:nvGrpSpPr>
        <p:grpSpPr>
          <a:xfrm>
            <a:off x="3469685" y="2749098"/>
            <a:ext cx="6435920" cy="651508"/>
            <a:chOff x="4555084" y="4807549"/>
            <a:chExt cx="4361682" cy="974162"/>
          </a:xfrm>
        </p:grpSpPr>
        <p:pic>
          <p:nvPicPr>
            <p:cNvPr id="22" name="图片 52">
              <a:extLst>
                <a:ext uri="{FF2B5EF4-FFF2-40B4-BE49-F238E27FC236}">
                  <a16:creationId xmlns=""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23" name="圆角矩形 55">
              <a:extLst>
                <a:ext uri="{FF2B5EF4-FFF2-40B4-BE49-F238E27FC236}">
                  <a16:creationId xmlns=""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defTabSz="914400"/>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Class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Object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Trong Java</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4" name="组合 23"/>
          <p:cNvGrpSpPr/>
          <p:nvPr/>
        </p:nvGrpSpPr>
        <p:grpSpPr>
          <a:xfrm>
            <a:off x="2408918" y="4334815"/>
            <a:ext cx="724605" cy="672549"/>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26" name="圆角矩形 28"/>
            <p:cNvSpPr/>
            <p:nvPr/>
          </p:nvSpPr>
          <p:spPr>
            <a:xfrm>
              <a:off x="2883862" y="1159582"/>
              <a:ext cx="1063215" cy="901028"/>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04</a:t>
              </a:r>
              <a:endParaRPr lang="zh-CN" altLang="en-US" sz="2800" dirty="0">
                <a:latin typeface="Impact" panose="020B0806030902050204" pitchFamily="34" charset="0"/>
              </a:endParaRPr>
            </a:p>
          </p:txBody>
        </p:sp>
      </p:grpSp>
      <p:grpSp>
        <p:nvGrpSpPr>
          <p:cNvPr id="27" name="组合 46"/>
          <p:cNvGrpSpPr/>
          <p:nvPr/>
        </p:nvGrpSpPr>
        <p:grpSpPr>
          <a:xfrm>
            <a:off x="3483549" y="4341908"/>
            <a:ext cx="6421775" cy="693507"/>
            <a:chOff x="4560356" y="3575958"/>
            <a:chExt cx="4389024" cy="1169725"/>
          </a:xfrm>
        </p:grpSpPr>
        <p:pic>
          <p:nvPicPr>
            <p:cNvPr id="28" name="图片 47"/>
            <p:cNvPicPr>
              <a:picLocks noChangeAspect="1"/>
            </p:cNvPicPr>
            <p:nvPr/>
          </p:nvPicPr>
          <p:blipFill rotWithShape="1">
            <a:blip r:embed="rId4"/>
            <a:srcRect t="76775"/>
            <a:stretch>
              <a:fillRect/>
            </a:stretch>
          </p:blipFill>
          <p:spPr>
            <a:xfrm>
              <a:off x="4926460" y="4544376"/>
              <a:ext cx="3646270" cy="201307"/>
            </a:xfrm>
            <a:prstGeom prst="rect">
              <a:avLst/>
            </a:prstGeom>
          </p:spPr>
        </p:pic>
        <p:sp>
          <p:nvSpPr>
            <p:cNvPr id="29" name="圆角矩形 50"/>
            <p:cNvSpPr/>
            <p:nvPr/>
          </p:nvSpPr>
          <p:spPr>
            <a:xfrm>
              <a:off x="4560356" y="3575958"/>
              <a:ext cx="4389024" cy="10667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Phương</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thúc</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getter setter</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1" name="图片 52"/>
          <p:cNvPicPr>
            <a:picLocks noChangeAspect="1"/>
          </p:cNvPicPr>
          <p:nvPr/>
        </p:nvPicPr>
        <p:blipFill rotWithShape="1">
          <a:blip r:embed="rId4"/>
          <a:srcRect t="76775"/>
          <a:stretch>
            <a:fillRect/>
          </a:stretch>
        </p:blipFill>
        <p:spPr>
          <a:xfrm>
            <a:off x="3429979" y="5881370"/>
            <a:ext cx="5332042" cy="128290"/>
          </a:xfrm>
          <a:prstGeom prst="rect">
            <a:avLst/>
          </a:prstGeom>
        </p:spPr>
      </p:pic>
      <p:sp>
        <p:nvSpPr>
          <p:cNvPr id="30" name="圆角矩形 14"/>
          <p:cNvSpPr/>
          <p:nvPr/>
        </p:nvSpPr>
        <p:spPr>
          <a:xfrm>
            <a:off x="2401766" y="5154273"/>
            <a:ext cx="746659" cy="643290"/>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latin typeface="Impact" panose="020B0806030902050204" pitchFamily="34" charset="0"/>
              </a:rPr>
              <a:t>05</a:t>
            </a:r>
            <a:endParaRPr lang="zh-CN" altLang="en-US" sz="2800" dirty="0">
              <a:latin typeface="Impact" panose="020B0806030902050204" pitchFamily="34" charset="0"/>
            </a:endParaRPr>
          </a:p>
        </p:txBody>
      </p:sp>
      <p:sp>
        <p:nvSpPr>
          <p:cNvPr id="32" name="圆角矩形 40" descr="Làm  Quen Với Hàm(Method)">
            <a:extLst>
              <a:ext uri="{C183D7F6-B498-43B3-948B-1728B52AA6E4}">
                <adec:decorative xmlns:adec="http://schemas.microsoft.com/office/drawing/2017/decorative" xmlns="" val="0"/>
              </a:ext>
            </a:extLst>
          </p:cNvPr>
          <p:cNvSpPr/>
          <p:nvPr/>
        </p:nvSpPr>
        <p:spPr>
          <a:xfrm>
            <a:off x="3469685" y="5154273"/>
            <a:ext cx="6423675" cy="646244"/>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8120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4732706"/>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a:latin typeface="+mj-lt"/>
                <a:cs typeface="Arial"/>
              </a:rPr>
              <a:t>Constructor </a:t>
            </a:r>
            <a:r>
              <a:rPr lang="en-US" sz="2800" spc="-45" dirty="0" err="1">
                <a:latin typeface="+mj-lt"/>
                <a:cs typeface="Arial"/>
              </a:rPr>
              <a:t>là</a:t>
            </a:r>
            <a:r>
              <a:rPr lang="en-US" sz="2800" spc="-45" dirty="0">
                <a:latin typeface="+mj-lt"/>
                <a:cs typeface="Arial"/>
              </a:rPr>
              <a:t> </a:t>
            </a:r>
            <a:r>
              <a:rPr lang="en-US" sz="2800" spc="-45" dirty="0" err="1">
                <a:latin typeface="+mj-lt"/>
                <a:cs typeface="Arial"/>
              </a:rPr>
              <a:t>gì</a:t>
            </a:r>
            <a:r>
              <a:rPr lang="en-US" sz="2800" spc="-45" dirty="0">
                <a:latin typeface="+mj-lt"/>
                <a:cs typeface="Arial"/>
              </a:rPr>
              <a:t>?: </a:t>
            </a:r>
          </a:p>
          <a:p>
            <a:pPr marL="755015" lvl="1" indent="-285750">
              <a:lnSpc>
                <a:spcPct val="100000"/>
              </a:lnSpc>
              <a:spcBef>
                <a:spcPts val="595"/>
              </a:spcBef>
              <a:buClr>
                <a:srgbClr val="FF5A33"/>
              </a:buClr>
              <a:buFont typeface="Wingdings"/>
              <a:buChar char=""/>
              <a:tabLst>
                <a:tab pos="755015" algn="l"/>
              </a:tabLst>
            </a:pPr>
            <a:r>
              <a:rPr lang="en-US" sz="2400" b="1" dirty="0" err="1">
                <a:latin typeface="Times New Roman" panose="02020603050405020304" pitchFamily="18" charset="0"/>
                <a:cs typeface="Times New Roman" panose="02020603050405020304" pitchFamily="18" charset="0"/>
              </a:rPr>
              <a:t>Tất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cả</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Attribute(</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Method(</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class. </a:t>
            </a:r>
            <a:r>
              <a:rPr lang="en-US" sz="2400" b="1" dirty="0" err="1">
                <a:latin typeface="Times New Roman" panose="02020603050405020304" pitchFamily="18" charset="0"/>
                <a:cs typeface="Times New Roman" panose="02020603050405020304" pitchFamily="18" charset="0"/>
              </a:rPr>
              <a:t>Nếu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muốn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Bắt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buộc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a:t>
            </a:r>
            <a:r>
              <a:rPr lang="en-US" sz="2400" b="1" dirty="0" err="1">
                <a:latin typeface="Times New Roman" panose="02020603050405020304" pitchFamily="18" charset="0"/>
                <a:cs typeface="Times New Roman" panose="02020603050405020304" pitchFamily="18" charset="0"/>
              </a:rPr>
              <a:t>khởi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đối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constructor(</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Trừ</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những</a:t>
            </a:r>
            <a:r>
              <a:rPr lang="en-US" sz="2400" b="1" dirty="0">
                <a:latin typeface="Times New Roman" panose="02020603050405020304" pitchFamily="18" charset="0"/>
                <a:cs typeface="Times New Roman" panose="02020603050405020304" pitchFamily="18" charset="0"/>
              </a:rPr>
              <a:t> method </a:t>
            </a:r>
            <a:r>
              <a:rPr lang="en-US" sz="2400" b="1" dirty="0" err="1">
                <a:latin typeface="Times New Roman" panose="02020603050405020304" pitchFamily="18" charset="0"/>
                <a:cs typeface="Times New Roman" panose="02020603050405020304" pitchFamily="18" charset="0"/>
              </a:rPr>
              <a:t>tĩnh</a:t>
            </a:r>
            <a:r>
              <a:rPr lang="en-US" sz="2400" b="1" dirty="0">
                <a:latin typeface="Times New Roman" panose="02020603050405020304" pitchFamily="18" charset="0"/>
                <a:cs typeface="Times New Roman" panose="02020603050405020304" pitchFamily="18" charset="0"/>
              </a:rPr>
              <a:t>(static).</a:t>
            </a:r>
            <a:endParaRPr lang="en-US" sz="2400" dirty="0" smtClean="0">
              <a:solidFill>
                <a:prstClr val="black"/>
              </a:solidFill>
              <a:latin typeface="Times New Roman" panose="02020603050405020304" pitchFamily="18" charset="0"/>
              <a:cs typeface="Times New Roman" panose="02020603050405020304" pitchFamily="18" charset="0"/>
            </a:endParaRPr>
          </a:p>
          <a:p>
            <a:pPr marL="755015" lvl="1" indent="-285750">
              <a:lnSpc>
                <a:spcPct val="100000"/>
              </a:lnSpc>
              <a:spcBef>
                <a:spcPts val="595"/>
              </a:spcBef>
              <a:buClr>
                <a:srgbClr val="FF5A33"/>
              </a:buClr>
              <a:buFont typeface="Wingdings"/>
              <a:buChar char=""/>
              <a:tabLst>
                <a:tab pos="755015" algn="l"/>
              </a:tabLst>
            </a:pPr>
            <a:r>
              <a:rPr lang="vi-VN" sz="2400" spc="-120" dirty="0" smtClean="0">
                <a:latin typeface="+mj-lt"/>
                <a:cs typeface="Arial"/>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(default)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null</a:t>
            </a:r>
          </a:p>
          <a:p>
            <a:pPr marL="755015" lvl="1" indent="-285750">
              <a:spcBef>
                <a:spcPts val="595"/>
              </a:spcBef>
              <a:buClr>
                <a:srgbClr val="FF5A33"/>
              </a:buClr>
              <a:buFont typeface="Wingdings"/>
              <a:buChar char=""/>
              <a:tabLst>
                <a:tab pos="755015" algn="l"/>
              </a:tabLst>
            </a:pPr>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a:t>
            </a:r>
          </a:p>
          <a:p>
            <a:pPr algn="ctr"/>
            <a:r>
              <a:rPr lang="en-US" sz="2800" dirty="0">
                <a:solidFill>
                  <a:srgbClr val="FC6E51">
                    <a:lumMod val="75000"/>
                  </a:srgbClr>
                </a:solidFill>
                <a:latin typeface="Times New Roman" panose="02020603050405020304" pitchFamily="18" charset="0"/>
                <a:cs typeface="Times New Roman" panose="02020603050405020304" pitchFamily="18" charset="0"/>
              </a:rPr>
              <a:t>String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strA</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=&gt; </a:t>
            </a:r>
            <a:r>
              <a:rPr lang="en-US" sz="2800" dirty="0" err="1">
                <a:latin typeface="Times New Roman" panose="02020603050405020304" pitchFamily="18" charset="0"/>
                <a:cs typeface="Times New Roman" panose="02020603050405020304" pitchFamily="18" charset="0"/>
              </a:rPr>
              <a:t>strA</a:t>
            </a:r>
            <a:r>
              <a:rPr lang="en-US" sz="2800" dirty="0">
                <a:latin typeface="Times New Roman" panose="02020603050405020304" pitchFamily="18" charset="0"/>
                <a:cs typeface="Times New Roman" panose="02020603050405020304" pitchFamily="18" charset="0"/>
              </a:rPr>
              <a:t> = null</a:t>
            </a:r>
            <a:r>
              <a:rPr lang="en-US" sz="2800" dirty="0" smtClean="0">
                <a:latin typeface="Times New Roman" panose="02020603050405020304" pitchFamily="18" charset="0"/>
                <a:cs typeface="Times New Roman" panose="02020603050405020304" pitchFamily="18" charset="0"/>
              </a:rPr>
              <a:t>;</a:t>
            </a:r>
            <a:endParaRPr lang="en-US" sz="2800" dirty="0" smtClean="0">
              <a:solidFill>
                <a:srgbClr val="FC6E51">
                  <a:lumMod val="75000"/>
                </a:srgbClr>
              </a:solidFill>
              <a:latin typeface="Times New Roman" panose="02020603050405020304" pitchFamily="18" charset="0"/>
              <a:cs typeface="Times New Roman" panose="02020603050405020304" pitchFamily="18" charset="0"/>
            </a:endParaRPr>
          </a:p>
          <a:p>
            <a:pPr lvl="0" algn="ctr"/>
            <a:r>
              <a:rPr lang="en-US" sz="2800" dirty="0" smtClean="0">
                <a:solidFill>
                  <a:srgbClr val="FC6E51">
                    <a:lumMod val="75000"/>
                  </a:srgbClr>
                </a:solidFill>
                <a:latin typeface="Times New Roman" panose="02020603050405020304" pitchFamily="18" charset="0"/>
                <a:cs typeface="Times New Roman" panose="02020603050405020304" pitchFamily="18" charset="0"/>
              </a:rPr>
              <a:t>Car</a:t>
            </a:r>
            <a:r>
              <a:rPr lang="en-US" sz="2800" dirty="0" smtClean="0">
                <a:solidFill>
                  <a:prstClr val="black"/>
                </a:solidFill>
                <a:latin typeface="Times New Roman" panose="02020603050405020304" pitchFamily="18" charset="0"/>
                <a:cs typeface="Times New Roman" panose="02020603050405020304" pitchFamily="18" charset="0"/>
              </a:rPr>
              <a:t> </a:t>
            </a:r>
            <a:r>
              <a:rPr lang="en-US" sz="2800" dirty="0" err="1" smtClean="0">
                <a:solidFill>
                  <a:prstClr val="black"/>
                </a:solidFill>
                <a:latin typeface="Times New Roman" panose="02020603050405020304" pitchFamily="18" charset="0"/>
                <a:cs typeface="Times New Roman" panose="02020603050405020304" pitchFamily="18" charset="0"/>
              </a:rPr>
              <a:t>audi</a:t>
            </a:r>
            <a:r>
              <a:rPr lang="en-US" sz="2800" dirty="0" smtClean="0">
                <a:solidFill>
                  <a:prstClr val="black"/>
                </a:solidFill>
                <a:latin typeface="Times New Roman" panose="02020603050405020304" pitchFamily="18" charset="0"/>
                <a:cs typeface="Times New Roman" panose="02020603050405020304" pitchFamily="18" charset="0"/>
              </a:rPr>
              <a:t>; =&gt; </a:t>
            </a:r>
            <a:r>
              <a:rPr lang="en-US" sz="2800" dirty="0" err="1" smtClean="0">
                <a:solidFill>
                  <a:prstClr val="black"/>
                </a:solidFill>
                <a:latin typeface="Times New Roman" panose="02020603050405020304" pitchFamily="18" charset="0"/>
                <a:cs typeface="Times New Roman" panose="02020603050405020304" pitchFamily="18" charset="0"/>
              </a:rPr>
              <a:t>audi</a:t>
            </a:r>
            <a:r>
              <a:rPr lang="en-US" sz="2800" dirty="0" smtClean="0">
                <a:solidFill>
                  <a:prstClr val="black"/>
                </a:solidFill>
                <a:latin typeface="Times New Roman" panose="02020603050405020304" pitchFamily="18" charset="0"/>
                <a:cs typeface="Times New Roman" panose="02020603050405020304" pitchFamily="18" charset="0"/>
              </a:rPr>
              <a:t> = null;</a:t>
            </a:r>
            <a:endParaRPr lang="en-US" sz="2800" dirty="0">
              <a:solidFill>
                <a:srgbClr val="FC6E51">
                  <a:lumMod val="75000"/>
                </a:srgbClr>
              </a:solidFill>
              <a:latin typeface="Times New Roman" panose="02020603050405020304" pitchFamily="18" charset="0"/>
              <a:cs typeface="Times New Roman" panose="02020603050405020304" pitchFamily="18" charset="0"/>
            </a:endParaRPr>
          </a:p>
          <a:p>
            <a:pPr marL="755015" lvl="1" indent="-285750">
              <a:spcBef>
                <a:spcPts val="595"/>
              </a:spcBef>
              <a:buClr>
                <a:srgbClr val="FF5A33"/>
              </a:buClr>
              <a:buFont typeface="Wingdings"/>
              <a:buChar char=""/>
              <a:tabLst>
                <a:tab pos="755015" algn="l"/>
              </a:tabLst>
            </a:pPr>
            <a:endParaRPr lang="en-US" sz="2400" dirty="0">
              <a:latin typeface="Times New Roman" panose="02020603050405020304" pitchFamily="18" charset="0"/>
              <a:cs typeface="Times New Roman" panose="02020603050405020304" pitchFamily="18" charset="0"/>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38361017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752600" y="1679367"/>
            <a:ext cx="7924165" cy="5573962"/>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err="1">
                <a:latin typeface="+mj-lt"/>
                <a:cs typeface="Arial"/>
              </a:rPr>
              <a:t>Các</a:t>
            </a:r>
            <a:r>
              <a:rPr lang="en-US" sz="2800" spc="-45" dirty="0">
                <a:latin typeface="+mj-lt"/>
                <a:cs typeface="Arial"/>
              </a:rPr>
              <a:t> </a:t>
            </a:r>
            <a:r>
              <a:rPr lang="en-US" sz="2800" spc="-45" dirty="0" err="1">
                <a:latin typeface="+mj-lt"/>
                <a:cs typeface="Arial"/>
              </a:rPr>
              <a:t>quy</a:t>
            </a:r>
            <a:r>
              <a:rPr lang="en-US" sz="2800" spc="-45" dirty="0">
                <a:latin typeface="+mj-lt"/>
                <a:cs typeface="Arial"/>
              </a:rPr>
              <a:t> </a:t>
            </a:r>
            <a:r>
              <a:rPr lang="en-US" sz="2800" spc="-45" dirty="0" err="1">
                <a:latin typeface="+mj-lt"/>
                <a:cs typeface="Arial"/>
              </a:rPr>
              <a:t>tắc</a:t>
            </a:r>
            <a:r>
              <a:rPr lang="en-US" sz="2800" spc="-45" dirty="0">
                <a:latin typeface="+mj-lt"/>
                <a:cs typeface="Arial"/>
              </a:rPr>
              <a:t> </a:t>
            </a:r>
            <a:r>
              <a:rPr lang="en-US" sz="2800" spc="-45" dirty="0" err="1">
                <a:latin typeface="+mj-lt"/>
                <a:cs typeface="Arial"/>
              </a:rPr>
              <a:t>tạo</a:t>
            </a:r>
            <a:r>
              <a:rPr lang="en-US" sz="2800" spc="-45" dirty="0">
                <a:latin typeface="+mj-lt"/>
                <a:cs typeface="Arial"/>
              </a:rPr>
              <a:t> constructor </a:t>
            </a:r>
            <a:r>
              <a:rPr lang="en-US" sz="2800" spc="-45" dirty="0" err="1">
                <a:latin typeface="+mj-lt"/>
                <a:cs typeface="Arial"/>
              </a:rPr>
              <a:t>trong</a:t>
            </a:r>
            <a:r>
              <a:rPr lang="en-US" sz="2800" spc="-45" dirty="0">
                <a:latin typeface="+mj-lt"/>
                <a:cs typeface="Arial"/>
              </a:rPr>
              <a:t> Java(2 </a:t>
            </a:r>
            <a:r>
              <a:rPr lang="en-US" sz="2800" spc="-45" dirty="0" err="1">
                <a:latin typeface="+mj-lt"/>
                <a:cs typeface="Arial"/>
              </a:rPr>
              <a:t>Quy</a:t>
            </a:r>
            <a:r>
              <a:rPr lang="en-US" sz="2800" spc="-45" dirty="0">
                <a:latin typeface="+mj-lt"/>
                <a:cs typeface="Arial"/>
              </a:rPr>
              <a:t> </a:t>
            </a:r>
            <a:r>
              <a:rPr lang="en-US" sz="2800" spc="-45" dirty="0" err="1">
                <a:latin typeface="+mj-lt"/>
                <a:cs typeface="Arial"/>
              </a:rPr>
              <a:t>tắc</a:t>
            </a:r>
            <a:r>
              <a:rPr lang="en-US" sz="2800" spc="-45" dirty="0" smtClean="0">
                <a:latin typeface="+mj-lt"/>
                <a:cs typeface="Arial"/>
              </a:rPr>
              <a:t>):</a:t>
            </a:r>
          </a:p>
          <a:p>
            <a:pPr marL="755015" lvl="1" indent="-285750">
              <a:lnSpc>
                <a:spcPct val="100000"/>
              </a:lnSpc>
              <a:spcBef>
                <a:spcPts val="595"/>
              </a:spcBef>
              <a:buClr>
                <a:srgbClr val="FF5A33"/>
              </a:buClr>
              <a:buFont typeface="Wingdings"/>
              <a:buChar char=""/>
              <a:tabLst>
                <a:tab pos="755015" algn="l"/>
              </a:tabLst>
            </a:pPr>
            <a:r>
              <a:rPr lang="vi-VN" sz="2400" spc="-120" dirty="0">
                <a:latin typeface="+mj-lt"/>
                <a:cs typeface="Arial"/>
              </a:rPr>
              <a:t>Tên constructor phải trùng tên class chứa nó</a:t>
            </a:r>
            <a:r>
              <a:rPr lang="vi-VN" sz="2400" spc="-120" dirty="0" smtClean="0">
                <a:latin typeface="+mj-lt"/>
                <a:cs typeface="Arial"/>
              </a:rPr>
              <a:t>.</a:t>
            </a:r>
            <a:endParaRPr lang="en-US" sz="2400" spc="-120" dirty="0" smtClean="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vi-VN" sz="2400" spc="-120" dirty="0">
                <a:latin typeface="+mj-lt"/>
                <a:cs typeface="Arial"/>
              </a:rPr>
              <a:t>Constructor không có kiểu dữ liệu trả về tường minh</a:t>
            </a:r>
            <a:r>
              <a:rPr lang="vi-VN" sz="2400" spc="-120" dirty="0" smtClean="0">
                <a:latin typeface="+mj-lt"/>
                <a:cs typeface="Arial"/>
              </a:rPr>
              <a:t>.</a:t>
            </a:r>
            <a:endParaRPr lang="en-US" sz="2400" spc="-120" dirty="0" smtClean="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en-US" sz="2800" spc="-45" dirty="0">
              <a:latin typeface="+mj-lt"/>
              <a:cs typeface="Arial"/>
            </a:endParaRPr>
          </a:p>
          <a:p>
            <a:pPr marL="354965" indent="-342265">
              <a:lnSpc>
                <a:spcPct val="100000"/>
              </a:lnSpc>
              <a:spcBef>
                <a:spcPts val="785"/>
              </a:spcBef>
              <a:buClr>
                <a:srgbClr val="FF5A33"/>
              </a:buClr>
              <a:buFont typeface="Wingdings"/>
              <a:buChar char=""/>
              <a:tabLst>
                <a:tab pos="354965" algn="l"/>
              </a:tabLst>
            </a:pPr>
            <a:r>
              <a:rPr lang="en-US" sz="2800" spc="-45" dirty="0" err="1">
                <a:latin typeface="+mj-lt"/>
                <a:cs typeface="Arial"/>
              </a:rPr>
              <a:t>Các</a:t>
            </a:r>
            <a:r>
              <a:rPr lang="en-US" sz="2800" spc="-45" dirty="0">
                <a:latin typeface="+mj-lt"/>
                <a:cs typeface="Arial"/>
              </a:rPr>
              <a:t> </a:t>
            </a:r>
            <a:r>
              <a:rPr lang="en-US" sz="2800" spc="-45" dirty="0" err="1">
                <a:latin typeface="+mj-lt"/>
                <a:cs typeface="Arial"/>
              </a:rPr>
              <a:t>kiểu</a:t>
            </a:r>
            <a:r>
              <a:rPr lang="en-US" sz="2800" spc="-45" dirty="0">
                <a:latin typeface="+mj-lt"/>
                <a:cs typeface="Arial"/>
              </a:rPr>
              <a:t> </a:t>
            </a:r>
            <a:r>
              <a:rPr lang="en-US" sz="2800" spc="-45" dirty="0" err="1">
                <a:latin typeface="+mj-lt"/>
                <a:cs typeface="Arial"/>
              </a:rPr>
              <a:t>của</a:t>
            </a:r>
            <a:r>
              <a:rPr lang="en-US" sz="2800" spc="-45" dirty="0">
                <a:latin typeface="+mj-lt"/>
                <a:cs typeface="Arial"/>
              </a:rPr>
              <a:t> Java Constructor(2 </a:t>
            </a:r>
            <a:r>
              <a:rPr lang="en-US" sz="2800" spc="-45" dirty="0" err="1">
                <a:latin typeface="+mj-lt"/>
                <a:cs typeface="Arial"/>
              </a:rPr>
              <a:t>Kiểu</a:t>
            </a:r>
            <a:r>
              <a:rPr lang="en-US" sz="2800" spc="-45" dirty="0" smtClean="0">
                <a:latin typeface="+mj-lt"/>
                <a:cs typeface="Arial"/>
              </a:rPr>
              <a:t>):</a:t>
            </a:r>
          </a:p>
          <a:p>
            <a:pPr marL="755015" lvl="1" indent="-285750">
              <a:lnSpc>
                <a:spcPct val="100000"/>
              </a:lnSpc>
              <a:spcBef>
                <a:spcPts val="595"/>
              </a:spcBef>
              <a:buClr>
                <a:srgbClr val="FF5A33"/>
              </a:buClr>
              <a:buFont typeface="Wingdings"/>
              <a:buChar char=""/>
              <a:tabLst>
                <a:tab pos="755015" algn="l"/>
              </a:tabLst>
            </a:pPr>
            <a:r>
              <a:rPr lang="vi-VN" sz="2400" dirty="0">
                <a:latin typeface="Times New Roman" panose="02020603050405020304" pitchFamily="18" charset="0"/>
                <a:cs typeface="Times New Roman" panose="02020603050405020304" pitchFamily="18" charset="0"/>
              </a:rPr>
              <a:t>Constructor mặc định (không có tham số truyền vào</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755015" lvl="1" indent="-285750">
              <a:spcBef>
                <a:spcPts val="595"/>
              </a:spcBef>
              <a:buClr>
                <a:srgbClr val="FF5A33"/>
              </a:buClr>
              <a:buFont typeface="Wingdings"/>
              <a:buChar char=""/>
              <a:tabLst>
                <a:tab pos="755015" algn="l"/>
              </a:tabLst>
            </a:pPr>
            <a:r>
              <a:rPr lang="vi-VN" sz="2400" spc="-120" dirty="0" smtClean="0">
                <a:latin typeface="+mj-lt"/>
                <a:cs typeface="Arial"/>
              </a:rPr>
              <a:t> </a:t>
            </a:r>
            <a:r>
              <a:rPr lang="vi-VN" sz="2400" dirty="0">
                <a:latin typeface="Times New Roman" panose="02020603050405020304" pitchFamily="18" charset="0"/>
                <a:cs typeface="Times New Roman" panose="02020603050405020304" pitchFamily="18" charset="0"/>
              </a:rPr>
              <a:t>Constructor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vi-VN" sz="2400" dirty="0">
                <a:latin typeface="Times New Roman" panose="02020603050405020304" pitchFamily="18" charset="0"/>
                <a:cs typeface="Times New Roman" panose="02020603050405020304" pitchFamily="18" charset="0"/>
              </a:rPr>
              <a:t> tham số</a:t>
            </a:r>
            <a:endParaRPr lang="en-US" sz="2400" dirty="0">
              <a:latin typeface="Times New Roman" panose="02020603050405020304" pitchFamily="18" charset="0"/>
              <a:cs typeface="Times New Roman" panose="02020603050405020304" pitchFamily="18" charset="0"/>
            </a:endParaRPr>
          </a:p>
          <a:p>
            <a:pPr marL="755015" lvl="1" indent="-285750">
              <a:lnSpc>
                <a:spcPct val="100000"/>
              </a:lnSpc>
              <a:spcBef>
                <a:spcPts val="595"/>
              </a:spcBef>
              <a:buClr>
                <a:srgbClr val="FF5A33"/>
              </a:buClr>
              <a:buFont typeface="Wingdings"/>
              <a:buChar char=""/>
              <a:tabLst>
                <a:tab pos="755015" algn="l"/>
              </a:tabLst>
            </a:pPr>
            <a:r>
              <a:rPr lang="en-US" sz="2400" dirty="0">
                <a:latin typeface="Times New Roman" panose="02020603050405020304" pitchFamily="18" charset="0"/>
                <a:cs typeface="Times New Roman" panose="02020603050405020304" pitchFamily="18" charset="0"/>
              </a:rPr>
              <a:t>Constructor Overloading(</a:t>
            </a:r>
            <a:r>
              <a:rPr lang="en-US" sz="2400" dirty="0" err="1">
                <a:latin typeface="Times New Roman" panose="02020603050405020304" pitchFamily="18" charset="0"/>
                <a:cs typeface="Times New Roman" panose="02020603050405020304" pitchFamily="18" charset="0"/>
              </a:rPr>
              <a:t>Ghi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đè</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khởi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a:t>
            </a:r>
          </a:p>
          <a:p>
            <a:pPr marL="755015" lvl="1" indent="-285750">
              <a:lnSpc>
                <a:spcPct val="100000"/>
              </a:lnSpc>
              <a:spcBef>
                <a:spcPts val="595"/>
              </a:spcBef>
              <a:buClr>
                <a:srgbClr val="FF5A33"/>
              </a:buClr>
              <a:buFont typeface="Wingdings"/>
              <a:buChar char=""/>
              <a:tabLst>
                <a:tab pos="755015" algn="l"/>
              </a:tabLst>
            </a:pPr>
            <a:endParaRPr lang="en-US" sz="2800" dirty="0">
              <a:solidFill>
                <a:srgbClr val="FC6E51">
                  <a:lumMod val="75000"/>
                </a:srgbClr>
              </a:solidFill>
              <a:latin typeface="Times New Roman" panose="02020603050405020304" pitchFamily="18" charset="0"/>
              <a:cs typeface="Times New Roman" panose="02020603050405020304" pitchFamily="18" charset="0"/>
            </a:endParaRPr>
          </a:p>
          <a:p>
            <a:pPr marL="755015" lvl="1" indent="-285750">
              <a:spcBef>
                <a:spcPts val="595"/>
              </a:spcBef>
              <a:buClr>
                <a:srgbClr val="FF5A33"/>
              </a:buClr>
              <a:buFont typeface="Wingdings"/>
              <a:buChar char=""/>
              <a:tabLst>
                <a:tab pos="755015" algn="l"/>
              </a:tabLst>
            </a:pPr>
            <a:endParaRPr lang="en-US" sz="2400" dirty="0">
              <a:latin typeface="Times New Roman" panose="02020603050405020304" pitchFamily="18" charset="0"/>
              <a:cs typeface="Times New Roman" panose="02020603050405020304" pitchFamily="18" charset="0"/>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1463837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sp>
        <p:nvSpPr>
          <p:cNvPr id="11" name="TextBox 10"/>
          <p:cNvSpPr txBox="1"/>
          <p:nvPr/>
        </p:nvSpPr>
        <p:spPr>
          <a:xfrm>
            <a:off x="1367630" y="1973282"/>
            <a:ext cx="9071770" cy="4396075"/>
          </a:xfrm>
          <a:prstGeom prst="rect">
            <a:avLst/>
          </a:prstGeom>
          <a:noFill/>
        </p:spPr>
        <p:txBody>
          <a:bodyPr wrap="square" rtlCol="0">
            <a:spAutoFit/>
          </a:bodyPr>
          <a:lstStyle/>
          <a:p>
            <a:pPr marL="354965" lvl="0" indent="-342265">
              <a:spcBef>
                <a:spcPts val="785"/>
              </a:spcBef>
              <a:buClr>
                <a:srgbClr val="FF5A33"/>
              </a:buClr>
              <a:buFont typeface="Wingdings"/>
              <a:buChar char=""/>
              <a:tabLst>
                <a:tab pos="354965" algn="l"/>
              </a:tabLst>
            </a:pPr>
            <a:r>
              <a:rPr lang="vi-VN" sz="2800" spc="-45" dirty="0" smtClean="0">
                <a:latin typeface="+mj-lt"/>
                <a:cs typeface="Arial"/>
              </a:rPr>
              <a:t>Constructor mặc định (không có tham số truyền vào)</a:t>
            </a:r>
            <a:r>
              <a:rPr lang="en-US" sz="2800" spc="-45" dirty="0" smtClean="0">
                <a:latin typeface="+mj-lt"/>
                <a:cs typeface="Arial"/>
              </a:rPr>
              <a:t>:</a:t>
            </a:r>
            <a:endParaRPr lang="en-US" sz="2800" b="1" dirty="0" smtClean="0">
              <a:latin typeface="+mj-lt"/>
            </a:endParaRPr>
          </a:p>
          <a:p>
            <a:pPr marL="755015" lvl="1" indent="-285750">
              <a:spcBef>
                <a:spcPts val="595"/>
              </a:spcBef>
              <a:buClr>
                <a:srgbClr val="FF5A33"/>
              </a:buClr>
              <a:buFont typeface="Wingdings"/>
              <a:buChar char=""/>
              <a:tabLst>
                <a:tab pos="755015" algn="l"/>
              </a:tabLst>
            </a:pPr>
            <a:r>
              <a:rPr lang="vi-VN" sz="2400" spc="-120" dirty="0">
                <a:solidFill>
                  <a:prstClr val="black"/>
                </a:solidFill>
                <a:cs typeface="Arial"/>
              </a:rPr>
              <a:t>Tên constructor phải trùng tên class chứa nó</a:t>
            </a:r>
            <a:r>
              <a:rPr lang="vi-VN" sz="2400" spc="-120" dirty="0" smtClean="0">
                <a:solidFill>
                  <a:prstClr val="black"/>
                </a:solidFill>
                <a:cs typeface="Arial"/>
              </a:rPr>
              <a:t>.</a:t>
            </a:r>
            <a:endParaRPr lang="en-US" sz="2400" spc="-120" dirty="0" smtClean="0">
              <a:solidFill>
                <a:prstClr val="black"/>
              </a:solidFill>
              <a:cs typeface="Arial"/>
            </a:endParaRPr>
          </a:p>
          <a:p>
            <a:pPr marL="755015" lvl="1" indent="-285750">
              <a:spcBef>
                <a:spcPts val="595"/>
              </a:spcBef>
              <a:buClr>
                <a:srgbClr val="FF5A33"/>
              </a:buClr>
              <a:buFont typeface="Wingdings"/>
              <a:buChar char=""/>
              <a:tabLst>
                <a:tab pos="755015" algn="l"/>
              </a:tabLst>
            </a:pPr>
            <a:r>
              <a:rPr lang="vi-VN" sz="2400" spc="-120" dirty="0">
                <a:solidFill>
                  <a:prstClr val="black"/>
                </a:solidFill>
                <a:cs typeface="Arial"/>
              </a:rPr>
              <a:t>Một constructor mà không có tham số được gọi là constructor mặc định.</a:t>
            </a:r>
          </a:p>
          <a:p>
            <a:pPr marL="755015" lvl="1" indent="-285750">
              <a:spcBef>
                <a:spcPts val="595"/>
              </a:spcBef>
              <a:buClr>
                <a:srgbClr val="FF5A33"/>
              </a:buClr>
              <a:buFont typeface="Wingdings"/>
              <a:buChar char=""/>
              <a:tabLst>
                <a:tab pos="755015" algn="l"/>
              </a:tabLst>
            </a:pPr>
            <a:r>
              <a:rPr lang="vi-VN" sz="2400" spc="-120" dirty="0">
                <a:solidFill>
                  <a:prstClr val="black"/>
                </a:solidFill>
                <a:cs typeface="Arial"/>
              </a:rPr>
              <a:t>Khi một class không có bất kì constructor nào =&gt; constructor mặc định này sẽ ngầm sinh ra trong class.</a:t>
            </a:r>
          </a:p>
          <a:p>
            <a:pPr marL="755015" lvl="1" indent="-285750">
              <a:spcBef>
                <a:spcPts val="595"/>
              </a:spcBef>
              <a:buClr>
                <a:srgbClr val="FF5A33"/>
              </a:buClr>
              <a:buFont typeface="Wingdings"/>
              <a:buChar char=""/>
              <a:tabLst>
                <a:tab pos="755015" algn="l"/>
              </a:tabLst>
            </a:pPr>
            <a:r>
              <a:rPr lang="vi-VN" sz="2400" spc="-120" dirty="0">
                <a:solidFill>
                  <a:prstClr val="black"/>
                </a:solidFill>
                <a:cs typeface="Arial"/>
              </a:rPr>
              <a:t>Khi tạo 1 constructor có tham số. Thì constructor mặc định sẽ mất. Nếu muốn dùng thì phải tạo lại constructor mặc định.</a:t>
            </a:r>
          </a:p>
          <a:p>
            <a:pPr marL="755015" lvl="1" indent="-285750">
              <a:spcBef>
                <a:spcPts val="595"/>
              </a:spcBef>
              <a:buClr>
                <a:srgbClr val="FF5A33"/>
              </a:buClr>
              <a:buFont typeface="Wingdings"/>
              <a:buChar char=""/>
              <a:tabLst>
                <a:tab pos="755015" algn="l"/>
              </a:tabLst>
            </a:pPr>
            <a:endParaRPr lang="en-US" sz="2400" spc="-120" dirty="0" smtClean="0">
              <a:solidFill>
                <a:prstClr val="black"/>
              </a:solidFill>
              <a:cs typeface="Arial"/>
            </a:endParaRPr>
          </a:p>
          <a:p>
            <a:pPr marL="354965" lvl="0" indent="-342265">
              <a:spcBef>
                <a:spcPts val="785"/>
              </a:spcBef>
              <a:buClr>
                <a:srgbClr val="FF5A33"/>
              </a:buClr>
              <a:buFont typeface="Wingdings"/>
              <a:buChar char=""/>
              <a:tabLst>
                <a:tab pos="354965" algn="l"/>
              </a:tabLst>
            </a:pPr>
            <a:endParaRPr lang="en-US" sz="2800" b="1" dirty="0" smtClean="0">
              <a:latin typeface="+mj-lt"/>
            </a:endParaRPr>
          </a:p>
        </p:txBody>
      </p:sp>
    </p:spTree>
    <p:extLst>
      <p:ext uri="{BB962C8B-B14F-4D97-AF65-F5344CB8AC3E}">
        <p14:creationId xmlns:p14="http://schemas.microsoft.com/office/powerpoint/2010/main" val="168530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sp>
        <p:nvSpPr>
          <p:cNvPr id="11" name="TextBox 10"/>
          <p:cNvSpPr txBox="1"/>
          <p:nvPr/>
        </p:nvSpPr>
        <p:spPr>
          <a:xfrm>
            <a:off x="1367630" y="1973282"/>
            <a:ext cx="9071770" cy="4026743"/>
          </a:xfrm>
          <a:prstGeom prst="rect">
            <a:avLst/>
          </a:prstGeom>
          <a:noFill/>
        </p:spPr>
        <p:txBody>
          <a:bodyPr wrap="square" rtlCol="0">
            <a:spAutoFit/>
          </a:bodyPr>
          <a:lstStyle/>
          <a:p>
            <a:pPr marL="354965" lvl="0" indent="-342265">
              <a:spcBef>
                <a:spcPts val="785"/>
              </a:spcBef>
              <a:buClr>
                <a:srgbClr val="FF5A33"/>
              </a:buClr>
              <a:buFont typeface="Wingdings"/>
              <a:buChar char=""/>
              <a:tabLst>
                <a:tab pos="354965" algn="l"/>
              </a:tabLst>
            </a:pPr>
            <a:r>
              <a:rPr lang="vi-VN" sz="2800" spc="-45" dirty="0" smtClean="0">
                <a:latin typeface="+mj-lt"/>
                <a:cs typeface="Arial"/>
              </a:rPr>
              <a:t>Constructor mặc định (không có tham số truyền vào)</a:t>
            </a:r>
            <a:r>
              <a:rPr lang="en-US" sz="2800" spc="-45" dirty="0" smtClean="0">
                <a:latin typeface="+mj-lt"/>
                <a:cs typeface="Arial"/>
              </a:rPr>
              <a:t>:</a:t>
            </a:r>
            <a:endParaRPr lang="en-US" sz="2800" b="1" dirty="0" smtClean="0">
              <a:latin typeface="+mj-lt"/>
            </a:endParaRPr>
          </a:p>
          <a:p>
            <a:pPr marL="755015" lvl="1" indent="-285750">
              <a:spcBef>
                <a:spcPts val="595"/>
              </a:spcBef>
              <a:buClr>
                <a:srgbClr val="FF5A33"/>
              </a:buClr>
              <a:buFont typeface="Wingdings"/>
              <a:buChar char=""/>
              <a:tabLst>
                <a:tab pos="755015" algn="l"/>
              </a:tabLst>
            </a:pPr>
            <a:r>
              <a:rPr lang="vi-VN" sz="2400" spc="-120" dirty="0" smtClean="0">
                <a:solidFill>
                  <a:prstClr val="black"/>
                </a:solidFill>
                <a:cs typeface="Arial"/>
              </a:rPr>
              <a:t>Cú </a:t>
            </a:r>
            <a:r>
              <a:rPr lang="vi-VN" sz="2400" spc="-120" dirty="0">
                <a:solidFill>
                  <a:prstClr val="black"/>
                </a:solidFill>
                <a:cs typeface="Arial"/>
              </a:rPr>
              <a:t>pháp của Constructor mặc định:</a:t>
            </a:r>
          </a:p>
          <a:p>
            <a:pPr marL="469265" lvl="1" algn="ctr">
              <a:spcBef>
                <a:spcPts val="595"/>
              </a:spcBef>
              <a:buClr>
                <a:srgbClr val="FF5A33"/>
              </a:buClr>
              <a:tabLst>
                <a:tab pos="755015" algn="l"/>
              </a:tabLst>
            </a:pPr>
            <a:r>
              <a:rPr lang="vi-VN" sz="2400" spc="-120" dirty="0">
                <a:solidFill>
                  <a:prstClr val="black"/>
                </a:solidFill>
                <a:cs typeface="Arial"/>
              </a:rPr>
              <a:t>public TenClass(){	}</a:t>
            </a:r>
          </a:p>
          <a:p>
            <a:pPr marL="755015" lvl="1" indent="-285750">
              <a:spcBef>
                <a:spcPts val="595"/>
              </a:spcBef>
              <a:buClr>
                <a:srgbClr val="FF5A33"/>
              </a:buClr>
              <a:buFont typeface="Wingdings"/>
              <a:buChar char=""/>
              <a:tabLst>
                <a:tab pos="755015" algn="l"/>
              </a:tabLst>
            </a:pPr>
            <a:r>
              <a:rPr lang="vi-VN" sz="2400" spc="-120" dirty="0">
                <a:solidFill>
                  <a:prstClr val="black"/>
                </a:solidFill>
                <a:cs typeface="Arial"/>
              </a:rPr>
              <a:t>Constructor mặc định cung cấp các giá trị mặc định cho các thuộc tính như 0, null, (tùy thuộc vào kiểu dữ liệu) ... tới đối tượng được khởi tạo.</a:t>
            </a:r>
          </a:p>
          <a:p>
            <a:pPr marL="755015" lvl="1" indent="-285750">
              <a:spcBef>
                <a:spcPts val="595"/>
              </a:spcBef>
              <a:buClr>
                <a:srgbClr val="FF5A33"/>
              </a:buClr>
              <a:buFont typeface="Wingdings"/>
              <a:buChar char=""/>
              <a:tabLst>
                <a:tab pos="755015" algn="l"/>
              </a:tabLst>
            </a:pPr>
            <a:endParaRPr lang="vi-VN" sz="2400" spc="-120" dirty="0">
              <a:solidFill>
                <a:prstClr val="black"/>
              </a:solidFill>
              <a:cs typeface="Arial"/>
            </a:endParaRPr>
          </a:p>
          <a:p>
            <a:pPr marL="755015" lvl="1" indent="-285750">
              <a:spcBef>
                <a:spcPts val="595"/>
              </a:spcBef>
              <a:buClr>
                <a:srgbClr val="FF5A33"/>
              </a:buClr>
              <a:buFont typeface="Wingdings"/>
              <a:buChar char=""/>
              <a:tabLst>
                <a:tab pos="755015" algn="l"/>
              </a:tabLst>
            </a:pPr>
            <a:endParaRPr lang="en-US" sz="2400" spc="-120" dirty="0" smtClean="0">
              <a:solidFill>
                <a:prstClr val="black"/>
              </a:solidFill>
              <a:cs typeface="Arial"/>
            </a:endParaRPr>
          </a:p>
          <a:p>
            <a:pPr marL="354965" lvl="0" indent="-342265">
              <a:spcBef>
                <a:spcPts val="785"/>
              </a:spcBef>
              <a:buClr>
                <a:srgbClr val="FF5A33"/>
              </a:buClr>
              <a:buFont typeface="Wingdings"/>
              <a:buChar char=""/>
              <a:tabLst>
                <a:tab pos="354965" algn="l"/>
              </a:tabLst>
            </a:pPr>
            <a:endParaRPr lang="en-US" sz="2800" b="1" dirty="0" smtClean="0">
              <a:latin typeface="+mj-lt"/>
            </a:endParaRPr>
          </a:p>
        </p:txBody>
      </p:sp>
    </p:spTree>
    <p:extLst>
      <p:ext uri="{BB962C8B-B14F-4D97-AF65-F5344CB8AC3E}">
        <p14:creationId xmlns:p14="http://schemas.microsoft.com/office/powerpoint/2010/main" val="634296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sp>
        <p:nvSpPr>
          <p:cNvPr id="11" name="TextBox 10"/>
          <p:cNvSpPr txBox="1"/>
          <p:nvPr/>
        </p:nvSpPr>
        <p:spPr>
          <a:xfrm>
            <a:off x="1367630" y="1973282"/>
            <a:ext cx="9071770" cy="4026743"/>
          </a:xfrm>
          <a:prstGeom prst="rect">
            <a:avLst/>
          </a:prstGeom>
          <a:noFill/>
        </p:spPr>
        <p:txBody>
          <a:bodyPr wrap="square" rtlCol="0">
            <a:spAutoFit/>
          </a:bodyPr>
          <a:lstStyle/>
          <a:p>
            <a:pPr marL="354965" lvl="0" indent="-342265">
              <a:spcBef>
                <a:spcPts val="785"/>
              </a:spcBef>
              <a:buClr>
                <a:srgbClr val="FF5A33"/>
              </a:buClr>
              <a:buFont typeface="Wingdings"/>
              <a:buChar char=""/>
              <a:tabLst>
                <a:tab pos="354965" algn="l"/>
              </a:tabLst>
            </a:pPr>
            <a:r>
              <a:rPr lang="vi-VN" sz="2800" spc="-45" dirty="0" smtClean="0">
                <a:latin typeface="+mj-lt"/>
                <a:cs typeface="Arial"/>
              </a:rPr>
              <a:t>Constructor có tham số truyền vào</a:t>
            </a:r>
            <a:r>
              <a:rPr lang="en-US" sz="2800" spc="-45" dirty="0" smtClean="0">
                <a:latin typeface="+mj-lt"/>
                <a:cs typeface="Arial"/>
              </a:rPr>
              <a:t>:</a:t>
            </a:r>
            <a:endParaRPr lang="en-US" sz="2800" b="1" dirty="0" smtClean="0">
              <a:latin typeface="+mj-lt"/>
            </a:endParaRPr>
          </a:p>
          <a:p>
            <a:pPr marL="755015" lvl="1" indent="-285750">
              <a:spcBef>
                <a:spcPts val="595"/>
              </a:spcBef>
              <a:buClr>
                <a:srgbClr val="FF5A33"/>
              </a:buClr>
              <a:buFont typeface="Wingdings"/>
              <a:buChar char=""/>
              <a:tabLst>
                <a:tab pos="755015" algn="l"/>
              </a:tabLst>
            </a:pPr>
            <a:r>
              <a:rPr lang="vi-VN" sz="2400" spc="-120" dirty="0" smtClean="0">
                <a:solidFill>
                  <a:prstClr val="black"/>
                </a:solidFill>
                <a:cs typeface="Arial"/>
              </a:rPr>
              <a:t>Một </a:t>
            </a:r>
            <a:r>
              <a:rPr lang="vi-VN" sz="2400" spc="-120" dirty="0">
                <a:solidFill>
                  <a:prstClr val="black"/>
                </a:solidFill>
                <a:cs typeface="Arial"/>
              </a:rPr>
              <a:t>constructor có tham số truyền vào được gọi là constructor tham số.</a:t>
            </a:r>
          </a:p>
          <a:p>
            <a:pPr marL="755015" lvl="1" indent="-285750">
              <a:spcBef>
                <a:spcPts val="595"/>
              </a:spcBef>
              <a:buClr>
                <a:srgbClr val="FF5A33"/>
              </a:buClr>
              <a:buFont typeface="Wingdings"/>
              <a:buChar char=""/>
              <a:tabLst>
                <a:tab pos="755015" algn="l"/>
              </a:tabLst>
            </a:pPr>
            <a:r>
              <a:rPr lang="vi-VN" sz="2400" spc="-120" dirty="0">
                <a:solidFill>
                  <a:prstClr val="black"/>
                </a:solidFill>
                <a:cs typeface="Arial"/>
              </a:rPr>
              <a:t>Constructor tham số được sử dụng để cung cấp các giá trị ban đầu cho các thuộc tính của các đối tượng khác nhau.</a:t>
            </a:r>
          </a:p>
          <a:p>
            <a:pPr marL="755015" lvl="1" indent="-285750">
              <a:spcBef>
                <a:spcPts val="595"/>
              </a:spcBef>
              <a:buClr>
                <a:srgbClr val="FF5A33"/>
              </a:buClr>
              <a:buFont typeface="Wingdings"/>
              <a:buChar char=""/>
              <a:tabLst>
                <a:tab pos="755015" algn="l"/>
              </a:tabLst>
            </a:pPr>
            <a:endParaRPr lang="vi-VN" sz="2400" spc="-120" dirty="0" smtClean="0">
              <a:solidFill>
                <a:prstClr val="black"/>
              </a:solidFill>
              <a:cs typeface="Arial"/>
            </a:endParaRPr>
          </a:p>
          <a:p>
            <a:pPr marL="755015" lvl="1" indent="-285750">
              <a:spcBef>
                <a:spcPts val="595"/>
              </a:spcBef>
              <a:buClr>
                <a:srgbClr val="FF5A33"/>
              </a:buClr>
              <a:buFont typeface="Wingdings"/>
              <a:buChar char=""/>
              <a:tabLst>
                <a:tab pos="755015" algn="l"/>
              </a:tabLst>
            </a:pPr>
            <a:endParaRPr lang="vi-VN" sz="2400" spc="-120" dirty="0">
              <a:solidFill>
                <a:prstClr val="black"/>
              </a:solidFill>
              <a:cs typeface="Arial"/>
            </a:endParaRPr>
          </a:p>
          <a:p>
            <a:pPr marL="755015" lvl="1" indent="-285750">
              <a:spcBef>
                <a:spcPts val="595"/>
              </a:spcBef>
              <a:buClr>
                <a:srgbClr val="FF5A33"/>
              </a:buClr>
              <a:buFont typeface="Wingdings"/>
              <a:buChar char=""/>
              <a:tabLst>
                <a:tab pos="755015" algn="l"/>
              </a:tabLst>
            </a:pPr>
            <a:endParaRPr lang="en-US" sz="2400" spc="-120" dirty="0" smtClean="0">
              <a:solidFill>
                <a:prstClr val="black"/>
              </a:solidFill>
              <a:cs typeface="Arial"/>
            </a:endParaRPr>
          </a:p>
          <a:p>
            <a:pPr marL="354965" lvl="0" indent="-342265">
              <a:spcBef>
                <a:spcPts val="785"/>
              </a:spcBef>
              <a:buClr>
                <a:srgbClr val="FF5A33"/>
              </a:buClr>
              <a:buFont typeface="Wingdings"/>
              <a:buChar char=""/>
              <a:tabLst>
                <a:tab pos="354965" algn="l"/>
              </a:tabLst>
            </a:pPr>
            <a:endParaRPr lang="en-US" sz="2800" b="1" dirty="0" smtClean="0">
              <a:latin typeface="+mj-lt"/>
            </a:endParaRPr>
          </a:p>
        </p:txBody>
      </p:sp>
    </p:spTree>
    <p:extLst>
      <p:ext uri="{BB962C8B-B14F-4D97-AF65-F5344CB8AC3E}">
        <p14:creationId xmlns:p14="http://schemas.microsoft.com/office/powerpoint/2010/main" val="594553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sp>
        <p:nvSpPr>
          <p:cNvPr id="11" name="TextBox 10"/>
          <p:cNvSpPr txBox="1"/>
          <p:nvPr/>
        </p:nvSpPr>
        <p:spPr>
          <a:xfrm>
            <a:off x="1367630" y="1973282"/>
            <a:ext cx="9071770" cy="5668218"/>
          </a:xfrm>
          <a:prstGeom prst="rect">
            <a:avLst/>
          </a:prstGeom>
          <a:noFill/>
        </p:spPr>
        <p:txBody>
          <a:bodyPr wrap="square" rtlCol="0">
            <a:spAutoFit/>
          </a:bodyPr>
          <a:lstStyle/>
          <a:p>
            <a:pPr marL="354965" lvl="0" indent="-342265">
              <a:spcBef>
                <a:spcPts val="785"/>
              </a:spcBef>
              <a:buClr>
                <a:srgbClr val="FF5A33"/>
              </a:buClr>
              <a:buFont typeface="Wingdings"/>
              <a:buChar char=""/>
              <a:tabLst>
                <a:tab pos="354965" algn="l"/>
              </a:tabLst>
            </a:pPr>
            <a:r>
              <a:rPr lang="vi-VN" sz="2800" spc="-45" dirty="0">
                <a:latin typeface="+mj-lt"/>
                <a:cs typeface="Arial"/>
              </a:rPr>
              <a:t>Constructor Overloading (Ghi đè hàm khởi tạo) – Nhiều hàm khởi tạo khác nhau</a:t>
            </a:r>
            <a:r>
              <a:rPr lang="vi-VN" sz="2800" spc="-45" dirty="0" smtClean="0">
                <a:latin typeface="+mj-lt"/>
                <a:cs typeface="Arial"/>
              </a:rPr>
              <a:t>:</a:t>
            </a:r>
            <a:endParaRPr lang="en-US" sz="2800" spc="-45" dirty="0" smtClean="0">
              <a:latin typeface="+mj-lt"/>
              <a:cs typeface="Arial"/>
            </a:endParaRPr>
          </a:p>
          <a:p>
            <a:pPr marL="812800" lvl="1" indent="-342900">
              <a:spcBef>
                <a:spcPts val="785"/>
              </a:spcBef>
              <a:buClr>
                <a:srgbClr val="FF5A33"/>
              </a:buClr>
              <a:buFont typeface="Wingdings" panose="05000000000000000000" pitchFamily="2" charset="2"/>
              <a:buChar char="v"/>
              <a:tabLst>
                <a:tab pos="354965" algn="l"/>
              </a:tabLst>
            </a:pPr>
            <a:r>
              <a:rPr lang="vi-VN" sz="2400" spc="-120" dirty="0" smtClean="0">
                <a:solidFill>
                  <a:prstClr val="black"/>
                </a:solidFill>
                <a:cs typeface="Arial"/>
              </a:rPr>
              <a:t>Overloading(</a:t>
            </a:r>
            <a:r>
              <a:rPr lang="vi-VN" sz="2400" b="1" spc="-120" dirty="0" smtClean="0">
                <a:solidFill>
                  <a:prstClr val="black"/>
                </a:solidFill>
                <a:cs typeface="Arial"/>
              </a:rPr>
              <a:t>Tính </a:t>
            </a:r>
            <a:r>
              <a:rPr lang="vi-VN" sz="2400" b="1" spc="-120" dirty="0">
                <a:solidFill>
                  <a:prstClr val="black"/>
                </a:solidFill>
                <a:cs typeface="Arial"/>
              </a:rPr>
              <a:t>đa hình</a:t>
            </a:r>
            <a:r>
              <a:rPr lang="vi-VN" sz="2400" spc="-120" dirty="0">
                <a:solidFill>
                  <a:prstClr val="black"/>
                </a:solidFill>
                <a:cs typeface="Arial"/>
              </a:rPr>
              <a:t>) là một kỹ thuật trong Java. Cho phép thể tạo nhiều constructor trong cùng một lớp với danh sách tham số truyền vào khác nhau. </a:t>
            </a:r>
          </a:p>
          <a:p>
            <a:pPr marL="755015" lvl="1" indent="-285750">
              <a:spcBef>
                <a:spcPts val="595"/>
              </a:spcBef>
              <a:buClr>
                <a:srgbClr val="FF5A33"/>
              </a:buClr>
              <a:buFont typeface="Wingdings"/>
              <a:buChar char=""/>
              <a:tabLst>
                <a:tab pos="755015" algn="l"/>
              </a:tabLst>
            </a:pPr>
            <a:r>
              <a:rPr lang="vi-VN" sz="2400" spc="-120" dirty="0">
                <a:solidFill>
                  <a:prstClr val="black"/>
                </a:solidFill>
                <a:cs typeface="Arial"/>
              </a:rPr>
              <a:t>Trình biên dịch phân biệt các constructor này thông qua số lượng và kiểu của các tham số truyền vào.</a:t>
            </a:r>
          </a:p>
          <a:p>
            <a:pPr marL="755015" lvl="1" indent="-285750">
              <a:spcBef>
                <a:spcPts val="595"/>
              </a:spcBef>
              <a:buClr>
                <a:srgbClr val="FF5A33"/>
              </a:buClr>
              <a:buFont typeface="Wingdings"/>
              <a:buChar char=""/>
              <a:tabLst>
                <a:tab pos="755015" algn="l"/>
              </a:tabLst>
            </a:pPr>
            <a:r>
              <a:rPr lang="vi-VN" sz="2400" spc="-120" dirty="0">
                <a:solidFill>
                  <a:prstClr val="black"/>
                </a:solidFill>
                <a:cs typeface="Arial"/>
              </a:rPr>
              <a:t>Số lượng các tham số phụ thuộc vào số lượng của các Attribute(Thuộc tính) của class đó</a:t>
            </a:r>
          </a:p>
          <a:p>
            <a:pPr marL="755015" lvl="1" indent="-285750">
              <a:spcBef>
                <a:spcPts val="595"/>
              </a:spcBef>
              <a:buClr>
                <a:srgbClr val="FF5A33"/>
              </a:buClr>
              <a:buFont typeface="Wingdings"/>
              <a:buChar char=""/>
              <a:tabLst>
                <a:tab pos="755015" algn="l"/>
              </a:tabLst>
            </a:pPr>
            <a:endParaRPr lang="vi-VN" sz="2400" spc="-120" dirty="0" smtClean="0">
              <a:solidFill>
                <a:prstClr val="black"/>
              </a:solidFill>
              <a:cs typeface="Arial"/>
            </a:endParaRPr>
          </a:p>
          <a:p>
            <a:pPr marL="755015" lvl="1" indent="-285750">
              <a:spcBef>
                <a:spcPts val="595"/>
              </a:spcBef>
              <a:buClr>
                <a:srgbClr val="FF5A33"/>
              </a:buClr>
              <a:buFont typeface="Wingdings"/>
              <a:buChar char=""/>
              <a:tabLst>
                <a:tab pos="755015" algn="l"/>
              </a:tabLst>
            </a:pPr>
            <a:endParaRPr lang="vi-VN" sz="2400" spc="-120" dirty="0">
              <a:solidFill>
                <a:prstClr val="black"/>
              </a:solidFill>
              <a:cs typeface="Arial"/>
            </a:endParaRPr>
          </a:p>
          <a:p>
            <a:pPr marL="755015" lvl="1" indent="-285750">
              <a:spcBef>
                <a:spcPts val="595"/>
              </a:spcBef>
              <a:buClr>
                <a:srgbClr val="FF5A33"/>
              </a:buClr>
              <a:buFont typeface="Wingdings"/>
              <a:buChar char=""/>
              <a:tabLst>
                <a:tab pos="755015" algn="l"/>
              </a:tabLst>
            </a:pPr>
            <a:endParaRPr lang="en-US" sz="2400" spc="-120" dirty="0" smtClean="0">
              <a:solidFill>
                <a:prstClr val="black"/>
              </a:solidFill>
              <a:cs typeface="Arial"/>
            </a:endParaRPr>
          </a:p>
          <a:p>
            <a:pPr marL="354965" lvl="0" indent="-342265">
              <a:spcBef>
                <a:spcPts val="785"/>
              </a:spcBef>
              <a:buClr>
                <a:srgbClr val="FF5A33"/>
              </a:buClr>
              <a:buFont typeface="Wingdings"/>
              <a:buChar char=""/>
              <a:tabLst>
                <a:tab pos="354965" algn="l"/>
              </a:tabLst>
            </a:pPr>
            <a:endParaRPr lang="en-US" sz="2800" b="1" dirty="0" smtClean="0">
              <a:latin typeface="+mj-lt"/>
            </a:endParaRPr>
          </a:p>
        </p:txBody>
      </p:sp>
    </p:spTree>
    <p:extLst>
      <p:ext uri="{BB962C8B-B14F-4D97-AF65-F5344CB8AC3E}">
        <p14:creationId xmlns:p14="http://schemas.microsoft.com/office/powerpoint/2010/main" val="3184607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sp>
        <p:nvSpPr>
          <p:cNvPr id="11" name="TextBox 10"/>
          <p:cNvSpPr txBox="1"/>
          <p:nvPr/>
        </p:nvSpPr>
        <p:spPr>
          <a:xfrm>
            <a:off x="1367630" y="1973282"/>
            <a:ext cx="9071770" cy="2867452"/>
          </a:xfrm>
          <a:prstGeom prst="rect">
            <a:avLst/>
          </a:prstGeom>
          <a:noFill/>
        </p:spPr>
        <p:txBody>
          <a:bodyPr wrap="square" rtlCol="0">
            <a:spAutoFit/>
          </a:bodyPr>
          <a:lstStyle/>
          <a:p>
            <a:pPr marL="354965" lvl="0" indent="-342265">
              <a:spcBef>
                <a:spcPts val="785"/>
              </a:spcBef>
              <a:buClr>
                <a:srgbClr val="FF5A33"/>
              </a:buClr>
              <a:buFont typeface="Wingdings"/>
              <a:buChar char=""/>
              <a:tabLst>
                <a:tab pos="354965" algn="l"/>
              </a:tabLst>
            </a:pPr>
            <a:r>
              <a:rPr lang="en-US" sz="2800" spc="-45" dirty="0" err="1">
                <a:latin typeface="+mj-lt"/>
                <a:cs typeface="Arial"/>
              </a:rPr>
              <a:t>Sự</a:t>
            </a:r>
            <a:r>
              <a:rPr lang="en-US" sz="2800" spc="-45" dirty="0">
                <a:latin typeface="+mj-lt"/>
                <a:cs typeface="Arial"/>
              </a:rPr>
              <a:t> </a:t>
            </a:r>
            <a:r>
              <a:rPr lang="en-US" sz="2800" spc="-45" dirty="0" err="1">
                <a:latin typeface="+mj-lt"/>
                <a:cs typeface="Arial"/>
              </a:rPr>
              <a:t>khác</a:t>
            </a:r>
            <a:r>
              <a:rPr lang="en-US" sz="2800" spc="-45" dirty="0">
                <a:latin typeface="+mj-lt"/>
                <a:cs typeface="Arial"/>
              </a:rPr>
              <a:t> </a:t>
            </a:r>
            <a:r>
              <a:rPr lang="en-US" sz="2800" spc="-45" dirty="0" err="1">
                <a:latin typeface="+mj-lt"/>
                <a:cs typeface="Arial"/>
              </a:rPr>
              <a:t>nhau</a:t>
            </a:r>
            <a:r>
              <a:rPr lang="en-US" sz="2800" spc="-45" dirty="0">
                <a:latin typeface="+mj-lt"/>
                <a:cs typeface="Arial"/>
              </a:rPr>
              <a:t> </a:t>
            </a:r>
            <a:r>
              <a:rPr lang="en-US" sz="2800" spc="-45" dirty="0" err="1">
                <a:latin typeface="+mj-lt"/>
                <a:cs typeface="Arial"/>
              </a:rPr>
              <a:t>giữa</a:t>
            </a:r>
            <a:r>
              <a:rPr lang="en-US" sz="2800" spc="-45" dirty="0">
                <a:latin typeface="+mj-lt"/>
                <a:cs typeface="Arial"/>
              </a:rPr>
              <a:t> Constructor </a:t>
            </a:r>
            <a:r>
              <a:rPr lang="en-US" sz="2800" spc="-45" dirty="0" err="1">
                <a:latin typeface="+mj-lt"/>
                <a:cs typeface="Arial"/>
              </a:rPr>
              <a:t>và</a:t>
            </a:r>
            <a:r>
              <a:rPr lang="en-US" sz="2800" spc="-45" dirty="0">
                <a:latin typeface="+mj-lt"/>
                <a:cs typeface="Arial"/>
              </a:rPr>
              <a:t> Method </a:t>
            </a:r>
            <a:r>
              <a:rPr lang="en-US" sz="2800" spc="-45" dirty="0" err="1">
                <a:latin typeface="+mj-lt"/>
                <a:cs typeface="Arial"/>
              </a:rPr>
              <a:t>trong</a:t>
            </a:r>
            <a:r>
              <a:rPr lang="en-US" sz="2800" spc="-45" dirty="0">
                <a:latin typeface="+mj-lt"/>
                <a:cs typeface="Arial"/>
              </a:rPr>
              <a:t> Java:</a:t>
            </a:r>
            <a:endParaRPr lang="en-US" sz="2800" spc="-45" dirty="0" smtClean="0">
              <a:latin typeface="+mj-lt"/>
              <a:cs typeface="Arial"/>
            </a:endParaRPr>
          </a:p>
          <a:p>
            <a:pPr marL="812800" lvl="1" indent="-342900">
              <a:spcBef>
                <a:spcPts val="785"/>
              </a:spcBef>
              <a:buClr>
                <a:srgbClr val="FF5A33"/>
              </a:buClr>
              <a:buFont typeface="Wingdings" panose="05000000000000000000" pitchFamily="2" charset="2"/>
              <a:buChar char="v"/>
              <a:tabLst>
                <a:tab pos="354965" algn="l"/>
              </a:tabLst>
            </a:pPr>
            <a:endParaRPr lang="vi-VN" sz="2400" spc="-120" dirty="0">
              <a:solidFill>
                <a:prstClr val="black"/>
              </a:solidFill>
              <a:cs typeface="Arial"/>
            </a:endParaRPr>
          </a:p>
          <a:p>
            <a:pPr marL="755015" lvl="1" indent="-285750">
              <a:spcBef>
                <a:spcPts val="595"/>
              </a:spcBef>
              <a:buClr>
                <a:srgbClr val="FF5A33"/>
              </a:buClr>
              <a:buFont typeface="Wingdings"/>
              <a:buChar char=""/>
              <a:tabLst>
                <a:tab pos="755015" algn="l"/>
              </a:tabLst>
            </a:pPr>
            <a:endParaRPr lang="vi-VN" sz="2400" spc="-120" dirty="0" smtClean="0">
              <a:solidFill>
                <a:prstClr val="black"/>
              </a:solidFill>
              <a:cs typeface="Arial"/>
            </a:endParaRPr>
          </a:p>
          <a:p>
            <a:pPr marL="755015" lvl="1" indent="-285750">
              <a:spcBef>
                <a:spcPts val="595"/>
              </a:spcBef>
              <a:buClr>
                <a:srgbClr val="FF5A33"/>
              </a:buClr>
              <a:buFont typeface="Wingdings"/>
              <a:buChar char=""/>
              <a:tabLst>
                <a:tab pos="755015" algn="l"/>
              </a:tabLst>
            </a:pPr>
            <a:endParaRPr lang="vi-VN" sz="2400" spc="-120" dirty="0">
              <a:solidFill>
                <a:prstClr val="black"/>
              </a:solidFill>
              <a:cs typeface="Arial"/>
            </a:endParaRPr>
          </a:p>
          <a:p>
            <a:pPr marL="755015" lvl="1" indent="-285750">
              <a:spcBef>
                <a:spcPts val="595"/>
              </a:spcBef>
              <a:buClr>
                <a:srgbClr val="FF5A33"/>
              </a:buClr>
              <a:buFont typeface="Wingdings"/>
              <a:buChar char=""/>
              <a:tabLst>
                <a:tab pos="755015" algn="l"/>
              </a:tabLst>
            </a:pPr>
            <a:endParaRPr lang="en-US" sz="2400" spc="-120" dirty="0" smtClean="0">
              <a:solidFill>
                <a:prstClr val="black"/>
              </a:solidFill>
              <a:cs typeface="Arial"/>
            </a:endParaRPr>
          </a:p>
          <a:p>
            <a:pPr marL="354965" lvl="0" indent="-342265">
              <a:spcBef>
                <a:spcPts val="785"/>
              </a:spcBef>
              <a:buClr>
                <a:srgbClr val="FF5A33"/>
              </a:buClr>
              <a:buFont typeface="Wingdings"/>
              <a:buChar char=""/>
              <a:tabLst>
                <a:tab pos="354965" algn="l"/>
              </a:tabLst>
            </a:pPr>
            <a:endParaRPr lang="en-US" sz="2800" b="1" dirty="0" smtClean="0">
              <a:latin typeface="+mj-lt"/>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953" y="2377748"/>
            <a:ext cx="8793447" cy="3560329"/>
          </a:xfrm>
          <a:prstGeom prst="rect">
            <a:avLst/>
          </a:prstGeom>
        </p:spPr>
      </p:pic>
    </p:spTree>
    <p:extLst>
      <p:ext uri="{BB962C8B-B14F-4D97-AF65-F5344CB8AC3E}">
        <p14:creationId xmlns:p14="http://schemas.microsoft.com/office/powerpoint/2010/main" val="1543106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Constructor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Khởi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Tạo</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Đối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Tượng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sp>
        <p:nvSpPr>
          <p:cNvPr id="11" name="TextBox 10"/>
          <p:cNvSpPr txBox="1"/>
          <p:nvPr/>
        </p:nvSpPr>
        <p:spPr>
          <a:xfrm>
            <a:off x="1367630" y="1973282"/>
            <a:ext cx="9071770" cy="5947782"/>
          </a:xfrm>
          <a:prstGeom prst="rect">
            <a:avLst/>
          </a:prstGeom>
          <a:noFill/>
        </p:spPr>
        <p:txBody>
          <a:bodyPr wrap="square" rtlCol="0">
            <a:spAutoFit/>
          </a:bodyPr>
          <a:lstStyle/>
          <a:p>
            <a:pPr marL="354965" lvl="0" indent="-342265">
              <a:spcBef>
                <a:spcPts val="785"/>
              </a:spcBef>
              <a:buClr>
                <a:srgbClr val="FF5A33"/>
              </a:buClr>
              <a:buFont typeface="Wingdings"/>
              <a:buChar char=""/>
              <a:tabLst>
                <a:tab pos="354965" algn="l"/>
              </a:tabLst>
            </a:pPr>
            <a:r>
              <a:rPr lang="en-US" sz="2800" spc="-45" dirty="0" smtClean="0">
                <a:latin typeface="+mj-lt"/>
                <a:cs typeface="Arial"/>
              </a:rPr>
              <a:t>Con </a:t>
            </a:r>
            <a:r>
              <a:rPr lang="en-US" sz="2800" spc="-45" dirty="0" err="1" smtClean="0">
                <a:latin typeface="+mj-lt"/>
                <a:cs typeface="Arial"/>
              </a:rPr>
              <a:t>trỏ</a:t>
            </a:r>
            <a:r>
              <a:rPr lang="en-US" sz="2800" spc="-45" dirty="0" smtClean="0">
                <a:latin typeface="+mj-lt"/>
                <a:cs typeface="Arial"/>
              </a:rPr>
              <a:t> </a:t>
            </a:r>
            <a:r>
              <a:rPr lang="en-US" sz="2800" b="1" spc="-45" dirty="0" smtClean="0">
                <a:solidFill>
                  <a:srgbClr val="FF0000"/>
                </a:solidFill>
                <a:latin typeface="+mj-lt"/>
                <a:cs typeface="Arial"/>
              </a:rPr>
              <a:t>this</a:t>
            </a:r>
          </a:p>
          <a:p>
            <a:pPr marL="812165" marR="644525" lvl="1" indent="-342900">
              <a:spcBef>
                <a:spcPts val="95"/>
              </a:spcBef>
              <a:buClr>
                <a:srgbClr val="FF5A33"/>
              </a:buClr>
              <a:buFont typeface="Wingdings" panose="05000000000000000000" pitchFamily="2" charset="2"/>
              <a:buChar char="v"/>
              <a:tabLst>
                <a:tab pos="355600" algn="l"/>
              </a:tabLst>
            </a:pPr>
            <a:r>
              <a:rPr lang="vi-VN" sz="2400" b="1" spc="-120" dirty="0">
                <a:solidFill>
                  <a:srgbClr val="FF0000"/>
                </a:solidFill>
                <a:cs typeface="Arial"/>
              </a:rPr>
              <a:t>this</a:t>
            </a:r>
            <a:r>
              <a:rPr lang="vi-VN" sz="2400" spc="-120" dirty="0">
                <a:solidFill>
                  <a:srgbClr val="FF0000"/>
                </a:solidFill>
                <a:cs typeface="Arial"/>
              </a:rPr>
              <a:t> </a:t>
            </a:r>
            <a:r>
              <a:rPr lang="vi-VN" sz="2400" spc="-120" dirty="0">
                <a:solidFill>
                  <a:prstClr val="black"/>
                </a:solidFill>
                <a:cs typeface="Arial"/>
              </a:rPr>
              <a:t>được sử dụng để đại diện cho đối tượng 	hiện tại.</a:t>
            </a:r>
          </a:p>
          <a:p>
            <a:pPr marL="812165" lvl="1" indent="-342900">
              <a:spcBef>
                <a:spcPts val="595"/>
              </a:spcBef>
              <a:buClr>
                <a:srgbClr val="FF5A33"/>
              </a:buClr>
              <a:buFont typeface="Wingdings" panose="05000000000000000000" pitchFamily="2" charset="2"/>
              <a:buChar char="v"/>
              <a:tabLst>
                <a:tab pos="755015" algn="l"/>
              </a:tabLst>
            </a:pPr>
            <a:r>
              <a:rPr lang="vi-VN" sz="2400" b="1" spc="-120" dirty="0">
                <a:solidFill>
                  <a:srgbClr val="FF0000"/>
                </a:solidFill>
                <a:cs typeface="Arial"/>
              </a:rPr>
              <a:t>this</a:t>
            </a:r>
            <a:r>
              <a:rPr lang="vi-VN" sz="2400" spc="-120" dirty="0">
                <a:solidFill>
                  <a:srgbClr val="FF0000"/>
                </a:solidFill>
                <a:cs typeface="Arial"/>
              </a:rPr>
              <a:t> </a:t>
            </a:r>
            <a:r>
              <a:rPr lang="vi-VN" sz="2400" spc="-120" dirty="0">
                <a:solidFill>
                  <a:prstClr val="black"/>
                </a:solidFill>
                <a:cs typeface="Arial"/>
              </a:rPr>
              <a:t>được sử dụng trong lớp để tham chiếu tới </a:t>
            </a:r>
            <a:r>
              <a:rPr lang="vi-VN" sz="2400" spc="-120" dirty="0" smtClean="0">
                <a:solidFill>
                  <a:prstClr val="black"/>
                </a:solidFill>
                <a:cs typeface="Arial"/>
              </a:rPr>
              <a:t>các </a:t>
            </a:r>
            <a:r>
              <a:rPr lang="vi-VN" sz="2400" spc="-120" dirty="0">
                <a:solidFill>
                  <a:prstClr val="black"/>
                </a:solidFill>
                <a:cs typeface="Arial"/>
              </a:rPr>
              <a:t>thành viên của lớp </a:t>
            </a:r>
            <a:r>
              <a:rPr lang="vi-VN" sz="2400" spc="-120" dirty="0" smtClean="0">
                <a:solidFill>
                  <a:prstClr val="black"/>
                </a:solidFill>
                <a:cs typeface="Arial"/>
              </a:rPr>
              <a:t>(</a:t>
            </a:r>
            <a:r>
              <a:rPr lang="en-US" sz="2400" spc="-120" dirty="0" err="1" smtClean="0">
                <a:solidFill>
                  <a:prstClr val="black"/>
                </a:solidFill>
                <a:cs typeface="Arial"/>
              </a:rPr>
              <a:t>thuộc</a:t>
            </a:r>
            <a:r>
              <a:rPr lang="en-US" sz="2400" spc="-120" dirty="0" smtClean="0">
                <a:solidFill>
                  <a:prstClr val="black"/>
                </a:solidFill>
                <a:cs typeface="Arial"/>
              </a:rPr>
              <a:t> </a:t>
            </a:r>
            <a:r>
              <a:rPr lang="en-US" sz="2400" spc="-120" dirty="0" err="1" smtClean="0">
                <a:solidFill>
                  <a:prstClr val="black"/>
                </a:solidFill>
                <a:cs typeface="Arial"/>
              </a:rPr>
              <a:t>tính</a:t>
            </a:r>
            <a:r>
              <a:rPr lang="en-US" sz="2400" spc="-120" dirty="0" smtClean="0">
                <a:solidFill>
                  <a:prstClr val="black"/>
                </a:solidFill>
                <a:cs typeface="Arial"/>
              </a:rPr>
              <a:t> </a:t>
            </a:r>
            <a:r>
              <a:rPr lang="vi-VN" sz="2400" spc="-120" dirty="0" smtClean="0">
                <a:solidFill>
                  <a:prstClr val="black"/>
                </a:solidFill>
                <a:cs typeface="Arial"/>
              </a:rPr>
              <a:t>và </a:t>
            </a:r>
            <a:r>
              <a:rPr lang="en-US" sz="2400" spc="-120" dirty="0" err="1" smtClean="0">
                <a:solidFill>
                  <a:prstClr val="black"/>
                </a:solidFill>
                <a:cs typeface="Arial"/>
              </a:rPr>
              <a:t>phương</a:t>
            </a:r>
            <a:r>
              <a:rPr lang="en-US" sz="2400" spc="-120" dirty="0" smtClean="0">
                <a:solidFill>
                  <a:prstClr val="black"/>
                </a:solidFill>
                <a:cs typeface="Arial"/>
              </a:rPr>
              <a:t> </a:t>
            </a:r>
            <a:r>
              <a:rPr lang="en-US" sz="2400" spc="-120" dirty="0" err="1" smtClean="0">
                <a:solidFill>
                  <a:prstClr val="black"/>
                </a:solidFill>
                <a:cs typeface="Arial"/>
              </a:rPr>
              <a:t>thức</a:t>
            </a:r>
            <a:r>
              <a:rPr lang="vi-VN" sz="2400" spc="-120" dirty="0" smtClean="0">
                <a:solidFill>
                  <a:prstClr val="black"/>
                </a:solidFill>
                <a:cs typeface="Arial"/>
              </a:rPr>
              <a:t>)</a:t>
            </a:r>
            <a:endParaRPr lang="vi-VN" sz="2400" spc="-120" dirty="0">
              <a:solidFill>
                <a:prstClr val="black"/>
              </a:solidFill>
              <a:cs typeface="Arial"/>
            </a:endParaRPr>
          </a:p>
          <a:p>
            <a:pPr marL="755015" lvl="1" indent="-285750">
              <a:spcBef>
                <a:spcPts val="595"/>
              </a:spcBef>
              <a:buClr>
                <a:srgbClr val="FF5A33"/>
              </a:buClr>
              <a:buFont typeface="Wingdings"/>
              <a:buChar char=""/>
              <a:tabLst>
                <a:tab pos="755015" algn="l"/>
              </a:tabLst>
            </a:pPr>
            <a:r>
              <a:rPr lang="vi-VN" sz="2400" spc="-320" dirty="0">
                <a:latin typeface="+mj-lt"/>
                <a:cs typeface="Arial"/>
              </a:rPr>
              <a:t>Sử</a:t>
            </a:r>
            <a:r>
              <a:rPr lang="vi-VN" sz="2400" dirty="0">
                <a:latin typeface="+mj-lt"/>
                <a:cs typeface="Arial"/>
              </a:rPr>
              <a:t> dụng</a:t>
            </a:r>
            <a:r>
              <a:rPr lang="vi-VN" sz="2400" b="1" spc="15" dirty="0">
                <a:solidFill>
                  <a:srgbClr val="FF0000"/>
                </a:solidFill>
                <a:latin typeface="+mj-lt"/>
                <a:cs typeface="Arial"/>
              </a:rPr>
              <a:t> </a:t>
            </a:r>
            <a:r>
              <a:rPr lang="vi-VN" sz="2400" b="1" dirty="0">
                <a:solidFill>
                  <a:srgbClr val="FF0000"/>
                </a:solidFill>
                <a:latin typeface="+mj-lt"/>
                <a:cs typeface="Arial"/>
              </a:rPr>
              <a:t>this.field</a:t>
            </a:r>
            <a:r>
              <a:rPr lang="vi-VN" sz="2400" b="1" spc="60" dirty="0">
                <a:latin typeface="+mj-lt"/>
                <a:cs typeface="Arial"/>
              </a:rPr>
              <a:t> </a:t>
            </a:r>
            <a:r>
              <a:rPr lang="vi-VN" sz="2400" dirty="0">
                <a:latin typeface="+mj-lt"/>
                <a:cs typeface="Arial"/>
              </a:rPr>
              <a:t>để phân</a:t>
            </a:r>
            <a:r>
              <a:rPr lang="vi-VN" sz="2400" spc="5" dirty="0">
                <a:latin typeface="+mj-lt"/>
                <a:cs typeface="Arial"/>
              </a:rPr>
              <a:t> </a:t>
            </a:r>
            <a:r>
              <a:rPr lang="vi-VN" sz="2400" dirty="0">
                <a:latin typeface="+mj-lt"/>
                <a:cs typeface="Arial"/>
              </a:rPr>
              <a:t>biệt</a:t>
            </a:r>
            <a:r>
              <a:rPr lang="vi-VN" sz="2400" spc="15" dirty="0">
                <a:latin typeface="+mj-lt"/>
                <a:cs typeface="Arial"/>
              </a:rPr>
              <a:t> </a:t>
            </a:r>
            <a:r>
              <a:rPr lang="vi-VN" sz="2400" dirty="0">
                <a:latin typeface="+mj-lt"/>
                <a:cs typeface="Arial"/>
              </a:rPr>
              <a:t>field</a:t>
            </a:r>
            <a:r>
              <a:rPr lang="vi-VN" sz="2400" spc="-5" dirty="0">
                <a:latin typeface="+mj-lt"/>
                <a:cs typeface="Arial"/>
              </a:rPr>
              <a:t> </a:t>
            </a:r>
            <a:r>
              <a:rPr lang="vi-VN" sz="2400" spc="-20" dirty="0">
                <a:latin typeface="+mj-lt"/>
                <a:cs typeface="Arial"/>
              </a:rPr>
              <a:t>với</a:t>
            </a:r>
            <a:r>
              <a:rPr lang="vi-VN" sz="2400" spc="-5" dirty="0">
                <a:latin typeface="+mj-lt"/>
                <a:cs typeface="Arial"/>
              </a:rPr>
              <a:t> </a:t>
            </a:r>
            <a:r>
              <a:rPr lang="vi-VN" sz="2400" spc="-110" dirty="0">
                <a:latin typeface="+mj-lt"/>
                <a:cs typeface="Arial"/>
              </a:rPr>
              <a:t>các</a:t>
            </a:r>
            <a:r>
              <a:rPr lang="vi-VN" sz="2400" spc="-15" dirty="0">
                <a:latin typeface="+mj-lt"/>
                <a:cs typeface="Arial"/>
              </a:rPr>
              <a:t> </a:t>
            </a:r>
            <a:r>
              <a:rPr lang="vi-VN" sz="2400" spc="-20" dirty="0">
                <a:latin typeface="+mj-lt"/>
                <a:cs typeface="Arial"/>
              </a:rPr>
              <a:t>biến </a:t>
            </a:r>
            <a:r>
              <a:rPr lang="vi-VN" sz="2400" spc="-20" dirty="0" smtClean="0">
                <a:latin typeface="+mj-lt"/>
                <a:cs typeface="Arial"/>
              </a:rPr>
              <a:t>cục</a:t>
            </a:r>
            <a:r>
              <a:rPr lang="vi-VN" sz="2400" spc="-120" dirty="0" smtClean="0">
                <a:latin typeface="+mj-lt"/>
                <a:cs typeface="Arial"/>
              </a:rPr>
              <a:t> </a:t>
            </a:r>
            <a:r>
              <a:rPr lang="vi-VN" sz="2400" spc="75" dirty="0">
                <a:latin typeface="+mj-lt"/>
                <a:cs typeface="Arial"/>
              </a:rPr>
              <a:t>bộ</a:t>
            </a:r>
            <a:r>
              <a:rPr lang="vi-VN" sz="2400" spc="-100" dirty="0">
                <a:latin typeface="+mj-lt"/>
                <a:cs typeface="Arial"/>
              </a:rPr>
              <a:t> </a:t>
            </a:r>
            <a:r>
              <a:rPr lang="vi-VN" sz="2400" dirty="0">
                <a:latin typeface="+mj-lt"/>
                <a:cs typeface="Arial"/>
              </a:rPr>
              <a:t>hoặc</a:t>
            </a:r>
            <a:r>
              <a:rPr lang="vi-VN" sz="2400" spc="-120" dirty="0">
                <a:latin typeface="+mj-lt"/>
                <a:cs typeface="Arial"/>
              </a:rPr>
              <a:t> </a:t>
            </a:r>
            <a:r>
              <a:rPr lang="vi-VN" sz="2400" dirty="0">
                <a:latin typeface="+mj-lt"/>
                <a:cs typeface="Arial"/>
              </a:rPr>
              <a:t>tham</a:t>
            </a:r>
            <a:r>
              <a:rPr lang="vi-VN" sz="2400" spc="-100" dirty="0">
                <a:latin typeface="+mj-lt"/>
                <a:cs typeface="Arial"/>
              </a:rPr>
              <a:t> </a:t>
            </a:r>
            <a:r>
              <a:rPr lang="vi-VN" sz="2400" dirty="0">
                <a:latin typeface="+mj-lt"/>
                <a:cs typeface="Arial"/>
              </a:rPr>
              <a:t>số</a:t>
            </a:r>
            <a:r>
              <a:rPr lang="vi-VN" sz="2400" spc="-110" dirty="0">
                <a:latin typeface="+mj-lt"/>
                <a:cs typeface="Arial"/>
              </a:rPr>
              <a:t> </a:t>
            </a:r>
            <a:r>
              <a:rPr lang="vi-VN" sz="2400" spc="-35" dirty="0">
                <a:latin typeface="+mj-lt"/>
                <a:cs typeface="Arial"/>
              </a:rPr>
              <a:t>của</a:t>
            </a:r>
            <a:r>
              <a:rPr lang="vi-VN" sz="2400" spc="-110" dirty="0">
                <a:latin typeface="+mj-lt"/>
                <a:cs typeface="Arial"/>
              </a:rPr>
              <a:t> </a:t>
            </a:r>
            <a:r>
              <a:rPr lang="vi-VN" sz="2400" dirty="0">
                <a:latin typeface="+mj-lt"/>
                <a:cs typeface="Arial"/>
              </a:rPr>
              <a:t>phương</a:t>
            </a:r>
            <a:r>
              <a:rPr lang="vi-VN" sz="2400" spc="-85" dirty="0">
                <a:latin typeface="+mj-lt"/>
                <a:cs typeface="Arial"/>
              </a:rPr>
              <a:t> </a:t>
            </a:r>
            <a:r>
              <a:rPr lang="vi-VN" sz="2400" spc="-20" dirty="0" smtClean="0">
                <a:latin typeface="+mj-lt"/>
                <a:cs typeface="Arial"/>
              </a:rPr>
              <a:t>thức</a:t>
            </a:r>
            <a:endParaRPr lang="en-US" sz="2400" spc="-20" dirty="0" smtClean="0">
              <a:latin typeface="+mj-lt"/>
              <a:cs typeface="Arial"/>
            </a:endParaRPr>
          </a:p>
          <a:p>
            <a:pPr marL="926465" lvl="2">
              <a:spcBef>
                <a:spcPts val="595"/>
              </a:spcBef>
              <a:buClr>
                <a:srgbClr val="FF5A33"/>
              </a:buClr>
              <a:tabLst>
                <a:tab pos="755015" algn="l"/>
              </a:tabLst>
            </a:pPr>
            <a:r>
              <a:rPr lang="en-US" sz="2000" i="1" spc="-20" dirty="0">
                <a:solidFill>
                  <a:prstClr val="black"/>
                </a:solidFill>
                <a:latin typeface="Consolas" panose="020B0609020204030204" pitchFamily="49" charset="0"/>
                <a:cs typeface="Arial"/>
              </a:rPr>
              <a:t>public Time() {</a:t>
            </a:r>
          </a:p>
          <a:p>
            <a:pPr marL="926465" lvl="2">
              <a:spcBef>
                <a:spcPts val="595"/>
              </a:spcBef>
              <a:buClr>
                <a:srgbClr val="FF5A33"/>
              </a:buClr>
              <a:tabLst>
                <a:tab pos="755015" algn="l"/>
              </a:tabLst>
            </a:pPr>
            <a:r>
              <a:rPr lang="en-US" sz="2000" i="1" spc="-20" dirty="0">
                <a:solidFill>
                  <a:prstClr val="black"/>
                </a:solidFill>
                <a:latin typeface="Consolas" panose="020B0609020204030204" pitchFamily="49" charset="0"/>
                <a:cs typeface="Arial"/>
              </a:rPr>
              <a:t>        long </a:t>
            </a:r>
            <a:r>
              <a:rPr lang="en-US" sz="2000" i="1" spc="-20" dirty="0" err="1">
                <a:solidFill>
                  <a:prstClr val="black"/>
                </a:solidFill>
                <a:latin typeface="Consolas" panose="020B0609020204030204" pitchFamily="49" charset="0"/>
                <a:cs typeface="Arial"/>
              </a:rPr>
              <a:t>theTime</a:t>
            </a:r>
            <a:r>
              <a:rPr lang="en-US" sz="2000" i="1" spc="-20" dirty="0">
                <a:solidFill>
                  <a:prstClr val="black"/>
                </a:solidFill>
                <a:latin typeface="Consolas" panose="020B0609020204030204" pitchFamily="49" charset="0"/>
                <a:cs typeface="Arial"/>
              </a:rPr>
              <a:t> = </a:t>
            </a:r>
            <a:r>
              <a:rPr lang="en-US" sz="2000" i="1" spc="-20" dirty="0" err="1">
                <a:solidFill>
                  <a:prstClr val="black"/>
                </a:solidFill>
                <a:latin typeface="Consolas" panose="020B0609020204030204" pitchFamily="49" charset="0"/>
                <a:cs typeface="Arial"/>
              </a:rPr>
              <a:t>System.currentTimeMillis</a:t>
            </a:r>
            <a:r>
              <a:rPr lang="en-US" sz="2000" i="1" spc="-20" dirty="0">
                <a:solidFill>
                  <a:prstClr val="black"/>
                </a:solidFill>
                <a:latin typeface="Consolas" panose="020B0609020204030204" pitchFamily="49" charset="0"/>
                <a:cs typeface="Arial"/>
              </a:rPr>
              <a:t>();</a:t>
            </a:r>
          </a:p>
          <a:p>
            <a:pPr marL="926465" lvl="2">
              <a:spcBef>
                <a:spcPts val="595"/>
              </a:spcBef>
              <a:buClr>
                <a:srgbClr val="FF5A33"/>
              </a:buClr>
              <a:tabLst>
                <a:tab pos="755015" algn="l"/>
              </a:tabLst>
            </a:pPr>
            <a:r>
              <a:rPr lang="en-US" sz="2000" i="1" spc="-20" dirty="0">
                <a:solidFill>
                  <a:prstClr val="black"/>
                </a:solidFill>
                <a:latin typeface="Consolas" panose="020B0609020204030204" pitchFamily="49" charset="0"/>
                <a:cs typeface="Arial"/>
              </a:rPr>
              <a:t>        </a:t>
            </a:r>
            <a:r>
              <a:rPr lang="en-US" sz="2000" i="1" spc="-20" dirty="0" err="1">
                <a:solidFill>
                  <a:srgbClr val="FF0000"/>
                </a:solidFill>
                <a:latin typeface="Consolas" panose="020B0609020204030204" pitchFamily="49" charset="0"/>
                <a:cs typeface="Arial"/>
              </a:rPr>
              <a:t>this.</a:t>
            </a:r>
            <a:r>
              <a:rPr lang="en-US" sz="2000" i="1" spc="-20" dirty="0" err="1">
                <a:solidFill>
                  <a:prstClr val="black"/>
                </a:solidFill>
                <a:latin typeface="Consolas" panose="020B0609020204030204" pitchFamily="49" charset="0"/>
                <a:cs typeface="Arial"/>
              </a:rPr>
              <a:t>setTime</a:t>
            </a:r>
            <a:r>
              <a:rPr lang="en-US" sz="2000" i="1" spc="-20" dirty="0">
                <a:solidFill>
                  <a:prstClr val="black"/>
                </a:solidFill>
                <a:latin typeface="Consolas" panose="020B0609020204030204" pitchFamily="49" charset="0"/>
                <a:cs typeface="Arial"/>
              </a:rPr>
              <a:t>(</a:t>
            </a:r>
            <a:r>
              <a:rPr lang="en-US" sz="2000" i="1" spc="-20" dirty="0" err="1">
                <a:solidFill>
                  <a:prstClr val="black"/>
                </a:solidFill>
                <a:latin typeface="Consolas" panose="020B0609020204030204" pitchFamily="49" charset="0"/>
                <a:cs typeface="Arial"/>
              </a:rPr>
              <a:t>theTime</a:t>
            </a:r>
            <a:r>
              <a:rPr lang="en-US" sz="2000" i="1" spc="-20" dirty="0">
                <a:solidFill>
                  <a:prstClr val="black"/>
                </a:solidFill>
                <a:latin typeface="Consolas" panose="020B0609020204030204" pitchFamily="49" charset="0"/>
                <a:cs typeface="Arial"/>
              </a:rPr>
              <a:t>);</a:t>
            </a:r>
          </a:p>
          <a:p>
            <a:pPr marL="926465" lvl="2">
              <a:spcBef>
                <a:spcPts val="595"/>
              </a:spcBef>
              <a:buClr>
                <a:srgbClr val="FF5A33"/>
              </a:buClr>
              <a:tabLst>
                <a:tab pos="755015" algn="l"/>
              </a:tabLst>
            </a:pPr>
            <a:r>
              <a:rPr lang="en-US" sz="2000" i="1" spc="-20" dirty="0">
                <a:solidFill>
                  <a:prstClr val="black"/>
                </a:solidFill>
                <a:latin typeface="Consolas" panose="020B0609020204030204" pitchFamily="49" charset="0"/>
                <a:cs typeface="Arial"/>
              </a:rPr>
              <a:t>    }</a:t>
            </a:r>
          </a:p>
          <a:p>
            <a:pPr marL="755015" lvl="1" indent="-285750">
              <a:spcBef>
                <a:spcPts val="595"/>
              </a:spcBef>
              <a:buClr>
                <a:srgbClr val="FF5A33"/>
              </a:buClr>
              <a:buFont typeface="Wingdings"/>
              <a:buChar char=""/>
              <a:tabLst>
                <a:tab pos="755015" algn="l"/>
              </a:tabLst>
            </a:pPr>
            <a:endParaRPr lang="vi-VN" sz="2400" spc="-120" dirty="0" smtClean="0">
              <a:solidFill>
                <a:prstClr val="black"/>
              </a:solidFill>
              <a:cs typeface="Arial"/>
            </a:endParaRPr>
          </a:p>
          <a:p>
            <a:pPr marL="755015" lvl="1" indent="-285750">
              <a:spcBef>
                <a:spcPts val="595"/>
              </a:spcBef>
              <a:buClr>
                <a:srgbClr val="FF5A33"/>
              </a:buClr>
              <a:buFont typeface="Wingdings"/>
              <a:buChar char=""/>
              <a:tabLst>
                <a:tab pos="755015" algn="l"/>
              </a:tabLst>
            </a:pPr>
            <a:endParaRPr lang="vi-VN" sz="2400" spc="-120" dirty="0">
              <a:solidFill>
                <a:prstClr val="black"/>
              </a:solidFill>
              <a:cs typeface="Arial"/>
            </a:endParaRPr>
          </a:p>
          <a:p>
            <a:pPr marL="755015" lvl="1" indent="-285750">
              <a:spcBef>
                <a:spcPts val="595"/>
              </a:spcBef>
              <a:buClr>
                <a:srgbClr val="FF5A33"/>
              </a:buClr>
              <a:buFont typeface="Wingdings"/>
              <a:buChar char=""/>
              <a:tabLst>
                <a:tab pos="755015" algn="l"/>
              </a:tabLst>
            </a:pPr>
            <a:endParaRPr lang="en-US" sz="2400" spc="-120" dirty="0" smtClean="0">
              <a:solidFill>
                <a:prstClr val="black"/>
              </a:solidFill>
              <a:cs typeface="Arial"/>
            </a:endParaRPr>
          </a:p>
          <a:p>
            <a:pPr marL="354965" lvl="0" indent="-342265">
              <a:spcBef>
                <a:spcPts val="785"/>
              </a:spcBef>
              <a:buClr>
                <a:srgbClr val="FF5A33"/>
              </a:buClr>
              <a:buFont typeface="Wingdings"/>
              <a:buChar char=""/>
              <a:tabLst>
                <a:tab pos="354965" algn="l"/>
              </a:tabLst>
            </a:pPr>
            <a:endParaRPr lang="en-US" sz="2800" b="1" dirty="0" smtClean="0">
              <a:latin typeface="+mj-lt"/>
            </a:endParaRPr>
          </a:p>
        </p:txBody>
      </p:sp>
    </p:spTree>
    <p:extLst>
      <p:ext uri="{BB962C8B-B14F-4D97-AF65-F5344CB8AC3E}">
        <p14:creationId xmlns:p14="http://schemas.microsoft.com/office/powerpoint/2010/main" val="2714793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Thực</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hành</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2685992"/>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err="1" smtClean="0">
                <a:latin typeface="+mj-lt"/>
                <a:cs typeface="Arial"/>
              </a:rPr>
              <a:t>Bài</a:t>
            </a:r>
            <a:r>
              <a:rPr lang="en-US" sz="2800" spc="-45" dirty="0" smtClean="0">
                <a:latin typeface="+mj-lt"/>
                <a:cs typeface="Arial"/>
              </a:rPr>
              <a:t> </a:t>
            </a:r>
            <a:r>
              <a:rPr lang="en-US" sz="2800" spc="-45" dirty="0" err="1" smtClean="0">
                <a:latin typeface="+mj-lt"/>
                <a:cs typeface="Arial"/>
              </a:rPr>
              <a:t>tập</a:t>
            </a:r>
            <a:r>
              <a:rPr sz="2800" spc="-25" dirty="0" smtClean="0">
                <a:latin typeface="+mj-lt"/>
                <a:cs typeface="Arial"/>
              </a:rPr>
              <a:t>:</a:t>
            </a:r>
            <a:endParaRPr sz="280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Tạo</a:t>
            </a:r>
            <a:r>
              <a:rPr lang="en-US" sz="2400" spc="-120" dirty="0" smtClean="0">
                <a:latin typeface="+mj-lt"/>
                <a:cs typeface="Arial"/>
              </a:rPr>
              <a:t> class </a:t>
            </a:r>
            <a:r>
              <a:rPr lang="en-US" sz="2400" spc="-120" dirty="0" err="1" smtClean="0">
                <a:latin typeface="+mj-lt"/>
                <a:cs typeface="Arial"/>
              </a:rPr>
              <a:t>Phân</a:t>
            </a:r>
            <a:r>
              <a:rPr lang="en-US" sz="2400" spc="-120" dirty="0" smtClean="0">
                <a:latin typeface="+mj-lt"/>
                <a:cs typeface="Arial"/>
              </a:rPr>
              <a:t> </a:t>
            </a:r>
            <a:r>
              <a:rPr lang="en-US" sz="2400" spc="-120" dirty="0" err="1" smtClean="0">
                <a:latin typeface="+mj-lt"/>
                <a:cs typeface="Arial"/>
              </a:rPr>
              <a:t>số</a:t>
            </a:r>
            <a:r>
              <a:rPr lang="en-US" sz="2400" spc="-120" dirty="0" smtClean="0">
                <a:latin typeface="+mj-lt"/>
                <a:cs typeface="Arial"/>
              </a:rPr>
              <a:t> </a:t>
            </a:r>
            <a:r>
              <a:rPr lang="en-US" sz="2400" spc="-120" dirty="0" err="1" smtClean="0">
                <a:latin typeface="+mj-lt"/>
                <a:cs typeface="Arial"/>
              </a:rPr>
              <a:t>gồm</a:t>
            </a:r>
            <a:r>
              <a:rPr lang="en-US" sz="2400" spc="-120" dirty="0" smtClean="0">
                <a:latin typeface="+mj-lt"/>
                <a:cs typeface="Arial"/>
              </a:rPr>
              <a:t> 2 </a:t>
            </a:r>
            <a:r>
              <a:rPr lang="en-US" sz="2400" spc="-120" dirty="0" err="1" smtClean="0">
                <a:latin typeface="+mj-lt"/>
                <a:cs typeface="Arial"/>
              </a:rPr>
              <a:t>thuộc</a:t>
            </a:r>
            <a:r>
              <a:rPr lang="en-US" sz="2400" spc="-120" dirty="0" smtClean="0">
                <a:latin typeface="+mj-lt"/>
                <a:cs typeface="Arial"/>
              </a:rPr>
              <a:t> </a:t>
            </a:r>
            <a:r>
              <a:rPr lang="en-US" sz="2400" spc="-120" dirty="0" err="1" smtClean="0">
                <a:latin typeface="+mj-lt"/>
                <a:cs typeface="Arial"/>
              </a:rPr>
              <a:t>tính</a:t>
            </a:r>
            <a:r>
              <a:rPr lang="en-US" sz="2400" spc="-120" dirty="0" smtClean="0">
                <a:latin typeface="+mj-lt"/>
                <a:cs typeface="Arial"/>
              </a:rPr>
              <a:t> </a:t>
            </a:r>
            <a:r>
              <a:rPr lang="en-US" sz="2400" spc="-120" dirty="0" err="1" smtClean="0">
                <a:latin typeface="+mj-lt"/>
                <a:cs typeface="Arial"/>
              </a:rPr>
              <a:t>tử</a:t>
            </a:r>
            <a:r>
              <a:rPr lang="en-US" sz="2400" spc="-120" dirty="0" smtClean="0">
                <a:latin typeface="+mj-lt"/>
                <a:cs typeface="Arial"/>
              </a:rPr>
              <a:t> </a:t>
            </a:r>
            <a:r>
              <a:rPr lang="en-US" sz="2400" spc="-120" dirty="0" err="1" smtClean="0">
                <a:latin typeface="+mj-lt"/>
                <a:cs typeface="Arial"/>
              </a:rPr>
              <a:t>số</a:t>
            </a:r>
            <a:r>
              <a:rPr lang="en-US" sz="2400" spc="-120" dirty="0" smtClean="0">
                <a:latin typeface="+mj-lt"/>
                <a:cs typeface="Arial"/>
              </a:rPr>
              <a:t> </a:t>
            </a:r>
            <a:r>
              <a:rPr lang="en-US" sz="2400" spc="-120" dirty="0" err="1" smtClean="0">
                <a:latin typeface="+mj-lt"/>
                <a:cs typeface="Arial"/>
              </a:rPr>
              <a:t>và</a:t>
            </a:r>
            <a:r>
              <a:rPr lang="en-US" sz="2400" spc="-120" dirty="0" smtClean="0">
                <a:latin typeface="+mj-lt"/>
                <a:cs typeface="Arial"/>
              </a:rPr>
              <a:t> </a:t>
            </a:r>
            <a:r>
              <a:rPr lang="en-US" sz="2400" spc="-120" dirty="0" err="1" smtClean="0">
                <a:latin typeface="+mj-lt"/>
                <a:cs typeface="Arial"/>
              </a:rPr>
              <a:t>mẫu</a:t>
            </a:r>
            <a:r>
              <a:rPr lang="en-US" sz="2400" spc="-120" dirty="0" smtClean="0">
                <a:latin typeface="+mj-lt"/>
                <a:cs typeface="Arial"/>
              </a:rPr>
              <a:t> </a:t>
            </a:r>
            <a:r>
              <a:rPr lang="en-US" sz="2400" spc="-120" dirty="0" err="1" smtClean="0">
                <a:latin typeface="+mj-lt"/>
                <a:cs typeface="Arial"/>
              </a:rPr>
              <a:t>số</a:t>
            </a:r>
            <a:r>
              <a:rPr lang="en-US" sz="2400" spc="-120" dirty="0" smtClean="0">
                <a:latin typeface="+mj-lt"/>
                <a:cs typeface="Arial"/>
              </a:rPr>
              <a:t> </a:t>
            </a:r>
            <a:r>
              <a:rPr lang="en-US" sz="2400" spc="-120" dirty="0" err="1" smtClean="0">
                <a:latin typeface="+mj-lt"/>
                <a:cs typeface="Arial"/>
              </a:rPr>
              <a:t>là</a:t>
            </a:r>
            <a:r>
              <a:rPr lang="en-US" sz="2400" spc="-120" dirty="0" smtClean="0">
                <a:latin typeface="+mj-lt"/>
                <a:cs typeface="Arial"/>
              </a:rPr>
              <a:t> </a:t>
            </a:r>
            <a:r>
              <a:rPr lang="en-US" sz="2400" spc="-120" dirty="0" err="1" smtClean="0">
                <a:latin typeface="+mj-lt"/>
                <a:cs typeface="Arial"/>
              </a:rPr>
              <a:t>số</a:t>
            </a:r>
            <a:r>
              <a:rPr lang="en-US" sz="2400" spc="-120" dirty="0" smtClean="0">
                <a:latin typeface="+mj-lt"/>
                <a:cs typeface="Arial"/>
              </a:rPr>
              <a:t> </a:t>
            </a:r>
            <a:r>
              <a:rPr lang="en-US" sz="2400" spc="-120" dirty="0" err="1" smtClean="0">
                <a:latin typeface="+mj-lt"/>
                <a:cs typeface="Arial"/>
              </a:rPr>
              <a:t>nguyên</a:t>
            </a:r>
            <a:r>
              <a:rPr lang="vi-VN" sz="2400" spc="-120" dirty="0" smtClean="0">
                <a:latin typeface="+mj-lt"/>
                <a:cs typeface="Arial"/>
              </a:rPr>
              <a:t>.</a:t>
            </a:r>
            <a:endParaRPr lang="en-US" sz="2400" spc="-120" dirty="0" smtClean="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Viết</a:t>
            </a:r>
            <a:r>
              <a:rPr lang="en-US" sz="2400" spc="-120" dirty="0" smtClean="0">
                <a:latin typeface="+mj-lt"/>
                <a:cs typeface="Arial"/>
              </a:rPr>
              <a:t> </a:t>
            </a:r>
            <a:r>
              <a:rPr lang="en-US" sz="2400" spc="-120" dirty="0" err="1" smtClean="0">
                <a:latin typeface="+mj-lt"/>
                <a:cs typeface="Arial"/>
              </a:rPr>
              <a:t>hàm</a:t>
            </a:r>
            <a:r>
              <a:rPr lang="en-US" sz="2400" spc="-120" dirty="0" smtClean="0">
                <a:latin typeface="+mj-lt"/>
                <a:cs typeface="Arial"/>
              </a:rPr>
              <a:t> </a:t>
            </a:r>
            <a:r>
              <a:rPr lang="en-US" sz="2400" spc="-120" dirty="0" err="1" smtClean="0">
                <a:latin typeface="+mj-lt"/>
                <a:cs typeface="Arial"/>
              </a:rPr>
              <a:t>khởi</a:t>
            </a:r>
            <a:r>
              <a:rPr lang="en-US" sz="2400" spc="-120" dirty="0" smtClean="0">
                <a:latin typeface="+mj-lt"/>
                <a:cs typeface="Arial"/>
              </a:rPr>
              <a:t> </a:t>
            </a:r>
            <a:r>
              <a:rPr lang="en-US" sz="2400" spc="-120" dirty="0" err="1" smtClean="0">
                <a:latin typeface="+mj-lt"/>
                <a:cs typeface="Arial"/>
              </a:rPr>
              <a:t>tạo</a:t>
            </a:r>
            <a:r>
              <a:rPr lang="en-US" sz="2400" spc="-120" dirty="0" smtClean="0">
                <a:latin typeface="+mj-lt"/>
                <a:cs typeface="Arial"/>
              </a:rPr>
              <a:t> </a:t>
            </a:r>
            <a:r>
              <a:rPr lang="en-US" sz="2400" spc="-120" dirty="0" err="1" smtClean="0">
                <a:latin typeface="+mj-lt"/>
                <a:cs typeface="Arial"/>
              </a:rPr>
              <a:t>có</a:t>
            </a:r>
            <a:r>
              <a:rPr lang="en-US" sz="2400" spc="-120" dirty="0" smtClean="0">
                <a:latin typeface="+mj-lt"/>
                <a:cs typeface="Arial"/>
              </a:rPr>
              <a:t> </a:t>
            </a:r>
            <a:r>
              <a:rPr lang="en-US" sz="2400" spc="-120" dirty="0" err="1" smtClean="0">
                <a:latin typeface="+mj-lt"/>
                <a:cs typeface="Arial"/>
              </a:rPr>
              <a:t>tham</a:t>
            </a:r>
            <a:r>
              <a:rPr lang="en-US" sz="2400" spc="-120" dirty="0" smtClean="0">
                <a:latin typeface="+mj-lt"/>
                <a:cs typeface="Arial"/>
              </a:rPr>
              <a:t> </a:t>
            </a:r>
            <a:r>
              <a:rPr lang="en-US" sz="2400" spc="-120" dirty="0" err="1" smtClean="0">
                <a:latin typeface="+mj-lt"/>
                <a:cs typeface="Arial"/>
              </a:rPr>
              <a:t>số</a:t>
            </a:r>
            <a:r>
              <a:rPr lang="en-US" sz="2400" spc="-120" dirty="0" smtClean="0">
                <a:latin typeface="+mj-lt"/>
                <a:cs typeface="Arial"/>
              </a:rPr>
              <a:t> (</a:t>
            </a:r>
            <a:r>
              <a:rPr lang="en-US" sz="2400" spc="-120" dirty="0" err="1" smtClean="0">
                <a:latin typeface="+mj-lt"/>
                <a:cs typeface="Arial"/>
              </a:rPr>
              <a:t>tử</a:t>
            </a:r>
            <a:r>
              <a:rPr lang="en-US" sz="2400" spc="-120" dirty="0" smtClean="0">
                <a:latin typeface="+mj-lt"/>
                <a:cs typeface="Arial"/>
              </a:rPr>
              <a:t> </a:t>
            </a:r>
            <a:r>
              <a:rPr lang="en-US" sz="2400" spc="-120" dirty="0" err="1" smtClean="0">
                <a:latin typeface="+mj-lt"/>
                <a:cs typeface="Arial"/>
              </a:rPr>
              <a:t>số</a:t>
            </a:r>
            <a:r>
              <a:rPr lang="en-US" sz="2400" spc="-120" dirty="0" smtClean="0">
                <a:latin typeface="+mj-lt"/>
                <a:cs typeface="Arial"/>
              </a:rPr>
              <a:t> </a:t>
            </a:r>
            <a:r>
              <a:rPr lang="en-US" sz="2400" spc="-120" dirty="0" err="1" smtClean="0">
                <a:latin typeface="+mj-lt"/>
                <a:cs typeface="Arial"/>
              </a:rPr>
              <a:t>và</a:t>
            </a:r>
            <a:r>
              <a:rPr lang="en-US" sz="2400" spc="-120" dirty="0" smtClean="0">
                <a:latin typeface="+mj-lt"/>
                <a:cs typeface="Arial"/>
              </a:rPr>
              <a:t> </a:t>
            </a:r>
            <a:r>
              <a:rPr lang="en-US" sz="2400" spc="-120" dirty="0" err="1" smtClean="0">
                <a:latin typeface="+mj-lt"/>
                <a:cs typeface="Arial"/>
              </a:rPr>
              <a:t>mẫu</a:t>
            </a:r>
            <a:r>
              <a:rPr lang="en-US" sz="2400" spc="-120" dirty="0" smtClean="0">
                <a:latin typeface="+mj-lt"/>
                <a:cs typeface="Arial"/>
              </a:rPr>
              <a:t> </a:t>
            </a:r>
            <a:r>
              <a:rPr lang="en-US" sz="2400" spc="-120" dirty="0" err="1" smtClean="0">
                <a:latin typeface="+mj-lt"/>
                <a:cs typeface="Arial"/>
              </a:rPr>
              <a:t>số</a:t>
            </a:r>
            <a:r>
              <a:rPr lang="en-US" sz="2400" spc="-120" dirty="0" smtClean="0">
                <a:latin typeface="+mj-lt"/>
                <a:cs typeface="Arial"/>
              </a:rPr>
              <a:t>) </a:t>
            </a:r>
            <a:r>
              <a:rPr lang="en-US" sz="2400" spc="-120" dirty="0" err="1" smtClean="0">
                <a:latin typeface="+mj-lt"/>
                <a:cs typeface="Arial"/>
              </a:rPr>
              <a:t>và</a:t>
            </a:r>
            <a:r>
              <a:rPr lang="en-US" sz="2400" spc="-120" dirty="0" smtClean="0">
                <a:latin typeface="+mj-lt"/>
                <a:cs typeface="Arial"/>
              </a:rPr>
              <a:t> </a:t>
            </a:r>
            <a:r>
              <a:rPr lang="en-US" sz="2400" spc="-120" dirty="0" err="1" smtClean="0">
                <a:latin typeface="+mj-lt"/>
                <a:cs typeface="Arial"/>
              </a:rPr>
              <a:t>không</a:t>
            </a:r>
            <a:r>
              <a:rPr lang="en-US" sz="2400" spc="-120" dirty="0" smtClean="0">
                <a:latin typeface="+mj-lt"/>
                <a:cs typeface="Arial"/>
              </a:rPr>
              <a:t> </a:t>
            </a:r>
            <a:r>
              <a:rPr lang="en-US" sz="2400" spc="-120" dirty="0" err="1" smtClean="0">
                <a:latin typeface="+mj-lt"/>
                <a:cs typeface="Arial"/>
              </a:rPr>
              <a:t>có</a:t>
            </a:r>
            <a:r>
              <a:rPr lang="en-US" sz="2400" spc="-120" dirty="0" smtClean="0">
                <a:latin typeface="+mj-lt"/>
                <a:cs typeface="Arial"/>
              </a:rPr>
              <a:t> </a:t>
            </a:r>
            <a:r>
              <a:rPr lang="en-US" sz="2400" spc="-120" dirty="0" err="1" smtClean="0">
                <a:latin typeface="+mj-lt"/>
                <a:cs typeface="Arial"/>
              </a:rPr>
              <a:t>tham</a:t>
            </a:r>
            <a:r>
              <a:rPr lang="en-US" sz="2400" spc="-120" dirty="0" smtClean="0">
                <a:latin typeface="+mj-lt"/>
                <a:cs typeface="Arial"/>
              </a:rPr>
              <a:t> </a:t>
            </a:r>
            <a:r>
              <a:rPr lang="en-US" sz="2400" spc="-120" dirty="0" err="1" smtClean="0">
                <a:latin typeface="+mj-lt"/>
                <a:cs typeface="Arial"/>
              </a:rPr>
              <a:t>số</a:t>
            </a:r>
            <a:endParaRPr lang="en-US" sz="2400" spc="-120" dirty="0" smtClean="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Viết</a:t>
            </a:r>
            <a:r>
              <a:rPr lang="en-US" sz="2400" spc="-120" dirty="0" smtClean="0">
                <a:latin typeface="+mj-lt"/>
                <a:cs typeface="Arial"/>
              </a:rPr>
              <a:t> </a:t>
            </a:r>
            <a:r>
              <a:rPr lang="en-US" sz="2400" spc="-120" dirty="0" err="1" smtClean="0">
                <a:latin typeface="+mj-lt"/>
                <a:cs typeface="Arial"/>
              </a:rPr>
              <a:t>hàm</a:t>
            </a:r>
            <a:r>
              <a:rPr lang="en-US" sz="2400" spc="-120" dirty="0" smtClean="0">
                <a:latin typeface="+mj-lt"/>
                <a:cs typeface="Arial"/>
              </a:rPr>
              <a:t> getter </a:t>
            </a:r>
            <a:r>
              <a:rPr lang="en-US" sz="2400" spc="-120" dirty="0" smtClean="0">
                <a:latin typeface="+mj-lt"/>
                <a:cs typeface="Arial"/>
              </a:rPr>
              <a:t>setter </a:t>
            </a:r>
            <a:r>
              <a:rPr lang="en-US" sz="2400" spc="-120" dirty="0" err="1" smtClean="0">
                <a:latin typeface="+mj-lt"/>
                <a:cs typeface="Arial"/>
              </a:rPr>
              <a:t>cho</a:t>
            </a:r>
            <a:r>
              <a:rPr lang="en-US" sz="2400" spc="-120" dirty="0" smtClean="0">
                <a:latin typeface="+mj-lt"/>
                <a:cs typeface="Arial"/>
              </a:rPr>
              <a:t> </a:t>
            </a:r>
            <a:r>
              <a:rPr lang="en-US" sz="2400" spc="-120" dirty="0" err="1" smtClean="0">
                <a:latin typeface="+mj-lt"/>
                <a:cs typeface="Arial"/>
              </a:rPr>
              <a:t>tất</a:t>
            </a:r>
            <a:r>
              <a:rPr lang="en-US" sz="2400" spc="-120" dirty="0" smtClean="0">
                <a:latin typeface="+mj-lt"/>
                <a:cs typeface="Arial"/>
              </a:rPr>
              <a:t> </a:t>
            </a:r>
            <a:r>
              <a:rPr lang="en-US" sz="2400" spc="-120" dirty="0" err="1" smtClean="0">
                <a:latin typeface="+mj-lt"/>
                <a:cs typeface="Arial"/>
              </a:rPr>
              <a:t>cả</a:t>
            </a:r>
            <a:r>
              <a:rPr lang="en-US" sz="2400" spc="-120" dirty="0" smtClean="0">
                <a:latin typeface="+mj-lt"/>
                <a:cs typeface="Arial"/>
              </a:rPr>
              <a:t> </a:t>
            </a:r>
            <a:r>
              <a:rPr lang="en-US" sz="2400" spc="-120" dirty="0" err="1" smtClean="0">
                <a:latin typeface="+mj-lt"/>
                <a:cs typeface="Arial"/>
              </a:rPr>
              <a:t>thuộc</a:t>
            </a:r>
            <a:r>
              <a:rPr lang="en-US" sz="2400" spc="-120" dirty="0" smtClean="0">
                <a:latin typeface="+mj-lt"/>
                <a:cs typeface="Arial"/>
              </a:rPr>
              <a:t> </a:t>
            </a:r>
            <a:r>
              <a:rPr lang="en-US" sz="2400" spc="-120" dirty="0" err="1" smtClean="0">
                <a:latin typeface="+mj-lt"/>
                <a:cs typeface="Arial"/>
              </a:rPr>
              <a:t>tính</a:t>
            </a:r>
            <a:endParaRPr lang="en-US" sz="2400" spc="-120" dirty="0" smtClean="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Viết</a:t>
            </a:r>
            <a:r>
              <a:rPr lang="en-US" sz="2400" spc="-120" dirty="0" smtClean="0">
                <a:latin typeface="+mj-lt"/>
                <a:cs typeface="Arial"/>
              </a:rPr>
              <a:t> </a:t>
            </a:r>
            <a:r>
              <a:rPr lang="en-US" sz="2400" spc="-120" dirty="0" err="1" smtClean="0">
                <a:latin typeface="+mj-lt"/>
                <a:cs typeface="Arial"/>
              </a:rPr>
              <a:t>phương</a:t>
            </a:r>
            <a:r>
              <a:rPr lang="en-US" sz="2400" spc="-120" dirty="0" smtClean="0">
                <a:latin typeface="+mj-lt"/>
                <a:cs typeface="Arial"/>
              </a:rPr>
              <a:t> </a:t>
            </a:r>
            <a:r>
              <a:rPr lang="en-US" sz="2400" spc="-120" dirty="0" err="1" smtClean="0">
                <a:latin typeface="+mj-lt"/>
                <a:cs typeface="Arial"/>
              </a:rPr>
              <a:t>thức</a:t>
            </a:r>
            <a:r>
              <a:rPr lang="en-US" sz="2400" spc="-120" dirty="0" smtClean="0">
                <a:latin typeface="+mj-lt"/>
                <a:cs typeface="Arial"/>
              </a:rPr>
              <a:t> </a:t>
            </a:r>
            <a:r>
              <a:rPr lang="en-US" sz="2400" spc="-120" dirty="0" err="1" smtClean="0">
                <a:latin typeface="+mj-lt"/>
                <a:cs typeface="Arial"/>
              </a:rPr>
              <a:t>cộng</a:t>
            </a:r>
            <a:r>
              <a:rPr lang="en-US" sz="2400" spc="-120" dirty="0" smtClean="0">
                <a:latin typeface="+mj-lt"/>
                <a:cs typeface="Arial"/>
              </a:rPr>
              <a:t> </a:t>
            </a:r>
            <a:r>
              <a:rPr lang="en-US" sz="2400" spc="-120" dirty="0" err="1" smtClean="0">
                <a:latin typeface="+mj-lt"/>
                <a:cs typeface="Arial"/>
              </a:rPr>
              <a:t>trừ</a:t>
            </a:r>
            <a:r>
              <a:rPr lang="en-US" sz="2400" spc="-120" dirty="0" smtClean="0">
                <a:latin typeface="+mj-lt"/>
                <a:cs typeface="Arial"/>
              </a:rPr>
              <a:t> </a:t>
            </a:r>
            <a:r>
              <a:rPr lang="en-US" sz="2400" spc="-120" dirty="0" err="1" smtClean="0">
                <a:latin typeface="+mj-lt"/>
                <a:cs typeface="Arial"/>
              </a:rPr>
              <a:t>nhân</a:t>
            </a:r>
            <a:r>
              <a:rPr lang="en-US" sz="2400" spc="-120" dirty="0" smtClean="0">
                <a:latin typeface="+mj-lt"/>
                <a:cs typeface="Arial"/>
              </a:rPr>
              <a:t> chia </a:t>
            </a:r>
            <a:r>
              <a:rPr lang="en-US" sz="2400" spc="-120" dirty="0" err="1" smtClean="0">
                <a:latin typeface="+mj-lt"/>
                <a:cs typeface="Arial"/>
              </a:rPr>
              <a:t>hai</a:t>
            </a:r>
            <a:r>
              <a:rPr lang="en-US" sz="2400" spc="-120" dirty="0" smtClean="0">
                <a:latin typeface="+mj-lt"/>
                <a:cs typeface="Arial"/>
              </a:rPr>
              <a:t> </a:t>
            </a:r>
            <a:r>
              <a:rPr lang="en-US" sz="2400" spc="-120" dirty="0" err="1" smtClean="0">
                <a:latin typeface="+mj-lt"/>
                <a:cs typeface="Arial"/>
              </a:rPr>
              <a:t>phân</a:t>
            </a:r>
            <a:r>
              <a:rPr lang="en-US" sz="2400" spc="-120" dirty="0" smtClean="0">
                <a:latin typeface="+mj-lt"/>
                <a:cs typeface="Arial"/>
              </a:rPr>
              <a:t> </a:t>
            </a:r>
            <a:r>
              <a:rPr lang="en-US" sz="2400" spc="-120" dirty="0" err="1" smtClean="0">
                <a:latin typeface="+mj-lt"/>
                <a:cs typeface="Arial"/>
              </a:rPr>
              <a:t>số</a:t>
            </a:r>
            <a:r>
              <a:rPr lang="vi-VN" sz="2400" spc="-120" dirty="0" smtClean="0">
                <a:latin typeface="+mj-lt"/>
                <a:cs typeface="Arial"/>
              </a:rPr>
              <a:t> </a:t>
            </a:r>
            <a:endParaRPr lang="vi-VN" sz="2400" spc="-120" dirty="0">
              <a:latin typeface="+mj-lt"/>
              <a:cs typeface="Arial"/>
            </a:endParaRPr>
          </a:p>
        </p:txBody>
      </p:sp>
    </p:spTree>
    <p:extLst>
      <p:ext uri="{BB962C8B-B14F-4D97-AF65-F5344CB8AC3E}">
        <p14:creationId xmlns:p14="http://schemas.microsoft.com/office/powerpoint/2010/main" val="248889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9" name="组合 1"/>
          <p:cNvGrpSpPr/>
          <p:nvPr/>
        </p:nvGrpSpPr>
        <p:grpSpPr>
          <a:xfrm>
            <a:off x="1219200" y="1386906"/>
            <a:ext cx="9144000" cy="637291"/>
            <a:chOff x="3129129" y="1121776"/>
            <a:chExt cx="5933741" cy="1171624"/>
          </a:xfrm>
          <a:solidFill>
            <a:srgbClr val="F37422"/>
          </a:solidFill>
        </p:grpSpPr>
        <p:sp>
          <p:nvSpPr>
            <p:cNvPr id="10" name="圆角矩形 2"/>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1" name="圆角矩形 3"/>
            <p:cNvSpPr/>
            <p:nvPr/>
          </p:nvSpPr>
          <p:spPr>
            <a:xfrm>
              <a:off x="3289330" y="1253414"/>
              <a:ext cx="5613340" cy="908350"/>
            </a:xfrm>
            <a:prstGeom prst="roundRect">
              <a:avLst>
                <a:gd name="adj" fmla="val 50000"/>
              </a:avLst>
            </a:prstGeom>
            <a:grp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Q&amp;A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21791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Lập</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trình</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hướng</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đối</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tượng</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253878" cy="1402980"/>
            <a:chOff x="3487954" y="693634"/>
            <a:chExt cx="3851094"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317019"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23" name="TextBox 22">
            <a:extLst>
              <a:ext uri="{FF2B5EF4-FFF2-40B4-BE49-F238E27FC236}">
                <a16:creationId xmlns="" xmlns:a16="http://schemas.microsoft.com/office/drawing/2014/main" id="{EBF6886A-2D30-425E-BCBE-1EC3AE47F8B1}"/>
              </a:ext>
            </a:extLst>
          </p:cNvPr>
          <p:cNvSpPr txBox="1"/>
          <p:nvPr/>
        </p:nvSpPr>
        <p:spPr>
          <a:xfrm>
            <a:off x="1254279" y="1789933"/>
            <a:ext cx="8942094" cy="3539430"/>
          </a:xfrm>
          <a:prstGeom prst="rect">
            <a:avLst/>
          </a:prstGeom>
          <a:noFill/>
        </p:spPr>
        <p:txBody>
          <a:bodyPr wrap="square" rtlCol="0">
            <a:spAutoFit/>
          </a:bodyPr>
          <a:lstStyle/>
          <a:p>
            <a:r>
              <a:rPr lang="fr-FR" sz="2800" b="1" dirty="0" err="1">
                <a:latin typeface="Times New Roman" panose="02020603050405020304" pitchFamily="18" charset="0"/>
                <a:cs typeface="Times New Roman" panose="02020603050405020304" pitchFamily="18" charset="0"/>
              </a:rPr>
              <a:t>Lập</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trình</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hướng</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đối</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tượng</a:t>
            </a:r>
            <a:r>
              <a:rPr lang="fr-FR" sz="2800" b="1" dirty="0">
                <a:latin typeface="Times New Roman" panose="02020603050405020304" pitchFamily="18" charset="0"/>
                <a:cs typeface="Times New Roman" panose="02020603050405020304" pitchFamily="18" charset="0"/>
              </a:rPr>
              <a:t>(OOP) là </a:t>
            </a:r>
            <a:r>
              <a:rPr lang="fr-FR" sz="2800" b="1" dirty="0" err="1">
                <a:latin typeface="Times New Roman" panose="02020603050405020304" pitchFamily="18" charset="0"/>
                <a:cs typeface="Times New Roman" panose="02020603050405020304" pitchFamily="18" charset="0"/>
              </a:rPr>
              <a:t>gì</a:t>
            </a:r>
            <a:r>
              <a:rPr lang="fr-FR" sz="28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vi-VN" sz="2800" b="1" dirty="0">
                <a:latin typeface="Times New Roman" panose="02020603050405020304" pitchFamily="18" charset="0"/>
                <a:cs typeface="Times New Roman" panose="02020603050405020304" pitchFamily="18" charset="0"/>
              </a:rPr>
              <a:t>(OOP)</a:t>
            </a:r>
            <a:r>
              <a:rPr lang="vi-VN" sz="2800" dirty="0">
                <a:latin typeface="Times New Roman" panose="02020603050405020304" pitchFamily="18" charset="0"/>
                <a:cs typeface="Times New Roman" panose="02020603050405020304" pitchFamily="18" charset="0"/>
              </a:rPr>
              <a:t> là một kỹ thuật lập trình cho phép </a:t>
            </a:r>
            <a:r>
              <a:rPr lang="vi-VN" sz="2800" b="1" dirty="0">
                <a:latin typeface="Times New Roman" panose="02020603050405020304" pitchFamily="18" charset="0"/>
                <a:cs typeface="Times New Roman" panose="02020603050405020304" pitchFamily="18" charset="0"/>
              </a:rPr>
              <a:t>lập trình viên</a:t>
            </a:r>
            <a:r>
              <a:rPr lang="vi-VN" sz="2800" dirty="0">
                <a:latin typeface="Times New Roman" panose="02020603050405020304" pitchFamily="18" charset="0"/>
                <a:cs typeface="Times New Roman" panose="02020603050405020304" pitchFamily="18" charset="0"/>
              </a:rPr>
              <a:t> tạo ra các đối tượng trong code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trừu tượng hóa các </a:t>
            </a:r>
            <a:r>
              <a:rPr lang="vi-VN" sz="2800" b="1" dirty="0">
                <a:latin typeface="Times New Roman" panose="02020603050405020304" pitchFamily="18" charset="0"/>
                <a:cs typeface="Times New Roman" panose="02020603050405020304" pitchFamily="18" charset="0"/>
              </a:rPr>
              <a:t>Đối tượng</a:t>
            </a:r>
            <a:r>
              <a:rPr lang="vi-VN" sz="2800" dirty="0">
                <a:latin typeface="Times New Roman" panose="02020603050405020304" pitchFamily="18" charset="0"/>
                <a:cs typeface="Times New Roman" panose="02020603050405020304" pitchFamily="18" charset="0"/>
              </a:rPr>
              <a:t> là những sự vật, sự việc mà nó có những tính chất, đặc tính, hành động giống nhau và ta gom lại thành đối tượng giống trong thực tế cuộc sống. </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Khi lập trình OOP, chúng ta sẽ định nghĩa các lớp (class) để gom (mô hình) các đối tượng thực tế.</a:t>
            </a:r>
            <a:endParaRPr lang="fr-FR"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8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7" name="TextBox 6">
            <a:extLst>
              <a:ext uri="{FF2B5EF4-FFF2-40B4-BE49-F238E27FC236}">
                <a16:creationId xmlns="" xmlns:a16="http://schemas.microsoft.com/office/drawing/2014/main" id="{EBF6886A-2D30-425E-BCBE-1EC3AE47F8B1}"/>
              </a:ext>
            </a:extLst>
          </p:cNvPr>
          <p:cNvSpPr txBox="1"/>
          <p:nvPr/>
        </p:nvSpPr>
        <p:spPr>
          <a:xfrm>
            <a:off x="1219773" y="1602462"/>
            <a:ext cx="9219627" cy="4493538"/>
          </a:xfrm>
          <a:prstGeom prst="rect">
            <a:avLst/>
          </a:prstGeom>
          <a:noFill/>
        </p:spPr>
        <p:txBody>
          <a:bodyPr wrap="square" rtlCol="0">
            <a:spAutoFit/>
          </a:bodyPr>
          <a:lstStyle/>
          <a:p>
            <a:r>
              <a:rPr lang="fr-FR" sz="2600" b="1" dirty="0" err="1">
                <a:latin typeface="Times New Roman" panose="02020603050405020304" pitchFamily="18" charset="0"/>
                <a:cs typeface="Times New Roman" panose="02020603050405020304" pitchFamily="18" charset="0"/>
              </a:rPr>
              <a:t>Đối</a:t>
            </a:r>
            <a:r>
              <a:rPr lang="fr-FR" sz="2600" b="1" dirty="0">
                <a:latin typeface="Times New Roman" panose="02020603050405020304" pitchFamily="18" charset="0"/>
                <a:cs typeface="Times New Roman" panose="02020603050405020304" pitchFamily="18" charset="0"/>
              </a:rPr>
              <a:t> </a:t>
            </a:r>
            <a:r>
              <a:rPr lang="fr-FR" sz="2600" b="1" dirty="0" err="1">
                <a:latin typeface="Times New Roman" panose="02020603050405020304" pitchFamily="18" charset="0"/>
                <a:cs typeface="Times New Roman" panose="02020603050405020304" pitchFamily="18" charset="0"/>
              </a:rPr>
              <a:t>tượng</a:t>
            </a:r>
            <a:r>
              <a:rPr lang="fr-FR" sz="2600" b="1" dirty="0">
                <a:latin typeface="Times New Roman" panose="02020603050405020304" pitchFamily="18" charset="0"/>
                <a:cs typeface="Times New Roman" panose="02020603050405020304" pitchFamily="18" charset="0"/>
              </a:rPr>
              <a:t>(Object) là </a:t>
            </a:r>
            <a:r>
              <a:rPr lang="fr-FR" sz="2600" b="1" dirty="0" err="1">
                <a:latin typeface="Times New Roman" panose="02020603050405020304" pitchFamily="18" charset="0"/>
                <a:cs typeface="Times New Roman" panose="02020603050405020304" pitchFamily="18" charset="0"/>
              </a:rPr>
              <a:t>gì</a:t>
            </a:r>
            <a:r>
              <a:rPr lang="fr-FR" sz="2600" b="1" dirty="0">
                <a:latin typeface="Times New Roman" panose="02020603050405020304" pitchFamily="18" charset="0"/>
                <a:cs typeface="Times New Roman" panose="02020603050405020304" pitchFamily="18" charset="0"/>
              </a:rPr>
              <a:t> ?:</a:t>
            </a:r>
          </a:p>
          <a:p>
            <a:pPr marL="457200" indent="-457200">
              <a:buFont typeface="Wingdings" panose="05000000000000000000" pitchFamily="2" charset="2"/>
              <a:buChar char="Ø"/>
            </a:pPr>
            <a:r>
              <a:rPr lang="en-US" sz="2600" b="1" dirty="0" err="1">
                <a:latin typeface="Times New Roman" panose="02020603050405020304" pitchFamily="18" charset="0"/>
                <a:cs typeface="Times New Roman" panose="02020603050405020304" pitchFamily="18" charset="0"/>
              </a:rPr>
              <a:t>Đối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tượng</a:t>
            </a:r>
            <a:r>
              <a:rPr lang="en-US" sz="2600" b="1" dirty="0">
                <a:latin typeface="Times New Roman" panose="02020603050405020304" pitchFamily="18" charset="0"/>
                <a:cs typeface="Times New Roman" panose="02020603050405020304" pitchFamily="18" charset="0"/>
              </a:rPr>
              <a:t>(Object)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tượng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cuộc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chúng</a:t>
            </a:r>
            <a:r>
              <a:rPr lang="en-US" sz="2600" dirty="0">
                <a:latin typeface="Times New Roman" panose="02020603050405020304" pitchFamily="18" charset="0"/>
                <a:cs typeface="Times New Roman" panose="02020603050405020304" pitchFamily="18" charset="0"/>
              </a:rPr>
              <a:t> ta. VD: Con </a:t>
            </a:r>
            <a:r>
              <a:rPr lang="en-US" sz="2600" dirty="0" err="1">
                <a:latin typeface="Times New Roman" panose="02020603050405020304" pitchFamily="18" charset="0"/>
                <a:cs typeface="Times New Roman" panose="02020603050405020304" pitchFamily="18" charset="0"/>
              </a:rPr>
              <a:t>người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vật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cộ</a:t>
            </a:r>
            <a:r>
              <a:rPr lang="en-US" sz="26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Một đối tượng bao gồm 2 thông tin: </a:t>
            </a:r>
            <a:r>
              <a:rPr lang="vi-VN" sz="2600" b="1" dirty="0">
                <a:latin typeface="Times New Roman" panose="02020603050405020304" pitchFamily="18" charset="0"/>
                <a:cs typeface="Times New Roman" panose="02020603050405020304" pitchFamily="18" charset="0"/>
              </a:rPr>
              <a:t>thuộc</a:t>
            </a:r>
            <a:r>
              <a:rPr lang="en-US" sz="2600" b="1" dirty="0">
                <a:latin typeface="Times New Roman" panose="02020603050405020304" pitchFamily="18" charset="0"/>
                <a:cs typeface="Times New Roman" panose="02020603050405020304" pitchFamily="18" charset="0"/>
              </a:rPr>
              <a:t> </a:t>
            </a:r>
            <a:r>
              <a:rPr lang="vi-VN" sz="2600" b="1" dirty="0">
                <a:latin typeface="Times New Roman" panose="02020603050405020304" pitchFamily="18" charset="0"/>
                <a:cs typeface="Times New Roman" panose="02020603050405020304" pitchFamily="18" charset="0"/>
              </a:rPr>
              <a:t>tính</a:t>
            </a:r>
            <a:r>
              <a:rPr lang="vi-VN" sz="2600" dirty="0">
                <a:latin typeface="Times New Roman" panose="02020603050405020304" pitchFamily="18" charset="0"/>
                <a:cs typeface="Times New Roman" panose="02020603050405020304" pitchFamily="18" charset="0"/>
              </a:rPr>
              <a:t> và </a:t>
            </a:r>
            <a:r>
              <a:rPr lang="vi-VN" sz="2600" b="1" dirty="0">
                <a:latin typeface="Times New Roman" panose="02020603050405020304" pitchFamily="18" charset="0"/>
                <a:cs typeface="Times New Roman" panose="02020603050405020304" pitchFamily="18" charset="0"/>
              </a:rPr>
              <a:t>phương thức</a:t>
            </a:r>
            <a:r>
              <a:rPr lang="vi-VN"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600" b="1" dirty="0">
                <a:latin typeface="Times New Roman" panose="02020603050405020304" pitchFamily="18" charset="0"/>
                <a:cs typeface="Times New Roman" panose="02020603050405020304" pitchFamily="18" charset="0"/>
              </a:rPr>
              <a:t>Thuộc tính</a:t>
            </a:r>
            <a:r>
              <a:rPr lang="en-US" sz="2600" b="1" dirty="0">
                <a:latin typeface="Times New Roman" panose="02020603050405020304" pitchFamily="18" charset="0"/>
                <a:cs typeface="Times New Roman" panose="02020603050405020304" pitchFamily="18" charset="0"/>
              </a:rPr>
              <a:t>(Attribute)</a:t>
            </a:r>
            <a:r>
              <a:rPr lang="vi-VN" sz="2600" b="1"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chính là những thông tin, đặc điểm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dạng</a:t>
            </a:r>
            <a:r>
              <a:rPr lang="vi-VN" sz="2600" dirty="0">
                <a:latin typeface="Times New Roman" panose="02020603050405020304" pitchFamily="18" charset="0"/>
                <a:cs typeface="Times New Roman" panose="02020603050405020304" pitchFamily="18" charset="0"/>
              </a:rPr>
              <a:t> của đối tượng. Ví dụ: con người có các đặc tính như mắt, mũi, tay, chân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tuổi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chỉ</a:t>
            </a:r>
            <a:r>
              <a:rPr lang="en-US" sz="2600" dirty="0">
                <a:latin typeface="Times New Roman" panose="02020603050405020304" pitchFamily="18" charset="0"/>
                <a:cs typeface="Times New Roman" panose="02020603050405020304" pitchFamily="18" charset="0"/>
              </a:rPr>
              <a:t>,…</a:t>
            </a:r>
            <a:endParaRPr lang="vi-VN" sz="26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600" b="1" dirty="0">
                <a:latin typeface="Times New Roman" panose="02020603050405020304" pitchFamily="18" charset="0"/>
                <a:cs typeface="Times New Roman" panose="02020603050405020304" pitchFamily="18" charset="0"/>
              </a:rPr>
              <a:t>Phương thức</a:t>
            </a:r>
            <a:r>
              <a:rPr lang="en-US" sz="2600" b="1" dirty="0">
                <a:latin typeface="Times New Roman" panose="02020603050405020304" pitchFamily="18" charset="0"/>
                <a:cs typeface="Times New Roman" panose="02020603050405020304" pitchFamily="18" charset="0"/>
              </a:rPr>
              <a:t>(Method)</a:t>
            </a:r>
            <a:r>
              <a:rPr lang="vi-VN" sz="2600" b="1"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là những thao tác, hành động mà đối tượng đó có thể thực hiện. Ví dụ: một người sẽ có thể thực hiện hành động nói, đi, ăn, uống, . . .</a:t>
            </a:r>
            <a:endParaRPr lang="en-US" sz="2600" dirty="0">
              <a:latin typeface="Times New Roman" panose="02020603050405020304" pitchFamily="18" charset="0"/>
              <a:cs typeface="Times New Roman" panose="02020603050405020304" pitchFamily="18" charset="0"/>
            </a:endParaRPr>
          </a:p>
        </p:txBody>
      </p:sp>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Class </a:t>
              </a:r>
              <a:r>
                <a:rPr lang="en-US" altLang="zh-CN" sz="2800" b="1" dirty="0" err="1">
                  <a:solidFill>
                    <a:schemeClr val="bg1"/>
                  </a:solidFill>
                  <a:latin typeface="Times New Roman" panose="02020603050405020304" pitchFamily="18" charset="0"/>
                  <a:cs typeface="Times New Roman" panose="02020603050405020304" pitchFamily="18" charset="0"/>
                </a:rPr>
                <a:t>Và</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smtClean="0">
                  <a:solidFill>
                    <a:schemeClr val="bg1"/>
                  </a:solidFill>
                  <a:latin typeface="Times New Roman" panose="02020603050405020304" pitchFamily="18" charset="0"/>
                  <a:cs typeface="Times New Roman" panose="02020603050405020304" pitchFamily="18" charset="0"/>
                </a:rPr>
                <a:t>Object (</a:t>
              </a:r>
              <a:r>
                <a:rPr lang="en-US" altLang="zh-CN" sz="2800" b="1" dirty="0" err="1">
                  <a:solidFill>
                    <a:schemeClr val="bg1"/>
                  </a:solidFill>
                  <a:latin typeface="Times New Roman" panose="02020603050405020304" pitchFamily="18" charset="0"/>
                  <a:cs typeface="Times New Roman" panose="02020603050405020304" pitchFamily="18" charset="0"/>
                </a:rPr>
                <a:t>Đối</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Tượng</a:t>
              </a:r>
              <a:r>
                <a:rPr lang="en-US" altLang="zh-CN" sz="2800" b="1" dirty="0">
                  <a:solidFill>
                    <a:schemeClr val="bg1"/>
                  </a:solidFill>
                  <a:latin typeface="Times New Roman" panose="02020603050405020304" pitchFamily="18" charset="0"/>
                  <a:cs typeface="Times New Roman" panose="02020603050405020304" pitchFamily="18" charset="0"/>
                </a:rPr>
                <a:t>) Trong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Tree>
    <p:extLst>
      <p:ext uri="{BB962C8B-B14F-4D97-AF65-F5344CB8AC3E}">
        <p14:creationId xmlns:p14="http://schemas.microsoft.com/office/powerpoint/2010/main" val="130886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Đặc</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điểm</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hành</a:t>
              </a:r>
              <a:r>
                <a:rPr lang="en-US" altLang="zh-CN" sz="2800" b="1" dirty="0" smtClean="0">
                  <a:solidFill>
                    <a:schemeClr val="bg1"/>
                  </a:solidFill>
                  <a:latin typeface="Times New Roman" panose="02020603050405020304" pitchFamily="18" charset="0"/>
                  <a:cs typeface="Times New Roman" panose="02020603050405020304" pitchFamily="18" charset="0"/>
                </a:rPr>
                <a:t> vi</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pic>
        <p:nvPicPr>
          <p:cNvPr id="11" name="object 3"/>
          <p:cNvPicPr/>
          <p:nvPr/>
        </p:nvPicPr>
        <p:blipFill>
          <a:blip r:embed="rId4" cstate="print"/>
          <a:stretch>
            <a:fillRect/>
          </a:stretch>
        </p:blipFill>
        <p:spPr>
          <a:xfrm>
            <a:off x="7097454" y="1989432"/>
            <a:ext cx="2209800" cy="1484032"/>
          </a:xfrm>
          <a:prstGeom prst="rect">
            <a:avLst/>
          </a:prstGeom>
        </p:spPr>
      </p:pic>
      <p:sp>
        <p:nvSpPr>
          <p:cNvPr id="12" name="object 12"/>
          <p:cNvSpPr txBox="1"/>
          <p:nvPr/>
        </p:nvSpPr>
        <p:spPr>
          <a:xfrm>
            <a:off x="1674842" y="1633347"/>
            <a:ext cx="4852670" cy="4582024"/>
          </a:xfrm>
          <a:prstGeom prst="rect">
            <a:avLst/>
          </a:prstGeom>
        </p:spPr>
        <p:txBody>
          <a:bodyPr vert="horz" wrap="square" lIns="0" tIns="100330" rIns="0" bIns="0" rtlCol="0">
            <a:spAutoFit/>
          </a:bodyPr>
          <a:lstStyle/>
          <a:p>
            <a:pPr marL="354965" indent="-342265">
              <a:lnSpc>
                <a:spcPct val="100000"/>
              </a:lnSpc>
              <a:spcBef>
                <a:spcPts val="790"/>
              </a:spcBef>
              <a:buClr>
                <a:srgbClr val="FF5A33"/>
              </a:buClr>
              <a:buFont typeface="Wingdings"/>
              <a:buChar char=""/>
              <a:tabLst>
                <a:tab pos="354965" algn="l"/>
              </a:tabLst>
            </a:pPr>
            <a:r>
              <a:rPr sz="3000" spc="-80" dirty="0">
                <a:latin typeface="+mj-lt"/>
                <a:cs typeface="Arial"/>
              </a:rPr>
              <a:t>Đặc</a:t>
            </a:r>
            <a:r>
              <a:rPr sz="3000" spc="-114" dirty="0">
                <a:latin typeface="+mj-lt"/>
                <a:cs typeface="Arial"/>
              </a:rPr>
              <a:t> </a:t>
            </a:r>
            <a:r>
              <a:rPr sz="3000" spc="-20" dirty="0">
                <a:latin typeface="+mj-lt"/>
                <a:cs typeface="Arial"/>
              </a:rPr>
              <a:t>điểm</a:t>
            </a:r>
            <a:endParaRPr sz="3000" dirty="0">
              <a:latin typeface="+mj-lt"/>
              <a:cs typeface="Arial"/>
            </a:endParaRPr>
          </a:p>
          <a:p>
            <a:pPr marL="1155065" lvl="1" indent="-227965">
              <a:lnSpc>
                <a:spcPct val="100000"/>
              </a:lnSpc>
              <a:spcBef>
                <a:spcPts val="500"/>
              </a:spcBef>
              <a:buClr>
                <a:srgbClr val="FF5A33"/>
              </a:buClr>
              <a:buFont typeface="Wingdings"/>
              <a:buChar char=""/>
              <a:tabLst>
                <a:tab pos="1155065" algn="l"/>
              </a:tabLst>
            </a:pPr>
            <a:r>
              <a:rPr sz="2400" dirty="0">
                <a:latin typeface="+mj-lt"/>
                <a:cs typeface="Arial"/>
              </a:rPr>
              <a:t>Hãng</a:t>
            </a:r>
            <a:r>
              <a:rPr sz="2400" spc="-65" dirty="0">
                <a:latin typeface="+mj-lt"/>
                <a:cs typeface="Arial"/>
              </a:rPr>
              <a:t> sản</a:t>
            </a:r>
            <a:r>
              <a:rPr sz="2400" spc="-60" dirty="0">
                <a:latin typeface="+mj-lt"/>
                <a:cs typeface="Arial"/>
              </a:rPr>
              <a:t> </a:t>
            </a:r>
            <a:r>
              <a:rPr sz="2400" spc="-20" dirty="0">
                <a:latin typeface="+mj-lt"/>
                <a:cs typeface="Arial"/>
              </a:rPr>
              <a:t>xuất</a:t>
            </a:r>
            <a:endParaRPr sz="2400" dirty="0">
              <a:latin typeface="+mj-lt"/>
              <a:cs typeface="Arial"/>
            </a:endParaRPr>
          </a:p>
          <a:p>
            <a:pPr marL="1154430" lvl="1" indent="-227965">
              <a:lnSpc>
                <a:spcPct val="100000"/>
              </a:lnSpc>
              <a:spcBef>
                <a:spcPts val="480"/>
              </a:spcBef>
              <a:buClr>
                <a:srgbClr val="FF5A33"/>
              </a:buClr>
              <a:buFont typeface="Wingdings"/>
              <a:buChar char=""/>
              <a:tabLst>
                <a:tab pos="1154430" algn="l"/>
              </a:tabLst>
            </a:pPr>
            <a:r>
              <a:rPr sz="2400" spc="-10" dirty="0">
                <a:latin typeface="+mj-lt"/>
                <a:cs typeface="Arial"/>
              </a:rPr>
              <a:t>Model</a:t>
            </a:r>
            <a:endParaRPr sz="2400" dirty="0">
              <a:latin typeface="+mj-lt"/>
              <a:cs typeface="Arial"/>
            </a:endParaRPr>
          </a:p>
          <a:p>
            <a:pPr marL="1153795" lvl="1" indent="-227965">
              <a:lnSpc>
                <a:spcPct val="100000"/>
              </a:lnSpc>
              <a:spcBef>
                <a:spcPts val="480"/>
              </a:spcBef>
              <a:buClr>
                <a:srgbClr val="FF5A33"/>
              </a:buClr>
              <a:buFont typeface="Wingdings"/>
              <a:buChar char=""/>
              <a:tabLst>
                <a:tab pos="1153795" algn="l"/>
              </a:tabLst>
            </a:pPr>
            <a:r>
              <a:rPr sz="2400" spc="-25" dirty="0">
                <a:latin typeface="+mj-lt"/>
                <a:cs typeface="Arial"/>
              </a:rPr>
              <a:t>Năm</a:t>
            </a:r>
            <a:endParaRPr sz="2400" dirty="0">
              <a:latin typeface="+mj-lt"/>
              <a:cs typeface="Arial"/>
            </a:endParaRPr>
          </a:p>
          <a:p>
            <a:pPr marL="1153795" lvl="1" indent="-227965">
              <a:lnSpc>
                <a:spcPct val="100000"/>
              </a:lnSpc>
              <a:spcBef>
                <a:spcPts val="480"/>
              </a:spcBef>
              <a:buClr>
                <a:srgbClr val="FF5A33"/>
              </a:buClr>
              <a:buFont typeface="Wingdings"/>
              <a:buChar char=""/>
              <a:tabLst>
                <a:tab pos="1153795" algn="l"/>
              </a:tabLst>
            </a:pPr>
            <a:r>
              <a:rPr sz="2400" spc="-25" dirty="0">
                <a:latin typeface="+mj-lt"/>
                <a:cs typeface="Arial"/>
              </a:rPr>
              <a:t>Màu</a:t>
            </a:r>
            <a:endParaRPr sz="2400" dirty="0">
              <a:latin typeface="+mj-lt"/>
              <a:cs typeface="Arial"/>
            </a:endParaRPr>
          </a:p>
          <a:p>
            <a:pPr marL="354965" indent="-342265">
              <a:lnSpc>
                <a:spcPct val="100000"/>
              </a:lnSpc>
              <a:spcBef>
                <a:spcPts val="650"/>
              </a:spcBef>
              <a:buClr>
                <a:srgbClr val="FF5A33"/>
              </a:buClr>
              <a:buFont typeface="Wingdings"/>
              <a:buChar char=""/>
              <a:tabLst>
                <a:tab pos="354965" algn="l"/>
              </a:tabLst>
            </a:pPr>
            <a:r>
              <a:rPr sz="3000" spc="-10" dirty="0">
                <a:latin typeface="+mj-lt"/>
                <a:cs typeface="Arial"/>
              </a:rPr>
              <a:t>Hành</a:t>
            </a:r>
            <a:r>
              <a:rPr sz="3000" spc="-60" dirty="0">
                <a:latin typeface="+mj-lt"/>
                <a:cs typeface="Arial"/>
              </a:rPr>
              <a:t> </a:t>
            </a:r>
            <a:r>
              <a:rPr sz="3000" dirty="0">
                <a:latin typeface="+mj-lt"/>
                <a:cs typeface="Arial"/>
              </a:rPr>
              <a:t>vi</a:t>
            </a:r>
            <a:r>
              <a:rPr sz="3000" spc="-65" dirty="0">
                <a:latin typeface="+mj-lt"/>
                <a:cs typeface="Arial"/>
              </a:rPr>
              <a:t> </a:t>
            </a:r>
            <a:r>
              <a:rPr sz="3000" spc="-20" dirty="0">
                <a:latin typeface="+mj-lt"/>
                <a:cs typeface="Arial"/>
              </a:rPr>
              <a:t>(Ô</a:t>
            </a:r>
            <a:r>
              <a:rPr sz="3000" spc="-55" dirty="0">
                <a:latin typeface="+mj-lt"/>
                <a:cs typeface="Arial"/>
              </a:rPr>
              <a:t> </a:t>
            </a:r>
            <a:r>
              <a:rPr sz="3000" spc="100" dirty="0">
                <a:latin typeface="+mj-lt"/>
                <a:cs typeface="Arial"/>
              </a:rPr>
              <a:t>tô</a:t>
            </a:r>
            <a:r>
              <a:rPr sz="3000" spc="-50" dirty="0">
                <a:latin typeface="+mj-lt"/>
                <a:cs typeface="Arial"/>
              </a:rPr>
              <a:t> </a:t>
            </a:r>
            <a:r>
              <a:rPr sz="3000" dirty="0">
                <a:latin typeface="+mj-lt"/>
                <a:cs typeface="Arial"/>
              </a:rPr>
              <a:t>có</a:t>
            </a:r>
            <a:r>
              <a:rPr sz="3000" spc="-75" dirty="0">
                <a:latin typeface="+mj-lt"/>
                <a:cs typeface="Arial"/>
              </a:rPr>
              <a:t> </a:t>
            </a:r>
            <a:r>
              <a:rPr sz="3000" dirty="0">
                <a:latin typeface="+mj-lt"/>
                <a:cs typeface="Arial"/>
              </a:rPr>
              <a:t>thể</a:t>
            </a:r>
            <a:r>
              <a:rPr sz="3000" spc="-55" dirty="0">
                <a:latin typeface="+mj-lt"/>
                <a:cs typeface="Arial"/>
              </a:rPr>
              <a:t> </a:t>
            </a:r>
            <a:r>
              <a:rPr sz="3000" dirty="0">
                <a:latin typeface="+mj-lt"/>
                <a:cs typeface="Arial"/>
              </a:rPr>
              <a:t>làm</a:t>
            </a:r>
            <a:r>
              <a:rPr sz="3000" spc="-65" dirty="0">
                <a:latin typeface="+mj-lt"/>
                <a:cs typeface="Arial"/>
              </a:rPr>
              <a:t> </a:t>
            </a:r>
            <a:r>
              <a:rPr sz="3000" spc="-50" dirty="0">
                <a:latin typeface="+mj-lt"/>
                <a:cs typeface="Arial"/>
              </a:rPr>
              <a:t>gì?)</a:t>
            </a:r>
            <a:endParaRPr sz="3000" dirty="0">
              <a:latin typeface="+mj-lt"/>
              <a:cs typeface="Arial"/>
            </a:endParaRPr>
          </a:p>
          <a:p>
            <a:pPr marL="1155065" lvl="1" indent="-227965">
              <a:lnSpc>
                <a:spcPct val="100000"/>
              </a:lnSpc>
              <a:spcBef>
                <a:spcPts val="500"/>
              </a:spcBef>
              <a:buClr>
                <a:srgbClr val="FF5A33"/>
              </a:buClr>
              <a:buFont typeface="Wingdings"/>
              <a:buChar char=""/>
              <a:tabLst>
                <a:tab pos="1155065" algn="l"/>
              </a:tabLst>
            </a:pPr>
            <a:r>
              <a:rPr sz="2400" spc="-50" dirty="0">
                <a:latin typeface="+mj-lt"/>
                <a:cs typeface="Arial"/>
              </a:rPr>
              <a:t>Khởi</a:t>
            </a:r>
            <a:r>
              <a:rPr sz="2400" spc="-70" dirty="0">
                <a:latin typeface="+mj-lt"/>
                <a:cs typeface="Arial"/>
              </a:rPr>
              <a:t> </a:t>
            </a:r>
            <a:r>
              <a:rPr sz="2400" spc="-20" dirty="0">
                <a:latin typeface="+mj-lt"/>
                <a:cs typeface="Arial"/>
              </a:rPr>
              <a:t>động</a:t>
            </a:r>
            <a:endParaRPr sz="2400" dirty="0">
              <a:latin typeface="+mj-lt"/>
              <a:cs typeface="Arial"/>
            </a:endParaRPr>
          </a:p>
          <a:p>
            <a:pPr marL="1154430" lvl="1" indent="-227965">
              <a:lnSpc>
                <a:spcPct val="100000"/>
              </a:lnSpc>
              <a:spcBef>
                <a:spcPts val="480"/>
              </a:spcBef>
              <a:buClr>
                <a:srgbClr val="FF5A33"/>
              </a:buClr>
              <a:buFont typeface="Wingdings"/>
              <a:buChar char=""/>
              <a:tabLst>
                <a:tab pos="1154430" algn="l"/>
              </a:tabLst>
            </a:pPr>
            <a:r>
              <a:rPr sz="2400" spc="-20" dirty="0">
                <a:latin typeface="+mj-lt"/>
                <a:cs typeface="Arial"/>
              </a:rPr>
              <a:t>Dừng</a:t>
            </a:r>
            <a:endParaRPr sz="2400" dirty="0">
              <a:latin typeface="+mj-lt"/>
              <a:cs typeface="Arial"/>
            </a:endParaRPr>
          </a:p>
          <a:p>
            <a:pPr marL="1154430" lvl="1" indent="-227965">
              <a:lnSpc>
                <a:spcPct val="100000"/>
              </a:lnSpc>
              <a:spcBef>
                <a:spcPts val="480"/>
              </a:spcBef>
              <a:buClr>
                <a:srgbClr val="FF5A33"/>
              </a:buClr>
              <a:buFont typeface="Wingdings"/>
              <a:buChar char=""/>
              <a:tabLst>
                <a:tab pos="1154430" algn="l"/>
              </a:tabLst>
            </a:pPr>
            <a:r>
              <a:rPr sz="2400" spc="-10" dirty="0">
                <a:latin typeface="+mj-lt"/>
                <a:cs typeface="Arial"/>
              </a:rPr>
              <a:t>Phanh</a:t>
            </a:r>
            <a:endParaRPr sz="2400" dirty="0">
              <a:latin typeface="+mj-lt"/>
              <a:cs typeface="Arial"/>
            </a:endParaRPr>
          </a:p>
          <a:p>
            <a:pPr marL="1154430" lvl="1" indent="-227965">
              <a:lnSpc>
                <a:spcPct val="100000"/>
              </a:lnSpc>
              <a:spcBef>
                <a:spcPts val="480"/>
              </a:spcBef>
              <a:buClr>
                <a:srgbClr val="FF5A33"/>
              </a:buClr>
              <a:buFont typeface="Wingdings"/>
              <a:buChar char=""/>
              <a:tabLst>
                <a:tab pos="1154430" algn="l"/>
              </a:tabLst>
            </a:pPr>
            <a:r>
              <a:rPr sz="2400" spc="-35" dirty="0">
                <a:latin typeface="+mj-lt"/>
                <a:cs typeface="Arial"/>
              </a:rPr>
              <a:t>Bật</a:t>
            </a:r>
            <a:r>
              <a:rPr sz="2400" spc="-45" dirty="0">
                <a:latin typeface="+mj-lt"/>
                <a:cs typeface="Arial"/>
              </a:rPr>
              <a:t> </a:t>
            </a:r>
            <a:r>
              <a:rPr sz="2400" spc="-30" dirty="0">
                <a:latin typeface="+mj-lt"/>
                <a:cs typeface="Arial"/>
              </a:rPr>
              <a:t>cần</a:t>
            </a:r>
            <a:r>
              <a:rPr sz="2400" spc="-35" dirty="0">
                <a:latin typeface="+mj-lt"/>
                <a:cs typeface="Arial"/>
              </a:rPr>
              <a:t> </a:t>
            </a:r>
            <a:r>
              <a:rPr sz="2400" dirty="0">
                <a:latin typeface="+mj-lt"/>
                <a:cs typeface="Arial"/>
              </a:rPr>
              <a:t>gạt</a:t>
            </a:r>
            <a:r>
              <a:rPr sz="2400" spc="-35" dirty="0">
                <a:latin typeface="+mj-lt"/>
                <a:cs typeface="Arial"/>
              </a:rPr>
              <a:t> </a:t>
            </a:r>
            <a:r>
              <a:rPr sz="2400" spc="-20" dirty="0">
                <a:latin typeface="+mj-lt"/>
                <a:cs typeface="Arial"/>
              </a:rPr>
              <a:t>nước</a:t>
            </a:r>
            <a:endParaRPr sz="2400" dirty="0">
              <a:latin typeface="+mj-lt"/>
              <a:cs typeface="Arial"/>
            </a:endParaRPr>
          </a:p>
        </p:txBody>
      </p:sp>
      <p:pic>
        <p:nvPicPr>
          <p:cNvPr id="13" name="object 13"/>
          <p:cNvPicPr/>
          <p:nvPr/>
        </p:nvPicPr>
        <p:blipFill>
          <a:blip r:embed="rId5" cstate="print"/>
          <a:stretch>
            <a:fillRect/>
          </a:stretch>
        </p:blipFill>
        <p:spPr>
          <a:xfrm>
            <a:off x="7064386" y="3728555"/>
            <a:ext cx="2816517" cy="2811094"/>
          </a:xfrm>
          <a:prstGeom prst="rect">
            <a:avLst/>
          </a:prstGeom>
        </p:spPr>
      </p:pic>
    </p:spTree>
    <p:extLst>
      <p:ext uri="{BB962C8B-B14F-4D97-AF65-F5344CB8AC3E}">
        <p14:creationId xmlns:p14="http://schemas.microsoft.com/office/powerpoint/2010/main" val="361099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cs typeface="Times New Roman" panose="02020603050405020304" pitchFamily="18" charset="0"/>
                </a:rPr>
                <a:t>Class </a:t>
              </a:r>
              <a:r>
                <a:rPr lang="en-US" altLang="zh-CN" sz="2800" b="1" dirty="0" err="1" smtClean="0">
                  <a:solidFill>
                    <a:schemeClr val="bg1"/>
                  </a:solidFill>
                  <a:latin typeface="Times New Roman" panose="02020603050405020304" pitchFamily="18" charset="0"/>
                  <a:cs typeface="Times New Roman" panose="02020603050405020304" pitchFamily="18" charset="0"/>
                </a:rPr>
                <a:t>là</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gì</a:t>
              </a:r>
              <a:r>
                <a:rPr lang="en-US" altLang="zh-CN" sz="2800" b="1" dirty="0" smtClean="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pic>
        <p:nvPicPr>
          <p:cNvPr id="12" name="object 9"/>
          <p:cNvPicPr/>
          <p:nvPr/>
        </p:nvPicPr>
        <p:blipFill>
          <a:blip r:embed="rId4" cstate="print"/>
          <a:stretch>
            <a:fillRect/>
          </a:stretch>
        </p:blipFill>
        <p:spPr>
          <a:xfrm>
            <a:off x="2129904" y="2063814"/>
            <a:ext cx="4190537" cy="3556241"/>
          </a:xfrm>
          <a:prstGeom prst="rect">
            <a:avLst/>
          </a:prstGeom>
        </p:spPr>
      </p:pic>
      <p:sp>
        <p:nvSpPr>
          <p:cNvPr id="13" name="object 10"/>
          <p:cNvSpPr txBox="1"/>
          <p:nvPr/>
        </p:nvSpPr>
        <p:spPr>
          <a:xfrm>
            <a:off x="2745759" y="5627548"/>
            <a:ext cx="2946400" cy="452120"/>
          </a:xfrm>
          <a:prstGeom prst="rect">
            <a:avLst/>
          </a:prstGeom>
        </p:spPr>
        <p:txBody>
          <a:bodyPr vert="horz" wrap="square" lIns="0" tIns="12065" rIns="0" bIns="0" rtlCol="0">
            <a:spAutoFit/>
          </a:bodyPr>
          <a:lstStyle/>
          <a:p>
            <a:pPr marL="12700">
              <a:lnSpc>
                <a:spcPct val="100000"/>
              </a:lnSpc>
              <a:spcBef>
                <a:spcPts val="95"/>
              </a:spcBef>
            </a:pPr>
            <a:r>
              <a:rPr sz="2800" spc="50" dirty="0">
                <a:latin typeface="+mj-lt"/>
                <a:cs typeface="Arial"/>
              </a:rPr>
              <a:t>Nhóm</a:t>
            </a:r>
            <a:r>
              <a:rPr sz="2800" spc="-50" dirty="0">
                <a:latin typeface="+mj-lt"/>
                <a:cs typeface="Arial"/>
              </a:rPr>
              <a:t> </a:t>
            </a:r>
            <a:r>
              <a:rPr sz="2800" spc="-110" dirty="0">
                <a:latin typeface="+mj-lt"/>
                <a:cs typeface="Arial"/>
              </a:rPr>
              <a:t>các</a:t>
            </a:r>
            <a:r>
              <a:rPr sz="2800" spc="-75" dirty="0">
                <a:latin typeface="+mj-lt"/>
                <a:cs typeface="Arial"/>
              </a:rPr>
              <a:t> </a:t>
            </a:r>
            <a:r>
              <a:rPr sz="2800" b="1" dirty="0">
                <a:solidFill>
                  <a:srgbClr val="1F497D"/>
                </a:solidFill>
                <a:latin typeface="+mj-lt"/>
                <a:cs typeface="Arial"/>
              </a:rPr>
              <a:t>Xe</a:t>
            </a:r>
            <a:r>
              <a:rPr sz="2800" b="1" spc="-50" dirty="0">
                <a:solidFill>
                  <a:srgbClr val="1F497D"/>
                </a:solidFill>
                <a:latin typeface="+mj-lt"/>
                <a:cs typeface="Arial"/>
              </a:rPr>
              <a:t> </a:t>
            </a:r>
            <a:r>
              <a:rPr sz="2800" b="1" spc="75" dirty="0">
                <a:solidFill>
                  <a:srgbClr val="1F497D"/>
                </a:solidFill>
                <a:latin typeface="+mj-lt"/>
                <a:cs typeface="Arial"/>
              </a:rPr>
              <a:t>ô-</a:t>
            </a:r>
            <a:r>
              <a:rPr sz="2800" b="1" spc="30" dirty="0">
                <a:solidFill>
                  <a:srgbClr val="1F497D"/>
                </a:solidFill>
                <a:latin typeface="+mj-lt"/>
                <a:cs typeface="Arial"/>
              </a:rPr>
              <a:t>tô</a:t>
            </a:r>
            <a:endParaRPr sz="2800">
              <a:latin typeface="+mj-lt"/>
              <a:cs typeface="Arial"/>
            </a:endParaRPr>
          </a:p>
        </p:txBody>
      </p:sp>
      <p:pic>
        <p:nvPicPr>
          <p:cNvPr id="14" name="object 11"/>
          <p:cNvPicPr/>
          <p:nvPr/>
        </p:nvPicPr>
        <p:blipFill>
          <a:blip r:embed="rId5" cstate="print"/>
          <a:stretch>
            <a:fillRect/>
          </a:stretch>
        </p:blipFill>
        <p:spPr>
          <a:xfrm>
            <a:off x="6473622" y="2063827"/>
            <a:ext cx="4194378" cy="3554869"/>
          </a:xfrm>
          <a:prstGeom prst="rect">
            <a:avLst/>
          </a:prstGeom>
        </p:spPr>
      </p:pic>
      <p:sp>
        <p:nvSpPr>
          <p:cNvPr id="15" name="object 12"/>
          <p:cNvSpPr txBox="1"/>
          <p:nvPr/>
        </p:nvSpPr>
        <p:spPr>
          <a:xfrm>
            <a:off x="6939801" y="5643880"/>
            <a:ext cx="3244850" cy="452120"/>
          </a:xfrm>
          <a:prstGeom prst="rect">
            <a:avLst/>
          </a:prstGeom>
        </p:spPr>
        <p:txBody>
          <a:bodyPr vert="horz" wrap="square" lIns="0" tIns="12065" rIns="0" bIns="0" rtlCol="0">
            <a:spAutoFit/>
          </a:bodyPr>
          <a:lstStyle/>
          <a:p>
            <a:pPr marL="12700">
              <a:lnSpc>
                <a:spcPct val="100000"/>
              </a:lnSpc>
              <a:spcBef>
                <a:spcPts val="95"/>
              </a:spcBef>
            </a:pPr>
            <a:r>
              <a:rPr sz="2800" spc="50" dirty="0">
                <a:latin typeface="+mj-lt"/>
                <a:cs typeface="Arial"/>
              </a:rPr>
              <a:t>Nhóm</a:t>
            </a:r>
            <a:r>
              <a:rPr sz="2800" spc="-25" dirty="0">
                <a:latin typeface="+mj-lt"/>
                <a:cs typeface="Arial"/>
              </a:rPr>
              <a:t> </a:t>
            </a:r>
            <a:r>
              <a:rPr sz="2800" spc="-110" dirty="0">
                <a:latin typeface="+mj-lt"/>
                <a:cs typeface="Arial"/>
              </a:rPr>
              <a:t>các</a:t>
            </a:r>
            <a:r>
              <a:rPr sz="2800" spc="-45" dirty="0">
                <a:latin typeface="+mj-lt"/>
                <a:cs typeface="Arial"/>
              </a:rPr>
              <a:t> </a:t>
            </a:r>
            <a:r>
              <a:rPr sz="2800" b="1" dirty="0">
                <a:solidFill>
                  <a:srgbClr val="1F497D"/>
                </a:solidFill>
                <a:latin typeface="+mj-lt"/>
                <a:cs typeface="Arial"/>
              </a:rPr>
              <a:t>Động</a:t>
            </a:r>
            <a:r>
              <a:rPr sz="2800" b="1" spc="10" dirty="0">
                <a:solidFill>
                  <a:srgbClr val="1F497D"/>
                </a:solidFill>
                <a:latin typeface="+mj-lt"/>
                <a:cs typeface="Arial"/>
              </a:rPr>
              <a:t> </a:t>
            </a:r>
            <a:r>
              <a:rPr sz="2800" b="1" spc="-25" dirty="0">
                <a:solidFill>
                  <a:srgbClr val="1F497D"/>
                </a:solidFill>
                <a:latin typeface="+mj-lt"/>
                <a:cs typeface="Arial"/>
              </a:rPr>
              <a:t>vật</a:t>
            </a:r>
            <a:endParaRPr sz="2800">
              <a:latin typeface="+mj-lt"/>
              <a:cs typeface="Arial"/>
            </a:endParaRPr>
          </a:p>
        </p:txBody>
      </p:sp>
    </p:spTree>
    <p:extLst>
      <p:ext uri="{BB962C8B-B14F-4D97-AF65-F5344CB8AC3E}">
        <p14:creationId xmlns:p14="http://schemas.microsoft.com/office/powerpoint/2010/main" val="53661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Định</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nghĩa</a:t>
              </a:r>
              <a:r>
                <a:rPr lang="en-US" altLang="zh-CN" sz="2800" b="1" dirty="0" smtClean="0">
                  <a:solidFill>
                    <a:schemeClr val="bg1"/>
                  </a:solidFill>
                  <a:latin typeface="Times New Roman" panose="02020603050405020304" pitchFamily="18" charset="0"/>
                  <a:cs typeface="Times New Roman" panose="02020603050405020304" pitchFamily="18" charset="0"/>
                </a:rPr>
                <a:t> Class</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11" name="TextBox 10">
            <a:extLst>
              <a:ext uri="{FF2B5EF4-FFF2-40B4-BE49-F238E27FC236}">
                <a16:creationId xmlns="" xmlns:a16="http://schemas.microsoft.com/office/drawing/2014/main" id="{EBF6886A-2D30-425E-BCBE-1EC3AE47F8B1}"/>
              </a:ext>
            </a:extLst>
          </p:cNvPr>
          <p:cNvSpPr txBox="1"/>
          <p:nvPr/>
        </p:nvSpPr>
        <p:spPr>
          <a:xfrm>
            <a:off x="1294353" y="1734681"/>
            <a:ext cx="8822549" cy="1938992"/>
          </a:xfrm>
          <a:prstGeom prst="rect">
            <a:avLst/>
          </a:prstGeom>
          <a:noFill/>
        </p:spPr>
        <p:txBody>
          <a:bodyPr wrap="square" rtlCol="0">
            <a:spAutoFit/>
          </a:bodyPr>
          <a:lstStyle/>
          <a:p>
            <a:pPr marL="457200" indent="-457200">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Một </a:t>
            </a:r>
            <a:r>
              <a:rPr lang="vi-VN" sz="2400" dirty="0">
                <a:latin typeface="Times New Roman" panose="02020603050405020304" pitchFamily="18" charset="0"/>
                <a:cs typeface="Times New Roman" panose="02020603050405020304" pitchFamily="18" charset="0"/>
              </a:rPr>
              <a:t>lớp là một kiểu dữ liệu bao </a:t>
            </a:r>
            <a:r>
              <a:rPr lang="vi-VN" sz="2400" b="1" dirty="0">
                <a:latin typeface="Times New Roman" panose="02020603050405020304" pitchFamily="18" charset="0"/>
                <a:cs typeface="Times New Roman" panose="02020603050405020304" pitchFamily="18" charset="0"/>
              </a:rPr>
              <a:t>gồm</a:t>
            </a:r>
            <a:r>
              <a:rPr lang="vi-VN" sz="2400" dirty="0">
                <a:latin typeface="Times New Roman" panose="02020603050405020304" pitchFamily="18" charset="0"/>
                <a:cs typeface="Times New Roman" panose="02020603050405020304" pitchFamily="18" charset="0"/>
              </a:rPr>
              <a:t> các </a:t>
            </a:r>
            <a:r>
              <a:rPr lang="vi-VN" sz="2400" b="1" dirty="0">
                <a:latin typeface="Times New Roman" panose="02020603050405020304" pitchFamily="18" charset="0"/>
                <a:cs typeface="Times New Roman" panose="02020603050405020304" pitchFamily="18" charset="0"/>
              </a:rPr>
              <a:t>thuộc tính</a:t>
            </a:r>
            <a:r>
              <a:rPr lang="en-US" sz="2400" b="1" dirty="0">
                <a:latin typeface="Times New Roman" panose="02020603050405020304" pitchFamily="18" charset="0"/>
                <a:cs typeface="Times New Roman" panose="02020603050405020304" pitchFamily="18" charset="0"/>
              </a:rPr>
              <a:t>(Attribute)</a:t>
            </a:r>
            <a:r>
              <a:rPr lang="vi-VN" sz="2400" dirty="0">
                <a:latin typeface="Times New Roman" panose="02020603050405020304" pitchFamily="18" charset="0"/>
                <a:cs typeface="Times New Roman" panose="02020603050405020304" pitchFamily="18" charset="0"/>
              </a:rPr>
              <a:t> và các </a:t>
            </a:r>
            <a:r>
              <a:rPr lang="vi-VN" sz="2400" b="1" dirty="0">
                <a:latin typeface="Times New Roman" panose="02020603050405020304" pitchFamily="18" charset="0"/>
                <a:cs typeface="Times New Roman" panose="02020603050405020304" pitchFamily="18" charset="0"/>
              </a:rPr>
              <a:t>phương thức</a:t>
            </a:r>
            <a:r>
              <a:rPr lang="en-US" sz="2400" b="1" dirty="0">
                <a:latin typeface="Times New Roman" panose="02020603050405020304" pitchFamily="18" charset="0"/>
                <a:cs typeface="Times New Roman" panose="02020603050405020304" pitchFamily="18" charset="0"/>
              </a:rPr>
              <a:t>(Method)</a:t>
            </a:r>
            <a:r>
              <a:rPr lang="vi-VN" sz="2400" dirty="0">
                <a:latin typeface="Times New Roman" panose="02020603050405020304" pitchFamily="18" charset="0"/>
                <a:cs typeface="Times New Roman" panose="02020603050405020304" pitchFamily="18" charset="0"/>
              </a:rPr>
              <a:t> được định nghĩa từ </a:t>
            </a:r>
            <a:r>
              <a:rPr lang="vi-VN" sz="2400" dirty="0" smtClean="0">
                <a:latin typeface="Times New Roman" panose="02020603050405020304" pitchFamily="18" charset="0"/>
                <a:cs typeface="Times New Roman" panose="02020603050405020304" pitchFamily="18" charset="0"/>
              </a:rPr>
              <a:t>trước</a:t>
            </a: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coi</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thiết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object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trừu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tượng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hóa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đối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tượng</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endParaRPr lang="en-US" sz="2400" dirty="0">
              <a:latin typeface="Times New Roman" panose="02020603050405020304" pitchFamily="18" charset="0"/>
              <a:cs typeface="Times New Roman" panose="02020603050405020304" pitchFamily="18" charset="0"/>
            </a:endParaRPr>
          </a:p>
        </p:txBody>
      </p:sp>
      <p:pic>
        <p:nvPicPr>
          <p:cNvPr id="12" name="object 2"/>
          <p:cNvPicPr/>
          <p:nvPr/>
        </p:nvPicPr>
        <p:blipFill>
          <a:blip r:embed="rId4" cstate="print"/>
          <a:stretch>
            <a:fillRect/>
          </a:stretch>
        </p:blipFill>
        <p:spPr>
          <a:xfrm>
            <a:off x="3399006" y="3792260"/>
            <a:ext cx="4613242" cy="2655348"/>
          </a:xfrm>
          <a:prstGeom prst="rect">
            <a:avLst/>
          </a:prstGeom>
        </p:spPr>
      </p:pic>
    </p:spTree>
    <p:extLst>
      <p:ext uri="{BB962C8B-B14F-4D97-AF65-F5344CB8AC3E}">
        <p14:creationId xmlns:p14="http://schemas.microsoft.com/office/powerpoint/2010/main" val="164505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Thuộc</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tính</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và</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phương</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thức</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13" name="object 10"/>
          <p:cNvSpPr txBox="1"/>
          <p:nvPr/>
        </p:nvSpPr>
        <p:spPr>
          <a:xfrm>
            <a:off x="1486774" y="1652976"/>
            <a:ext cx="3610847" cy="4622419"/>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sz="2800" spc="-25" dirty="0">
                <a:latin typeface="+mj-lt"/>
                <a:cs typeface="Arial"/>
              </a:rPr>
              <a:t>Thuộc</a:t>
            </a:r>
            <a:r>
              <a:rPr sz="2800" spc="-50" dirty="0">
                <a:latin typeface="+mj-lt"/>
                <a:cs typeface="Arial"/>
              </a:rPr>
              <a:t> </a:t>
            </a:r>
            <a:r>
              <a:rPr sz="2800" dirty="0">
                <a:latin typeface="+mj-lt"/>
                <a:cs typeface="Arial"/>
              </a:rPr>
              <a:t>tính</a:t>
            </a:r>
            <a:r>
              <a:rPr sz="2800" spc="-40" dirty="0">
                <a:latin typeface="+mj-lt"/>
                <a:cs typeface="Arial"/>
              </a:rPr>
              <a:t> </a:t>
            </a:r>
            <a:r>
              <a:rPr sz="2800" spc="-10" dirty="0">
                <a:latin typeface="+mj-lt"/>
                <a:cs typeface="Arial"/>
              </a:rPr>
              <a:t>(field)</a:t>
            </a:r>
            <a:endParaRPr sz="2800" dirty="0">
              <a:latin typeface="+mj-lt"/>
              <a:cs typeface="Arial"/>
            </a:endParaRPr>
          </a:p>
          <a:p>
            <a:pPr marL="755650" lvl="1" indent="-285750">
              <a:lnSpc>
                <a:spcPct val="100000"/>
              </a:lnSpc>
              <a:spcBef>
                <a:spcPts val="595"/>
              </a:spcBef>
              <a:buClr>
                <a:srgbClr val="FF5A33"/>
              </a:buClr>
              <a:buFont typeface="Wingdings"/>
              <a:buChar char=""/>
              <a:tabLst>
                <a:tab pos="755650" algn="l"/>
              </a:tabLst>
            </a:pPr>
            <a:r>
              <a:rPr sz="2400" dirty="0">
                <a:latin typeface="+mj-lt"/>
                <a:cs typeface="Arial"/>
              </a:rPr>
              <a:t>Hãng</a:t>
            </a:r>
            <a:r>
              <a:rPr sz="2400" spc="-75" dirty="0">
                <a:latin typeface="+mj-lt"/>
                <a:cs typeface="Arial"/>
              </a:rPr>
              <a:t> </a:t>
            </a:r>
            <a:r>
              <a:rPr sz="2400" spc="-85" dirty="0">
                <a:latin typeface="+mj-lt"/>
                <a:cs typeface="Arial"/>
              </a:rPr>
              <a:t>sản</a:t>
            </a:r>
            <a:r>
              <a:rPr sz="2400" spc="-75" dirty="0">
                <a:latin typeface="+mj-lt"/>
                <a:cs typeface="Arial"/>
              </a:rPr>
              <a:t> </a:t>
            </a:r>
            <a:r>
              <a:rPr sz="2400" spc="-20" dirty="0">
                <a:latin typeface="+mj-lt"/>
                <a:cs typeface="Arial"/>
              </a:rPr>
              <a:t>xuất</a:t>
            </a:r>
            <a:endParaRPr sz="2400" dirty="0">
              <a:latin typeface="+mj-lt"/>
              <a:cs typeface="Arial"/>
            </a:endParaRPr>
          </a:p>
          <a:p>
            <a:pPr marL="755650" lvl="1" indent="-285750">
              <a:lnSpc>
                <a:spcPct val="100000"/>
              </a:lnSpc>
              <a:spcBef>
                <a:spcPts val="575"/>
              </a:spcBef>
              <a:buClr>
                <a:srgbClr val="FF5A33"/>
              </a:buClr>
              <a:buFont typeface="Wingdings"/>
              <a:buChar char=""/>
              <a:tabLst>
                <a:tab pos="755650" algn="l"/>
              </a:tabLst>
            </a:pPr>
            <a:r>
              <a:rPr sz="2400" spc="-10" dirty="0">
                <a:latin typeface="+mj-lt"/>
                <a:cs typeface="Arial"/>
              </a:rPr>
              <a:t>Model</a:t>
            </a:r>
            <a:endParaRPr sz="2400" dirty="0">
              <a:latin typeface="+mj-lt"/>
              <a:cs typeface="Arial"/>
            </a:endParaRPr>
          </a:p>
          <a:p>
            <a:pPr marL="755650" lvl="1" indent="-285750">
              <a:lnSpc>
                <a:spcPct val="100000"/>
              </a:lnSpc>
              <a:spcBef>
                <a:spcPts val="575"/>
              </a:spcBef>
              <a:buClr>
                <a:srgbClr val="FF5A33"/>
              </a:buClr>
              <a:buFont typeface="Wingdings"/>
              <a:buChar char=""/>
              <a:tabLst>
                <a:tab pos="755650" algn="l"/>
              </a:tabLst>
            </a:pPr>
            <a:r>
              <a:rPr sz="2400" spc="-25" dirty="0">
                <a:latin typeface="+mj-lt"/>
                <a:cs typeface="Arial"/>
              </a:rPr>
              <a:t>Năm</a:t>
            </a:r>
            <a:endParaRPr sz="2400" dirty="0">
              <a:latin typeface="+mj-lt"/>
              <a:cs typeface="Arial"/>
            </a:endParaRPr>
          </a:p>
          <a:p>
            <a:pPr marL="755650" lvl="1" indent="-285750">
              <a:lnSpc>
                <a:spcPct val="100000"/>
              </a:lnSpc>
              <a:spcBef>
                <a:spcPts val="575"/>
              </a:spcBef>
              <a:buClr>
                <a:srgbClr val="FF5A33"/>
              </a:buClr>
              <a:buFont typeface="Wingdings"/>
              <a:buChar char=""/>
              <a:tabLst>
                <a:tab pos="755650" algn="l"/>
              </a:tabLst>
            </a:pPr>
            <a:r>
              <a:rPr sz="2400" spc="-25" dirty="0">
                <a:latin typeface="+mj-lt"/>
                <a:cs typeface="Arial"/>
              </a:rPr>
              <a:t>Màu</a:t>
            </a:r>
            <a:endParaRPr sz="2400" dirty="0">
              <a:latin typeface="+mj-lt"/>
              <a:cs typeface="Arial"/>
            </a:endParaRPr>
          </a:p>
          <a:p>
            <a:pPr marL="354965" indent="-342265">
              <a:lnSpc>
                <a:spcPct val="100000"/>
              </a:lnSpc>
              <a:spcBef>
                <a:spcPts val="660"/>
              </a:spcBef>
              <a:buClr>
                <a:srgbClr val="FF5A33"/>
              </a:buClr>
              <a:buFont typeface="Wingdings"/>
              <a:buChar char=""/>
              <a:tabLst>
                <a:tab pos="354965" algn="l"/>
              </a:tabLst>
            </a:pPr>
            <a:r>
              <a:rPr sz="2800" spc="-90" dirty="0">
                <a:latin typeface="+mj-lt"/>
                <a:cs typeface="Arial"/>
              </a:rPr>
              <a:t>Phương</a:t>
            </a:r>
            <a:r>
              <a:rPr sz="2800" spc="-105" dirty="0">
                <a:latin typeface="+mj-lt"/>
                <a:cs typeface="Arial"/>
              </a:rPr>
              <a:t> </a:t>
            </a:r>
            <a:r>
              <a:rPr sz="2800" dirty="0">
                <a:latin typeface="+mj-lt"/>
                <a:cs typeface="Arial"/>
              </a:rPr>
              <a:t>thức</a:t>
            </a:r>
            <a:r>
              <a:rPr sz="2800" spc="-160" dirty="0">
                <a:latin typeface="+mj-lt"/>
                <a:cs typeface="Arial"/>
              </a:rPr>
              <a:t> </a:t>
            </a:r>
            <a:r>
              <a:rPr sz="2800" spc="-10" dirty="0">
                <a:latin typeface="+mj-lt"/>
                <a:cs typeface="Arial"/>
              </a:rPr>
              <a:t>(method)</a:t>
            </a:r>
            <a:endParaRPr sz="2800" dirty="0">
              <a:latin typeface="+mj-lt"/>
              <a:cs typeface="Arial"/>
            </a:endParaRPr>
          </a:p>
          <a:p>
            <a:pPr marL="755650" lvl="1" indent="-285750">
              <a:lnSpc>
                <a:spcPct val="100000"/>
              </a:lnSpc>
              <a:spcBef>
                <a:spcPts val="590"/>
              </a:spcBef>
              <a:buClr>
                <a:srgbClr val="FF5A33"/>
              </a:buClr>
              <a:buFont typeface="Wingdings"/>
              <a:buChar char=""/>
              <a:tabLst>
                <a:tab pos="755650" algn="l"/>
              </a:tabLst>
            </a:pPr>
            <a:r>
              <a:rPr sz="2400" spc="-55" dirty="0">
                <a:latin typeface="+mj-lt"/>
                <a:cs typeface="Arial"/>
              </a:rPr>
              <a:t>Khởi</a:t>
            </a:r>
            <a:r>
              <a:rPr sz="2400" spc="-95" dirty="0">
                <a:latin typeface="+mj-lt"/>
                <a:cs typeface="Arial"/>
              </a:rPr>
              <a:t> </a:t>
            </a:r>
            <a:r>
              <a:rPr sz="2400" spc="-10" dirty="0">
                <a:latin typeface="+mj-lt"/>
                <a:cs typeface="Arial"/>
              </a:rPr>
              <a:t>động()</a:t>
            </a:r>
            <a:endParaRPr sz="2400" dirty="0">
              <a:latin typeface="+mj-lt"/>
              <a:cs typeface="Arial"/>
            </a:endParaRPr>
          </a:p>
          <a:p>
            <a:pPr marL="755650" lvl="1" indent="-285750">
              <a:lnSpc>
                <a:spcPct val="100000"/>
              </a:lnSpc>
              <a:spcBef>
                <a:spcPts val="575"/>
              </a:spcBef>
              <a:buClr>
                <a:srgbClr val="FF5A33"/>
              </a:buClr>
              <a:buFont typeface="Wingdings"/>
              <a:buChar char=""/>
              <a:tabLst>
                <a:tab pos="755650" algn="l"/>
              </a:tabLst>
            </a:pPr>
            <a:r>
              <a:rPr sz="2400" spc="-10" dirty="0">
                <a:latin typeface="+mj-lt"/>
                <a:cs typeface="Arial"/>
              </a:rPr>
              <a:t>Dừng()</a:t>
            </a:r>
            <a:endParaRPr sz="2400" dirty="0">
              <a:latin typeface="+mj-lt"/>
              <a:cs typeface="Arial"/>
            </a:endParaRPr>
          </a:p>
          <a:p>
            <a:pPr marL="755650" lvl="1" indent="-285750">
              <a:lnSpc>
                <a:spcPct val="100000"/>
              </a:lnSpc>
              <a:spcBef>
                <a:spcPts val="575"/>
              </a:spcBef>
              <a:buClr>
                <a:srgbClr val="FF5A33"/>
              </a:buClr>
              <a:buFont typeface="Wingdings"/>
              <a:buChar char=""/>
              <a:tabLst>
                <a:tab pos="755650" algn="l"/>
              </a:tabLst>
            </a:pPr>
            <a:r>
              <a:rPr sz="2400" spc="-10" dirty="0">
                <a:latin typeface="+mj-lt"/>
                <a:cs typeface="Arial"/>
              </a:rPr>
              <a:t>Phanh()</a:t>
            </a:r>
            <a:endParaRPr sz="2400" dirty="0">
              <a:latin typeface="+mj-lt"/>
              <a:cs typeface="Arial"/>
            </a:endParaRPr>
          </a:p>
          <a:p>
            <a:pPr marL="755650" lvl="1" indent="-285750">
              <a:lnSpc>
                <a:spcPct val="100000"/>
              </a:lnSpc>
              <a:spcBef>
                <a:spcPts val="580"/>
              </a:spcBef>
              <a:buClr>
                <a:srgbClr val="FF5A33"/>
              </a:buClr>
              <a:buFont typeface="Wingdings"/>
              <a:buChar char=""/>
              <a:tabLst>
                <a:tab pos="755650" algn="l"/>
              </a:tabLst>
            </a:pPr>
            <a:r>
              <a:rPr sz="2400" spc="-35" dirty="0">
                <a:latin typeface="+mj-lt"/>
                <a:cs typeface="Arial"/>
              </a:rPr>
              <a:t>Bật</a:t>
            </a:r>
            <a:r>
              <a:rPr sz="2400" spc="-50" dirty="0">
                <a:latin typeface="+mj-lt"/>
                <a:cs typeface="Arial"/>
              </a:rPr>
              <a:t> </a:t>
            </a:r>
            <a:r>
              <a:rPr sz="2400" spc="-35" dirty="0">
                <a:latin typeface="+mj-lt"/>
                <a:cs typeface="Arial"/>
              </a:rPr>
              <a:t>cần</a:t>
            </a:r>
            <a:r>
              <a:rPr sz="2400" spc="-45" dirty="0">
                <a:latin typeface="+mj-lt"/>
                <a:cs typeface="Arial"/>
              </a:rPr>
              <a:t> </a:t>
            </a:r>
            <a:r>
              <a:rPr sz="2400" dirty="0">
                <a:latin typeface="+mj-lt"/>
                <a:cs typeface="Arial"/>
              </a:rPr>
              <a:t>gạt</a:t>
            </a:r>
            <a:r>
              <a:rPr sz="2400" spc="-45" dirty="0">
                <a:latin typeface="+mj-lt"/>
                <a:cs typeface="Arial"/>
              </a:rPr>
              <a:t> </a:t>
            </a:r>
            <a:r>
              <a:rPr sz="2400" spc="-10" dirty="0">
                <a:latin typeface="+mj-lt"/>
                <a:cs typeface="Arial"/>
              </a:rPr>
              <a:t>nước()</a:t>
            </a:r>
            <a:endParaRPr sz="2400" dirty="0">
              <a:latin typeface="+mj-lt"/>
              <a:cs typeface="Arial"/>
            </a:endParaRPr>
          </a:p>
        </p:txBody>
      </p:sp>
      <p:grpSp>
        <p:nvGrpSpPr>
          <p:cNvPr id="14" name="object 11"/>
          <p:cNvGrpSpPr/>
          <p:nvPr/>
        </p:nvGrpSpPr>
        <p:grpSpPr>
          <a:xfrm>
            <a:off x="7355624" y="1719571"/>
            <a:ext cx="2726772" cy="5029200"/>
            <a:chOff x="5413031" y="1072210"/>
            <a:chExt cx="2973070" cy="5203190"/>
          </a:xfrm>
        </p:grpSpPr>
        <p:pic>
          <p:nvPicPr>
            <p:cNvPr id="15" name="object 12"/>
            <p:cNvPicPr/>
            <p:nvPr/>
          </p:nvPicPr>
          <p:blipFill>
            <a:blip r:embed="rId4" cstate="print"/>
            <a:stretch>
              <a:fillRect/>
            </a:stretch>
          </p:blipFill>
          <p:spPr>
            <a:xfrm>
              <a:off x="5413031" y="3279444"/>
              <a:ext cx="2972942" cy="2995625"/>
            </a:xfrm>
            <a:prstGeom prst="rect">
              <a:avLst/>
            </a:prstGeom>
          </p:spPr>
        </p:pic>
        <p:pic>
          <p:nvPicPr>
            <p:cNvPr id="16" name="object 13"/>
            <p:cNvPicPr/>
            <p:nvPr/>
          </p:nvPicPr>
          <p:blipFill>
            <a:blip r:embed="rId5" cstate="print"/>
            <a:stretch>
              <a:fillRect/>
            </a:stretch>
          </p:blipFill>
          <p:spPr>
            <a:xfrm>
              <a:off x="5797181" y="1072210"/>
              <a:ext cx="2209800" cy="2209799"/>
            </a:xfrm>
            <a:prstGeom prst="rect">
              <a:avLst/>
            </a:prstGeom>
          </p:spPr>
        </p:pic>
      </p:grpSp>
      <p:sp>
        <p:nvSpPr>
          <p:cNvPr id="18" name="object 14"/>
          <p:cNvSpPr/>
          <p:nvPr/>
        </p:nvSpPr>
        <p:spPr>
          <a:xfrm>
            <a:off x="4790720" y="2356383"/>
            <a:ext cx="304800" cy="1600200"/>
          </a:xfrm>
          <a:custGeom>
            <a:avLst/>
            <a:gdLst/>
            <a:ahLst/>
            <a:cxnLst/>
            <a:rect l="l" t="t" r="r" b="b"/>
            <a:pathLst>
              <a:path w="304800" h="1600200">
                <a:moveTo>
                  <a:pt x="0" y="0"/>
                </a:moveTo>
                <a:lnTo>
                  <a:pt x="59318" y="1995"/>
                </a:lnTo>
                <a:lnTo>
                  <a:pt x="107761" y="7437"/>
                </a:lnTo>
                <a:lnTo>
                  <a:pt x="140422" y="15510"/>
                </a:lnTo>
                <a:lnTo>
                  <a:pt x="152400" y="25400"/>
                </a:lnTo>
                <a:lnTo>
                  <a:pt x="152400" y="774700"/>
                </a:lnTo>
                <a:lnTo>
                  <a:pt x="164377" y="784589"/>
                </a:lnTo>
                <a:lnTo>
                  <a:pt x="197038" y="792662"/>
                </a:lnTo>
                <a:lnTo>
                  <a:pt x="245481" y="798104"/>
                </a:lnTo>
                <a:lnTo>
                  <a:pt x="304800" y="800100"/>
                </a:lnTo>
                <a:lnTo>
                  <a:pt x="245481" y="802095"/>
                </a:lnTo>
                <a:lnTo>
                  <a:pt x="197038" y="807537"/>
                </a:lnTo>
                <a:lnTo>
                  <a:pt x="164377" y="815610"/>
                </a:lnTo>
                <a:lnTo>
                  <a:pt x="152400" y="825500"/>
                </a:lnTo>
                <a:lnTo>
                  <a:pt x="152400" y="1574800"/>
                </a:lnTo>
                <a:lnTo>
                  <a:pt x="140422" y="1584689"/>
                </a:lnTo>
                <a:lnTo>
                  <a:pt x="107761" y="1592762"/>
                </a:lnTo>
                <a:lnTo>
                  <a:pt x="59318" y="1598204"/>
                </a:lnTo>
                <a:lnTo>
                  <a:pt x="0" y="1600200"/>
                </a:lnTo>
              </a:path>
            </a:pathLst>
          </a:custGeom>
          <a:ln w="9525">
            <a:solidFill>
              <a:srgbClr val="4A7EBB"/>
            </a:solidFill>
          </a:ln>
        </p:spPr>
        <p:txBody>
          <a:bodyPr wrap="square" lIns="0" tIns="0" rIns="0" bIns="0" rtlCol="0"/>
          <a:lstStyle/>
          <a:p>
            <a:endParaRPr/>
          </a:p>
        </p:txBody>
      </p:sp>
      <p:sp>
        <p:nvSpPr>
          <p:cNvPr id="21" name="object 15"/>
          <p:cNvSpPr/>
          <p:nvPr/>
        </p:nvSpPr>
        <p:spPr>
          <a:xfrm>
            <a:off x="4790720" y="4648200"/>
            <a:ext cx="304800" cy="1600200"/>
          </a:xfrm>
          <a:custGeom>
            <a:avLst/>
            <a:gdLst/>
            <a:ahLst/>
            <a:cxnLst/>
            <a:rect l="l" t="t" r="r" b="b"/>
            <a:pathLst>
              <a:path w="304800" h="1600200">
                <a:moveTo>
                  <a:pt x="0" y="0"/>
                </a:moveTo>
                <a:lnTo>
                  <a:pt x="59318" y="1995"/>
                </a:lnTo>
                <a:lnTo>
                  <a:pt x="107761" y="7437"/>
                </a:lnTo>
                <a:lnTo>
                  <a:pt x="140422" y="15510"/>
                </a:lnTo>
                <a:lnTo>
                  <a:pt x="152400" y="25400"/>
                </a:lnTo>
                <a:lnTo>
                  <a:pt x="152400" y="774700"/>
                </a:lnTo>
                <a:lnTo>
                  <a:pt x="164377" y="784589"/>
                </a:lnTo>
                <a:lnTo>
                  <a:pt x="197038" y="792662"/>
                </a:lnTo>
                <a:lnTo>
                  <a:pt x="245481" y="798104"/>
                </a:lnTo>
                <a:lnTo>
                  <a:pt x="304800" y="800100"/>
                </a:lnTo>
                <a:lnTo>
                  <a:pt x="245481" y="802095"/>
                </a:lnTo>
                <a:lnTo>
                  <a:pt x="197038" y="807537"/>
                </a:lnTo>
                <a:lnTo>
                  <a:pt x="164377" y="815610"/>
                </a:lnTo>
                <a:lnTo>
                  <a:pt x="152400" y="825500"/>
                </a:lnTo>
                <a:lnTo>
                  <a:pt x="152400" y="1574800"/>
                </a:lnTo>
                <a:lnTo>
                  <a:pt x="140422" y="1584689"/>
                </a:lnTo>
                <a:lnTo>
                  <a:pt x="107761" y="1592762"/>
                </a:lnTo>
                <a:lnTo>
                  <a:pt x="59318" y="1598204"/>
                </a:lnTo>
                <a:lnTo>
                  <a:pt x="0" y="1600200"/>
                </a:lnTo>
              </a:path>
            </a:pathLst>
          </a:custGeom>
          <a:ln w="9525">
            <a:solidFill>
              <a:srgbClr val="4A7EBB"/>
            </a:solidFill>
          </a:ln>
        </p:spPr>
        <p:txBody>
          <a:bodyPr wrap="square" lIns="0" tIns="0" rIns="0" bIns="0" rtlCol="0"/>
          <a:lstStyle/>
          <a:p>
            <a:endParaRPr/>
          </a:p>
        </p:txBody>
      </p:sp>
      <p:sp>
        <p:nvSpPr>
          <p:cNvPr id="22" name="object 16"/>
          <p:cNvSpPr txBox="1"/>
          <p:nvPr/>
        </p:nvSpPr>
        <p:spPr>
          <a:xfrm>
            <a:off x="5209769" y="2759774"/>
            <a:ext cx="254000" cy="783590"/>
          </a:xfrm>
          <a:prstGeom prst="rect">
            <a:avLst/>
          </a:prstGeom>
        </p:spPr>
        <p:txBody>
          <a:bodyPr vert="vert" wrap="square" lIns="0" tIns="0" rIns="0" bIns="0" rtlCol="0">
            <a:spAutoFit/>
          </a:bodyPr>
          <a:lstStyle/>
          <a:p>
            <a:pPr marL="12700">
              <a:lnSpc>
                <a:spcPts val="1810"/>
              </a:lnSpc>
            </a:pPr>
            <a:r>
              <a:rPr sz="1800" dirty="0">
                <a:latin typeface="Carlito"/>
                <a:cs typeface="Carlito"/>
              </a:rPr>
              <a:t>Danh</a:t>
            </a:r>
            <a:r>
              <a:rPr sz="1800" spc="-30" dirty="0">
                <a:latin typeface="Carlito"/>
                <a:cs typeface="Carlito"/>
              </a:rPr>
              <a:t> </a:t>
            </a:r>
            <a:r>
              <a:rPr sz="1800" spc="-25" dirty="0">
                <a:latin typeface="Arial"/>
                <a:cs typeface="Arial"/>
              </a:rPr>
              <a:t>từ</a:t>
            </a:r>
            <a:endParaRPr sz="1800" dirty="0">
              <a:latin typeface="Arial"/>
              <a:cs typeface="Arial"/>
            </a:endParaRPr>
          </a:p>
        </p:txBody>
      </p:sp>
      <p:sp>
        <p:nvSpPr>
          <p:cNvPr id="23" name="object 17"/>
          <p:cNvSpPr txBox="1"/>
          <p:nvPr/>
        </p:nvSpPr>
        <p:spPr>
          <a:xfrm>
            <a:off x="5232400" y="5051489"/>
            <a:ext cx="254000" cy="783590"/>
          </a:xfrm>
          <a:prstGeom prst="rect">
            <a:avLst/>
          </a:prstGeom>
        </p:spPr>
        <p:txBody>
          <a:bodyPr vert="vert" wrap="square" lIns="0" tIns="0" rIns="0" bIns="0" rtlCol="0">
            <a:spAutoFit/>
          </a:bodyPr>
          <a:lstStyle/>
          <a:p>
            <a:pPr marL="12700">
              <a:lnSpc>
                <a:spcPts val="1810"/>
              </a:lnSpc>
            </a:pPr>
            <a:r>
              <a:rPr sz="1800" spc="-125" dirty="0">
                <a:latin typeface="Arial"/>
                <a:cs typeface="Arial"/>
              </a:rPr>
              <a:t>Động</a:t>
            </a:r>
            <a:r>
              <a:rPr sz="1800" spc="-60" dirty="0">
                <a:latin typeface="Arial"/>
                <a:cs typeface="Arial"/>
              </a:rPr>
              <a:t> </a:t>
            </a:r>
            <a:r>
              <a:rPr sz="1800" spc="-25" dirty="0">
                <a:latin typeface="Arial"/>
                <a:cs typeface="Arial"/>
              </a:rPr>
              <a:t>từ</a:t>
            </a:r>
            <a:endParaRPr sz="1800">
              <a:latin typeface="Arial"/>
              <a:cs typeface="Arial"/>
            </a:endParaRPr>
          </a:p>
        </p:txBody>
      </p:sp>
    </p:spTree>
    <p:extLst>
      <p:ext uri="{BB962C8B-B14F-4D97-AF65-F5344CB8AC3E}">
        <p14:creationId xmlns:p14="http://schemas.microsoft.com/office/powerpoint/2010/main" val="165726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Mô</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hình</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lớp</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và</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đối</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tượng</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97484" cy="1402980"/>
            <a:chOff x="3487954" y="693634"/>
            <a:chExt cx="40964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5623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37" name="object 11"/>
          <p:cNvGrpSpPr/>
          <p:nvPr/>
        </p:nvGrpSpPr>
        <p:grpSpPr>
          <a:xfrm>
            <a:off x="5163185" y="1608964"/>
            <a:ext cx="2228215" cy="3477895"/>
            <a:chOff x="3383279" y="1135380"/>
            <a:chExt cx="2228215" cy="3477895"/>
          </a:xfrm>
        </p:grpSpPr>
        <p:pic>
          <p:nvPicPr>
            <p:cNvPr id="38" name="object 12"/>
            <p:cNvPicPr/>
            <p:nvPr/>
          </p:nvPicPr>
          <p:blipFill>
            <a:blip r:embed="rId4" cstate="print"/>
            <a:stretch>
              <a:fillRect/>
            </a:stretch>
          </p:blipFill>
          <p:spPr>
            <a:xfrm>
              <a:off x="3383279" y="1135380"/>
              <a:ext cx="2228088" cy="3477767"/>
            </a:xfrm>
            <a:prstGeom prst="rect">
              <a:avLst/>
            </a:prstGeom>
          </p:spPr>
        </p:pic>
        <p:pic>
          <p:nvPicPr>
            <p:cNvPr id="39" name="object 13"/>
            <p:cNvPicPr/>
            <p:nvPr/>
          </p:nvPicPr>
          <p:blipFill>
            <a:blip r:embed="rId5" cstate="print"/>
            <a:stretch>
              <a:fillRect/>
            </a:stretch>
          </p:blipFill>
          <p:spPr>
            <a:xfrm>
              <a:off x="3428999" y="1160856"/>
              <a:ext cx="2133600" cy="3383737"/>
            </a:xfrm>
            <a:prstGeom prst="rect">
              <a:avLst/>
            </a:prstGeom>
          </p:spPr>
        </p:pic>
        <p:sp>
          <p:nvSpPr>
            <p:cNvPr id="40" name="object 14"/>
            <p:cNvSpPr/>
            <p:nvPr/>
          </p:nvSpPr>
          <p:spPr>
            <a:xfrm>
              <a:off x="3428999" y="1160856"/>
              <a:ext cx="2133600" cy="3383915"/>
            </a:xfrm>
            <a:custGeom>
              <a:avLst/>
              <a:gdLst/>
              <a:ahLst/>
              <a:cxnLst/>
              <a:rect l="l" t="t" r="r" b="b"/>
              <a:pathLst>
                <a:path w="2133600" h="3383915">
                  <a:moveTo>
                    <a:pt x="0" y="0"/>
                  </a:moveTo>
                  <a:lnTo>
                    <a:pt x="2133600" y="0"/>
                  </a:lnTo>
                  <a:lnTo>
                    <a:pt x="2133600" y="3383737"/>
                  </a:lnTo>
                  <a:lnTo>
                    <a:pt x="0" y="3383737"/>
                  </a:lnTo>
                  <a:lnTo>
                    <a:pt x="0" y="0"/>
                  </a:lnTo>
                  <a:close/>
                </a:path>
              </a:pathLst>
            </a:custGeom>
            <a:ln w="9525">
              <a:solidFill>
                <a:srgbClr val="46AAC5"/>
              </a:solidFill>
            </a:ln>
          </p:spPr>
          <p:txBody>
            <a:bodyPr wrap="square" lIns="0" tIns="0" rIns="0" bIns="0" rtlCol="0"/>
            <a:lstStyle/>
            <a:p>
              <a:endParaRPr>
                <a:latin typeface="+mj-lt"/>
              </a:endParaRPr>
            </a:p>
          </p:txBody>
        </p:sp>
        <p:pic>
          <p:nvPicPr>
            <p:cNvPr id="41" name="object 15"/>
            <p:cNvPicPr/>
            <p:nvPr/>
          </p:nvPicPr>
          <p:blipFill>
            <a:blip r:embed="rId6" cstate="print"/>
            <a:stretch>
              <a:fillRect/>
            </a:stretch>
          </p:blipFill>
          <p:spPr>
            <a:xfrm>
              <a:off x="3386327" y="1141476"/>
              <a:ext cx="2221992" cy="658368"/>
            </a:xfrm>
            <a:prstGeom prst="rect">
              <a:avLst/>
            </a:prstGeom>
          </p:spPr>
        </p:pic>
      </p:grpSp>
      <p:sp>
        <p:nvSpPr>
          <p:cNvPr id="42" name="object 17"/>
          <p:cNvSpPr txBox="1"/>
          <p:nvPr/>
        </p:nvSpPr>
        <p:spPr>
          <a:xfrm>
            <a:off x="5440934" y="2362317"/>
            <a:ext cx="1540510" cy="2494280"/>
          </a:xfrm>
          <a:prstGeom prst="rect">
            <a:avLst/>
          </a:prstGeom>
        </p:spPr>
        <p:txBody>
          <a:bodyPr vert="horz" wrap="square" lIns="0" tIns="12700" rIns="0" bIns="0" rtlCol="0">
            <a:spAutoFit/>
          </a:bodyPr>
          <a:lstStyle/>
          <a:p>
            <a:pPr marL="12700">
              <a:lnSpc>
                <a:spcPct val="100000"/>
              </a:lnSpc>
              <a:spcBef>
                <a:spcPts val="100"/>
              </a:spcBef>
            </a:pPr>
            <a:r>
              <a:rPr sz="1800" b="1" dirty="0">
                <a:latin typeface="+mj-lt"/>
                <a:cs typeface="Arial"/>
              </a:rPr>
              <a:t>Thuộc</a:t>
            </a:r>
            <a:r>
              <a:rPr sz="1800" b="1" spc="-60" dirty="0">
                <a:latin typeface="+mj-lt"/>
                <a:cs typeface="Arial"/>
              </a:rPr>
              <a:t> </a:t>
            </a:r>
            <a:r>
              <a:rPr sz="1800" b="1" spc="-20" dirty="0">
                <a:latin typeface="+mj-lt"/>
                <a:cs typeface="Arial"/>
              </a:rPr>
              <a:t>tính</a:t>
            </a:r>
            <a:endParaRPr sz="1800" dirty="0">
              <a:latin typeface="+mj-lt"/>
              <a:cs typeface="Arial"/>
            </a:endParaRPr>
          </a:p>
          <a:p>
            <a:pPr marL="184785" indent="-172085">
              <a:lnSpc>
                <a:spcPct val="100000"/>
              </a:lnSpc>
              <a:buClr>
                <a:srgbClr val="1F497D"/>
              </a:buClr>
              <a:buChar char="•"/>
              <a:tabLst>
                <a:tab pos="184785" algn="l"/>
              </a:tabLst>
            </a:pPr>
            <a:r>
              <a:rPr sz="1800" spc="-25" dirty="0">
                <a:latin typeface="+mj-lt"/>
                <a:cs typeface="Arial"/>
              </a:rPr>
              <a:t>Năm</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Nhà</a:t>
            </a:r>
            <a:r>
              <a:rPr sz="1800" spc="-5" dirty="0">
                <a:latin typeface="+mj-lt"/>
                <a:cs typeface="Arial"/>
              </a:rPr>
              <a:t> </a:t>
            </a:r>
            <a:r>
              <a:rPr sz="1800" dirty="0">
                <a:latin typeface="+mj-lt"/>
                <a:cs typeface="Arial"/>
              </a:rPr>
              <a:t>sản</a:t>
            </a:r>
            <a:r>
              <a:rPr sz="1800" spc="-15" dirty="0">
                <a:latin typeface="+mj-lt"/>
                <a:cs typeface="Arial"/>
              </a:rPr>
              <a:t> </a:t>
            </a:r>
            <a:r>
              <a:rPr sz="1800" spc="-20" dirty="0">
                <a:latin typeface="+mj-lt"/>
                <a:cs typeface="Arial"/>
              </a:rPr>
              <a:t>xuất</a:t>
            </a:r>
            <a:endParaRPr sz="1800" dirty="0">
              <a:latin typeface="+mj-lt"/>
              <a:cs typeface="Arial"/>
            </a:endParaRPr>
          </a:p>
          <a:p>
            <a:pPr marL="184785" indent="-172085">
              <a:lnSpc>
                <a:spcPct val="100000"/>
              </a:lnSpc>
              <a:buClr>
                <a:srgbClr val="1F497D"/>
              </a:buClr>
              <a:buChar char="•"/>
              <a:tabLst>
                <a:tab pos="184785" algn="l"/>
              </a:tabLst>
            </a:pPr>
            <a:r>
              <a:rPr sz="1800" spc="-10" dirty="0">
                <a:latin typeface="+mj-lt"/>
                <a:cs typeface="Arial"/>
              </a:rPr>
              <a:t>Model</a:t>
            </a:r>
            <a:endParaRPr sz="1800" dirty="0">
              <a:latin typeface="+mj-lt"/>
              <a:cs typeface="Arial"/>
            </a:endParaRPr>
          </a:p>
          <a:p>
            <a:pPr marL="184785" indent="-172085">
              <a:lnSpc>
                <a:spcPct val="100000"/>
              </a:lnSpc>
              <a:buClr>
                <a:srgbClr val="1F497D"/>
              </a:buClr>
              <a:buChar char="•"/>
              <a:tabLst>
                <a:tab pos="184785" algn="l"/>
              </a:tabLst>
            </a:pPr>
            <a:r>
              <a:rPr sz="1800" spc="-25" dirty="0">
                <a:latin typeface="+mj-lt"/>
                <a:cs typeface="Arial"/>
              </a:rPr>
              <a:t>Màu</a:t>
            </a:r>
            <a:endParaRPr sz="1800" dirty="0">
              <a:latin typeface="+mj-lt"/>
              <a:cs typeface="Arial"/>
            </a:endParaRPr>
          </a:p>
          <a:p>
            <a:pPr marL="12700">
              <a:lnSpc>
                <a:spcPct val="100000"/>
              </a:lnSpc>
            </a:pPr>
            <a:r>
              <a:rPr sz="1800" b="1" dirty="0">
                <a:latin typeface="+mj-lt"/>
                <a:cs typeface="Arial"/>
              </a:rPr>
              <a:t>Phương</a:t>
            </a:r>
            <a:r>
              <a:rPr sz="1800" b="1" spc="-60" dirty="0">
                <a:latin typeface="+mj-lt"/>
                <a:cs typeface="Arial"/>
              </a:rPr>
              <a:t> </a:t>
            </a:r>
            <a:r>
              <a:rPr sz="1800" b="1" spc="-20" dirty="0">
                <a:latin typeface="+mj-lt"/>
                <a:cs typeface="Arial"/>
              </a:rPr>
              <a:t>thức</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Khởi</a:t>
            </a:r>
            <a:r>
              <a:rPr sz="1800" spc="-20" dirty="0">
                <a:latin typeface="+mj-lt"/>
                <a:cs typeface="Arial"/>
              </a:rPr>
              <a:t> động</a:t>
            </a:r>
            <a:endParaRPr sz="1800" dirty="0">
              <a:latin typeface="+mj-lt"/>
              <a:cs typeface="Arial"/>
            </a:endParaRPr>
          </a:p>
          <a:p>
            <a:pPr marL="184785" indent="-172085">
              <a:lnSpc>
                <a:spcPct val="100000"/>
              </a:lnSpc>
              <a:buClr>
                <a:srgbClr val="1F497D"/>
              </a:buClr>
              <a:buChar char="•"/>
              <a:tabLst>
                <a:tab pos="184785" algn="l"/>
              </a:tabLst>
            </a:pPr>
            <a:r>
              <a:rPr sz="1800" spc="-20" dirty="0">
                <a:latin typeface="+mj-lt"/>
                <a:cs typeface="Arial"/>
              </a:rPr>
              <a:t>Dừng</a:t>
            </a:r>
            <a:endParaRPr sz="1800" dirty="0">
              <a:latin typeface="+mj-lt"/>
              <a:cs typeface="Arial"/>
            </a:endParaRPr>
          </a:p>
          <a:p>
            <a:pPr marL="184785" indent="-172085">
              <a:lnSpc>
                <a:spcPct val="100000"/>
              </a:lnSpc>
              <a:buClr>
                <a:srgbClr val="1F497D"/>
              </a:buClr>
              <a:buChar char="•"/>
              <a:tabLst>
                <a:tab pos="184785" algn="l"/>
              </a:tabLst>
            </a:pPr>
            <a:r>
              <a:rPr sz="1800" spc="-10" dirty="0">
                <a:latin typeface="+mj-lt"/>
                <a:cs typeface="Arial"/>
              </a:rPr>
              <a:t>Phanh</a:t>
            </a:r>
            <a:endParaRPr sz="1800" dirty="0">
              <a:latin typeface="+mj-lt"/>
              <a:cs typeface="Arial"/>
            </a:endParaRPr>
          </a:p>
        </p:txBody>
      </p:sp>
      <p:grpSp>
        <p:nvGrpSpPr>
          <p:cNvPr id="43" name="object 18"/>
          <p:cNvGrpSpPr/>
          <p:nvPr/>
        </p:nvGrpSpPr>
        <p:grpSpPr>
          <a:xfrm>
            <a:off x="2179194" y="3099435"/>
            <a:ext cx="2533015" cy="3453765"/>
            <a:chOff x="399288" y="2625851"/>
            <a:chExt cx="2533015" cy="3453765"/>
          </a:xfrm>
        </p:grpSpPr>
        <p:pic>
          <p:nvPicPr>
            <p:cNvPr id="44" name="object 19"/>
            <p:cNvPicPr/>
            <p:nvPr/>
          </p:nvPicPr>
          <p:blipFill>
            <a:blip r:embed="rId7" cstate="print"/>
            <a:stretch>
              <a:fillRect/>
            </a:stretch>
          </p:blipFill>
          <p:spPr>
            <a:xfrm>
              <a:off x="399288" y="2625851"/>
              <a:ext cx="2532888" cy="3453384"/>
            </a:xfrm>
            <a:prstGeom prst="rect">
              <a:avLst/>
            </a:prstGeom>
          </p:spPr>
        </p:pic>
        <p:pic>
          <p:nvPicPr>
            <p:cNvPr id="45" name="object 20"/>
            <p:cNvPicPr/>
            <p:nvPr/>
          </p:nvPicPr>
          <p:blipFill>
            <a:blip r:embed="rId8" cstate="print"/>
            <a:stretch>
              <a:fillRect/>
            </a:stretch>
          </p:blipFill>
          <p:spPr>
            <a:xfrm>
              <a:off x="444919" y="2651874"/>
              <a:ext cx="2438389" cy="3358730"/>
            </a:xfrm>
            <a:prstGeom prst="rect">
              <a:avLst/>
            </a:prstGeom>
          </p:spPr>
        </p:pic>
        <p:sp>
          <p:nvSpPr>
            <p:cNvPr id="46" name="object 21"/>
            <p:cNvSpPr/>
            <p:nvPr/>
          </p:nvSpPr>
          <p:spPr>
            <a:xfrm>
              <a:off x="444919" y="2651874"/>
              <a:ext cx="2438400" cy="3359150"/>
            </a:xfrm>
            <a:custGeom>
              <a:avLst/>
              <a:gdLst/>
              <a:ahLst/>
              <a:cxnLst/>
              <a:rect l="l" t="t" r="r" b="b"/>
              <a:pathLst>
                <a:path w="2438400" h="3359150">
                  <a:moveTo>
                    <a:pt x="0" y="0"/>
                  </a:moveTo>
                  <a:lnTo>
                    <a:pt x="2438400" y="0"/>
                  </a:lnTo>
                  <a:lnTo>
                    <a:pt x="2438400" y="3358730"/>
                  </a:lnTo>
                  <a:lnTo>
                    <a:pt x="0" y="3358730"/>
                  </a:lnTo>
                  <a:lnTo>
                    <a:pt x="0" y="0"/>
                  </a:lnTo>
                  <a:close/>
                </a:path>
              </a:pathLst>
            </a:custGeom>
            <a:ln w="9525">
              <a:solidFill>
                <a:srgbClr val="F69240"/>
              </a:solidFill>
            </a:ln>
          </p:spPr>
          <p:txBody>
            <a:bodyPr wrap="square" lIns="0" tIns="0" rIns="0" bIns="0" rtlCol="0"/>
            <a:lstStyle/>
            <a:p>
              <a:endParaRPr>
                <a:latin typeface="+mj-lt"/>
              </a:endParaRPr>
            </a:p>
          </p:txBody>
        </p:sp>
        <p:pic>
          <p:nvPicPr>
            <p:cNvPr id="47" name="object 22"/>
            <p:cNvPicPr/>
            <p:nvPr/>
          </p:nvPicPr>
          <p:blipFill>
            <a:blip r:embed="rId9" cstate="print"/>
            <a:stretch>
              <a:fillRect/>
            </a:stretch>
          </p:blipFill>
          <p:spPr>
            <a:xfrm>
              <a:off x="402336" y="2631947"/>
              <a:ext cx="2526792" cy="655320"/>
            </a:xfrm>
            <a:prstGeom prst="rect">
              <a:avLst/>
            </a:prstGeom>
          </p:spPr>
        </p:pic>
      </p:grpSp>
      <p:sp>
        <p:nvSpPr>
          <p:cNvPr id="48" name="object 23"/>
          <p:cNvSpPr txBox="1"/>
          <p:nvPr/>
        </p:nvSpPr>
        <p:spPr>
          <a:xfrm>
            <a:off x="2218594" y="3246730"/>
            <a:ext cx="2277206" cy="259045"/>
          </a:xfrm>
          <a:prstGeom prst="rect">
            <a:avLst/>
          </a:prstGeom>
        </p:spPr>
        <p:txBody>
          <a:bodyPr vert="horz" wrap="square" lIns="0" tIns="12700" rIns="0" bIns="0" rtlCol="0">
            <a:spAutoFit/>
          </a:bodyPr>
          <a:lstStyle/>
          <a:p>
            <a:pPr marL="12700">
              <a:lnSpc>
                <a:spcPct val="100000"/>
              </a:lnSpc>
              <a:spcBef>
                <a:spcPts val="100"/>
              </a:spcBef>
            </a:pPr>
            <a:r>
              <a:rPr lang="en-US" sz="1600" b="1" dirty="0" err="1" smtClean="0">
                <a:latin typeface="+mj-lt"/>
                <a:cs typeface="Arial"/>
              </a:rPr>
              <a:t>Đối</a:t>
            </a:r>
            <a:r>
              <a:rPr lang="en-US" sz="1600" b="1" dirty="0" smtClean="0">
                <a:latin typeface="+mj-lt"/>
                <a:cs typeface="Arial"/>
              </a:rPr>
              <a:t> </a:t>
            </a:r>
            <a:r>
              <a:rPr lang="en-US" sz="1600" b="1" dirty="0" err="1" smtClean="0">
                <a:latin typeface="+mj-lt"/>
                <a:cs typeface="Arial"/>
              </a:rPr>
              <a:t>tượng:</a:t>
            </a:r>
            <a:r>
              <a:rPr sz="1600" b="1" dirty="0" err="1" smtClean="0">
                <a:latin typeface="+mj-lt"/>
                <a:cs typeface="Arial"/>
              </a:rPr>
              <a:t>Ô</a:t>
            </a:r>
            <a:r>
              <a:rPr sz="1600" b="1" spc="-15" dirty="0" smtClean="0">
                <a:latin typeface="+mj-lt"/>
                <a:cs typeface="Arial"/>
              </a:rPr>
              <a:t> </a:t>
            </a:r>
            <a:r>
              <a:rPr sz="1600" b="1" dirty="0">
                <a:latin typeface="+mj-lt"/>
                <a:cs typeface="Arial"/>
              </a:rPr>
              <a:t>tô</a:t>
            </a:r>
            <a:r>
              <a:rPr sz="1600" b="1" spc="-5" dirty="0">
                <a:latin typeface="+mj-lt"/>
                <a:cs typeface="Arial"/>
              </a:rPr>
              <a:t> </a:t>
            </a:r>
            <a:r>
              <a:rPr sz="1600" b="1" dirty="0">
                <a:latin typeface="+mj-lt"/>
                <a:cs typeface="Arial"/>
              </a:rPr>
              <a:t>của</a:t>
            </a:r>
            <a:r>
              <a:rPr sz="1600" b="1" spc="-10" dirty="0">
                <a:latin typeface="+mj-lt"/>
                <a:cs typeface="Arial"/>
              </a:rPr>
              <a:t> </a:t>
            </a:r>
            <a:r>
              <a:rPr sz="1600" b="1" spc="-20" dirty="0">
                <a:latin typeface="+mj-lt"/>
                <a:cs typeface="Arial"/>
              </a:rPr>
              <a:t>Dũng</a:t>
            </a:r>
            <a:endParaRPr sz="1600" dirty="0">
              <a:latin typeface="+mj-lt"/>
              <a:cs typeface="Arial"/>
            </a:endParaRPr>
          </a:p>
        </p:txBody>
      </p:sp>
      <p:sp>
        <p:nvSpPr>
          <p:cNvPr id="49" name="object 24"/>
          <p:cNvSpPr txBox="1"/>
          <p:nvPr/>
        </p:nvSpPr>
        <p:spPr>
          <a:xfrm>
            <a:off x="2467879" y="3780778"/>
            <a:ext cx="1778635" cy="2494280"/>
          </a:xfrm>
          <a:prstGeom prst="rect">
            <a:avLst/>
          </a:prstGeom>
        </p:spPr>
        <p:txBody>
          <a:bodyPr vert="horz" wrap="square" lIns="0" tIns="12700" rIns="0" bIns="0" rtlCol="0">
            <a:spAutoFit/>
          </a:bodyPr>
          <a:lstStyle/>
          <a:p>
            <a:pPr marL="12700">
              <a:lnSpc>
                <a:spcPct val="100000"/>
              </a:lnSpc>
              <a:spcBef>
                <a:spcPts val="100"/>
              </a:spcBef>
            </a:pPr>
            <a:r>
              <a:rPr sz="1800" b="1" dirty="0">
                <a:latin typeface="+mj-lt"/>
                <a:cs typeface="Arial"/>
              </a:rPr>
              <a:t>Thuộc</a:t>
            </a:r>
            <a:r>
              <a:rPr sz="1800" b="1" spc="-60" dirty="0">
                <a:latin typeface="+mj-lt"/>
                <a:cs typeface="Arial"/>
              </a:rPr>
              <a:t> </a:t>
            </a:r>
            <a:r>
              <a:rPr sz="1800" b="1" spc="-20" dirty="0">
                <a:latin typeface="+mj-lt"/>
                <a:cs typeface="Arial"/>
              </a:rPr>
              <a:t>tính</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Năm</a:t>
            </a:r>
            <a:r>
              <a:rPr sz="1800" spc="-10" dirty="0">
                <a:latin typeface="+mj-lt"/>
                <a:cs typeface="Arial"/>
              </a:rPr>
              <a:t> </a:t>
            </a:r>
            <a:r>
              <a:rPr sz="1800" dirty="0">
                <a:latin typeface="+mj-lt"/>
                <a:cs typeface="Arial"/>
              </a:rPr>
              <a:t>=</a:t>
            </a:r>
            <a:r>
              <a:rPr sz="1800" spc="-10" dirty="0">
                <a:latin typeface="+mj-lt"/>
                <a:cs typeface="Arial"/>
              </a:rPr>
              <a:t> </a:t>
            </a:r>
            <a:r>
              <a:rPr sz="1800" spc="-20" dirty="0">
                <a:latin typeface="+mj-lt"/>
                <a:cs typeface="Arial"/>
              </a:rPr>
              <a:t>2010</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Nhà</a:t>
            </a:r>
            <a:r>
              <a:rPr sz="1800" spc="-20" dirty="0">
                <a:latin typeface="+mj-lt"/>
                <a:cs typeface="Arial"/>
              </a:rPr>
              <a:t> </a:t>
            </a:r>
            <a:r>
              <a:rPr sz="1800" spc="-10" dirty="0">
                <a:latin typeface="+mj-lt"/>
                <a:cs typeface="Carlito"/>
              </a:rPr>
              <a:t>SX</a:t>
            </a:r>
            <a:r>
              <a:rPr sz="1800" spc="-10" dirty="0">
                <a:latin typeface="+mj-lt"/>
                <a:cs typeface="Arial"/>
              </a:rPr>
              <a:t>=Honda</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Model</a:t>
            </a:r>
            <a:r>
              <a:rPr sz="1800" spc="-15" dirty="0">
                <a:latin typeface="+mj-lt"/>
                <a:cs typeface="Arial"/>
              </a:rPr>
              <a:t> </a:t>
            </a:r>
            <a:r>
              <a:rPr sz="1800" dirty="0">
                <a:latin typeface="+mj-lt"/>
                <a:cs typeface="Arial"/>
              </a:rPr>
              <a:t>=</a:t>
            </a:r>
            <a:r>
              <a:rPr sz="1800" spc="-114" dirty="0">
                <a:latin typeface="+mj-lt"/>
                <a:cs typeface="Arial"/>
              </a:rPr>
              <a:t> </a:t>
            </a:r>
            <a:r>
              <a:rPr sz="1800" spc="-10" dirty="0">
                <a:latin typeface="+mj-lt"/>
                <a:cs typeface="Arial"/>
              </a:rPr>
              <a:t>Accord</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Màu</a:t>
            </a:r>
            <a:r>
              <a:rPr sz="1800" spc="-20" dirty="0">
                <a:latin typeface="+mj-lt"/>
                <a:cs typeface="Arial"/>
              </a:rPr>
              <a:t> </a:t>
            </a:r>
            <a:r>
              <a:rPr sz="1800" dirty="0">
                <a:latin typeface="+mj-lt"/>
                <a:cs typeface="Arial"/>
              </a:rPr>
              <a:t>=</a:t>
            </a:r>
            <a:r>
              <a:rPr sz="1800" spc="-15" dirty="0">
                <a:latin typeface="+mj-lt"/>
                <a:cs typeface="Arial"/>
              </a:rPr>
              <a:t> </a:t>
            </a:r>
            <a:r>
              <a:rPr sz="1800" spc="-20" dirty="0">
                <a:latin typeface="+mj-lt"/>
                <a:cs typeface="Arial"/>
              </a:rPr>
              <a:t>Xanh</a:t>
            </a:r>
            <a:endParaRPr sz="1800" dirty="0">
              <a:latin typeface="+mj-lt"/>
              <a:cs typeface="Arial"/>
            </a:endParaRPr>
          </a:p>
          <a:p>
            <a:pPr marL="12700">
              <a:lnSpc>
                <a:spcPct val="100000"/>
              </a:lnSpc>
            </a:pPr>
            <a:r>
              <a:rPr sz="1800" b="1" dirty="0">
                <a:latin typeface="+mj-lt"/>
                <a:cs typeface="Arial"/>
              </a:rPr>
              <a:t>Phương</a:t>
            </a:r>
            <a:r>
              <a:rPr sz="1800" b="1" spc="-60" dirty="0">
                <a:latin typeface="+mj-lt"/>
                <a:cs typeface="Arial"/>
              </a:rPr>
              <a:t> </a:t>
            </a:r>
            <a:r>
              <a:rPr sz="1800" b="1" spc="-20" dirty="0">
                <a:latin typeface="+mj-lt"/>
                <a:cs typeface="Arial"/>
              </a:rPr>
              <a:t>thức</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Khởi</a:t>
            </a:r>
            <a:r>
              <a:rPr sz="1800" spc="-20" dirty="0">
                <a:latin typeface="+mj-lt"/>
                <a:cs typeface="Arial"/>
              </a:rPr>
              <a:t> động</a:t>
            </a:r>
            <a:endParaRPr sz="1800" dirty="0">
              <a:latin typeface="+mj-lt"/>
              <a:cs typeface="Arial"/>
            </a:endParaRPr>
          </a:p>
          <a:p>
            <a:pPr marL="184785" indent="-172085">
              <a:lnSpc>
                <a:spcPct val="100000"/>
              </a:lnSpc>
              <a:buClr>
                <a:srgbClr val="1F497D"/>
              </a:buClr>
              <a:buChar char="•"/>
              <a:tabLst>
                <a:tab pos="184785" algn="l"/>
              </a:tabLst>
            </a:pPr>
            <a:r>
              <a:rPr sz="1800" spc="-20" dirty="0">
                <a:latin typeface="+mj-lt"/>
                <a:cs typeface="Arial"/>
              </a:rPr>
              <a:t>Dừng</a:t>
            </a:r>
            <a:endParaRPr sz="1800" dirty="0">
              <a:latin typeface="+mj-lt"/>
              <a:cs typeface="Arial"/>
            </a:endParaRPr>
          </a:p>
          <a:p>
            <a:pPr marL="184785" indent="-172085">
              <a:lnSpc>
                <a:spcPct val="100000"/>
              </a:lnSpc>
              <a:buClr>
                <a:srgbClr val="1F497D"/>
              </a:buClr>
              <a:buChar char="•"/>
              <a:tabLst>
                <a:tab pos="184785" algn="l"/>
              </a:tabLst>
            </a:pPr>
            <a:r>
              <a:rPr sz="1800" spc="-10" dirty="0">
                <a:latin typeface="+mj-lt"/>
                <a:cs typeface="Arial"/>
              </a:rPr>
              <a:t>Phanh</a:t>
            </a:r>
            <a:endParaRPr sz="1800" dirty="0">
              <a:latin typeface="+mj-lt"/>
              <a:cs typeface="Arial"/>
            </a:endParaRPr>
          </a:p>
        </p:txBody>
      </p:sp>
      <p:grpSp>
        <p:nvGrpSpPr>
          <p:cNvPr id="50" name="object 25"/>
          <p:cNvGrpSpPr/>
          <p:nvPr/>
        </p:nvGrpSpPr>
        <p:grpSpPr>
          <a:xfrm>
            <a:off x="7830185" y="3099435"/>
            <a:ext cx="2609215" cy="3442970"/>
            <a:chOff x="6050279" y="2625851"/>
            <a:chExt cx="2609215" cy="3442970"/>
          </a:xfrm>
        </p:grpSpPr>
        <p:pic>
          <p:nvPicPr>
            <p:cNvPr id="51" name="object 26"/>
            <p:cNvPicPr/>
            <p:nvPr/>
          </p:nvPicPr>
          <p:blipFill>
            <a:blip r:embed="rId10" cstate="print"/>
            <a:stretch>
              <a:fillRect/>
            </a:stretch>
          </p:blipFill>
          <p:spPr>
            <a:xfrm>
              <a:off x="6050279" y="2625851"/>
              <a:ext cx="2609087" cy="3442714"/>
            </a:xfrm>
            <a:prstGeom prst="rect">
              <a:avLst/>
            </a:prstGeom>
          </p:spPr>
        </p:pic>
        <p:pic>
          <p:nvPicPr>
            <p:cNvPr id="52" name="object 27"/>
            <p:cNvPicPr/>
            <p:nvPr/>
          </p:nvPicPr>
          <p:blipFill>
            <a:blip r:embed="rId11" cstate="print"/>
            <a:stretch>
              <a:fillRect/>
            </a:stretch>
          </p:blipFill>
          <p:spPr>
            <a:xfrm>
              <a:off x="6095999" y="2651874"/>
              <a:ext cx="2514600" cy="3347326"/>
            </a:xfrm>
            <a:prstGeom prst="rect">
              <a:avLst/>
            </a:prstGeom>
          </p:spPr>
        </p:pic>
        <p:sp>
          <p:nvSpPr>
            <p:cNvPr id="53" name="object 28"/>
            <p:cNvSpPr/>
            <p:nvPr/>
          </p:nvSpPr>
          <p:spPr>
            <a:xfrm>
              <a:off x="6095999" y="2651874"/>
              <a:ext cx="2514600" cy="3347720"/>
            </a:xfrm>
            <a:custGeom>
              <a:avLst/>
              <a:gdLst/>
              <a:ahLst/>
              <a:cxnLst/>
              <a:rect l="l" t="t" r="r" b="b"/>
              <a:pathLst>
                <a:path w="2514600" h="3347720">
                  <a:moveTo>
                    <a:pt x="0" y="0"/>
                  </a:moveTo>
                  <a:lnTo>
                    <a:pt x="2514600" y="0"/>
                  </a:lnTo>
                  <a:lnTo>
                    <a:pt x="2514600" y="3347326"/>
                  </a:lnTo>
                  <a:lnTo>
                    <a:pt x="0" y="3347326"/>
                  </a:lnTo>
                  <a:lnTo>
                    <a:pt x="0" y="0"/>
                  </a:lnTo>
                  <a:close/>
                </a:path>
              </a:pathLst>
            </a:custGeom>
            <a:ln w="9525">
              <a:solidFill>
                <a:srgbClr val="F69240"/>
              </a:solidFill>
            </a:ln>
          </p:spPr>
          <p:txBody>
            <a:bodyPr wrap="square" lIns="0" tIns="0" rIns="0" bIns="0" rtlCol="0"/>
            <a:lstStyle/>
            <a:p>
              <a:endParaRPr>
                <a:latin typeface="+mj-lt"/>
              </a:endParaRPr>
            </a:p>
          </p:txBody>
        </p:sp>
        <p:pic>
          <p:nvPicPr>
            <p:cNvPr id="54" name="object 29"/>
            <p:cNvPicPr/>
            <p:nvPr/>
          </p:nvPicPr>
          <p:blipFill>
            <a:blip r:embed="rId12" cstate="print"/>
            <a:stretch>
              <a:fillRect/>
            </a:stretch>
          </p:blipFill>
          <p:spPr>
            <a:xfrm>
              <a:off x="6053327" y="2631960"/>
              <a:ext cx="2602992" cy="652259"/>
            </a:xfrm>
            <a:prstGeom prst="rect">
              <a:avLst/>
            </a:prstGeom>
          </p:spPr>
        </p:pic>
      </p:grpSp>
      <p:sp>
        <p:nvSpPr>
          <p:cNvPr id="55" name="object 30"/>
          <p:cNvSpPr txBox="1"/>
          <p:nvPr/>
        </p:nvSpPr>
        <p:spPr>
          <a:xfrm>
            <a:off x="8001000" y="3245777"/>
            <a:ext cx="2209800" cy="259045"/>
          </a:xfrm>
          <a:prstGeom prst="rect">
            <a:avLst/>
          </a:prstGeom>
        </p:spPr>
        <p:txBody>
          <a:bodyPr vert="horz" wrap="square" lIns="0" tIns="12700" rIns="0" bIns="0" rtlCol="0">
            <a:spAutoFit/>
          </a:bodyPr>
          <a:lstStyle/>
          <a:p>
            <a:pPr marL="12700">
              <a:lnSpc>
                <a:spcPct val="100000"/>
              </a:lnSpc>
              <a:spcBef>
                <a:spcPts val="100"/>
              </a:spcBef>
            </a:pPr>
            <a:r>
              <a:rPr lang="en-US" sz="1600" b="1" dirty="0" err="1" smtClean="0">
                <a:latin typeface="+mj-lt"/>
                <a:cs typeface="Arial"/>
              </a:rPr>
              <a:t>Đối</a:t>
            </a:r>
            <a:r>
              <a:rPr lang="en-US" sz="1600" b="1" dirty="0" smtClean="0">
                <a:latin typeface="+mj-lt"/>
                <a:cs typeface="Arial"/>
              </a:rPr>
              <a:t> </a:t>
            </a:r>
            <a:r>
              <a:rPr lang="en-US" sz="1600" b="1" dirty="0" err="1" smtClean="0">
                <a:latin typeface="+mj-lt"/>
                <a:cs typeface="Arial"/>
              </a:rPr>
              <a:t>tượng:</a:t>
            </a:r>
            <a:r>
              <a:rPr sz="1600" b="1" dirty="0" err="1" smtClean="0">
                <a:latin typeface="+mj-lt"/>
                <a:cs typeface="Arial"/>
              </a:rPr>
              <a:t>Ô</a:t>
            </a:r>
            <a:r>
              <a:rPr sz="1600" b="1" spc="-15" dirty="0" smtClean="0">
                <a:latin typeface="+mj-lt"/>
                <a:cs typeface="Arial"/>
              </a:rPr>
              <a:t> </a:t>
            </a:r>
            <a:r>
              <a:rPr sz="1600" b="1" dirty="0">
                <a:latin typeface="+mj-lt"/>
                <a:cs typeface="Arial"/>
              </a:rPr>
              <a:t>tô</a:t>
            </a:r>
            <a:r>
              <a:rPr sz="1600" b="1" spc="-5" dirty="0">
                <a:latin typeface="+mj-lt"/>
                <a:cs typeface="Arial"/>
              </a:rPr>
              <a:t> </a:t>
            </a:r>
            <a:r>
              <a:rPr sz="1600" b="1" dirty="0">
                <a:latin typeface="+mj-lt"/>
                <a:cs typeface="Arial"/>
              </a:rPr>
              <a:t>của</a:t>
            </a:r>
            <a:r>
              <a:rPr sz="1600" b="1" spc="-10" dirty="0">
                <a:latin typeface="+mj-lt"/>
                <a:cs typeface="Arial"/>
              </a:rPr>
              <a:t> </a:t>
            </a:r>
            <a:r>
              <a:rPr sz="1600" b="1" spc="-25" dirty="0">
                <a:latin typeface="+mj-lt"/>
                <a:cs typeface="Arial"/>
              </a:rPr>
              <a:t>Mai</a:t>
            </a:r>
            <a:endParaRPr sz="1600" dirty="0">
              <a:latin typeface="+mj-lt"/>
              <a:cs typeface="Arial"/>
            </a:endParaRPr>
          </a:p>
        </p:txBody>
      </p:sp>
      <p:sp>
        <p:nvSpPr>
          <p:cNvPr id="56" name="object 31"/>
          <p:cNvSpPr txBox="1"/>
          <p:nvPr/>
        </p:nvSpPr>
        <p:spPr>
          <a:xfrm>
            <a:off x="8115997" y="3820553"/>
            <a:ext cx="1649730" cy="2494280"/>
          </a:xfrm>
          <a:prstGeom prst="rect">
            <a:avLst/>
          </a:prstGeom>
        </p:spPr>
        <p:txBody>
          <a:bodyPr vert="horz" wrap="square" lIns="0" tIns="12700" rIns="0" bIns="0" rtlCol="0">
            <a:spAutoFit/>
          </a:bodyPr>
          <a:lstStyle/>
          <a:p>
            <a:pPr marL="12700">
              <a:lnSpc>
                <a:spcPct val="100000"/>
              </a:lnSpc>
              <a:spcBef>
                <a:spcPts val="100"/>
              </a:spcBef>
            </a:pPr>
            <a:r>
              <a:rPr sz="1800" b="1" dirty="0">
                <a:latin typeface="+mj-lt"/>
                <a:cs typeface="Arial"/>
              </a:rPr>
              <a:t>Thuộc</a:t>
            </a:r>
            <a:r>
              <a:rPr sz="1800" b="1" spc="-60" dirty="0">
                <a:latin typeface="+mj-lt"/>
                <a:cs typeface="Arial"/>
              </a:rPr>
              <a:t> </a:t>
            </a:r>
            <a:r>
              <a:rPr sz="1800" b="1" spc="-20" dirty="0">
                <a:latin typeface="+mj-lt"/>
                <a:cs typeface="Arial"/>
              </a:rPr>
              <a:t>tính</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Năm</a:t>
            </a:r>
            <a:r>
              <a:rPr sz="1800" spc="-10" dirty="0">
                <a:latin typeface="+mj-lt"/>
                <a:cs typeface="Arial"/>
              </a:rPr>
              <a:t> </a:t>
            </a:r>
            <a:r>
              <a:rPr sz="1800" dirty="0">
                <a:latin typeface="+mj-lt"/>
                <a:cs typeface="Arial"/>
              </a:rPr>
              <a:t>=</a:t>
            </a:r>
            <a:r>
              <a:rPr sz="1800" spc="-10" dirty="0">
                <a:latin typeface="+mj-lt"/>
                <a:cs typeface="Arial"/>
              </a:rPr>
              <a:t> </a:t>
            </a:r>
            <a:r>
              <a:rPr sz="1800" spc="-20" dirty="0">
                <a:latin typeface="+mj-lt"/>
                <a:cs typeface="Arial"/>
              </a:rPr>
              <a:t>2012</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Nhà</a:t>
            </a:r>
            <a:r>
              <a:rPr sz="1800" spc="-20" dirty="0">
                <a:latin typeface="+mj-lt"/>
                <a:cs typeface="Arial"/>
              </a:rPr>
              <a:t> </a:t>
            </a:r>
            <a:r>
              <a:rPr sz="1800" spc="-10" dirty="0">
                <a:latin typeface="+mj-lt"/>
                <a:cs typeface="Carlito"/>
              </a:rPr>
              <a:t>SX</a:t>
            </a:r>
            <a:r>
              <a:rPr sz="1800" spc="-10" dirty="0">
                <a:latin typeface="+mj-lt"/>
                <a:cs typeface="Arial"/>
              </a:rPr>
              <a:t>=BMW</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Model</a:t>
            </a:r>
            <a:r>
              <a:rPr sz="1800" spc="-15" dirty="0">
                <a:latin typeface="+mj-lt"/>
                <a:cs typeface="Arial"/>
              </a:rPr>
              <a:t> </a:t>
            </a:r>
            <a:r>
              <a:rPr sz="1800" dirty="0">
                <a:latin typeface="+mj-lt"/>
                <a:cs typeface="Arial"/>
              </a:rPr>
              <a:t>=</a:t>
            </a:r>
            <a:r>
              <a:rPr sz="1800" spc="-25" dirty="0">
                <a:latin typeface="+mj-lt"/>
                <a:cs typeface="Arial"/>
              </a:rPr>
              <a:t> </a:t>
            </a:r>
            <a:r>
              <a:rPr sz="1800" spc="-20" dirty="0">
                <a:latin typeface="+mj-lt"/>
                <a:cs typeface="Arial"/>
              </a:rPr>
              <a:t>CS30</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Màu</a:t>
            </a:r>
            <a:r>
              <a:rPr sz="1800" spc="-20" dirty="0">
                <a:latin typeface="+mj-lt"/>
                <a:cs typeface="Arial"/>
              </a:rPr>
              <a:t> </a:t>
            </a:r>
            <a:r>
              <a:rPr sz="1800" dirty="0">
                <a:latin typeface="+mj-lt"/>
                <a:cs typeface="Arial"/>
              </a:rPr>
              <a:t>=</a:t>
            </a:r>
            <a:r>
              <a:rPr sz="1800" spc="-15" dirty="0">
                <a:latin typeface="+mj-lt"/>
                <a:cs typeface="Arial"/>
              </a:rPr>
              <a:t> </a:t>
            </a:r>
            <a:r>
              <a:rPr sz="1800" spc="-25" dirty="0">
                <a:latin typeface="+mj-lt"/>
                <a:cs typeface="Arial"/>
              </a:rPr>
              <a:t>Bạc</a:t>
            </a:r>
            <a:endParaRPr sz="1800" dirty="0">
              <a:latin typeface="+mj-lt"/>
              <a:cs typeface="Arial"/>
            </a:endParaRPr>
          </a:p>
          <a:p>
            <a:pPr marL="12700">
              <a:lnSpc>
                <a:spcPct val="100000"/>
              </a:lnSpc>
            </a:pPr>
            <a:r>
              <a:rPr sz="1800" b="1" dirty="0">
                <a:latin typeface="+mj-lt"/>
                <a:cs typeface="Arial"/>
              </a:rPr>
              <a:t>Phương</a:t>
            </a:r>
            <a:r>
              <a:rPr sz="1800" b="1" spc="-60" dirty="0">
                <a:latin typeface="+mj-lt"/>
                <a:cs typeface="Arial"/>
              </a:rPr>
              <a:t> </a:t>
            </a:r>
            <a:r>
              <a:rPr sz="1800" b="1" spc="-20" dirty="0">
                <a:latin typeface="+mj-lt"/>
                <a:cs typeface="Arial"/>
              </a:rPr>
              <a:t>thức</a:t>
            </a:r>
            <a:endParaRPr sz="1800" dirty="0">
              <a:latin typeface="+mj-lt"/>
              <a:cs typeface="Arial"/>
            </a:endParaRPr>
          </a:p>
          <a:p>
            <a:pPr marL="184785" indent="-172085">
              <a:lnSpc>
                <a:spcPct val="100000"/>
              </a:lnSpc>
              <a:buClr>
                <a:srgbClr val="1F497D"/>
              </a:buClr>
              <a:buChar char="•"/>
              <a:tabLst>
                <a:tab pos="184785" algn="l"/>
              </a:tabLst>
            </a:pPr>
            <a:r>
              <a:rPr sz="1800" dirty="0">
                <a:latin typeface="+mj-lt"/>
                <a:cs typeface="Arial"/>
              </a:rPr>
              <a:t>Khởi</a:t>
            </a:r>
            <a:r>
              <a:rPr sz="1800" spc="-20" dirty="0">
                <a:latin typeface="+mj-lt"/>
                <a:cs typeface="Arial"/>
              </a:rPr>
              <a:t> động</a:t>
            </a:r>
            <a:endParaRPr sz="1800" dirty="0">
              <a:latin typeface="+mj-lt"/>
              <a:cs typeface="Arial"/>
            </a:endParaRPr>
          </a:p>
          <a:p>
            <a:pPr marL="184785" indent="-172085">
              <a:lnSpc>
                <a:spcPct val="100000"/>
              </a:lnSpc>
              <a:buClr>
                <a:srgbClr val="1F497D"/>
              </a:buClr>
              <a:buChar char="•"/>
              <a:tabLst>
                <a:tab pos="184785" algn="l"/>
              </a:tabLst>
            </a:pPr>
            <a:r>
              <a:rPr sz="1800" spc="-20" dirty="0">
                <a:latin typeface="+mj-lt"/>
                <a:cs typeface="Arial"/>
              </a:rPr>
              <a:t>Dừng</a:t>
            </a:r>
            <a:endParaRPr sz="1800" dirty="0">
              <a:latin typeface="+mj-lt"/>
              <a:cs typeface="Arial"/>
            </a:endParaRPr>
          </a:p>
          <a:p>
            <a:pPr marL="184785" indent="-172085">
              <a:lnSpc>
                <a:spcPct val="100000"/>
              </a:lnSpc>
              <a:buClr>
                <a:srgbClr val="1F497D"/>
              </a:buClr>
              <a:buChar char="•"/>
              <a:tabLst>
                <a:tab pos="184785" algn="l"/>
              </a:tabLst>
            </a:pPr>
            <a:r>
              <a:rPr sz="1800" spc="-10" dirty="0">
                <a:latin typeface="+mj-lt"/>
                <a:cs typeface="Arial"/>
              </a:rPr>
              <a:t>Phanh</a:t>
            </a:r>
            <a:endParaRPr sz="1800" dirty="0">
              <a:latin typeface="+mj-lt"/>
              <a:cs typeface="Arial"/>
            </a:endParaRPr>
          </a:p>
        </p:txBody>
      </p:sp>
      <p:grpSp>
        <p:nvGrpSpPr>
          <p:cNvPr id="57" name="object 32"/>
          <p:cNvGrpSpPr/>
          <p:nvPr/>
        </p:nvGrpSpPr>
        <p:grpSpPr>
          <a:xfrm>
            <a:off x="3393225" y="1913522"/>
            <a:ext cx="5791200" cy="1205865"/>
            <a:chOff x="1613319" y="1439938"/>
            <a:chExt cx="5791200" cy="1205865"/>
          </a:xfrm>
        </p:grpSpPr>
        <p:sp>
          <p:nvSpPr>
            <p:cNvPr id="58" name="object 33"/>
            <p:cNvSpPr/>
            <p:nvPr/>
          </p:nvSpPr>
          <p:spPr>
            <a:xfrm>
              <a:off x="1664119" y="1446288"/>
              <a:ext cx="1765300" cy="1193165"/>
            </a:xfrm>
            <a:custGeom>
              <a:avLst/>
              <a:gdLst/>
              <a:ahLst/>
              <a:cxnLst/>
              <a:rect l="l" t="t" r="r" b="b"/>
              <a:pathLst>
                <a:path w="1765300" h="1193164">
                  <a:moveTo>
                    <a:pt x="1764880" y="0"/>
                  </a:moveTo>
                  <a:lnTo>
                    <a:pt x="0" y="0"/>
                  </a:lnTo>
                  <a:lnTo>
                    <a:pt x="0" y="1193012"/>
                  </a:lnTo>
                </a:path>
              </a:pathLst>
            </a:custGeom>
            <a:ln w="12700">
              <a:solidFill>
                <a:srgbClr val="4A7EBB"/>
              </a:solidFill>
            </a:ln>
          </p:spPr>
          <p:txBody>
            <a:bodyPr wrap="square" lIns="0" tIns="0" rIns="0" bIns="0" rtlCol="0"/>
            <a:lstStyle/>
            <a:p>
              <a:endParaRPr>
                <a:latin typeface="+mj-lt"/>
              </a:endParaRPr>
            </a:p>
          </p:txBody>
        </p:sp>
        <p:sp>
          <p:nvSpPr>
            <p:cNvPr id="59" name="object 34"/>
            <p:cNvSpPr/>
            <p:nvPr/>
          </p:nvSpPr>
          <p:spPr>
            <a:xfrm>
              <a:off x="1619669" y="2563101"/>
              <a:ext cx="88900" cy="76200"/>
            </a:xfrm>
            <a:custGeom>
              <a:avLst/>
              <a:gdLst/>
              <a:ahLst/>
              <a:cxnLst/>
              <a:rect l="l" t="t" r="r" b="b"/>
              <a:pathLst>
                <a:path w="88900" h="76200">
                  <a:moveTo>
                    <a:pt x="0" y="0"/>
                  </a:moveTo>
                  <a:lnTo>
                    <a:pt x="44450" y="76200"/>
                  </a:lnTo>
                  <a:lnTo>
                    <a:pt x="88900" y="0"/>
                  </a:lnTo>
                </a:path>
              </a:pathLst>
            </a:custGeom>
            <a:ln w="12700">
              <a:solidFill>
                <a:srgbClr val="4A7EBB"/>
              </a:solidFill>
            </a:ln>
          </p:spPr>
          <p:txBody>
            <a:bodyPr wrap="square" lIns="0" tIns="0" rIns="0" bIns="0" rtlCol="0"/>
            <a:lstStyle/>
            <a:p>
              <a:endParaRPr>
                <a:latin typeface="+mj-lt"/>
              </a:endParaRPr>
            </a:p>
          </p:txBody>
        </p:sp>
        <p:sp>
          <p:nvSpPr>
            <p:cNvPr id="60" name="object 35"/>
            <p:cNvSpPr/>
            <p:nvPr/>
          </p:nvSpPr>
          <p:spPr>
            <a:xfrm>
              <a:off x="5562600" y="1446288"/>
              <a:ext cx="1790700" cy="1193165"/>
            </a:xfrm>
            <a:custGeom>
              <a:avLst/>
              <a:gdLst/>
              <a:ahLst/>
              <a:cxnLst/>
              <a:rect l="l" t="t" r="r" b="b"/>
              <a:pathLst>
                <a:path w="1790700" h="1193164">
                  <a:moveTo>
                    <a:pt x="0" y="0"/>
                  </a:moveTo>
                  <a:lnTo>
                    <a:pt x="1790700" y="0"/>
                  </a:lnTo>
                  <a:lnTo>
                    <a:pt x="1790700" y="1193012"/>
                  </a:lnTo>
                </a:path>
              </a:pathLst>
            </a:custGeom>
            <a:ln w="12700">
              <a:solidFill>
                <a:srgbClr val="4A7EBB"/>
              </a:solidFill>
            </a:ln>
          </p:spPr>
          <p:txBody>
            <a:bodyPr wrap="square" lIns="0" tIns="0" rIns="0" bIns="0" rtlCol="0"/>
            <a:lstStyle/>
            <a:p>
              <a:endParaRPr>
                <a:latin typeface="+mj-lt"/>
              </a:endParaRPr>
            </a:p>
          </p:txBody>
        </p:sp>
        <p:sp>
          <p:nvSpPr>
            <p:cNvPr id="61" name="object 36"/>
            <p:cNvSpPr/>
            <p:nvPr/>
          </p:nvSpPr>
          <p:spPr>
            <a:xfrm>
              <a:off x="7308850" y="2563101"/>
              <a:ext cx="88900" cy="76200"/>
            </a:xfrm>
            <a:custGeom>
              <a:avLst/>
              <a:gdLst/>
              <a:ahLst/>
              <a:cxnLst/>
              <a:rect l="l" t="t" r="r" b="b"/>
              <a:pathLst>
                <a:path w="88900" h="76200">
                  <a:moveTo>
                    <a:pt x="88900" y="0"/>
                  </a:moveTo>
                  <a:lnTo>
                    <a:pt x="44450" y="76200"/>
                  </a:lnTo>
                  <a:lnTo>
                    <a:pt x="0" y="0"/>
                  </a:lnTo>
                </a:path>
              </a:pathLst>
            </a:custGeom>
            <a:ln w="12700">
              <a:solidFill>
                <a:srgbClr val="4A7EBB"/>
              </a:solidFill>
            </a:ln>
          </p:spPr>
          <p:txBody>
            <a:bodyPr wrap="square" lIns="0" tIns="0" rIns="0" bIns="0" rtlCol="0"/>
            <a:lstStyle/>
            <a:p>
              <a:endParaRPr>
                <a:latin typeface="+mj-lt"/>
              </a:endParaRPr>
            </a:p>
          </p:txBody>
        </p:sp>
      </p:grpSp>
      <p:sp>
        <p:nvSpPr>
          <p:cNvPr id="87" name="object 16"/>
          <p:cNvSpPr txBox="1"/>
          <p:nvPr/>
        </p:nvSpPr>
        <p:spPr>
          <a:xfrm rot="10800000" flipH="1" flipV="1">
            <a:off x="5748551" y="1843777"/>
            <a:ext cx="1719049" cy="289823"/>
          </a:xfrm>
          <a:prstGeom prst="rect">
            <a:avLst/>
          </a:prstGeom>
        </p:spPr>
        <p:txBody>
          <a:bodyPr vert="horz" wrap="square" lIns="0" tIns="12700" rIns="0" bIns="0" rtlCol="0">
            <a:spAutoFit/>
          </a:bodyPr>
          <a:lstStyle/>
          <a:p>
            <a:pPr marL="12700">
              <a:lnSpc>
                <a:spcPct val="100000"/>
              </a:lnSpc>
              <a:spcBef>
                <a:spcPts val="100"/>
              </a:spcBef>
            </a:pPr>
            <a:r>
              <a:rPr lang="en-US" b="1" dirty="0" err="1" smtClean="0">
                <a:latin typeface="Carlito"/>
                <a:cs typeface="Carlito"/>
              </a:rPr>
              <a:t>Lớp</a:t>
            </a:r>
            <a:r>
              <a:rPr lang="en-US" b="1" dirty="0" smtClean="0">
                <a:latin typeface="Carlito"/>
                <a:cs typeface="Carlito"/>
              </a:rPr>
              <a:t>: Car</a:t>
            </a:r>
            <a:endParaRPr sz="1800" dirty="0">
              <a:latin typeface="Carlito"/>
              <a:cs typeface="Carlito"/>
            </a:endParaRPr>
          </a:p>
        </p:txBody>
      </p:sp>
    </p:spTree>
    <p:extLst>
      <p:ext uri="{BB962C8B-B14F-4D97-AF65-F5344CB8AC3E}">
        <p14:creationId xmlns:p14="http://schemas.microsoft.com/office/powerpoint/2010/main" val="103434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641</TotalTime>
  <Words>1312</Words>
  <Application>Microsoft Office PowerPoint</Application>
  <PresentationFormat>Widescreen</PresentationFormat>
  <Paragraphs>247</Paragraphs>
  <Slides>29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Microsoft YaHei</vt:lpstr>
      <vt:lpstr>#9Slide02 Noi dung dai</vt:lpstr>
      <vt:lpstr>#9Slide02 Tieu de rat dai 02</vt:lpstr>
      <vt:lpstr>Arial</vt:lpstr>
      <vt:lpstr>Calibri</vt:lpstr>
      <vt:lpstr>Carlito</vt:lpstr>
      <vt:lpstr>Consolas</vt:lpstr>
      <vt:lpstr>Impact</vt:lpstr>
      <vt:lpstr>黑体</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1</cp:lastModifiedBy>
  <cp:revision>67</cp:revision>
  <dcterms:created xsi:type="dcterms:W3CDTF">2020-08-07T13:14:06Z</dcterms:created>
  <dcterms:modified xsi:type="dcterms:W3CDTF">2024-08-06T03:19:12Z</dcterms:modified>
  <cp:category>9Slide.vn</cp:category>
  <cp:contentStatus>9Slide</cp:contentStatus>
</cp:coreProperties>
</file>