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315" r:id="rId3"/>
    <p:sldId id="304" r:id="rId4"/>
    <p:sldId id="317" r:id="rId5"/>
    <p:sldId id="316" r:id="rId6"/>
    <p:sldId id="318" r:id="rId7"/>
    <p:sldId id="319" r:id="rId8"/>
    <p:sldId id="320" r:id="rId9"/>
    <p:sldId id="321" r:id="rId10"/>
    <p:sldId id="322" r:id="rId11"/>
    <p:sldId id="323" r:id="rId12"/>
    <p:sldId id="324" r:id="rId13"/>
    <p:sldId id="325" r:id="rId14"/>
    <p:sldId id="326" r:id="rId15"/>
    <p:sldId id="328" r:id="rId16"/>
    <p:sldId id="327" r:id="rId17"/>
    <p:sldId id="330" r:id="rId18"/>
    <p:sldId id="329" r:id="rId19"/>
    <p:sldId id="331" r:id="rId20"/>
    <p:sldId id="332" r:id="rId21"/>
    <p:sldId id="333" r:id="rId22"/>
    <p:sldId id="334" r:id="rId23"/>
    <p:sldId id="335"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7422"/>
    <a:srgbClr val="154A8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940675A-B579-460E-94D1-54222C63F5D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218" autoAdjust="0"/>
    <p:restoredTop sz="90927" autoAdjust="0"/>
  </p:normalViewPr>
  <p:slideViewPr>
    <p:cSldViewPr showGuides="1">
      <p:cViewPr varScale="1">
        <p:scale>
          <a:sx n="117" d="100"/>
          <a:sy n="117" d="100"/>
        </p:scale>
        <p:origin x="461" y="-19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C0CA23-529A-4EF8-8223-71670FB2E6B0}" type="datetimeFigureOut">
              <a:rPr lang="en-US" smtClean="0"/>
              <a:t>10/13/2024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BB3AC1-31BD-4489-AD65-1880DF521EC4}" type="slidenum">
              <a:rPr lang="en-US" smtClean="0"/>
              <a:t>‹#›</a:t>
            </a:fld>
            <a:endParaRPr lang="en-US"/>
          </a:p>
        </p:txBody>
      </p:sp>
    </p:spTree>
    <p:extLst>
      <p:ext uri="{BB962C8B-B14F-4D97-AF65-F5344CB8AC3E}">
        <p14:creationId xmlns:p14="http://schemas.microsoft.com/office/powerpoint/2010/main" val="37111547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004DA77-0714-4226-8456-DE0FB00C8765}"/>
              </a:ext>
            </a:extLst>
          </p:cNvPr>
          <p:cNvSpPr>
            <a:spLocks noGrp="1"/>
          </p:cNvSpPr>
          <p:nvPr>
            <p:ph type="dt" sz="half" idx="10"/>
          </p:nvPr>
        </p:nvSpPr>
        <p:spPr/>
        <p:txBody>
          <a:bodyPr/>
          <a:lstStyle/>
          <a:p>
            <a:fld id="{E69B9EE9-F3BF-4B40-83E7-C9BC68FDDB0E}" type="datetimeFigureOut">
              <a:rPr lang="en-US" smtClean="0"/>
              <a:t>10/13/2024</a:t>
            </a:fld>
            <a:endParaRPr lang="en-US"/>
          </a:p>
        </p:txBody>
      </p:sp>
      <p:sp>
        <p:nvSpPr>
          <p:cNvPr id="3" name="Footer Placeholder 2">
            <a:extLst>
              <a:ext uri="{FF2B5EF4-FFF2-40B4-BE49-F238E27FC236}">
                <a16:creationId xmlns:a16="http://schemas.microsoft.com/office/drawing/2014/main" xmlns="" id="{548689CE-C57C-4CCE-B5D7-91A284CB198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4440DF66-3D9B-4E31-B419-8D199F946398}"/>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4649667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AF0A372-E784-4489-91B1-EB5F9893B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36E1B435-934F-44C4-8F1B-EC379BCB0879}"/>
              </a:ext>
            </a:extLst>
          </p:cNvPr>
          <p:cNvSpPr>
            <a:spLocks noGrp="1"/>
          </p:cNvSpPr>
          <p:nvPr>
            <p:ph type="dt" sz="half" idx="10"/>
          </p:nvPr>
        </p:nvSpPr>
        <p:spPr/>
        <p:txBody>
          <a:bodyPr/>
          <a:lstStyle/>
          <a:p>
            <a:fld id="{E69B9EE9-F3BF-4B40-83E7-C9BC68FDDB0E}" type="datetimeFigureOut">
              <a:rPr lang="en-US" smtClean="0"/>
              <a:t>10/13/2024</a:t>
            </a:fld>
            <a:endParaRPr lang="en-US"/>
          </a:p>
        </p:txBody>
      </p:sp>
      <p:sp>
        <p:nvSpPr>
          <p:cNvPr id="4" name="Footer Placeholder 3">
            <a:extLst>
              <a:ext uri="{FF2B5EF4-FFF2-40B4-BE49-F238E27FC236}">
                <a16:creationId xmlns:a16="http://schemas.microsoft.com/office/drawing/2014/main" xmlns="" id="{7D9BAE6C-C81A-448F-810E-8201A0E7DD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8598452A-D52B-4D53-AA70-42F3E1B9132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26232873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16A006-59DD-41EF-BB59-5CF0A5B0F3A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847CF5D0-5E86-4B07-82F0-4706674B42C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C932F55C-8EFE-4A66-9DB3-D0CB88777B6B}"/>
              </a:ext>
            </a:extLst>
          </p:cNvPr>
          <p:cNvSpPr>
            <a:spLocks noGrp="1"/>
          </p:cNvSpPr>
          <p:nvPr>
            <p:ph type="dt" sz="half" idx="10"/>
          </p:nvPr>
        </p:nvSpPr>
        <p:spPr/>
        <p:txBody>
          <a:bodyPr/>
          <a:lstStyle/>
          <a:p>
            <a:fld id="{E69B9EE9-F3BF-4B40-83E7-C9BC68FDDB0E}" type="datetimeFigureOut">
              <a:rPr lang="en-US" smtClean="0"/>
              <a:t>10/13/2024</a:t>
            </a:fld>
            <a:endParaRPr lang="en-US"/>
          </a:p>
        </p:txBody>
      </p:sp>
      <p:sp>
        <p:nvSpPr>
          <p:cNvPr id="5" name="Footer Placeholder 4">
            <a:extLst>
              <a:ext uri="{FF2B5EF4-FFF2-40B4-BE49-F238E27FC236}">
                <a16:creationId xmlns:a16="http://schemas.microsoft.com/office/drawing/2014/main" xmlns="" id="{B3E38045-8612-4FFC-BF9F-64FB98C8EF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B615B52-8190-4B2D-852C-B23A268AE49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6374029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192C063-6317-449C-A341-883F2682D4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D53C2C5-1069-41AD-AB8E-A272B5F74D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B335F9C6-7A1E-4BB1-8382-AF2048FA93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A2CF1DA-3491-456F-B971-C43EFCD2163E}"/>
              </a:ext>
            </a:extLst>
          </p:cNvPr>
          <p:cNvSpPr>
            <a:spLocks noGrp="1"/>
          </p:cNvSpPr>
          <p:nvPr>
            <p:ph type="dt" sz="half" idx="10"/>
          </p:nvPr>
        </p:nvSpPr>
        <p:spPr/>
        <p:txBody>
          <a:bodyPr/>
          <a:lstStyle/>
          <a:p>
            <a:fld id="{E69B9EE9-F3BF-4B40-83E7-C9BC68FDDB0E}" type="datetimeFigureOut">
              <a:rPr lang="en-US" smtClean="0"/>
              <a:t>10/13/2024</a:t>
            </a:fld>
            <a:endParaRPr lang="en-US"/>
          </a:p>
        </p:txBody>
      </p:sp>
      <p:sp>
        <p:nvSpPr>
          <p:cNvPr id="6" name="Footer Placeholder 5">
            <a:extLst>
              <a:ext uri="{FF2B5EF4-FFF2-40B4-BE49-F238E27FC236}">
                <a16:creationId xmlns:a16="http://schemas.microsoft.com/office/drawing/2014/main" xmlns="" id="{A2D613E6-C32A-4783-9219-260167E50D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3F57CA7-22C9-4637-98D5-45CB81C4CD6F}"/>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1804034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F95C8BC-CF44-4FCD-ACB9-6C06E1FD0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DFE26985-A785-4717-80AD-9B8D8F5B8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305A630-F12E-492E-A3AD-AE8A23606B49}"/>
              </a:ext>
            </a:extLst>
          </p:cNvPr>
          <p:cNvSpPr>
            <a:spLocks noGrp="1"/>
          </p:cNvSpPr>
          <p:nvPr>
            <p:ph type="dt" sz="half" idx="10"/>
          </p:nvPr>
        </p:nvSpPr>
        <p:spPr/>
        <p:txBody>
          <a:bodyPr/>
          <a:lstStyle/>
          <a:p>
            <a:fld id="{E69B9EE9-F3BF-4B40-83E7-C9BC68FDDB0E}" type="datetimeFigureOut">
              <a:rPr lang="en-US" smtClean="0"/>
              <a:t>10/13/2024</a:t>
            </a:fld>
            <a:endParaRPr lang="en-US"/>
          </a:p>
        </p:txBody>
      </p:sp>
      <p:sp>
        <p:nvSpPr>
          <p:cNvPr id="5" name="Footer Placeholder 4">
            <a:extLst>
              <a:ext uri="{FF2B5EF4-FFF2-40B4-BE49-F238E27FC236}">
                <a16:creationId xmlns:a16="http://schemas.microsoft.com/office/drawing/2014/main" xmlns="" id="{7F5C2166-B6AA-4084-B4D7-069DDC982D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0C20EA2-78ED-4391-B2FB-25000FDBCAA6}"/>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42751328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2F1648-7584-4AEA-8C77-7809A781D6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AA69EACA-EA18-4330-8E00-A6EE638C59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84741BCD-3A1F-4F81-8567-C86538D045C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D2ECD319-65C0-4D9E-8CC8-C9F4B7BAB83C}"/>
              </a:ext>
            </a:extLst>
          </p:cNvPr>
          <p:cNvSpPr>
            <a:spLocks noGrp="1"/>
          </p:cNvSpPr>
          <p:nvPr>
            <p:ph type="dt" sz="half" idx="10"/>
          </p:nvPr>
        </p:nvSpPr>
        <p:spPr/>
        <p:txBody>
          <a:bodyPr/>
          <a:lstStyle/>
          <a:p>
            <a:fld id="{E69B9EE9-F3BF-4B40-83E7-C9BC68FDDB0E}" type="datetimeFigureOut">
              <a:rPr lang="en-US" smtClean="0"/>
              <a:t>10/13/2024</a:t>
            </a:fld>
            <a:endParaRPr lang="en-US"/>
          </a:p>
        </p:txBody>
      </p:sp>
      <p:sp>
        <p:nvSpPr>
          <p:cNvPr id="6" name="Footer Placeholder 5">
            <a:extLst>
              <a:ext uri="{FF2B5EF4-FFF2-40B4-BE49-F238E27FC236}">
                <a16:creationId xmlns:a16="http://schemas.microsoft.com/office/drawing/2014/main" xmlns="" id="{13AF69DE-49A0-40DA-9375-B38039E456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F54ADCBC-3C3A-4256-87D5-D0D9AF50D871}"/>
              </a:ext>
            </a:extLst>
          </p:cNvPr>
          <p:cNvSpPr>
            <a:spLocks noGrp="1"/>
          </p:cNvSpPr>
          <p:nvPr>
            <p:ph type="sldNum" sz="quarter" idx="12"/>
          </p:nvPr>
        </p:nvSpPr>
        <p:spPr/>
        <p:txBody>
          <a:bodyPr/>
          <a:lstStyle/>
          <a:p>
            <a:fld id="{17F55963-6440-4C45-BA09-4E6A99D1BBE0}" type="slidenum">
              <a:rPr lang="en-US" smtClean="0"/>
              <a:t>‹#›</a:t>
            </a:fld>
            <a:endParaRPr lang="en-US"/>
          </a:p>
        </p:txBody>
      </p:sp>
    </p:spTree>
    <p:extLst>
      <p:ext uri="{BB962C8B-B14F-4D97-AF65-F5344CB8AC3E}">
        <p14:creationId xmlns:p14="http://schemas.microsoft.com/office/powerpoint/2010/main" val="3866236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9Slide.vn - 2019">
            <a:extLst>
              <a:ext uri="{FF2B5EF4-FFF2-40B4-BE49-F238E27FC236}">
                <a16:creationId xmlns:a16="http://schemas.microsoft.com/office/drawing/2014/main" xmlns="" id="{FE922A83-4E49-4FD7-BEC2-D933775F8304}"/>
              </a:ext>
            </a:extLst>
          </p:cNvPr>
          <p:cNvSpPr txBox="1"/>
          <p:nvPr userDrawn="1"/>
        </p:nvSpPr>
        <p:spPr>
          <a:xfrm>
            <a:off x="0" y="-712232"/>
            <a:ext cx="12192000" cy="369332"/>
          </a:xfrm>
          <a:prstGeom prst="rect">
            <a:avLst/>
          </a:prstGeom>
          <a:noFill/>
        </p:spPr>
        <p:txBody>
          <a:bodyPr vert="horz" wrap="none" lIns="0" tIns="0" rIns="0" bIns="0" rtlCol="0">
            <a:spAutoFit/>
          </a:bodyPr>
          <a:lstStyle/>
          <a:p>
            <a:pPr algn="ctr"/>
            <a:r>
              <a:rPr lang="en-US" sz="2400">
                <a:solidFill>
                  <a:srgbClr val="D7D7D7"/>
                </a:solidFill>
              </a:rPr>
              <a:t>www.9slide.vn</a:t>
            </a:r>
          </a:p>
        </p:txBody>
      </p:sp>
      <p:sp>
        <p:nvSpPr>
          <p:cNvPr id="2" name="Title Placeholder 1">
            <a:extLst>
              <a:ext uri="{FF2B5EF4-FFF2-40B4-BE49-F238E27FC236}">
                <a16:creationId xmlns:a16="http://schemas.microsoft.com/office/drawing/2014/main" xmlns="" id="{76CB0E7E-7BDA-4369-B06E-95E5B313A5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6FF2DE87-7D95-4722-9EE5-248D158C7F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57D0A038-BC78-4ECC-BEFF-CCB515E48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9B9EE9-F3BF-4B40-83E7-C9BC68FDDB0E}" type="datetimeFigureOut">
              <a:rPr lang="en-US" smtClean="0"/>
              <a:t>10/13/2024</a:t>
            </a:fld>
            <a:endParaRPr lang="en-US"/>
          </a:p>
        </p:txBody>
      </p:sp>
      <p:sp>
        <p:nvSpPr>
          <p:cNvPr id="5" name="Footer Placeholder 4">
            <a:extLst>
              <a:ext uri="{FF2B5EF4-FFF2-40B4-BE49-F238E27FC236}">
                <a16:creationId xmlns:a16="http://schemas.microsoft.com/office/drawing/2014/main" xmlns="" id="{50ECDB14-4F91-4B5C-8ACA-1B5E7E69B7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DB30118F-80C4-4861-A4D3-A50D382E7D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F55963-6440-4C45-BA09-4E6A99D1BBE0}" type="slidenum">
              <a:rPr lang="en-US" smtClean="0"/>
              <a:t>‹#›</a:t>
            </a:fld>
            <a:endParaRPr lang="en-US"/>
          </a:p>
        </p:txBody>
      </p:sp>
      <p:sp>
        <p:nvSpPr>
          <p:cNvPr id="7" name="Oval 6">
            <a:extLst>
              <a:ext uri="{FF2B5EF4-FFF2-40B4-BE49-F238E27FC236}">
                <a16:creationId xmlns:a16="http://schemas.microsoft.com/office/drawing/2014/main" xmlns="" id="{38D51644-545E-44E3-BC6E-2AD8AC8B2625}"/>
              </a:ext>
            </a:extLst>
          </p:cNvPr>
          <p:cNvSpPr/>
          <p:nvPr userDrawn="1"/>
        </p:nvSpPr>
        <p:spPr>
          <a:xfrm>
            <a:off x="-23164800"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xmlns="" id="{C1B1CA3B-4E43-438A-9AA3-C4D817313CF4}"/>
              </a:ext>
            </a:extLst>
          </p:cNvPr>
          <p:cNvSpPr/>
          <p:nvPr userDrawn="1"/>
        </p:nvSpPr>
        <p:spPr>
          <a:xfrm>
            <a:off x="34961779" y="-13030200"/>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xmlns="" id="{23004496-AE44-4F53-BEA8-30179F68F210}"/>
              </a:ext>
            </a:extLst>
          </p:cNvPr>
          <p:cNvSpPr/>
          <p:nvPr userDrawn="1"/>
        </p:nvSpPr>
        <p:spPr>
          <a:xfrm>
            <a:off x="34961779"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xmlns="" id="{B4C10C7B-BAE9-4433-8761-500EAC3C28A0}"/>
              </a:ext>
            </a:extLst>
          </p:cNvPr>
          <p:cNvSpPr/>
          <p:nvPr userDrawn="1"/>
        </p:nvSpPr>
        <p:spPr>
          <a:xfrm>
            <a:off x="-23164800" y="19493179"/>
            <a:ext cx="395021" cy="395021"/>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xmlns="" id="{CD0CE00B-B040-4546-AF5D-EEF96AA126B0}"/>
              </a:ext>
            </a:extLst>
          </p:cNvPr>
          <p:cNvGrpSpPr>
            <a:grpSpLocks noGrp="1" noSelect="1" noRot="1" noMove="1" noResize="1"/>
          </p:cNvGrpSpPr>
          <p:nvPr userDrawn="1">
            <p:custDataLst>
              <p:tags r:id="rId8"/>
            </p:custDataLst>
          </p:nvPr>
        </p:nvGrpSpPr>
        <p:grpSpPr>
          <a:xfrm>
            <a:off x="-2202100" y="-2224223"/>
            <a:ext cx="16596200" cy="11284323"/>
            <a:chOff x="-2202100" y="-2224223"/>
            <a:chExt cx="16596200" cy="11284323"/>
          </a:xfrm>
        </p:grpSpPr>
        <p:sp>
          <p:nvSpPr>
            <p:cNvPr id="12" name="Rectangle 11">
              <a:extLst>
                <a:ext uri="{FF2B5EF4-FFF2-40B4-BE49-F238E27FC236}">
                  <a16:creationId xmlns:a16="http://schemas.microsoft.com/office/drawing/2014/main" xmlns="" id="{AA423BDB-6737-4700-9989-01683A4147DA}"/>
                </a:ext>
              </a:extLst>
            </p:cNvPr>
            <p:cNvSpPr/>
            <p:nvPr/>
          </p:nvSpPr>
          <p:spPr>
            <a:xfrm>
              <a:off x="4851540" y="8494776"/>
              <a:ext cx="2488920" cy="565324"/>
            </a:xfrm>
            <a:prstGeom prst="rect">
              <a:avLst/>
            </a:prstGeom>
            <a:noFill/>
            <a:ln w="2159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3" name="TextBox 12">
              <a:extLst>
                <a:ext uri="{FF2B5EF4-FFF2-40B4-BE49-F238E27FC236}">
                  <a16:creationId xmlns:a16="http://schemas.microsoft.com/office/drawing/2014/main" xmlns="" id="{391E50D3-44ED-477F-84FB-1E24BC65ED8F}"/>
                </a:ext>
              </a:extLst>
            </p:cNvPr>
            <p:cNvSpPr txBox="1"/>
            <p:nvPr/>
          </p:nvSpPr>
          <p:spPr>
            <a:xfrm>
              <a:off x="5006988" y="8647176"/>
              <a:ext cx="2178025" cy="260524"/>
            </a:xfrm>
            <a:custGeom>
              <a:avLst/>
              <a:gdLst/>
              <a:ahLst/>
              <a:cxnLst/>
              <a:rect l="l" t="t" r="r" b="b"/>
              <a:pathLst>
                <a:path w="2178025" h="260524">
                  <a:moveTo>
                    <a:pt x="1807648" y="222182"/>
                  </a:moveTo>
                  <a:cubicBezTo>
                    <a:pt x="1814010" y="222182"/>
                    <a:pt x="1818838" y="223968"/>
                    <a:pt x="1822130" y="227540"/>
                  </a:cubicBezTo>
                  <a:cubicBezTo>
                    <a:pt x="1825423" y="231111"/>
                    <a:pt x="1827070" y="235576"/>
                    <a:pt x="1827070" y="240934"/>
                  </a:cubicBezTo>
                  <a:cubicBezTo>
                    <a:pt x="1827070" y="246069"/>
                    <a:pt x="1825423" y="250366"/>
                    <a:pt x="1822130" y="253826"/>
                  </a:cubicBezTo>
                  <a:cubicBezTo>
                    <a:pt x="1818838" y="257287"/>
                    <a:pt x="1814010" y="259017"/>
                    <a:pt x="1807648" y="259017"/>
                  </a:cubicBezTo>
                  <a:cubicBezTo>
                    <a:pt x="1801285" y="259017"/>
                    <a:pt x="1796513" y="257287"/>
                    <a:pt x="1793332" y="253826"/>
                  </a:cubicBezTo>
                  <a:cubicBezTo>
                    <a:pt x="1790151" y="250366"/>
                    <a:pt x="1788560" y="246069"/>
                    <a:pt x="1788560" y="240934"/>
                  </a:cubicBezTo>
                  <a:cubicBezTo>
                    <a:pt x="1788560" y="235576"/>
                    <a:pt x="1790151" y="231111"/>
                    <a:pt x="1793332" y="227540"/>
                  </a:cubicBezTo>
                  <a:cubicBezTo>
                    <a:pt x="1796513" y="223968"/>
                    <a:pt x="1801285" y="222182"/>
                    <a:pt x="1807648" y="222182"/>
                  </a:cubicBezTo>
                  <a:close/>
                  <a:moveTo>
                    <a:pt x="807523" y="222182"/>
                  </a:moveTo>
                  <a:cubicBezTo>
                    <a:pt x="813885" y="222182"/>
                    <a:pt x="818713" y="223968"/>
                    <a:pt x="822005" y="227540"/>
                  </a:cubicBezTo>
                  <a:cubicBezTo>
                    <a:pt x="825298" y="231111"/>
                    <a:pt x="826945" y="235576"/>
                    <a:pt x="826945" y="240934"/>
                  </a:cubicBezTo>
                  <a:cubicBezTo>
                    <a:pt x="826945" y="246069"/>
                    <a:pt x="825298" y="250366"/>
                    <a:pt x="822005" y="253826"/>
                  </a:cubicBezTo>
                  <a:cubicBezTo>
                    <a:pt x="818713" y="257287"/>
                    <a:pt x="813885" y="259017"/>
                    <a:pt x="807523" y="259017"/>
                  </a:cubicBezTo>
                  <a:cubicBezTo>
                    <a:pt x="801160" y="259017"/>
                    <a:pt x="796388" y="257287"/>
                    <a:pt x="793207" y="253826"/>
                  </a:cubicBezTo>
                  <a:cubicBezTo>
                    <a:pt x="790026" y="250366"/>
                    <a:pt x="788435" y="246069"/>
                    <a:pt x="788435" y="240934"/>
                  </a:cubicBezTo>
                  <a:cubicBezTo>
                    <a:pt x="788435" y="235576"/>
                    <a:pt x="790026" y="231111"/>
                    <a:pt x="793207" y="227540"/>
                  </a:cubicBezTo>
                  <a:cubicBezTo>
                    <a:pt x="796388" y="223968"/>
                    <a:pt x="801160" y="222182"/>
                    <a:pt x="807523" y="222182"/>
                  </a:cubicBezTo>
                  <a:close/>
                  <a:moveTo>
                    <a:pt x="1488076" y="98952"/>
                  </a:moveTo>
                  <a:cubicBezTo>
                    <a:pt x="1472896" y="98952"/>
                    <a:pt x="1461064" y="104812"/>
                    <a:pt x="1452581" y="116532"/>
                  </a:cubicBezTo>
                  <a:cubicBezTo>
                    <a:pt x="1444098" y="128253"/>
                    <a:pt x="1439856" y="145610"/>
                    <a:pt x="1439856" y="168604"/>
                  </a:cubicBezTo>
                  <a:cubicBezTo>
                    <a:pt x="1439856" y="189142"/>
                    <a:pt x="1444098" y="205215"/>
                    <a:pt x="1452581" y="216824"/>
                  </a:cubicBezTo>
                  <a:cubicBezTo>
                    <a:pt x="1461064" y="228433"/>
                    <a:pt x="1472784" y="234237"/>
                    <a:pt x="1487741" y="234237"/>
                  </a:cubicBezTo>
                  <a:cubicBezTo>
                    <a:pt x="1507387" y="234237"/>
                    <a:pt x="1521730" y="225419"/>
                    <a:pt x="1530771" y="207783"/>
                  </a:cubicBezTo>
                  <a:lnTo>
                    <a:pt x="1530771" y="124569"/>
                  </a:lnTo>
                  <a:cubicBezTo>
                    <a:pt x="1521507" y="107491"/>
                    <a:pt x="1507275" y="98952"/>
                    <a:pt x="1488076" y="98952"/>
                  </a:cubicBezTo>
                  <a:close/>
                  <a:moveTo>
                    <a:pt x="1678241" y="98115"/>
                  </a:moveTo>
                  <a:cubicBezTo>
                    <a:pt x="1665740" y="98115"/>
                    <a:pt x="1655248" y="102663"/>
                    <a:pt x="1646764" y="111761"/>
                  </a:cubicBezTo>
                  <a:cubicBezTo>
                    <a:pt x="1638281" y="120858"/>
                    <a:pt x="1633035" y="133610"/>
                    <a:pt x="1631026" y="150019"/>
                  </a:cubicBezTo>
                  <a:lnTo>
                    <a:pt x="1721774" y="150019"/>
                  </a:lnTo>
                  <a:lnTo>
                    <a:pt x="1721774" y="147675"/>
                  </a:lnTo>
                  <a:cubicBezTo>
                    <a:pt x="1720881" y="131936"/>
                    <a:pt x="1716639" y="119742"/>
                    <a:pt x="1709049" y="111091"/>
                  </a:cubicBezTo>
                  <a:cubicBezTo>
                    <a:pt x="1701459" y="102440"/>
                    <a:pt x="1691190" y="98115"/>
                    <a:pt x="1678241" y="98115"/>
                  </a:cubicBezTo>
                  <a:close/>
                  <a:moveTo>
                    <a:pt x="1855700" y="76014"/>
                  </a:moveTo>
                  <a:lnTo>
                    <a:pt x="1887345" y="76014"/>
                  </a:lnTo>
                  <a:lnTo>
                    <a:pt x="1933389" y="215150"/>
                  </a:lnTo>
                  <a:lnTo>
                    <a:pt x="1978260" y="76014"/>
                  </a:lnTo>
                  <a:lnTo>
                    <a:pt x="2009905" y="76014"/>
                  </a:lnTo>
                  <a:lnTo>
                    <a:pt x="1944941" y="257175"/>
                  </a:lnTo>
                  <a:lnTo>
                    <a:pt x="1921334" y="257175"/>
                  </a:lnTo>
                  <a:close/>
                  <a:moveTo>
                    <a:pt x="1333370" y="76014"/>
                  </a:moveTo>
                  <a:lnTo>
                    <a:pt x="1364344" y="76014"/>
                  </a:lnTo>
                  <a:lnTo>
                    <a:pt x="1364344" y="257175"/>
                  </a:lnTo>
                  <a:lnTo>
                    <a:pt x="1333370" y="257175"/>
                  </a:lnTo>
                  <a:close/>
                  <a:moveTo>
                    <a:pt x="514350" y="76014"/>
                  </a:moveTo>
                  <a:lnTo>
                    <a:pt x="545157" y="76014"/>
                  </a:lnTo>
                  <a:lnTo>
                    <a:pt x="580820" y="211634"/>
                  </a:lnTo>
                  <a:lnTo>
                    <a:pt x="623013" y="76014"/>
                  </a:lnTo>
                  <a:lnTo>
                    <a:pt x="647960" y="76014"/>
                  </a:lnTo>
                  <a:lnTo>
                    <a:pt x="690990" y="214480"/>
                  </a:lnTo>
                  <a:lnTo>
                    <a:pt x="725816" y="76014"/>
                  </a:lnTo>
                  <a:lnTo>
                    <a:pt x="756791" y="76014"/>
                  </a:lnTo>
                  <a:lnTo>
                    <a:pt x="704050" y="257175"/>
                  </a:lnTo>
                  <a:lnTo>
                    <a:pt x="678935" y="257175"/>
                  </a:lnTo>
                  <a:lnTo>
                    <a:pt x="634901" y="119881"/>
                  </a:lnTo>
                  <a:lnTo>
                    <a:pt x="592038" y="257175"/>
                  </a:lnTo>
                  <a:lnTo>
                    <a:pt x="566923" y="257175"/>
                  </a:lnTo>
                  <a:close/>
                  <a:moveTo>
                    <a:pt x="257175" y="76014"/>
                  </a:moveTo>
                  <a:lnTo>
                    <a:pt x="287982" y="76014"/>
                  </a:lnTo>
                  <a:lnTo>
                    <a:pt x="323645" y="211634"/>
                  </a:lnTo>
                  <a:lnTo>
                    <a:pt x="365838" y="76014"/>
                  </a:lnTo>
                  <a:lnTo>
                    <a:pt x="390785" y="76014"/>
                  </a:lnTo>
                  <a:lnTo>
                    <a:pt x="433815" y="214480"/>
                  </a:lnTo>
                  <a:lnTo>
                    <a:pt x="468641" y="76014"/>
                  </a:lnTo>
                  <a:lnTo>
                    <a:pt x="499616" y="76014"/>
                  </a:lnTo>
                  <a:lnTo>
                    <a:pt x="446875" y="257175"/>
                  </a:lnTo>
                  <a:lnTo>
                    <a:pt x="421760" y="257175"/>
                  </a:lnTo>
                  <a:lnTo>
                    <a:pt x="377726" y="119881"/>
                  </a:lnTo>
                  <a:lnTo>
                    <a:pt x="334863" y="257175"/>
                  </a:lnTo>
                  <a:lnTo>
                    <a:pt x="309748" y="257175"/>
                  </a:lnTo>
                  <a:close/>
                  <a:moveTo>
                    <a:pt x="0" y="76014"/>
                  </a:moveTo>
                  <a:lnTo>
                    <a:pt x="30807" y="76014"/>
                  </a:lnTo>
                  <a:lnTo>
                    <a:pt x="66470" y="211634"/>
                  </a:lnTo>
                  <a:lnTo>
                    <a:pt x="108663" y="76014"/>
                  </a:lnTo>
                  <a:lnTo>
                    <a:pt x="133610" y="76014"/>
                  </a:lnTo>
                  <a:lnTo>
                    <a:pt x="176640" y="214480"/>
                  </a:lnTo>
                  <a:lnTo>
                    <a:pt x="211466" y="76014"/>
                  </a:lnTo>
                  <a:lnTo>
                    <a:pt x="242441" y="76014"/>
                  </a:lnTo>
                  <a:lnTo>
                    <a:pt x="189700" y="257175"/>
                  </a:lnTo>
                  <a:lnTo>
                    <a:pt x="164585" y="257175"/>
                  </a:lnTo>
                  <a:lnTo>
                    <a:pt x="120551" y="119881"/>
                  </a:lnTo>
                  <a:lnTo>
                    <a:pt x="77688" y="257175"/>
                  </a:lnTo>
                  <a:lnTo>
                    <a:pt x="52573" y="257175"/>
                  </a:lnTo>
                  <a:close/>
                  <a:moveTo>
                    <a:pt x="2120094" y="72666"/>
                  </a:moveTo>
                  <a:cubicBezTo>
                    <a:pt x="2158380" y="72666"/>
                    <a:pt x="2177690" y="94264"/>
                    <a:pt x="2178025" y="137461"/>
                  </a:cubicBezTo>
                  <a:lnTo>
                    <a:pt x="2178025" y="257175"/>
                  </a:lnTo>
                  <a:lnTo>
                    <a:pt x="2147050" y="257175"/>
                  </a:lnTo>
                  <a:lnTo>
                    <a:pt x="2147050" y="137294"/>
                  </a:lnTo>
                  <a:cubicBezTo>
                    <a:pt x="2146938" y="124234"/>
                    <a:pt x="2143953" y="114579"/>
                    <a:pt x="2138092" y="108328"/>
                  </a:cubicBezTo>
                  <a:cubicBezTo>
                    <a:pt x="2132232" y="102077"/>
                    <a:pt x="2123107" y="98952"/>
                    <a:pt x="2110717" y="98952"/>
                  </a:cubicBezTo>
                  <a:cubicBezTo>
                    <a:pt x="2100671" y="98952"/>
                    <a:pt x="2091853" y="101631"/>
                    <a:pt x="2084263" y="106989"/>
                  </a:cubicBezTo>
                  <a:cubicBezTo>
                    <a:pt x="2076673" y="112347"/>
                    <a:pt x="2070757" y="119379"/>
                    <a:pt x="2066515" y="128085"/>
                  </a:cubicBezTo>
                  <a:lnTo>
                    <a:pt x="2066515" y="257175"/>
                  </a:lnTo>
                  <a:lnTo>
                    <a:pt x="2035541" y="257175"/>
                  </a:lnTo>
                  <a:lnTo>
                    <a:pt x="2035541" y="76014"/>
                  </a:lnTo>
                  <a:lnTo>
                    <a:pt x="2064841" y="76014"/>
                  </a:lnTo>
                  <a:lnTo>
                    <a:pt x="2065846" y="98785"/>
                  </a:lnTo>
                  <a:cubicBezTo>
                    <a:pt x="2079687" y="81372"/>
                    <a:pt x="2097769" y="72666"/>
                    <a:pt x="2120094" y="72666"/>
                  </a:cubicBezTo>
                  <a:close/>
                  <a:moveTo>
                    <a:pt x="1678241" y="72666"/>
                  </a:moveTo>
                  <a:cubicBezTo>
                    <a:pt x="1701794" y="72666"/>
                    <a:pt x="1720099" y="80423"/>
                    <a:pt x="1733159" y="95938"/>
                  </a:cubicBezTo>
                  <a:cubicBezTo>
                    <a:pt x="1746219" y="111454"/>
                    <a:pt x="1752749" y="133666"/>
                    <a:pt x="1752749" y="162576"/>
                  </a:cubicBezTo>
                  <a:lnTo>
                    <a:pt x="1752749" y="175468"/>
                  </a:lnTo>
                  <a:lnTo>
                    <a:pt x="1630021" y="175468"/>
                  </a:lnTo>
                  <a:cubicBezTo>
                    <a:pt x="1630468" y="193328"/>
                    <a:pt x="1635686" y="207755"/>
                    <a:pt x="1645676" y="218749"/>
                  </a:cubicBezTo>
                  <a:cubicBezTo>
                    <a:pt x="1655666" y="229744"/>
                    <a:pt x="1668363" y="235241"/>
                    <a:pt x="1683767" y="235241"/>
                  </a:cubicBezTo>
                  <a:cubicBezTo>
                    <a:pt x="1694706" y="235241"/>
                    <a:pt x="1703970" y="233009"/>
                    <a:pt x="1711560" y="228544"/>
                  </a:cubicBezTo>
                  <a:cubicBezTo>
                    <a:pt x="1719151" y="224079"/>
                    <a:pt x="1725792" y="218163"/>
                    <a:pt x="1731485" y="210796"/>
                  </a:cubicBezTo>
                  <a:lnTo>
                    <a:pt x="1750405" y="225530"/>
                  </a:lnTo>
                  <a:cubicBezTo>
                    <a:pt x="1735224" y="248859"/>
                    <a:pt x="1712453" y="260524"/>
                    <a:pt x="1682092" y="260524"/>
                  </a:cubicBezTo>
                  <a:cubicBezTo>
                    <a:pt x="1657536" y="260524"/>
                    <a:pt x="1637556" y="252459"/>
                    <a:pt x="1622152" y="236330"/>
                  </a:cubicBezTo>
                  <a:cubicBezTo>
                    <a:pt x="1606748" y="220201"/>
                    <a:pt x="1599046" y="198630"/>
                    <a:pt x="1599046" y="171617"/>
                  </a:cubicBezTo>
                  <a:lnTo>
                    <a:pt x="1599046" y="165925"/>
                  </a:lnTo>
                  <a:cubicBezTo>
                    <a:pt x="1599046" y="147954"/>
                    <a:pt x="1602479" y="131908"/>
                    <a:pt x="1609343" y="117788"/>
                  </a:cubicBezTo>
                  <a:cubicBezTo>
                    <a:pt x="1616208" y="103668"/>
                    <a:pt x="1625807" y="92618"/>
                    <a:pt x="1638142" y="84637"/>
                  </a:cubicBezTo>
                  <a:cubicBezTo>
                    <a:pt x="1650476" y="76656"/>
                    <a:pt x="1663842" y="72666"/>
                    <a:pt x="1678241" y="72666"/>
                  </a:cubicBezTo>
                  <a:close/>
                  <a:moveTo>
                    <a:pt x="1129624" y="72666"/>
                  </a:moveTo>
                  <a:cubicBezTo>
                    <a:pt x="1150162" y="72666"/>
                    <a:pt x="1166822" y="77968"/>
                    <a:pt x="1179602" y="88572"/>
                  </a:cubicBezTo>
                  <a:cubicBezTo>
                    <a:pt x="1192383" y="99175"/>
                    <a:pt x="1198773" y="112737"/>
                    <a:pt x="1198773" y="129257"/>
                  </a:cubicBezTo>
                  <a:lnTo>
                    <a:pt x="1167631" y="129257"/>
                  </a:lnTo>
                  <a:cubicBezTo>
                    <a:pt x="1167631" y="120774"/>
                    <a:pt x="1164031" y="113463"/>
                    <a:pt x="1156831" y="107324"/>
                  </a:cubicBezTo>
                  <a:cubicBezTo>
                    <a:pt x="1149632" y="101185"/>
                    <a:pt x="1140563" y="98115"/>
                    <a:pt x="1129624" y="98115"/>
                  </a:cubicBezTo>
                  <a:cubicBezTo>
                    <a:pt x="1118350" y="98115"/>
                    <a:pt x="1109532" y="100571"/>
                    <a:pt x="1103170" y="105482"/>
                  </a:cubicBezTo>
                  <a:cubicBezTo>
                    <a:pt x="1096807" y="110393"/>
                    <a:pt x="1093626" y="116811"/>
                    <a:pt x="1093626" y="124737"/>
                  </a:cubicBezTo>
                  <a:cubicBezTo>
                    <a:pt x="1093626" y="132215"/>
                    <a:pt x="1096584" y="137852"/>
                    <a:pt x="1102500" y="141647"/>
                  </a:cubicBezTo>
                  <a:cubicBezTo>
                    <a:pt x="1108416" y="145442"/>
                    <a:pt x="1119104" y="149070"/>
                    <a:pt x="1134563" y="152530"/>
                  </a:cubicBezTo>
                  <a:cubicBezTo>
                    <a:pt x="1150023" y="155990"/>
                    <a:pt x="1162552" y="160120"/>
                    <a:pt x="1172151" y="164920"/>
                  </a:cubicBezTo>
                  <a:cubicBezTo>
                    <a:pt x="1181751" y="169720"/>
                    <a:pt x="1188867" y="175496"/>
                    <a:pt x="1193499" y="182249"/>
                  </a:cubicBezTo>
                  <a:cubicBezTo>
                    <a:pt x="1198131" y="189002"/>
                    <a:pt x="1200447" y="197234"/>
                    <a:pt x="1200447" y="206945"/>
                  </a:cubicBezTo>
                  <a:cubicBezTo>
                    <a:pt x="1200447" y="223131"/>
                    <a:pt x="1193973" y="236107"/>
                    <a:pt x="1181025" y="245873"/>
                  </a:cubicBezTo>
                  <a:cubicBezTo>
                    <a:pt x="1168077" y="255640"/>
                    <a:pt x="1151278" y="260524"/>
                    <a:pt x="1130628" y="260524"/>
                  </a:cubicBezTo>
                  <a:cubicBezTo>
                    <a:pt x="1116118" y="260524"/>
                    <a:pt x="1103281" y="257956"/>
                    <a:pt x="1092119" y="252822"/>
                  </a:cubicBezTo>
                  <a:cubicBezTo>
                    <a:pt x="1080957" y="247687"/>
                    <a:pt x="1072223" y="240516"/>
                    <a:pt x="1065916" y="231307"/>
                  </a:cubicBezTo>
                  <a:cubicBezTo>
                    <a:pt x="1059610" y="222098"/>
                    <a:pt x="1056456" y="212136"/>
                    <a:pt x="1056456" y="201420"/>
                  </a:cubicBezTo>
                  <a:lnTo>
                    <a:pt x="1087431" y="201420"/>
                  </a:lnTo>
                  <a:cubicBezTo>
                    <a:pt x="1087989" y="211801"/>
                    <a:pt x="1092147" y="220033"/>
                    <a:pt x="1099905" y="226116"/>
                  </a:cubicBezTo>
                  <a:cubicBezTo>
                    <a:pt x="1107662" y="232200"/>
                    <a:pt x="1117904" y="235241"/>
                    <a:pt x="1130628" y="235241"/>
                  </a:cubicBezTo>
                  <a:cubicBezTo>
                    <a:pt x="1142349" y="235241"/>
                    <a:pt x="1151753" y="232869"/>
                    <a:pt x="1158841" y="228126"/>
                  </a:cubicBezTo>
                  <a:cubicBezTo>
                    <a:pt x="1165929" y="223382"/>
                    <a:pt x="1169473" y="217047"/>
                    <a:pt x="1169473" y="209122"/>
                  </a:cubicBezTo>
                  <a:cubicBezTo>
                    <a:pt x="1169473" y="200751"/>
                    <a:pt x="1166319" y="194249"/>
                    <a:pt x="1160013" y="189616"/>
                  </a:cubicBezTo>
                  <a:cubicBezTo>
                    <a:pt x="1153706" y="184984"/>
                    <a:pt x="1142711" y="180994"/>
                    <a:pt x="1127029" y="177645"/>
                  </a:cubicBezTo>
                  <a:cubicBezTo>
                    <a:pt x="1111346" y="174296"/>
                    <a:pt x="1098900" y="170278"/>
                    <a:pt x="1089691" y="165590"/>
                  </a:cubicBezTo>
                  <a:cubicBezTo>
                    <a:pt x="1080483" y="160902"/>
                    <a:pt x="1073674" y="155321"/>
                    <a:pt x="1069265" y="148847"/>
                  </a:cubicBezTo>
                  <a:cubicBezTo>
                    <a:pt x="1064856" y="142373"/>
                    <a:pt x="1062651" y="134671"/>
                    <a:pt x="1062651" y="125741"/>
                  </a:cubicBezTo>
                  <a:cubicBezTo>
                    <a:pt x="1062651" y="110896"/>
                    <a:pt x="1068930" y="98338"/>
                    <a:pt x="1081487" y="88069"/>
                  </a:cubicBezTo>
                  <a:cubicBezTo>
                    <a:pt x="1094045" y="77800"/>
                    <a:pt x="1110090" y="72666"/>
                    <a:pt x="1129624" y="72666"/>
                  </a:cubicBezTo>
                  <a:close/>
                  <a:moveTo>
                    <a:pt x="942472" y="35831"/>
                  </a:moveTo>
                  <a:cubicBezTo>
                    <a:pt x="928855" y="35831"/>
                    <a:pt x="917916" y="41049"/>
                    <a:pt x="909656" y="51485"/>
                  </a:cubicBezTo>
                  <a:cubicBezTo>
                    <a:pt x="901396" y="61922"/>
                    <a:pt x="897266" y="75679"/>
                    <a:pt x="897266" y="92757"/>
                  </a:cubicBezTo>
                  <a:cubicBezTo>
                    <a:pt x="897266" y="109389"/>
                    <a:pt x="901256" y="123090"/>
                    <a:pt x="909237" y="133862"/>
                  </a:cubicBezTo>
                  <a:cubicBezTo>
                    <a:pt x="917218" y="144633"/>
                    <a:pt x="927906" y="150019"/>
                    <a:pt x="941300" y="150019"/>
                  </a:cubicBezTo>
                  <a:cubicBezTo>
                    <a:pt x="951681" y="150019"/>
                    <a:pt x="961253" y="146838"/>
                    <a:pt x="970015" y="140475"/>
                  </a:cubicBezTo>
                  <a:cubicBezTo>
                    <a:pt x="978777" y="134113"/>
                    <a:pt x="985168" y="126243"/>
                    <a:pt x="989186" y="116867"/>
                  </a:cubicBezTo>
                  <a:lnTo>
                    <a:pt x="989186" y="104477"/>
                  </a:lnTo>
                  <a:cubicBezTo>
                    <a:pt x="989186" y="84163"/>
                    <a:pt x="984777" y="67643"/>
                    <a:pt x="975959" y="54918"/>
                  </a:cubicBezTo>
                  <a:cubicBezTo>
                    <a:pt x="967141" y="42193"/>
                    <a:pt x="955979" y="35831"/>
                    <a:pt x="942472" y="35831"/>
                  </a:cubicBezTo>
                  <a:close/>
                  <a:moveTo>
                    <a:pt x="1349108" y="10046"/>
                  </a:moveTo>
                  <a:cubicBezTo>
                    <a:pt x="1355136" y="10046"/>
                    <a:pt x="1359712" y="11776"/>
                    <a:pt x="1362837" y="15237"/>
                  </a:cubicBezTo>
                  <a:cubicBezTo>
                    <a:pt x="1365963" y="18697"/>
                    <a:pt x="1367526" y="22938"/>
                    <a:pt x="1367526" y="27961"/>
                  </a:cubicBezTo>
                  <a:cubicBezTo>
                    <a:pt x="1367526" y="32984"/>
                    <a:pt x="1365963" y="37170"/>
                    <a:pt x="1362837" y="40519"/>
                  </a:cubicBezTo>
                  <a:cubicBezTo>
                    <a:pt x="1359712" y="43867"/>
                    <a:pt x="1355136" y="45542"/>
                    <a:pt x="1349108" y="45542"/>
                  </a:cubicBezTo>
                  <a:cubicBezTo>
                    <a:pt x="1343081" y="45542"/>
                    <a:pt x="1338532" y="43867"/>
                    <a:pt x="1335462" y="40519"/>
                  </a:cubicBezTo>
                  <a:cubicBezTo>
                    <a:pt x="1332393" y="37170"/>
                    <a:pt x="1330858" y="32984"/>
                    <a:pt x="1330858" y="27961"/>
                  </a:cubicBezTo>
                  <a:cubicBezTo>
                    <a:pt x="1330858" y="22938"/>
                    <a:pt x="1332393" y="18697"/>
                    <a:pt x="1335462" y="15237"/>
                  </a:cubicBezTo>
                  <a:cubicBezTo>
                    <a:pt x="1338532" y="11776"/>
                    <a:pt x="1343081" y="10046"/>
                    <a:pt x="1349108" y="10046"/>
                  </a:cubicBezTo>
                  <a:close/>
                  <a:moveTo>
                    <a:pt x="942305" y="10046"/>
                  </a:moveTo>
                  <a:cubicBezTo>
                    <a:pt x="966415" y="10046"/>
                    <a:pt x="985419" y="19060"/>
                    <a:pt x="999316" y="37086"/>
                  </a:cubicBezTo>
                  <a:cubicBezTo>
                    <a:pt x="1013212" y="55113"/>
                    <a:pt x="1020161" y="79698"/>
                    <a:pt x="1020161" y="110840"/>
                  </a:cubicBezTo>
                  <a:lnTo>
                    <a:pt x="1020161" y="119881"/>
                  </a:lnTo>
                  <a:cubicBezTo>
                    <a:pt x="1020161" y="167320"/>
                    <a:pt x="1010785" y="201950"/>
                    <a:pt x="992032" y="223772"/>
                  </a:cubicBezTo>
                  <a:cubicBezTo>
                    <a:pt x="973280" y="245594"/>
                    <a:pt x="944984" y="256784"/>
                    <a:pt x="907144" y="257342"/>
                  </a:cubicBezTo>
                  <a:lnTo>
                    <a:pt x="901117" y="257342"/>
                  </a:lnTo>
                  <a:lnTo>
                    <a:pt x="901117" y="231056"/>
                  </a:lnTo>
                  <a:lnTo>
                    <a:pt x="907647" y="231056"/>
                  </a:lnTo>
                  <a:cubicBezTo>
                    <a:pt x="933208" y="230611"/>
                    <a:pt x="952853" y="223956"/>
                    <a:pt x="966583" y="211089"/>
                  </a:cubicBezTo>
                  <a:cubicBezTo>
                    <a:pt x="980312" y="198223"/>
                    <a:pt x="987791" y="177866"/>
                    <a:pt x="989018" y="150019"/>
                  </a:cubicBezTo>
                  <a:cubicBezTo>
                    <a:pt x="982545" y="157721"/>
                    <a:pt x="974815" y="163916"/>
                    <a:pt x="965829" y="168604"/>
                  </a:cubicBezTo>
                  <a:cubicBezTo>
                    <a:pt x="956844" y="173292"/>
                    <a:pt x="946993" y="175636"/>
                    <a:pt x="936278" y="175636"/>
                  </a:cubicBezTo>
                  <a:cubicBezTo>
                    <a:pt x="922213" y="175636"/>
                    <a:pt x="909963" y="172176"/>
                    <a:pt x="899526" y="165255"/>
                  </a:cubicBezTo>
                  <a:cubicBezTo>
                    <a:pt x="889090" y="158335"/>
                    <a:pt x="881025" y="148596"/>
                    <a:pt x="875332" y="136038"/>
                  </a:cubicBezTo>
                  <a:cubicBezTo>
                    <a:pt x="869640" y="123481"/>
                    <a:pt x="866793" y="109612"/>
                    <a:pt x="866793" y="94431"/>
                  </a:cubicBezTo>
                  <a:cubicBezTo>
                    <a:pt x="866793" y="78135"/>
                    <a:pt x="869891" y="63457"/>
                    <a:pt x="876086" y="50397"/>
                  </a:cubicBezTo>
                  <a:cubicBezTo>
                    <a:pt x="882281" y="37338"/>
                    <a:pt x="891071" y="27347"/>
                    <a:pt x="902456" y="20427"/>
                  </a:cubicBezTo>
                  <a:cubicBezTo>
                    <a:pt x="913842" y="13506"/>
                    <a:pt x="927125" y="10046"/>
                    <a:pt x="942305" y="10046"/>
                  </a:cubicBezTo>
                  <a:close/>
                  <a:moveTo>
                    <a:pt x="1530771" y="0"/>
                  </a:moveTo>
                  <a:lnTo>
                    <a:pt x="1561746" y="0"/>
                  </a:lnTo>
                  <a:lnTo>
                    <a:pt x="1561746" y="257175"/>
                  </a:lnTo>
                  <a:lnTo>
                    <a:pt x="1533283" y="257175"/>
                  </a:lnTo>
                  <a:lnTo>
                    <a:pt x="1531776" y="237753"/>
                  </a:lnTo>
                  <a:cubicBezTo>
                    <a:pt x="1519386" y="252933"/>
                    <a:pt x="1502141" y="260524"/>
                    <a:pt x="1480040" y="260524"/>
                  </a:cubicBezTo>
                  <a:cubicBezTo>
                    <a:pt x="1459055" y="260524"/>
                    <a:pt x="1441949" y="251929"/>
                    <a:pt x="1428722" y="234739"/>
                  </a:cubicBezTo>
                  <a:cubicBezTo>
                    <a:pt x="1415495" y="217549"/>
                    <a:pt x="1408881" y="195114"/>
                    <a:pt x="1408881" y="167432"/>
                  </a:cubicBezTo>
                  <a:lnTo>
                    <a:pt x="1408881" y="165088"/>
                  </a:lnTo>
                  <a:cubicBezTo>
                    <a:pt x="1408881" y="137294"/>
                    <a:pt x="1415467" y="114942"/>
                    <a:pt x="1428638" y="98031"/>
                  </a:cubicBezTo>
                  <a:cubicBezTo>
                    <a:pt x="1441809" y="81121"/>
                    <a:pt x="1459055" y="72666"/>
                    <a:pt x="1480375" y="72666"/>
                  </a:cubicBezTo>
                  <a:cubicBezTo>
                    <a:pt x="1501583" y="72666"/>
                    <a:pt x="1518381" y="79921"/>
                    <a:pt x="1530771" y="94431"/>
                  </a:cubicBezTo>
                  <a:close/>
                  <a:moveTo>
                    <a:pt x="1247645" y="0"/>
                  </a:moveTo>
                  <a:lnTo>
                    <a:pt x="1278619" y="0"/>
                  </a:lnTo>
                  <a:lnTo>
                    <a:pt x="1278619" y="257175"/>
                  </a:lnTo>
                  <a:lnTo>
                    <a:pt x="1247645" y="257175"/>
                  </a:lnTo>
                  <a:close/>
                </a:path>
              </a:pathLst>
            </a:custGeom>
            <a:solidFill>
              <a:schemeClr val="bg1">
                <a:lumMod val="75000"/>
              </a:schemeClr>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endParaRPr lang="en-US" sz="2700">
                <a:solidFill>
                  <a:schemeClr val="bg1">
                    <a:lumMod val="75000"/>
                  </a:schemeClr>
                </a:solidFill>
                <a:latin typeface="#9Slide02 Noi dung dai" panose="02000000000000000000" pitchFamily="2" charset="0"/>
                <a:ea typeface="#9Slide02 Noi dung dai" panose="02000000000000000000" pitchFamily="2" charset="0"/>
              </a:endParaRPr>
            </a:p>
          </p:txBody>
        </p:sp>
        <p:sp>
          <p:nvSpPr>
            <p:cNvPr id="14" name="Rectangle 13">
              <a:extLst>
                <a:ext uri="{FF2B5EF4-FFF2-40B4-BE49-F238E27FC236}">
                  <a16:creationId xmlns:a16="http://schemas.microsoft.com/office/drawing/2014/main" xmlns="" id="{52465F73-4B27-4C0F-9B02-510C8E083EB6}"/>
                </a:ext>
              </a:extLst>
            </p:cNvPr>
            <p:cNvSpPr/>
            <p:nvPr/>
          </p:nvSpPr>
          <p:spPr>
            <a:xfrm>
              <a:off x="-2202100" y="-2224223"/>
              <a:ext cx="16596200" cy="112843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8146389"/>
      </p:ext>
    </p:extLst>
  </p:cSld>
  <p:clrMap bg1="lt1" tx1="dk1" bg2="lt2" tx2="dk2" accent1="accent1" accent2="accent2" accent3="accent3" accent4="accent4" accent5="accent5" accent6="accent6" hlink="hlink" folHlink="folHlink"/>
  <p:sldLayoutIdLst>
    <p:sldLayoutId id="2147483655" r:id="rId1"/>
    <p:sldLayoutId id="2147483654" r:id="rId2"/>
    <p:sldLayoutId id="2147483649" r:id="rId3"/>
    <p:sldLayoutId id="2147483657" r:id="rId4"/>
    <p:sldLayoutId id="2147483650" r:id="rId5"/>
    <p:sldLayoutId id="2147483652" r:id="rId6"/>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4.svg"/></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3.png"/><Relationship Id="rId7"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27150BC6-8183-438E-9FC3-E7389576DD78}"/>
              </a:ext>
            </a:extLst>
          </p:cNvPr>
          <p:cNvSpPr txBox="1"/>
          <p:nvPr/>
        </p:nvSpPr>
        <p:spPr>
          <a:xfrm>
            <a:off x="1676400" y="2819400"/>
            <a:ext cx="8915400" cy="923330"/>
          </a:xfrm>
          <a:prstGeom prst="rect">
            <a:avLst/>
          </a:prstGeom>
          <a:noFill/>
        </p:spPr>
        <p:txBody>
          <a:bodyPr wrap="square" lIns="0" tIns="0" rIns="0" bIns="0" rtlCol="0">
            <a:spAutoFit/>
          </a:bodyPr>
          <a:lstStyle/>
          <a:p>
            <a:pPr algn="l"/>
            <a:r>
              <a:rPr lang="en-US" sz="6000" dirty="0" smtClean="0">
                <a:solidFill>
                  <a:srgbClr val="154A8D"/>
                </a:solidFill>
                <a:latin typeface="#9Slide02 Tieu de rat dai 02" panose="020B0606020202050201" pitchFamily="34" charset="0"/>
              </a:rPr>
              <a:t>Java Backend</a:t>
            </a:r>
            <a:endParaRPr lang="en-US" sz="6000" dirty="0">
              <a:solidFill>
                <a:srgbClr val="154A8D"/>
              </a:solidFill>
              <a:latin typeface="#9Slide02 Tieu de rat dai 02" panose="020B0606020202050201" pitchFamily="34" charset="0"/>
            </a:endParaRPr>
          </a:p>
        </p:txBody>
      </p:sp>
      <p:sp>
        <p:nvSpPr>
          <p:cNvPr id="7" name="TextBox 6">
            <a:extLst>
              <a:ext uri="{FF2B5EF4-FFF2-40B4-BE49-F238E27FC236}">
                <a16:creationId xmlns:a16="http://schemas.microsoft.com/office/drawing/2014/main" xmlns="" id="{57D7E4A7-B4C6-4720-8201-1DA5931A1A87}"/>
              </a:ext>
            </a:extLst>
          </p:cNvPr>
          <p:cNvSpPr txBox="1"/>
          <p:nvPr/>
        </p:nvSpPr>
        <p:spPr>
          <a:xfrm>
            <a:off x="1676400" y="3761780"/>
            <a:ext cx="2895600" cy="261610"/>
          </a:xfrm>
          <a:prstGeom prst="rect">
            <a:avLst/>
          </a:prstGeom>
          <a:noFill/>
        </p:spPr>
        <p:txBody>
          <a:bodyPr wrap="square" lIns="0" tIns="0" rIns="0" bIns="0" rtlCol="0">
            <a:spAutoFit/>
          </a:bodyPr>
          <a:lstStyle/>
          <a:p>
            <a:pPr algn="l"/>
            <a:r>
              <a:rPr lang="en-US" sz="1700" dirty="0" err="1" smtClean="0">
                <a:solidFill>
                  <a:srgbClr val="F37422"/>
                </a:solidFill>
              </a:rPr>
              <a:t>Phùng</a:t>
            </a:r>
            <a:r>
              <a:rPr lang="en-US" sz="1700" dirty="0" smtClean="0">
                <a:solidFill>
                  <a:srgbClr val="F37422"/>
                </a:solidFill>
              </a:rPr>
              <a:t> </a:t>
            </a:r>
            <a:r>
              <a:rPr lang="en-US" sz="1700" dirty="0" err="1" smtClean="0">
                <a:solidFill>
                  <a:srgbClr val="F37422"/>
                </a:solidFill>
              </a:rPr>
              <a:t>Thế</a:t>
            </a:r>
            <a:r>
              <a:rPr lang="en-US" sz="1700" dirty="0" smtClean="0">
                <a:solidFill>
                  <a:srgbClr val="F37422"/>
                </a:solidFill>
              </a:rPr>
              <a:t> Quang</a:t>
            </a:r>
            <a:endParaRPr lang="en-US" sz="1700" dirty="0">
              <a:solidFill>
                <a:srgbClr val="F37422"/>
              </a:solidFill>
            </a:endParaRPr>
          </a:p>
        </p:txBody>
      </p:sp>
      <p:pic>
        <p:nvPicPr>
          <p:cNvPr id="8" name="Graphic 7">
            <a:extLst>
              <a:ext uri="{FF2B5EF4-FFF2-40B4-BE49-F238E27FC236}">
                <a16:creationId xmlns:a16="http://schemas.microsoft.com/office/drawing/2014/main" xmlns="" id="{E9D76A19-BB08-4BB2-B289-7DDC93C3AE95}"/>
              </a:ext>
            </a:extLst>
          </p:cNvPr>
          <p:cNvPicPr>
            <a:picLocks noChangeAspect="1"/>
          </p:cNvPicPr>
          <p:nvPr/>
        </p:nvPicPr>
        <p:blipFill>
          <a:blip r:embed="rId3">
            <a:extLst>
              <a:ext uri="{96DAC541-7B7A-43D3-8B79-37D633B846F1}">
                <asvg:svgBlip xmlns="" xmlns:asvg="http://schemas.microsoft.com/office/drawing/2016/SVG/main" r:embed="rId5"/>
              </a:ext>
            </a:extLst>
          </a:blip>
          <a:stretch>
            <a:fillRect/>
          </a:stretch>
        </p:blipFill>
        <p:spPr>
          <a:xfrm>
            <a:off x="4723872" y="914400"/>
            <a:ext cx="7445124" cy="5029200"/>
          </a:xfrm>
          <a:prstGeom prst="rect">
            <a:avLst/>
          </a:prstGeom>
        </p:spPr>
      </p:pic>
      <p:pic>
        <p:nvPicPr>
          <p:cNvPr id="9" name="Picture 8"/>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Tree>
    <p:extLst>
      <p:ext uri="{BB962C8B-B14F-4D97-AF65-F5344CB8AC3E}">
        <p14:creationId xmlns:p14="http://schemas.microsoft.com/office/powerpoint/2010/main" val="2817079516"/>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21" name="object 7"/>
          <p:cNvSpPr/>
          <p:nvPr/>
        </p:nvSpPr>
        <p:spPr>
          <a:xfrm>
            <a:off x="1447800" y="1066800"/>
            <a:ext cx="8915973" cy="2554605"/>
          </a:xfrm>
          <a:custGeom>
            <a:avLst/>
            <a:gdLst/>
            <a:ahLst/>
            <a:cxnLst/>
            <a:rect l="l" t="t" r="r" b="b"/>
            <a:pathLst>
              <a:path w="8024495" h="2554604">
                <a:moveTo>
                  <a:pt x="0" y="0"/>
                </a:moveTo>
                <a:lnTo>
                  <a:pt x="8023986" y="0"/>
                </a:lnTo>
                <a:lnTo>
                  <a:pt x="8023986" y="2554541"/>
                </a:lnTo>
                <a:lnTo>
                  <a:pt x="0" y="2554541"/>
                </a:lnTo>
                <a:lnTo>
                  <a:pt x="0" y="0"/>
                </a:lnTo>
                <a:close/>
              </a:path>
            </a:pathLst>
          </a:custGeom>
          <a:ln w="9525">
            <a:solidFill>
              <a:srgbClr val="4F81BD"/>
            </a:solidFill>
          </a:ln>
        </p:spPr>
        <p:txBody>
          <a:bodyPr wrap="square" lIns="0" tIns="0" rIns="0" bIns="0" rtlCol="0"/>
          <a:lstStyle/>
          <a:p>
            <a:endParaRPr/>
          </a:p>
        </p:txBody>
      </p:sp>
      <p:sp>
        <p:nvSpPr>
          <p:cNvPr id="22" name="object 8"/>
          <p:cNvSpPr txBox="1"/>
          <p:nvPr/>
        </p:nvSpPr>
        <p:spPr>
          <a:xfrm>
            <a:off x="1466646" y="1730205"/>
            <a:ext cx="6904559" cy="2206373"/>
          </a:xfrm>
          <a:prstGeom prst="rect">
            <a:avLst/>
          </a:prstGeom>
        </p:spPr>
        <p:txBody>
          <a:bodyPr vert="horz" wrap="square" lIns="0" tIns="13335" rIns="0" bIns="0" rtlCol="0">
            <a:spAutoFit/>
          </a:bodyPr>
          <a:lstStyle/>
          <a:p>
            <a:pPr marL="12700" marR="475615">
              <a:lnSpc>
                <a:spcPct val="100000"/>
              </a:lnSpc>
              <a:spcBef>
                <a:spcPts val="105"/>
              </a:spcBef>
            </a:pPr>
            <a:r>
              <a:rPr sz="2000" spc="-60" dirty="0" smtClean="0">
                <a:latin typeface="Consolas" panose="020B0609020204030204" pitchFamily="49" charset="0"/>
                <a:cs typeface="Arial"/>
              </a:rPr>
              <a:t>public</a:t>
            </a:r>
            <a:r>
              <a:rPr sz="2000" spc="-90" dirty="0" smtClean="0">
                <a:latin typeface="Consolas" panose="020B0609020204030204" pitchFamily="49" charset="0"/>
                <a:cs typeface="Arial"/>
              </a:rPr>
              <a:t> </a:t>
            </a:r>
            <a:r>
              <a:rPr sz="2000" spc="-160" dirty="0">
                <a:latin typeface="Consolas" panose="020B0609020204030204" pitchFamily="49" charset="0"/>
                <a:cs typeface="Arial"/>
              </a:rPr>
              <a:t>class</a:t>
            </a:r>
            <a:r>
              <a:rPr sz="2000" spc="-70" dirty="0">
                <a:latin typeface="Consolas" panose="020B0609020204030204" pitchFamily="49" charset="0"/>
                <a:cs typeface="Arial"/>
              </a:rPr>
              <a:t> </a:t>
            </a:r>
            <a:r>
              <a:rPr lang="en-US" sz="2000" spc="-10" dirty="0" smtClean="0">
                <a:latin typeface="Consolas" panose="020B0609020204030204" pitchFamily="49" charset="0"/>
                <a:cs typeface="Arial"/>
              </a:rPr>
              <a:t>Person</a:t>
            </a:r>
            <a:r>
              <a:rPr sz="2000" spc="-10" dirty="0" smtClean="0">
                <a:latin typeface="Consolas" panose="020B0609020204030204" pitchFamily="49" charset="0"/>
                <a:cs typeface="Carlito"/>
              </a:rPr>
              <a:t>{</a:t>
            </a:r>
            <a:endParaRPr sz="2000" dirty="0">
              <a:latin typeface="Consolas" panose="020B0609020204030204" pitchFamily="49" charset="0"/>
              <a:cs typeface="Carlito"/>
            </a:endParaRPr>
          </a:p>
          <a:p>
            <a:pPr marL="297180">
              <a:lnSpc>
                <a:spcPct val="100000"/>
              </a:lnSpc>
            </a:pPr>
            <a:r>
              <a:rPr sz="2000" b="1" dirty="0">
                <a:solidFill>
                  <a:srgbClr val="3333FF"/>
                </a:solidFill>
                <a:latin typeface="Consolas" panose="020B0609020204030204" pitchFamily="49" charset="0"/>
                <a:cs typeface="Carlito"/>
              </a:rPr>
              <a:t>public</a:t>
            </a:r>
            <a:r>
              <a:rPr sz="2000" b="1" spc="-45" dirty="0">
                <a:solidFill>
                  <a:srgbClr val="3333FF"/>
                </a:solidFill>
                <a:latin typeface="Consolas" panose="020B0609020204030204" pitchFamily="49" charset="0"/>
                <a:cs typeface="Carlito"/>
              </a:rPr>
              <a:t> </a:t>
            </a:r>
            <a:r>
              <a:rPr sz="2000" dirty="0">
                <a:latin typeface="Consolas" panose="020B0609020204030204" pitchFamily="49" charset="0"/>
                <a:cs typeface="Carlito"/>
              </a:rPr>
              <a:t>String</a:t>
            </a:r>
            <a:r>
              <a:rPr sz="2000" spc="-35" dirty="0">
                <a:latin typeface="Consolas" panose="020B0609020204030204" pitchFamily="49" charset="0"/>
                <a:cs typeface="Carlito"/>
              </a:rPr>
              <a:t> </a:t>
            </a:r>
            <a:r>
              <a:rPr lang="en-US" sz="2000" spc="-10" dirty="0" err="1" smtClean="0">
                <a:latin typeface="Consolas" panose="020B0609020204030204" pitchFamily="49" charset="0"/>
                <a:cs typeface="Carlito"/>
              </a:rPr>
              <a:t>fullName</a:t>
            </a:r>
            <a:r>
              <a:rPr sz="2000" spc="-10" dirty="0" smtClean="0">
                <a:latin typeface="Consolas" panose="020B0609020204030204" pitchFamily="49" charset="0"/>
                <a:cs typeface="Carlito"/>
              </a:rPr>
              <a:t>;</a:t>
            </a:r>
            <a:endParaRPr sz="2000" dirty="0">
              <a:latin typeface="Consolas" panose="020B0609020204030204" pitchFamily="49" charset="0"/>
              <a:cs typeface="Carlito"/>
            </a:endParaRPr>
          </a:p>
          <a:p>
            <a:pPr marL="297180">
              <a:lnSpc>
                <a:spcPct val="100000"/>
              </a:lnSpc>
            </a:pPr>
            <a:r>
              <a:rPr sz="2000" b="1" spc="-10" dirty="0">
                <a:solidFill>
                  <a:srgbClr val="3333FF"/>
                </a:solidFill>
                <a:latin typeface="Consolas" panose="020B0609020204030204" pitchFamily="49" charset="0"/>
                <a:cs typeface="Carlito"/>
              </a:rPr>
              <a:t>protected</a:t>
            </a:r>
            <a:r>
              <a:rPr sz="2000" b="1" spc="-15" dirty="0">
                <a:solidFill>
                  <a:srgbClr val="3333FF"/>
                </a:solidFill>
                <a:latin typeface="Consolas" panose="020B0609020204030204" pitchFamily="49" charset="0"/>
                <a:cs typeface="Carlito"/>
              </a:rPr>
              <a:t> </a:t>
            </a:r>
            <a:r>
              <a:rPr lang="en-US" sz="2000" spc="-70" dirty="0" smtClean="0">
                <a:latin typeface="Consolas" panose="020B0609020204030204" pitchFamily="49" charset="0"/>
                <a:cs typeface="Arial"/>
              </a:rPr>
              <a:t>String </a:t>
            </a:r>
            <a:r>
              <a:rPr lang="en-US" sz="2000" spc="-10" dirty="0" smtClean="0">
                <a:latin typeface="Consolas" panose="020B0609020204030204" pitchFamily="49" charset="0"/>
                <a:cs typeface="Carlito"/>
              </a:rPr>
              <a:t>id</a:t>
            </a:r>
            <a:r>
              <a:rPr sz="2000" spc="-10" dirty="0" smtClean="0">
                <a:latin typeface="Consolas" panose="020B0609020204030204" pitchFamily="49" charset="0"/>
                <a:cs typeface="Carlito"/>
              </a:rPr>
              <a:t>;</a:t>
            </a:r>
            <a:endParaRPr lang="en-US" sz="2000" spc="-10" dirty="0" smtClean="0">
              <a:latin typeface="Consolas" panose="020B0609020204030204" pitchFamily="49" charset="0"/>
              <a:cs typeface="Carlito"/>
            </a:endParaRPr>
          </a:p>
          <a:p>
            <a:pPr marL="469900" marR="5080" lvl="1">
              <a:spcBef>
                <a:spcPts val="105"/>
              </a:spcBef>
            </a:pPr>
            <a:r>
              <a:rPr lang="en-US" sz="2000" spc="-60" dirty="0">
                <a:latin typeface="Consolas" panose="020B0609020204030204" pitchFamily="49" charset="0"/>
                <a:cs typeface="Arial"/>
              </a:rPr>
              <a:t>public</a:t>
            </a:r>
            <a:r>
              <a:rPr lang="en-US" sz="2000" spc="-120" dirty="0">
                <a:latin typeface="Consolas" panose="020B0609020204030204" pitchFamily="49" charset="0"/>
                <a:cs typeface="Arial"/>
              </a:rPr>
              <a:t> </a:t>
            </a:r>
            <a:r>
              <a:rPr lang="en-US" sz="2000" spc="-10" dirty="0">
                <a:latin typeface="Consolas" panose="020B0609020204030204" pitchFamily="49" charset="0"/>
                <a:cs typeface="Arial"/>
              </a:rPr>
              <a:t>Person</a:t>
            </a:r>
            <a:r>
              <a:rPr lang="en-US" sz="2000" dirty="0" smtClean="0">
                <a:latin typeface="Consolas" panose="020B0609020204030204" pitchFamily="49" charset="0"/>
                <a:cs typeface="Carlito"/>
              </a:rPr>
              <a:t>(String</a:t>
            </a:r>
            <a:r>
              <a:rPr lang="en-US" sz="2000" spc="-20" dirty="0" smtClean="0">
                <a:latin typeface="Consolas" panose="020B0609020204030204" pitchFamily="49" charset="0"/>
                <a:cs typeface="Carlito"/>
              </a:rPr>
              <a:t> </a:t>
            </a:r>
            <a:r>
              <a:rPr lang="en-US" sz="2000" spc="-50" dirty="0" err="1" smtClean="0">
                <a:latin typeface="Consolas" panose="020B0609020204030204" pitchFamily="49" charset="0"/>
                <a:cs typeface="Carlito"/>
              </a:rPr>
              <a:t>fullName</a:t>
            </a:r>
            <a:r>
              <a:rPr lang="en-US" sz="2000" spc="-50" dirty="0" smtClean="0">
                <a:latin typeface="Consolas" panose="020B0609020204030204" pitchFamily="49" charset="0"/>
                <a:cs typeface="Arial"/>
              </a:rPr>
              <a:t>,</a:t>
            </a:r>
            <a:r>
              <a:rPr lang="en-US" sz="2000" spc="-110" dirty="0" smtClean="0">
                <a:latin typeface="Consolas" panose="020B0609020204030204" pitchFamily="49" charset="0"/>
                <a:cs typeface="Arial"/>
              </a:rPr>
              <a:t> </a:t>
            </a:r>
            <a:r>
              <a:rPr lang="en-US" sz="2000" spc="-75" dirty="0" smtClean="0">
                <a:latin typeface="Consolas" panose="020B0609020204030204" pitchFamily="49" charset="0"/>
                <a:cs typeface="Arial"/>
              </a:rPr>
              <a:t>String </a:t>
            </a:r>
            <a:r>
              <a:rPr lang="en-US" sz="2000" spc="-10" dirty="0" smtClean="0">
                <a:latin typeface="Consolas" panose="020B0609020204030204" pitchFamily="49" charset="0"/>
                <a:cs typeface="Carlito"/>
              </a:rPr>
              <a:t>id){…} </a:t>
            </a:r>
          </a:p>
          <a:p>
            <a:pPr marL="469900" marR="5080" lvl="1">
              <a:spcBef>
                <a:spcPts val="105"/>
              </a:spcBef>
            </a:pPr>
            <a:r>
              <a:rPr lang="en-US" sz="2000" spc="-10" dirty="0" smtClean="0">
                <a:latin typeface="Consolas" panose="020B0609020204030204" pitchFamily="49" charset="0"/>
                <a:cs typeface="Carlito"/>
              </a:rPr>
              <a:t>Public </a:t>
            </a:r>
            <a:r>
              <a:rPr lang="en-US" sz="2000" dirty="0" smtClean="0">
                <a:latin typeface="Consolas" panose="020B0609020204030204" pitchFamily="49" charset="0"/>
                <a:cs typeface="Carlito"/>
              </a:rPr>
              <a:t>void</a:t>
            </a:r>
            <a:r>
              <a:rPr lang="en-US" sz="2000" spc="-40" dirty="0" smtClean="0">
                <a:latin typeface="Consolas" panose="020B0609020204030204" pitchFamily="49" charset="0"/>
                <a:cs typeface="Carlito"/>
              </a:rPr>
              <a:t> </a:t>
            </a:r>
            <a:r>
              <a:rPr lang="en-US" sz="2000" spc="-10" dirty="0" smtClean="0">
                <a:latin typeface="Consolas" panose="020B0609020204030204" pitchFamily="49" charset="0"/>
                <a:cs typeface="Carlito"/>
              </a:rPr>
              <a:t>info(){…}</a:t>
            </a:r>
            <a:endParaRPr lang="en-US" sz="2000" dirty="0" smtClean="0">
              <a:latin typeface="Consolas" panose="020B0609020204030204" pitchFamily="49" charset="0"/>
              <a:cs typeface="Carlito"/>
            </a:endParaRPr>
          </a:p>
          <a:p>
            <a:pPr marL="469900" marR="5080" lvl="1">
              <a:spcBef>
                <a:spcPts val="105"/>
              </a:spcBef>
            </a:pPr>
            <a:r>
              <a:rPr lang="en-US" sz="2000" spc="-10" dirty="0" smtClean="0">
                <a:latin typeface="Consolas" panose="020B0609020204030204" pitchFamily="49" charset="0"/>
                <a:cs typeface="Carlito"/>
              </a:rPr>
              <a:t>}</a:t>
            </a:r>
            <a:endParaRPr lang="en-US" sz="2000" dirty="0">
              <a:latin typeface="Consolas" panose="020B0609020204030204" pitchFamily="49" charset="0"/>
              <a:cs typeface="Carlito"/>
            </a:endParaRPr>
          </a:p>
          <a:p>
            <a:pPr marL="297180">
              <a:lnSpc>
                <a:spcPct val="100000"/>
              </a:lnSpc>
            </a:pPr>
            <a:endParaRPr sz="2000" dirty="0">
              <a:latin typeface="Carlito"/>
              <a:cs typeface="Carlito"/>
            </a:endParaRPr>
          </a:p>
        </p:txBody>
      </p:sp>
      <p:sp>
        <p:nvSpPr>
          <p:cNvPr id="25" name="object 11"/>
          <p:cNvSpPr/>
          <p:nvPr/>
        </p:nvSpPr>
        <p:spPr>
          <a:xfrm>
            <a:off x="1447800" y="3770058"/>
            <a:ext cx="9307195" cy="2554605"/>
          </a:xfrm>
          <a:custGeom>
            <a:avLst/>
            <a:gdLst/>
            <a:ahLst/>
            <a:cxnLst/>
            <a:rect l="l" t="t" r="r" b="b"/>
            <a:pathLst>
              <a:path w="8024495" h="2554604">
                <a:moveTo>
                  <a:pt x="0" y="0"/>
                </a:moveTo>
                <a:lnTo>
                  <a:pt x="8023986" y="0"/>
                </a:lnTo>
                <a:lnTo>
                  <a:pt x="8023986" y="2554541"/>
                </a:lnTo>
                <a:lnTo>
                  <a:pt x="0" y="2554541"/>
                </a:lnTo>
                <a:lnTo>
                  <a:pt x="0" y="0"/>
                </a:lnTo>
                <a:close/>
              </a:path>
            </a:pathLst>
          </a:custGeom>
          <a:ln w="9525">
            <a:solidFill>
              <a:srgbClr val="4F81BD"/>
            </a:solidFill>
          </a:ln>
        </p:spPr>
        <p:txBody>
          <a:bodyPr wrap="square" lIns="0" tIns="0" rIns="0" bIns="0" rtlCol="0"/>
          <a:lstStyle/>
          <a:p>
            <a:endParaRPr/>
          </a:p>
        </p:txBody>
      </p:sp>
      <p:sp>
        <p:nvSpPr>
          <p:cNvPr id="26" name="object 12"/>
          <p:cNvSpPr txBox="1"/>
          <p:nvPr/>
        </p:nvSpPr>
        <p:spPr>
          <a:xfrm>
            <a:off x="1466646" y="3786314"/>
            <a:ext cx="9135314" cy="2167260"/>
          </a:xfrm>
          <a:prstGeom prst="rect">
            <a:avLst/>
          </a:prstGeom>
        </p:spPr>
        <p:txBody>
          <a:bodyPr vert="horz" wrap="square" lIns="0" tIns="12700" rIns="0" bIns="0" rtlCol="0">
            <a:spAutoFit/>
          </a:bodyPr>
          <a:lstStyle/>
          <a:p>
            <a:pPr marL="12700">
              <a:lnSpc>
                <a:spcPct val="100000"/>
              </a:lnSpc>
              <a:spcBef>
                <a:spcPts val="5"/>
              </a:spcBef>
            </a:pPr>
            <a:r>
              <a:rPr sz="2000" spc="-60" dirty="0" smtClean="0">
                <a:latin typeface="Consolas" panose="020B0609020204030204" pitchFamily="49" charset="0"/>
                <a:cs typeface="Arial"/>
              </a:rPr>
              <a:t>public</a:t>
            </a:r>
            <a:r>
              <a:rPr sz="2000" spc="-110" dirty="0" smtClean="0">
                <a:latin typeface="Consolas" panose="020B0609020204030204" pitchFamily="49" charset="0"/>
                <a:cs typeface="Arial"/>
              </a:rPr>
              <a:t> </a:t>
            </a:r>
            <a:r>
              <a:rPr sz="2000" spc="-160" dirty="0">
                <a:latin typeface="Consolas" panose="020B0609020204030204" pitchFamily="49" charset="0"/>
                <a:cs typeface="Arial"/>
              </a:rPr>
              <a:t>class</a:t>
            </a:r>
            <a:r>
              <a:rPr sz="2000" spc="-95" dirty="0">
                <a:latin typeface="Consolas" panose="020B0609020204030204" pitchFamily="49" charset="0"/>
                <a:cs typeface="Arial"/>
              </a:rPr>
              <a:t> </a:t>
            </a:r>
            <a:r>
              <a:rPr lang="en-US" sz="2000" spc="-10" dirty="0" smtClean="0">
                <a:latin typeface="Consolas" panose="020B0609020204030204" pitchFamily="49" charset="0"/>
                <a:cs typeface="Carlito"/>
              </a:rPr>
              <a:t>Student </a:t>
            </a:r>
            <a:r>
              <a:rPr sz="2000" b="1" dirty="0" smtClean="0">
                <a:solidFill>
                  <a:srgbClr val="FF0000"/>
                </a:solidFill>
                <a:latin typeface="Consolas" panose="020B0609020204030204" pitchFamily="49" charset="0"/>
                <a:cs typeface="Carlito"/>
              </a:rPr>
              <a:t>extends</a:t>
            </a:r>
            <a:r>
              <a:rPr sz="2000" b="1" spc="-30" dirty="0" smtClean="0">
                <a:solidFill>
                  <a:srgbClr val="FF0000"/>
                </a:solidFill>
                <a:latin typeface="Consolas" panose="020B0609020204030204" pitchFamily="49" charset="0"/>
                <a:cs typeface="Carlito"/>
              </a:rPr>
              <a:t> </a:t>
            </a:r>
            <a:r>
              <a:rPr lang="en-US" sz="2000" spc="-10" dirty="0">
                <a:latin typeface="Consolas" panose="020B0609020204030204" pitchFamily="49" charset="0"/>
                <a:cs typeface="Arial"/>
              </a:rPr>
              <a:t>Person</a:t>
            </a:r>
            <a:r>
              <a:rPr sz="2000" spc="-10" dirty="0" smtClean="0">
                <a:latin typeface="Consolas" panose="020B0609020204030204" pitchFamily="49" charset="0"/>
                <a:cs typeface="Carlito"/>
              </a:rPr>
              <a:t>{</a:t>
            </a:r>
            <a:endParaRPr sz="2000" dirty="0">
              <a:latin typeface="Consolas" panose="020B0609020204030204" pitchFamily="49" charset="0"/>
              <a:cs typeface="Carlito"/>
            </a:endParaRPr>
          </a:p>
          <a:p>
            <a:pPr marL="297180">
              <a:lnSpc>
                <a:spcPts val="2400"/>
              </a:lnSpc>
            </a:pPr>
            <a:r>
              <a:rPr sz="2000" spc="-60" dirty="0">
                <a:latin typeface="Consolas" panose="020B0609020204030204" pitchFamily="49" charset="0"/>
                <a:cs typeface="Arial"/>
              </a:rPr>
              <a:t>public</a:t>
            </a:r>
            <a:r>
              <a:rPr sz="2000" spc="-95" dirty="0">
                <a:latin typeface="Consolas" panose="020B0609020204030204" pitchFamily="49" charset="0"/>
                <a:cs typeface="Arial"/>
              </a:rPr>
              <a:t> </a:t>
            </a:r>
            <a:r>
              <a:rPr lang="en-US" sz="2000" spc="-70" dirty="0" smtClean="0">
                <a:latin typeface="Consolas" panose="020B0609020204030204" pitchFamily="49" charset="0"/>
                <a:cs typeface="Arial"/>
              </a:rPr>
              <a:t>String </a:t>
            </a:r>
            <a:r>
              <a:rPr lang="en-US" sz="2000" spc="-10" dirty="0" err="1" smtClean="0">
                <a:latin typeface="Consolas" panose="020B0609020204030204" pitchFamily="49" charset="0"/>
                <a:cs typeface="Carlito"/>
              </a:rPr>
              <a:t>className</a:t>
            </a:r>
            <a:r>
              <a:rPr sz="2000" spc="-10" dirty="0" smtClean="0">
                <a:latin typeface="Consolas" panose="020B0609020204030204" pitchFamily="49" charset="0"/>
                <a:cs typeface="Carlito"/>
              </a:rPr>
              <a:t>;</a:t>
            </a:r>
            <a:endParaRPr sz="2000" dirty="0">
              <a:latin typeface="Consolas" panose="020B0609020204030204" pitchFamily="49" charset="0"/>
              <a:cs typeface="Carlito"/>
            </a:endParaRPr>
          </a:p>
          <a:p>
            <a:pPr marL="297180">
              <a:lnSpc>
                <a:spcPct val="100000"/>
              </a:lnSpc>
            </a:pPr>
            <a:r>
              <a:rPr sz="2000" spc="-60" dirty="0">
                <a:latin typeface="Consolas" panose="020B0609020204030204" pitchFamily="49" charset="0"/>
                <a:cs typeface="Arial"/>
              </a:rPr>
              <a:t>public</a:t>
            </a:r>
            <a:r>
              <a:rPr sz="2000" spc="-110" dirty="0">
                <a:latin typeface="Consolas" panose="020B0609020204030204" pitchFamily="49" charset="0"/>
                <a:cs typeface="Arial"/>
              </a:rPr>
              <a:t> </a:t>
            </a:r>
            <a:r>
              <a:rPr lang="en-US" sz="2000" spc="-10" dirty="0">
                <a:latin typeface="Consolas" panose="020B0609020204030204" pitchFamily="49" charset="0"/>
                <a:cs typeface="Carlito"/>
              </a:rPr>
              <a:t>Student </a:t>
            </a:r>
            <a:r>
              <a:rPr sz="2000" u="none" dirty="0" smtClean="0">
                <a:latin typeface="Consolas" panose="020B0609020204030204" pitchFamily="49" charset="0"/>
                <a:cs typeface="Carlito"/>
              </a:rPr>
              <a:t>(</a:t>
            </a:r>
            <a:r>
              <a:rPr lang="en-US" sz="2000" dirty="0">
                <a:latin typeface="Consolas" panose="020B0609020204030204" pitchFamily="49" charset="0"/>
                <a:cs typeface="Carlito"/>
              </a:rPr>
              <a:t>String</a:t>
            </a:r>
            <a:r>
              <a:rPr lang="en-US" sz="2000" spc="-20" dirty="0">
                <a:latin typeface="Consolas" panose="020B0609020204030204" pitchFamily="49" charset="0"/>
                <a:cs typeface="Carlito"/>
              </a:rPr>
              <a:t> </a:t>
            </a:r>
            <a:r>
              <a:rPr lang="en-US" sz="2000" spc="-50" dirty="0" err="1">
                <a:latin typeface="Consolas" panose="020B0609020204030204" pitchFamily="49" charset="0"/>
                <a:cs typeface="Carlito"/>
              </a:rPr>
              <a:t>fullName</a:t>
            </a:r>
            <a:r>
              <a:rPr lang="en-US" sz="2000" spc="-50" dirty="0">
                <a:latin typeface="Consolas" panose="020B0609020204030204" pitchFamily="49" charset="0"/>
                <a:cs typeface="Arial"/>
              </a:rPr>
              <a:t>,</a:t>
            </a:r>
            <a:r>
              <a:rPr lang="en-US" sz="2000" spc="-110" dirty="0">
                <a:latin typeface="Consolas" panose="020B0609020204030204" pitchFamily="49" charset="0"/>
                <a:cs typeface="Arial"/>
              </a:rPr>
              <a:t> </a:t>
            </a:r>
            <a:r>
              <a:rPr lang="en-US" sz="2000" spc="-75" dirty="0">
                <a:latin typeface="Consolas" panose="020B0609020204030204" pitchFamily="49" charset="0"/>
                <a:cs typeface="Arial"/>
              </a:rPr>
              <a:t>String </a:t>
            </a:r>
            <a:r>
              <a:rPr lang="en-US" sz="2000" spc="-10" dirty="0" smtClean="0">
                <a:latin typeface="Consolas" panose="020B0609020204030204" pitchFamily="49" charset="0"/>
                <a:cs typeface="Carlito"/>
              </a:rPr>
              <a:t>id, String </a:t>
            </a:r>
            <a:r>
              <a:rPr lang="en-US" sz="2000" spc="-10" dirty="0" err="1" smtClean="0">
                <a:latin typeface="Consolas" panose="020B0609020204030204" pitchFamily="49" charset="0"/>
                <a:cs typeface="Carlito"/>
              </a:rPr>
              <a:t>className</a:t>
            </a:r>
            <a:r>
              <a:rPr sz="2000" u="none" spc="-10" dirty="0" smtClean="0">
                <a:latin typeface="Consolas" panose="020B0609020204030204" pitchFamily="49" charset="0"/>
                <a:cs typeface="Carlito"/>
              </a:rPr>
              <a:t>){…}</a:t>
            </a:r>
            <a:endParaRPr sz="2000" dirty="0">
              <a:latin typeface="Consolas" panose="020B0609020204030204" pitchFamily="49" charset="0"/>
              <a:cs typeface="Carlito"/>
            </a:endParaRPr>
          </a:p>
          <a:p>
            <a:pPr marL="297180">
              <a:lnSpc>
                <a:spcPct val="100000"/>
              </a:lnSpc>
            </a:pPr>
            <a:r>
              <a:rPr sz="2000" spc="-60" dirty="0">
                <a:latin typeface="Consolas" panose="020B0609020204030204" pitchFamily="49" charset="0"/>
                <a:cs typeface="Arial"/>
              </a:rPr>
              <a:t>public</a:t>
            </a:r>
            <a:r>
              <a:rPr sz="2000" spc="-90" dirty="0">
                <a:latin typeface="Consolas" panose="020B0609020204030204" pitchFamily="49" charset="0"/>
                <a:cs typeface="Arial"/>
              </a:rPr>
              <a:t> </a:t>
            </a:r>
            <a:r>
              <a:rPr sz="2000" spc="-75" dirty="0">
                <a:latin typeface="Consolas" panose="020B0609020204030204" pitchFamily="49" charset="0"/>
                <a:cs typeface="Arial"/>
              </a:rPr>
              <a:t>void</a:t>
            </a:r>
            <a:r>
              <a:rPr sz="2000" spc="-70" dirty="0">
                <a:latin typeface="Consolas" panose="020B0609020204030204" pitchFamily="49" charset="0"/>
                <a:cs typeface="Arial"/>
              </a:rPr>
              <a:t> </a:t>
            </a:r>
            <a:r>
              <a:rPr lang="en-US" sz="2000" spc="-10" dirty="0" smtClean="0">
                <a:latin typeface="Consolas" panose="020B0609020204030204" pitchFamily="49" charset="0"/>
                <a:cs typeface="Arial"/>
              </a:rPr>
              <a:t>info</a:t>
            </a:r>
            <a:r>
              <a:rPr sz="2000" spc="-10" dirty="0" smtClean="0">
                <a:latin typeface="Consolas" panose="020B0609020204030204" pitchFamily="49" charset="0"/>
                <a:cs typeface="Carlito"/>
              </a:rPr>
              <a:t>(){</a:t>
            </a:r>
            <a:endParaRPr sz="2000" dirty="0">
              <a:latin typeface="Consolas" panose="020B0609020204030204" pitchFamily="49" charset="0"/>
              <a:cs typeface="Carlito"/>
            </a:endParaRPr>
          </a:p>
          <a:p>
            <a:pPr marL="584200">
              <a:lnSpc>
                <a:spcPct val="100000"/>
              </a:lnSpc>
            </a:pPr>
            <a:r>
              <a:rPr sz="2000" b="1" i="1" dirty="0">
                <a:solidFill>
                  <a:srgbClr val="FF0000"/>
                </a:solidFill>
                <a:latin typeface="+mj-lt"/>
                <a:cs typeface="Carlito"/>
              </a:rPr>
              <a:t>//</a:t>
            </a:r>
            <a:r>
              <a:rPr sz="2000" b="1" i="1" spc="-10" dirty="0">
                <a:solidFill>
                  <a:srgbClr val="FF0000"/>
                </a:solidFill>
                <a:latin typeface="+mj-lt"/>
                <a:cs typeface="Carlito"/>
              </a:rPr>
              <a:t> </a:t>
            </a:r>
            <a:r>
              <a:rPr sz="2000" b="1" i="1" dirty="0">
                <a:solidFill>
                  <a:srgbClr val="FF0000"/>
                </a:solidFill>
                <a:latin typeface="+mj-lt"/>
                <a:cs typeface="Carlito"/>
              </a:rPr>
              <a:t>Mã</a:t>
            </a:r>
            <a:r>
              <a:rPr sz="2000" b="1" i="1" spc="-5" dirty="0">
                <a:solidFill>
                  <a:srgbClr val="FF0000"/>
                </a:solidFill>
                <a:latin typeface="+mj-lt"/>
                <a:cs typeface="Carlito"/>
              </a:rPr>
              <a:t> </a:t>
            </a:r>
            <a:r>
              <a:rPr sz="2000" b="1" i="1" spc="-100" dirty="0">
                <a:solidFill>
                  <a:srgbClr val="FF0000"/>
                </a:solidFill>
                <a:latin typeface="+mj-lt"/>
                <a:cs typeface="Arial"/>
              </a:rPr>
              <a:t>ở</a:t>
            </a:r>
            <a:r>
              <a:rPr sz="2000" b="1" i="1" spc="-95" dirty="0">
                <a:solidFill>
                  <a:srgbClr val="FF0000"/>
                </a:solidFill>
                <a:latin typeface="+mj-lt"/>
                <a:cs typeface="Arial"/>
              </a:rPr>
              <a:t> </a:t>
            </a:r>
            <a:r>
              <a:rPr sz="2000" b="1" i="1" spc="-114" dirty="0">
                <a:solidFill>
                  <a:srgbClr val="FF0000"/>
                </a:solidFill>
                <a:latin typeface="+mj-lt"/>
                <a:cs typeface="Arial"/>
              </a:rPr>
              <a:t>đây </a:t>
            </a:r>
            <a:r>
              <a:rPr sz="2000" b="1" i="1" dirty="0">
                <a:solidFill>
                  <a:srgbClr val="FF0000"/>
                </a:solidFill>
                <a:latin typeface="+mj-lt"/>
                <a:cs typeface="Carlito"/>
              </a:rPr>
              <a:t>có</a:t>
            </a:r>
            <a:r>
              <a:rPr sz="2000" b="1" i="1" spc="-5" dirty="0">
                <a:solidFill>
                  <a:srgbClr val="FF0000"/>
                </a:solidFill>
                <a:latin typeface="+mj-lt"/>
                <a:cs typeface="Carlito"/>
              </a:rPr>
              <a:t> </a:t>
            </a:r>
            <a:r>
              <a:rPr sz="2000" b="1" i="1" spc="-95" dirty="0">
                <a:solidFill>
                  <a:srgbClr val="FF0000"/>
                </a:solidFill>
                <a:latin typeface="+mj-lt"/>
                <a:cs typeface="Arial"/>
              </a:rPr>
              <a:t>thể</a:t>
            </a:r>
            <a:r>
              <a:rPr sz="2000" b="1" i="1" spc="-120" dirty="0">
                <a:solidFill>
                  <a:srgbClr val="FF0000"/>
                </a:solidFill>
                <a:latin typeface="+mj-lt"/>
                <a:cs typeface="Arial"/>
              </a:rPr>
              <a:t> </a:t>
            </a:r>
            <a:r>
              <a:rPr sz="2000" b="1" i="1" spc="-254" dirty="0">
                <a:solidFill>
                  <a:srgbClr val="FF0000"/>
                </a:solidFill>
                <a:latin typeface="+mj-lt"/>
                <a:cs typeface="Arial"/>
              </a:rPr>
              <a:t>sử</a:t>
            </a:r>
            <a:r>
              <a:rPr sz="2000" b="1" i="1" spc="-90" dirty="0">
                <a:solidFill>
                  <a:srgbClr val="FF0000"/>
                </a:solidFill>
                <a:latin typeface="+mj-lt"/>
                <a:cs typeface="Arial"/>
              </a:rPr>
              <a:t> </a:t>
            </a:r>
            <a:r>
              <a:rPr sz="2000" b="1" i="1" spc="-180" dirty="0" err="1">
                <a:solidFill>
                  <a:srgbClr val="FF0000"/>
                </a:solidFill>
                <a:latin typeface="+mj-lt"/>
                <a:cs typeface="Arial"/>
              </a:rPr>
              <a:t>dụng</a:t>
            </a:r>
            <a:r>
              <a:rPr sz="2000" b="1" i="1" spc="-135" dirty="0">
                <a:solidFill>
                  <a:srgbClr val="FF0000"/>
                </a:solidFill>
                <a:latin typeface="+mj-lt"/>
                <a:cs typeface="Arial"/>
              </a:rPr>
              <a:t> </a:t>
            </a:r>
            <a:r>
              <a:rPr sz="2000" b="1" i="1" spc="-185" dirty="0" err="1" smtClean="0">
                <a:solidFill>
                  <a:srgbClr val="FF0000"/>
                </a:solidFill>
                <a:latin typeface="+mj-lt"/>
                <a:cs typeface="Arial"/>
              </a:rPr>
              <a:t>những</a:t>
            </a:r>
            <a:r>
              <a:rPr lang="en-US" sz="2000" b="1" i="1" spc="-185" dirty="0" smtClean="0">
                <a:solidFill>
                  <a:srgbClr val="FF0000"/>
                </a:solidFill>
                <a:latin typeface="+mj-lt"/>
                <a:cs typeface="Arial"/>
              </a:rPr>
              <a:t> </a:t>
            </a:r>
            <a:r>
              <a:rPr lang="en-US" sz="2000" b="1" i="1" spc="-125" dirty="0" err="1" smtClean="0">
                <a:solidFill>
                  <a:srgbClr val="FF0000"/>
                </a:solidFill>
                <a:latin typeface="+mj-lt"/>
                <a:cs typeface="Arial"/>
              </a:rPr>
              <a:t>đặc</a:t>
            </a:r>
            <a:r>
              <a:rPr lang="en-US" sz="2000" b="1" i="1" spc="-125" dirty="0" smtClean="0">
                <a:solidFill>
                  <a:srgbClr val="FF0000"/>
                </a:solidFill>
                <a:latin typeface="+mj-lt"/>
                <a:cs typeface="Arial"/>
              </a:rPr>
              <a:t> </a:t>
            </a:r>
            <a:r>
              <a:rPr lang="en-US" sz="2000" b="1" i="1" spc="-125" dirty="0" err="1" smtClean="0">
                <a:solidFill>
                  <a:srgbClr val="FF0000"/>
                </a:solidFill>
                <a:latin typeface="+mj-lt"/>
                <a:cs typeface="Arial"/>
              </a:rPr>
              <a:t>điểm</a:t>
            </a:r>
            <a:r>
              <a:rPr sz="2000" b="1" i="1" spc="-120" dirty="0" smtClean="0">
                <a:solidFill>
                  <a:srgbClr val="FF0000"/>
                </a:solidFill>
                <a:latin typeface="+mj-lt"/>
                <a:cs typeface="Arial"/>
              </a:rPr>
              <a:t> </a:t>
            </a:r>
            <a:r>
              <a:rPr sz="2000" b="1" i="1" spc="-140" dirty="0">
                <a:solidFill>
                  <a:srgbClr val="FF0000"/>
                </a:solidFill>
                <a:latin typeface="+mj-lt"/>
                <a:cs typeface="Arial"/>
              </a:rPr>
              <a:t>nào</a:t>
            </a:r>
            <a:r>
              <a:rPr sz="2000" b="1" i="1" spc="-120" dirty="0">
                <a:solidFill>
                  <a:srgbClr val="FF0000"/>
                </a:solidFill>
                <a:latin typeface="+mj-lt"/>
                <a:cs typeface="Arial"/>
              </a:rPr>
              <a:t> </a:t>
            </a:r>
            <a:r>
              <a:rPr sz="2000" b="1" i="1" spc="-180" dirty="0">
                <a:solidFill>
                  <a:srgbClr val="FF0000"/>
                </a:solidFill>
                <a:latin typeface="+mj-lt"/>
                <a:cs typeface="Arial"/>
              </a:rPr>
              <a:t>của</a:t>
            </a:r>
            <a:r>
              <a:rPr sz="2000" b="1" i="1" spc="-125" dirty="0">
                <a:solidFill>
                  <a:srgbClr val="FF0000"/>
                </a:solidFill>
                <a:latin typeface="+mj-lt"/>
                <a:cs typeface="Arial"/>
              </a:rPr>
              <a:t> lớp</a:t>
            </a:r>
            <a:r>
              <a:rPr sz="2000" b="1" i="1" spc="-105" dirty="0">
                <a:solidFill>
                  <a:srgbClr val="FF0000"/>
                </a:solidFill>
                <a:latin typeface="+mj-lt"/>
                <a:cs typeface="Arial"/>
              </a:rPr>
              <a:t> </a:t>
            </a:r>
            <a:r>
              <a:rPr sz="2000" b="1" i="1" spc="-25" dirty="0">
                <a:solidFill>
                  <a:srgbClr val="FF0000"/>
                </a:solidFill>
                <a:latin typeface="+mj-lt"/>
                <a:cs typeface="Arial"/>
              </a:rPr>
              <a:t>cha</a:t>
            </a:r>
            <a:endParaRPr sz="2000" dirty="0">
              <a:latin typeface="+mj-lt"/>
              <a:cs typeface="Arial"/>
            </a:endParaRPr>
          </a:p>
          <a:p>
            <a:pPr marL="299085">
              <a:lnSpc>
                <a:spcPct val="100000"/>
              </a:lnSpc>
            </a:pPr>
            <a:r>
              <a:rPr sz="2000" spc="-50" dirty="0">
                <a:latin typeface="Carlito"/>
                <a:cs typeface="Carlito"/>
              </a:rPr>
              <a:t>}</a:t>
            </a:r>
            <a:endParaRPr sz="2000" dirty="0">
              <a:latin typeface="Carlito"/>
              <a:cs typeface="Carlito"/>
            </a:endParaRPr>
          </a:p>
          <a:p>
            <a:pPr marL="13970">
              <a:lnSpc>
                <a:spcPct val="100000"/>
              </a:lnSpc>
            </a:pPr>
            <a:r>
              <a:rPr sz="2000" spc="-50" dirty="0">
                <a:latin typeface="Carlito"/>
                <a:cs typeface="Carlito"/>
              </a:rPr>
              <a:t>}</a:t>
            </a:r>
            <a:endParaRPr sz="2000" dirty="0">
              <a:latin typeface="Carlito"/>
              <a:cs typeface="Carlito"/>
            </a:endParaRPr>
          </a:p>
        </p:txBody>
      </p:sp>
      <p:grpSp>
        <p:nvGrpSpPr>
          <p:cNvPr id="27" name="object 13"/>
          <p:cNvGrpSpPr/>
          <p:nvPr/>
        </p:nvGrpSpPr>
        <p:grpSpPr>
          <a:xfrm>
            <a:off x="8432800" y="2273300"/>
            <a:ext cx="2540000" cy="1981835"/>
            <a:chOff x="6159500" y="2273300"/>
            <a:chExt cx="2540000" cy="1981835"/>
          </a:xfrm>
        </p:grpSpPr>
        <p:sp>
          <p:nvSpPr>
            <p:cNvPr id="28" name="object 14"/>
            <p:cNvSpPr/>
            <p:nvPr/>
          </p:nvSpPr>
          <p:spPr>
            <a:xfrm>
              <a:off x="6172200" y="2286000"/>
              <a:ext cx="2514600" cy="1956435"/>
            </a:xfrm>
            <a:custGeom>
              <a:avLst/>
              <a:gdLst/>
              <a:ahLst/>
              <a:cxnLst/>
              <a:rect l="l" t="t" r="r" b="b"/>
              <a:pathLst>
                <a:path w="2514600" h="1956435">
                  <a:moveTo>
                    <a:pt x="2514600" y="0"/>
                  </a:moveTo>
                  <a:lnTo>
                    <a:pt x="0" y="0"/>
                  </a:lnTo>
                  <a:lnTo>
                    <a:pt x="0" y="1850224"/>
                  </a:lnTo>
                  <a:lnTo>
                    <a:pt x="59866" y="1866133"/>
                  </a:lnTo>
                  <a:lnTo>
                    <a:pt x="117833" y="1880599"/>
                  </a:lnTo>
                  <a:lnTo>
                    <a:pt x="173964" y="1893661"/>
                  </a:lnTo>
                  <a:lnTo>
                    <a:pt x="228323" y="1905359"/>
                  </a:lnTo>
                  <a:lnTo>
                    <a:pt x="280973" y="1915732"/>
                  </a:lnTo>
                  <a:lnTo>
                    <a:pt x="331976" y="1924819"/>
                  </a:lnTo>
                  <a:lnTo>
                    <a:pt x="381397" y="1932659"/>
                  </a:lnTo>
                  <a:lnTo>
                    <a:pt x="429299" y="1939291"/>
                  </a:lnTo>
                  <a:lnTo>
                    <a:pt x="475744" y="1944754"/>
                  </a:lnTo>
                  <a:lnTo>
                    <a:pt x="520797" y="1949088"/>
                  </a:lnTo>
                  <a:lnTo>
                    <a:pt x="564520" y="1952332"/>
                  </a:lnTo>
                  <a:lnTo>
                    <a:pt x="606978" y="1954524"/>
                  </a:lnTo>
                  <a:lnTo>
                    <a:pt x="648232" y="1955704"/>
                  </a:lnTo>
                  <a:lnTo>
                    <a:pt x="688347" y="1955911"/>
                  </a:lnTo>
                  <a:lnTo>
                    <a:pt x="727386" y="1955185"/>
                  </a:lnTo>
                  <a:lnTo>
                    <a:pt x="802488" y="1951087"/>
                  </a:lnTo>
                  <a:lnTo>
                    <a:pt x="874045" y="1943723"/>
                  </a:lnTo>
                  <a:lnTo>
                    <a:pt x="942563" y="1933407"/>
                  </a:lnTo>
                  <a:lnTo>
                    <a:pt x="1008549" y="1920452"/>
                  </a:lnTo>
                  <a:lnTo>
                    <a:pt x="1072509" y="1905170"/>
                  </a:lnTo>
                  <a:lnTo>
                    <a:pt x="1134950" y="1887875"/>
                  </a:lnTo>
                  <a:lnTo>
                    <a:pt x="1196378" y="1868880"/>
                  </a:lnTo>
                  <a:lnTo>
                    <a:pt x="1257299" y="1848499"/>
                  </a:lnTo>
                  <a:lnTo>
                    <a:pt x="1318221" y="1827043"/>
                  </a:lnTo>
                  <a:lnTo>
                    <a:pt x="1473848" y="1770762"/>
                  </a:lnTo>
                  <a:lnTo>
                    <a:pt x="1538758" y="1748015"/>
                  </a:lnTo>
                  <a:lnTo>
                    <a:pt x="1605947" y="1725602"/>
                  </a:lnTo>
                  <a:lnTo>
                    <a:pt x="1675921" y="1703839"/>
                  </a:lnTo>
                  <a:lnTo>
                    <a:pt x="1749187" y="1683036"/>
                  </a:lnTo>
                  <a:lnTo>
                    <a:pt x="1787213" y="1673093"/>
                  </a:lnTo>
                  <a:lnTo>
                    <a:pt x="1826252" y="1663508"/>
                  </a:lnTo>
                  <a:lnTo>
                    <a:pt x="1866367" y="1654321"/>
                  </a:lnTo>
                  <a:lnTo>
                    <a:pt x="1907621" y="1645569"/>
                  </a:lnTo>
                  <a:lnTo>
                    <a:pt x="1950079" y="1637292"/>
                  </a:lnTo>
                  <a:lnTo>
                    <a:pt x="1993802" y="1629530"/>
                  </a:lnTo>
                  <a:lnTo>
                    <a:pt x="2038855" y="1622321"/>
                  </a:lnTo>
                  <a:lnTo>
                    <a:pt x="2085300" y="1615705"/>
                  </a:lnTo>
                  <a:lnTo>
                    <a:pt x="2133202" y="1609720"/>
                  </a:lnTo>
                  <a:lnTo>
                    <a:pt x="2182623" y="1604407"/>
                  </a:lnTo>
                  <a:lnTo>
                    <a:pt x="2233626" y="1599804"/>
                  </a:lnTo>
                  <a:lnTo>
                    <a:pt x="2286276" y="1595949"/>
                  </a:lnTo>
                  <a:lnTo>
                    <a:pt x="2340635" y="1592884"/>
                  </a:lnTo>
                  <a:lnTo>
                    <a:pt x="2396766" y="1590645"/>
                  </a:lnTo>
                  <a:lnTo>
                    <a:pt x="2454733" y="1589274"/>
                  </a:lnTo>
                  <a:lnTo>
                    <a:pt x="2514600" y="1588808"/>
                  </a:lnTo>
                  <a:lnTo>
                    <a:pt x="2514600" y="0"/>
                  </a:lnTo>
                  <a:close/>
                </a:path>
              </a:pathLst>
            </a:custGeom>
            <a:solidFill>
              <a:srgbClr val="FFFFFF"/>
            </a:solidFill>
          </p:spPr>
          <p:txBody>
            <a:bodyPr wrap="square" lIns="0" tIns="0" rIns="0" bIns="0" rtlCol="0"/>
            <a:lstStyle/>
            <a:p>
              <a:endParaRPr/>
            </a:p>
          </p:txBody>
        </p:sp>
        <p:sp>
          <p:nvSpPr>
            <p:cNvPr id="29" name="object 15"/>
            <p:cNvSpPr/>
            <p:nvPr/>
          </p:nvSpPr>
          <p:spPr>
            <a:xfrm>
              <a:off x="6172200" y="2286000"/>
              <a:ext cx="2514600" cy="1956435"/>
            </a:xfrm>
            <a:custGeom>
              <a:avLst/>
              <a:gdLst/>
              <a:ahLst/>
              <a:cxnLst/>
              <a:rect l="l" t="t" r="r" b="b"/>
              <a:pathLst>
                <a:path w="2514600" h="1956435">
                  <a:moveTo>
                    <a:pt x="0" y="0"/>
                  </a:moveTo>
                  <a:lnTo>
                    <a:pt x="2514600" y="0"/>
                  </a:lnTo>
                  <a:lnTo>
                    <a:pt x="2514600" y="1588808"/>
                  </a:lnTo>
                  <a:lnTo>
                    <a:pt x="2454733" y="1589274"/>
                  </a:lnTo>
                  <a:lnTo>
                    <a:pt x="2396766" y="1590645"/>
                  </a:lnTo>
                  <a:lnTo>
                    <a:pt x="2340635" y="1592884"/>
                  </a:lnTo>
                  <a:lnTo>
                    <a:pt x="2286276" y="1595949"/>
                  </a:lnTo>
                  <a:lnTo>
                    <a:pt x="2233626" y="1599804"/>
                  </a:lnTo>
                  <a:lnTo>
                    <a:pt x="2182623" y="1604407"/>
                  </a:lnTo>
                  <a:lnTo>
                    <a:pt x="2133202" y="1609720"/>
                  </a:lnTo>
                  <a:lnTo>
                    <a:pt x="2085300" y="1615705"/>
                  </a:lnTo>
                  <a:lnTo>
                    <a:pt x="2038855" y="1622321"/>
                  </a:lnTo>
                  <a:lnTo>
                    <a:pt x="1993802" y="1629530"/>
                  </a:lnTo>
                  <a:lnTo>
                    <a:pt x="1950079" y="1637292"/>
                  </a:lnTo>
                  <a:lnTo>
                    <a:pt x="1907621" y="1645569"/>
                  </a:lnTo>
                  <a:lnTo>
                    <a:pt x="1866367" y="1654321"/>
                  </a:lnTo>
                  <a:lnTo>
                    <a:pt x="1826252" y="1663508"/>
                  </a:lnTo>
                  <a:lnTo>
                    <a:pt x="1787213" y="1673093"/>
                  </a:lnTo>
                  <a:lnTo>
                    <a:pt x="1749187" y="1683036"/>
                  </a:lnTo>
                  <a:lnTo>
                    <a:pt x="1712111" y="1693298"/>
                  </a:lnTo>
                  <a:lnTo>
                    <a:pt x="1640554" y="1714620"/>
                  </a:lnTo>
                  <a:lnTo>
                    <a:pt x="1572036" y="1736747"/>
                  </a:lnTo>
                  <a:lnTo>
                    <a:pt x="1506050" y="1759366"/>
                  </a:lnTo>
                  <a:lnTo>
                    <a:pt x="1442090" y="1782164"/>
                  </a:lnTo>
                  <a:lnTo>
                    <a:pt x="1379649" y="1804827"/>
                  </a:lnTo>
                  <a:lnTo>
                    <a:pt x="1348840" y="1816011"/>
                  </a:lnTo>
                  <a:lnTo>
                    <a:pt x="1287729" y="1837886"/>
                  </a:lnTo>
                  <a:lnTo>
                    <a:pt x="1226870" y="1858843"/>
                  </a:lnTo>
                  <a:lnTo>
                    <a:pt x="1165759" y="1878571"/>
                  </a:lnTo>
                  <a:lnTo>
                    <a:pt x="1103888" y="1896755"/>
                  </a:lnTo>
                  <a:lnTo>
                    <a:pt x="1040751" y="1913082"/>
                  </a:lnTo>
                  <a:lnTo>
                    <a:pt x="975841" y="1927240"/>
                  </a:lnTo>
                  <a:lnTo>
                    <a:pt x="908652" y="1938915"/>
                  </a:lnTo>
                  <a:lnTo>
                    <a:pt x="838678" y="1947794"/>
                  </a:lnTo>
                  <a:lnTo>
                    <a:pt x="765412" y="1953564"/>
                  </a:lnTo>
                  <a:lnTo>
                    <a:pt x="688347" y="1955911"/>
                  </a:lnTo>
                  <a:lnTo>
                    <a:pt x="648232" y="1955704"/>
                  </a:lnTo>
                  <a:lnTo>
                    <a:pt x="606978" y="1954524"/>
                  </a:lnTo>
                  <a:lnTo>
                    <a:pt x="564520" y="1952332"/>
                  </a:lnTo>
                  <a:lnTo>
                    <a:pt x="520797" y="1949088"/>
                  </a:lnTo>
                  <a:lnTo>
                    <a:pt x="475744" y="1944754"/>
                  </a:lnTo>
                  <a:lnTo>
                    <a:pt x="429299" y="1939291"/>
                  </a:lnTo>
                  <a:lnTo>
                    <a:pt x="381397" y="1932659"/>
                  </a:lnTo>
                  <a:lnTo>
                    <a:pt x="331976" y="1924819"/>
                  </a:lnTo>
                  <a:lnTo>
                    <a:pt x="280973" y="1915732"/>
                  </a:lnTo>
                  <a:lnTo>
                    <a:pt x="228323" y="1905359"/>
                  </a:lnTo>
                  <a:lnTo>
                    <a:pt x="173964" y="1893661"/>
                  </a:lnTo>
                  <a:lnTo>
                    <a:pt x="117833" y="1880599"/>
                  </a:lnTo>
                  <a:lnTo>
                    <a:pt x="59866" y="1866133"/>
                  </a:lnTo>
                  <a:lnTo>
                    <a:pt x="0" y="1850224"/>
                  </a:lnTo>
                  <a:lnTo>
                    <a:pt x="0" y="0"/>
                  </a:lnTo>
                  <a:close/>
                </a:path>
              </a:pathLst>
            </a:custGeom>
            <a:ln w="25400">
              <a:solidFill>
                <a:srgbClr val="F79646"/>
              </a:solidFill>
            </a:ln>
          </p:spPr>
          <p:txBody>
            <a:bodyPr wrap="square" lIns="0" tIns="0" rIns="0" bIns="0" rtlCol="0"/>
            <a:lstStyle/>
            <a:p>
              <a:endParaRPr/>
            </a:p>
          </p:txBody>
        </p:sp>
      </p:grpSp>
      <p:sp>
        <p:nvSpPr>
          <p:cNvPr id="31" name="object 16"/>
          <p:cNvSpPr txBox="1"/>
          <p:nvPr/>
        </p:nvSpPr>
        <p:spPr>
          <a:xfrm>
            <a:off x="8524240" y="2503830"/>
            <a:ext cx="1762760" cy="843821"/>
          </a:xfrm>
          <a:prstGeom prst="rect">
            <a:avLst/>
          </a:prstGeom>
        </p:spPr>
        <p:txBody>
          <a:bodyPr vert="horz" wrap="square" lIns="0" tIns="12700" rIns="0" bIns="0" rtlCol="0">
            <a:spAutoFit/>
          </a:bodyPr>
          <a:lstStyle/>
          <a:p>
            <a:pPr marL="254635" indent="-241935">
              <a:lnSpc>
                <a:spcPct val="100000"/>
              </a:lnSpc>
              <a:spcBef>
                <a:spcPts val="100"/>
              </a:spcBef>
              <a:buAutoNum type="alphaUcPeriod"/>
              <a:tabLst>
                <a:tab pos="254635" algn="l"/>
              </a:tabLst>
            </a:pPr>
            <a:r>
              <a:rPr sz="1800" spc="-114" dirty="0" err="1" smtClean="0">
                <a:latin typeface="Arial"/>
                <a:cs typeface="Arial"/>
              </a:rPr>
              <a:t>super.</a:t>
            </a:r>
            <a:r>
              <a:rPr lang="en-US" sz="1800" spc="-114" dirty="0" err="1" smtClean="0">
                <a:latin typeface="Arial"/>
                <a:cs typeface="Arial"/>
              </a:rPr>
              <a:t>fullName</a:t>
            </a:r>
            <a:endParaRPr sz="1800" dirty="0">
              <a:latin typeface="Arial"/>
              <a:cs typeface="Arial"/>
            </a:endParaRPr>
          </a:p>
          <a:p>
            <a:pPr marL="245110" indent="-232410">
              <a:lnSpc>
                <a:spcPct val="100000"/>
              </a:lnSpc>
              <a:buAutoNum type="alphaUcPeriod"/>
              <a:tabLst>
                <a:tab pos="245110" algn="l"/>
              </a:tabLst>
            </a:pPr>
            <a:r>
              <a:rPr sz="1800" spc="-45" dirty="0" smtClean="0">
                <a:latin typeface="Arial"/>
                <a:cs typeface="Arial"/>
              </a:rPr>
              <a:t>super.</a:t>
            </a:r>
            <a:r>
              <a:rPr lang="en-US" sz="1800" spc="-45" dirty="0" smtClean="0">
                <a:latin typeface="Arial"/>
                <a:cs typeface="Arial"/>
              </a:rPr>
              <a:t>id</a:t>
            </a:r>
            <a:endParaRPr sz="1800" dirty="0">
              <a:latin typeface="Arial"/>
              <a:cs typeface="Arial"/>
            </a:endParaRPr>
          </a:p>
          <a:p>
            <a:pPr marL="242570" indent="-241300">
              <a:lnSpc>
                <a:spcPct val="100000"/>
              </a:lnSpc>
              <a:buAutoNum type="alphaUcPeriod"/>
              <a:tabLst>
                <a:tab pos="242570" algn="l"/>
              </a:tabLst>
            </a:pPr>
            <a:r>
              <a:rPr sz="1800" spc="-40" dirty="0" smtClean="0">
                <a:latin typeface="Arial"/>
                <a:cs typeface="Arial"/>
              </a:rPr>
              <a:t>super.</a:t>
            </a:r>
            <a:r>
              <a:rPr lang="en-US" spc="-40" dirty="0" smtClean="0">
                <a:latin typeface="Arial"/>
                <a:cs typeface="Arial"/>
              </a:rPr>
              <a:t>info</a:t>
            </a:r>
            <a:r>
              <a:rPr sz="1800" spc="-40" dirty="0" smtClean="0">
                <a:latin typeface="Carlito"/>
                <a:cs typeface="Carlito"/>
              </a:rPr>
              <a:t>()</a:t>
            </a:r>
            <a:endParaRPr sz="1800" dirty="0">
              <a:latin typeface="Carlito"/>
              <a:cs typeface="Carlito"/>
            </a:endParaRPr>
          </a:p>
        </p:txBody>
      </p:sp>
    </p:spTree>
    <p:extLst>
      <p:ext uri="{BB962C8B-B14F-4D97-AF65-F5344CB8AC3E}">
        <p14:creationId xmlns:p14="http://schemas.microsoft.com/office/powerpoint/2010/main" val="3271965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r>
                <a:rPr lang="en-US" altLang="zh-CN" sz="2800" b="1" dirty="0" smtClean="0">
                  <a:solidFill>
                    <a:schemeClr val="bg1"/>
                  </a:solidFill>
                  <a:latin typeface="Times New Roman" panose="02020603050405020304" pitchFamily="18" charset="0"/>
                  <a:cs typeface="Times New Roman" panose="02020603050405020304" pitchFamily="18" charset="0"/>
                </a:rPr>
                <a:t> (super)</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5" y="1679367"/>
            <a:ext cx="4172155" cy="2470548"/>
          </a:xfrm>
          <a:prstGeom prst="rect">
            <a:avLst/>
          </a:prstGeom>
        </p:spPr>
        <p:txBody>
          <a:bodyPr vert="horz" wrap="square" lIns="0" tIns="99695" rIns="0" bIns="0" rtlCol="0">
            <a:spAutoFit/>
          </a:bodyPr>
          <a:lstStyle/>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Truy</a:t>
            </a:r>
            <a:r>
              <a:rPr lang="en-US" sz="2400" spc="-120" dirty="0" smtClean="0">
                <a:latin typeface="+mj-lt"/>
                <a:cs typeface="Arial"/>
              </a:rPr>
              <a:t> </a:t>
            </a:r>
            <a:r>
              <a:rPr lang="en-US" sz="2400" spc="-120" dirty="0" err="1">
                <a:latin typeface="+mj-lt"/>
                <a:cs typeface="Arial"/>
              </a:rPr>
              <a:t>cập</a:t>
            </a:r>
            <a:r>
              <a:rPr lang="en-US" sz="2400" spc="-120" dirty="0">
                <a:latin typeface="+mj-lt"/>
                <a:cs typeface="Arial"/>
              </a:rPr>
              <a:t> </a:t>
            </a:r>
            <a:r>
              <a:rPr lang="en-US" sz="2400" spc="-120" dirty="0" err="1">
                <a:latin typeface="+mj-lt"/>
                <a:cs typeface="Arial"/>
              </a:rPr>
              <a:t>đến</a:t>
            </a:r>
            <a:r>
              <a:rPr lang="en-US" sz="2400" spc="-120" dirty="0">
                <a:latin typeface="+mj-lt"/>
                <a:cs typeface="Arial"/>
              </a:rPr>
              <a:t> </a:t>
            </a:r>
            <a:r>
              <a:rPr lang="en-US" sz="2400" spc="-120" dirty="0" err="1">
                <a:latin typeface="+mj-lt"/>
                <a:cs typeface="Arial"/>
              </a:rPr>
              <a:t>các</a:t>
            </a:r>
            <a:r>
              <a:rPr lang="en-US" sz="2400" spc="-120" dirty="0">
                <a:latin typeface="+mj-lt"/>
                <a:cs typeface="Arial"/>
              </a:rPr>
              <a:t> </a:t>
            </a:r>
            <a:r>
              <a:rPr lang="en-US" sz="2400" spc="-120" dirty="0" err="1">
                <a:latin typeface="+mj-lt"/>
                <a:cs typeface="Arial"/>
              </a:rPr>
              <a:t>thành</a:t>
            </a:r>
            <a:r>
              <a:rPr lang="en-US" sz="2400" spc="-120" dirty="0">
                <a:latin typeface="+mj-lt"/>
                <a:cs typeface="Arial"/>
              </a:rPr>
              <a:t> </a:t>
            </a:r>
            <a:r>
              <a:rPr lang="en-US" sz="2400" spc="-120" dirty="0" err="1">
                <a:latin typeface="+mj-lt"/>
                <a:cs typeface="Arial"/>
              </a:rPr>
              <a:t>viên</a:t>
            </a:r>
            <a:r>
              <a:rPr lang="en-US" sz="2400" spc="-120" dirty="0">
                <a:latin typeface="+mj-lt"/>
                <a:cs typeface="Arial"/>
              </a:rPr>
              <a:t> </a:t>
            </a:r>
            <a:r>
              <a:rPr lang="en-US" sz="2400" spc="-120" dirty="0" err="1">
                <a:latin typeface="+mj-lt"/>
                <a:cs typeface="Arial"/>
              </a:rPr>
              <a:t>của</a:t>
            </a:r>
            <a:r>
              <a:rPr lang="en-US" sz="2400" spc="-120" dirty="0">
                <a:latin typeface="+mj-lt"/>
                <a:cs typeface="Arial"/>
              </a:rPr>
              <a:t> </a:t>
            </a:r>
            <a:r>
              <a:rPr lang="en-US" sz="2400" spc="-120" dirty="0" err="1">
                <a:latin typeface="+mj-lt"/>
                <a:cs typeface="Arial"/>
              </a:rPr>
              <a:t>lớp</a:t>
            </a:r>
            <a:r>
              <a:rPr lang="en-US" sz="2400" spc="-120" dirty="0">
                <a:latin typeface="+mj-lt"/>
                <a:cs typeface="Arial"/>
              </a:rPr>
              <a:t> cha </a:t>
            </a:r>
            <a:r>
              <a:rPr lang="en-US" sz="2400" spc="-120" dirty="0" err="1">
                <a:latin typeface="+mj-lt"/>
                <a:cs typeface="Arial"/>
              </a:rPr>
              <a:t>bằng</a:t>
            </a:r>
            <a:r>
              <a:rPr lang="en-US" sz="2400" spc="-120" dirty="0">
                <a:latin typeface="+mj-lt"/>
                <a:cs typeface="Arial"/>
              </a:rPr>
              <a:t> </a:t>
            </a:r>
            <a:r>
              <a:rPr lang="en-US" sz="2400" spc="-120" dirty="0" err="1">
                <a:latin typeface="+mj-lt"/>
                <a:cs typeface="Arial"/>
              </a:rPr>
              <a:t>cách</a:t>
            </a:r>
            <a:r>
              <a:rPr lang="en-US" sz="2400" spc="-120" dirty="0">
                <a:latin typeface="+mj-lt"/>
                <a:cs typeface="Arial"/>
              </a:rPr>
              <a:t> </a:t>
            </a:r>
            <a:r>
              <a:rPr lang="en-US" sz="2400" spc="-120" dirty="0" err="1">
                <a:latin typeface="+mj-lt"/>
                <a:cs typeface="Arial"/>
              </a:rPr>
              <a:t>sử</a:t>
            </a:r>
            <a:r>
              <a:rPr lang="en-US" sz="2400" spc="-120" dirty="0">
                <a:latin typeface="+mj-lt"/>
                <a:cs typeface="Arial"/>
              </a:rPr>
              <a:t> </a:t>
            </a:r>
            <a:r>
              <a:rPr lang="en-US" sz="2400" spc="-120" dirty="0" err="1">
                <a:latin typeface="+mj-lt"/>
                <a:cs typeface="Arial"/>
              </a:rPr>
              <a:t>dụng</a:t>
            </a:r>
            <a:r>
              <a:rPr lang="en-US" sz="2400" spc="-120" dirty="0">
                <a:latin typeface="+mj-lt"/>
                <a:cs typeface="Arial"/>
              </a:rPr>
              <a:t> </a:t>
            </a:r>
            <a:r>
              <a:rPr lang="en-US" sz="2400" spc="-120" dirty="0" err="1">
                <a:latin typeface="+mj-lt"/>
                <a:cs typeface="Arial"/>
              </a:rPr>
              <a:t>từ</a:t>
            </a:r>
            <a:r>
              <a:rPr lang="en-US" sz="2400" spc="-120" dirty="0">
                <a:latin typeface="+mj-lt"/>
                <a:cs typeface="Arial"/>
              </a:rPr>
              <a:t> </a:t>
            </a:r>
            <a:r>
              <a:rPr lang="en-US" sz="2400" spc="-120" dirty="0" err="1">
                <a:latin typeface="+mj-lt"/>
                <a:cs typeface="Arial"/>
              </a:rPr>
              <a:t>khóa</a:t>
            </a:r>
            <a:r>
              <a:rPr lang="en-US" sz="2400" spc="-120" dirty="0">
                <a:latin typeface="+mj-lt"/>
                <a:cs typeface="Arial"/>
              </a:rPr>
              <a:t> </a:t>
            </a:r>
            <a:r>
              <a:rPr lang="en-US" sz="2400" spc="-120" dirty="0" smtClean="0">
                <a:latin typeface="+mj-lt"/>
                <a:cs typeface="Arial"/>
              </a:rPr>
              <a:t>super</a:t>
            </a: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Sử</a:t>
            </a:r>
            <a:r>
              <a:rPr lang="en-US" sz="2400" spc="-120" dirty="0" smtClean="0">
                <a:latin typeface="+mj-lt"/>
                <a:cs typeface="Arial"/>
              </a:rPr>
              <a:t> </a:t>
            </a:r>
            <a:r>
              <a:rPr lang="en-US" sz="2400" spc="-120" dirty="0" err="1">
                <a:latin typeface="+mj-lt"/>
                <a:cs typeface="Arial"/>
              </a:rPr>
              <a:t>dụng</a:t>
            </a:r>
            <a:r>
              <a:rPr lang="en-US" sz="2400" spc="-120" dirty="0">
                <a:latin typeface="+mj-lt"/>
                <a:cs typeface="Arial"/>
              </a:rPr>
              <a:t> super </a:t>
            </a:r>
            <a:r>
              <a:rPr lang="en-US" sz="2400" spc="-120" dirty="0" err="1">
                <a:latin typeface="+mj-lt"/>
                <a:cs typeface="Arial"/>
              </a:rPr>
              <a:t>để</a:t>
            </a:r>
            <a:r>
              <a:rPr lang="en-US" sz="2400" spc="-120" dirty="0">
                <a:latin typeface="+mj-lt"/>
                <a:cs typeface="Arial"/>
              </a:rPr>
              <a:t> </a:t>
            </a:r>
            <a:r>
              <a:rPr lang="en-US" sz="2400" spc="-120" dirty="0" err="1" smtClean="0">
                <a:latin typeface="+mj-lt"/>
                <a:cs typeface="Arial"/>
              </a:rPr>
              <a:t>gọi</a:t>
            </a:r>
            <a:r>
              <a:rPr lang="en-US" sz="2400" spc="-120" dirty="0" smtClean="0">
                <a:latin typeface="+mj-lt"/>
                <a:cs typeface="Arial"/>
              </a:rPr>
              <a:t> </a:t>
            </a:r>
            <a:r>
              <a:rPr lang="en-US" sz="2400" spc="-120" dirty="0" err="1" smtClean="0">
                <a:latin typeface="+mj-lt"/>
                <a:cs typeface="Arial"/>
              </a:rPr>
              <a:t>hàm</a:t>
            </a:r>
            <a:r>
              <a:rPr lang="en-US" sz="2400" spc="-120" dirty="0" smtClean="0">
                <a:latin typeface="+mj-lt"/>
                <a:cs typeface="Arial"/>
              </a:rPr>
              <a:t> </a:t>
            </a:r>
            <a:r>
              <a:rPr lang="en-US" sz="2400" spc="-120" dirty="0" err="1">
                <a:latin typeface="+mj-lt"/>
                <a:cs typeface="Arial"/>
              </a:rPr>
              <a:t>tạo</a:t>
            </a:r>
            <a:r>
              <a:rPr lang="en-US" sz="2400" spc="-120" dirty="0">
                <a:latin typeface="+mj-lt"/>
                <a:cs typeface="Arial"/>
              </a:rPr>
              <a:t> </a:t>
            </a:r>
            <a:r>
              <a:rPr lang="en-US" sz="2400" spc="-120" dirty="0" err="1">
                <a:latin typeface="+mj-lt"/>
                <a:cs typeface="Arial"/>
              </a:rPr>
              <a:t>của</a:t>
            </a:r>
            <a:r>
              <a:rPr lang="en-US" sz="2400" spc="-120" dirty="0">
                <a:latin typeface="+mj-lt"/>
                <a:cs typeface="Arial"/>
              </a:rPr>
              <a:t> </a:t>
            </a:r>
            <a:r>
              <a:rPr lang="en-US" sz="2400" spc="-120" dirty="0" err="1">
                <a:latin typeface="+mj-lt"/>
                <a:cs typeface="Arial"/>
              </a:rPr>
              <a:t>lớp</a:t>
            </a:r>
            <a:r>
              <a:rPr lang="en-US" sz="2400" spc="-120" dirty="0">
                <a:latin typeface="+mj-lt"/>
                <a:cs typeface="Arial"/>
              </a:rPr>
              <a:t> cha</a:t>
            </a: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
        <p:nvSpPr>
          <p:cNvPr id="16" name="object 5"/>
          <p:cNvSpPr txBox="1"/>
          <p:nvPr/>
        </p:nvSpPr>
        <p:spPr>
          <a:xfrm>
            <a:off x="6257925" y="1638935"/>
            <a:ext cx="4105848" cy="1311897"/>
          </a:xfrm>
          <a:prstGeom prst="rect">
            <a:avLst/>
          </a:prstGeom>
          <a:ln w="9525">
            <a:solidFill>
              <a:srgbClr val="4F81BD"/>
            </a:solidFill>
          </a:ln>
        </p:spPr>
        <p:txBody>
          <a:bodyPr vert="horz" wrap="square" lIns="0" tIns="29209" rIns="0" bIns="0" rtlCol="0">
            <a:spAutoFit/>
          </a:bodyPr>
          <a:lstStyle/>
          <a:p>
            <a:pPr marL="375920" marR="108585" indent="-285115">
              <a:lnSpc>
                <a:spcPct val="100000"/>
              </a:lnSpc>
              <a:spcBef>
                <a:spcPts val="229"/>
              </a:spcBef>
            </a:pPr>
            <a:r>
              <a:rPr sz="2000" spc="-60" dirty="0">
                <a:latin typeface="Arial"/>
                <a:cs typeface="Arial"/>
              </a:rPr>
              <a:t>public</a:t>
            </a:r>
            <a:r>
              <a:rPr sz="2000" spc="-90" dirty="0">
                <a:latin typeface="Arial"/>
                <a:cs typeface="Arial"/>
              </a:rPr>
              <a:t> </a:t>
            </a:r>
            <a:r>
              <a:rPr sz="2000" spc="-160" dirty="0">
                <a:latin typeface="Arial"/>
                <a:cs typeface="Arial"/>
              </a:rPr>
              <a:t>class</a:t>
            </a:r>
            <a:r>
              <a:rPr sz="2000" spc="-70" dirty="0">
                <a:latin typeface="Arial"/>
                <a:cs typeface="Arial"/>
              </a:rPr>
              <a:t> </a:t>
            </a:r>
            <a:r>
              <a:rPr lang="en-US" sz="2000" spc="-10" dirty="0" smtClean="0">
                <a:latin typeface="Arial"/>
                <a:cs typeface="Arial"/>
              </a:rPr>
              <a:t>Person</a:t>
            </a:r>
            <a:r>
              <a:rPr sz="2000" spc="-10" dirty="0" smtClean="0">
                <a:latin typeface="Arial"/>
                <a:cs typeface="Arial"/>
              </a:rPr>
              <a:t>{ </a:t>
            </a:r>
            <a:endParaRPr lang="en-US" sz="2000" spc="-10" dirty="0" smtClean="0">
              <a:latin typeface="Arial"/>
              <a:cs typeface="Arial"/>
            </a:endParaRPr>
          </a:p>
          <a:p>
            <a:pPr marL="375920" marR="108585" indent="-285115">
              <a:lnSpc>
                <a:spcPct val="100000"/>
              </a:lnSpc>
              <a:spcBef>
                <a:spcPts val="229"/>
              </a:spcBef>
            </a:pPr>
            <a:r>
              <a:rPr sz="2000" spc="-60" dirty="0" smtClean="0">
                <a:latin typeface="Arial"/>
                <a:cs typeface="Arial"/>
              </a:rPr>
              <a:t>public</a:t>
            </a:r>
            <a:r>
              <a:rPr sz="2000" spc="-80" dirty="0" smtClean="0">
                <a:latin typeface="Arial"/>
                <a:cs typeface="Arial"/>
              </a:rPr>
              <a:t> </a:t>
            </a:r>
            <a:r>
              <a:rPr sz="2000" spc="-95" dirty="0">
                <a:latin typeface="Arial"/>
                <a:cs typeface="Arial"/>
              </a:rPr>
              <a:t>String</a:t>
            </a:r>
            <a:r>
              <a:rPr sz="2000" spc="-60" dirty="0">
                <a:latin typeface="Arial"/>
                <a:cs typeface="Arial"/>
              </a:rPr>
              <a:t> </a:t>
            </a:r>
            <a:r>
              <a:rPr lang="en-US" sz="2000" spc="-20" dirty="0" err="1" smtClean="0">
                <a:latin typeface="Arial"/>
                <a:cs typeface="Arial"/>
              </a:rPr>
              <a:t>fullN</a:t>
            </a:r>
            <a:r>
              <a:rPr sz="2000" spc="-20" dirty="0" err="1" smtClean="0">
                <a:latin typeface="Arial"/>
                <a:cs typeface="Arial"/>
              </a:rPr>
              <a:t>ame</a:t>
            </a:r>
            <a:r>
              <a:rPr sz="2000" spc="-20" dirty="0">
                <a:latin typeface="Arial"/>
                <a:cs typeface="Arial"/>
              </a:rPr>
              <a:t>; </a:t>
            </a:r>
            <a:endParaRPr lang="en-US" sz="2000" spc="-20" dirty="0" smtClean="0">
              <a:latin typeface="Arial"/>
              <a:cs typeface="Arial"/>
            </a:endParaRPr>
          </a:p>
          <a:p>
            <a:pPr marL="375920" marR="108585" indent="-285115">
              <a:lnSpc>
                <a:spcPct val="100000"/>
              </a:lnSpc>
              <a:spcBef>
                <a:spcPts val="229"/>
              </a:spcBef>
            </a:pPr>
            <a:r>
              <a:rPr sz="2000" spc="-60" dirty="0" smtClean="0">
                <a:latin typeface="Arial"/>
                <a:cs typeface="Arial"/>
              </a:rPr>
              <a:t>public</a:t>
            </a:r>
            <a:r>
              <a:rPr sz="2000" spc="-90" dirty="0" smtClean="0">
                <a:latin typeface="Arial"/>
                <a:cs typeface="Arial"/>
              </a:rPr>
              <a:t> </a:t>
            </a:r>
            <a:r>
              <a:rPr sz="2000" spc="-75" dirty="0">
                <a:latin typeface="Arial"/>
                <a:cs typeface="Arial"/>
              </a:rPr>
              <a:t>void </a:t>
            </a:r>
            <a:r>
              <a:rPr lang="en-US" sz="2000" spc="-45" dirty="0" smtClean="0">
                <a:latin typeface="Arial"/>
                <a:cs typeface="Arial"/>
              </a:rPr>
              <a:t>info</a:t>
            </a:r>
            <a:r>
              <a:rPr sz="2000" spc="-45" dirty="0" smtClean="0">
                <a:latin typeface="Arial"/>
                <a:cs typeface="Arial"/>
              </a:rPr>
              <a:t>(){}</a:t>
            </a:r>
            <a:endParaRPr sz="2000" dirty="0">
              <a:latin typeface="Arial"/>
              <a:cs typeface="Arial"/>
            </a:endParaRPr>
          </a:p>
          <a:p>
            <a:pPr marL="90805">
              <a:lnSpc>
                <a:spcPct val="100000"/>
              </a:lnSpc>
              <a:spcBef>
                <a:spcPts val="5"/>
              </a:spcBef>
            </a:pPr>
            <a:r>
              <a:rPr sz="2000" spc="-50" dirty="0">
                <a:latin typeface="Carlito"/>
                <a:cs typeface="Carlito"/>
              </a:rPr>
              <a:t>}</a:t>
            </a:r>
            <a:endParaRPr sz="2000" dirty="0">
              <a:latin typeface="Carlito"/>
              <a:cs typeface="Carlito"/>
            </a:endParaRPr>
          </a:p>
        </p:txBody>
      </p:sp>
      <p:sp>
        <p:nvSpPr>
          <p:cNvPr id="18" name="object 6"/>
          <p:cNvSpPr txBox="1"/>
          <p:nvPr/>
        </p:nvSpPr>
        <p:spPr>
          <a:xfrm>
            <a:off x="4876800" y="3696335"/>
            <a:ext cx="5486973" cy="2209578"/>
          </a:xfrm>
          <a:prstGeom prst="rect">
            <a:avLst/>
          </a:prstGeom>
          <a:ln w="9525">
            <a:solidFill>
              <a:srgbClr val="4F81BD"/>
            </a:solidFill>
          </a:ln>
        </p:spPr>
        <p:txBody>
          <a:bodyPr vert="horz" wrap="square" lIns="0" tIns="29209" rIns="0" bIns="0" rtlCol="0">
            <a:spAutoFit/>
          </a:bodyPr>
          <a:lstStyle/>
          <a:p>
            <a:pPr marL="375920" marR="121920" indent="-285115">
              <a:lnSpc>
                <a:spcPct val="100000"/>
              </a:lnSpc>
              <a:spcBef>
                <a:spcPts val="229"/>
              </a:spcBef>
            </a:pPr>
            <a:r>
              <a:rPr sz="2000" spc="-60" dirty="0">
                <a:latin typeface="Arial"/>
                <a:cs typeface="Arial"/>
              </a:rPr>
              <a:t>public</a:t>
            </a:r>
            <a:r>
              <a:rPr sz="2000" spc="-95" dirty="0">
                <a:latin typeface="Arial"/>
                <a:cs typeface="Arial"/>
              </a:rPr>
              <a:t> </a:t>
            </a:r>
            <a:r>
              <a:rPr sz="2000" spc="-160" dirty="0">
                <a:latin typeface="Arial"/>
                <a:cs typeface="Arial"/>
              </a:rPr>
              <a:t>class</a:t>
            </a:r>
            <a:r>
              <a:rPr sz="2000" spc="-80" dirty="0">
                <a:latin typeface="Arial"/>
                <a:cs typeface="Arial"/>
              </a:rPr>
              <a:t> </a:t>
            </a:r>
            <a:r>
              <a:rPr lang="en-US" sz="2000" spc="-105" dirty="0" smtClean="0">
                <a:latin typeface="Arial"/>
                <a:cs typeface="Arial"/>
              </a:rPr>
              <a:t>Student </a:t>
            </a:r>
            <a:r>
              <a:rPr sz="2000" spc="-100" dirty="0" smtClean="0">
                <a:latin typeface="Arial"/>
                <a:cs typeface="Arial"/>
              </a:rPr>
              <a:t>extends</a:t>
            </a:r>
            <a:r>
              <a:rPr sz="2000" spc="-80" dirty="0" smtClean="0">
                <a:latin typeface="Arial"/>
                <a:cs typeface="Arial"/>
              </a:rPr>
              <a:t> </a:t>
            </a:r>
            <a:r>
              <a:rPr lang="en-US" sz="2000" spc="-10" dirty="0">
                <a:cs typeface="Arial"/>
              </a:rPr>
              <a:t>Person</a:t>
            </a:r>
            <a:r>
              <a:rPr sz="2000" spc="-70" dirty="0" smtClean="0">
                <a:latin typeface="Arial"/>
                <a:cs typeface="Arial"/>
              </a:rPr>
              <a:t>{ </a:t>
            </a:r>
            <a:endParaRPr lang="en-US" sz="2000" spc="-70" dirty="0" smtClean="0">
              <a:latin typeface="Arial"/>
              <a:cs typeface="Arial"/>
            </a:endParaRPr>
          </a:p>
          <a:p>
            <a:pPr marL="375920" marR="121920" indent="-285115">
              <a:lnSpc>
                <a:spcPct val="100000"/>
              </a:lnSpc>
              <a:spcBef>
                <a:spcPts val="229"/>
              </a:spcBef>
            </a:pPr>
            <a:r>
              <a:rPr lang="en-US" sz="2000" spc="-60" dirty="0" smtClean="0">
                <a:latin typeface="Arial"/>
                <a:cs typeface="Arial"/>
              </a:rPr>
              <a:t>	</a:t>
            </a:r>
            <a:r>
              <a:rPr sz="2000" spc="-60" dirty="0" smtClean="0">
                <a:latin typeface="Arial"/>
                <a:cs typeface="Arial"/>
              </a:rPr>
              <a:t>public</a:t>
            </a:r>
            <a:r>
              <a:rPr sz="2000" spc="-80" dirty="0" smtClean="0">
                <a:latin typeface="Arial"/>
                <a:cs typeface="Arial"/>
              </a:rPr>
              <a:t> </a:t>
            </a:r>
            <a:r>
              <a:rPr sz="2000" spc="-95" dirty="0">
                <a:latin typeface="Arial"/>
                <a:cs typeface="Arial"/>
              </a:rPr>
              <a:t>String</a:t>
            </a:r>
            <a:r>
              <a:rPr sz="2000" spc="-60" dirty="0">
                <a:latin typeface="Arial"/>
                <a:cs typeface="Arial"/>
              </a:rPr>
              <a:t> </a:t>
            </a:r>
            <a:r>
              <a:rPr lang="en-US" sz="2000" spc="-20" dirty="0" err="1">
                <a:cs typeface="Arial"/>
              </a:rPr>
              <a:t>fullName</a:t>
            </a:r>
            <a:r>
              <a:rPr sz="2000" spc="-20" dirty="0" smtClean="0">
                <a:latin typeface="Arial"/>
                <a:cs typeface="Arial"/>
              </a:rPr>
              <a:t>;</a:t>
            </a:r>
            <a:endParaRPr sz="2000" dirty="0">
              <a:latin typeface="Arial"/>
              <a:cs typeface="Arial"/>
            </a:endParaRPr>
          </a:p>
          <a:p>
            <a:pPr marL="662940" marR="397510" indent="-287020">
              <a:lnSpc>
                <a:spcPct val="100000"/>
              </a:lnSpc>
            </a:pPr>
            <a:r>
              <a:rPr sz="2000" spc="-60" dirty="0">
                <a:latin typeface="Arial"/>
                <a:cs typeface="Arial"/>
              </a:rPr>
              <a:t>public</a:t>
            </a:r>
            <a:r>
              <a:rPr sz="2000" spc="-90" dirty="0">
                <a:latin typeface="Arial"/>
                <a:cs typeface="Arial"/>
              </a:rPr>
              <a:t> </a:t>
            </a:r>
            <a:r>
              <a:rPr sz="2000" spc="-75" dirty="0">
                <a:latin typeface="Arial"/>
                <a:cs typeface="Arial"/>
              </a:rPr>
              <a:t>void </a:t>
            </a:r>
            <a:r>
              <a:rPr lang="en-US" sz="2000" spc="-45" dirty="0">
                <a:cs typeface="Arial"/>
              </a:rPr>
              <a:t>info</a:t>
            </a:r>
            <a:r>
              <a:rPr sz="2000" spc="-10" dirty="0" smtClean="0">
                <a:latin typeface="Arial"/>
                <a:cs typeface="Arial"/>
              </a:rPr>
              <a:t>(){ </a:t>
            </a:r>
            <a:endParaRPr lang="en-US" sz="2000" spc="-10" dirty="0" smtClean="0">
              <a:latin typeface="Arial"/>
              <a:cs typeface="Arial"/>
            </a:endParaRPr>
          </a:p>
          <a:p>
            <a:pPr marL="662940" marR="397510" indent="-287020">
              <a:lnSpc>
                <a:spcPct val="100000"/>
              </a:lnSpc>
            </a:pPr>
            <a:r>
              <a:rPr lang="en-US" sz="2000" spc="-10" dirty="0">
                <a:latin typeface="Arial"/>
                <a:cs typeface="Arial"/>
              </a:rPr>
              <a:t>	</a:t>
            </a:r>
            <a:r>
              <a:rPr sz="2000" spc="-75" dirty="0" smtClean="0">
                <a:latin typeface="Arial"/>
                <a:cs typeface="Arial"/>
              </a:rPr>
              <a:t>this.</a:t>
            </a:r>
            <a:r>
              <a:rPr lang="en-US" sz="2000" spc="-20" dirty="0">
                <a:cs typeface="Arial"/>
              </a:rPr>
              <a:t> </a:t>
            </a:r>
            <a:r>
              <a:rPr lang="en-US" sz="2000" spc="-20" dirty="0" err="1">
                <a:cs typeface="Arial"/>
              </a:rPr>
              <a:t>fullName</a:t>
            </a:r>
            <a:r>
              <a:rPr lang="en-US" sz="2000" spc="-20" dirty="0">
                <a:cs typeface="Arial"/>
              </a:rPr>
              <a:t> </a:t>
            </a:r>
            <a:r>
              <a:rPr sz="2000" spc="-180" dirty="0" smtClean="0">
                <a:latin typeface="Arial"/>
                <a:cs typeface="Arial"/>
              </a:rPr>
              <a:t>=</a:t>
            </a:r>
            <a:r>
              <a:rPr sz="2000" spc="-80" dirty="0" smtClean="0">
                <a:latin typeface="Arial"/>
                <a:cs typeface="Arial"/>
              </a:rPr>
              <a:t> </a:t>
            </a:r>
            <a:r>
              <a:rPr sz="2000" b="1" spc="-45" dirty="0" smtClean="0">
                <a:solidFill>
                  <a:srgbClr val="FF0000"/>
                </a:solidFill>
                <a:latin typeface="Carlito"/>
                <a:cs typeface="Carlito"/>
              </a:rPr>
              <a:t>super</a:t>
            </a:r>
            <a:r>
              <a:rPr sz="2000" spc="-45" dirty="0" smtClean="0">
                <a:latin typeface="Arial"/>
                <a:cs typeface="Arial"/>
              </a:rPr>
              <a:t>.</a:t>
            </a:r>
            <a:r>
              <a:rPr lang="en-US" sz="2000" spc="-20" dirty="0">
                <a:cs typeface="Arial"/>
              </a:rPr>
              <a:t> </a:t>
            </a:r>
            <a:r>
              <a:rPr lang="en-US" sz="2000" spc="-20" dirty="0" err="1">
                <a:cs typeface="Arial"/>
              </a:rPr>
              <a:t>fullName</a:t>
            </a:r>
            <a:r>
              <a:rPr sz="2000" spc="-45" dirty="0" smtClean="0">
                <a:latin typeface="Arial"/>
                <a:cs typeface="Arial"/>
              </a:rPr>
              <a:t>; </a:t>
            </a:r>
            <a:endParaRPr lang="en-US" sz="2000" spc="-45" dirty="0" smtClean="0">
              <a:latin typeface="Arial"/>
              <a:cs typeface="Arial"/>
            </a:endParaRPr>
          </a:p>
          <a:p>
            <a:pPr marL="662940" marR="397510" indent="-287020">
              <a:lnSpc>
                <a:spcPct val="100000"/>
              </a:lnSpc>
            </a:pPr>
            <a:r>
              <a:rPr lang="en-US" sz="2000" b="1" spc="-45" dirty="0">
                <a:solidFill>
                  <a:srgbClr val="FF0000"/>
                </a:solidFill>
                <a:latin typeface="Arial"/>
                <a:cs typeface="Arial"/>
              </a:rPr>
              <a:t>	</a:t>
            </a:r>
            <a:r>
              <a:rPr sz="2000" b="1" spc="-10" dirty="0" smtClean="0">
                <a:solidFill>
                  <a:srgbClr val="FF0000"/>
                </a:solidFill>
                <a:latin typeface="Carlito"/>
                <a:cs typeface="Carlito"/>
              </a:rPr>
              <a:t>super</a:t>
            </a:r>
            <a:r>
              <a:rPr sz="2000" spc="-10" dirty="0" smtClean="0">
                <a:latin typeface="Arial"/>
                <a:cs typeface="Arial"/>
              </a:rPr>
              <a:t>.</a:t>
            </a:r>
            <a:r>
              <a:rPr lang="en-US" sz="2000" spc="-45" dirty="0">
                <a:cs typeface="Arial"/>
              </a:rPr>
              <a:t> info</a:t>
            </a:r>
            <a:r>
              <a:rPr sz="2000" spc="-10" dirty="0" smtClean="0">
                <a:latin typeface="Carlito"/>
                <a:cs typeface="Carlito"/>
              </a:rPr>
              <a:t>()</a:t>
            </a:r>
            <a:endParaRPr sz="2000" dirty="0">
              <a:latin typeface="Carlito"/>
              <a:cs typeface="Carlito"/>
            </a:endParaRPr>
          </a:p>
          <a:p>
            <a:pPr marL="375920">
              <a:lnSpc>
                <a:spcPct val="100000"/>
              </a:lnSpc>
              <a:spcBef>
                <a:spcPts val="5"/>
              </a:spcBef>
            </a:pPr>
            <a:r>
              <a:rPr sz="2000" spc="-50" dirty="0">
                <a:latin typeface="Carlito"/>
                <a:cs typeface="Carlito"/>
              </a:rPr>
              <a:t>}</a:t>
            </a:r>
            <a:endParaRPr sz="2000" dirty="0">
              <a:latin typeface="Carlito"/>
              <a:cs typeface="Carlito"/>
            </a:endParaRPr>
          </a:p>
          <a:p>
            <a:pPr marL="91440">
              <a:lnSpc>
                <a:spcPct val="100000"/>
              </a:lnSpc>
            </a:pPr>
            <a:r>
              <a:rPr sz="2000" spc="-50" dirty="0">
                <a:latin typeface="Carlito"/>
                <a:cs typeface="Carlito"/>
              </a:rPr>
              <a:t>}</a:t>
            </a:r>
            <a:endParaRPr sz="2000" dirty="0">
              <a:latin typeface="Carlito"/>
              <a:cs typeface="Carlito"/>
            </a:endParaRPr>
          </a:p>
        </p:txBody>
      </p:sp>
      <p:grpSp>
        <p:nvGrpSpPr>
          <p:cNvPr id="21" name="object 7"/>
          <p:cNvGrpSpPr/>
          <p:nvPr/>
        </p:nvGrpSpPr>
        <p:grpSpPr>
          <a:xfrm>
            <a:off x="8030934" y="2968599"/>
            <a:ext cx="101600" cy="728345"/>
            <a:chOff x="6812203" y="3350094"/>
            <a:chExt cx="101600" cy="728345"/>
          </a:xfrm>
        </p:grpSpPr>
        <p:sp>
          <p:nvSpPr>
            <p:cNvPr id="22" name="object 8"/>
            <p:cNvSpPr/>
            <p:nvPr/>
          </p:nvSpPr>
          <p:spPr>
            <a:xfrm>
              <a:off x="6863003" y="3356444"/>
              <a:ext cx="0" cy="721995"/>
            </a:xfrm>
            <a:custGeom>
              <a:avLst/>
              <a:gdLst/>
              <a:ahLst/>
              <a:cxnLst/>
              <a:rect l="l" t="t" r="r" b="b"/>
              <a:pathLst>
                <a:path h="721995">
                  <a:moveTo>
                    <a:pt x="0" y="721385"/>
                  </a:moveTo>
                  <a:lnTo>
                    <a:pt x="0" y="0"/>
                  </a:lnTo>
                </a:path>
              </a:pathLst>
            </a:custGeom>
            <a:ln w="12700">
              <a:solidFill>
                <a:srgbClr val="4A7EBB"/>
              </a:solidFill>
            </a:ln>
          </p:spPr>
          <p:txBody>
            <a:bodyPr wrap="square" lIns="0" tIns="0" rIns="0" bIns="0" rtlCol="0"/>
            <a:lstStyle/>
            <a:p>
              <a:endParaRPr/>
            </a:p>
          </p:txBody>
        </p:sp>
        <p:sp>
          <p:nvSpPr>
            <p:cNvPr id="23" name="object 9"/>
            <p:cNvSpPr/>
            <p:nvPr/>
          </p:nvSpPr>
          <p:spPr>
            <a:xfrm>
              <a:off x="6818553" y="3356444"/>
              <a:ext cx="88900" cy="76200"/>
            </a:xfrm>
            <a:custGeom>
              <a:avLst/>
              <a:gdLst/>
              <a:ahLst/>
              <a:cxnLst/>
              <a:rect l="l" t="t" r="r" b="b"/>
              <a:pathLst>
                <a:path w="88900" h="76200">
                  <a:moveTo>
                    <a:pt x="88900" y="76200"/>
                  </a:moveTo>
                  <a:lnTo>
                    <a:pt x="44450" y="0"/>
                  </a:lnTo>
                  <a:lnTo>
                    <a:pt x="0" y="76200"/>
                  </a:lnTo>
                </a:path>
              </a:pathLst>
            </a:custGeom>
            <a:ln w="12700">
              <a:solidFill>
                <a:srgbClr val="4A7EBB"/>
              </a:solidFill>
            </a:ln>
          </p:spPr>
          <p:txBody>
            <a:bodyPr wrap="square" lIns="0" tIns="0" rIns="0" bIns="0" rtlCol="0"/>
            <a:lstStyle/>
            <a:p>
              <a:endParaRPr/>
            </a:p>
          </p:txBody>
        </p:sp>
      </p:grpSp>
    </p:spTree>
    <p:extLst>
      <p:ext uri="{BB962C8B-B14F-4D97-AF65-F5344CB8AC3E}">
        <p14:creationId xmlns:p14="http://schemas.microsoft.com/office/powerpoint/2010/main" val="17927643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r>
                <a:rPr lang="en-US" altLang="zh-CN" sz="2800" b="1" dirty="0" smtClean="0">
                  <a:solidFill>
                    <a:schemeClr val="bg1"/>
                  </a:solidFill>
                  <a:latin typeface="Times New Roman" panose="02020603050405020304" pitchFamily="18" charset="0"/>
                  <a:cs typeface="Times New Roman" panose="02020603050405020304" pitchFamily="18" charset="0"/>
                </a:rPr>
                <a:t>(</a:t>
              </a:r>
              <a:r>
                <a:rPr lang="en-US" altLang="zh-CN" sz="2800" b="1" dirty="0" err="1" smtClean="0">
                  <a:solidFill>
                    <a:schemeClr val="bg1"/>
                  </a:solidFill>
                  <a:latin typeface="Times New Roman" panose="02020603050405020304" pitchFamily="18" charset="0"/>
                  <a:cs typeface="Times New Roman" panose="02020603050405020304" pitchFamily="18" charset="0"/>
                </a:rPr>
                <a:t>Ghi</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đè</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phương</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thức</a:t>
              </a:r>
              <a:r>
                <a:rPr lang="en-US" altLang="zh-CN" sz="2800" b="1" dirty="0" smtClean="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8591754" cy="4481355"/>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vi-VN" sz="2600" spc="-45" dirty="0">
                <a:latin typeface="+mj-lt"/>
                <a:cs typeface="Arial"/>
              </a:rPr>
              <a:t>Overriding là trường hợp lớp con và lớp cha </a:t>
            </a:r>
            <a:r>
              <a:rPr lang="vi-VN" sz="2600" spc="-45" dirty="0" smtClean="0">
                <a:latin typeface="+mj-lt"/>
                <a:cs typeface="Arial"/>
              </a:rPr>
              <a:t>có</a:t>
            </a:r>
            <a:r>
              <a:rPr lang="en-US" sz="2600" spc="-45" dirty="0" smtClean="0">
                <a:latin typeface="+mj-lt"/>
                <a:cs typeface="Arial"/>
              </a:rPr>
              <a:t> </a:t>
            </a:r>
            <a:r>
              <a:rPr lang="vi-VN" sz="2600" spc="-45" dirty="0" smtClean="0">
                <a:latin typeface="+mj-lt"/>
                <a:cs typeface="Arial"/>
              </a:rPr>
              <a:t>phương </a:t>
            </a:r>
            <a:r>
              <a:rPr lang="vi-VN" sz="2600" spc="-45" dirty="0">
                <a:latin typeface="+mj-lt"/>
                <a:cs typeface="Arial"/>
              </a:rPr>
              <a:t>thức cùng cú </a:t>
            </a:r>
            <a:r>
              <a:rPr lang="vi-VN" sz="2600" spc="-45" dirty="0" smtClean="0">
                <a:latin typeface="+mj-lt"/>
                <a:cs typeface="Arial"/>
              </a:rPr>
              <a:t>pháp</a:t>
            </a:r>
            <a:endParaRPr lang="en-US" sz="2600" spc="-45" dirty="0">
              <a:latin typeface="+mj-lt"/>
              <a:cs typeface="Arial"/>
            </a:endParaRPr>
          </a:p>
          <a:p>
            <a:pPr marL="354965" indent="-342265">
              <a:lnSpc>
                <a:spcPct val="100000"/>
              </a:lnSpc>
              <a:spcBef>
                <a:spcPts val="785"/>
              </a:spcBef>
              <a:buClr>
                <a:srgbClr val="FF5A33"/>
              </a:buClr>
              <a:buFont typeface="Wingdings"/>
              <a:buChar char=""/>
              <a:tabLst>
                <a:tab pos="354965" algn="l"/>
              </a:tabLst>
            </a:pPr>
            <a:endParaRPr lang="en-US" sz="2800" spc="-45" dirty="0" smtClean="0">
              <a:latin typeface="+mj-lt"/>
              <a:cs typeface="Arial"/>
            </a:endParaRPr>
          </a:p>
          <a:p>
            <a:pPr marL="354965" indent="-342265">
              <a:lnSpc>
                <a:spcPct val="100000"/>
              </a:lnSpc>
              <a:spcBef>
                <a:spcPts val="785"/>
              </a:spcBef>
              <a:buClr>
                <a:srgbClr val="FF5A33"/>
              </a:buClr>
              <a:buFont typeface="Wingdings"/>
              <a:buChar char=""/>
              <a:tabLst>
                <a:tab pos="354965" algn="l"/>
              </a:tabLst>
            </a:pPr>
            <a:endParaRPr lang="en-US" sz="2800" spc="-45" dirty="0">
              <a:latin typeface="+mj-lt"/>
              <a:cs typeface="Arial"/>
            </a:endParaRPr>
          </a:p>
          <a:p>
            <a:pPr marL="354965" indent="-342265">
              <a:lnSpc>
                <a:spcPct val="100000"/>
              </a:lnSpc>
              <a:spcBef>
                <a:spcPts val="785"/>
              </a:spcBef>
              <a:buClr>
                <a:srgbClr val="FF5A33"/>
              </a:buClr>
              <a:buFont typeface="Wingdings"/>
              <a:buChar char=""/>
              <a:tabLst>
                <a:tab pos="354965" algn="l"/>
              </a:tabLst>
            </a:pPr>
            <a:endParaRPr lang="en-US" sz="2800" spc="-45" dirty="0" smtClean="0">
              <a:latin typeface="+mj-lt"/>
              <a:cs typeface="Arial"/>
            </a:endParaRPr>
          </a:p>
          <a:p>
            <a:pPr marL="354965" indent="-342265">
              <a:lnSpc>
                <a:spcPct val="100000"/>
              </a:lnSpc>
              <a:spcBef>
                <a:spcPts val="785"/>
              </a:spcBef>
              <a:buClr>
                <a:srgbClr val="FF5A33"/>
              </a:buClr>
              <a:buFont typeface="Wingdings"/>
              <a:buChar char=""/>
              <a:tabLst>
                <a:tab pos="354965" algn="l"/>
              </a:tabLst>
            </a:pPr>
            <a:r>
              <a:rPr lang="vi-VN" sz="2600" spc="-45" dirty="0" smtClean="0">
                <a:latin typeface="+mj-lt"/>
                <a:cs typeface="Arial"/>
              </a:rPr>
              <a:t>Lớp </a:t>
            </a:r>
            <a:r>
              <a:rPr lang="en-US" sz="2600" spc="-45" dirty="0" smtClean="0">
                <a:latin typeface="+mj-lt"/>
                <a:cs typeface="Arial"/>
              </a:rPr>
              <a:t>Person </a:t>
            </a:r>
            <a:r>
              <a:rPr lang="vi-VN" sz="2600" spc="-45" dirty="0" smtClean="0">
                <a:latin typeface="+mj-lt"/>
                <a:cs typeface="Arial"/>
              </a:rPr>
              <a:t>và </a:t>
            </a:r>
            <a:r>
              <a:rPr lang="en-US" sz="2600" spc="-45" dirty="0" smtClean="0">
                <a:latin typeface="+mj-lt"/>
                <a:cs typeface="Arial"/>
              </a:rPr>
              <a:t>Student </a:t>
            </a:r>
            <a:r>
              <a:rPr lang="vi-VN" sz="2600" spc="-45" dirty="0" smtClean="0">
                <a:latin typeface="+mj-lt"/>
                <a:cs typeface="Arial"/>
              </a:rPr>
              <a:t>đều </a:t>
            </a:r>
            <a:r>
              <a:rPr lang="vi-VN" sz="2600" spc="-45" dirty="0">
                <a:latin typeface="+mj-lt"/>
                <a:cs typeface="Arial"/>
              </a:rPr>
              <a:t>có phương thức 	</a:t>
            </a:r>
            <a:r>
              <a:rPr lang="en-US" sz="2600" spc="-45" dirty="0" smtClean="0">
                <a:latin typeface="+mj-lt"/>
                <a:cs typeface="Arial"/>
              </a:rPr>
              <a:t>info</a:t>
            </a:r>
            <a:r>
              <a:rPr lang="vi-VN" sz="2600" spc="-45" dirty="0" smtClean="0">
                <a:latin typeface="+mj-lt"/>
                <a:cs typeface="Arial"/>
              </a:rPr>
              <a:t>() </a:t>
            </a:r>
            <a:r>
              <a:rPr lang="vi-VN" sz="2600" spc="-45" dirty="0">
                <a:latin typeface="+mj-lt"/>
                <a:cs typeface="Arial"/>
              </a:rPr>
              <a:t>cùng cú pháp nên </a:t>
            </a:r>
            <a:r>
              <a:rPr lang="en-US" sz="2600" spc="-45" dirty="0" smtClean="0">
                <a:latin typeface="+mj-lt"/>
                <a:cs typeface="Arial"/>
              </a:rPr>
              <a:t>info</a:t>
            </a:r>
            <a:r>
              <a:rPr lang="vi-VN" sz="2600" spc="-45" dirty="0" smtClean="0">
                <a:latin typeface="+mj-lt"/>
                <a:cs typeface="Arial"/>
              </a:rPr>
              <a:t>() </a:t>
            </a:r>
            <a:r>
              <a:rPr lang="vi-VN" sz="2600" spc="-45" dirty="0">
                <a:latin typeface="+mj-lt"/>
                <a:cs typeface="Arial"/>
              </a:rPr>
              <a:t>trong </a:t>
            </a:r>
            <a:r>
              <a:rPr lang="en-US" sz="2600" spc="-45" dirty="0" smtClean="0">
                <a:latin typeface="+mj-lt"/>
                <a:cs typeface="Arial"/>
              </a:rPr>
              <a:t>Student </a:t>
            </a:r>
            <a:r>
              <a:rPr lang="vi-VN" sz="2600" spc="-45" dirty="0" smtClean="0">
                <a:latin typeface="+mj-lt"/>
                <a:cs typeface="Arial"/>
              </a:rPr>
              <a:t>sẽ </a:t>
            </a:r>
            <a:r>
              <a:rPr lang="vi-VN" sz="2600" spc="-45" dirty="0">
                <a:latin typeface="+mj-lt"/>
                <a:cs typeface="Arial"/>
              </a:rPr>
              <a:t>đè lên </a:t>
            </a:r>
            <a:r>
              <a:rPr lang="en-US" sz="2600" spc="-45" dirty="0" smtClean="0">
                <a:latin typeface="+mj-lt"/>
                <a:cs typeface="Arial"/>
              </a:rPr>
              <a:t>info</a:t>
            </a:r>
            <a:r>
              <a:rPr lang="vi-VN" sz="2600" spc="-45" dirty="0" smtClean="0">
                <a:latin typeface="+mj-lt"/>
                <a:cs typeface="Arial"/>
              </a:rPr>
              <a:t>() </a:t>
            </a:r>
            <a:r>
              <a:rPr lang="vi-VN" sz="2600" spc="-45" dirty="0">
                <a:latin typeface="+mj-lt"/>
                <a:cs typeface="Arial"/>
              </a:rPr>
              <a:t>trong </a:t>
            </a:r>
            <a:r>
              <a:rPr lang="en-US" sz="2600" spc="-45" dirty="0" smtClean="0">
                <a:latin typeface="+mj-lt"/>
                <a:cs typeface="Arial"/>
              </a:rPr>
              <a:t>Person</a:t>
            </a:r>
            <a:endParaRPr lang="vi-VN" sz="2600" spc="-45" dirty="0">
              <a:latin typeface="+mj-lt"/>
              <a:cs typeface="Arial"/>
            </a:endParaRPr>
          </a:p>
          <a:p>
            <a:pPr marL="469265" lvl="1">
              <a:lnSpc>
                <a:spcPct val="100000"/>
              </a:lnSpc>
              <a:spcBef>
                <a:spcPts val="595"/>
              </a:spcBef>
              <a:buClr>
                <a:srgbClr val="FF5A33"/>
              </a:buClr>
              <a:tabLst>
                <a:tab pos="755015" algn="l"/>
              </a:tabLst>
            </a:pPr>
            <a:endParaRPr lang="en-US" sz="2600" spc="-45"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pic>
        <p:nvPicPr>
          <p:cNvPr id="3" name="Picture 2"/>
          <p:cNvPicPr>
            <a:picLocks noChangeAspect="1"/>
          </p:cNvPicPr>
          <p:nvPr/>
        </p:nvPicPr>
        <p:blipFill>
          <a:blip r:embed="rId4"/>
          <a:stretch>
            <a:fillRect/>
          </a:stretch>
        </p:blipFill>
        <p:spPr>
          <a:xfrm>
            <a:off x="2383214" y="2682175"/>
            <a:ext cx="7425572" cy="1493649"/>
          </a:xfrm>
          <a:prstGeom prst="rect">
            <a:avLst/>
          </a:prstGeom>
        </p:spPr>
      </p:pic>
      <p:sp>
        <p:nvSpPr>
          <p:cNvPr id="13" name="object 17"/>
          <p:cNvSpPr txBox="1"/>
          <p:nvPr/>
        </p:nvSpPr>
        <p:spPr>
          <a:xfrm>
            <a:off x="1600200" y="5311272"/>
            <a:ext cx="2460078" cy="574040"/>
          </a:xfrm>
          <a:prstGeom prst="rect">
            <a:avLst/>
          </a:prstGeom>
        </p:spPr>
        <p:txBody>
          <a:bodyPr vert="horz" wrap="square" lIns="0" tIns="12700" rIns="0" bIns="0" rtlCol="0">
            <a:spAutoFit/>
          </a:bodyPr>
          <a:lstStyle/>
          <a:p>
            <a:pPr marL="12700" marR="5080">
              <a:lnSpc>
                <a:spcPct val="100000"/>
              </a:lnSpc>
              <a:spcBef>
                <a:spcPts val="100"/>
              </a:spcBef>
            </a:pPr>
            <a:r>
              <a:rPr lang="en-US" spc="-95" dirty="0" smtClean="0">
                <a:latin typeface="Arial"/>
                <a:cs typeface="Arial"/>
              </a:rPr>
              <a:t>Person</a:t>
            </a:r>
            <a:r>
              <a:rPr sz="1800" spc="-85" dirty="0" smtClean="0">
                <a:latin typeface="Arial"/>
                <a:cs typeface="Arial"/>
              </a:rPr>
              <a:t> </a:t>
            </a:r>
            <a:r>
              <a:rPr lang="en-US" spc="-60" dirty="0">
                <a:latin typeface="Arial"/>
                <a:cs typeface="Arial"/>
              </a:rPr>
              <a:t>p</a:t>
            </a:r>
            <a:r>
              <a:rPr sz="1800" spc="-70" dirty="0" smtClean="0">
                <a:latin typeface="Arial"/>
                <a:cs typeface="Arial"/>
              </a:rPr>
              <a:t> </a:t>
            </a:r>
            <a:r>
              <a:rPr sz="1800" spc="-165" dirty="0">
                <a:latin typeface="Arial"/>
                <a:cs typeface="Arial"/>
              </a:rPr>
              <a:t>=</a:t>
            </a:r>
            <a:r>
              <a:rPr sz="1800" spc="-75" dirty="0">
                <a:latin typeface="Arial"/>
                <a:cs typeface="Arial"/>
              </a:rPr>
              <a:t> new </a:t>
            </a:r>
            <a:r>
              <a:rPr lang="en-US" sz="1800" spc="-70" dirty="0" smtClean="0">
                <a:latin typeface="Arial"/>
                <a:cs typeface="Arial"/>
              </a:rPr>
              <a:t>Student</a:t>
            </a:r>
            <a:r>
              <a:rPr sz="1800" spc="-70" dirty="0" smtClean="0">
                <a:latin typeface="Arial"/>
                <a:cs typeface="Arial"/>
              </a:rPr>
              <a:t>(); </a:t>
            </a:r>
            <a:r>
              <a:rPr lang="en-US" spc="-10" dirty="0">
                <a:latin typeface="Arial"/>
                <a:cs typeface="Arial"/>
              </a:rPr>
              <a:t>p</a:t>
            </a:r>
            <a:r>
              <a:rPr sz="1800" spc="-10" dirty="0" smtClean="0">
                <a:latin typeface="Arial"/>
                <a:cs typeface="Arial"/>
              </a:rPr>
              <a:t>.</a:t>
            </a:r>
            <a:r>
              <a:rPr lang="en-US" spc="-10" dirty="0" smtClean="0">
                <a:latin typeface="Arial"/>
                <a:cs typeface="Arial"/>
              </a:rPr>
              <a:t>info</a:t>
            </a:r>
            <a:r>
              <a:rPr sz="1800" spc="-10" dirty="0" smtClean="0">
                <a:latin typeface="Carlito"/>
                <a:cs typeface="Carlito"/>
              </a:rPr>
              <a:t>()</a:t>
            </a:r>
            <a:endParaRPr sz="1800" dirty="0">
              <a:latin typeface="Carlito"/>
              <a:cs typeface="Carlito"/>
            </a:endParaRPr>
          </a:p>
        </p:txBody>
      </p:sp>
      <p:grpSp>
        <p:nvGrpSpPr>
          <p:cNvPr id="14" name="object 18"/>
          <p:cNvGrpSpPr/>
          <p:nvPr/>
        </p:nvGrpSpPr>
        <p:grpSpPr>
          <a:xfrm>
            <a:off x="4721314" y="5280793"/>
            <a:ext cx="4551680" cy="863600"/>
            <a:chOff x="3797300" y="5473700"/>
            <a:chExt cx="4551680" cy="863600"/>
          </a:xfrm>
        </p:grpSpPr>
        <p:sp>
          <p:nvSpPr>
            <p:cNvPr id="15" name="object 19"/>
            <p:cNvSpPr/>
            <p:nvPr/>
          </p:nvSpPr>
          <p:spPr>
            <a:xfrm>
              <a:off x="8196579" y="6184900"/>
              <a:ext cx="139700" cy="139700"/>
            </a:xfrm>
            <a:custGeom>
              <a:avLst/>
              <a:gdLst/>
              <a:ahLst/>
              <a:cxnLst/>
              <a:rect l="l" t="t" r="r" b="b"/>
              <a:pathLst>
                <a:path w="139700" h="139700">
                  <a:moveTo>
                    <a:pt x="139700" y="0"/>
                  </a:moveTo>
                  <a:lnTo>
                    <a:pt x="27940" y="27939"/>
                  </a:lnTo>
                  <a:lnTo>
                    <a:pt x="0" y="139700"/>
                  </a:lnTo>
                  <a:lnTo>
                    <a:pt x="139700" y="0"/>
                  </a:lnTo>
                  <a:close/>
                </a:path>
              </a:pathLst>
            </a:custGeom>
            <a:solidFill>
              <a:srgbClr val="CECECE"/>
            </a:solidFill>
          </p:spPr>
          <p:txBody>
            <a:bodyPr wrap="square" lIns="0" tIns="0" rIns="0" bIns="0" rtlCol="0"/>
            <a:lstStyle/>
            <a:p>
              <a:endParaRPr/>
            </a:p>
          </p:txBody>
        </p:sp>
        <p:sp>
          <p:nvSpPr>
            <p:cNvPr id="16" name="object 20"/>
            <p:cNvSpPr/>
            <p:nvPr/>
          </p:nvSpPr>
          <p:spPr>
            <a:xfrm>
              <a:off x="3810000" y="5486400"/>
              <a:ext cx="4526280" cy="838200"/>
            </a:xfrm>
            <a:custGeom>
              <a:avLst/>
              <a:gdLst/>
              <a:ahLst/>
              <a:cxnLst/>
              <a:rect l="l" t="t" r="r" b="b"/>
              <a:pathLst>
                <a:path w="4526280" h="838200">
                  <a:moveTo>
                    <a:pt x="4386580" y="838200"/>
                  </a:moveTo>
                  <a:lnTo>
                    <a:pt x="4414520" y="726440"/>
                  </a:lnTo>
                  <a:lnTo>
                    <a:pt x="4526280" y="698500"/>
                  </a:lnTo>
                  <a:lnTo>
                    <a:pt x="4386580" y="838200"/>
                  </a:lnTo>
                  <a:lnTo>
                    <a:pt x="0" y="838200"/>
                  </a:lnTo>
                  <a:lnTo>
                    <a:pt x="0" y="0"/>
                  </a:lnTo>
                  <a:lnTo>
                    <a:pt x="4526280" y="0"/>
                  </a:lnTo>
                  <a:lnTo>
                    <a:pt x="4526280" y="698500"/>
                  </a:lnTo>
                </a:path>
              </a:pathLst>
            </a:custGeom>
            <a:ln w="25400">
              <a:solidFill>
                <a:srgbClr val="F79646"/>
              </a:solidFill>
            </a:ln>
          </p:spPr>
          <p:txBody>
            <a:bodyPr wrap="square" lIns="0" tIns="0" rIns="0" bIns="0" rtlCol="0"/>
            <a:lstStyle/>
            <a:p>
              <a:endParaRPr/>
            </a:p>
          </p:txBody>
        </p:sp>
      </p:grpSp>
      <p:sp>
        <p:nvSpPr>
          <p:cNvPr id="18" name="object 21"/>
          <p:cNvSpPr txBox="1"/>
          <p:nvPr/>
        </p:nvSpPr>
        <p:spPr>
          <a:xfrm>
            <a:off x="4876800" y="5340481"/>
            <a:ext cx="4241165" cy="566822"/>
          </a:xfrm>
          <a:prstGeom prst="rect">
            <a:avLst/>
          </a:prstGeom>
        </p:spPr>
        <p:txBody>
          <a:bodyPr vert="horz" wrap="square" lIns="0" tIns="12700" rIns="0" bIns="0" rtlCol="0">
            <a:spAutoFit/>
          </a:bodyPr>
          <a:lstStyle/>
          <a:p>
            <a:pPr marL="129539" marR="5080" indent="-117475">
              <a:lnSpc>
                <a:spcPct val="100000"/>
              </a:lnSpc>
              <a:spcBef>
                <a:spcPts val="100"/>
              </a:spcBef>
            </a:pPr>
            <a:r>
              <a:rPr sz="1800" spc="-90" dirty="0">
                <a:latin typeface="Arial"/>
                <a:cs typeface="Arial"/>
              </a:rPr>
              <a:t>Mặc </a:t>
            </a:r>
            <a:r>
              <a:rPr sz="1800" dirty="0" err="1">
                <a:latin typeface="Carlito"/>
                <a:cs typeface="Carlito"/>
              </a:rPr>
              <a:t>dù</a:t>
            </a:r>
            <a:r>
              <a:rPr sz="1800" spc="-20" dirty="0">
                <a:latin typeface="Carlito"/>
                <a:cs typeface="Carlito"/>
              </a:rPr>
              <a:t> </a:t>
            </a:r>
            <a:r>
              <a:rPr lang="en-US" dirty="0">
                <a:latin typeface="Carlito"/>
                <a:cs typeface="Carlito"/>
              </a:rPr>
              <a:t>p</a:t>
            </a:r>
            <a:r>
              <a:rPr sz="1800" spc="-10" dirty="0" smtClean="0">
                <a:latin typeface="Carlito"/>
                <a:cs typeface="Carlito"/>
              </a:rPr>
              <a:t> </a:t>
            </a:r>
            <a:r>
              <a:rPr sz="1800" dirty="0">
                <a:latin typeface="Carlito"/>
                <a:cs typeface="Carlito"/>
              </a:rPr>
              <a:t>có </a:t>
            </a:r>
            <a:r>
              <a:rPr sz="1800" spc="-70" dirty="0">
                <a:latin typeface="Arial"/>
                <a:cs typeface="Arial"/>
              </a:rPr>
              <a:t>kiểu</a:t>
            </a:r>
            <a:r>
              <a:rPr sz="1800" spc="-80" dirty="0">
                <a:latin typeface="Arial"/>
                <a:cs typeface="Arial"/>
              </a:rPr>
              <a:t> </a:t>
            </a:r>
            <a:r>
              <a:rPr sz="1800" dirty="0" err="1">
                <a:latin typeface="Carlito"/>
                <a:cs typeface="Carlito"/>
              </a:rPr>
              <a:t>là</a:t>
            </a:r>
            <a:r>
              <a:rPr sz="1800" spc="-5" dirty="0">
                <a:latin typeface="Carlito"/>
                <a:cs typeface="Carlito"/>
              </a:rPr>
              <a:t> </a:t>
            </a:r>
            <a:r>
              <a:rPr sz="1800" spc="-10" dirty="0" smtClean="0">
                <a:latin typeface="Carlito"/>
                <a:cs typeface="Carlito"/>
              </a:rPr>
              <a:t>P</a:t>
            </a:r>
            <a:r>
              <a:rPr lang="en-US" spc="-10" dirty="0" smtClean="0">
                <a:latin typeface="Carlito"/>
                <a:cs typeface="Carlito"/>
              </a:rPr>
              <a:t>erson</a:t>
            </a:r>
            <a:r>
              <a:rPr sz="1800" spc="-10" dirty="0" smtClean="0">
                <a:latin typeface="Carlito"/>
                <a:cs typeface="Carlito"/>
              </a:rPr>
              <a:t> </a:t>
            </a:r>
            <a:r>
              <a:rPr sz="1800" spc="-100" dirty="0" err="1">
                <a:latin typeface="Arial"/>
                <a:cs typeface="Arial"/>
              </a:rPr>
              <a:t>nhưng</a:t>
            </a:r>
            <a:r>
              <a:rPr sz="1800" spc="-70" dirty="0">
                <a:latin typeface="Arial"/>
                <a:cs typeface="Arial"/>
              </a:rPr>
              <a:t> </a:t>
            </a:r>
            <a:r>
              <a:rPr lang="en-US" spc="-30" dirty="0">
                <a:latin typeface="Arial"/>
                <a:cs typeface="Arial"/>
              </a:rPr>
              <a:t>p</a:t>
            </a:r>
            <a:r>
              <a:rPr sz="1800" spc="-30" dirty="0" smtClean="0">
                <a:latin typeface="Arial"/>
                <a:cs typeface="Arial"/>
              </a:rPr>
              <a:t>.</a:t>
            </a:r>
            <a:r>
              <a:rPr lang="en-US" spc="-30" dirty="0" smtClean="0">
                <a:latin typeface="Arial"/>
                <a:cs typeface="Arial"/>
              </a:rPr>
              <a:t>info</a:t>
            </a:r>
            <a:r>
              <a:rPr sz="1800" spc="-30" dirty="0" smtClean="0">
                <a:latin typeface="Carlito"/>
                <a:cs typeface="Carlito"/>
              </a:rPr>
              <a:t>() </a:t>
            </a:r>
            <a:r>
              <a:rPr sz="1800" dirty="0" err="1">
                <a:latin typeface="Carlito"/>
                <a:cs typeface="Carlito"/>
              </a:rPr>
              <a:t>thì</a:t>
            </a:r>
            <a:r>
              <a:rPr sz="1800" spc="-60" dirty="0">
                <a:latin typeface="Carlito"/>
                <a:cs typeface="Carlito"/>
              </a:rPr>
              <a:t> </a:t>
            </a:r>
            <a:r>
              <a:rPr lang="en-US" dirty="0" smtClean="0">
                <a:latin typeface="Carlito"/>
                <a:cs typeface="Carlito"/>
              </a:rPr>
              <a:t>info</a:t>
            </a:r>
            <a:r>
              <a:rPr sz="1800" dirty="0" smtClean="0">
                <a:latin typeface="Carlito"/>
                <a:cs typeface="Carlito"/>
              </a:rPr>
              <a:t>() </a:t>
            </a:r>
            <a:r>
              <a:rPr sz="1800" spc="-125" dirty="0">
                <a:latin typeface="Arial"/>
                <a:cs typeface="Arial"/>
              </a:rPr>
              <a:t>của</a:t>
            </a:r>
            <a:r>
              <a:rPr sz="1800" spc="-80" dirty="0">
                <a:latin typeface="Arial"/>
                <a:cs typeface="Arial"/>
              </a:rPr>
              <a:t> </a:t>
            </a:r>
            <a:r>
              <a:rPr sz="1800" spc="-70" dirty="0" err="1">
                <a:latin typeface="Arial"/>
                <a:cs typeface="Arial"/>
              </a:rPr>
              <a:t>lớp</a:t>
            </a:r>
            <a:r>
              <a:rPr sz="1800" spc="-80" dirty="0">
                <a:latin typeface="Arial"/>
                <a:cs typeface="Arial"/>
              </a:rPr>
              <a:t> </a:t>
            </a:r>
            <a:r>
              <a:rPr lang="en-US" sz="1800" dirty="0" smtClean="0">
                <a:latin typeface="Carlito"/>
                <a:cs typeface="Carlito"/>
              </a:rPr>
              <a:t>Person </a:t>
            </a:r>
            <a:r>
              <a:rPr sz="1800" spc="-160" dirty="0" err="1" smtClean="0">
                <a:latin typeface="Arial"/>
                <a:cs typeface="Arial"/>
              </a:rPr>
              <a:t>sẽ</a:t>
            </a:r>
            <a:r>
              <a:rPr sz="1800" spc="-90" dirty="0" smtClean="0">
                <a:latin typeface="Arial"/>
                <a:cs typeface="Arial"/>
              </a:rPr>
              <a:t> </a:t>
            </a:r>
            <a:r>
              <a:rPr sz="1800" spc="-125" dirty="0">
                <a:latin typeface="Arial"/>
                <a:cs typeface="Arial"/>
              </a:rPr>
              <a:t>chạy</a:t>
            </a:r>
            <a:r>
              <a:rPr sz="1800" spc="-85" dirty="0">
                <a:latin typeface="Arial"/>
                <a:cs typeface="Arial"/>
              </a:rPr>
              <a:t> </a:t>
            </a:r>
            <a:r>
              <a:rPr sz="1800" dirty="0">
                <a:latin typeface="Carlito"/>
                <a:cs typeface="Carlito"/>
              </a:rPr>
              <a:t>do</a:t>
            </a:r>
            <a:r>
              <a:rPr sz="1800" spc="-5" dirty="0">
                <a:latin typeface="Carlito"/>
                <a:cs typeface="Carlito"/>
              </a:rPr>
              <a:t> </a:t>
            </a:r>
            <a:r>
              <a:rPr sz="1800" spc="-20" dirty="0">
                <a:latin typeface="Arial"/>
                <a:cs typeface="Arial"/>
              </a:rPr>
              <a:t>bị</a:t>
            </a:r>
            <a:r>
              <a:rPr sz="1800" spc="-100" dirty="0">
                <a:latin typeface="Arial"/>
                <a:cs typeface="Arial"/>
              </a:rPr>
              <a:t> </a:t>
            </a:r>
            <a:r>
              <a:rPr sz="1800" spc="-25" dirty="0">
                <a:latin typeface="Arial"/>
                <a:cs typeface="Arial"/>
              </a:rPr>
              <a:t>đè</a:t>
            </a:r>
            <a:endParaRPr sz="1800" dirty="0">
              <a:latin typeface="Arial"/>
              <a:cs typeface="Arial"/>
            </a:endParaRPr>
          </a:p>
        </p:txBody>
      </p:sp>
      <p:grpSp>
        <p:nvGrpSpPr>
          <p:cNvPr id="21" name="object 22"/>
          <p:cNvGrpSpPr/>
          <p:nvPr/>
        </p:nvGrpSpPr>
        <p:grpSpPr>
          <a:xfrm>
            <a:off x="4159910" y="5610308"/>
            <a:ext cx="568325" cy="137795"/>
            <a:chOff x="3235896" y="5803215"/>
            <a:chExt cx="568325" cy="137795"/>
          </a:xfrm>
        </p:grpSpPr>
        <p:sp>
          <p:nvSpPr>
            <p:cNvPr id="22" name="object 23"/>
            <p:cNvSpPr/>
            <p:nvPr/>
          </p:nvSpPr>
          <p:spPr>
            <a:xfrm>
              <a:off x="3242246" y="5809565"/>
              <a:ext cx="555625" cy="93980"/>
            </a:xfrm>
            <a:custGeom>
              <a:avLst/>
              <a:gdLst/>
              <a:ahLst/>
              <a:cxnLst/>
              <a:rect l="l" t="t" r="r" b="b"/>
              <a:pathLst>
                <a:path w="555625" h="93979">
                  <a:moveTo>
                    <a:pt x="0" y="0"/>
                  </a:moveTo>
                  <a:lnTo>
                    <a:pt x="555358" y="93840"/>
                  </a:lnTo>
                </a:path>
              </a:pathLst>
            </a:custGeom>
            <a:ln w="12699">
              <a:solidFill>
                <a:srgbClr val="4A7EBB"/>
              </a:solidFill>
            </a:ln>
          </p:spPr>
          <p:txBody>
            <a:bodyPr wrap="square" lIns="0" tIns="0" rIns="0" bIns="0" rtlCol="0"/>
            <a:lstStyle/>
            <a:p>
              <a:endParaRPr/>
            </a:p>
          </p:txBody>
        </p:sp>
        <p:sp>
          <p:nvSpPr>
            <p:cNvPr id="23" name="object 24"/>
            <p:cNvSpPr/>
            <p:nvPr/>
          </p:nvSpPr>
          <p:spPr>
            <a:xfrm>
              <a:off x="3715054" y="5846876"/>
              <a:ext cx="82550" cy="88265"/>
            </a:xfrm>
            <a:custGeom>
              <a:avLst/>
              <a:gdLst/>
              <a:ahLst/>
              <a:cxnLst/>
              <a:rect l="l" t="t" r="r" b="b"/>
              <a:pathLst>
                <a:path w="82550" h="88264">
                  <a:moveTo>
                    <a:pt x="14820" y="0"/>
                  </a:moveTo>
                  <a:lnTo>
                    <a:pt x="82549" y="56527"/>
                  </a:lnTo>
                  <a:lnTo>
                    <a:pt x="0" y="87655"/>
                  </a:lnTo>
                </a:path>
              </a:pathLst>
            </a:custGeom>
            <a:ln w="12700">
              <a:solidFill>
                <a:srgbClr val="4A7EBB"/>
              </a:solidFill>
            </a:ln>
          </p:spPr>
          <p:txBody>
            <a:bodyPr wrap="square" lIns="0" tIns="0" rIns="0" bIns="0" rtlCol="0"/>
            <a:lstStyle/>
            <a:p>
              <a:endParaRPr/>
            </a:p>
          </p:txBody>
        </p:sp>
      </p:grpSp>
    </p:spTree>
    <p:extLst>
      <p:ext uri="{BB962C8B-B14F-4D97-AF65-F5344CB8AC3E}">
        <p14:creationId xmlns:p14="http://schemas.microsoft.com/office/powerpoint/2010/main" val="4025583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thừa</a:t>
              </a:r>
              <a:r>
                <a:rPr lang="en-US" altLang="zh-CN" sz="2800" b="1" dirty="0">
                  <a:solidFill>
                    <a:schemeClr val="bg1"/>
                  </a:solidFill>
                  <a:latin typeface="Times New Roman" panose="02020603050405020304" pitchFamily="18" charset="0"/>
                  <a:cs typeface="Times New Roman" panose="02020603050405020304" pitchFamily="18" charset="0"/>
                </a:rPr>
                <a:t>(</a:t>
              </a:r>
              <a:r>
                <a:rPr lang="en-US" altLang="zh-CN" sz="2800" b="1" dirty="0" err="1">
                  <a:solidFill>
                    <a:schemeClr val="bg1"/>
                  </a:solidFill>
                  <a:latin typeface="Times New Roman" panose="02020603050405020304" pitchFamily="18" charset="0"/>
                  <a:cs typeface="Times New Roman" panose="02020603050405020304" pitchFamily="18" charset="0"/>
                </a:rPr>
                <a:t>Ghi</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đè</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phương</a:t>
              </a:r>
              <a:r>
                <a:rPr lang="en-US" altLang="zh-CN" sz="2800" b="1" dirty="0">
                  <a:solidFill>
                    <a:schemeClr val="bg1"/>
                  </a:solidFill>
                  <a:latin typeface="Times New Roman" panose="02020603050405020304" pitchFamily="18" charset="0"/>
                  <a:cs typeface="Times New Roman" panose="02020603050405020304" pitchFamily="18" charset="0"/>
                </a:rPr>
                <a:t> </a:t>
              </a:r>
              <a:r>
                <a:rPr lang="en-US" altLang="zh-CN" sz="2800" b="1" dirty="0" err="1">
                  <a:solidFill>
                    <a:schemeClr val="bg1"/>
                  </a:solidFill>
                  <a:latin typeface="Times New Roman" panose="02020603050405020304" pitchFamily="18" charset="0"/>
                  <a:cs typeface="Times New Roman" panose="02020603050405020304" pitchFamily="18" charset="0"/>
                </a:rPr>
                <a:t>thức</a:t>
              </a:r>
              <a:r>
                <a:rPr lang="en-US" altLang="zh-CN" sz="2800" b="1" dirty="0">
                  <a:solidFill>
                    <a:schemeClr val="bg1"/>
                  </a:solidFill>
                  <a:latin typeface="Times New Roman" panose="02020603050405020304" pitchFamily="18" charset="0"/>
                  <a:cs typeface="Times New Roman" panose="02020603050405020304" pitchFamily="18" charset="0"/>
                </a:rPr>
                <a:t>)</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970959"/>
          </a:xfrm>
          <a:prstGeom prst="rect">
            <a:avLst/>
          </a:prstGeom>
        </p:spPr>
        <p:txBody>
          <a:bodyPr vert="horz" wrap="square" lIns="0" tIns="99695" rIns="0" bIns="0" rtlCol="0">
            <a:spAutoFit/>
          </a:bodyPr>
          <a:lstStyle/>
          <a:p>
            <a:pPr marL="354330" marR="398145" indent="-342265">
              <a:lnSpc>
                <a:spcPct val="100000"/>
              </a:lnSpc>
              <a:spcBef>
                <a:spcPts val="5"/>
              </a:spcBef>
              <a:buClr>
                <a:srgbClr val="FF5A33"/>
              </a:buClr>
              <a:buFont typeface="Wingdings"/>
              <a:buChar char=""/>
              <a:tabLst>
                <a:tab pos="356235" algn="l"/>
              </a:tabLst>
            </a:pPr>
            <a:r>
              <a:rPr lang="vi-VN" sz="2600" spc="-95" dirty="0">
                <a:latin typeface="+mj-lt"/>
                <a:cs typeface="Arial"/>
              </a:rPr>
              <a:t>Lớp</a:t>
            </a:r>
            <a:r>
              <a:rPr lang="vi-VN" sz="2600" spc="-70" dirty="0">
                <a:latin typeface="+mj-lt"/>
                <a:cs typeface="Arial"/>
              </a:rPr>
              <a:t> </a:t>
            </a:r>
            <a:r>
              <a:rPr lang="vi-VN" sz="2600" dirty="0">
                <a:latin typeface="+mj-lt"/>
                <a:cs typeface="Arial"/>
              </a:rPr>
              <a:t>con</a:t>
            </a:r>
            <a:r>
              <a:rPr lang="vi-VN" sz="2600" spc="-80" dirty="0">
                <a:latin typeface="+mj-lt"/>
                <a:cs typeface="Arial"/>
              </a:rPr>
              <a:t> </a:t>
            </a:r>
            <a:r>
              <a:rPr lang="vi-VN" sz="2600" dirty="0">
                <a:latin typeface="+mj-lt"/>
                <a:cs typeface="Arial"/>
              </a:rPr>
              <a:t>ghi</a:t>
            </a:r>
            <a:r>
              <a:rPr lang="vi-VN" sz="2600" spc="-75" dirty="0">
                <a:latin typeface="+mj-lt"/>
                <a:cs typeface="Arial"/>
              </a:rPr>
              <a:t> </a:t>
            </a:r>
            <a:r>
              <a:rPr lang="vi-VN" sz="2600" dirty="0">
                <a:latin typeface="+mj-lt"/>
                <a:cs typeface="Arial"/>
              </a:rPr>
              <a:t>đè</a:t>
            </a:r>
            <a:r>
              <a:rPr lang="vi-VN" sz="2600" spc="-70" dirty="0">
                <a:latin typeface="+mj-lt"/>
                <a:cs typeface="Arial"/>
              </a:rPr>
              <a:t> </a:t>
            </a:r>
            <a:r>
              <a:rPr lang="vi-VN" sz="2600" dirty="0">
                <a:latin typeface="+mj-lt"/>
                <a:cs typeface="Arial"/>
              </a:rPr>
              <a:t>phương</a:t>
            </a:r>
            <a:r>
              <a:rPr lang="vi-VN" sz="2600" spc="-50" dirty="0">
                <a:latin typeface="+mj-lt"/>
                <a:cs typeface="Arial"/>
              </a:rPr>
              <a:t> </a:t>
            </a:r>
            <a:r>
              <a:rPr lang="vi-VN" sz="2600" dirty="0">
                <a:latin typeface="+mj-lt"/>
                <a:cs typeface="Arial"/>
              </a:rPr>
              <a:t>thức</a:t>
            </a:r>
            <a:r>
              <a:rPr lang="vi-VN" sz="2600" spc="-70" dirty="0">
                <a:latin typeface="+mj-lt"/>
                <a:cs typeface="Arial"/>
              </a:rPr>
              <a:t> </a:t>
            </a:r>
            <a:r>
              <a:rPr lang="vi-VN" sz="2600" spc="-35" dirty="0">
                <a:latin typeface="+mj-lt"/>
                <a:cs typeface="Arial"/>
              </a:rPr>
              <a:t>của</a:t>
            </a:r>
            <a:r>
              <a:rPr lang="vi-VN" sz="2600" spc="-70" dirty="0">
                <a:latin typeface="+mj-lt"/>
                <a:cs typeface="Arial"/>
              </a:rPr>
              <a:t> </a:t>
            </a:r>
            <a:r>
              <a:rPr lang="vi-VN" sz="2600" dirty="0">
                <a:latin typeface="+mj-lt"/>
                <a:cs typeface="Arial"/>
              </a:rPr>
              <a:t>lớp</a:t>
            </a:r>
            <a:r>
              <a:rPr lang="vi-VN" sz="2600" spc="-55" dirty="0">
                <a:latin typeface="+mj-lt"/>
                <a:cs typeface="Arial"/>
              </a:rPr>
              <a:t> </a:t>
            </a:r>
            <a:r>
              <a:rPr lang="vi-VN" sz="2600" spc="-35" dirty="0">
                <a:latin typeface="+mj-lt"/>
                <a:cs typeface="Arial"/>
              </a:rPr>
              <a:t>cha</a:t>
            </a:r>
            <a:r>
              <a:rPr lang="vi-VN" sz="2600" spc="-75" dirty="0">
                <a:latin typeface="+mj-lt"/>
                <a:cs typeface="Arial"/>
              </a:rPr>
              <a:t> </a:t>
            </a:r>
            <a:r>
              <a:rPr lang="vi-VN" sz="2600" dirty="0">
                <a:latin typeface="+mj-lt"/>
                <a:cs typeface="Arial"/>
              </a:rPr>
              <a:t>thì</a:t>
            </a:r>
            <a:r>
              <a:rPr lang="vi-VN" sz="2600" spc="-75" dirty="0">
                <a:latin typeface="+mj-lt"/>
                <a:cs typeface="Arial"/>
              </a:rPr>
              <a:t> sẽ </a:t>
            </a:r>
            <a:r>
              <a:rPr lang="vi-VN" sz="2600" spc="-20" dirty="0" smtClean="0">
                <a:latin typeface="+mj-lt"/>
                <a:cs typeface="Arial"/>
              </a:rPr>
              <a:t>che</a:t>
            </a:r>
            <a:r>
              <a:rPr lang="vi-VN" sz="2600" spc="-135" dirty="0" smtClean="0">
                <a:latin typeface="+mj-lt"/>
                <a:cs typeface="Arial"/>
              </a:rPr>
              <a:t> </a:t>
            </a:r>
            <a:r>
              <a:rPr lang="vi-VN" sz="2600" dirty="0">
                <a:latin typeface="+mj-lt"/>
                <a:cs typeface="Arial"/>
              </a:rPr>
              <a:t>dấu</a:t>
            </a:r>
            <a:r>
              <a:rPr lang="vi-VN" sz="2600" spc="-125" dirty="0">
                <a:latin typeface="+mj-lt"/>
                <a:cs typeface="Arial"/>
              </a:rPr>
              <a:t> </a:t>
            </a:r>
            <a:r>
              <a:rPr lang="vi-VN" sz="2600" spc="-20" dirty="0">
                <a:latin typeface="+mj-lt"/>
                <a:cs typeface="Arial"/>
              </a:rPr>
              <a:t>phương</a:t>
            </a:r>
            <a:r>
              <a:rPr lang="vi-VN" sz="2600" spc="-100" dirty="0">
                <a:latin typeface="+mj-lt"/>
                <a:cs typeface="Arial"/>
              </a:rPr>
              <a:t> </a:t>
            </a:r>
            <a:r>
              <a:rPr lang="vi-VN" sz="2600" dirty="0">
                <a:latin typeface="+mj-lt"/>
                <a:cs typeface="Arial"/>
              </a:rPr>
              <a:t>thức</a:t>
            </a:r>
            <a:r>
              <a:rPr lang="vi-VN" sz="2600" spc="-120" dirty="0">
                <a:latin typeface="+mj-lt"/>
                <a:cs typeface="Arial"/>
              </a:rPr>
              <a:t> </a:t>
            </a:r>
            <a:r>
              <a:rPr lang="vi-VN" sz="2600" spc="-35" dirty="0">
                <a:latin typeface="+mj-lt"/>
                <a:cs typeface="Arial"/>
              </a:rPr>
              <a:t>của</a:t>
            </a:r>
            <a:r>
              <a:rPr lang="vi-VN" sz="2600" spc="-130" dirty="0">
                <a:latin typeface="+mj-lt"/>
                <a:cs typeface="Arial"/>
              </a:rPr>
              <a:t> </a:t>
            </a:r>
            <a:r>
              <a:rPr lang="vi-VN" sz="2600" dirty="0">
                <a:latin typeface="+mj-lt"/>
                <a:cs typeface="Arial"/>
              </a:rPr>
              <a:t>lớp</a:t>
            </a:r>
            <a:r>
              <a:rPr lang="vi-VN" sz="2600" spc="-114" dirty="0">
                <a:latin typeface="+mj-lt"/>
                <a:cs typeface="Arial"/>
              </a:rPr>
              <a:t> </a:t>
            </a:r>
            <a:r>
              <a:rPr lang="vi-VN" sz="2600" spc="-25" dirty="0">
                <a:latin typeface="+mj-lt"/>
                <a:cs typeface="Arial"/>
              </a:rPr>
              <a:t>cha</a:t>
            </a:r>
            <a:endParaRPr lang="vi-VN" sz="2600" dirty="0">
              <a:latin typeface="+mj-lt"/>
              <a:cs typeface="Arial"/>
            </a:endParaRPr>
          </a:p>
          <a:p>
            <a:pPr marL="355600" marR="459105" indent="-342265">
              <a:lnSpc>
                <a:spcPct val="100000"/>
              </a:lnSpc>
              <a:spcBef>
                <a:spcPts val="670"/>
              </a:spcBef>
              <a:buClr>
                <a:srgbClr val="FF5A33"/>
              </a:buClr>
              <a:buFont typeface="Wingdings"/>
              <a:buChar char=""/>
              <a:tabLst>
                <a:tab pos="356870" algn="l"/>
              </a:tabLst>
            </a:pPr>
            <a:r>
              <a:rPr lang="vi-VN" sz="2600" dirty="0">
                <a:latin typeface="+mj-lt"/>
                <a:cs typeface="Arial"/>
              </a:rPr>
              <a:t>Mục</a:t>
            </a:r>
            <a:r>
              <a:rPr lang="vi-VN" sz="2600" spc="-125" dirty="0">
                <a:latin typeface="+mj-lt"/>
                <a:cs typeface="Arial"/>
              </a:rPr>
              <a:t> </a:t>
            </a:r>
            <a:r>
              <a:rPr lang="vi-VN" sz="2600" dirty="0">
                <a:latin typeface="+mj-lt"/>
                <a:cs typeface="Arial"/>
              </a:rPr>
              <a:t>đích</a:t>
            </a:r>
            <a:r>
              <a:rPr lang="vi-VN" sz="2600" spc="-65" dirty="0">
                <a:latin typeface="+mj-lt"/>
                <a:cs typeface="Arial"/>
              </a:rPr>
              <a:t> </a:t>
            </a:r>
            <a:r>
              <a:rPr lang="vi-VN" sz="2600" spc="-35" dirty="0">
                <a:latin typeface="+mj-lt"/>
                <a:cs typeface="Arial"/>
              </a:rPr>
              <a:t>của</a:t>
            </a:r>
            <a:r>
              <a:rPr lang="vi-VN" sz="2600" spc="-65" dirty="0">
                <a:latin typeface="+mj-lt"/>
                <a:cs typeface="Arial"/>
              </a:rPr>
              <a:t> </a:t>
            </a:r>
            <a:r>
              <a:rPr lang="vi-VN" sz="2600" dirty="0">
                <a:latin typeface="+mj-lt"/>
                <a:cs typeface="Arial"/>
              </a:rPr>
              <a:t>ghi</a:t>
            </a:r>
            <a:r>
              <a:rPr lang="vi-VN" sz="2600" spc="-55" dirty="0">
                <a:latin typeface="+mj-lt"/>
                <a:cs typeface="Arial"/>
              </a:rPr>
              <a:t> </a:t>
            </a:r>
            <a:r>
              <a:rPr lang="vi-VN" sz="2600" dirty="0">
                <a:latin typeface="+mj-lt"/>
                <a:cs typeface="Arial"/>
              </a:rPr>
              <a:t>đè</a:t>
            </a:r>
            <a:r>
              <a:rPr lang="vi-VN" sz="2600" spc="-65" dirty="0">
                <a:latin typeface="+mj-lt"/>
                <a:cs typeface="Arial"/>
              </a:rPr>
              <a:t> </a:t>
            </a:r>
            <a:r>
              <a:rPr lang="vi-VN" sz="2600" dirty="0">
                <a:latin typeface="+mj-lt"/>
                <a:cs typeface="Arial"/>
              </a:rPr>
              <a:t>là</a:t>
            </a:r>
            <a:r>
              <a:rPr lang="vi-VN" sz="2600" spc="-70" dirty="0">
                <a:latin typeface="+mj-lt"/>
                <a:cs typeface="Arial"/>
              </a:rPr>
              <a:t> </a:t>
            </a:r>
            <a:r>
              <a:rPr lang="vi-VN" sz="2600" dirty="0">
                <a:latin typeface="+mj-lt"/>
                <a:cs typeface="Arial"/>
              </a:rPr>
              <a:t>để</a:t>
            </a:r>
            <a:r>
              <a:rPr lang="vi-VN" sz="2600" spc="-60" dirty="0">
                <a:latin typeface="+mj-lt"/>
                <a:cs typeface="Arial"/>
              </a:rPr>
              <a:t> </a:t>
            </a:r>
            <a:r>
              <a:rPr lang="vi-VN" sz="2600" spc="-204" dirty="0">
                <a:latin typeface="+mj-lt"/>
                <a:cs typeface="Arial"/>
              </a:rPr>
              <a:t>sửa</a:t>
            </a:r>
            <a:r>
              <a:rPr lang="vi-VN" sz="2600" spc="-5" dirty="0">
                <a:latin typeface="+mj-lt"/>
                <a:cs typeface="Arial"/>
              </a:rPr>
              <a:t> </a:t>
            </a:r>
            <a:r>
              <a:rPr lang="vi-VN" sz="2600" dirty="0">
                <a:latin typeface="+mj-lt"/>
                <a:cs typeface="Arial"/>
              </a:rPr>
              <a:t>lại</a:t>
            </a:r>
            <a:r>
              <a:rPr lang="vi-VN" sz="2600" spc="-70" dirty="0">
                <a:latin typeface="+mj-lt"/>
                <a:cs typeface="Arial"/>
              </a:rPr>
              <a:t> </a:t>
            </a:r>
            <a:r>
              <a:rPr lang="vi-VN" sz="2600" dirty="0">
                <a:latin typeface="+mj-lt"/>
                <a:cs typeface="Arial"/>
              </a:rPr>
              <a:t>phương</a:t>
            </a:r>
            <a:r>
              <a:rPr lang="vi-VN" sz="2600" spc="-45" dirty="0">
                <a:latin typeface="+mj-lt"/>
                <a:cs typeface="Arial"/>
              </a:rPr>
              <a:t> </a:t>
            </a:r>
            <a:r>
              <a:rPr lang="vi-VN" sz="2600" spc="-20" dirty="0">
                <a:latin typeface="+mj-lt"/>
                <a:cs typeface="Arial"/>
              </a:rPr>
              <a:t>thức 	</a:t>
            </a:r>
            <a:r>
              <a:rPr lang="vi-VN" sz="2600" spc="-35" dirty="0">
                <a:latin typeface="+mj-lt"/>
                <a:cs typeface="Arial"/>
              </a:rPr>
              <a:t>của</a:t>
            </a:r>
            <a:r>
              <a:rPr lang="vi-VN" sz="2600" spc="-90" dirty="0">
                <a:latin typeface="+mj-lt"/>
                <a:cs typeface="Arial"/>
              </a:rPr>
              <a:t> </a:t>
            </a:r>
            <a:r>
              <a:rPr lang="vi-VN" sz="2600" dirty="0" smtClean="0">
                <a:latin typeface="+mj-lt"/>
                <a:cs typeface="Arial"/>
              </a:rPr>
              <a:t>lớp</a:t>
            </a:r>
            <a:r>
              <a:rPr lang="en-US" sz="2600" dirty="0" smtClean="0">
                <a:latin typeface="+mj-lt"/>
                <a:cs typeface="Arial"/>
              </a:rPr>
              <a:t> </a:t>
            </a:r>
            <a:r>
              <a:rPr lang="vi-VN" sz="2600" spc="-35" dirty="0" smtClean="0">
                <a:latin typeface="+mj-lt"/>
                <a:cs typeface="Arial"/>
              </a:rPr>
              <a:t>cha</a:t>
            </a:r>
            <a:r>
              <a:rPr lang="vi-VN" sz="2600" spc="-90" dirty="0" smtClean="0">
                <a:latin typeface="+mj-lt"/>
                <a:cs typeface="Arial"/>
              </a:rPr>
              <a:t> </a:t>
            </a:r>
            <a:r>
              <a:rPr lang="vi-VN" sz="2600" spc="65" dirty="0">
                <a:latin typeface="+mj-lt"/>
                <a:cs typeface="Arial"/>
              </a:rPr>
              <a:t>trong</a:t>
            </a:r>
            <a:r>
              <a:rPr lang="vi-VN" sz="2600" spc="-90" dirty="0">
                <a:latin typeface="+mj-lt"/>
                <a:cs typeface="Arial"/>
              </a:rPr>
              <a:t> </a:t>
            </a:r>
            <a:r>
              <a:rPr lang="vi-VN" sz="2600" dirty="0">
                <a:latin typeface="+mj-lt"/>
                <a:cs typeface="Arial"/>
              </a:rPr>
              <a:t>lớp</a:t>
            </a:r>
            <a:r>
              <a:rPr lang="vi-VN" sz="2600" spc="-70" dirty="0">
                <a:latin typeface="+mj-lt"/>
                <a:cs typeface="Arial"/>
              </a:rPr>
              <a:t> </a:t>
            </a:r>
            <a:r>
              <a:rPr lang="vi-VN" sz="2600" spc="-25" dirty="0">
                <a:latin typeface="+mj-lt"/>
                <a:cs typeface="Arial"/>
              </a:rPr>
              <a:t>con</a:t>
            </a:r>
            <a:endParaRPr lang="vi-VN" sz="2600" dirty="0">
              <a:latin typeface="+mj-lt"/>
              <a:cs typeface="Arial"/>
            </a:endParaRPr>
          </a:p>
          <a:p>
            <a:pPr marL="355600" marR="245110" indent="-342265">
              <a:lnSpc>
                <a:spcPct val="100000"/>
              </a:lnSpc>
              <a:spcBef>
                <a:spcPts val="675"/>
              </a:spcBef>
              <a:buClr>
                <a:srgbClr val="FF5A33"/>
              </a:buClr>
              <a:buFont typeface="Wingdings"/>
              <a:buChar char=""/>
              <a:tabLst>
                <a:tab pos="356870" algn="l"/>
              </a:tabLst>
            </a:pPr>
            <a:r>
              <a:rPr lang="vi-VN" sz="2600" spc="-320" dirty="0">
                <a:latin typeface="+mj-lt"/>
                <a:cs typeface="Arial"/>
              </a:rPr>
              <a:t>Sử</a:t>
            </a:r>
            <a:r>
              <a:rPr lang="vi-VN" sz="2600" spc="-10" dirty="0">
                <a:latin typeface="+mj-lt"/>
                <a:cs typeface="Arial"/>
              </a:rPr>
              <a:t> </a:t>
            </a:r>
            <a:r>
              <a:rPr lang="vi-VN" sz="2600" dirty="0">
                <a:latin typeface="+mj-lt"/>
                <a:cs typeface="Arial"/>
              </a:rPr>
              <a:t>dụng</a:t>
            </a:r>
            <a:r>
              <a:rPr lang="vi-VN" sz="2600" spc="-55" dirty="0">
                <a:latin typeface="+mj-lt"/>
                <a:cs typeface="Arial"/>
              </a:rPr>
              <a:t> </a:t>
            </a:r>
            <a:r>
              <a:rPr lang="vi-VN" sz="2600" dirty="0">
                <a:latin typeface="+mj-lt"/>
                <a:cs typeface="Arial"/>
              </a:rPr>
              <a:t>từ</a:t>
            </a:r>
            <a:r>
              <a:rPr lang="vi-VN" sz="2600" spc="-35" dirty="0">
                <a:latin typeface="+mj-lt"/>
                <a:cs typeface="Arial"/>
              </a:rPr>
              <a:t> </a:t>
            </a:r>
            <a:r>
              <a:rPr lang="vi-VN" sz="2600" dirty="0">
                <a:latin typeface="+mj-lt"/>
                <a:cs typeface="Arial"/>
              </a:rPr>
              <a:t>khóa</a:t>
            </a:r>
            <a:r>
              <a:rPr lang="vi-VN" sz="2600" spc="-45" dirty="0">
                <a:latin typeface="+mj-lt"/>
                <a:cs typeface="Arial"/>
              </a:rPr>
              <a:t> </a:t>
            </a:r>
            <a:r>
              <a:rPr lang="vi-VN" sz="2600" spc="-10" dirty="0">
                <a:latin typeface="+mj-lt"/>
                <a:cs typeface="Arial"/>
              </a:rPr>
              <a:t>super</a:t>
            </a:r>
            <a:r>
              <a:rPr lang="vi-VN" sz="2600" spc="-35" dirty="0">
                <a:latin typeface="+mj-lt"/>
                <a:cs typeface="Arial"/>
              </a:rPr>
              <a:t> </a:t>
            </a:r>
            <a:r>
              <a:rPr lang="vi-VN" sz="2600" dirty="0">
                <a:latin typeface="+mj-lt"/>
                <a:cs typeface="Arial"/>
              </a:rPr>
              <a:t>để</a:t>
            </a:r>
            <a:r>
              <a:rPr lang="vi-VN" sz="2600" spc="-45" dirty="0">
                <a:latin typeface="+mj-lt"/>
                <a:cs typeface="Arial"/>
              </a:rPr>
              <a:t> </a:t>
            </a:r>
            <a:r>
              <a:rPr lang="vi-VN" sz="2600" dirty="0">
                <a:latin typeface="+mj-lt"/>
                <a:cs typeface="Arial"/>
              </a:rPr>
              <a:t>truy</a:t>
            </a:r>
            <a:r>
              <a:rPr lang="vi-VN" sz="2600" spc="-35" dirty="0">
                <a:latin typeface="+mj-lt"/>
                <a:cs typeface="Arial"/>
              </a:rPr>
              <a:t> </a:t>
            </a:r>
            <a:r>
              <a:rPr lang="vi-VN" sz="2600" spc="-10" dirty="0">
                <a:latin typeface="+mj-lt"/>
                <a:cs typeface="Arial"/>
              </a:rPr>
              <a:t>cập</a:t>
            </a:r>
            <a:r>
              <a:rPr lang="vi-VN" sz="2600" spc="-50" dirty="0">
                <a:latin typeface="+mj-lt"/>
                <a:cs typeface="Arial"/>
              </a:rPr>
              <a:t> </a:t>
            </a:r>
            <a:r>
              <a:rPr lang="vi-VN" sz="2600" dirty="0">
                <a:latin typeface="+mj-lt"/>
                <a:cs typeface="Arial"/>
              </a:rPr>
              <a:t>đến</a:t>
            </a:r>
            <a:r>
              <a:rPr lang="vi-VN" sz="2600" spc="-35" dirty="0">
                <a:latin typeface="+mj-lt"/>
                <a:cs typeface="Arial"/>
              </a:rPr>
              <a:t> </a:t>
            </a:r>
            <a:r>
              <a:rPr lang="vi-VN" sz="2600" spc="-10" dirty="0">
                <a:latin typeface="+mj-lt"/>
                <a:cs typeface="Arial"/>
              </a:rPr>
              <a:t>phương </a:t>
            </a:r>
            <a:r>
              <a:rPr lang="vi-VN" sz="2600" dirty="0" smtClean="0">
                <a:latin typeface="+mj-lt"/>
                <a:cs typeface="Arial"/>
              </a:rPr>
              <a:t>thức</a:t>
            </a:r>
            <a:r>
              <a:rPr lang="vi-VN" sz="2600" spc="-60" dirty="0" smtClean="0">
                <a:latin typeface="+mj-lt"/>
                <a:cs typeface="Arial"/>
              </a:rPr>
              <a:t> </a:t>
            </a:r>
            <a:r>
              <a:rPr lang="vi-VN" sz="2600" dirty="0">
                <a:latin typeface="+mj-lt"/>
                <a:cs typeface="Arial"/>
              </a:rPr>
              <a:t>đã</a:t>
            </a:r>
            <a:r>
              <a:rPr lang="vi-VN" sz="2600" spc="-50" dirty="0">
                <a:latin typeface="+mj-lt"/>
                <a:cs typeface="Arial"/>
              </a:rPr>
              <a:t> </a:t>
            </a:r>
            <a:r>
              <a:rPr lang="vi-VN" sz="2600" spc="60" dirty="0">
                <a:latin typeface="+mj-lt"/>
                <a:cs typeface="Arial"/>
              </a:rPr>
              <a:t>bị</a:t>
            </a:r>
            <a:r>
              <a:rPr lang="vi-VN" sz="2600" spc="-60" dirty="0">
                <a:latin typeface="+mj-lt"/>
                <a:cs typeface="Arial"/>
              </a:rPr>
              <a:t> </a:t>
            </a:r>
            <a:r>
              <a:rPr lang="vi-VN" sz="2600" dirty="0">
                <a:latin typeface="+mj-lt"/>
                <a:cs typeface="Arial"/>
              </a:rPr>
              <a:t>ghi</a:t>
            </a:r>
            <a:r>
              <a:rPr lang="vi-VN" sz="2600" spc="-60" dirty="0">
                <a:latin typeface="+mj-lt"/>
                <a:cs typeface="Arial"/>
              </a:rPr>
              <a:t> </a:t>
            </a:r>
            <a:r>
              <a:rPr lang="vi-VN" sz="2600" dirty="0">
                <a:latin typeface="+mj-lt"/>
                <a:cs typeface="Arial"/>
              </a:rPr>
              <a:t>đè</a:t>
            </a:r>
            <a:r>
              <a:rPr lang="vi-VN" sz="2600" spc="-55" dirty="0">
                <a:latin typeface="+mj-lt"/>
                <a:cs typeface="Arial"/>
              </a:rPr>
              <a:t> </a:t>
            </a:r>
            <a:r>
              <a:rPr lang="vi-VN" sz="2600" spc="-35" dirty="0">
                <a:latin typeface="+mj-lt"/>
                <a:cs typeface="Arial"/>
              </a:rPr>
              <a:t>của</a:t>
            </a:r>
            <a:r>
              <a:rPr lang="vi-VN" sz="2600" spc="-60" dirty="0">
                <a:latin typeface="+mj-lt"/>
                <a:cs typeface="Arial"/>
              </a:rPr>
              <a:t> </a:t>
            </a:r>
            <a:r>
              <a:rPr lang="vi-VN" sz="2600" dirty="0">
                <a:latin typeface="+mj-lt"/>
                <a:cs typeface="Arial"/>
              </a:rPr>
              <a:t>lớp</a:t>
            </a:r>
            <a:r>
              <a:rPr lang="vi-VN" sz="2600" spc="-40" dirty="0">
                <a:latin typeface="+mj-lt"/>
                <a:cs typeface="Arial"/>
              </a:rPr>
              <a:t> </a:t>
            </a:r>
            <a:r>
              <a:rPr lang="vi-VN" sz="2600" spc="-20" dirty="0" smtClean="0">
                <a:latin typeface="+mj-lt"/>
                <a:cs typeface="Arial"/>
              </a:rPr>
              <a:t>cha</a:t>
            </a:r>
            <a:r>
              <a:rPr lang="en-US" sz="2600" spc="-20" dirty="0" smtClean="0">
                <a:latin typeface="+mj-lt"/>
                <a:cs typeface="Arial"/>
              </a:rPr>
              <a:t> (</a:t>
            </a:r>
            <a:r>
              <a:rPr lang="en-US" sz="2600" spc="-20" dirty="0" err="1" smtClean="0">
                <a:latin typeface="+mj-lt"/>
                <a:cs typeface="Arial"/>
              </a:rPr>
              <a:t>sử</a:t>
            </a:r>
            <a:r>
              <a:rPr lang="en-US" sz="2600" spc="-20" dirty="0" smtClean="0">
                <a:latin typeface="+mj-lt"/>
                <a:cs typeface="Arial"/>
              </a:rPr>
              <a:t> </a:t>
            </a:r>
            <a:r>
              <a:rPr lang="en-US" sz="2600" spc="-20" dirty="0" err="1" smtClean="0">
                <a:latin typeface="+mj-lt"/>
                <a:cs typeface="Arial"/>
              </a:rPr>
              <a:t>dụng</a:t>
            </a:r>
            <a:r>
              <a:rPr lang="en-US" sz="2600" spc="-20" dirty="0" smtClean="0">
                <a:latin typeface="+mj-lt"/>
                <a:cs typeface="Arial"/>
              </a:rPr>
              <a:t> </a:t>
            </a:r>
            <a:r>
              <a:rPr lang="en-US" sz="2600" spc="-20" dirty="0" err="1" smtClean="0">
                <a:latin typeface="+mj-lt"/>
                <a:cs typeface="Arial"/>
              </a:rPr>
              <a:t>trong</a:t>
            </a:r>
            <a:r>
              <a:rPr lang="en-US" sz="2600" spc="-20" dirty="0" smtClean="0">
                <a:latin typeface="+mj-lt"/>
                <a:cs typeface="Arial"/>
              </a:rPr>
              <a:t> </a:t>
            </a:r>
            <a:r>
              <a:rPr lang="en-US" sz="2600" spc="-20" dirty="0" err="1" smtClean="0">
                <a:latin typeface="+mj-lt"/>
                <a:cs typeface="Arial"/>
              </a:rPr>
              <a:t>lớp</a:t>
            </a:r>
            <a:r>
              <a:rPr lang="en-US" sz="2600" spc="-20" dirty="0" smtClean="0">
                <a:latin typeface="+mj-lt"/>
                <a:cs typeface="Arial"/>
              </a:rPr>
              <a:t> con)</a:t>
            </a:r>
            <a:r>
              <a:rPr lang="vi-VN" sz="2600" spc="-20" dirty="0" smtClean="0">
                <a:latin typeface="+mj-lt"/>
                <a:cs typeface="Arial"/>
              </a:rPr>
              <a:t>.</a:t>
            </a:r>
            <a:endParaRPr lang="vi-VN" sz="2600" dirty="0">
              <a:latin typeface="+mj-lt"/>
              <a:cs typeface="Arial"/>
            </a:endParaRPr>
          </a:p>
          <a:p>
            <a:pPr marL="356870" marR="76200" indent="-342265">
              <a:lnSpc>
                <a:spcPct val="100000"/>
              </a:lnSpc>
              <a:spcBef>
                <a:spcPts val="670"/>
              </a:spcBef>
              <a:buClr>
                <a:srgbClr val="FF5A33"/>
              </a:buClr>
              <a:buFont typeface="Wingdings"/>
              <a:buChar char=""/>
              <a:tabLst>
                <a:tab pos="358140" algn="l"/>
              </a:tabLst>
            </a:pPr>
            <a:r>
              <a:rPr lang="en-US" sz="2600" spc="-80" dirty="0" err="1" smtClean="0">
                <a:latin typeface="+mj-lt"/>
                <a:cs typeface="Arial"/>
              </a:rPr>
              <a:t>Phạm</a:t>
            </a:r>
            <a:r>
              <a:rPr lang="en-US" sz="2600" spc="-80" dirty="0" smtClean="0">
                <a:latin typeface="+mj-lt"/>
                <a:cs typeface="Arial"/>
              </a:rPr>
              <a:t> vi </a:t>
            </a:r>
            <a:r>
              <a:rPr lang="en-US" sz="2600" spc="-80" dirty="0" err="1" smtClean="0">
                <a:latin typeface="+mj-lt"/>
                <a:cs typeface="Arial"/>
              </a:rPr>
              <a:t>truy</a:t>
            </a:r>
            <a:r>
              <a:rPr lang="en-US" sz="2600" spc="-80" dirty="0" smtClean="0">
                <a:latin typeface="+mj-lt"/>
                <a:cs typeface="Arial"/>
              </a:rPr>
              <a:t> </a:t>
            </a:r>
            <a:r>
              <a:rPr lang="en-US" sz="2600" spc="-80" dirty="0" err="1" smtClean="0">
                <a:latin typeface="+mj-lt"/>
                <a:cs typeface="Arial"/>
              </a:rPr>
              <a:t>cập</a:t>
            </a:r>
            <a:r>
              <a:rPr lang="vi-VN" sz="2600" spc="-80" dirty="0" smtClean="0">
                <a:latin typeface="+mj-lt"/>
                <a:cs typeface="Arial"/>
              </a:rPr>
              <a:t> </a:t>
            </a:r>
            <a:r>
              <a:rPr lang="vi-VN" sz="2600" spc="-35" dirty="0">
                <a:latin typeface="+mj-lt"/>
                <a:cs typeface="Arial"/>
              </a:rPr>
              <a:t>của</a:t>
            </a:r>
            <a:r>
              <a:rPr lang="vi-VN" sz="2600" spc="-80" dirty="0">
                <a:latin typeface="+mj-lt"/>
                <a:cs typeface="Arial"/>
              </a:rPr>
              <a:t> </a:t>
            </a:r>
            <a:r>
              <a:rPr lang="vi-VN" sz="2600" dirty="0">
                <a:latin typeface="+mj-lt"/>
                <a:cs typeface="Arial"/>
              </a:rPr>
              <a:t>phương</a:t>
            </a:r>
            <a:r>
              <a:rPr lang="vi-VN" sz="2600" spc="-55" dirty="0">
                <a:latin typeface="+mj-lt"/>
                <a:cs typeface="Arial"/>
              </a:rPr>
              <a:t> </a:t>
            </a:r>
            <a:r>
              <a:rPr lang="vi-VN" sz="2600" dirty="0">
                <a:latin typeface="+mj-lt"/>
                <a:cs typeface="Arial"/>
              </a:rPr>
              <a:t>thức</a:t>
            </a:r>
            <a:r>
              <a:rPr lang="vi-VN" sz="2600" spc="-75" dirty="0">
                <a:latin typeface="+mj-lt"/>
                <a:cs typeface="Arial"/>
              </a:rPr>
              <a:t> </a:t>
            </a:r>
            <a:r>
              <a:rPr lang="vi-VN" sz="2600" dirty="0">
                <a:latin typeface="+mj-lt"/>
                <a:cs typeface="Arial"/>
              </a:rPr>
              <a:t>lớp</a:t>
            </a:r>
            <a:r>
              <a:rPr lang="vi-VN" sz="2600" spc="-60" dirty="0">
                <a:latin typeface="+mj-lt"/>
                <a:cs typeface="Arial"/>
              </a:rPr>
              <a:t> </a:t>
            </a:r>
            <a:r>
              <a:rPr lang="vi-VN" sz="2600" dirty="0">
                <a:latin typeface="+mj-lt"/>
                <a:cs typeface="Arial"/>
              </a:rPr>
              <a:t>con</a:t>
            </a:r>
            <a:r>
              <a:rPr lang="vi-VN" sz="2600" spc="-85" dirty="0">
                <a:latin typeface="+mj-lt"/>
                <a:cs typeface="Arial"/>
              </a:rPr>
              <a:t> </a:t>
            </a:r>
            <a:r>
              <a:rPr lang="vi-VN" sz="2600" spc="-20" dirty="0" smtClean="0">
                <a:latin typeface="+mj-lt"/>
                <a:cs typeface="Arial"/>
              </a:rPr>
              <a:t>phải</a:t>
            </a:r>
            <a:r>
              <a:rPr lang="vi-VN" sz="2600" spc="-20" dirty="0">
                <a:latin typeface="+mj-lt"/>
                <a:cs typeface="Arial"/>
              </a:rPr>
              <a:t>	</a:t>
            </a:r>
            <a:r>
              <a:rPr lang="en-US" sz="2600" spc="-20" dirty="0" smtClean="0">
                <a:latin typeface="+mj-lt"/>
                <a:cs typeface="Arial"/>
              </a:rPr>
              <a:t> </a:t>
            </a:r>
            <a:r>
              <a:rPr lang="vi-VN" sz="2600" dirty="0" smtClean="0">
                <a:latin typeface="+mj-lt"/>
                <a:cs typeface="Arial"/>
              </a:rPr>
              <a:t>có</a:t>
            </a:r>
            <a:r>
              <a:rPr lang="vi-VN" sz="2600" spc="-55" dirty="0" smtClean="0">
                <a:latin typeface="+mj-lt"/>
                <a:cs typeface="Arial"/>
              </a:rPr>
              <a:t> </a:t>
            </a:r>
            <a:r>
              <a:rPr lang="vi-VN" sz="2600" spc="75" dirty="0">
                <a:latin typeface="+mj-lt"/>
                <a:cs typeface="Arial"/>
              </a:rPr>
              <a:t>độ</a:t>
            </a:r>
            <a:r>
              <a:rPr lang="vi-VN" sz="2600" spc="-10" dirty="0">
                <a:latin typeface="+mj-lt"/>
                <a:cs typeface="Arial"/>
              </a:rPr>
              <a:t> </a:t>
            </a:r>
            <a:r>
              <a:rPr lang="vi-VN" sz="2600" dirty="0">
                <a:latin typeface="+mj-lt"/>
                <a:cs typeface="Arial"/>
              </a:rPr>
              <a:t>công</a:t>
            </a:r>
            <a:r>
              <a:rPr lang="vi-VN" sz="2600" spc="-30" dirty="0">
                <a:latin typeface="+mj-lt"/>
                <a:cs typeface="Arial"/>
              </a:rPr>
              <a:t> </a:t>
            </a:r>
            <a:r>
              <a:rPr lang="vi-VN" sz="2600" dirty="0">
                <a:latin typeface="+mj-lt"/>
                <a:cs typeface="Arial"/>
              </a:rPr>
              <a:t>khai</a:t>
            </a:r>
            <a:r>
              <a:rPr lang="vi-VN" sz="2600" spc="-35" dirty="0">
                <a:latin typeface="+mj-lt"/>
                <a:cs typeface="Arial"/>
              </a:rPr>
              <a:t> </a:t>
            </a:r>
            <a:r>
              <a:rPr lang="vi-VN" sz="2600" b="1" spc="-300" dirty="0">
                <a:solidFill>
                  <a:srgbClr val="FF0000"/>
                </a:solidFill>
                <a:latin typeface="+mj-lt"/>
                <a:cs typeface="Verdana"/>
              </a:rPr>
              <a:t>bằng</a:t>
            </a:r>
            <a:r>
              <a:rPr lang="vi-VN" sz="2600" b="1" spc="-145" dirty="0">
                <a:solidFill>
                  <a:srgbClr val="FF0000"/>
                </a:solidFill>
                <a:latin typeface="+mj-lt"/>
                <a:cs typeface="Verdana"/>
              </a:rPr>
              <a:t> </a:t>
            </a:r>
            <a:r>
              <a:rPr lang="vi-VN" sz="2600" b="1" spc="-320" dirty="0">
                <a:solidFill>
                  <a:srgbClr val="FF0000"/>
                </a:solidFill>
                <a:latin typeface="+mj-lt"/>
                <a:cs typeface="Verdana"/>
              </a:rPr>
              <a:t>hoặc</a:t>
            </a:r>
            <a:r>
              <a:rPr lang="vi-VN" sz="2600" b="1" spc="-140" dirty="0">
                <a:solidFill>
                  <a:srgbClr val="FF0000"/>
                </a:solidFill>
                <a:latin typeface="+mj-lt"/>
                <a:cs typeface="Verdana"/>
              </a:rPr>
              <a:t> </a:t>
            </a:r>
            <a:r>
              <a:rPr lang="vi-VN" sz="2600" b="1" spc="-280" dirty="0">
                <a:solidFill>
                  <a:srgbClr val="FF0000"/>
                </a:solidFill>
                <a:latin typeface="+mj-lt"/>
                <a:cs typeface="Verdana"/>
              </a:rPr>
              <a:t>hơn</a:t>
            </a:r>
            <a:r>
              <a:rPr lang="vi-VN" sz="2600" b="1" spc="-180" dirty="0">
                <a:solidFill>
                  <a:srgbClr val="FF0000"/>
                </a:solidFill>
                <a:latin typeface="+mj-lt"/>
                <a:cs typeface="Verdana"/>
              </a:rPr>
              <a:t> </a:t>
            </a:r>
            <a:r>
              <a:rPr lang="en-US" sz="2600" dirty="0" err="1" smtClean="0">
                <a:latin typeface="+mj-lt"/>
                <a:cs typeface="Arial"/>
              </a:rPr>
              <a:t>phạm</a:t>
            </a:r>
            <a:r>
              <a:rPr lang="en-US" sz="2600" dirty="0" smtClean="0">
                <a:latin typeface="+mj-lt"/>
                <a:cs typeface="Arial"/>
              </a:rPr>
              <a:t> vi </a:t>
            </a:r>
            <a:r>
              <a:rPr lang="en-US" sz="2600" dirty="0" err="1" smtClean="0">
                <a:latin typeface="+mj-lt"/>
                <a:cs typeface="Arial"/>
              </a:rPr>
              <a:t>truy</a:t>
            </a:r>
            <a:r>
              <a:rPr lang="en-US" sz="2600" dirty="0" smtClean="0">
                <a:latin typeface="+mj-lt"/>
                <a:cs typeface="Arial"/>
              </a:rPr>
              <a:t> </a:t>
            </a:r>
            <a:r>
              <a:rPr lang="en-US" sz="2600" dirty="0" err="1" smtClean="0">
                <a:latin typeface="+mj-lt"/>
                <a:cs typeface="Arial"/>
              </a:rPr>
              <a:t>cập</a:t>
            </a:r>
            <a:r>
              <a:rPr lang="vi-VN" sz="2600" spc="-20" dirty="0" smtClean="0">
                <a:latin typeface="+mj-lt"/>
                <a:cs typeface="Arial"/>
              </a:rPr>
              <a:t> </a:t>
            </a:r>
            <a:r>
              <a:rPr lang="vi-VN" sz="2600" spc="-35" dirty="0" smtClean="0">
                <a:latin typeface="+mj-lt"/>
                <a:cs typeface="Arial"/>
              </a:rPr>
              <a:t>của</a:t>
            </a:r>
            <a:r>
              <a:rPr lang="vi-VN" sz="2600" spc="-140" dirty="0" smtClean="0">
                <a:latin typeface="+mj-lt"/>
                <a:cs typeface="Arial"/>
              </a:rPr>
              <a:t> </a:t>
            </a:r>
            <a:r>
              <a:rPr lang="vi-VN" sz="2600" spc="-20" dirty="0">
                <a:latin typeface="+mj-lt"/>
                <a:cs typeface="Arial"/>
              </a:rPr>
              <a:t>phương</a:t>
            </a:r>
            <a:r>
              <a:rPr lang="vi-VN" sz="2600" spc="-114" dirty="0">
                <a:latin typeface="+mj-lt"/>
                <a:cs typeface="Arial"/>
              </a:rPr>
              <a:t> </a:t>
            </a:r>
            <a:r>
              <a:rPr lang="vi-VN" sz="2600" dirty="0">
                <a:latin typeface="+mj-lt"/>
                <a:cs typeface="Arial"/>
              </a:rPr>
              <a:t>thức</a:t>
            </a:r>
            <a:r>
              <a:rPr lang="vi-VN" sz="2600" spc="-130" dirty="0">
                <a:latin typeface="+mj-lt"/>
                <a:cs typeface="Arial"/>
              </a:rPr>
              <a:t> </a:t>
            </a:r>
            <a:r>
              <a:rPr lang="vi-VN" sz="2600" dirty="0">
                <a:latin typeface="+mj-lt"/>
                <a:cs typeface="Arial"/>
              </a:rPr>
              <a:t>lớp</a:t>
            </a:r>
            <a:r>
              <a:rPr lang="vi-VN" sz="2600" spc="-125" dirty="0">
                <a:latin typeface="+mj-lt"/>
                <a:cs typeface="Arial"/>
              </a:rPr>
              <a:t> </a:t>
            </a:r>
            <a:r>
              <a:rPr lang="vi-VN" sz="2600" spc="-20" dirty="0">
                <a:latin typeface="+mj-lt"/>
                <a:cs typeface="Arial"/>
              </a:rPr>
              <a:t>cha.</a:t>
            </a:r>
            <a:endParaRPr lang="vi-VN" sz="2600" dirty="0">
              <a:latin typeface="+mj-lt"/>
              <a:cs typeface="Arial"/>
            </a:endParaRPr>
          </a:p>
        </p:txBody>
      </p:sp>
    </p:spTree>
    <p:extLst>
      <p:ext uri="{BB962C8B-B14F-4D97-AF65-F5344CB8AC3E}">
        <p14:creationId xmlns:p14="http://schemas.microsoft.com/office/powerpoint/2010/main" val="1047635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7" y="1679367"/>
            <a:ext cx="4248354" cy="1793440"/>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Bài</a:t>
            </a:r>
            <a:r>
              <a:rPr lang="en-US" sz="2800" spc="-45" dirty="0" smtClean="0">
                <a:latin typeface="+mj-lt"/>
                <a:cs typeface="Arial"/>
              </a:rPr>
              <a:t> </a:t>
            </a:r>
            <a:r>
              <a:rPr lang="en-US" sz="2800" spc="-45" dirty="0" err="1" smtClean="0">
                <a:latin typeface="+mj-lt"/>
                <a:cs typeface="Arial"/>
              </a:rPr>
              <a:t>tập</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Kết</a:t>
            </a:r>
            <a:r>
              <a:rPr lang="en-US" sz="2400" spc="-120" dirty="0" smtClean="0">
                <a:latin typeface="+mj-lt"/>
                <a:cs typeface="Arial"/>
              </a:rPr>
              <a:t> </a:t>
            </a:r>
            <a:r>
              <a:rPr lang="en-US" sz="2400" spc="-120" dirty="0" err="1" smtClean="0">
                <a:latin typeface="+mj-lt"/>
                <a:cs typeface="Arial"/>
              </a:rPr>
              <a:t>quả</a:t>
            </a:r>
            <a:r>
              <a:rPr lang="en-US" sz="2400" spc="-120" dirty="0" smtClean="0">
                <a:latin typeface="+mj-lt"/>
                <a:cs typeface="Arial"/>
              </a:rPr>
              <a:t> </a:t>
            </a:r>
            <a:r>
              <a:rPr lang="en-US" sz="2400" spc="-120" dirty="0" err="1" smtClean="0">
                <a:latin typeface="+mj-lt"/>
                <a:cs typeface="Arial"/>
              </a:rPr>
              <a:t>đoạn</a:t>
            </a:r>
            <a:r>
              <a:rPr lang="en-US" sz="2400" spc="-120" dirty="0" smtClean="0">
                <a:latin typeface="+mj-lt"/>
                <a:cs typeface="Arial"/>
              </a:rPr>
              <a:t> code </a:t>
            </a:r>
            <a:r>
              <a:rPr lang="en-US" sz="2400" spc="-120" dirty="0" err="1" smtClean="0">
                <a:latin typeface="+mj-lt"/>
                <a:cs typeface="Arial"/>
              </a:rPr>
              <a:t>trên</a:t>
            </a:r>
            <a:r>
              <a:rPr lang="en-US" sz="2400" spc="-120" dirty="0" smtClean="0">
                <a:latin typeface="+mj-lt"/>
                <a:cs typeface="Arial"/>
              </a:rPr>
              <a:t> in </a:t>
            </a:r>
            <a:r>
              <a:rPr lang="en-US" sz="2400" spc="-120" dirty="0" err="1" smtClean="0">
                <a:latin typeface="+mj-lt"/>
                <a:cs typeface="Arial"/>
              </a:rPr>
              <a:t>ra</a:t>
            </a:r>
            <a:r>
              <a:rPr lang="en-US" sz="2400" spc="-120" dirty="0" smtClean="0">
                <a:latin typeface="+mj-lt"/>
                <a:cs typeface="Arial"/>
              </a:rPr>
              <a:t> </a:t>
            </a:r>
            <a:r>
              <a:rPr lang="en-US" sz="2400" spc="-120" dirty="0" err="1" smtClean="0">
                <a:latin typeface="+mj-lt"/>
                <a:cs typeface="Arial"/>
              </a:rPr>
              <a:t>màn</a:t>
            </a:r>
            <a:r>
              <a:rPr lang="en-US" sz="2400" spc="-120" dirty="0" smtClean="0">
                <a:latin typeface="+mj-lt"/>
                <a:cs typeface="Arial"/>
              </a:rPr>
              <a:t> </a:t>
            </a:r>
            <a:r>
              <a:rPr lang="en-US" sz="2400" spc="-120" dirty="0" err="1" smtClean="0">
                <a:latin typeface="+mj-lt"/>
                <a:cs typeface="Arial"/>
              </a:rPr>
              <a:t>hình</a:t>
            </a:r>
            <a:r>
              <a:rPr lang="en-US" sz="2400" spc="-120" dirty="0" smtClean="0">
                <a:latin typeface="+mj-lt"/>
                <a:cs typeface="Arial"/>
              </a:rPr>
              <a:t>?</a:t>
            </a: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Bạn</a:t>
            </a:r>
            <a:r>
              <a:rPr lang="en-US" sz="2400" spc="-120" dirty="0" smtClean="0">
                <a:latin typeface="+mj-lt"/>
                <a:cs typeface="Arial"/>
              </a:rPr>
              <a:t> </a:t>
            </a:r>
            <a:r>
              <a:rPr lang="en-US" sz="2400" spc="-120" dirty="0" err="1" smtClean="0">
                <a:latin typeface="+mj-lt"/>
                <a:cs typeface="Arial"/>
              </a:rPr>
              <a:t>có</a:t>
            </a:r>
            <a:r>
              <a:rPr lang="en-US" sz="2400" spc="-120" dirty="0" smtClean="0">
                <a:latin typeface="+mj-lt"/>
                <a:cs typeface="Arial"/>
              </a:rPr>
              <a:t> </a:t>
            </a:r>
            <a:r>
              <a:rPr lang="en-US" sz="2400" spc="-120" dirty="0" err="1" smtClean="0">
                <a:latin typeface="+mj-lt"/>
                <a:cs typeface="Arial"/>
              </a:rPr>
              <a:t>thể</a:t>
            </a:r>
            <a:r>
              <a:rPr lang="en-US" sz="2400" spc="-120" dirty="0" smtClean="0">
                <a:latin typeface="+mj-lt"/>
                <a:cs typeface="Arial"/>
              </a:rPr>
              <a:t> </a:t>
            </a:r>
            <a:r>
              <a:rPr lang="en-US" sz="2400" spc="-120" dirty="0" err="1" smtClean="0">
                <a:latin typeface="+mj-lt"/>
                <a:cs typeface="Arial"/>
              </a:rPr>
              <a:t>rút</a:t>
            </a:r>
            <a:r>
              <a:rPr lang="en-US" sz="2400" spc="-120" dirty="0" smtClean="0">
                <a:latin typeface="+mj-lt"/>
                <a:cs typeface="Arial"/>
              </a:rPr>
              <a:t> </a:t>
            </a:r>
            <a:r>
              <a:rPr lang="en-US" sz="2400" spc="-120" dirty="0" err="1" smtClean="0">
                <a:latin typeface="+mj-lt"/>
                <a:cs typeface="Arial"/>
              </a:rPr>
              <a:t>ra</a:t>
            </a:r>
            <a:r>
              <a:rPr lang="en-US" sz="2400" spc="-120" dirty="0" smtClean="0">
                <a:latin typeface="+mj-lt"/>
                <a:cs typeface="Arial"/>
              </a:rPr>
              <a:t> </a:t>
            </a:r>
            <a:r>
              <a:rPr lang="en-US" sz="2400" spc="-120" dirty="0" err="1" smtClean="0">
                <a:latin typeface="+mj-lt"/>
                <a:cs typeface="Arial"/>
              </a:rPr>
              <a:t>kết</a:t>
            </a:r>
            <a:r>
              <a:rPr lang="en-US" sz="2400" spc="-120" dirty="0" smtClean="0">
                <a:latin typeface="+mj-lt"/>
                <a:cs typeface="Arial"/>
              </a:rPr>
              <a:t> </a:t>
            </a:r>
            <a:r>
              <a:rPr lang="en-US" sz="2400" spc="-120" dirty="0" err="1" smtClean="0">
                <a:latin typeface="+mj-lt"/>
                <a:cs typeface="Arial"/>
              </a:rPr>
              <a:t>luận</a:t>
            </a:r>
            <a:r>
              <a:rPr lang="en-US" sz="2400" spc="-120" dirty="0" smtClean="0">
                <a:latin typeface="+mj-lt"/>
                <a:cs typeface="Arial"/>
              </a:rPr>
              <a:t> </a:t>
            </a:r>
            <a:r>
              <a:rPr lang="en-US" sz="2400" spc="-120" dirty="0" err="1" smtClean="0">
                <a:latin typeface="+mj-lt"/>
                <a:cs typeface="Arial"/>
              </a:rPr>
              <a:t>gì</a:t>
            </a:r>
            <a:r>
              <a:rPr lang="en-US" sz="2400" spc="-120" dirty="0" smtClean="0">
                <a:latin typeface="+mj-lt"/>
                <a:cs typeface="Arial"/>
              </a:rPr>
              <a:t>?</a:t>
            </a:r>
            <a:r>
              <a:rPr lang="vi-VN" sz="2400" spc="-120" dirty="0" smtClean="0">
                <a:latin typeface="+mj-lt"/>
                <a:cs typeface="Arial"/>
              </a:rPr>
              <a:t> </a:t>
            </a:r>
            <a:endParaRPr lang="vi-VN" sz="2400" spc="-120" dirty="0">
              <a:latin typeface="+mj-lt"/>
              <a:cs typeface="Arial"/>
            </a:endParaRPr>
          </a:p>
        </p:txBody>
      </p:sp>
      <p:pic>
        <p:nvPicPr>
          <p:cNvPr id="2" name="Picture 1"/>
          <p:cNvPicPr>
            <a:picLocks noChangeAspect="1"/>
          </p:cNvPicPr>
          <p:nvPr/>
        </p:nvPicPr>
        <p:blipFill>
          <a:blip r:embed="rId4"/>
          <a:stretch>
            <a:fillRect/>
          </a:stretch>
        </p:blipFill>
        <p:spPr>
          <a:xfrm>
            <a:off x="6381750" y="1679367"/>
            <a:ext cx="5143500" cy="4554786"/>
          </a:xfrm>
          <a:prstGeom prst="rect">
            <a:avLst/>
          </a:prstGeom>
        </p:spPr>
      </p:pic>
    </p:spTree>
    <p:extLst>
      <p:ext uri="{BB962C8B-B14F-4D97-AF65-F5344CB8AC3E}">
        <p14:creationId xmlns:p14="http://schemas.microsoft.com/office/powerpoint/2010/main" val="3806058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4781753" cy="2162772"/>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Bài</a:t>
            </a:r>
            <a:r>
              <a:rPr lang="en-US" sz="2800" spc="-45" dirty="0" smtClean="0">
                <a:latin typeface="+mj-lt"/>
                <a:cs typeface="Arial"/>
              </a:rPr>
              <a:t> </a:t>
            </a:r>
            <a:r>
              <a:rPr lang="en-US" sz="2800" spc="-45" dirty="0" err="1" smtClean="0">
                <a:latin typeface="+mj-lt"/>
                <a:cs typeface="Arial"/>
              </a:rPr>
              <a:t>tập</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smtClean="0">
                <a:latin typeface="+mj-lt"/>
                <a:cs typeface="Arial"/>
              </a:rPr>
              <a:t>Chon </a:t>
            </a:r>
            <a:r>
              <a:rPr lang="en-US" sz="2400" spc="-120" dirty="0" err="1" smtClean="0">
                <a:latin typeface="+mj-lt"/>
                <a:cs typeface="Arial"/>
              </a:rPr>
              <a:t>đáp</a:t>
            </a:r>
            <a:r>
              <a:rPr lang="en-US" sz="2400" spc="-120" dirty="0" smtClean="0">
                <a:latin typeface="+mj-lt"/>
                <a:cs typeface="Arial"/>
              </a:rPr>
              <a:t> </a:t>
            </a:r>
            <a:r>
              <a:rPr lang="en-US" sz="2400" spc="-120" dirty="0" err="1" smtClean="0">
                <a:latin typeface="+mj-lt"/>
                <a:cs typeface="Arial"/>
              </a:rPr>
              <a:t>án</a:t>
            </a:r>
            <a:r>
              <a:rPr lang="en-US" sz="2400" spc="-120" dirty="0" smtClean="0">
                <a:latin typeface="+mj-lt"/>
                <a:cs typeface="Arial"/>
              </a:rPr>
              <a:t> </a:t>
            </a:r>
            <a:r>
              <a:rPr lang="en-US" sz="2400" spc="-120" dirty="0" err="1" smtClean="0">
                <a:latin typeface="+mj-lt"/>
                <a:cs typeface="Arial"/>
              </a:rPr>
              <a:t>điền</a:t>
            </a:r>
            <a:r>
              <a:rPr lang="en-US" sz="2400" spc="-120" dirty="0" smtClean="0">
                <a:latin typeface="+mj-lt"/>
                <a:cs typeface="Arial"/>
              </a:rPr>
              <a:t> </a:t>
            </a:r>
            <a:r>
              <a:rPr lang="en-US" sz="2400" spc="-120" dirty="0" err="1" smtClean="0">
                <a:latin typeface="+mj-lt"/>
                <a:cs typeface="Arial"/>
              </a:rPr>
              <a:t>vào</a:t>
            </a:r>
            <a:r>
              <a:rPr lang="en-US" sz="2400" spc="-120" dirty="0" smtClean="0">
                <a:latin typeface="+mj-lt"/>
                <a:cs typeface="Arial"/>
              </a:rPr>
              <a:t> </a:t>
            </a:r>
            <a:r>
              <a:rPr lang="en-US" sz="2400" spc="-120" dirty="0" err="1" smtClean="0">
                <a:latin typeface="+mj-lt"/>
                <a:cs typeface="Arial"/>
              </a:rPr>
              <a:t>vị</a:t>
            </a:r>
            <a:r>
              <a:rPr lang="en-US" sz="2400" spc="-120" dirty="0" smtClean="0">
                <a:latin typeface="+mj-lt"/>
                <a:cs typeface="Arial"/>
              </a:rPr>
              <a:t> </a:t>
            </a:r>
            <a:r>
              <a:rPr lang="en-US" sz="2400" spc="-120" dirty="0" err="1" smtClean="0">
                <a:latin typeface="+mj-lt"/>
                <a:cs typeface="Arial"/>
              </a:rPr>
              <a:t>trí</a:t>
            </a:r>
            <a:r>
              <a:rPr lang="en-US" sz="2400" spc="-120" dirty="0" smtClean="0">
                <a:latin typeface="+mj-lt"/>
                <a:cs typeface="Arial"/>
              </a:rPr>
              <a:t> 1 </a:t>
            </a:r>
            <a:r>
              <a:rPr lang="en-US" sz="2400" spc="-120" dirty="0" err="1" smtClean="0">
                <a:latin typeface="+mj-lt"/>
                <a:cs typeface="Arial"/>
              </a:rPr>
              <a:t>trong</a:t>
            </a:r>
            <a:r>
              <a:rPr lang="en-US" sz="2400" spc="-120" dirty="0" smtClean="0">
                <a:latin typeface="+mj-lt"/>
                <a:cs typeface="Arial"/>
              </a:rPr>
              <a:t> </a:t>
            </a:r>
            <a:r>
              <a:rPr lang="en-US" sz="2400" spc="-120" dirty="0" err="1" smtClean="0">
                <a:latin typeface="+mj-lt"/>
                <a:cs typeface="Arial"/>
              </a:rPr>
              <a:t>đoạn</a:t>
            </a:r>
            <a:r>
              <a:rPr lang="en-US" sz="2400" spc="-120" dirty="0" smtClean="0">
                <a:latin typeface="+mj-lt"/>
                <a:cs typeface="Arial"/>
              </a:rPr>
              <a:t> code </a:t>
            </a:r>
            <a:r>
              <a:rPr lang="en-US" sz="2400" spc="-120" dirty="0" err="1" smtClean="0">
                <a:latin typeface="+mj-lt"/>
                <a:cs typeface="Arial"/>
              </a:rPr>
              <a:t>để</a:t>
            </a:r>
            <a:r>
              <a:rPr lang="en-US" sz="2400" spc="-120" dirty="0" smtClean="0">
                <a:latin typeface="+mj-lt"/>
                <a:cs typeface="Arial"/>
              </a:rPr>
              <a:t> </a:t>
            </a:r>
            <a:r>
              <a:rPr lang="en-US" sz="2400" spc="-120" dirty="0" err="1" smtClean="0">
                <a:latin typeface="+mj-lt"/>
                <a:cs typeface="Arial"/>
              </a:rPr>
              <a:t>chương</a:t>
            </a:r>
            <a:r>
              <a:rPr lang="en-US" sz="2400" spc="-120" dirty="0" smtClean="0">
                <a:latin typeface="+mj-lt"/>
                <a:cs typeface="Arial"/>
              </a:rPr>
              <a:t> </a:t>
            </a:r>
            <a:r>
              <a:rPr lang="en-US" sz="2400" spc="-120" dirty="0" err="1" smtClean="0">
                <a:latin typeface="+mj-lt"/>
                <a:cs typeface="Arial"/>
              </a:rPr>
              <a:t>trình</a:t>
            </a:r>
            <a:r>
              <a:rPr lang="en-US" sz="2400" spc="-120" dirty="0" smtClean="0">
                <a:latin typeface="+mj-lt"/>
                <a:cs typeface="Arial"/>
              </a:rPr>
              <a:t> </a:t>
            </a:r>
            <a:r>
              <a:rPr lang="en-US" sz="2400" spc="-120" dirty="0" err="1" smtClean="0">
                <a:latin typeface="+mj-lt"/>
                <a:cs typeface="Arial"/>
              </a:rPr>
              <a:t>không</a:t>
            </a:r>
            <a:r>
              <a:rPr lang="en-US" sz="2400" spc="-120" dirty="0" smtClean="0">
                <a:latin typeface="+mj-lt"/>
                <a:cs typeface="Arial"/>
              </a:rPr>
              <a:t> </a:t>
            </a:r>
            <a:r>
              <a:rPr lang="en-US" sz="2400" spc="-120" dirty="0" err="1" smtClean="0">
                <a:latin typeface="+mj-lt"/>
                <a:cs typeface="Arial"/>
              </a:rPr>
              <a:t>bị</a:t>
            </a:r>
            <a:r>
              <a:rPr lang="en-US" sz="2400" spc="-120" dirty="0" smtClean="0">
                <a:latin typeface="+mj-lt"/>
                <a:cs typeface="Arial"/>
              </a:rPr>
              <a:t> </a:t>
            </a:r>
            <a:r>
              <a:rPr lang="en-US" sz="2400" spc="-120" dirty="0" err="1" smtClean="0">
                <a:latin typeface="+mj-lt"/>
                <a:cs typeface="Arial"/>
              </a:rPr>
              <a:t>lỗi</a:t>
            </a:r>
            <a:r>
              <a:rPr lang="en-US" sz="2400" spc="-120" dirty="0" smtClean="0">
                <a:latin typeface="+mj-lt"/>
                <a:cs typeface="Arial"/>
              </a:rPr>
              <a:t> compile?</a:t>
            </a: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Bạn</a:t>
            </a:r>
            <a:r>
              <a:rPr lang="en-US" sz="2400" spc="-120" dirty="0" smtClean="0">
                <a:latin typeface="+mj-lt"/>
                <a:cs typeface="Arial"/>
              </a:rPr>
              <a:t> </a:t>
            </a:r>
            <a:r>
              <a:rPr lang="en-US" sz="2400" spc="-120" dirty="0" err="1" smtClean="0">
                <a:latin typeface="+mj-lt"/>
                <a:cs typeface="Arial"/>
              </a:rPr>
              <a:t>có</a:t>
            </a:r>
            <a:r>
              <a:rPr lang="en-US" sz="2400" spc="-120" dirty="0" smtClean="0">
                <a:latin typeface="+mj-lt"/>
                <a:cs typeface="Arial"/>
              </a:rPr>
              <a:t> </a:t>
            </a:r>
            <a:r>
              <a:rPr lang="en-US" sz="2400" spc="-120" dirty="0" err="1" smtClean="0">
                <a:latin typeface="+mj-lt"/>
                <a:cs typeface="Arial"/>
              </a:rPr>
              <a:t>thể</a:t>
            </a:r>
            <a:r>
              <a:rPr lang="en-US" sz="2400" spc="-120" dirty="0" smtClean="0">
                <a:latin typeface="+mj-lt"/>
                <a:cs typeface="Arial"/>
              </a:rPr>
              <a:t> </a:t>
            </a:r>
            <a:r>
              <a:rPr lang="en-US" sz="2400" spc="-120" dirty="0" err="1" smtClean="0">
                <a:latin typeface="+mj-lt"/>
                <a:cs typeface="Arial"/>
              </a:rPr>
              <a:t>rút</a:t>
            </a:r>
            <a:r>
              <a:rPr lang="en-US" sz="2400" spc="-120" dirty="0" smtClean="0">
                <a:latin typeface="+mj-lt"/>
                <a:cs typeface="Arial"/>
              </a:rPr>
              <a:t> </a:t>
            </a:r>
            <a:r>
              <a:rPr lang="en-US" sz="2400" spc="-120" dirty="0" err="1" smtClean="0">
                <a:latin typeface="+mj-lt"/>
                <a:cs typeface="Arial"/>
              </a:rPr>
              <a:t>ra</a:t>
            </a:r>
            <a:r>
              <a:rPr lang="en-US" sz="2400" spc="-120" dirty="0" smtClean="0">
                <a:latin typeface="+mj-lt"/>
                <a:cs typeface="Arial"/>
              </a:rPr>
              <a:t> </a:t>
            </a:r>
            <a:r>
              <a:rPr lang="en-US" sz="2400" spc="-120" dirty="0" err="1" smtClean="0">
                <a:latin typeface="+mj-lt"/>
                <a:cs typeface="Arial"/>
              </a:rPr>
              <a:t>kết</a:t>
            </a:r>
            <a:r>
              <a:rPr lang="en-US" sz="2400" spc="-120" dirty="0" smtClean="0">
                <a:latin typeface="+mj-lt"/>
                <a:cs typeface="Arial"/>
              </a:rPr>
              <a:t> </a:t>
            </a:r>
            <a:r>
              <a:rPr lang="en-US" sz="2400" spc="-120" dirty="0" err="1" smtClean="0">
                <a:latin typeface="+mj-lt"/>
                <a:cs typeface="Arial"/>
              </a:rPr>
              <a:t>luận</a:t>
            </a:r>
            <a:r>
              <a:rPr lang="en-US" sz="2400" spc="-120" dirty="0" smtClean="0">
                <a:latin typeface="+mj-lt"/>
                <a:cs typeface="Arial"/>
              </a:rPr>
              <a:t> </a:t>
            </a:r>
            <a:r>
              <a:rPr lang="en-US" sz="2400" spc="-120" dirty="0" err="1" smtClean="0">
                <a:latin typeface="+mj-lt"/>
                <a:cs typeface="Arial"/>
              </a:rPr>
              <a:t>gì</a:t>
            </a:r>
            <a:r>
              <a:rPr lang="en-US" sz="2400" spc="-120" dirty="0" smtClean="0">
                <a:latin typeface="+mj-lt"/>
                <a:cs typeface="Arial"/>
              </a:rPr>
              <a:t>?</a:t>
            </a:r>
            <a:r>
              <a:rPr lang="vi-VN" sz="2400" spc="-120" dirty="0" smtClean="0">
                <a:latin typeface="+mj-lt"/>
                <a:cs typeface="Arial"/>
              </a:rPr>
              <a:t> </a:t>
            </a:r>
            <a:endParaRPr lang="vi-VN" sz="2400" spc="-120" dirty="0">
              <a:latin typeface="+mj-lt"/>
              <a:cs typeface="Arial"/>
            </a:endParaRPr>
          </a:p>
        </p:txBody>
      </p:sp>
      <p:pic>
        <p:nvPicPr>
          <p:cNvPr id="3" name="Picture 2"/>
          <p:cNvPicPr>
            <a:picLocks noChangeAspect="1"/>
          </p:cNvPicPr>
          <p:nvPr/>
        </p:nvPicPr>
        <p:blipFill>
          <a:blip r:embed="rId4"/>
          <a:stretch>
            <a:fillRect/>
          </a:stretch>
        </p:blipFill>
        <p:spPr>
          <a:xfrm>
            <a:off x="6689844" y="1957904"/>
            <a:ext cx="3638550" cy="2247900"/>
          </a:xfrm>
          <a:prstGeom prst="rect">
            <a:avLst/>
          </a:prstGeom>
        </p:spPr>
      </p:pic>
      <p:pic>
        <p:nvPicPr>
          <p:cNvPr id="5" name="Picture 4"/>
          <p:cNvPicPr>
            <a:picLocks noChangeAspect="1"/>
          </p:cNvPicPr>
          <p:nvPr/>
        </p:nvPicPr>
        <p:blipFill>
          <a:blip r:embed="rId5"/>
          <a:stretch>
            <a:fillRect/>
          </a:stretch>
        </p:blipFill>
        <p:spPr>
          <a:xfrm>
            <a:off x="1734184" y="3941099"/>
            <a:ext cx="4340045" cy="2197294"/>
          </a:xfrm>
          <a:prstGeom prst="rect">
            <a:avLst/>
          </a:prstGeom>
        </p:spPr>
      </p:pic>
    </p:spTree>
    <p:extLst>
      <p:ext uri="{BB962C8B-B14F-4D97-AF65-F5344CB8AC3E}">
        <p14:creationId xmlns:p14="http://schemas.microsoft.com/office/powerpoint/2010/main" val="20361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Lớp</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trừu</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tượng</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5286704"/>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vi-VN" sz="2400" dirty="0">
                <a:latin typeface="+mj-lt"/>
                <a:cs typeface="Arial"/>
              </a:rPr>
              <a:t>Lớp trừu tượng là lớp có các hành vi chưa được </a:t>
            </a:r>
            <a:r>
              <a:rPr lang="vi-VN" sz="2400" dirty="0" smtClean="0">
                <a:latin typeface="+mj-lt"/>
                <a:cs typeface="Arial"/>
              </a:rPr>
              <a:t>xác </a:t>
            </a:r>
            <a:r>
              <a:rPr lang="vi-VN" sz="2400" dirty="0">
                <a:latin typeface="+mj-lt"/>
                <a:cs typeface="Arial"/>
              </a:rPr>
              <a:t>định </a:t>
            </a:r>
            <a:r>
              <a:rPr lang="vi-VN" sz="2400" dirty="0" smtClean="0">
                <a:latin typeface="+mj-lt"/>
                <a:cs typeface="Arial"/>
              </a:rPr>
              <a:t>rõ</a:t>
            </a:r>
            <a:endParaRPr lang="en-US" sz="240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200" dirty="0">
                <a:latin typeface="+mj-lt"/>
                <a:cs typeface="Arial"/>
              </a:rPr>
              <a:t>Ví dụ 1: Đã là hình thì chắc chắn là có diện tích và chu </a:t>
            </a:r>
            <a:r>
              <a:rPr lang="vi-VN" sz="2200" dirty="0" smtClean="0">
                <a:latin typeface="+mj-lt"/>
                <a:cs typeface="Arial"/>
              </a:rPr>
              <a:t>vi </a:t>
            </a:r>
            <a:r>
              <a:rPr lang="vi-VN" sz="2200" dirty="0">
                <a:latin typeface="+mj-lt"/>
                <a:cs typeface="Arial"/>
              </a:rPr>
              <a:t>nhưng chưa xác định được cách tính mà phải là </a:t>
            </a:r>
            <a:r>
              <a:rPr lang="vi-VN" sz="2200" dirty="0" smtClean="0">
                <a:latin typeface="+mj-lt"/>
                <a:cs typeface="Arial"/>
              </a:rPr>
              <a:t>một</a:t>
            </a:r>
            <a:r>
              <a:rPr lang="en-US" sz="2200" dirty="0" smtClean="0">
                <a:latin typeface="+mj-lt"/>
                <a:cs typeface="Arial"/>
              </a:rPr>
              <a:t> </a:t>
            </a:r>
            <a:r>
              <a:rPr lang="vi-VN" sz="2200" dirty="0" smtClean="0">
                <a:latin typeface="+mj-lt"/>
                <a:cs typeface="Arial"/>
              </a:rPr>
              <a:t>hình </a:t>
            </a:r>
            <a:r>
              <a:rPr lang="vi-VN" sz="2200" dirty="0">
                <a:latin typeface="+mj-lt"/>
                <a:cs typeface="Arial"/>
              </a:rPr>
              <a:t>cụ thể như chữ nhật, tròn, tam giác… mới có thể </a:t>
            </a:r>
            <a:r>
              <a:rPr lang="vi-VN" sz="2200" dirty="0" smtClean="0">
                <a:latin typeface="+mj-lt"/>
                <a:cs typeface="Arial"/>
              </a:rPr>
              <a:t>xác </a:t>
            </a:r>
            <a:r>
              <a:rPr lang="vi-VN" sz="2200" dirty="0">
                <a:latin typeface="+mj-lt"/>
                <a:cs typeface="Arial"/>
              </a:rPr>
              <a:t>định cách tính</a:t>
            </a:r>
          </a:p>
          <a:p>
            <a:pPr marL="755015" lvl="1" indent="-285750">
              <a:lnSpc>
                <a:spcPct val="100000"/>
              </a:lnSpc>
              <a:spcBef>
                <a:spcPts val="595"/>
              </a:spcBef>
              <a:buClr>
                <a:srgbClr val="FF5A33"/>
              </a:buClr>
              <a:buFont typeface="Wingdings"/>
              <a:buChar char=""/>
              <a:tabLst>
                <a:tab pos="755015" algn="l"/>
              </a:tabLst>
            </a:pPr>
            <a:r>
              <a:rPr lang="vi-VN" sz="2200" dirty="0">
                <a:latin typeface="+mj-lt"/>
                <a:cs typeface="Arial"/>
              </a:rPr>
              <a:t>Ví dụ 2: </a:t>
            </a:r>
            <a:r>
              <a:rPr lang="en-US" sz="2200" dirty="0" err="1" smtClean="0">
                <a:latin typeface="+mj-lt"/>
                <a:cs typeface="Arial"/>
              </a:rPr>
              <a:t>Động</a:t>
            </a:r>
            <a:r>
              <a:rPr lang="en-US" sz="2200" dirty="0" smtClean="0">
                <a:latin typeface="+mj-lt"/>
                <a:cs typeface="Arial"/>
              </a:rPr>
              <a:t> </a:t>
            </a:r>
            <a:r>
              <a:rPr lang="en-US" sz="2200" dirty="0" err="1" smtClean="0">
                <a:latin typeface="+mj-lt"/>
                <a:cs typeface="Arial"/>
              </a:rPr>
              <a:t>vật</a:t>
            </a:r>
            <a:r>
              <a:rPr lang="en-US" sz="2200" dirty="0" smtClean="0">
                <a:latin typeface="+mj-lt"/>
                <a:cs typeface="Arial"/>
              </a:rPr>
              <a:t> </a:t>
            </a:r>
            <a:r>
              <a:rPr lang="vi-VN" sz="2200" dirty="0" smtClean="0">
                <a:latin typeface="+mj-lt"/>
                <a:cs typeface="Arial"/>
              </a:rPr>
              <a:t>thì </a:t>
            </a:r>
            <a:r>
              <a:rPr lang="vi-VN" sz="2200" dirty="0">
                <a:latin typeface="+mj-lt"/>
                <a:cs typeface="Arial"/>
              </a:rPr>
              <a:t>chắc chắn </a:t>
            </a:r>
            <a:r>
              <a:rPr lang="en-US" sz="2200" dirty="0" err="1" smtClean="0">
                <a:latin typeface="+mj-lt"/>
                <a:cs typeface="Arial"/>
              </a:rPr>
              <a:t>biết</a:t>
            </a:r>
            <a:r>
              <a:rPr lang="en-US" sz="2200" dirty="0" smtClean="0">
                <a:latin typeface="+mj-lt"/>
                <a:cs typeface="Arial"/>
              </a:rPr>
              <a:t> di </a:t>
            </a:r>
            <a:r>
              <a:rPr lang="en-US" sz="2200" dirty="0" err="1" smtClean="0">
                <a:latin typeface="+mj-lt"/>
                <a:cs typeface="Arial"/>
              </a:rPr>
              <a:t>chuyển</a:t>
            </a:r>
            <a:r>
              <a:rPr lang="vi-VN" sz="2200" dirty="0" smtClean="0">
                <a:latin typeface="+mj-lt"/>
                <a:cs typeface="Arial"/>
              </a:rPr>
              <a:t> </a:t>
            </a:r>
            <a:r>
              <a:rPr lang="vi-VN" sz="2200" dirty="0">
                <a:latin typeface="+mj-lt"/>
                <a:cs typeface="Arial"/>
              </a:rPr>
              <a:t>	nhưng chưa xác định được cách </a:t>
            </a:r>
            <a:r>
              <a:rPr lang="en-US" sz="2200" dirty="0" smtClean="0">
                <a:latin typeface="+mj-lt"/>
                <a:cs typeface="Arial"/>
              </a:rPr>
              <a:t>di </a:t>
            </a:r>
            <a:r>
              <a:rPr lang="en-US" sz="2200" dirty="0" err="1" smtClean="0">
                <a:latin typeface="+mj-lt"/>
                <a:cs typeface="Arial"/>
              </a:rPr>
              <a:t>chuyển</a:t>
            </a:r>
            <a:r>
              <a:rPr lang="vi-VN" sz="2200" dirty="0" smtClean="0">
                <a:latin typeface="+mj-lt"/>
                <a:cs typeface="Arial"/>
              </a:rPr>
              <a:t> </a:t>
            </a:r>
            <a:r>
              <a:rPr lang="vi-VN" sz="2200" dirty="0">
                <a:latin typeface="+mj-lt"/>
                <a:cs typeface="Arial"/>
              </a:rPr>
              <a:t>như thế nào mà </a:t>
            </a:r>
            <a:r>
              <a:rPr lang="vi-VN" sz="2200" dirty="0" smtClean="0">
                <a:latin typeface="+mj-lt"/>
                <a:cs typeface="Arial"/>
              </a:rPr>
              <a:t>phải </a:t>
            </a:r>
            <a:r>
              <a:rPr lang="vi-VN" sz="2200" dirty="0">
                <a:latin typeface="+mj-lt"/>
                <a:cs typeface="Arial"/>
              </a:rPr>
              <a:t>là </a:t>
            </a:r>
            <a:r>
              <a:rPr lang="en-US" sz="2200" dirty="0" err="1" smtClean="0">
                <a:latin typeface="+mj-lt"/>
                <a:cs typeface="Arial"/>
              </a:rPr>
              <a:t>động</a:t>
            </a:r>
            <a:r>
              <a:rPr lang="en-US" sz="2200" dirty="0" smtClean="0">
                <a:latin typeface="+mj-lt"/>
                <a:cs typeface="Arial"/>
              </a:rPr>
              <a:t> </a:t>
            </a:r>
            <a:r>
              <a:rPr lang="en-US" sz="2200" dirty="0" err="1" smtClean="0">
                <a:latin typeface="+mj-lt"/>
                <a:cs typeface="Arial"/>
              </a:rPr>
              <a:t>vật</a:t>
            </a:r>
            <a:r>
              <a:rPr lang="en-US" sz="2200" dirty="0" smtClean="0">
                <a:latin typeface="+mj-lt"/>
                <a:cs typeface="Arial"/>
              </a:rPr>
              <a:t> </a:t>
            </a:r>
            <a:r>
              <a:rPr lang="en-US" sz="2200" dirty="0" err="1" smtClean="0">
                <a:latin typeface="+mj-lt"/>
                <a:cs typeface="Arial"/>
              </a:rPr>
              <a:t>cụ</a:t>
            </a:r>
            <a:r>
              <a:rPr lang="en-US" sz="2200" dirty="0" smtClean="0">
                <a:latin typeface="+mj-lt"/>
                <a:cs typeface="Arial"/>
              </a:rPr>
              <a:t> </a:t>
            </a:r>
            <a:r>
              <a:rPr lang="en-US" sz="2200" dirty="0" err="1" smtClean="0">
                <a:latin typeface="+mj-lt"/>
                <a:cs typeface="Arial"/>
              </a:rPr>
              <a:t>thể</a:t>
            </a:r>
            <a:r>
              <a:rPr lang="en-US" sz="2200" dirty="0" smtClean="0">
                <a:latin typeface="+mj-lt"/>
                <a:cs typeface="Arial"/>
              </a:rPr>
              <a:t> </a:t>
            </a:r>
            <a:r>
              <a:rPr lang="en-US" sz="2200" dirty="0" err="1" smtClean="0">
                <a:latin typeface="+mj-lt"/>
                <a:cs typeface="Arial"/>
              </a:rPr>
              <a:t>mới</a:t>
            </a:r>
            <a:r>
              <a:rPr lang="en-US" sz="2200" dirty="0" smtClean="0">
                <a:latin typeface="+mj-lt"/>
                <a:cs typeface="Arial"/>
              </a:rPr>
              <a:t> </a:t>
            </a:r>
            <a:r>
              <a:rPr lang="en-US" sz="2200" dirty="0" err="1" smtClean="0">
                <a:latin typeface="+mj-lt"/>
                <a:cs typeface="Arial"/>
              </a:rPr>
              <a:t>biết</a:t>
            </a:r>
            <a:r>
              <a:rPr lang="en-US" sz="2200" dirty="0" smtClean="0">
                <a:latin typeface="+mj-lt"/>
                <a:cs typeface="Arial"/>
              </a:rPr>
              <a:t> </a:t>
            </a:r>
            <a:r>
              <a:rPr lang="en-US" sz="2200" dirty="0" err="1" smtClean="0">
                <a:latin typeface="+mj-lt"/>
                <a:cs typeface="Arial"/>
              </a:rPr>
              <a:t>cách</a:t>
            </a:r>
            <a:r>
              <a:rPr lang="en-US" sz="2200" dirty="0" smtClean="0">
                <a:latin typeface="+mj-lt"/>
                <a:cs typeface="Arial"/>
              </a:rPr>
              <a:t> </a:t>
            </a:r>
            <a:r>
              <a:rPr lang="en-US" sz="2200" dirty="0" err="1" smtClean="0">
                <a:latin typeface="+mj-lt"/>
                <a:cs typeface="Arial"/>
              </a:rPr>
              <a:t>thức</a:t>
            </a:r>
            <a:r>
              <a:rPr lang="en-US" sz="2200" dirty="0" smtClean="0">
                <a:latin typeface="+mj-lt"/>
                <a:cs typeface="Arial"/>
              </a:rPr>
              <a:t> di </a:t>
            </a:r>
            <a:r>
              <a:rPr lang="en-US" sz="2200" dirty="0" err="1" smtClean="0">
                <a:latin typeface="+mj-lt"/>
                <a:cs typeface="Arial"/>
              </a:rPr>
              <a:t>chuyển</a:t>
            </a:r>
            <a:r>
              <a:rPr lang="en-US" sz="2200" dirty="0" smtClean="0">
                <a:latin typeface="+mj-lt"/>
                <a:cs typeface="Arial"/>
              </a:rPr>
              <a:t> </a:t>
            </a:r>
            <a:r>
              <a:rPr lang="en-US" sz="2200" dirty="0" err="1" smtClean="0">
                <a:latin typeface="+mj-lt"/>
                <a:cs typeface="Arial"/>
              </a:rPr>
              <a:t>ví</a:t>
            </a:r>
            <a:r>
              <a:rPr lang="en-US" sz="2200" dirty="0" smtClean="0">
                <a:latin typeface="+mj-lt"/>
                <a:cs typeface="Arial"/>
              </a:rPr>
              <a:t> </a:t>
            </a:r>
            <a:r>
              <a:rPr lang="en-US" sz="2200" dirty="0" err="1" smtClean="0">
                <a:latin typeface="+mj-lt"/>
                <a:cs typeface="Arial"/>
              </a:rPr>
              <a:t>dụ</a:t>
            </a:r>
            <a:r>
              <a:rPr lang="en-US" sz="2200" dirty="0" smtClean="0">
                <a:latin typeface="+mj-lt"/>
                <a:cs typeface="Arial"/>
              </a:rPr>
              <a:t> </a:t>
            </a:r>
            <a:r>
              <a:rPr lang="en-US" sz="2200" dirty="0" err="1" smtClean="0">
                <a:latin typeface="+mj-lt"/>
                <a:cs typeface="Arial"/>
              </a:rPr>
              <a:t>thì</a:t>
            </a:r>
            <a:r>
              <a:rPr lang="en-US" sz="2200" dirty="0" smtClean="0">
                <a:latin typeface="+mj-lt"/>
                <a:cs typeface="Arial"/>
              </a:rPr>
              <a:t> </a:t>
            </a:r>
            <a:r>
              <a:rPr lang="en-US" sz="2200" dirty="0" err="1" smtClean="0">
                <a:latin typeface="+mj-lt"/>
                <a:cs typeface="Arial"/>
              </a:rPr>
              <a:t>thì</a:t>
            </a:r>
            <a:r>
              <a:rPr lang="en-US" sz="2200" dirty="0" smtClean="0">
                <a:latin typeface="+mj-lt"/>
                <a:cs typeface="Arial"/>
              </a:rPr>
              <a:t> </a:t>
            </a:r>
            <a:r>
              <a:rPr lang="en-US" sz="2200" dirty="0" err="1" smtClean="0">
                <a:latin typeface="+mj-lt"/>
                <a:cs typeface="Arial"/>
              </a:rPr>
              <a:t>chạy</a:t>
            </a:r>
            <a:r>
              <a:rPr lang="en-US" sz="2200" dirty="0" smtClean="0">
                <a:latin typeface="+mj-lt"/>
                <a:cs typeface="Arial"/>
              </a:rPr>
              <a:t> </a:t>
            </a:r>
            <a:r>
              <a:rPr lang="en-US" sz="2200" dirty="0" err="1" smtClean="0">
                <a:latin typeface="+mj-lt"/>
                <a:cs typeface="Arial"/>
              </a:rPr>
              <a:t>còn</a:t>
            </a:r>
            <a:r>
              <a:rPr lang="en-US" sz="2200" dirty="0" smtClean="0">
                <a:latin typeface="+mj-lt"/>
                <a:cs typeface="Arial"/>
              </a:rPr>
              <a:t> </a:t>
            </a:r>
            <a:r>
              <a:rPr lang="en-US" sz="2200" dirty="0" err="1" smtClean="0">
                <a:latin typeface="+mj-lt"/>
                <a:cs typeface="Arial"/>
              </a:rPr>
              <a:t>cá</a:t>
            </a:r>
            <a:r>
              <a:rPr lang="en-US" sz="2200" dirty="0" smtClean="0">
                <a:latin typeface="+mj-lt"/>
                <a:cs typeface="Arial"/>
              </a:rPr>
              <a:t> </a:t>
            </a:r>
            <a:r>
              <a:rPr lang="en-US" sz="2200" dirty="0" err="1" smtClean="0">
                <a:latin typeface="+mj-lt"/>
                <a:cs typeface="Arial"/>
              </a:rPr>
              <a:t>thì</a:t>
            </a:r>
            <a:r>
              <a:rPr lang="en-US" sz="2200" dirty="0" smtClean="0">
                <a:latin typeface="+mj-lt"/>
                <a:cs typeface="Arial"/>
              </a:rPr>
              <a:t> </a:t>
            </a:r>
            <a:r>
              <a:rPr lang="en-US" sz="2200" dirty="0" err="1" smtClean="0">
                <a:latin typeface="+mj-lt"/>
                <a:cs typeface="Arial"/>
              </a:rPr>
              <a:t>bơi</a:t>
            </a:r>
            <a:r>
              <a:rPr lang="vi-VN" sz="2200" dirty="0" smtClean="0">
                <a:latin typeface="+mj-lt"/>
                <a:cs typeface="Arial"/>
              </a:rPr>
              <a:t>.</a:t>
            </a:r>
            <a:endParaRPr lang="vi-VN" sz="2200" dirty="0">
              <a:latin typeface="+mj-lt"/>
              <a:cs typeface="Arial"/>
            </a:endParaRPr>
          </a:p>
          <a:p>
            <a:pPr marL="354965" indent="-342265">
              <a:lnSpc>
                <a:spcPct val="100000"/>
              </a:lnSpc>
              <a:spcBef>
                <a:spcPts val="785"/>
              </a:spcBef>
              <a:buClr>
                <a:srgbClr val="FF5A33"/>
              </a:buClr>
              <a:buFont typeface="Wingdings"/>
              <a:buChar char=""/>
              <a:tabLst>
                <a:tab pos="354965" algn="l"/>
              </a:tabLst>
            </a:pPr>
            <a:r>
              <a:rPr lang="vi-VN" sz="2400" dirty="0">
                <a:latin typeface="+mj-lt"/>
                <a:cs typeface="Arial"/>
              </a:rPr>
              <a:t>Vậy lớp hình và lớp </a:t>
            </a:r>
            <a:r>
              <a:rPr lang="en-US" sz="2400" dirty="0" err="1" smtClean="0">
                <a:latin typeface="+mj-lt"/>
                <a:cs typeface="Arial"/>
              </a:rPr>
              <a:t>động</a:t>
            </a:r>
            <a:r>
              <a:rPr lang="en-US" sz="2400" dirty="0" smtClean="0">
                <a:latin typeface="+mj-lt"/>
                <a:cs typeface="Arial"/>
              </a:rPr>
              <a:t> </a:t>
            </a:r>
            <a:r>
              <a:rPr lang="en-US" sz="2400" dirty="0" err="1" smtClean="0">
                <a:latin typeface="+mj-lt"/>
                <a:cs typeface="Arial"/>
              </a:rPr>
              <a:t>vật</a:t>
            </a:r>
            <a:r>
              <a:rPr lang="en-US" sz="2400" dirty="0" smtClean="0">
                <a:latin typeface="+mj-lt"/>
                <a:cs typeface="Arial"/>
              </a:rPr>
              <a:t> </a:t>
            </a:r>
            <a:r>
              <a:rPr lang="vi-VN" sz="2400" dirty="0" smtClean="0">
                <a:latin typeface="+mj-lt"/>
                <a:cs typeface="Arial"/>
              </a:rPr>
              <a:t>là </a:t>
            </a:r>
            <a:r>
              <a:rPr lang="vi-VN" sz="2400" dirty="0">
                <a:latin typeface="+mj-lt"/>
                <a:cs typeface="Arial"/>
              </a:rPr>
              <a:t>các lớp trừu tượng vì </a:t>
            </a:r>
            <a:r>
              <a:rPr lang="en-US" sz="2400" dirty="0" smtClean="0">
                <a:latin typeface="+mj-lt"/>
                <a:cs typeface="Arial"/>
              </a:rPr>
              <a:t>p</a:t>
            </a:r>
            <a:r>
              <a:rPr lang="vi-VN" sz="2400" dirty="0" smtClean="0">
                <a:latin typeface="+mj-lt"/>
                <a:cs typeface="Arial"/>
              </a:rPr>
              <a:t>hương </a:t>
            </a:r>
            <a:r>
              <a:rPr lang="vi-VN" sz="2400" dirty="0">
                <a:latin typeface="+mj-lt"/>
                <a:cs typeface="Arial"/>
              </a:rPr>
              <a:t>thức tính chu vi, diện tích và </a:t>
            </a:r>
            <a:r>
              <a:rPr lang="en-US" sz="2400" dirty="0" smtClean="0">
                <a:latin typeface="+mj-lt"/>
                <a:cs typeface="Arial"/>
              </a:rPr>
              <a:t>di </a:t>
            </a:r>
            <a:r>
              <a:rPr lang="en-US" sz="2400" dirty="0" err="1" smtClean="0">
                <a:latin typeface="+mj-lt"/>
                <a:cs typeface="Arial"/>
              </a:rPr>
              <a:t>chuyển</a:t>
            </a:r>
            <a:r>
              <a:rPr lang="vi-VN" sz="2400" dirty="0" smtClean="0">
                <a:latin typeface="+mj-lt"/>
                <a:cs typeface="Arial"/>
              </a:rPr>
              <a:t> </a:t>
            </a:r>
            <a:r>
              <a:rPr lang="vi-VN" sz="2400" dirty="0">
                <a:latin typeface="+mj-lt"/>
                <a:cs typeface="Arial"/>
              </a:rPr>
              <a:t>chưa thực hiện được.</a:t>
            </a:r>
          </a:p>
          <a:p>
            <a:pPr marL="354965" indent="-342265">
              <a:lnSpc>
                <a:spcPct val="100000"/>
              </a:lnSpc>
              <a:spcBef>
                <a:spcPts val="785"/>
              </a:spcBef>
              <a:buClr>
                <a:srgbClr val="FF5A33"/>
              </a:buClr>
              <a:buFont typeface="Wingdings"/>
              <a:buChar char=""/>
              <a:tabLst>
                <a:tab pos="354965" algn="l"/>
              </a:tabLst>
            </a:pPr>
            <a:endParaRPr lang="en-US" sz="2600" spc="-45" dirty="0" smtClean="0">
              <a:latin typeface="+mj-lt"/>
              <a:cs typeface="Arial"/>
            </a:endParaRPr>
          </a:p>
          <a:p>
            <a:pPr marL="12700">
              <a:lnSpc>
                <a:spcPct val="100000"/>
              </a:lnSpc>
              <a:spcBef>
                <a:spcPts val="785"/>
              </a:spcBef>
              <a:buClr>
                <a:srgbClr val="FF5A33"/>
              </a:buClr>
              <a:tabLst>
                <a:tab pos="354965" algn="l"/>
              </a:tabLst>
            </a:pPr>
            <a:endParaRPr lang="vi-VN" sz="2600" spc="-45" dirty="0">
              <a:latin typeface="+mj-lt"/>
              <a:cs typeface="Arial"/>
            </a:endParaRPr>
          </a:p>
          <a:p>
            <a:pPr marL="469265" lvl="1">
              <a:lnSpc>
                <a:spcPct val="100000"/>
              </a:lnSpc>
              <a:spcBef>
                <a:spcPts val="595"/>
              </a:spcBef>
              <a:buClr>
                <a:srgbClr val="FF5A33"/>
              </a:buCl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510844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Lớp</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trừu</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tượng</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429511"/>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600" dirty="0" err="1" smtClean="0">
                <a:latin typeface="+mj-lt"/>
                <a:cs typeface="Arial"/>
              </a:rPr>
              <a:t>Ví</a:t>
            </a:r>
            <a:r>
              <a:rPr lang="en-US" sz="2600" dirty="0" smtClean="0">
                <a:latin typeface="+mj-lt"/>
                <a:cs typeface="Arial"/>
              </a:rPr>
              <a:t> </a:t>
            </a:r>
            <a:r>
              <a:rPr lang="en-US" sz="2600" dirty="0" err="1" smtClean="0">
                <a:latin typeface="+mj-lt"/>
                <a:cs typeface="Arial"/>
              </a:rPr>
              <a:t>dụ</a:t>
            </a:r>
            <a:r>
              <a:rPr lang="en-US" sz="2600" dirty="0" smtClean="0">
                <a:latin typeface="+mj-lt"/>
                <a:cs typeface="Arial"/>
              </a:rPr>
              <a:t> </a:t>
            </a:r>
            <a:r>
              <a:rPr lang="en-US" sz="2600" dirty="0" err="1" smtClean="0">
                <a:latin typeface="+mj-lt"/>
                <a:cs typeface="Arial"/>
              </a:rPr>
              <a:t>về</a:t>
            </a:r>
            <a:r>
              <a:rPr lang="en-US" sz="2600" dirty="0" smtClean="0">
                <a:latin typeface="+mj-lt"/>
                <a:cs typeface="Arial"/>
              </a:rPr>
              <a:t> </a:t>
            </a:r>
            <a:r>
              <a:rPr lang="en-US" sz="2600" dirty="0" err="1" smtClean="0">
                <a:latin typeface="+mj-lt"/>
                <a:cs typeface="Arial"/>
              </a:rPr>
              <a:t>lớp</a:t>
            </a:r>
            <a:r>
              <a:rPr lang="en-US" sz="2600" dirty="0" smtClean="0">
                <a:latin typeface="+mj-lt"/>
                <a:cs typeface="Arial"/>
              </a:rPr>
              <a:t> </a:t>
            </a:r>
            <a:r>
              <a:rPr lang="en-US" sz="2600" dirty="0" err="1" smtClean="0">
                <a:latin typeface="+mj-lt"/>
                <a:cs typeface="Arial"/>
              </a:rPr>
              <a:t>trừu</a:t>
            </a:r>
            <a:r>
              <a:rPr lang="en-US" sz="2600" dirty="0" smtClean="0">
                <a:latin typeface="+mj-lt"/>
                <a:cs typeface="Arial"/>
              </a:rPr>
              <a:t> </a:t>
            </a:r>
            <a:r>
              <a:rPr lang="en-US" sz="2600" dirty="0" err="1" smtClean="0">
                <a:latin typeface="+mj-lt"/>
                <a:cs typeface="Arial"/>
              </a:rPr>
              <a:t>tượng</a:t>
            </a:r>
            <a:endParaRPr lang="en-US" sz="260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600" dirty="0">
              <a:latin typeface="+mj-lt"/>
              <a:cs typeface="Arial"/>
            </a:endParaRPr>
          </a:p>
          <a:p>
            <a:pPr marL="354965" indent="-342265">
              <a:lnSpc>
                <a:spcPct val="100000"/>
              </a:lnSpc>
              <a:spcBef>
                <a:spcPts val="785"/>
              </a:spcBef>
              <a:buClr>
                <a:srgbClr val="FF5A33"/>
              </a:buClr>
              <a:buFont typeface="Wingdings"/>
              <a:buChar char=""/>
              <a:tabLst>
                <a:tab pos="354965" algn="l"/>
              </a:tabLst>
            </a:pPr>
            <a:endParaRPr lang="en-US" sz="2600" dirty="0" smtClean="0">
              <a:latin typeface="+mj-lt"/>
              <a:cs typeface="Arial"/>
            </a:endParaRPr>
          </a:p>
          <a:p>
            <a:pPr marL="12700">
              <a:lnSpc>
                <a:spcPct val="100000"/>
              </a:lnSpc>
              <a:spcBef>
                <a:spcPts val="785"/>
              </a:spcBef>
              <a:buClr>
                <a:srgbClr val="FF5A33"/>
              </a:buClr>
              <a:tabLst>
                <a:tab pos="354965" algn="l"/>
              </a:tabLst>
            </a:pPr>
            <a:endParaRPr lang="vi-VN" sz="2600" dirty="0">
              <a:latin typeface="+mj-lt"/>
              <a:cs typeface="Arial"/>
            </a:endParaRPr>
          </a:p>
          <a:p>
            <a:pPr marL="469265" lvl="1">
              <a:lnSpc>
                <a:spcPct val="100000"/>
              </a:lnSpc>
              <a:spcBef>
                <a:spcPts val="595"/>
              </a:spcBef>
              <a:buClr>
                <a:srgbClr val="FF5A33"/>
              </a:buClr>
              <a:tabLst>
                <a:tab pos="755015" algn="l"/>
              </a:tabLst>
            </a:pPr>
            <a:endParaRPr lang="vi-VN" sz="2400" dirty="0">
              <a:latin typeface="+mj-lt"/>
              <a:cs typeface="Arial"/>
            </a:endParaRPr>
          </a:p>
        </p:txBody>
      </p:sp>
      <p:sp>
        <p:nvSpPr>
          <p:cNvPr id="12" name="object 10"/>
          <p:cNvSpPr/>
          <p:nvPr/>
        </p:nvSpPr>
        <p:spPr>
          <a:xfrm>
            <a:off x="5425440" y="3552011"/>
            <a:ext cx="5013960" cy="990600"/>
          </a:xfrm>
          <a:custGeom>
            <a:avLst/>
            <a:gdLst/>
            <a:ahLst/>
            <a:cxnLst/>
            <a:rect l="l" t="t" r="r" b="b"/>
            <a:pathLst>
              <a:path w="5139055" h="1200785">
                <a:moveTo>
                  <a:pt x="0" y="0"/>
                </a:moveTo>
                <a:lnTo>
                  <a:pt x="5138458" y="0"/>
                </a:lnTo>
                <a:lnTo>
                  <a:pt x="5138458" y="1200327"/>
                </a:lnTo>
                <a:lnTo>
                  <a:pt x="0" y="1200327"/>
                </a:lnTo>
                <a:lnTo>
                  <a:pt x="0" y="0"/>
                </a:lnTo>
                <a:close/>
              </a:path>
            </a:pathLst>
          </a:custGeom>
          <a:ln w="9524">
            <a:solidFill>
              <a:srgbClr val="000000"/>
            </a:solidFill>
          </a:ln>
        </p:spPr>
        <p:txBody>
          <a:bodyPr wrap="square" lIns="0" tIns="0" rIns="0" bIns="0" rtlCol="0"/>
          <a:lstStyle/>
          <a:p>
            <a:endParaRPr/>
          </a:p>
        </p:txBody>
      </p:sp>
      <p:sp>
        <p:nvSpPr>
          <p:cNvPr id="13" name="object 11"/>
          <p:cNvSpPr txBox="1"/>
          <p:nvPr/>
        </p:nvSpPr>
        <p:spPr>
          <a:xfrm>
            <a:off x="5504179" y="3565218"/>
            <a:ext cx="4935220" cy="628377"/>
          </a:xfrm>
          <a:prstGeom prst="rect">
            <a:avLst/>
          </a:prstGeom>
        </p:spPr>
        <p:txBody>
          <a:bodyPr vert="horz" wrap="square" lIns="0" tIns="12700" rIns="0" bIns="0" rtlCol="0">
            <a:spAutoFit/>
          </a:bodyPr>
          <a:lstStyle/>
          <a:p>
            <a:pPr marL="12700">
              <a:lnSpc>
                <a:spcPct val="100000"/>
              </a:lnSpc>
              <a:spcBef>
                <a:spcPts val="100"/>
              </a:spcBef>
            </a:pPr>
            <a:r>
              <a:rPr sz="2000" dirty="0" smtClean="0">
                <a:latin typeface="Arial"/>
                <a:cs typeface="Arial"/>
              </a:rPr>
              <a:t>public </a:t>
            </a:r>
            <a:r>
              <a:rPr sz="2000" dirty="0">
                <a:latin typeface="Arial"/>
                <a:cs typeface="Arial"/>
              </a:rPr>
              <a:t>class </a:t>
            </a:r>
            <a:r>
              <a:rPr lang="en-US" sz="2000" dirty="0" smtClean="0">
                <a:latin typeface="Carlito"/>
                <a:cs typeface="Arial"/>
              </a:rPr>
              <a:t>Dog extends </a:t>
            </a:r>
            <a:r>
              <a:rPr lang="en-US" sz="2000" dirty="0" err="1" smtClean="0">
                <a:latin typeface="Carlito"/>
                <a:cs typeface="Arial"/>
              </a:rPr>
              <a:t>Animai</a:t>
            </a:r>
            <a:r>
              <a:rPr sz="2000" dirty="0" smtClean="0">
                <a:latin typeface="Carlito"/>
                <a:cs typeface="Carlito"/>
              </a:rPr>
              <a:t>{</a:t>
            </a:r>
            <a:endParaRPr sz="2000" dirty="0">
              <a:latin typeface="Carlito"/>
              <a:cs typeface="Carlito"/>
            </a:endParaRPr>
          </a:p>
          <a:p>
            <a:pPr marL="422275">
              <a:lnSpc>
                <a:spcPct val="100000"/>
              </a:lnSpc>
            </a:pPr>
            <a:r>
              <a:rPr sz="2000" dirty="0" smtClean="0">
                <a:latin typeface="Arial"/>
                <a:cs typeface="Arial"/>
              </a:rPr>
              <a:t>public </a:t>
            </a:r>
            <a:r>
              <a:rPr lang="en-US" sz="2000" dirty="0" smtClean="0">
                <a:latin typeface="Arial"/>
                <a:cs typeface="Arial"/>
              </a:rPr>
              <a:t>void </a:t>
            </a:r>
            <a:r>
              <a:rPr lang="en-US" sz="2000" b="1" dirty="0" smtClean="0">
                <a:solidFill>
                  <a:srgbClr val="3333FF"/>
                </a:solidFill>
                <a:latin typeface="Carlito"/>
                <a:cs typeface="Carlito"/>
              </a:rPr>
              <a:t>move</a:t>
            </a:r>
            <a:r>
              <a:rPr sz="2000" dirty="0" smtClean="0">
                <a:latin typeface="Carlito"/>
                <a:cs typeface="Carlito"/>
              </a:rPr>
              <a:t>()</a:t>
            </a:r>
            <a:r>
              <a:rPr lang="en-US" sz="2000" dirty="0" smtClean="0">
                <a:latin typeface="Carlito"/>
                <a:cs typeface="Carlito"/>
              </a:rPr>
              <a:t>{…</a:t>
            </a:r>
            <a:r>
              <a:rPr sz="2000" dirty="0" smtClean="0">
                <a:latin typeface="Carlito"/>
                <a:cs typeface="Carlito"/>
              </a:rPr>
              <a:t>}</a:t>
            </a:r>
            <a:endParaRPr sz="2000" dirty="0">
              <a:latin typeface="Carlito"/>
              <a:cs typeface="Carlito"/>
            </a:endParaRPr>
          </a:p>
        </p:txBody>
      </p:sp>
      <p:sp>
        <p:nvSpPr>
          <p:cNvPr id="14" name="object 12"/>
          <p:cNvSpPr/>
          <p:nvPr/>
        </p:nvSpPr>
        <p:spPr>
          <a:xfrm>
            <a:off x="5415070" y="4759915"/>
            <a:ext cx="5024329" cy="1271683"/>
          </a:xfrm>
          <a:custGeom>
            <a:avLst/>
            <a:gdLst/>
            <a:ahLst/>
            <a:cxnLst/>
            <a:rect l="l" t="t" r="r" b="b"/>
            <a:pathLst>
              <a:path w="5249545" h="1569720">
                <a:moveTo>
                  <a:pt x="0" y="0"/>
                </a:moveTo>
                <a:lnTo>
                  <a:pt x="5249062" y="0"/>
                </a:lnTo>
                <a:lnTo>
                  <a:pt x="5249062" y="1569656"/>
                </a:lnTo>
                <a:lnTo>
                  <a:pt x="0" y="1569656"/>
                </a:lnTo>
                <a:lnTo>
                  <a:pt x="0" y="0"/>
                </a:lnTo>
                <a:close/>
              </a:path>
            </a:pathLst>
          </a:custGeom>
          <a:ln w="9525">
            <a:solidFill>
              <a:srgbClr val="000000"/>
            </a:solidFill>
          </a:ln>
        </p:spPr>
        <p:txBody>
          <a:bodyPr wrap="square" lIns="0" tIns="0" rIns="0" bIns="0" rtlCol="0"/>
          <a:lstStyle/>
          <a:p>
            <a:endParaRPr/>
          </a:p>
        </p:txBody>
      </p:sp>
      <p:sp>
        <p:nvSpPr>
          <p:cNvPr id="15" name="object 13"/>
          <p:cNvSpPr txBox="1"/>
          <p:nvPr/>
        </p:nvSpPr>
        <p:spPr>
          <a:xfrm>
            <a:off x="5493810" y="4773122"/>
            <a:ext cx="4828023" cy="1243930"/>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5A33"/>
                </a:solidFill>
                <a:latin typeface="Carlito"/>
                <a:cs typeface="Carlito"/>
              </a:rPr>
              <a:t>abstract </a:t>
            </a:r>
            <a:r>
              <a:rPr sz="2000" dirty="0">
                <a:latin typeface="Arial"/>
                <a:cs typeface="Arial"/>
              </a:rPr>
              <a:t>public class </a:t>
            </a:r>
            <a:r>
              <a:rPr lang="en-US" sz="2000" dirty="0" smtClean="0">
                <a:latin typeface="Carlito"/>
                <a:cs typeface="Arial"/>
              </a:rPr>
              <a:t>Shape</a:t>
            </a:r>
            <a:r>
              <a:rPr sz="2000" dirty="0" smtClean="0">
                <a:latin typeface="Carlito"/>
                <a:cs typeface="Carlito"/>
              </a:rPr>
              <a:t>{</a:t>
            </a:r>
            <a:endParaRPr sz="2000" dirty="0">
              <a:latin typeface="Carlito"/>
              <a:cs typeface="Carlito"/>
            </a:endParaRPr>
          </a:p>
          <a:p>
            <a:pPr marL="422275" marR="5080">
              <a:lnSpc>
                <a:spcPct val="100000"/>
              </a:lnSpc>
            </a:pPr>
            <a:r>
              <a:rPr sz="2000" b="1" dirty="0">
                <a:solidFill>
                  <a:srgbClr val="FF5A33"/>
                </a:solidFill>
                <a:latin typeface="Carlito"/>
                <a:cs typeface="Carlito"/>
              </a:rPr>
              <a:t>abstract </a:t>
            </a:r>
            <a:r>
              <a:rPr sz="2000" dirty="0">
                <a:latin typeface="Arial"/>
                <a:cs typeface="Arial"/>
              </a:rPr>
              <a:t>public double </a:t>
            </a:r>
            <a:r>
              <a:rPr sz="2000" b="1" dirty="0" err="1" smtClean="0">
                <a:solidFill>
                  <a:srgbClr val="3333FF"/>
                </a:solidFill>
                <a:latin typeface="Carlito"/>
                <a:cs typeface="Carlito"/>
              </a:rPr>
              <a:t>get</a:t>
            </a:r>
            <a:r>
              <a:rPr lang="en-US" sz="2000" b="1" dirty="0" err="1">
                <a:solidFill>
                  <a:srgbClr val="3333FF"/>
                </a:solidFill>
                <a:latin typeface="Carlito"/>
                <a:cs typeface="Carlito"/>
              </a:rPr>
              <a:t>P</a:t>
            </a:r>
            <a:r>
              <a:rPr lang="en-US" sz="2000" b="1" dirty="0" err="1" smtClean="0">
                <a:solidFill>
                  <a:srgbClr val="3333FF"/>
                </a:solidFill>
                <a:latin typeface="Carlito"/>
                <a:cs typeface="Carlito"/>
              </a:rPr>
              <a:t>erimeter</a:t>
            </a:r>
            <a:r>
              <a:rPr lang="en-US" sz="2000" b="1" dirty="0" smtClean="0">
                <a:solidFill>
                  <a:srgbClr val="3333FF"/>
                </a:solidFill>
                <a:latin typeface="Carlito"/>
                <a:cs typeface="Carlito"/>
              </a:rPr>
              <a:t> </a:t>
            </a:r>
            <a:r>
              <a:rPr sz="2000" dirty="0" smtClean="0">
                <a:latin typeface="Carlito"/>
                <a:cs typeface="Carlito"/>
              </a:rPr>
              <a:t>(); </a:t>
            </a:r>
            <a:r>
              <a:rPr sz="2000" b="1" dirty="0">
                <a:solidFill>
                  <a:srgbClr val="FF5A33"/>
                </a:solidFill>
                <a:latin typeface="Carlito"/>
                <a:cs typeface="Carlito"/>
              </a:rPr>
              <a:t>abstract </a:t>
            </a:r>
            <a:r>
              <a:rPr sz="2000" dirty="0">
                <a:latin typeface="Arial"/>
                <a:cs typeface="Arial"/>
              </a:rPr>
              <a:t>public double </a:t>
            </a:r>
            <a:r>
              <a:rPr sz="2000" b="1" dirty="0" err="1" smtClean="0">
                <a:solidFill>
                  <a:srgbClr val="3333FF"/>
                </a:solidFill>
                <a:latin typeface="Carlito"/>
                <a:cs typeface="Carlito"/>
              </a:rPr>
              <a:t>get</a:t>
            </a:r>
            <a:r>
              <a:rPr lang="en-US" sz="2000" b="1" dirty="0" err="1" smtClean="0">
                <a:solidFill>
                  <a:srgbClr val="3333FF"/>
                </a:solidFill>
                <a:latin typeface="Carlito"/>
                <a:cs typeface="Carlito"/>
              </a:rPr>
              <a:t>Area</a:t>
            </a:r>
            <a:r>
              <a:rPr sz="2000" dirty="0" smtClean="0">
                <a:latin typeface="Carlito"/>
                <a:cs typeface="Carlito"/>
              </a:rPr>
              <a:t>();</a:t>
            </a:r>
            <a:endParaRPr sz="2000" dirty="0">
              <a:latin typeface="Carlito"/>
              <a:cs typeface="Carlito"/>
            </a:endParaRPr>
          </a:p>
          <a:p>
            <a:pPr marL="12700">
              <a:lnSpc>
                <a:spcPct val="100000"/>
              </a:lnSpc>
            </a:pPr>
            <a:r>
              <a:rPr sz="2000" dirty="0">
                <a:latin typeface="Carlito"/>
                <a:cs typeface="Carlito"/>
              </a:rPr>
              <a:t>}</a:t>
            </a:r>
          </a:p>
        </p:txBody>
      </p:sp>
      <p:sp>
        <p:nvSpPr>
          <p:cNvPr id="16" name="object 14"/>
          <p:cNvSpPr/>
          <p:nvPr/>
        </p:nvSpPr>
        <p:spPr>
          <a:xfrm>
            <a:off x="2407868" y="2286000"/>
            <a:ext cx="4419599" cy="995590"/>
          </a:xfrm>
          <a:custGeom>
            <a:avLst/>
            <a:gdLst/>
            <a:ahLst/>
            <a:cxnLst/>
            <a:rect l="l" t="t" r="r" b="b"/>
            <a:pathLst>
              <a:path w="4826635" h="1200785">
                <a:moveTo>
                  <a:pt x="0" y="0"/>
                </a:moveTo>
                <a:lnTo>
                  <a:pt x="4826444" y="0"/>
                </a:lnTo>
                <a:lnTo>
                  <a:pt x="4826444" y="1200327"/>
                </a:lnTo>
                <a:lnTo>
                  <a:pt x="0" y="1200327"/>
                </a:lnTo>
                <a:lnTo>
                  <a:pt x="0" y="0"/>
                </a:lnTo>
                <a:close/>
              </a:path>
            </a:pathLst>
          </a:custGeom>
          <a:ln w="9524">
            <a:solidFill>
              <a:srgbClr val="000000"/>
            </a:solidFill>
          </a:ln>
        </p:spPr>
        <p:txBody>
          <a:bodyPr wrap="square" lIns="0" tIns="0" rIns="0" bIns="0" rtlCol="0"/>
          <a:lstStyle/>
          <a:p>
            <a:endParaRPr/>
          </a:p>
        </p:txBody>
      </p:sp>
      <p:sp>
        <p:nvSpPr>
          <p:cNvPr id="18" name="object 15"/>
          <p:cNvSpPr txBox="1"/>
          <p:nvPr/>
        </p:nvSpPr>
        <p:spPr>
          <a:xfrm>
            <a:off x="2507473" y="2371659"/>
            <a:ext cx="4627245" cy="936154"/>
          </a:xfrm>
          <a:prstGeom prst="rect">
            <a:avLst/>
          </a:prstGeom>
        </p:spPr>
        <p:txBody>
          <a:bodyPr vert="horz" wrap="square" lIns="0" tIns="12700" rIns="0" bIns="0" rtlCol="0">
            <a:spAutoFit/>
          </a:bodyPr>
          <a:lstStyle/>
          <a:p>
            <a:pPr marL="12700">
              <a:lnSpc>
                <a:spcPct val="100000"/>
              </a:lnSpc>
              <a:spcBef>
                <a:spcPts val="100"/>
              </a:spcBef>
            </a:pPr>
            <a:r>
              <a:rPr sz="2000" b="1" dirty="0">
                <a:solidFill>
                  <a:srgbClr val="FF5A33"/>
                </a:solidFill>
                <a:latin typeface="Carlito"/>
                <a:cs typeface="Carlito"/>
              </a:rPr>
              <a:t>abstract </a:t>
            </a:r>
            <a:r>
              <a:rPr sz="2000" dirty="0">
                <a:latin typeface="Arial"/>
                <a:cs typeface="Arial"/>
              </a:rPr>
              <a:t>public class </a:t>
            </a:r>
            <a:r>
              <a:rPr lang="en-US" sz="2000" dirty="0" smtClean="0">
                <a:latin typeface="Carlito"/>
                <a:cs typeface="Carlito"/>
              </a:rPr>
              <a:t>Animal</a:t>
            </a:r>
            <a:r>
              <a:rPr sz="2000" dirty="0" smtClean="0">
                <a:latin typeface="Carlito"/>
                <a:cs typeface="Carlito"/>
              </a:rPr>
              <a:t>{</a:t>
            </a:r>
            <a:endParaRPr sz="2000" dirty="0">
              <a:latin typeface="Carlito"/>
              <a:cs typeface="Carlito"/>
            </a:endParaRPr>
          </a:p>
          <a:p>
            <a:pPr marL="422275">
              <a:lnSpc>
                <a:spcPct val="100000"/>
              </a:lnSpc>
            </a:pPr>
            <a:r>
              <a:rPr sz="2000" b="1" dirty="0">
                <a:solidFill>
                  <a:srgbClr val="FF5A33"/>
                </a:solidFill>
                <a:latin typeface="Carlito"/>
                <a:cs typeface="Carlito"/>
              </a:rPr>
              <a:t>abstract </a:t>
            </a:r>
            <a:r>
              <a:rPr sz="2000" dirty="0">
                <a:latin typeface="Arial"/>
                <a:cs typeface="Arial"/>
              </a:rPr>
              <a:t>public </a:t>
            </a:r>
            <a:r>
              <a:rPr lang="en-US" sz="2000" dirty="0" smtClean="0">
                <a:latin typeface="Arial"/>
                <a:cs typeface="Arial"/>
              </a:rPr>
              <a:t>void </a:t>
            </a:r>
            <a:r>
              <a:rPr lang="en-US" sz="2000" b="1" dirty="0">
                <a:solidFill>
                  <a:srgbClr val="3333FF"/>
                </a:solidFill>
                <a:latin typeface="Carlito"/>
                <a:cs typeface="Carlito"/>
              </a:rPr>
              <a:t>move</a:t>
            </a:r>
            <a:r>
              <a:rPr sz="2000" dirty="0" smtClean="0">
                <a:latin typeface="Carlito"/>
                <a:cs typeface="Carlito"/>
              </a:rPr>
              <a:t>();</a:t>
            </a:r>
            <a:endParaRPr sz="2000" dirty="0">
              <a:latin typeface="Carlito"/>
              <a:cs typeface="Carlito"/>
            </a:endParaRPr>
          </a:p>
          <a:p>
            <a:pPr marL="12700">
              <a:lnSpc>
                <a:spcPct val="100000"/>
              </a:lnSpc>
            </a:pPr>
            <a:r>
              <a:rPr sz="2000" dirty="0">
                <a:latin typeface="Carlito"/>
                <a:cs typeface="Carlito"/>
              </a:rPr>
              <a:t>}</a:t>
            </a:r>
          </a:p>
        </p:txBody>
      </p:sp>
      <p:sp>
        <p:nvSpPr>
          <p:cNvPr id="21" name="object 21"/>
          <p:cNvSpPr/>
          <p:nvPr/>
        </p:nvSpPr>
        <p:spPr>
          <a:xfrm>
            <a:off x="2343784" y="3788087"/>
            <a:ext cx="2883483" cy="2014912"/>
          </a:xfrm>
          <a:custGeom>
            <a:avLst/>
            <a:gdLst/>
            <a:ahLst/>
            <a:cxnLst/>
            <a:rect l="l" t="t" r="r" b="b"/>
            <a:pathLst>
              <a:path w="2209800" h="2407285">
                <a:moveTo>
                  <a:pt x="0" y="0"/>
                </a:moveTo>
                <a:lnTo>
                  <a:pt x="2209800" y="0"/>
                </a:lnTo>
                <a:lnTo>
                  <a:pt x="2209800" y="1955457"/>
                </a:lnTo>
                <a:lnTo>
                  <a:pt x="2155465" y="1956069"/>
                </a:lnTo>
                <a:lnTo>
                  <a:pt x="2102911" y="1957869"/>
                </a:lnTo>
                <a:lnTo>
                  <a:pt x="2052075" y="1960805"/>
                </a:lnTo>
                <a:lnTo>
                  <a:pt x="2002897" y="1964824"/>
                </a:lnTo>
                <a:lnTo>
                  <a:pt x="1955314" y="1969872"/>
                </a:lnTo>
                <a:lnTo>
                  <a:pt x="1909267" y="1975895"/>
                </a:lnTo>
                <a:lnTo>
                  <a:pt x="1864692" y="1982842"/>
                </a:lnTo>
                <a:lnTo>
                  <a:pt x="1821529" y="1990658"/>
                </a:lnTo>
                <a:lnTo>
                  <a:pt x="1779717" y="1999291"/>
                </a:lnTo>
                <a:lnTo>
                  <a:pt x="1739194" y="2008687"/>
                </a:lnTo>
                <a:lnTo>
                  <a:pt x="1699898" y="2018794"/>
                </a:lnTo>
                <a:lnTo>
                  <a:pt x="1661769" y="2029557"/>
                </a:lnTo>
                <a:lnTo>
                  <a:pt x="1624745" y="2040925"/>
                </a:lnTo>
                <a:lnTo>
                  <a:pt x="1553765" y="2065259"/>
                </a:lnTo>
                <a:lnTo>
                  <a:pt x="1486469" y="2091372"/>
                </a:lnTo>
                <a:lnTo>
                  <a:pt x="1422364" y="2118837"/>
                </a:lnTo>
                <a:lnTo>
                  <a:pt x="1360960" y="2147230"/>
                </a:lnTo>
                <a:lnTo>
                  <a:pt x="1301766" y="2176125"/>
                </a:lnTo>
                <a:lnTo>
                  <a:pt x="1244291" y="2205098"/>
                </a:lnTo>
                <a:lnTo>
                  <a:pt x="1216044" y="2219480"/>
                </a:lnTo>
                <a:lnTo>
                  <a:pt x="1188043" y="2233722"/>
                </a:lnTo>
                <a:lnTo>
                  <a:pt x="1132532" y="2261573"/>
                </a:lnTo>
                <a:lnTo>
                  <a:pt x="1077267" y="2288226"/>
                </a:lnTo>
                <a:lnTo>
                  <a:pt x="1021756" y="2313255"/>
                </a:lnTo>
                <a:lnTo>
                  <a:pt x="965508" y="2336235"/>
                </a:lnTo>
                <a:lnTo>
                  <a:pt x="908033" y="2356741"/>
                </a:lnTo>
                <a:lnTo>
                  <a:pt x="848839" y="2374347"/>
                </a:lnTo>
                <a:lnTo>
                  <a:pt x="787435" y="2388629"/>
                </a:lnTo>
                <a:lnTo>
                  <a:pt x="723330" y="2399161"/>
                </a:lnTo>
                <a:lnTo>
                  <a:pt x="656034" y="2405518"/>
                </a:lnTo>
                <a:lnTo>
                  <a:pt x="585054" y="2407275"/>
                </a:lnTo>
                <a:lnTo>
                  <a:pt x="548030" y="2406296"/>
                </a:lnTo>
                <a:lnTo>
                  <a:pt x="509901" y="2404007"/>
                </a:lnTo>
                <a:lnTo>
                  <a:pt x="470605" y="2400355"/>
                </a:lnTo>
                <a:lnTo>
                  <a:pt x="430082" y="2395287"/>
                </a:lnTo>
                <a:lnTo>
                  <a:pt x="388270" y="2388751"/>
                </a:lnTo>
                <a:lnTo>
                  <a:pt x="345107" y="2380692"/>
                </a:lnTo>
                <a:lnTo>
                  <a:pt x="300532" y="2371059"/>
                </a:lnTo>
                <a:lnTo>
                  <a:pt x="254485" y="2359796"/>
                </a:lnTo>
                <a:lnTo>
                  <a:pt x="206902" y="2346853"/>
                </a:lnTo>
                <a:lnTo>
                  <a:pt x="157724" y="2332174"/>
                </a:lnTo>
                <a:lnTo>
                  <a:pt x="106888" y="2315708"/>
                </a:lnTo>
                <a:lnTo>
                  <a:pt x="54334" y="2297400"/>
                </a:lnTo>
                <a:lnTo>
                  <a:pt x="0" y="2277198"/>
                </a:lnTo>
                <a:lnTo>
                  <a:pt x="0" y="0"/>
                </a:lnTo>
                <a:close/>
              </a:path>
            </a:pathLst>
          </a:custGeom>
          <a:ln w="25400">
            <a:solidFill>
              <a:srgbClr val="F79646"/>
            </a:solidFill>
          </a:ln>
        </p:spPr>
        <p:txBody>
          <a:bodyPr wrap="square" lIns="0" tIns="0" rIns="0" bIns="0" rtlCol="0"/>
          <a:lstStyle/>
          <a:p>
            <a:endParaRPr/>
          </a:p>
        </p:txBody>
      </p:sp>
      <p:sp>
        <p:nvSpPr>
          <p:cNvPr id="22" name="object 22"/>
          <p:cNvSpPr txBox="1"/>
          <p:nvPr/>
        </p:nvSpPr>
        <p:spPr>
          <a:xfrm>
            <a:off x="2561748" y="3855668"/>
            <a:ext cx="2436920" cy="1244571"/>
          </a:xfrm>
          <a:prstGeom prst="rect">
            <a:avLst/>
          </a:prstGeom>
        </p:spPr>
        <p:txBody>
          <a:bodyPr vert="horz" wrap="square" lIns="0" tIns="13335" rIns="0" bIns="0" rtlCol="0">
            <a:spAutoFit/>
          </a:bodyPr>
          <a:lstStyle/>
          <a:p>
            <a:pPr marL="12065" marR="5080" algn="ctr">
              <a:lnSpc>
                <a:spcPct val="100000"/>
              </a:lnSpc>
              <a:spcBef>
                <a:spcPts val="105"/>
              </a:spcBef>
            </a:pPr>
            <a:r>
              <a:rPr sz="2000" dirty="0">
                <a:latin typeface="Arial"/>
                <a:cs typeface="Arial"/>
              </a:rPr>
              <a:t>Sử dụng từ </a:t>
            </a:r>
            <a:r>
              <a:rPr sz="2000" dirty="0">
                <a:latin typeface="Carlito"/>
                <a:cs typeface="Carlito"/>
              </a:rPr>
              <a:t>khóa </a:t>
            </a:r>
            <a:r>
              <a:rPr sz="2000" dirty="0">
                <a:latin typeface="Arial"/>
                <a:cs typeface="Arial"/>
              </a:rPr>
              <a:t>abstract để định nghĩa lớp </a:t>
            </a:r>
            <a:r>
              <a:rPr sz="2000" dirty="0">
                <a:latin typeface="Carlito"/>
                <a:cs typeface="Carlito"/>
              </a:rPr>
              <a:t>và </a:t>
            </a:r>
            <a:r>
              <a:rPr sz="2000" dirty="0">
                <a:latin typeface="Arial"/>
                <a:cs typeface="Arial"/>
              </a:rPr>
              <a:t>phương thức trừu tượng</a:t>
            </a:r>
          </a:p>
        </p:txBody>
      </p:sp>
      <p:cxnSp>
        <p:nvCxnSpPr>
          <p:cNvPr id="23" name="Elbow Connector 22"/>
          <p:cNvCxnSpPr/>
          <p:nvPr/>
        </p:nvCxnSpPr>
        <p:spPr>
          <a:xfrm rot="10800000">
            <a:off x="6827468" y="2754999"/>
            <a:ext cx="1143001" cy="79701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6038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Lớp</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trừu</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tượng</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153060"/>
          </a:xfrm>
          <a:prstGeom prst="rect">
            <a:avLst/>
          </a:prstGeom>
        </p:spPr>
        <p:txBody>
          <a:bodyPr vert="horz" wrap="square" lIns="0" tIns="99695" rIns="0" bIns="0" rtlCol="0">
            <a:spAutoFit/>
          </a:bodyPr>
          <a:lstStyle/>
          <a:p>
            <a:pPr marL="354330" marR="474980" indent="-342265">
              <a:lnSpc>
                <a:spcPct val="100000"/>
              </a:lnSpc>
              <a:spcBef>
                <a:spcPts val="5"/>
              </a:spcBef>
              <a:buClr>
                <a:srgbClr val="FF5A33"/>
              </a:buClr>
              <a:buFont typeface="Wingdings"/>
              <a:buChar char=""/>
              <a:tabLst>
                <a:tab pos="355600" algn="l"/>
              </a:tabLst>
            </a:pPr>
            <a:r>
              <a:rPr lang="vi-VN" sz="2400" dirty="0">
                <a:latin typeface="+mj-lt"/>
                <a:cs typeface="Arial"/>
              </a:rPr>
              <a:t>Từ khóa </a:t>
            </a:r>
            <a:r>
              <a:rPr lang="vi-VN" sz="2400" b="1" dirty="0">
                <a:solidFill>
                  <a:srgbClr val="FF0000"/>
                </a:solidFill>
                <a:latin typeface="+mj-lt"/>
                <a:cs typeface="Verdana"/>
              </a:rPr>
              <a:t>abstract </a:t>
            </a:r>
            <a:r>
              <a:rPr lang="vi-VN" sz="2400" dirty="0">
                <a:latin typeface="+mj-lt"/>
                <a:cs typeface="Arial"/>
              </a:rPr>
              <a:t>được sử dụng để định </a:t>
            </a:r>
            <a:r>
              <a:rPr lang="vi-VN" sz="2400" dirty="0" smtClean="0">
                <a:latin typeface="+mj-lt"/>
                <a:cs typeface="Arial"/>
              </a:rPr>
              <a:t>nghĩa</a:t>
            </a:r>
            <a:r>
              <a:rPr lang="en-US" sz="2400" dirty="0" smtClean="0">
                <a:latin typeface="+mj-lt"/>
                <a:cs typeface="Arial"/>
              </a:rPr>
              <a:t> </a:t>
            </a:r>
            <a:r>
              <a:rPr lang="vi-VN" sz="2400" dirty="0" smtClean="0">
                <a:latin typeface="+mj-lt"/>
                <a:cs typeface="Arial"/>
              </a:rPr>
              <a:t>lớp </a:t>
            </a:r>
            <a:r>
              <a:rPr lang="vi-VN" sz="2400" dirty="0">
                <a:latin typeface="+mj-lt"/>
                <a:cs typeface="Arial"/>
              </a:rPr>
              <a:t>và phương thức trừu tượng</a:t>
            </a:r>
          </a:p>
          <a:p>
            <a:pPr marL="354965" marR="285115" indent="-342265">
              <a:lnSpc>
                <a:spcPct val="100000"/>
              </a:lnSpc>
              <a:spcBef>
                <a:spcPts val="670"/>
              </a:spcBef>
              <a:buClr>
                <a:srgbClr val="FF5A33"/>
              </a:buClr>
              <a:buFont typeface="Wingdings"/>
              <a:buChar char=""/>
              <a:tabLst>
                <a:tab pos="356235" algn="l"/>
              </a:tabLst>
            </a:pPr>
            <a:r>
              <a:rPr lang="vi-VN" sz="2400" dirty="0">
                <a:latin typeface="+mj-lt"/>
                <a:cs typeface="Arial"/>
              </a:rPr>
              <a:t>Phương thức trừu tượng là phương thức không </a:t>
            </a:r>
            <a:r>
              <a:rPr lang="vi-VN" sz="2400" dirty="0" smtClean="0">
                <a:latin typeface="+mj-lt"/>
                <a:cs typeface="Arial"/>
              </a:rPr>
              <a:t>có </a:t>
            </a:r>
            <a:r>
              <a:rPr lang="vi-VN" sz="2400" dirty="0">
                <a:latin typeface="+mj-lt"/>
                <a:cs typeface="Arial"/>
              </a:rPr>
              <a:t>phần thân xử lý và được khai báo bằng từ </a:t>
            </a:r>
            <a:r>
              <a:rPr lang="vi-VN" sz="2400" dirty="0" smtClean="0">
                <a:latin typeface="+mj-lt"/>
                <a:cs typeface="Arial"/>
              </a:rPr>
              <a:t>khóa </a:t>
            </a:r>
            <a:r>
              <a:rPr lang="vi-VN" sz="2400" b="1" dirty="0">
                <a:latin typeface="+mj-lt"/>
                <a:cs typeface="Arial"/>
              </a:rPr>
              <a:t>abstract</a:t>
            </a:r>
            <a:r>
              <a:rPr lang="vi-VN" sz="2400" dirty="0">
                <a:latin typeface="+mj-lt"/>
                <a:cs typeface="Arial"/>
              </a:rPr>
              <a:t>.</a:t>
            </a:r>
          </a:p>
          <a:p>
            <a:pPr marL="354965" marR="704215" indent="-342265">
              <a:lnSpc>
                <a:spcPct val="100000"/>
              </a:lnSpc>
              <a:spcBef>
                <a:spcPts val="675"/>
              </a:spcBef>
              <a:buClr>
                <a:srgbClr val="FF5A33"/>
              </a:buClr>
              <a:buFont typeface="Wingdings"/>
              <a:buChar char=""/>
              <a:tabLst>
                <a:tab pos="356235" algn="l"/>
              </a:tabLst>
            </a:pPr>
            <a:r>
              <a:rPr lang="vi-VN" sz="2400" dirty="0">
                <a:latin typeface="+mj-lt"/>
                <a:cs typeface="Arial"/>
              </a:rPr>
              <a:t>Lớp chứa phương thức trừu tượng thì lớp đó </a:t>
            </a:r>
            <a:r>
              <a:rPr lang="vi-VN" sz="2400" dirty="0" smtClean="0">
                <a:latin typeface="+mj-lt"/>
                <a:cs typeface="Arial"/>
              </a:rPr>
              <a:t>phải </a:t>
            </a:r>
            <a:r>
              <a:rPr lang="vi-VN" sz="2400" dirty="0">
                <a:latin typeface="+mj-lt"/>
                <a:cs typeface="Arial"/>
              </a:rPr>
              <a:t>là lớp trừu tượng.</a:t>
            </a:r>
          </a:p>
          <a:p>
            <a:pPr marL="355600" marR="542925" indent="-342265">
              <a:lnSpc>
                <a:spcPct val="100000"/>
              </a:lnSpc>
              <a:spcBef>
                <a:spcPts val="670"/>
              </a:spcBef>
              <a:buClr>
                <a:srgbClr val="FF5A33"/>
              </a:buClr>
              <a:buFont typeface="Wingdings"/>
              <a:buChar char=""/>
              <a:tabLst>
                <a:tab pos="356870" algn="l"/>
              </a:tabLst>
            </a:pPr>
            <a:r>
              <a:rPr lang="vi-VN" sz="2400" dirty="0">
                <a:latin typeface="+mj-lt"/>
                <a:cs typeface="Arial"/>
              </a:rPr>
              <a:t>Trong lớp trừu tượng có thể định nghĩa các </a:t>
            </a:r>
            <a:r>
              <a:rPr lang="vi-VN" sz="2400" dirty="0" smtClean="0">
                <a:latin typeface="+mj-lt"/>
                <a:cs typeface="Arial"/>
              </a:rPr>
              <a:t>phương </a:t>
            </a:r>
            <a:r>
              <a:rPr lang="vi-VN" sz="2400" dirty="0">
                <a:latin typeface="+mj-lt"/>
                <a:cs typeface="Arial"/>
              </a:rPr>
              <a:t>thức </a:t>
            </a:r>
            <a:r>
              <a:rPr lang="en-US" sz="2400" dirty="0" err="1" smtClean="0">
                <a:latin typeface="+mj-lt"/>
                <a:cs typeface="Arial"/>
              </a:rPr>
              <a:t>hoặc</a:t>
            </a:r>
            <a:r>
              <a:rPr lang="en-US" sz="2400" dirty="0" smtClean="0">
                <a:latin typeface="+mj-lt"/>
                <a:cs typeface="Arial"/>
              </a:rPr>
              <a:t> </a:t>
            </a:r>
            <a:r>
              <a:rPr lang="en-US" sz="2400" dirty="0" err="1" smtClean="0">
                <a:latin typeface="+mj-lt"/>
                <a:cs typeface="Arial"/>
              </a:rPr>
              <a:t>thuộc</a:t>
            </a:r>
            <a:r>
              <a:rPr lang="en-US" sz="2400" dirty="0" smtClean="0">
                <a:latin typeface="+mj-lt"/>
                <a:cs typeface="Arial"/>
              </a:rPr>
              <a:t> </a:t>
            </a:r>
            <a:r>
              <a:rPr lang="en-US" sz="2400" dirty="0" err="1" smtClean="0">
                <a:latin typeface="+mj-lt"/>
                <a:cs typeface="Arial"/>
              </a:rPr>
              <a:t>tính</a:t>
            </a:r>
            <a:endParaRPr lang="vi-VN" sz="2400" dirty="0">
              <a:latin typeface="+mj-lt"/>
              <a:cs typeface="Arial"/>
            </a:endParaRPr>
          </a:p>
          <a:p>
            <a:pPr marL="355600" marR="176530" indent="-342265">
              <a:lnSpc>
                <a:spcPct val="100000"/>
              </a:lnSpc>
              <a:spcBef>
                <a:spcPts val="675"/>
              </a:spcBef>
              <a:buClr>
                <a:srgbClr val="FF5A33"/>
              </a:buClr>
              <a:buFont typeface="Wingdings"/>
              <a:buChar char=""/>
              <a:tabLst>
                <a:tab pos="356870" algn="l"/>
              </a:tabLst>
            </a:pPr>
            <a:r>
              <a:rPr lang="vi-VN" sz="2400" dirty="0">
                <a:latin typeface="+mj-lt"/>
                <a:cs typeface="Arial"/>
              </a:rPr>
              <a:t>Không thể sử dụng </a:t>
            </a:r>
            <a:r>
              <a:rPr lang="en-US" sz="2400" dirty="0" err="1" smtClean="0">
                <a:latin typeface="+mj-lt"/>
                <a:cs typeface="Arial"/>
              </a:rPr>
              <a:t>hàm</a:t>
            </a:r>
            <a:r>
              <a:rPr lang="en-US" sz="2400" dirty="0" smtClean="0">
                <a:latin typeface="+mj-lt"/>
                <a:cs typeface="Arial"/>
              </a:rPr>
              <a:t> </a:t>
            </a:r>
            <a:r>
              <a:rPr lang="en-US" sz="2400" dirty="0" err="1" smtClean="0">
                <a:latin typeface="+mj-lt"/>
                <a:cs typeface="Arial"/>
              </a:rPr>
              <a:t>khởi</a:t>
            </a:r>
            <a:r>
              <a:rPr lang="en-US" sz="2400" dirty="0" smtClean="0">
                <a:latin typeface="+mj-lt"/>
                <a:cs typeface="Arial"/>
              </a:rPr>
              <a:t> </a:t>
            </a:r>
            <a:r>
              <a:rPr lang="en-US" sz="2400" dirty="0" err="1" smtClean="0">
                <a:latin typeface="+mj-lt"/>
                <a:cs typeface="Arial"/>
              </a:rPr>
              <a:t>tạo</a:t>
            </a:r>
            <a:r>
              <a:rPr lang="en-US" sz="2400" dirty="0" smtClean="0">
                <a:latin typeface="+mj-lt"/>
                <a:cs typeface="Arial"/>
              </a:rPr>
              <a:t> </a:t>
            </a:r>
            <a:r>
              <a:rPr lang="vi-VN" sz="2400" dirty="0" smtClean="0">
                <a:latin typeface="+mj-lt"/>
                <a:cs typeface="Arial"/>
              </a:rPr>
              <a:t>để </a:t>
            </a:r>
            <a:r>
              <a:rPr lang="vi-VN" sz="2400" dirty="0">
                <a:latin typeface="+mj-lt"/>
                <a:cs typeface="Arial"/>
              </a:rPr>
              <a:t>tạo đối tượng từ lớp </a:t>
            </a:r>
            <a:r>
              <a:rPr lang="vi-VN" sz="2400" dirty="0" smtClean="0">
                <a:latin typeface="+mj-lt"/>
                <a:cs typeface="Arial"/>
              </a:rPr>
              <a:t>trừu </a:t>
            </a:r>
            <a:r>
              <a:rPr lang="vi-VN" sz="2400" dirty="0">
                <a:latin typeface="+mj-lt"/>
                <a:cs typeface="Arial"/>
              </a:rPr>
              <a:t>tượng.</a:t>
            </a:r>
          </a:p>
        </p:txBody>
      </p:sp>
    </p:spTree>
    <p:extLst>
      <p:ext uri="{BB962C8B-B14F-4D97-AF65-F5344CB8AC3E}">
        <p14:creationId xmlns:p14="http://schemas.microsoft.com/office/powerpoint/2010/main" val="2607313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Lớp</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trừu</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tượng</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02</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4455707"/>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dirty="0" err="1" smtClean="0">
                <a:latin typeface="+mj-lt"/>
                <a:cs typeface="Arial"/>
              </a:rPr>
              <a:t>Bài</a:t>
            </a:r>
            <a:r>
              <a:rPr lang="en-US" sz="2800" dirty="0" smtClean="0">
                <a:latin typeface="+mj-lt"/>
                <a:cs typeface="Arial"/>
              </a:rPr>
              <a:t> </a:t>
            </a:r>
            <a:r>
              <a:rPr lang="en-US" sz="2800" dirty="0" err="1" smtClean="0">
                <a:latin typeface="+mj-lt"/>
                <a:cs typeface="Arial"/>
              </a:rPr>
              <a:t>tập</a:t>
            </a:r>
            <a:r>
              <a:rPr sz="2800"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000" dirty="0">
                <a:latin typeface="+mj-lt"/>
                <a:cs typeface="Arial"/>
              </a:rPr>
              <a:t>Thiết kế một lớp Triangle(Tam giác - có 3 thuộc tính là 3 cạnh của 1 tam giác</a:t>
            </a:r>
            <a:r>
              <a:rPr lang="vi-VN" sz="2000" dirty="0" smtClean="0">
                <a:latin typeface="+mj-lt"/>
                <a:cs typeface="Arial"/>
              </a:rPr>
              <a:t>) </a:t>
            </a:r>
            <a:r>
              <a:rPr lang="vi-VN" sz="2000" dirty="0">
                <a:latin typeface="+mj-lt"/>
                <a:cs typeface="Arial"/>
              </a:rPr>
              <a:t>kế thừa lớp abstract </a:t>
            </a:r>
            <a:r>
              <a:rPr lang="vi-VN" sz="2000" dirty="0" smtClean="0">
                <a:latin typeface="+mj-lt"/>
                <a:cs typeface="Arial"/>
              </a:rPr>
              <a:t>GeometricObject</a:t>
            </a:r>
            <a:r>
              <a:rPr lang="en-US" sz="2000" dirty="0" smtClean="0">
                <a:latin typeface="+mj-lt"/>
                <a:cs typeface="Arial"/>
              </a:rPr>
              <a:t> </a:t>
            </a:r>
            <a:r>
              <a:rPr lang="vi-VN" sz="2000" dirty="0" smtClean="0">
                <a:latin typeface="+mj-lt"/>
                <a:cs typeface="Arial"/>
              </a:rPr>
              <a:t>(</a:t>
            </a:r>
            <a:r>
              <a:rPr lang="vi-VN" sz="2000" dirty="0">
                <a:latin typeface="+mj-lt"/>
                <a:cs typeface="Arial"/>
              </a:rPr>
              <a:t>có thuộc tính color - màu sắc, </a:t>
            </a:r>
            <a:r>
              <a:rPr lang="vi-VN" sz="2000" dirty="0" smtClean="0">
                <a:latin typeface="+mj-lt"/>
                <a:cs typeface="Arial"/>
              </a:rPr>
              <a:t>filled </a:t>
            </a:r>
            <a:r>
              <a:rPr lang="vi-VN" sz="2000" dirty="0">
                <a:latin typeface="+mj-lt"/>
                <a:cs typeface="Arial"/>
              </a:rPr>
              <a:t>- Giá trị Boolean để cho biết hình có được lấp đầy hay </a:t>
            </a:r>
            <a:r>
              <a:rPr lang="vi-VN" sz="2000" dirty="0" smtClean="0">
                <a:latin typeface="+mj-lt"/>
                <a:cs typeface="Arial"/>
              </a:rPr>
              <a:t>không</a:t>
            </a:r>
            <a:r>
              <a:rPr lang="en-US" sz="2000" dirty="0" smtClean="0">
                <a:latin typeface="+mj-lt"/>
                <a:cs typeface="Arial"/>
              </a:rPr>
              <a:t>, </a:t>
            </a:r>
            <a:r>
              <a:rPr lang="vi-VN" sz="2000" dirty="0" smtClean="0">
                <a:latin typeface="+mj-lt"/>
                <a:cs typeface="Arial"/>
              </a:rPr>
              <a:t>2 </a:t>
            </a:r>
            <a:r>
              <a:rPr lang="vi-VN" sz="2000" dirty="0">
                <a:latin typeface="+mj-lt"/>
                <a:cs typeface="Arial"/>
              </a:rPr>
              <a:t>phương thức abstract double getArea</a:t>
            </a:r>
            <a:r>
              <a:rPr lang="vi-VN" sz="2000" dirty="0" smtClean="0">
                <a:latin typeface="+mj-lt"/>
                <a:cs typeface="Arial"/>
              </a:rPr>
              <a:t>()</a:t>
            </a:r>
            <a:r>
              <a:rPr lang="en-US" sz="2000" dirty="0" smtClean="0">
                <a:latin typeface="+mj-lt"/>
                <a:cs typeface="Arial"/>
              </a:rPr>
              <a:t> </a:t>
            </a:r>
            <a:r>
              <a:rPr lang="vi-VN" sz="2000" dirty="0" smtClean="0">
                <a:latin typeface="+mj-lt"/>
                <a:cs typeface="Arial"/>
              </a:rPr>
              <a:t>- </a:t>
            </a:r>
            <a:r>
              <a:rPr lang="vi-VN" sz="2000" dirty="0">
                <a:latin typeface="+mj-lt"/>
                <a:cs typeface="Arial"/>
              </a:rPr>
              <a:t>tính diện tích và double getPerimeter</a:t>
            </a:r>
            <a:r>
              <a:rPr lang="vi-VN" sz="2000" dirty="0" smtClean="0">
                <a:latin typeface="+mj-lt"/>
                <a:cs typeface="Arial"/>
              </a:rPr>
              <a:t>()</a:t>
            </a:r>
            <a:r>
              <a:rPr lang="en-US" sz="2000" dirty="0" smtClean="0">
                <a:latin typeface="+mj-lt"/>
                <a:cs typeface="Arial"/>
              </a:rPr>
              <a:t> </a:t>
            </a:r>
            <a:r>
              <a:rPr lang="vi-VN" sz="2000" dirty="0" smtClean="0">
                <a:latin typeface="+mj-lt"/>
                <a:cs typeface="Arial"/>
              </a:rPr>
              <a:t>-</a:t>
            </a:r>
            <a:r>
              <a:rPr lang="vi-VN" sz="2000" dirty="0">
                <a:latin typeface="+mj-lt"/>
                <a:cs typeface="Arial"/>
              </a:rPr>
              <a:t>tính chu vi). </a:t>
            </a:r>
          </a:p>
          <a:p>
            <a:pPr marL="755015" lvl="1" indent="-285750">
              <a:lnSpc>
                <a:spcPct val="100000"/>
              </a:lnSpc>
              <a:spcBef>
                <a:spcPts val="595"/>
              </a:spcBef>
              <a:buClr>
                <a:srgbClr val="FF5A33"/>
              </a:buClr>
              <a:buFont typeface="Wingdings"/>
              <a:buChar char=""/>
              <a:tabLst>
                <a:tab pos="755015" algn="l"/>
              </a:tabLst>
            </a:pPr>
            <a:r>
              <a:rPr lang="vi-VN" sz="2000" dirty="0">
                <a:latin typeface="+mj-lt"/>
                <a:cs typeface="Arial"/>
              </a:rPr>
              <a:t>Viết bài kiểm tra chương trình </a:t>
            </a:r>
            <a:r>
              <a:rPr lang="en-US" sz="2000" dirty="0" err="1" smtClean="0">
                <a:latin typeface="+mj-lt"/>
                <a:cs typeface="Arial"/>
              </a:rPr>
              <a:t>cho</a:t>
            </a:r>
            <a:r>
              <a:rPr lang="en-US" sz="2000" dirty="0" smtClean="0">
                <a:latin typeface="+mj-lt"/>
                <a:cs typeface="Arial"/>
              </a:rPr>
              <a:t> </a:t>
            </a:r>
            <a:r>
              <a:rPr lang="vi-VN" sz="2000" dirty="0" smtClean="0">
                <a:latin typeface="+mj-lt"/>
                <a:cs typeface="Arial"/>
              </a:rPr>
              <a:t>người </a:t>
            </a:r>
            <a:r>
              <a:rPr lang="vi-VN" sz="2000" dirty="0">
                <a:latin typeface="+mj-lt"/>
                <a:cs typeface="Arial"/>
              </a:rPr>
              <a:t>dùng nhập ba cạnh của hình tam giác, </a:t>
            </a:r>
            <a:r>
              <a:rPr lang="vi-VN" sz="2000" dirty="0" smtClean="0">
                <a:latin typeface="+mj-lt"/>
                <a:cs typeface="Arial"/>
              </a:rPr>
              <a:t>một </a:t>
            </a:r>
            <a:r>
              <a:rPr lang="vi-VN" sz="2000" dirty="0">
                <a:latin typeface="+mj-lt"/>
                <a:cs typeface="Arial"/>
              </a:rPr>
              <a:t>màu và một Giá trị Boolean để cho biết tam giác có được lấp đầy hay không.</a:t>
            </a:r>
          </a:p>
          <a:p>
            <a:pPr marL="755015" lvl="1" indent="-285750">
              <a:lnSpc>
                <a:spcPct val="100000"/>
              </a:lnSpc>
              <a:spcBef>
                <a:spcPts val="595"/>
              </a:spcBef>
              <a:buClr>
                <a:srgbClr val="FF5A33"/>
              </a:buClr>
              <a:buFont typeface="Wingdings"/>
              <a:buChar char=""/>
              <a:tabLst>
                <a:tab pos="755015" algn="l"/>
              </a:tabLst>
            </a:pPr>
            <a:r>
              <a:rPr lang="vi-VN" sz="2000" dirty="0">
                <a:latin typeface="+mj-lt"/>
                <a:cs typeface="Arial"/>
              </a:rPr>
              <a:t> Chương trình nên tạo một đối tượng Tam giác với các cạnh này và thiết </a:t>
            </a:r>
            <a:r>
              <a:rPr lang="vi-VN" sz="2000" dirty="0" smtClean="0">
                <a:latin typeface="+mj-lt"/>
                <a:cs typeface="Arial"/>
              </a:rPr>
              <a:t> </a:t>
            </a:r>
            <a:r>
              <a:rPr lang="vi-VN" sz="2000" dirty="0">
                <a:latin typeface="+mj-lt"/>
                <a:cs typeface="Arial"/>
              </a:rPr>
              <a:t>lập các thuộc tính đầu vào. Chương trình sẽ hiển thị diện tích, chu vi, </a:t>
            </a:r>
            <a:r>
              <a:rPr lang="vi-VN" sz="2000" dirty="0" smtClean="0">
                <a:latin typeface="+mj-lt"/>
                <a:cs typeface="Arial"/>
              </a:rPr>
              <a:t> </a:t>
            </a:r>
            <a:r>
              <a:rPr lang="vi-VN" sz="2000" dirty="0">
                <a:latin typeface="+mj-lt"/>
                <a:cs typeface="Arial"/>
              </a:rPr>
              <a:t>màu sắc và đúng hoặc sai để cho biết nó có được điền hay không.</a:t>
            </a:r>
          </a:p>
        </p:txBody>
      </p:sp>
    </p:spTree>
    <p:extLst>
      <p:ext uri="{BB962C8B-B14F-4D97-AF65-F5344CB8AC3E}">
        <p14:creationId xmlns:p14="http://schemas.microsoft.com/office/powerpoint/2010/main" val="2664011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sp>
        <p:nvSpPr>
          <p:cNvPr id="11" name="圆角矩形 14"/>
          <p:cNvSpPr/>
          <p:nvPr/>
        </p:nvSpPr>
        <p:spPr>
          <a:xfrm>
            <a:off x="2032731" y="1600201"/>
            <a:ext cx="746659" cy="600659"/>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01</a:t>
            </a:r>
            <a:endParaRPr lang="zh-CN" altLang="en-US" sz="2800" dirty="0">
              <a:latin typeface="Impact" panose="020B0806030902050204" pitchFamily="34" charset="0"/>
            </a:endParaRPr>
          </a:p>
        </p:txBody>
      </p:sp>
      <p:grpSp>
        <p:nvGrpSpPr>
          <p:cNvPr id="12" name="组合 16"/>
          <p:cNvGrpSpPr/>
          <p:nvPr/>
        </p:nvGrpSpPr>
        <p:grpSpPr>
          <a:xfrm>
            <a:off x="2027919" y="3064681"/>
            <a:ext cx="782361" cy="718591"/>
            <a:chOff x="2785863" y="1141409"/>
            <a:chExt cx="1147961" cy="966191"/>
          </a:xfrm>
        </p:grpSpPr>
        <p:sp>
          <p:nvSpPr>
            <p:cNvPr id="13" name="圆角矩形 20"/>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sp>
          <p:nvSpPr>
            <p:cNvPr id="14" name="圆角矩形 21"/>
            <p:cNvSpPr/>
            <p:nvPr/>
          </p:nvSpPr>
          <p:spPr>
            <a:xfrm>
              <a:off x="2785863" y="1141409"/>
              <a:ext cx="1063215" cy="901028"/>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atin typeface="Impact" panose="020B0806030902050204" pitchFamily="34" charset="0"/>
                </a:rPr>
                <a:t>03</a:t>
              </a:r>
              <a:endParaRPr lang="zh-CN" altLang="en-US" sz="2800" dirty="0">
                <a:latin typeface="Impact" panose="020B0806030902050204" pitchFamily="34" charset="0"/>
              </a:endParaRPr>
            </a:p>
          </p:txBody>
        </p:sp>
      </p:grpSp>
      <p:sp>
        <p:nvSpPr>
          <p:cNvPr id="15" name="圆角矩形 40" descr="Làm  Quen Với Hàm(Method)">
            <a:extLst>
              <a:ext uri="{C183D7F6-B498-43B3-948B-1728B52AA6E4}">
                <adec:decorative xmlns:adec="http://schemas.microsoft.com/office/drawing/2017/decorative" xmlns="" val="0"/>
              </a:ext>
            </a:extLst>
          </p:cNvPr>
          <p:cNvSpPr/>
          <p:nvPr/>
        </p:nvSpPr>
        <p:spPr>
          <a:xfrm>
            <a:off x="3100650" y="1600201"/>
            <a:ext cx="6423675" cy="603613"/>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kế</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thừa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sp>
        <p:nvSpPr>
          <p:cNvPr id="16" name="圆角矩形 45"/>
          <p:cNvSpPr/>
          <p:nvPr/>
        </p:nvSpPr>
        <p:spPr>
          <a:xfrm>
            <a:off x="3102549" y="3079942"/>
            <a:ext cx="6422451" cy="64288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Tính</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đa</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hình</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nvGrpSpPr>
          <p:cNvPr id="17" name="组合 56"/>
          <p:cNvGrpSpPr/>
          <p:nvPr/>
        </p:nvGrpSpPr>
        <p:grpSpPr>
          <a:xfrm>
            <a:off x="2689456" y="1600201"/>
            <a:ext cx="404758" cy="2978016"/>
            <a:chOff x="3971019" y="796001"/>
            <a:chExt cx="660256" cy="5338506"/>
          </a:xfrm>
        </p:grpSpPr>
        <p:sp>
          <p:nvSpPr>
            <p:cNvPr id="18" name="矩形 58"/>
            <p:cNvSpPr/>
            <p:nvPr/>
          </p:nvSpPr>
          <p:spPr>
            <a:xfrm>
              <a:off x="4178614" y="796001"/>
              <a:ext cx="452661" cy="5287413"/>
            </a:xfrm>
            <a:prstGeom prst="rect">
              <a:avLst/>
            </a:prstGeom>
            <a:solidFill>
              <a:srgbClr val="F2F2F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00"/>
            </a:p>
          </p:txBody>
        </p:sp>
        <p:pic>
          <p:nvPicPr>
            <p:cNvPr id="19" name="图片 59"/>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rot="5400000">
              <a:off x="1404452" y="3362569"/>
              <a:ext cx="5338505" cy="205371"/>
            </a:xfrm>
            <a:prstGeom prst="rect">
              <a:avLst/>
            </a:prstGeom>
          </p:spPr>
        </p:pic>
      </p:grpSp>
      <p:sp>
        <p:nvSpPr>
          <p:cNvPr id="20" name="圆角矩形 34">
            <a:extLst>
              <a:ext uri="{FF2B5EF4-FFF2-40B4-BE49-F238E27FC236}">
                <a16:creationId xmlns:a16="http://schemas.microsoft.com/office/drawing/2014/main" xmlns="" id="{4A98B195-D5E7-4238-B9B0-9E6698C21C3A}"/>
              </a:ext>
            </a:extLst>
          </p:cNvPr>
          <p:cNvSpPr/>
          <p:nvPr/>
        </p:nvSpPr>
        <p:spPr>
          <a:xfrm>
            <a:off x="2036295" y="2291899"/>
            <a:ext cx="722927" cy="640782"/>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02</a:t>
            </a:r>
            <a:endParaRPr lang="zh-CN" altLang="en-US" sz="2800" dirty="0">
              <a:latin typeface="Impact" panose="020B0806030902050204" pitchFamily="34" charset="0"/>
            </a:endParaRPr>
          </a:p>
        </p:txBody>
      </p:sp>
      <p:grpSp>
        <p:nvGrpSpPr>
          <p:cNvPr id="21" name="组合 51">
            <a:extLst>
              <a:ext uri="{FF2B5EF4-FFF2-40B4-BE49-F238E27FC236}">
                <a16:creationId xmlns:a16="http://schemas.microsoft.com/office/drawing/2014/main" xmlns="" id="{8541760D-945C-4378-82F6-7A5400A5AB52}"/>
              </a:ext>
            </a:extLst>
          </p:cNvPr>
          <p:cNvGrpSpPr/>
          <p:nvPr/>
        </p:nvGrpSpPr>
        <p:grpSpPr>
          <a:xfrm>
            <a:off x="3088685" y="2291899"/>
            <a:ext cx="6435920" cy="651508"/>
            <a:chOff x="4555084" y="4807549"/>
            <a:chExt cx="4361682" cy="974162"/>
          </a:xfrm>
        </p:grpSpPr>
        <p:pic>
          <p:nvPicPr>
            <p:cNvPr id="22" name="图片 52">
              <a:extLst>
                <a:ext uri="{FF2B5EF4-FFF2-40B4-BE49-F238E27FC236}">
                  <a16:creationId xmlns:a16="http://schemas.microsoft.com/office/drawing/2014/main" xmlns="" id="{FFBFCEFB-B31E-4550-BC8E-612DD98E2383}"/>
                </a:ext>
              </a:extLst>
            </p:cNvPr>
            <p:cNvPicPr>
              <a:picLocks noChangeAspect="1"/>
            </p:cNvPicPr>
            <p:nvPr/>
          </p:nvPicPr>
          <p:blipFill rotWithShape="1">
            <a:blip r:embed="rId4">
              <a:extLst>
                <a:ext uri="{BEBA8EAE-BF5A-486C-A8C5-ECC9F3942E4B}">
                  <a14:imgProps xmlns:a14="http://schemas.microsoft.com/office/drawing/2010/main">
                    <a14:imgLayer r:embed="rId5">
                      <a14:imgEffect>
                        <a14:saturation sat="66000"/>
                      </a14:imgEffect>
                    </a14:imgLayer>
                  </a14:imgProps>
                </a:ext>
              </a:extLst>
            </a:blip>
            <a:srcRect t="76775"/>
            <a:stretch>
              <a:fillRect/>
            </a:stretch>
          </p:blipFill>
          <p:spPr>
            <a:xfrm>
              <a:off x="4873327" y="5580404"/>
              <a:ext cx="3646270" cy="201307"/>
            </a:xfrm>
            <a:prstGeom prst="rect">
              <a:avLst/>
            </a:prstGeom>
          </p:spPr>
        </p:pic>
        <p:sp>
          <p:nvSpPr>
            <p:cNvPr id="23" name="圆角矩形 55">
              <a:extLst>
                <a:ext uri="{FF2B5EF4-FFF2-40B4-BE49-F238E27FC236}">
                  <a16:creationId xmlns:a16="http://schemas.microsoft.com/office/drawing/2014/main" xmlns="" id="{0F7C8556-007B-452E-985B-7181A0451B30}"/>
                </a:ext>
              </a:extLst>
            </p:cNvPr>
            <p:cNvSpPr/>
            <p:nvPr/>
          </p:nvSpPr>
          <p:spPr>
            <a:xfrm>
              <a:off x="4555084" y="4807549"/>
              <a:ext cx="4361682" cy="958122"/>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defTabSz="914400"/>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Lớp</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trừu</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tượng</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grpSp>
        <p:nvGrpSpPr>
          <p:cNvPr id="24" name="组合 23"/>
          <p:cNvGrpSpPr/>
          <p:nvPr/>
        </p:nvGrpSpPr>
        <p:grpSpPr>
          <a:xfrm>
            <a:off x="2027918" y="3877616"/>
            <a:ext cx="724605" cy="672549"/>
            <a:chOff x="2857499" y="1149477"/>
            <a:chExt cx="1089578" cy="958123"/>
          </a:xfrm>
        </p:grpSpPr>
        <p:sp>
          <p:nvSpPr>
            <p:cNvPr id="25" name="圆角矩形 27"/>
            <p:cNvSpPr/>
            <p:nvPr/>
          </p:nvSpPr>
          <p:spPr>
            <a:xfrm>
              <a:off x="2857499" y="1149477"/>
              <a:ext cx="1076325" cy="958123"/>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
          <p:nvSpPr>
            <p:cNvPr id="26" name="圆角矩形 28"/>
            <p:cNvSpPr/>
            <p:nvPr/>
          </p:nvSpPr>
          <p:spPr>
            <a:xfrm>
              <a:off x="2883862" y="1159582"/>
              <a:ext cx="1063215" cy="901028"/>
            </a:xfrm>
            <a:prstGeom prst="roundRect">
              <a:avLst>
                <a:gd name="adj" fmla="val 13889"/>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r>
                <a:rPr lang="en-US" altLang="zh-CN" sz="2800" dirty="0">
                  <a:latin typeface="Impact" panose="020B0806030902050204" pitchFamily="34" charset="0"/>
                </a:rPr>
                <a:t>04</a:t>
              </a:r>
              <a:endParaRPr lang="zh-CN" altLang="en-US" sz="2800" dirty="0">
                <a:latin typeface="Impact" panose="020B0806030902050204" pitchFamily="34" charset="0"/>
              </a:endParaRPr>
            </a:p>
          </p:txBody>
        </p:sp>
      </p:grpSp>
      <p:grpSp>
        <p:nvGrpSpPr>
          <p:cNvPr id="27" name="组合 46"/>
          <p:cNvGrpSpPr/>
          <p:nvPr/>
        </p:nvGrpSpPr>
        <p:grpSpPr>
          <a:xfrm>
            <a:off x="3102549" y="3884709"/>
            <a:ext cx="6421775" cy="693507"/>
            <a:chOff x="4560356" y="3575958"/>
            <a:chExt cx="4389024" cy="1169725"/>
          </a:xfrm>
        </p:grpSpPr>
        <p:pic>
          <p:nvPicPr>
            <p:cNvPr id="28" name="图片 47"/>
            <p:cNvPicPr>
              <a:picLocks noChangeAspect="1"/>
            </p:cNvPicPr>
            <p:nvPr/>
          </p:nvPicPr>
          <p:blipFill rotWithShape="1">
            <a:blip r:embed="rId4"/>
            <a:srcRect t="76775"/>
            <a:stretch>
              <a:fillRect/>
            </a:stretch>
          </p:blipFill>
          <p:spPr>
            <a:xfrm>
              <a:off x="4926460" y="4544376"/>
              <a:ext cx="3646270" cy="201307"/>
            </a:xfrm>
            <a:prstGeom prst="rect">
              <a:avLst/>
            </a:prstGeom>
          </p:spPr>
        </p:pic>
        <p:sp>
          <p:nvSpPr>
            <p:cNvPr id="29" name="圆角矩形 50"/>
            <p:cNvSpPr/>
            <p:nvPr/>
          </p:nvSpPr>
          <p:spPr>
            <a:xfrm>
              <a:off x="4560356" y="3575958"/>
              <a:ext cx="4389024" cy="1066777"/>
            </a:xfrm>
            <a:prstGeom prst="roundRect">
              <a:avLst>
                <a:gd name="adj" fmla="val 9218"/>
              </a:avLst>
            </a:prstGeom>
            <a:gradFill>
              <a:gsLst>
                <a:gs pos="47000">
                  <a:srgbClr val="FDFDFD"/>
                </a:gs>
                <a:gs pos="53000">
                  <a:srgbClr val="E8E8E8"/>
                </a:gs>
                <a:gs pos="100000">
                  <a:srgbClr val="ECECEC"/>
                </a:gs>
              </a:gsLst>
              <a:lin ang="5400000" scaled="1"/>
            </a:gradFill>
            <a:ln>
              <a:noFill/>
            </a:ln>
            <a:effectLst>
              <a:outerShdw blurRad="762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Class Object </a:t>
              </a:r>
              <a:r>
                <a:rPr lang="en-US" altLang="zh-CN" sz="2800" b="1" dirty="0" err="1"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trong</a:t>
              </a:r>
              <a:r>
                <a:rPr lang="en-US" altLang="zh-CN" sz="2800" b="1" dirty="0" smtClean="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rPr>
                <a:t> Java</a:t>
              </a:r>
              <a:endParaRPr lang="zh-CN" altLang="en-US" sz="2800" b="1" dirty="0">
                <a:solidFill>
                  <a:srgbClr val="E8707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pic>
        <p:nvPicPr>
          <p:cNvPr id="31" name="图片 52"/>
          <p:cNvPicPr>
            <a:picLocks noChangeAspect="1"/>
          </p:cNvPicPr>
          <p:nvPr/>
        </p:nvPicPr>
        <p:blipFill rotWithShape="1">
          <a:blip r:embed="rId4"/>
          <a:srcRect t="76775"/>
          <a:stretch>
            <a:fillRect/>
          </a:stretch>
        </p:blipFill>
        <p:spPr>
          <a:xfrm>
            <a:off x="3277692" y="4612552"/>
            <a:ext cx="5332042" cy="128290"/>
          </a:xfrm>
          <a:prstGeom prst="rect">
            <a:avLst/>
          </a:prstGeom>
        </p:spPr>
      </p:pic>
      <p:sp>
        <p:nvSpPr>
          <p:cNvPr id="34" name="圆角矩形 34"/>
          <p:cNvSpPr/>
          <p:nvPr/>
        </p:nvSpPr>
        <p:spPr>
          <a:xfrm>
            <a:off x="2036296" y="4673646"/>
            <a:ext cx="692222" cy="660355"/>
          </a:xfrm>
          <a:prstGeom prst="roundRect">
            <a:avLst>
              <a:gd name="adj" fmla="val 1388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685800" rtl="0" eaLnBrk="1" latinLnBrk="0" hangingPunct="1">
              <a:defRPr sz="1350" kern="1200">
                <a:solidFill>
                  <a:schemeClr val="lt1"/>
                </a:solidFill>
                <a:latin typeface="+mn-lt"/>
                <a:ea typeface="+mn-ea"/>
                <a:cs typeface="+mn-cs"/>
              </a:defRPr>
            </a:lvl1pPr>
            <a:lvl2pPr marL="342900" algn="l" defTabSz="685800" rtl="0" eaLnBrk="1" latinLnBrk="0" hangingPunct="1">
              <a:defRPr sz="1350" kern="1200">
                <a:solidFill>
                  <a:schemeClr val="lt1"/>
                </a:solidFill>
                <a:latin typeface="+mn-lt"/>
                <a:ea typeface="+mn-ea"/>
                <a:cs typeface="+mn-cs"/>
              </a:defRPr>
            </a:lvl2pPr>
            <a:lvl3pPr marL="685800" algn="l" defTabSz="685800" rtl="0" eaLnBrk="1" latinLnBrk="0" hangingPunct="1">
              <a:defRPr sz="1350" kern="1200">
                <a:solidFill>
                  <a:schemeClr val="lt1"/>
                </a:solidFill>
                <a:latin typeface="+mn-lt"/>
                <a:ea typeface="+mn-ea"/>
                <a:cs typeface="+mn-cs"/>
              </a:defRPr>
            </a:lvl3pPr>
            <a:lvl4pPr marL="1028700" algn="l" defTabSz="685800" rtl="0" eaLnBrk="1" latinLnBrk="0" hangingPunct="1">
              <a:defRPr sz="1350" kern="1200">
                <a:solidFill>
                  <a:schemeClr val="lt1"/>
                </a:solidFill>
                <a:latin typeface="+mn-lt"/>
                <a:ea typeface="+mn-ea"/>
                <a:cs typeface="+mn-cs"/>
              </a:defRPr>
            </a:lvl4pPr>
            <a:lvl5pPr marL="1371600" algn="l" defTabSz="685800" rtl="0" eaLnBrk="1" latinLnBrk="0" hangingPunct="1">
              <a:defRPr sz="1350" kern="1200">
                <a:solidFill>
                  <a:schemeClr val="lt1"/>
                </a:solidFill>
                <a:latin typeface="+mn-lt"/>
                <a:ea typeface="+mn-ea"/>
                <a:cs typeface="+mn-cs"/>
              </a:defRPr>
            </a:lvl5pPr>
            <a:lvl6pPr marL="1714500" algn="l" defTabSz="685800" rtl="0" eaLnBrk="1" latinLnBrk="0" hangingPunct="1">
              <a:defRPr sz="1350" kern="1200">
                <a:solidFill>
                  <a:schemeClr val="lt1"/>
                </a:solidFill>
                <a:latin typeface="+mn-lt"/>
                <a:ea typeface="+mn-ea"/>
                <a:cs typeface="+mn-cs"/>
              </a:defRPr>
            </a:lvl6pPr>
            <a:lvl7pPr marL="2057400" algn="l" defTabSz="685800" rtl="0" eaLnBrk="1" latinLnBrk="0" hangingPunct="1">
              <a:defRPr sz="1350" kern="1200">
                <a:solidFill>
                  <a:schemeClr val="lt1"/>
                </a:solidFill>
                <a:latin typeface="+mn-lt"/>
                <a:ea typeface="+mn-ea"/>
                <a:cs typeface="+mn-cs"/>
              </a:defRPr>
            </a:lvl7pPr>
            <a:lvl8pPr marL="2400300" algn="l" defTabSz="685800" rtl="0" eaLnBrk="1" latinLnBrk="0" hangingPunct="1">
              <a:defRPr sz="1350" kern="1200">
                <a:solidFill>
                  <a:schemeClr val="lt1"/>
                </a:solidFill>
                <a:latin typeface="+mn-lt"/>
                <a:ea typeface="+mn-ea"/>
                <a:cs typeface="+mn-cs"/>
              </a:defRPr>
            </a:lvl8pPr>
            <a:lvl9pPr marL="2743200" algn="l" defTabSz="685800" rtl="0" eaLnBrk="1" latinLnBrk="0" hangingPunct="1">
              <a:defRPr sz="1350" kern="1200">
                <a:solidFill>
                  <a:schemeClr val="lt1"/>
                </a:solidFill>
                <a:latin typeface="+mn-lt"/>
                <a:ea typeface="+mn-ea"/>
                <a:cs typeface="+mn-cs"/>
              </a:defRPr>
            </a:lvl9pPr>
          </a:lstStyle>
          <a:p>
            <a:pPr algn="ctr"/>
            <a:endParaRPr lang="zh-CN" altLang="en-US" sz="1015"/>
          </a:p>
        </p:txBody>
      </p:sp>
    </p:spTree>
    <p:extLst>
      <p:ext uri="{BB962C8B-B14F-4D97-AF65-F5344CB8AC3E}">
        <p14:creationId xmlns:p14="http://schemas.microsoft.com/office/powerpoint/2010/main" val="11400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out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Tính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đa</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hình</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5343129"/>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vi-VN" sz="2600" dirty="0">
                <a:latin typeface="+mj-lt"/>
                <a:cs typeface="Arial"/>
              </a:rPr>
              <a:t>Overriding thực hiện tính đa hình trong lập </a:t>
            </a:r>
            <a:r>
              <a:rPr lang="vi-VN" sz="2600" dirty="0" smtClean="0">
                <a:latin typeface="+mj-lt"/>
                <a:cs typeface="Arial"/>
              </a:rPr>
              <a:t>trình</a:t>
            </a:r>
            <a:r>
              <a:rPr lang="en-US" sz="2600" dirty="0" smtClean="0">
                <a:latin typeface="+mj-lt"/>
                <a:cs typeface="Arial"/>
              </a:rPr>
              <a:t> </a:t>
            </a:r>
            <a:r>
              <a:rPr lang="vi-VN" sz="2600" dirty="0" smtClean="0">
                <a:latin typeface="+mj-lt"/>
                <a:cs typeface="Arial"/>
              </a:rPr>
              <a:t>hướng </a:t>
            </a:r>
            <a:r>
              <a:rPr lang="vi-VN" sz="2600" dirty="0">
                <a:latin typeface="+mj-lt"/>
                <a:cs typeface="Arial"/>
              </a:rPr>
              <a:t>đối tượng (một hành vi được thể hiện với </a:t>
            </a:r>
            <a:r>
              <a:rPr lang="vi-VN" sz="2600" dirty="0" smtClean="0">
                <a:latin typeface="+mj-lt"/>
                <a:cs typeface="Arial"/>
              </a:rPr>
              <a:t>các </a:t>
            </a:r>
            <a:r>
              <a:rPr lang="vi-VN" sz="2600" dirty="0">
                <a:latin typeface="+mj-lt"/>
                <a:cs typeface="Arial"/>
              </a:rPr>
              <a:t>hình thái khác nhau</a:t>
            </a:r>
            <a:r>
              <a:rPr lang="vi-VN" sz="2600" dirty="0" smtClean="0">
                <a:latin typeface="+mj-lt"/>
                <a:cs typeface="Arial"/>
              </a:rPr>
              <a:t>)</a:t>
            </a:r>
            <a:endParaRPr lang="en-US" sz="2600" dirty="0" smtClean="0">
              <a:latin typeface="+mj-lt"/>
              <a:cs typeface="Arial"/>
            </a:endParaRPr>
          </a:p>
          <a:p>
            <a:pPr marL="354965" indent="-342265">
              <a:lnSpc>
                <a:spcPct val="100000"/>
              </a:lnSpc>
              <a:spcBef>
                <a:spcPts val="785"/>
              </a:spcBef>
              <a:buClr>
                <a:srgbClr val="FF5A33"/>
              </a:buClr>
              <a:buFont typeface="Wingdings"/>
              <a:buChar char=""/>
              <a:tabLst>
                <a:tab pos="354965" algn="l"/>
              </a:tabLst>
            </a:pPr>
            <a:r>
              <a:rPr lang="vi-VN" sz="2600" dirty="0">
                <a:latin typeface="+mj-lt"/>
                <a:cs typeface="Arial"/>
              </a:rPr>
              <a:t>Gọi phương thức bị ghi đè được quyết định lúc </a:t>
            </a:r>
            <a:r>
              <a:rPr lang="vi-VN" sz="2600" dirty="0" smtClean="0">
                <a:latin typeface="+mj-lt"/>
                <a:cs typeface="Arial"/>
              </a:rPr>
              <a:t>chạy </a:t>
            </a:r>
            <a:r>
              <a:rPr lang="vi-VN" sz="2600" dirty="0">
                <a:latin typeface="+mj-lt"/>
                <a:cs typeface="Arial"/>
              </a:rPr>
              <a:t>chương trình (runtime) chứ không phải lúc </a:t>
            </a:r>
            <a:r>
              <a:rPr lang="vi-VN" sz="2600" dirty="0" smtClean="0">
                <a:latin typeface="+mj-lt"/>
                <a:cs typeface="Arial"/>
              </a:rPr>
              <a:t>biên dịch</a:t>
            </a:r>
            <a:r>
              <a:rPr lang="en-US" sz="2600" dirty="0" smtClean="0">
                <a:latin typeface="+mj-lt"/>
                <a:cs typeface="Arial"/>
              </a:rPr>
              <a:t> </a:t>
            </a:r>
            <a:r>
              <a:rPr lang="vi-VN" sz="2600" dirty="0" smtClean="0">
                <a:latin typeface="+mj-lt"/>
                <a:cs typeface="Arial"/>
              </a:rPr>
              <a:t>chương </a:t>
            </a:r>
            <a:r>
              <a:rPr lang="vi-VN" sz="2600" dirty="0">
                <a:latin typeface="+mj-lt"/>
                <a:cs typeface="Arial"/>
              </a:rPr>
              <a:t>trình (compile time</a:t>
            </a:r>
            <a:r>
              <a:rPr lang="vi-VN" sz="2600" dirty="0" smtClean="0">
                <a:latin typeface="+mj-lt"/>
                <a:cs typeface="Arial"/>
              </a:rPr>
              <a:t>)</a:t>
            </a:r>
            <a:endParaRPr lang="en-US" sz="2600" dirty="0" smtClean="0">
              <a:latin typeface="+mj-lt"/>
              <a:cs typeface="Arial"/>
            </a:endParaRPr>
          </a:p>
          <a:p>
            <a:pPr marL="354965" indent="-342265">
              <a:lnSpc>
                <a:spcPct val="100000"/>
              </a:lnSpc>
              <a:spcBef>
                <a:spcPts val="785"/>
              </a:spcBef>
              <a:buClr>
                <a:srgbClr val="FF5A33"/>
              </a:buClr>
              <a:buFont typeface="Wingdings"/>
              <a:buChar char=""/>
              <a:tabLst>
                <a:tab pos="354965" algn="l"/>
              </a:tabLst>
            </a:pPr>
            <a:r>
              <a:rPr lang="vi-VN" sz="2600" dirty="0">
                <a:latin typeface="+mj-lt"/>
                <a:cs typeface="Arial"/>
              </a:rPr>
              <a:t>Khi dùng override, lúc thực thi, nếu lớp Con không có phương thức riêng, phương thức của lớp Cha sẽ được gọi, ngược lại nếu có, phương thức của lớp Con được gọi.</a:t>
            </a:r>
          </a:p>
          <a:p>
            <a:pPr marL="354965" indent="-342265">
              <a:lnSpc>
                <a:spcPct val="100000"/>
              </a:lnSpc>
              <a:spcBef>
                <a:spcPts val="785"/>
              </a:spcBef>
              <a:buClr>
                <a:srgbClr val="FF5A33"/>
              </a:buClr>
              <a:buFont typeface="Wingdings"/>
              <a:buChar char=""/>
              <a:tabLst>
                <a:tab pos="354965" algn="l"/>
              </a:tabLst>
            </a:pPr>
            <a:endParaRPr lang="vi-VN" sz="2600" dirty="0">
              <a:latin typeface="+mj-lt"/>
              <a:cs typeface="Arial"/>
            </a:endParaRPr>
          </a:p>
          <a:p>
            <a:pPr marL="354965" indent="-342265">
              <a:lnSpc>
                <a:spcPct val="100000"/>
              </a:lnSpc>
              <a:spcBef>
                <a:spcPts val="785"/>
              </a:spcBef>
              <a:buClr>
                <a:srgbClr val="FF5A33"/>
              </a:buClr>
              <a:buFont typeface="Wingdings"/>
              <a:buChar char=""/>
              <a:tabLst>
                <a:tab pos="354965" algn="l"/>
              </a:tabLst>
            </a:pPr>
            <a:endParaRPr sz="2800" dirty="0">
              <a:latin typeface="+mj-lt"/>
              <a:cs typeface="Arial"/>
            </a:endParaRPr>
          </a:p>
        </p:txBody>
      </p:sp>
    </p:spTree>
    <p:extLst>
      <p:ext uri="{BB962C8B-B14F-4D97-AF65-F5344CB8AC3E}">
        <p14:creationId xmlns:p14="http://schemas.microsoft.com/office/powerpoint/2010/main" val="36065844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Tính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đa</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hình</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3532377"/>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smtClean="0">
                <a:latin typeface="+mj-lt"/>
                <a:cs typeface="Arial"/>
              </a:rPr>
              <a:t>Overloading</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000" dirty="0">
                <a:latin typeface="+mj-lt"/>
                <a:cs typeface="Arial"/>
              </a:rPr>
              <a:t>Đây là khả năng cho phép một lớp có nhiều phương thức cùng tên nhưng với các tham số(Parameter) khác nhau về loại cũng như về số lượng. Khi được gọi, dựa vào kiểu và vị trí của tham số truyền vào, phương thức tương ứng sẽ được thực hiện</a:t>
            </a:r>
            <a:r>
              <a:rPr lang="vi-VN" sz="2000" dirty="0" smtClean="0">
                <a:latin typeface="+mj-lt"/>
                <a:cs typeface="Arial"/>
              </a:rPr>
              <a:t>. </a:t>
            </a:r>
            <a:endParaRPr lang="vi-VN" sz="20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000" dirty="0">
                <a:latin typeface="+mj-lt"/>
                <a:cs typeface="Arial"/>
              </a:rPr>
              <a:t>Có thể truyền các Parameter(tham số) đảo vị trí cho nhau.</a:t>
            </a:r>
          </a:p>
          <a:p>
            <a:pPr marL="755015" lvl="1" indent="-285750">
              <a:lnSpc>
                <a:spcPct val="100000"/>
              </a:lnSpc>
              <a:spcBef>
                <a:spcPts val="595"/>
              </a:spcBef>
              <a:buClr>
                <a:srgbClr val="FF5A33"/>
              </a:buClr>
              <a:buFont typeface="Wingdings"/>
              <a:buChar char=""/>
              <a:tabLst>
                <a:tab pos="755015" algn="l"/>
              </a:tabLst>
            </a:pPr>
            <a:r>
              <a:rPr lang="vi-VN" sz="2000" dirty="0">
                <a:latin typeface="+mj-lt"/>
                <a:cs typeface="Arial"/>
              </a:rPr>
              <a:t> Chương trình nên tạo một đối tượng Tam giác với các cạnh này và thiết </a:t>
            </a:r>
            <a:r>
              <a:rPr lang="vi-VN" sz="2000" dirty="0" smtClean="0">
                <a:latin typeface="+mj-lt"/>
                <a:cs typeface="Arial"/>
              </a:rPr>
              <a:t> </a:t>
            </a:r>
            <a:r>
              <a:rPr lang="vi-VN" sz="2000" dirty="0">
                <a:latin typeface="+mj-lt"/>
                <a:cs typeface="Arial"/>
              </a:rPr>
              <a:t>lập các thuộc tính đầu vào. Chương trình sẽ hiển thị diện tích, chu vi, </a:t>
            </a:r>
            <a:r>
              <a:rPr lang="vi-VN" sz="2000" dirty="0" smtClean="0">
                <a:latin typeface="+mj-lt"/>
                <a:cs typeface="Arial"/>
              </a:rPr>
              <a:t> </a:t>
            </a:r>
            <a:r>
              <a:rPr lang="vi-VN" sz="2000" dirty="0">
                <a:latin typeface="+mj-lt"/>
                <a:cs typeface="Arial"/>
              </a:rPr>
              <a:t>màu sắc và đúng hoặc sai để cho biết nó có được điền hay không.</a:t>
            </a:r>
          </a:p>
        </p:txBody>
      </p:sp>
    </p:spTree>
    <p:extLst>
      <p:ext uri="{BB962C8B-B14F-4D97-AF65-F5344CB8AC3E}">
        <p14:creationId xmlns:p14="http://schemas.microsoft.com/office/powerpoint/2010/main" val="3515042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Tính</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đa</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hình</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03</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557751"/>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vi-VN" sz="2600" spc="-45" dirty="0">
                <a:latin typeface="+mj-lt"/>
                <a:cs typeface="Arial"/>
              </a:rPr>
              <a:t>Khi một tác vụ/hành động(Method) được thực hiện theo nhiều cách khác nhau được gọi là tính đa hình</a:t>
            </a:r>
            <a:r>
              <a:rPr lang="vi-VN" sz="2600" spc="-45" dirty="0" smtClean="0">
                <a:latin typeface="+mj-lt"/>
                <a:cs typeface="Arial"/>
              </a:rPr>
              <a:t>.</a:t>
            </a:r>
            <a:endParaRPr lang="en-US" sz="2600" spc="-45" dirty="0" smtClean="0">
              <a:latin typeface="+mj-lt"/>
              <a:cs typeface="Arial"/>
            </a:endParaRPr>
          </a:p>
          <a:p>
            <a:pPr marL="354965" indent="-342265">
              <a:lnSpc>
                <a:spcPct val="100000"/>
              </a:lnSpc>
              <a:spcBef>
                <a:spcPts val="785"/>
              </a:spcBef>
              <a:buClr>
                <a:srgbClr val="FF5A33"/>
              </a:buClr>
              <a:buFont typeface="Wingdings"/>
              <a:buChar char=""/>
              <a:tabLst>
                <a:tab pos="354965" algn="l"/>
              </a:tabLst>
            </a:pPr>
            <a:r>
              <a:rPr lang="vi-VN" sz="2600" spc="-45" dirty="0">
                <a:latin typeface="+mj-lt"/>
                <a:cs typeface="Arial"/>
              </a:rPr>
              <a:t>Trong Java, tính đa hình được thể hiện qua 2 kỹ thuật:</a:t>
            </a:r>
          </a:p>
          <a:p>
            <a:pPr marL="755015" lvl="1" indent="-285750">
              <a:lnSpc>
                <a:spcPct val="100000"/>
              </a:lnSpc>
              <a:spcBef>
                <a:spcPts val="595"/>
              </a:spcBef>
              <a:buClr>
                <a:srgbClr val="FF5A33"/>
              </a:buClr>
              <a:buFont typeface="Wingdings"/>
              <a:buChar char=""/>
              <a:tabLst>
                <a:tab pos="755015" algn="l"/>
              </a:tabLst>
            </a:pPr>
            <a:r>
              <a:rPr lang="en-US" sz="2000" dirty="0">
                <a:latin typeface="Times New Roman" panose="02020603050405020304" pitchFamily="18" charset="0"/>
                <a:cs typeface="Times New Roman" panose="02020603050405020304" pitchFamily="18" charset="0"/>
              </a:rPr>
              <a:t>@Override (Annotation) - </a:t>
            </a:r>
            <a:r>
              <a:rPr lang="en-US" sz="2000" dirty="0" err="1">
                <a:latin typeface="Times New Roman" panose="02020603050405020304" pitchFamily="18" charset="0"/>
                <a:cs typeface="Times New Roman" panose="02020603050405020304" pitchFamily="18" charset="0"/>
              </a:rPr>
              <a:t>Ghi</a:t>
            </a:r>
            <a:r>
              <a:rPr lang="en-US" sz="2000" dirty="0">
                <a:latin typeface="Times New Roman" panose="02020603050405020304" pitchFamily="18" charset="0"/>
                <a:cs typeface="Times New Roman" panose="02020603050405020304" pitchFamily="18" charset="0"/>
              </a:rPr>
              <a:t> </a:t>
            </a:r>
            <a:r>
              <a:rPr lang="en-US" sz="2000" dirty="0" err="1" smtClean="0">
                <a:latin typeface="Times New Roman" panose="02020603050405020304" pitchFamily="18" charset="0"/>
                <a:cs typeface="Times New Roman" panose="02020603050405020304" pitchFamily="18" charset="0"/>
              </a:rPr>
              <a:t>đè</a:t>
            </a:r>
            <a:endParaRPr lang="vi-VN" sz="20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000" dirty="0">
                <a:latin typeface="Times New Roman" panose="02020603050405020304" pitchFamily="18" charset="0"/>
                <a:cs typeface="Times New Roman" panose="02020603050405020304" pitchFamily="18" charset="0"/>
              </a:rPr>
              <a:t>Overloading – </a:t>
            </a:r>
            <a:r>
              <a:rPr lang="en-US" sz="2000" dirty="0" err="1">
                <a:latin typeface="Times New Roman" panose="02020603050405020304" pitchFamily="18" charset="0"/>
                <a:cs typeface="Times New Roman" panose="02020603050405020304" pitchFamily="18" charset="0"/>
              </a:rPr>
              <a:t>Nạp</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chồng</a:t>
            </a:r>
            <a:endParaRPr lang="vi-VN" sz="20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000" spc="-120" dirty="0">
              <a:latin typeface="+mj-lt"/>
              <a:cs typeface="Arial"/>
            </a:endParaRPr>
          </a:p>
        </p:txBody>
      </p:sp>
    </p:spTree>
    <p:extLst>
      <p:ext uri="{BB962C8B-B14F-4D97-AF65-F5344CB8AC3E}">
        <p14:creationId xmlns:p14="http://schemas.microsoft.com/office/powerpoint/2010/main" val="1534942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Times New Roman" panose="02020603050405020304" pitchFamily="18" charset="0"/>
                  <a:cs typeface="Times New Roman" panose="02020603050405020304" pitchFamily="18" charset="0"/>
                </a:rPr>
                <a:t>Class Object </a:t>
              </a:r>
              <a:r>
                <a:rPr lang="en-US" altLang="zh-CN" sz="2800" b="1" dirty="0" err="1" smtClean="0">
                  <a:solidFill>
                    <a:schemeClr val="bg1"/>
                  </a:solidFill>
                  <a:latin typeface="Times New Roman" panose="02020603050405020304" pitchFamily="18" charset="0"/>
                  <a:cs typeface="Times New Roman" panose="02020603050405020304" pitchFamily="18" charset="0"/>
                </a:rPr>
                <a:t>trong</a:t>
              </a:r>
              <a:r>
                <a:rPr lang="en-US" altLang="zh-CN" sz="2800" b="1" dirty="0" smtClean="0">
                  <a:solidFill>
                    <a:schemeClr val="bg1"/>
                  </a:solidFill>
                  <a:latin typeface="Times New Roman" panose="02020603050405020304" pitchFamily="18" charset="0"/>
                  <a:cs typeface="Times New Roman" panose="02020603050405020304" pitchFamily="18" charset="0"/>
                </a:rPr>
                <a:t> Java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04</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2362826"/>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vi-VN" sz="2600" spc="-45" dirty="0">
                <a:latin typeface="+mj-lt"/>
                <a:cs typeface="Arial"/>
              </a:rPr>
              <a:t>Tất cả các class trong Java (có sẵn hay do lập trình viên định nghĩa) đều kế </a:t>
            </a:r>
            <a:r>
              <a:rPr lang="vi-VN" sz="2600" spc="-45" dirty="0" smtClean="0">
                <a:latin typeface="+mj-lt"/>
                <a:cs typeface="Arial"/>
              </a:rPr>
              <a:t>thừa</a:t>
            </a:r>
            <a:r>
              <a:rPr lang="en-US" sz="2600" spc="-45" dirty="0" smtClean="0">
                <a:latin typeface="+mj-lt"/>
                <a:cs typeface="Arial"/>
              </a:rPr>
              <a:t> </a:t>
            </a:r>
            <a:r>
              <a:rPr lang="vi-VN" sz="2600" spc="-45" dirty="0" smtClean="0">
                <a:latin typeface="+mj-lt"/>
                <a:cs typeface="Arial"/>
              </a:rPr>
              <a:t>từ </a:t>
            </a:r>
            <a:r>
              <a:rPr lang="vi-VN" sz="2600" spc="-45" dirty="0">
                <a:latin typeface="+mj-lt"/>
                <a:cs typeface="Arial"/>
              </a:rPr>
              <a:t>class Object</a:t>
            </a:r>
            <a:r>
              <a:rPr lang="vi-VN" sz="2600" spc="-45" dirty="0" smtClean="0">
                <a:latin typeface="+mj-lt"/>
                <a:cs typeface="Arial"/>
              </a:rPr>
              <a:t>.</a:t>
            </a:r>
            <a:endParaRPr lang="vi-VN" sz="2600" spc="-45"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000" dirty="0">
                <a:latin typeface="Times New Roman" panose="02020603050405020304" pitchFamily="18" charset="0"/>
                <a:cs typeface="Times New Roman" panose="02020603050405020304" pitchFamily="18" charset="0"/>
              </a:rPr>
              <a:t>Sử dụng phương thức toString() để in ra thông tin của một đối tượng nào </a:t>
            </a:r>
            <a:r>
              <a:rPr lang="vi-VN" sz="2000" dirty="0" smtClean="0">
                <a:latin typeface="Times New Roman" panose="02020603050405020304" pitchFamily="18" charset="0"/>
                <a:cs typeface="Times New Roman" panose="02020603050405020304" pitchFamily="18" charset="0"/>
              </a:rPr>
              <a:t>đó</a:t>
            </a:r>
            <a:endParaRPr lang="vi-VN" sz="20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vi-VN" sz="2000" dirty="0">
                <a:latin typeface="Times New Roman" panose="02020603050405020304" pitchFamily="18" charset="0"/>
                <a:cs typeface="Times New Roman" panose="02020603050405020304" pitchFamily="18" charset="0"/>
              </a:rPr>
              <a:t>Sử dụng phương thức equals() để so sánh các đối tượng với nhau </a:t>
            </a:r>
            <a:endParaRPr lang="vi-VN" sz="20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vi-VN" sz="2000" spc="-120" dirty="0">
              <a:latin typeface="+mj-lt"/>
              <a:cs typeface="Arial"/>
            </a:endParaRPr>
          </a:p>
        </p:txBody>
      </p:sp>
    </p:spTree>
    <p:extLst>
      <p:ext uri="{BB962C8B-B14F-4D97-AF65-F5344CB8AC3E}">
        <p14:creationId xmlns:p14="http://schemas.microsoft.com/office/powerpoint/2010/main" val="40833458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9" name="组合 1"/>
          <p:cNvGrpSpPr/>
          <p:nvPr/>
        </p:nvGrpSpPr>
        <p:grpSpPr>
          <a:xfrm>
            <a:off x="1219200" y="1386906"/>
            <a:ext cx="9144000" cy="637291"/>
            <a:chOff x="3129129" y="1121776"/>
            <a:chExt cx="5933741" cy="1171624"/>
          </a:xfrm>
          <a:solidFill>
            <a:srgbClr val="F37422"/>
          </a:solidFill>
        </p:grpSpPr>
        <p:sp>
          <p:nvSpPr>
            <p:cNvPr id="10" name="圆角矩形 2"/>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15">
                <a:solidFill>
                  <a:srgbClr val="FFAA2D"/>
                </a:solidFill>
              </a:endParaRPr>
            </a:p>
          </p:txBody>
        </p:sp>
        <p:sp>
          <p:nvSpPr>
            <p:cNvPr id="11" name="圆角矩形 3"/>
            <p:cNvSpPr/>
            <p:nvPr/>
          </p:nvSpPr>
          <p:spPr>
            <a:xfrm>
              <a:off x="3289330" y="1253414"/>
              <a:ext cx="5613340" cy="908350"/>
            </a:xfrm>
            <a:prstGeom prst="roundRect">
              <a:avLst>
                <a:gd name="adj" fmla="val 50000"/>
              </a:avLst>
            </a:prstGeom>
            <a:grpFill/>
            <a:ln w="19050">
              <a:gradFill flip="none" rotWithShape="1">
                <a:gsLst>
                  <a:gs pos="0">
                    <a:srgbClr val="A26CB8"/>
                  </a:gs>
                  <a:gs pos="100000">
                    <a:srgbClr val="663A77"/>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rPr>
                <a:t>Q&amp;A</a:t>
              </a:r>
              <a:endParaRPr lang="zh-CN" altLang="en-US" sz="2800" b="1" dirty="0">
                <a:solidFill>
                  <a:schemeClr val="bg1"/>
                </a:solidFill>
                <a:latin typeface="Times New Roman" panose="02020603050405020304" pitchFamily="18" charset="0"/>
                <a:ea typeface="Microsoft YaHei" panose="020B0503020204020204" pitchFamily="34" charset="-122"/>
                <a:cs typeface="Times New Roman" panose="02020603050405020304" pitchFamily="18" charset="0"/>
              </a:endParaRPr>
            </a:p>
          </p:txBody>
        </p:sp>
      </p:grpSp>
    </p:spTree>
    <p:extLst>
      <p:ext uri="{BB962C8B-B14F-4D97-AF65-F5344CB8AC3E}">
        <p14:creationId xmlns:p14="http://schemas.microsoft.com/office/powerpoint/2010/main" val="3217912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371600" y="1679367"/>
            <a:ext cx="8745302" cy="4024820"/>
          </a:xfrm>
          <a:prstGeom prst="rect">
            <a:avLst/>
          </a:prstGeom>
        </p:spPr>
        <p:txBody>
          <a:bodyPr vert="horz" wrap="square" lIns="0" tIns="99695" rIns="0" bIns="0" rtlCol="0">
            <a:spAutoFit/>
          </a:bodyPr>
          <a:lstStyle/>
          <a:p>
            <a:pPr marL="755015" lvl="1" indent="-285750">
              <a:lnSpc>
                <a:spcPct val="100000"/>
              </a:lnSpc>
              <a:spcBef>
                <a:spcPts val="595"/>
              </a:spcBef>
              <a:buClr>
                <a:srgbClr val="FF5A33"/>
              </a:buClr>
              <a:buFont typeface="Wingdings"/>
              <a:buChar char=""/>
              <a:tabLst>
                <a:tab pos="755015" algn="l"/>
              </a:tabLst>
            </a:pPr>
            <a:r>
              <a:rPr lang="vi-VN" sz="2400" dirty="0" smtClean="0">
                <a:latin typeface="+mj-lt"/>
                <a:cs typeface="Arial"/>
              </a:rPr>
              <a:t>Một </a:t>
            </a:r>
            <a:r>
              <a:rPr lang="vi-VN" sz="2400" dirty="0">
                <a:latin typeface="+mj-lt"/>
                <a:cs typeface="Arial"/>
              </a:rPr>
              <a:t>lớp con (subclass) có thể kế thừa tất cả những vùng dữ liệu và phưng thức của một lớp khác (siêu lớp - superclass).. </a:t>
            </a:r>
          </a:p>
          <a:p>
            <a:pPr marL="755015" lvl="1" indent="-285750">
              <a:lnSpc>
                <a:spcPct val="100000"/>
              </a:lnSpc>
              <a:spcBef>
                <a:spcPts val="595"/>
              </a:spcBef>
              <a:buClr>
                <a:srgbClr val="FF5A33"/>
              </a:buClr>
              <a:buFont typeface="Wingdings"/>
              <a:buChar char=""/>
              <a:tabLst>
                <a:tab pos="755015" algn="l"/>
              </a:tabLst>
            </a:pPr>
            <a:r>
              <a:rPr lang="vi-VN" sz="2400" dirty="0">
                <a:latin typeface="+mj-lt"/>
                <a:cs typeface="Arial"/>
              </a:rPr>
              <a:t>Như vậy việc tạo một lớp mới từ một lớp đã biết sao cho các thành phần (fields và methods) của lớp cũ cũng sẽ thành các thành phần (fields và methods) của lớp mới. Khi đó ta gọi lớp mới là lớp dẫn xuất (derived class) từ lớp cũ (superclass). </a:t>
            </a:r>
          </a:p>
          <a:p>
            <a:pPr marL="755015" lvl="1" indent="-285750">
              <a:lnSpc>
                <a:spcPct val="100000"/>
              </a:lnSpc>
              <a:spcBef>
                <a:spcPts val="595"/>
              </a:spcBef>
              <a:buClr>
                <a:srgbClr val="FF5A33"/>
              </a:buClr>
              <a:buFont typeface="Wingdings"/>
              <a:buChar char=""/>
              <a:tabLst>
                <a:tab pos="755015" algn="l"/>
              </a:tabLst>
            </a:pPr>
            <a:r>
              <a:rPr lang="vi-VN" sz="2400" dirty="0">
                <a:latin typeface="+mj-lt"/>
                <a:cs typeface="Arial"/>
              </a:rPr>
              <a:t>Có thể lớp cũ cũng là lớp được dẫn xuất từ một lớp nào đấy, nhưng đối với lớp mới vừa tạo thì lớp cũ đó là một lớp siêu lớp trực tiếp (immediate supperclass).</a:t>
            </a:r>
          </a:p>
          <a:p>
            <a:pPr marL="755015" lvl="1" indent="-285750">
              <a:lnSpc>
                <a:spcPct val="100000"/>
              </a:lnSpc>
              <a:spcBef>
                <a:spcPts val="595"/>
              </a:spcBef>
              <a:buClr>
                <a:srgbClr val="FF5A33"/>
              </a:buClr>
              <a:buFont typeface="Wingdings"/>
              <a:buChar char=""/>
              <a:tabLst>
                <a:tab pos="755015" algn="l"/>
              </a:tabLst>
            </a:pPr>
            <a:endParaRPr lang="vi-VN" sz="2400" spc="-120" dirty="0">
              <a:latin typeface="+mj-lt"/>
              <a:cs typeface="Arial"/>
            </a:endParaRPr>
          </a:p>
        </p:txBody>
      </p:sp>
    </p:spTree>
    <p:extLst>
      <p:ext uri="{BB962C8B-B14F-4D97-AF65-F5344CB8AC3E}">
        <p14:creationId xmlns:p14="http://schemas.microsoft.com/office/powerpoint/2010/main" val="2488894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pic>
        <p:nvPicPr>
          <p:cNvPr id="3" name="Picture 2"/>
          <p:cNvPicPr>
            <a:picLocks noChangeAspect="1"/>
          </p:cNvPicPr>
          <p:nvPr/>
        </p:nvPicPr>
        <p:blipFill>
          <a:blip r:embed="rId4"/>
          <a:stretch>
            <a:fillRect/>
          </a:stretch>
        </p:blipFill>
        <p:spPr>
          <a:xfrm>
            <a:off x="6539898" y="1957904"/>
            <a:ext cx="4138613" cy="3584074"/>
          </a:xfrm>
          <a:prstGeom prst="rect">
            <a:avLst/>
          </a:prstGeom>
        </p:spPr>
      </p:pic>
      <p:sp>
        <p:nvSpPr>
          <p:cNvPr id="5" name="Rectangle 4"/>
          <p:cNvSpPr/>
          <p:nvPr/>
        </p:nvSpPr>
        <p:spPr>
          <a:xfrm>
            <a:off x="1342924" y="2045850"/>
            <a:ext cx="6096000" cy="2246769"/>
          </a:xfrm>
          <a:prstGeom prst="rect">
            <a:avLst/>
          </a:prstGeom>
        </p:spPr>
        <p:txBody>
          <a:bodyPr>
            <a:spAutoFit/>
          </a:bodyPr>
          <a:lstStyle/>
          <a:p>
            <a:r>
              <a:rPr lang="en-US" sz="2000" dirty="0">
                <a:latin typeface="Consolas" panose="020B0609020204030204" pitchFamily="49" charset="0"/>
              </a:rPr>
              <a:t>class </a:t>
            </a:r>
            <a:r>
              <a:rPr lang="en-US" sz="2000" dirty="0" smtClean="0">
                <a:latin typeface="Consolas" panose="020B0609020204030204" pitchFamily="49" charset="0"/>
              </a:rPr>
              <a:t>Vehicle{…}</a:t>
            </a:r>
          </a:p>
          <a:p>
            <a:endParaRPr lang="en-US" sz="2000" dirty="0">
              <a:latin typeface="Consolas" panose="020B0609020204030204" pitchFamily="49" charset="0"/>
            </a:endParaRPr>
          </a:p>
          <a:p>
            <a:r>
              <a:rPr lang="en-US" sz="2000" dirty="0">
                <a:latin typeface="Consolas" panose="020B0609020204030204" pitchFamily="49" charset="0"/>
              </a:rPr>
              <a:t>class Bicycle </a:t>
            </a:r>
            <a:r>
              <a:rPr lang="en-US" sz="2000" dirty="0" smtClean="0">
                <a:latin typeface="Consolas" panose="020B0609020204030204" pitchFamily="49" charset="0"/>
              </a:rPr>
              <a:t>extends </a:t>
            </a:r>
            <a:r>
              <a:rPr lang="en-US" sz="2000" dirty="0">
                <a:latin typeface="Consolas" panose="020B0609020204030204" pitchFamily="49" charset="0"/>
              </a:rPr>
              <a:t>Vehicle</a:t>
            </a:r>
            <a:r>
              <a:rPr lang="en-US" sz="2000" dirty="0" smtClean="0">
                <a:latin typeface="Consolas" panose="020B0609020204030204" pitchFamily="49" charset="0"/>
              </a:rPr>
              <a:t>{…} </a:t>
            </a:r>
          </a:p>
          <a:p>
            <a:endParaRPr lang="en-US" sz="2000" dirty="0" smtClean="0">
              <a:latin typeface="Consolas" panose="020B0609020204030204" pitchFamily="49" charset="0"/>
            </a:endParaRPr>
          </a:p>
          <a:p>
            <a:r>
              <a:rPr lang="en-US" sz="2000" dirty="0" smtClean="0">
                <a:latin typeface="Consolas" panose="020B0609020204030204" pitchFamily="49" charset="0"/>
              </a:rPr>
              <a:t>class Car extends </a:t>
            </a:r>
            <a:r>
              <a:rPr lang="en-US" sz="2000" dirty="0">
                <a:latin typeface="Consolas" panose="020B0609020204030204" pitchFamily="49" charset="0"/>
              </a:rPr>
              <a:t>Vehicle</a:t>
            </a:r>
            <a:r>
              <a:rPr lang="en-US" sz="2000" dirty="0" smtClean="0">
                <a:latin typeface="Consolas" panose="020B0609020204030204" pitchFamily="49" charset="0"/>
              </a:rPr>
              <a:t>{…} </a:t>
            </a:r>
          </a:p>
          <a:p>
            <a:endParaRPr lang="en-US" sz="2000" dirty="0" smtClean="0">
              <a:latin typeface="Consolas" panose="020B0609020204030204" pitchFamily="49" charset="0"/>
            </a:endParaRPr>
          </a:p>
          <a:p>
            <a:r>
              <a:rPr lang="en-US" sz="2000" dirty="0" smtClean="0">
                <a:latin typeface="Consolas" panose="020B0609020204030204" pitchFamily="49" charset="0"/>
              </a:rPr>
              <a:t>class </a:t>
            </a:r>
            <a:r>
              <a:rPr lang="en-US" sz="2000" dirty="0" err="1" smtClean="0">
                <a:latin typeface="Consolas" panose="020B0609020204030204" pitchFamily="49" charset="0"/>
              </a:rPr>
              <a:t>MotoBicycle</a:t>
            </a:r>
            <a:r>
              <a:rPr lang="en-US" sz="2000" dirty="0" smtClean="0">
                <a:latin typeface="Consolas" panose="020B0609020204030204" pitchFamily="49" charset="0"/>
              </a:rPr>
              <a:t> extends </a:t>
            </a:r>
            <a:r>
              <a:rPr lang="en-US" sz="2000" dirty="0">
                <a:latin typeface="Consolas" panose="020B0609020204030204" pitchFamily="49" charset="0"/>
              </a:rPr>
              <a:t>Vehicle</a:t>
            </a:r>
            <a:r>
              <a:rPr lang="en-US" sz="2000" dirty="0" smtClean="0">
                <a:latin typeface="Consolas" panose="020B0609020204030204" pitchFamily="49" charset="0"/>
              </a:rPr>
              <a:t>{…}</a:t>
            </a:r>
            <a:endParaRPr lang="en-US" sz="2000" dirty="0">
              <a:latin typeface="Consolas" panose="020B0609020204030204" pitchFamily="49" charset="0"/>
            </a:endParaRPr>
          </a:p>
        </p:txBody>
      </p:sp>
    </p:spTree>
    <p:extLst>
      <p:ext uri="{BB962C8B-B14F-4D97-AF65-F5344CB8AC3E}">
        <p14:creationId xmlns:p14="http://schemas.microsoft.com/office/powerpoint/2010/main" val="24299915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303"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962443"/>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a:latin typeface="+mj-lt"/>
                <a:cs typeface="Arial"/>
              </a:rPr>
              <a:t>Demo: </a:t>
            </a:r>
            <a:r>
              <a:rPr lang="en-US" sz="2800" spc="-45" dirty="0" err="1">
                <a:latin typeface="+mj-lt"/>
                <a:cs typeface="Arial"/>
              </a:rPr>
              <a:t>Xây</a:t>
            </a:r>
            <a:r>
              <a:rPr lang="en-US" sz="2800" spc="-45" dirty="0">
                <a:latin typeface="+mj-lt"/>
                <a:cs typeface="Arial"/>
              </a:rPr>
              <a:t> </a:t>
            </a:r>
            <a:r>
              <a:rPr lang="en-US" sz="2800" spc="-45" dirty="0" err="1">
                <a:latin typeface="+mj-lt"/>
                <a:cs typeface="Arial"/>
              </a:rPr>
              <a:t>dựng</a:t>
            </a:r>
            <a:r>
              <a:rPr lang="en-US" sz="2800" spc="-45" dirty="0">
                <a:latin typeface="+mj-lt"/>
                <a:cs typeface="Arial"/>
              </a:rPr>
              <a:t> </a:t>
            </a:r>
            <a:r>
              <a:rPr lang="en-US" sz="2800" spc="-45" dirty="0" err="1">
                <a:latin typeface="+mj-lt"/>
                <a:cs typeface="Arial"/>
              </a:rPr>
              <a:t>các</a:t>
            </a:r>
            <a:r>
              <a:rPr lang="en-US" sz="2800" spc="-45" dirty="0">
                <a:latin typeface="+mj-lt"/>
                <a:cs typeface="Arial"/>
              </a:rPr>
              <a:t> </a:t>
            </a:r>
            <a:r>
              <a:rPr lang="en-US" sz="2800" spc="-45" dirty="0" err="1">
                <a:latin typeface="+mj-lt"/>
                <a:cs typeface="Arial"/>
              </a:rPr>
              <a:t>lớp</a:t>
            </a:r>
            <a:r>
              <a:rPr lang="en-US" sz="2800" spc="-45" dirty="0">
                <a:latin typeface="+mj-lt"/>
                <a:cs typeface="Arial"/>
              </a:rPr>
              <a:t> </a:t>
            </a:r>
            <a:r>
              <a:rPr lang="en-US" sz="2800" spc="-45" dirty="0" err="1">
                <a:latin typeface="+mj-lt"/>
                <a:cs typeface="Arial"/>
              </a:rPr>
              <a:t>theo</a:t>
            </a:r>
            <a:r>
              <a:rPr lang="en-US" sz="2800" spc="-45" dirty="0">
                <a:latin typeface="+mj-lt"/>
                <a:cs typeface="Arial"/>
              </a:rPr>
              <a:t> </a:t>
            </a:r>
            <a:r>
              <a:rPr lang="en-US" sz="2800" spc="-45" dirty="0" err="1">
                <a:latin typeface="+mj-lt"/>
                <a:cs typeface="Arial"/>
              </a:rPr>
              <a:t>cấu</a:t>
            </a:r>
            <a:r>
              <a:rPr lang="en-US" sz="2800" spc="-45" dirty="0">
                <a:latin typeface="+mj-lt"/>
                <a:cs typeface="Arial"/>
              </a:rPr>
              <a:t> </a:t>
            </a:r>
            <a:r>
              <a:rPr lang="en-US" sz="2800" spc="-45" dirty="0" err="1" smtClean="0">
                <a:latin typeface="+mj-lt"/>
                <a:cs typeface="Arial"/>
              </a:rPr>
              <a:t>trúc</a:t>
            </a:r>
            <a:r>
              <a:rPr lang="en-US" sz="2800" spc="-45" dirty="0" smtClean="0">
                <a:latin typeface="+mj-lt"/>
                <a:cs typeface="Arial"/>
              </a:rPr>
              <a:t> </a:t>
            </a:r>
            <a:r>
              <a:rPr lang="en-US" sz="2800" spc="-45" dirty="0" err="1" smtClean="0">
                <a:latin typeface="+mj-lt"/>
                <a:cs typeface="Arial"/>
              </a:rPr>
              <a:t>phân</a:t>
            </a:r>
            <a:r>
              <a:rPr lang="en-US" sz="2800" spc="-45" dirty="0" smtClean="0">
                <a:latin typeface="+mj-lt"/>
                <a:cs typeface="Arial"/>
              </a:rPr>
              <a:t> </a:t>
            </a:r>
            <a:r>
              <a:rPr lang="en-US" sz="2800" spc="-45" dirty="0" err="1" smtClean="0">
                <a:latin typeface="+mj-lt"/>
                <a:cs typeface="Arial"/>
              </a:rPr>
              <a:t>cấp</a:t>
            </a:r>
            <a:r>
              <a:rPr lang="en-US" sz="2800" spc="-45" dirty="0" smtClean="0">
                <a:latin typeface="+mj-lt"/>
                <a:cs typeface="Arial"/>
              </a:rPr>
              <a:t> </a:t>
            </a:r>
            <a:r>
              <a:rPr lang="en-US" sz="2800" spc="-45" dirty="0" err="1" smtClean="0">
                <a:latin typeface="+mj-lt"/>
                <a:cs typeface="Arial"/>
              </a:rPr>
              <a:t>như</a:t>
            </a:r>
            <a:r>
              <a:rPr lang="en-US" sz="2800" spc="-45" dirty="0" smtClean="0">
                <a:latin typeface="+mj-lt"/>
                <a:cs typeface="Arial"/>
              </a:rPr>
              <a:t> </a:t>
            </a:r>
            <a:r>
              <a:rPr lang="en-US" sz="2800" spc="-45" dirty="0" err="1" smtClean="0">
                <a:latin typeface="+mj-lt"/>
                <a:cs typeface="Arial"/>
              </a:rPr>
              <a:t>sơ</a:t>
            </a:r>
            <a:r>
              <a:rPr lang="en-US" sz="2800" spc="-45" dirty="0" smtClean="0">
                <a:latin typeface="+mj-lt"/>
                <a:cs typeface="Arial"/>
              </a:rPr>
              <a:t> </a:t>
            </a:r>
            <a:r>
              <a:rPr lang="en-US" sz="2800" spc="-45" dirty="0" err="1" smtClean="0">
                <a:latin typeface="+mj-lt"/>
                <a:cs typeface="Arial"/>
              </a:rPr>
              <a:t>đồ</a:t>
            </a:r>
            <a:endParaRPr lang="en-US" sz="2800" spc="-45" dirty="0" smtClean="0">
              <a:latin typeface="+mj-lt"/>
              <a:cs typeface="Arial"/>
            </a:endParaRPr>
          </a:p>
        </p:txBody>
      </p:sp>
      <p:sp>
        <p:nvSpPr>
          <p:cNvPr id="42" name="object 6"/>
          <p:cNvSpPr txBox="1"/>
          <p:nvPr/>
        </p:nvSpPr>
        <p:spPr>
          <a:xfrm>
            <a:off x="12255531" y="3945702"/>
            <a:ext cx="1048385" cy="1122680"/>
          </a:xfrm>
          <a:prstGeom prst="rect">
            <a:avLst/>
          </a:prstGeom>
        </p:spPr>
        <p:txBody>
          <a:bodyPr vert="horz" wrap="square" lIns="0" tIns="12700" rIns="0" bIns="0" rtlCol="0">
            <a:spAutoFit/>
          </a:bodyPr>
          <a:lstStyle/>
          <a:p>
            <a:pPr marL="12700">
              <a:lnSpc>
                <a:spcPct val="100000"/>
              </a:lnSpc>
              <a:spcBef>
                <a:spcPts val="100"/>
              </a:spcBef>
            </a:pPr>
            <a:r>
              <a:rPr sz="7200" b="1" spc="-25" dirty="0">
                <a:solidFill>
                  <a:srgbClr val="FFFFFF"/>
                </a:solidFill>
                <a:latin typeface="Carlito"/>
                <a:cs typeface="Carlito"/>
              </a:rPr>
              <a:t>DE</a:t>
            </a:r>
            <a:endParaRPr sz="7200" dirty="0">
              <a:latin typeface="Carlito"/>
              <a:cs typeface="Carlito"/>
            </a:endParaRPr>
          </a:p>
        </p:txBody>
      </p:sp>
      <p:grpSp>
        <p:nvGrpSpPr>
          <p:cNvPr id="44" name="object 13"/>
          <p:cNvGrpSpPr/>
          <p:nvPr/>
        </p:nvGrpSpPr>
        <p:grpSpPr>
          <a:xfrm>
            <a:off x="3505201" y="3426081"/>
            <a:ext cx="1701800" cy="482600"/>
            <a:chOff x="377443" y="2663444"/>
            <a:chExt cx="1701800" cy="482600"/>
          </a:xfrm>
        </p:grpSpPr>
        <p:sp>
          <p:nvSpPr>
            <p:cNvPr id="45" name="object 14"/>
            <p:cNvSpPr/>
            <p:nvPr/>
          </p:nvSpPr>
          <p:spPr>
            <a:xfrm>
              <a:off x="390143" y="2676144"/>
              <a:ext cx="1676400" cy="457200"/>
            </a:xfrm>
            <a:custGeom>
              <a:avLst/>
              <a:gdLst/>
              <a:ahLst/>
              <a:cxnLst/>
              <a:rect l="l" t="t" r="r" b="b"/>
              <a:pathLst>
                <a:path w="1676400" h="457200">
                  <a:moveTo>
                    <a:pt x="1676400" y="0"/>
                  </a:moveTo>
                  <a:lnTo>
                    <a:pt x="0" y="0"/>
                  </a:lnTo>
                  <a:lnTo>
                    <a:pt x="0" y="457200"/>
                  </a:lnTo>
                  <a:lnTo>
                    <a:pt x="1676400" y="457200"/>
                  </a:lnTo>
                  <a:lnTo>
                    <a:pt x="1676400" y="0"/>
                  </a:lnTo>
                  <a:close/>
                </a:path>
              </a:pathLst>
            </a:custGeom>
            <a:solidFill>
              <a:srgbClr val="FFFFFF"/>
            </a:solidFill>
          </p:spPr>
          <p:txBody>
            <a:bodyPr wrap="square" lIns="0" tIns="0" rIns="0" bIns="0" rtlCol="0"/>
            <a:lstStyle/>
            <a:p>
              <a:endParaRPr/>
            </a:p>
          </p:txBody>
        </p:sp>
        <p:sp>
          <p:nvSpPr>
            <p:cNvPr id="46" name="object 15"/>
            <p:cNvSpPr/>
            <p:nvPr/>
          </p:nvSpPr>
          <p:spPr>
            <a:xfrm>
              <a:off x="390143" y="2676144"/>
              <a:ext cx="1676400" cy="457200"/>
            </a:xfrm>
            <a:custGeom>
              <a:avLst/>
              <a:gdLst/>
              <a:ahLst/>
              <a:cxnLst/>
              <a:rect l="l" t="t" r="r" b="b"/>
              <a:pathLst>
                <a:path w="1676400" h="457200">
                  <a:moveTo>
                    <a:pt x="0" y="0"/>
                  </a:moveTo>
                  <a:lnTo>
                    <a:pt x="1676400" y="0"/>
                  </a:lnTo>
                  <a:lnTo>
                    <a:pt x="1676400" y="457200"/>
                  </a:lnTo>
                  <a:lnTo>
                    <a:pt x="0" y="457200"/>
                  </a:lnTo>
                  <a:lnTo>
                    <a:pt x="0" y="0"/>
                  </a:lnTo>
                  <a:close/>
                </a:path>
              </a:pathLst>
            </a:custGeom>
            <a:ln w="25400">
              <a:solidFill>
                <a:srgbClr val="F79646"/>
              </a:solidFill>
            </a:ln>
          </p:spPr>
          <p:txBody>
            <a:bodyPr wrap="square" lIns="0" tIns="0" rIns="0" bIns="0" rtlCol="0"/>
            <a:lstStyle/>
            <a:p>
              <a:endParaRPr/>
            </a:p>
          </p:txBody>
        </p:sp>
      </p:grpSp>
      <p:sp>
        <p:nvSpPr>
          <p:cNvPr id="47" name="object 16"/>
          <p:cNvSpPr txBox="1"/>
          <p:nvPr/>
        </p:nvSpPr>
        <p:spPr>
          <a:xfrm>
            <a:off x="3525683" y="3502281"/>
            <a:ext cx="1651000" cy="299720"/>
          </a:xfrm>
          <a:prstGeom prst="rect">
            <a:avLst/>
          </a:prstGeom>
        </p:spPr>
        <p:txBody>
          <a:bodyPr vert="horz" wrap="square" lIns="0" tIns="12700" rIns="0" bIns="0" rtlCol="0">
            <a:spAutoFit/>
          </a:bodyPr>
          <a:lstStyle/>
          <a:p>
            <a:pPr marL="254635">
              <a:lnSpc>
                <a:spcPct val="100000"/>
              </a:lnSpc>
              <a:spcBef>
                <a:spcPts val="100"/>
              </a:spcBef>
            </a:pPr>
            <a:r>
              <a:rPr sz="1800" dirty="0">
                <a:latin typeface="Carlito"/>
                <a:cs typeface="Carlito"/>
              </a:rPr>
              <a:t>Hình</a:t>
            </a:r>
            <a:r>
              <a:rPr sz="1800" spc="-25" dirty="0">
                <a:latin typeface="Carlito"/>
                <a:cs typeface="Carlito"/>
              </a:rPr>
              <a:t> </a:t>
            </a:r>
            <a:r>
              <a:rPr sz="1800" spc="-75" dirty="0">
                <a:latin typeface="Arial"/>
                <a:cs typeface="Arial"/>
              </a:rPr>
              <a:t>đa</a:t>
            </a:r>
            <a:r>
              <a:rPr sz="1800" spc="-105" dirty="0">
                <a:latin typeface="Arial"/>
                <a:cs typeface="Arial"/>
              </a:rPr>
              <a:t> </a:t>
            </a:r>
            <a:r>
              <a:rPr sz="1800" spc="-20" dirty="0">
                <a:latin typeface="Carlito"/>
                <a:cs typeface="Carlito"/>
              </a:rPr>
              <a:t>giác</a:t>
            </a:r>
            <a:endParaRPr sz="1800" dirty="0">
              <a:latin typeface="Carlito"/>
              <a:cs typeface="Carlito"/>
            </a:endParaRPr>
          </a:p>
        </p:txBody>
      </p:sp>
      <p:grpSp>
        <p:nvGrpSpPr>
          <p:cNvPr id="48" name="object 17"/>
          <p:cNvGrpSpPr/>
          <p:nvPr/>
        </p:nvGrpSpPr>
        <p:grpSpPr>
          <a:xfrm>
            <a:off x="3549063" y="4320989"/>
            <a:ext cx="1701800" cy="482600"/>
            <a:chOff x="377443" y="3568700"/>
            <a:chExt cx="1701800" cy="482600"/>
          </a:xfrm>
        </p:grpSpPr>
        <p:sp>
          <p:nvSpPr>
            <p:cNvPr id="49" name="object 18"/>
            <p:cNvSpPr/>
            <p:nvPr/>
          </p:nvSpPr>
          <p:spPr>
            <a:xfrm>
              <a:off x="390143" y="3581400"/>
              <a:ext cx="1676400" cy="457200"/>
            </a:xfrm>
            <a:custGeom>
              <a:avLst/>
              <a:gdLst/>
              <a:ahLst/>
              <a:cxnLst/>
              <a:rect l="l" t="t" r="r" b="b"/>
              <a:pathLst>
                <a:path w="1676400" h="457200">
                  <a:moveTo>
                    <a:pt x="1676400" y="0"/>
                  </a:moveTo>
                  <a:lnTo>
                    <a:pt x="0" y="0"/>
                  </a:lnTo>
                  <a:lnTo>
                    <a:pt x="0" y="457200"/>
                  </a:lnTo>
                  <a:lnTo>
                    <a:pt x="1676400" y="457200"/>
                  </a:lnTo>
                  <a:lnTo>
                    <a:pt x="1676400" y="0"/>
                  </a:lnTo>
                  <a:close/>
                </a:path>
              </a:pathLst>
            </a:custGeom>
            <a:solidFill>
              <a:srgbClr val="FFFFFF"/>
            </a:solidFill>
          </p:spPr>
          <p:txBody>
            <a:bodyPr wrap="square" lIns="0" tIns="0" rIns="0" bIns="0" rtlCol="0"/>
            <a:lstStyle/>
            <a:p>
              <a:endParaRPr/>
            </a:p>
          </p:txBody>
        </p:sp>
        <p:sp>
          <p:nvSpPr>
            <p:cNvPr id="50" name="object 19"/>
            <p:cNvSpPr/>
            <p:nvPr/>
          </p:nvSpPr>
          <p:spPr>
            <a:xfrm>
              <a:off x="390143" y="3581400"/>
              <a:ext cx="1676400" cy="457200"/>
            </a:xfrm>
            <a:custGeom>
              <a:avLst/>
              <a:gdLst/>
              <a:ahLst/>
              <a:cxnLst/>
              <a:rect l="l" t="t" r="r" b="b"/>
              <a:pathLst>
                <a:path w="1676400" h="457200">
                  <a:moveTo>
                    <a:pt x="0" y="0"/>
                  </a:moveTo>
                  <a:lnTo>
                    <a:pt x="1676400" y="0"/>
                  </a:lnTo>
                  <a:lnTo>
                    <a:pt x="1676400" y="457200"/>
                  </a:lnTo>
                  <a:lnTo>
                    <a:pt x="0" y="457200"/>
                  </a:lnTo>
                  <a:lnTo>
                    <a:pt x="0" y="0"/>
                  </a:lnTo>
                  <a:close/>
                </a:path>
              </a:pathLst>
            </a:custGeom>
            <a:ln w="25400">
              <a:solidFill>
                <a:srgbClr val="F79646"/>
              </a:solidFill>
            </a:ln>
          </p:spPr>
          <p:txBody>
            <a:bodyPr wrap="square" lIns="0" tIns="0" rIns="0" bIns="0" rtlCol="0"/>
            <a:lstStyle/>
            <a:p>
              <a:endParaRPr/>
            </a:p>
          </p:txBody>
        </p:sp>
      </p:grpSp>
      <p:sp>
        <p:nvSpPr>
          <p:cNvPr id="51" name="object 20"/>
          <p:cNvSpPr txBox="1"/>
          <p:nvPr/>
        </p:nvSpPr>
        <p:spPr>
          <a:xfrm>
            <a:off x="3530601" y="4407537"/>
            <a:ext cx="1651000" cy="299720"/>
          </a:xfrm>
          <a:prstGeom prst="rect">
            <a:avLst/>
          </a:prstGeom>
        </p:spPr>
        <p:txBody>
          <a:bodyPr vert="horz" wrap="square" lIns="0" tIns="12700" rIns="0" bIns="0" rtlCol="0">
            <a:spAutoFit/>
          </a:bodyPr>
          <a:lstStyle/>
          <a:p>
            <a:pPr marL="163195">
              <a:lnSpc>
                <a:spcPct val="100000"/>
              </a:lnSpc>
              <a:spcBef>
                <a:spcPts val="100"/>
              </a:spcBef>
            </a:pPr>
            <a:r>
              <a:rPr sz="1800" dirty="0">
                <a:latin typeface="Carlito"/>
                <a:cs typeface="Carlito"/>
              </a:rPr>
              <a:t>Hình</a:t>
            </a:r>
            <a:r>
              <a:rPr sz="1800" spc="-5" dirty="0">
                <a:latin typeface="Carlito"/>
                <a:cs typeface="Carlito"/>
              </a:rPr>
              <a:t> </a:t>
            </a:r>
            <a:r>
              <a:rPr sz="1800" spc="-120" dirty="0">
                <a:latin typeface="Arial"/>
                <a:cs typeface="Arial"/>
              </a:rPr>
              <a:t>chữ</a:t>
            </a:r>
            <a:r>
              <a:rPr sz="1800" spc="-75" dirty="0">
                <a:latin typeface="Arial"/>
                <a:cs typeface="Arial"/>
              </a:rPr>
              <a:t> </a:t>
            </a:r>
            <a:r>
              <a:rPr sz="1800" spc="-20" dirty="0">
                <a:latin typeface="Arial"/>
                <a:cs typeface="Arial"/>
              </a:rPr>
              <a:t>nhật</a:t>
            </a:r>
            <a:endParaRPr sz="1800" dirty="0">
              <a:latin typeface="Arial"/>
              <a:cs typeface="Arial"/>
            </a:endParaRPr>
          </a:p>
        </p:txBody>
      </p:sp>
      <p:grpSp>
        <p:nvGrpSpPr>
          <p:cNvPr id="52" name="object 21"/>
          <p:cNvGrpSpPr/>
          <p:nvPr/>
        </p:nvGrpSpPr>
        <p:grpSpPr>
          <a:xfrm>
            <a:off x="5809570" y="3426081"/>
            <a:ext cx="1701800" cy="482600"/>
            <a:chOff x="2349500" y="2663444"/>
            <a:chExt cx="1701800" cy="482600"/>
          </a:xfrm>
        </p:grpSpPr>
        <p:sp>
          <p:nvSpPr>
            <p:cNvPr id="53" name="object 22"/>
            <p:cNvSpPr/>
            <p:nvPr/>
          </p:nvSpPr>
          <p:spPr>
            <a:xfrm>
              <a:off x="2362200" y="2676144"/>
              <a:ext cx="1676400" cy="457200"/>
            </a:xfrm>
            <a:custGeom>
              <a:avLst/>
              <a:gdLst/>
              <a:ahLst/>
              <a:cxnLst/>
              <a:rect l="l" t="t" r="r" b="b"/>
              <a:pathLst>
                <a:path w="1676400" h="457200">
                  <a:moveTo>
                    <a:pt x="1676400" y="0"/>
                  </a:moveTo>
                  <a:lnTo>
                    <a:pt x="0" y="0"/>
                  </a:lnTo>
                  <a:lnTo>
                    <a:pt x="0" y="457200"/>
                  </a:lnTo>
                  <a:lnTo>
                    <a:pt x="1676400" y="457200"/>
                  </a:lnTo>
                  <a:lnTo>
                    <a:pt x="1676400" y="0"/>
                  </a:lnTo>
                  <a:close/>
                </a:path>
              </a:pathLst>
            </a:custGeom>
            <a:solidFill>
              <a:srgbClr val="FFFFFF"/>
            </a:solidFill>
          </p:spPr>
          <p:txBody>
            <a:bodyPr wrap="square" lIns="0" tIns="0" rIns="0" bIns="0" rtlCol="0"/>
            <a:lstStyle/>
            <a:p>
              <a:endParaRPr/>
            </a:p>
          </p:txBody>
        </p:sp>
        <p:sp>
          <p:nvSpPr>
            <p:cNvPr id="54" name="object 23"/>
            <p:cNvSpPr/>
            <p:nvPr/>
          </p:nvSpPr>
          <p:spPr>
            <a:xfrm>
              <a:off x="2362200" y="2676144"/>
              <a:ext cx="1676400" cy="457200"/>
            </a:xfrm>
            <a:custGeom>
              <a:avLst/>
              <a:gdLst/>
              <a:ahLst/>
              <a:cxnLst/>
              <a:rect l="l" t="t" r="r" b="b"/>
              <a:pathLst>
                <a:path w="1676400" h="457200">
                  <a:moveTo>
                    <a:pt x="0" y="0"/>
                  </a:moveTo>
                  <a:lnTo>
                    <a:pt x="1676400" y="0"/>
                  </a:lnTo>
                  <a:lnTo>
                    <a:pt x="1676400" y="457200"/>
                  </a:lnTo>
                  <a:lnTo>
                    <a:pt x="0" y="457200"/>
                  </a:lnTo>
                  <a:lnTo>
                    <a:pt x="0" y="0"/>
                  </a:lnTo>
                  <a:close/>
                </a:path>
              </a:pathLst>
            </a:custGeom>
            <a:ln w="25400">
              <a:solidFill>
                <a:srgbClr val="F79646"/>
              </a:solidFill>
            </a:ln>
          </p:spPr>
          <p:txBody>
            <a:bodyPr wrap="square" lIns="0" tIns="0" rIns="0" bIns="0" rtlCol="0"/>
            <a:lstStyle/>
            <a:p>
              <a:endParaRPr/>
            </a:p>
          </p:txBody>
        </p:sp>
      </p:grpSp>
      <p:sp>
        <p:nvSpPr>
          <p:cNvPr id="55" name="object 24"/>
          <p:cNvSpPr txBox="1"/>
          <p:nvPr/>
        </p:nvSpPr>
        <p:spPr>
          <a:xfrm>
            <a:off x="5502658" y="3502281"/>
            <a:ext cx="1651000" cy="299720"/>
          </a:xfrm>
          <a:prstGeom prst="rect">
            <a:avLst/>
          </a:prstGeom>
        </p:spPr>
        <p:txBody>
          <a:bodyPr vert="horz" wrap="square" lIns="0" tIns="12700" rIns="0" bIns="0" rtlCol="0">
            <a:spAutoFit/>
          </a:bodyPr>
          <a:lstStyle/>
          <a:p>
            <a:pPr marL="384175">
              <a:lnSpc>
                <a:spcPct val="100000"/>
              </a:lnSpc>
              <a:spcBef>
                <a:spcPts val="100"/>
              </a:spcBef>
            </a:pPr>
            <a:r>
              <a:rPr sz="1800" dirty="0">
                <a:latin typeface="Carlito"/>
                <a:cs typeface="Carlito"/>
              </a:rPr>
              <a:t>Hình</a:t>
            </a:r>
            <a:r>
              <a:rPr sz="1800" spc="-25" dirty="0">
                <a:latin typeface="Carlito"/>
                <a:cs typeface="Carlito"/>
              </a:rPr>
              <a:t> </a:t>
            </a:r>
            <a:r>
              <a:rPr sz="1800" spc="-20" dirty="0">
                <a:latin typeface="Carlito"/>
                <a:cs typeface="Carlito"/>
              </a:rPr>
              <a:t>tròn</a:t>
            </a:r>
            <a:endParaRPr sz="1800">
              <a:latin typeface="Carlito"/>
              <a:cs typeface="Carlito"/>
            </a:endParaRPr>
          </a:p>
        </p:txBody>
      </p:sp>
      <p:grpSp>
        <p:nvGrpSpPr>
          <p:cNvPr id="56" name="object 25"/>
          <p:cNvGrpSpPr/>
          <p:nvPr/>
        </p:nvGrpSpPr>
        <p:grpSpPr>
          <a:xfrm>
            <a:off x="3505200" y="5245737"/>
            <a:ext cx="1689101" cy="667446"/>
            <a:chOff x="377443" y="4483100"/>
            <a:chExt cx="1701800" cy="482600"/>
          </a:xfrm>
        </p:grpSpPr>
        <p:sp>
          <p:nvSpPr>
            <p:cNvPr id="57" name="object 26"/>
            <p:cNvSpPr/>
            <p:nvPr/>
          </p:nvSpPr>
          <p:spPr>
            <a:xfrm>
              <a:off x="390143" y="4495800"/>
              <a:ext cx="1676400" cy="457200"/>
            </a:xfrm>
            <a:custGeom>
              <a:avLst/>
              <a:gdLst/>
              <a:ahLst/>
              <a:cxnLst/>
              <a:rect l="l" t="t" r="r" b="b"/>
              <a:pathLst>
                <a:path w="1676400" h="457200">
                  <a:moveTo>
                    <a:pt x="1676400" y="0"/>
                  </a:moveTo>
                  <a:lnTo>
                    <a:pt x="0" y="0"/>
                  </a:lnTo>
                  <a:lnTo>
                    <a:pt x="0" y="457200"/>
                  </a:lnTo>
                  <a:lnTo>
                    <a:pt x="1676400" y="457200"/>
                  </a:lnTo>
                  <a:lnTo>
                    <a:pt x="1676400" y="0"/>
                  </a:lnTo>
                  <a:close/>
                </a:path>
              </a:pathLst>
            </a:custGeom>
            <a:solidFill>
              <a:srgbClr val="FFFFFF"/>
            </a:solidFill>
          </p:spPr>
          <p:txBody>
            <a:bodyPr wrap="square" lIns="0" tIns="0" rIns="0" bIns="0" rtlCol="0"/>
            <a:lstStyle/>
            <a:p>
              <a:endParaRPr/>
            </a:p>
          </p:txBody>
        </p:sp>
        <p:sp>
          <p:nvSpPr>
            <p:cNvPr id="58" name="object 27"/>
            <p:cNvSpPr/>
            <p:nvPr/>
          </p:nvSpPr>
          <p:spPr>
            <a:xfrm>
              <a:off x="390143" y="4495800"/>
              <a:ext cx="1676400" cy="457200"/>
            </a:xfrm>
            <a:custGeom>
              <a:avLst/>
              <a:gdLst/>
              <a:ahLst/>
              <a:cxnLst/>
              <a:rect l="l" t="t" r="r" b="b"/>
              <a:pathLst>
                <a:path w="1676400" h="457200">
                  <a:moveTo>
                    <a:pt x="0" y="0"/>
                  </a:moveTo>
                  <a:lnTo>
                    <a:pt x="1676400" y="0"/>
                  </a:lnTo>
                  <a:lnTo>
                    <a:pt x="1676400" y="457200"/>
                  </a:lnTo>
                  <a:lnTo>
                    <a:pt x="0" y="457200"/>
                  </a:lnTo>
                  <a:lnTo>
                    <a:pt x="0" y="0"/>
                  </a:lnTo>
                  <a:close/>
                </a:path>
              </a:pathLst>
            </a:custGeom>
            <a:ln w="25400">
              <a:solidFill>
                <a:srgbClr val="F79646"/>
              </a:solidFill>
            </a:ln>
          </p:spPr>
          <p:txBody>
            <a:bodyPr wrap="square" lIns="0" tIns="0" rIns="0" bIns="0" rtlCol="0"/>
            <a:lstStyle/>
            <a:p>
              <a:endParaRPr/>
            </a:p>
          </p:txBody>
        </p:sp>
      </p:grpSp>
      <p:sp>
        <p:nvSpPr>
          <p:cNvPr id="59" name="object 28"/>
          <p:cNvSpPr txBox="1"/>
          <p:nvPr/>
        </p:nvSpPr>
        <p:spPr>
          <a:xfrm>
            <a:off x="3812192" y="5321937"/>
            <a:ext cx="1315054" cy="289823"/>
          </a:xfrm>
          <a:prstGeom prst="rect">
            <a:avLst/>
          </a:prstGeom>
        </p:spPr>
        <p:txBody>
          <a:bodyPr vert="horz" wrap="square" lIns="0" tIns="12700" rIns="0" bIns="0" rtlCol="0">
            <a:spAutoFit/>
          </a:bodyPr>
          <a:lstStyle/>
          <a:p>
            <a:pPr marL="12700">
              <a:lnSpc>
                <a:spcPct val="100000"/>
              </a:lnSpc>
              <a:spcBef>
                <a:spcPts val="100"/>
              </a:spcBef>
            </a:pPr>
            <a:r>
              <a:rPr sz="1800" dirty="0" err="1">
                <a:latin typeface="Carlito"/>
                <a:cs typeface="Carlito"/>
              </a:rPr>
              <a:t>Hình</a:t>
            </a:r>
            <a:r>
              <a:rPr sz="1800" spc="-25" dirty="0">
                <a:latin typeface="Carlito"/>
                <a:cs typeface="Carlito"/>
              </a:rPr>
              <a:t> </a:t>
            </a:r>
            <a:r>
              <a:rPr lang="en-US" sz="1800" spc="-25" dirty="0" err="1" smtClean="0">
                <a:latin typeface="Carlito"/>
                <a:cs typeface="Carlito"/>
              </a:rPr>
              <a:t>v</a:t>
            </a:r>
            <a:r>
              <a:rPr sz="1800" spc="-20" dirty="0" err="1" smtClean="0">
                <a:latin typeface="Carlito"/>
                <a:cs typeface="Carlito"/>
              </a:rPr>
              <a:t>uông</a:t>
            </a:r>
            <a:endParaRPr sz="1800" dirty="0">
              <a:latin typeface="Carlito"/>
              <a:cs typeface="Carlito"/>
            </a:endParaRPr>
          </a:p>
        </p:txBody>
      </p:sp>
      <p:grpSp>
        <p:nvGrpSpPr>
          <p:cNvPr id="60" name="object 29"/>
          <p:cNvGrpSpPr/>
          <p:nvPr/>
        </p:nvGrpSpPr>
        <p:grpSpPr>
          <a:xfrm>
            <a:off x="4145790" y="2556385"/>
            <a:ext cx="3033395" cy="2769235"/>
            <a:chOff x="1018032" y="1793748"/>
            <a:chExt cx="3033395" cy="2769235"/>
          </a:xfrm>
        </p:grpSpPr>
        <p:pic>
          <p:nvPicPr>
            <p:cNvPr id="61" name="object 30"/>
            <p:cNvPicPr/>
            <p:nvPr/>
          </p:nvPicPr>
          <p:blipFill>
            <a:blip r:embed="rId4" cstate="print"/>
            <a:stretch>
              <a:fillRect/>
            </a:stretch>
          </p:blipFill>
          <p:spPr>
            <a:xfrm>
              <a:off x="1018032" y="3851148"/>
              <a:ext cx="423659" cy="711707"/>
            </a:xfrm>
            <a:prstGeom prst="rect">
              <a:avLst/>
            </a:prstGeom>
          </p:spPr>
        </p:pic>
        <p:sp>
          <p:nvSpPr>
            <p:cNvPr id="62" name="object 31"/>
            <p:cNvSpPr/>
            <p:nvPr/>
          </p:nvSpPr>
          <p:spPr>
            <a:xfrm>
              <a:off x="1228344" y="4076319"/>
              <a:ext cx="0" cy="419734"/>
            </a:xfrm>
            <a:custGeom>
              <a:avLst/>
              <a:gdLst/>
              <a:ahLst/>
              <a:cxnLst/>
              <a:rect l="l" t="t" r="r" b="b"/>
              <a:pathLst>
                <a:path h="419735">
                  <a:moveTo>
                    <a:pt x="0" y="419480"/>
                  </a:moveTo>
                  <a:lnTo>
                    <a:pt x="0" y="0"/>
                  </a:lnTo>
                </a:path>
              </a:pathLst>
            </a:custGeom>
            <a:ln w="38100">
              <a:solidFill>
                <a:srgbClr val="F79646"/>
              </a:solidFill>
            </a:ln>
          </p:spPr>
          <p:txBody>
            <a:bodyPr wrap="square" lIns="0" tIns="0" rIns="0" bIns="0" rtlCol="0"/>
            <a:lstStyle/>
            <a:p>
              <a:endParaRPr/>
            </a:p>
          </p:txBody>
        </p:sp>
        <p:sp>
          <p:nvSpPr>
            <p:cNvPr id="63" name="object 32"/>
            <p:cNvSpPr/>
            <p:nvPr/>
          </p:nvSpPr>
          <p:spPr>
            <a:xfrm>
              <a:off x="1161681" y="4076319"/>
              <a:ext cx="133350" cy="114300"/>
            </a:xfrm>
            <a:custGeom>
              <a:avLst/>
              <a:gdLst/>
              <a:ahLst/>
              <a:cxnLst/>
              <a:rect l="l" t="t" r="r" b="b"/>
              <a:pathLst>
                <a:path w="133350" h="114300">
                  <a:moveTo>
                    <a:pt x="133350" y="114299"/>
                  </a:moveTo>
                  <a:lnTo>
                    <a:pt x="66675" y="0"/>
                  </a:lnTo>
                  <a:lnTo>
                    <a:pt x="0" y="114299"/>
                  </a:lnTo>
                </a:path>
              </a:pathLst>
            </a:custGeom>
            <a:ln w="38100">
              <a:solidFill>
                <a:srgbClr val="F79646"/>
              </a:solidFill>
            </a:ln>
          </p:spPr>
          <p:txBody>
            <a:bodyPr wrap="square" lIns="0" tIns="0" rIns="0" bIns="0" rtlCol="0"/>
            <a:lstStyle/>
            <a:p>
              <a:endParaRPr/>
            </a:p>
          </p:txBody>
        </p:sp>
        <p:pic>
          <p:nvPicPr>
            <p:cNvPr id="64" name="object 33"/>
            <p:cNvPicPr/>
            <p:nvPr/>
          </p:nvPicPr>
          <p:blipFill>
            <a:blip r:embed="rId5" cstate="print"/>
            <a:stretch>
              <a:fillRect/>
            </a:stretch>
          </p:blipFill>
          <p:spPr>
            <a:xfrm>
              <a:off x="1018032" y="2945892"/>
              <a:ext cx="423659" cy="702564"/>
            </a:xfrm>
            <a:prstGeom prst="rect">
              <a:avLst/>
            </a:prstGeom>
          </p:spPr>
        </p:pic>
        <p:sp>
          <p:nvSpPr>
            <p:cNvPr id="65" name="object 34"/>
            <p:cNvSpPr/>
            <p:nvPr/>
          </p:nvSpPr>
          <p:spPr>
            <a:xfrm>
              <a:off x="1228344" y="3171063"/>
              <a:ext cx="0" cy="410845"/>
            </a:xfrm>
            <a:custGeom>
              <a:avLst/>
              <a:gdLst/>
              <a:ahLst/>
              <a:cxnLst/>
              <a:rect l="l" t="t" r="r" b="b"/>
              <a:pathLst>
                <a:path h="410845">
                  <a:moveTo>
                    <a:pt x="0" y="410337"/>
                  </a:moveTo>
                  <a:lnTo>
                    <a:pt x="0" y="0"/>
                  </a:lnTo>
                </a:path>
              </a:pathLst>
            </a:custGeom>
            <a:ln w="38100">
              <a:solidFill>
                <a:srgbClr val="F79646"/>
              </a:solidFill>
            </a:ln>
          </p:spPr>
          <p:txBody>
            <a:bodyPr wrap="square" lIns="0" tIns="0" rIns="0" bIns="0" rtlCol="0"/>
            <a:lstStyle/>
            <a:p>
              <a:endParaRPr/>
            </a:p>
          </p:txBody>
        </p:sp>
        <p:sp>
          <p:nvSpPr>
            <p:cNvPr id="66" name="object 35"/>
            <p:cNvSpPr/>
            <p:nvPr/>
          </p:nvSpPr>
          <p:spPr>
            <a:xfrm>
              <a:off x="1161681" y="3171063"/>
              <a:ext cx="133350" cy="114300"/>
            </a:xfrm>
            <a:custGeom>
              <a:avLst/>
              <a:gdLst/>
              <a:ahLst/>
              <a:cxnLst/>
              <a:rect l="l" t="t" r="r" b="b"/>
              <a:pathLst>
                <a:path w="133350" h="114300">
                  <a:moveTo>
                    <a:pt x="133350" y="114300"/>
                  </a:moveTo>
                  <a:lnTo>
                    <a:pt x="66675" y="0"/>
                  </a:lnTo>
                  <a:lnTo>
                    <a:pt x="0" y="114300"/>
                  </a:lnTo>
                </a:path>
              </a:pathLst>
            </a:custGeom>
            <a:ln w="38100">
              <a:solidFill>
                <a:srgbClr val="F79646"/>
              </a:solidFill>
            </a:ln>
          </p:spPr>
          <p:txBody>
            <a:bodyPr wrap="square" lIns="0" tIns="0" rIns="0" bIns="0" rtlCol="0"/>
            <a:lstStyle/>
            <a:p>
              <a:endParaRPr/>
            </a:p>
          </p:txBody>
        </p:sp>
        <p:pic>
          <p:nvPicPr>
            <p:cNvPr id="67" name="object 36"/>
            <p:cNvPicPr/>
            <p:nvPr/>
          </p:nvPicPr>
          <p:blipFill>
            <a:blip r:embed="rId6" cstate="print"/>
            <a:stretch>
              <a:fillRect/>
            </a:stretch>
          </p:blipFill>
          <p:spPr>
            <a:xfrm>
              <a:off x="1999488" y="1793748"/>
              <a:ext cx="1263396" cy="949451"/>
            </a:xfrm>
            <a:prstGeom prst="rect">
              <a:avLst/>
            </a:prstGeom>
          </p:spPr>
        </p:pic>
        <p:sp>
          <p:nvSpPr>
            <p:cNvPr id="68" name="object 37"/>
            <p:cNvSpPr/>
            <p:nvPr/>
          </p:nvSpPr>
          <p:spPr>
            <a:xfrm>
              <a:off x="2209800" y="2018919"/>
              <a:ext cx="990600" cy="657225"/>
            </a:xfrm>
            <a:custGeom>
              <a:avLst/>
              <a:gdLst/>
              <a:ahLst/>
              <a:cxnLst/>
              <a:rect l="l" t="t" r="r" b="b"/>
              <a:pathLst>
                <a:path w="990600" h="657225">
                  <a:moveTo>
                    <a:pt x="990600" y="657225"/>
                  </a:moveTo>
                  <a:lnTo>
                    <a:pt x="990600" y="309753"/>
                  </a:lnTo>
                  <a:lnTo>
                    <a:pt x="0" y="309753"/>
                  </a:lnTo>
                  <a:lnTo>
                    <a:pt x="0" y="0"/>
                  </a:lnTo>
                </a:path>
              </a:pathLst>
            </a:custGeom>
            <a:ln w="38100">
              <a:solidFill>
                <a:srgbClr val="F79646"/>
              </a:solidFill>
            </a:ln>
          </p:spPr>
          <p:txBody>
            <a:bodyPr wrap="square" lIns="0" tIns="0" rIns="0" bIns="0" rtlCol="0"/>
            <a:lstStyle/>
            <a:p>
              <a:endParaRPr/>
            </a:p>
          </p:txBody>
        </p:sp>
        <p:sp>
          <p:nvSpPr>
            <p:cNvPr id="69" name="object 38"/>
            <p:cNvSpPr/>
            <p:nvPr/>
          </p:nvSpPr>
          <p:spPr>
            <a:xfrm>
              <a:off x="2143125" y="2018919"/>
              <a:ext cx="133350" cy="114300"/>
            </a:xfrm>
            <a:custGeom>
              <a:avLst/>
              <a:gdLst/>
              <a:ahLst/>
              <a:cxnLst/>
              <a:rect l="l" t="t" r="r" b="b"/>
              <a:pathLst>
                <a:path w="133350" h="114300">
                  <a:moveTo>
                    <a:pt x="133350" y="114300"/>
                  </a:moveTo>
                  <a:lnTo>
                    <a:pt x="66675" y="0"/>
                  </a:lnTo>
                  <a:lnTo>
                    <a:pt x="0" y="114300"/>
                  </a:lnTo>
                </a:path>
              </a:pathLst>
            </a:custGeom>
            <a:ln w="38100">
              <a:solidFill>
                <a:srgbClr val="F79646"/>
              </a:solidFill>
            </a:ln>
          </p:spPr>
          <p:txBody>
            <a:bodyPr wrap="square" lIns="0" tIns="0" rIns="0" bIns="0" rtlCol="0"/>
            <a:lstStyle/>
            <a:p>
              <a:endParaRPr/>
            </a:p>
          </p:txBody>
        </p:sp>
        <p:pic>
          <p:nvPicPr>
            <p:cNvPr id="70" name="object 39"/>
            <p:cNvPicPr/>
            <p:nvPr/>
          </p:nvPicPr>
          <p:blipFill>
            <a:blip r:embed="rId7" cstate="print"/>
            <a:stretch>
              <a:fillRect/>
            </a:stretch>
          </p:blipFill>
          <p:spPr>
            <a:xfrm>
              <a:off x="1168905" y="1793748"/>
              <a:ext cx="1254252" cy="949451"/>
            </a:xfrm>
            <a:prstGeom prst="rect">
              <a:avLst/>
            </a:prstGeom>
          </p:spPr>
        </p:pic>
        <p:sp>
          <p:nvSpPr>
            <p:cNvPr id="71" name="object 40"/>
            <p:cNvSpPr/>
            <p:nvPr/>
          </p:nvSpPr>
          <p:spPr>
            <a:xfrm>
              <a:off x="1228344" y="2018919"/>
              <a:ext cx="981710" cy="657225"/>
            </a:xfrm>
            <a:custGeom>
              <a:avLst/>
              <a:gdLst/>
              <a:ahLst/>
              <a:cxnLst/>
              <a:rect l="l" t="t" r="r" b="b"/>
              <a:pathLst>
                <a:path w="981710" h="657225">
                  <a:moveTo>
                    <a:pt x="0" y="657225"/>
                  </a:moveTo>
                  <a:lnTo>
                    <a:pt x="0" y="309753"/>
                  </a:lnTo>
                  <a:lnTo>
                    <a:pt x="981456" y="309753"/>
                  </a:lnTo>
                  <a:lnTo>
                    <a:pt x="981456" y="0"/>
                  </a:lnTo>
                </a:path>
              </a:pathLst>
            </a:custGeom>
            <a:ln w="38099">
              <a:solidFill>
                <a:srgbClr val="F79646"/>
              </a:solidFill>
            </a:ln>
          </p:spPr>
          <p:txBody>
            <a:bodyPr wrap="square" lIns="0" tIns="0" rIns="0" bIns="0" rtlCol="0"/>
            <a:lstStyle/>
            <a:p>
              <a:endParaRPr/>
            </a:p>
          </p:txBody>
        </p:sp>
        <p:sp>
          <p:nvSpPr>
            <p:cNvPr id="72" name="object 41"/>
            <p:cNvSpPr/>
            <p:nvPr/>
          </p:nvSpPr>
          <p:spPr>
            <a:xfrm>
              <a:off x="2143112" y="2018919"/>
              <a:ext cx="133350" cy="114300"/>
            </a:xfrm>
            <a:custGeom>
              <a:avLst/>
              <a:gdLst/>
              <a:ahLst/>
              <a:cxnLst/>
              <a:rect l="l" t="t" r="r" b="b"/>
              <a:pathLst>
                <a:path w="133350" h="114300">
                  <a:moveTo>
                    <a:pt x="0" y="114300"/>
                  </a:moveTo>
                  <a:lnTo>
                    <a:pt x="66675" y="0"/>
                  </a:lnTo>
                  <a:lnTo>
                    <a:pt x="133350" y="114300"/>
                  </a:lnTo>
                </a:path>
              </a:pathLst>
            </a:custGeom>
            <a:ln w="38100">
              <a:solidFill>
                <a:srgbClr val="F79646"/>
              </a:solidFill>
            </a:ln>
          </p:spPr>
          <p:txBody>
            <a:bodyPr wrap="square" lIns="0" tIns="0" rIns="0" bIns="0" rtlCol="0"/>
            <a:lstStyle/>
            <a:p>
              <a:endParaRPr/>
            </a:p>
          </p:txBody>
        </p:sp>
        <p:sp>
          <p:nvSpPr>
            <p:cNvPr id="73" name="object 42"/>
            <p:cNvSpPr/>
            <p:nvPr/>
          </p:nvSpPr>
          <p:spPr>
            <a:xfrm>
              <a:off x="2362200" y="3581400"/>
              <a:ext cx="1676400" cy="457200"/>
            </a:xfrm>
            <a:custGeom>
              <a:avLst/>
              <a:gdLst/>
              <a:ahLst/>
              <a:cxnLst/>
              <a:rect l="l" t="t" r="r" b="b"/>
              <a:pathLst>
                <a:path w="1676400" h="457200">
                  <a:moveTo>
                    <a:pt x="1676400" y="0"/>
                  </a:moveTo>
                  <a:lnTo>
                    <a:pt x="0" y="0"/>
                  </a:lnTo>
                  <a:lnTo>
                    <a:pt x="0" y="457200"/>
                  </a:lnTo>
                  <a:lnTo>
                    <a:pt x="1676400" y="457200"/>
                  </a:lnTo>
                  <a:lnTo>
                    <a:pt x="1676400" y="0"/>
                  </a:lnTo>
                  <a:close/>
                </a:path>
              </a:pathLst>
            </a:custGeom>
            <a:solidFill>
              <a:srgbClr val="FFFFFF"/>
            </a:solidFill>
          </p:spPr>
          <p:txBody>
            <a:bodyPr wrap="square" lIns="0" tIns="0" rIns="0" bIns="0" rtlCol="0"/>
            <a:lstStyle/>
            <a:p>
              <a:endParaRPr/>
            </a:p>
          </p:txBody>
        </p:sp>
        <p:sp>
          <p:nvSpPr>
            <p:cNvPr id="74" name="object 43"/>
            <p:cNvSpPr/>
            <p:nvPr/>
          </p:nvSpPr>
          <p:spPr>
            <a:xfrm>
              <a:off x="2362200" y="3581400"/>
              <a:ext cx="1676400" cy="457200"/>
            </a:xfrm>
            <a:custGeom>
              <a:avLst/>
              <a:gdLst/>
              <a:ahLst/>
              <a:cxnLst/>
              <a:rect l="l" t="t" r="r" b="b"/>
              <a:pathLst>
                <a:path w="1676400" h="457200">
                  <a:moveTo>
                    <a:pt x="0" y="0"/>
                  </a:moveTo>
                  <a:lnTo>
                    <a:pt x="1676400" y="0"/>
                  </a:lnTo>
                  <a:lnTo>
                    <a:pt x="1676400" y="457200"/>
                  </a:lnTo>
                  <a:lnTo>
                    <a:pt x="0" y="457200"/>
                  </a:lnTo>
                  <a:lnTo>
                    <a:pt x="0" y="0"/>
                  </a:lnTo>
                  <a:close/>
                </a:path>
              </a:pathLst>
            </a:custGeom>
            <a:ln w="25400">
              <a:solidFill>
                <a:srgbClr val="F79646"/>
              </a:solidFill>
            </a:ln>
          </p:spPr>
          <p:txBody>
            <a:bodyPr wrap="square" lIns="0" tIns="0" rIns="0" bIns="0" rtlCol="0"/>
            <a:lstStyle/>
            <a:p>
              <a:endParaRPr/>
            </a:p>
          </p:txBody>
        </p:sp>
      </p:grpSp>
      <p:sp>
        <p:nvSpPr>
          <p:cNvPr id="75" name="object 45"/>
          <p:cNvSpPr txBox="1"/>
          <p:nvPr/>
        </p:nvSpPr>
        <p:spPr>
          <a:xfrm>
            <a:off x="5502658" y="4407537"/>
            <a:ext cx="1651000" cy="299720"/>
          </a:xfrm>
          <a:prstGeom prst="rect">
            <a:avLst/>
          </a:prstGeom>
        </p:spPr>
        <p:txBody>
          <a:bodyPr vert="horz" wrap="square" lIns="0" tIns="12700" rIns="0" bIns="0" rtlCol="0">
            <a:spAutoFit/>
          </a:bodyPr>
          <a:lstStyle/>
          <a:p>
            <a:pPr marL="423545">
              <a:lnSpc>
                <a:spcPct val="100000"/>
              </a:lnSpc>
              <a:spcBef>
                <a:spcPts val="100"/>
              </a:spcBef>
            </a:pPr>
            <a:r>
              <a:rPr sz="1800" spc="-30" dirty="0">
                <a:latin typeface="Carlito"/>
                <a:cs typeface="Carlito"/>
              </a:rPr>
              <a:t>Tam</a:t>
            </a:r>
            <a:r>
              <a:rPr sz="1800" spc="-65" dirty="0">
                <a:latin typeface="Carlito"/>
                <a:cs typeface="Carlito"/>
              </a:rPr>
              <a:t> </a:t>
            </a:r>
            <a:r>
              <a:rPr sz="1800" spc="-20" dirty="0">
                <a:latin typeface="Carlito"/>
                <a:cs typeface="Carlito"/>
              </a:rPr>
              <a:t>giác</a:t>
            </a:r>
            <a:endParaRPr sz="1800" dirty="0">
              <a:latin typeface="Carlito"/>
              <a:cs typeface="Carlito"/>
            </a:endParaRPr>
          </a:p>
        </p:txBody>
      </p:sp>
      <p:grpSp>
        <p:nvGrpSpPr>
          <p:cNvPr id="76" name="object 46"/>
          <p:cNvGrpSpPr/>
          <p:nvPr/>
        </p:nvGrpSpPr>
        <p:grpSpPr>
          <a:xfrm>
            <a:off x="4145788" y="3708529"/>
            <a:ext cx="2245360" cy="702945"/>
            <a:chOff x="1018030" y="2945892"/>
            <a:chExt cx="2245360" cy="702945"/>
          </a:xfrm>
        </p:grpSpPr>
        <p:pic>
          <p:nvPicPr>
            <p:cNvPr id="77" name="object 47"/>
            <p:cNvPicPr/>
            <p:nvPr/>
          </p:nvPicPr>
          <p:blipFill>
            <a:blip r:embed="rId8" cstate="print"/>
            <a:stretch>
              <a:fillRect/>
            </a:stretch>
          </p:blipFill>
          <p:spPr>
            <a:xfrm>
              <a:off x="1018030" y="2945892"/>
              <a:ext cx="2244852" cy="702564"/>
            </a:xfrm>
            <a:prstGeom prst="rect">
              <a:avLst/>
            </a:prstGeom>
          </p:spPr>
        </p:pic>
        <p:sp>
          <p:nvSpPr>
            <p:cNvPr id="78" name="object 48"/>
            <p:cNvSpPr/>
            <p:nvPr/>
          </p:nvSpPr>
          <p:spPr>
            <a:xfrm>
              <a:off x="1228343" y="3171063"/>
              <a:ext cx="1972310" cy="410845"/>
            </a:xfrm>
            <a:custGeom>
              <a:avLst/>
              <a:gdLst/>
              <a:ahLst/>
              <a:cxnLst/>
              <a:rect l="l" t="t" r="r" b="b"/>
              <a:pathLst>
                <a:path w="1972310" h="410845">
                  <a:moveTo>
                    <a:pt x="1972056" y="410337"/>
                  </a:moveTo>
                  <a:lnTo>
                    <a:pt x="1972056" y="186309"/>
                  </a:lnTo>
                  <a:lnTo>
                    <a:pt x="0" y="186309"/>
                  </a:lnTo>
                  <a:lnTo>
                    <a:pt x="0" y="0"/>
                  </a:lnTo>
                </a:path>
              </a:pathLst>
            </a:custGeom>
            <a:ln w="38100">
              <a:solidFill>
                <a:srgbClr val="F79646"/>
              </a:solidFill>
            </a:ln>
          </p:spPr>
          <p:txBody>
            <a:bodyPr wrap="square" lIns="0" tIns="0" rIns="0" bIns="0" rtlCol="0"/>
            <a:lstStyle/>
            <a:p>
              <a:endParaRPr/>
            </a:p>
          </p:txBody>
        </p:sp>
        <p:sp>
          <p:nvSpPr>
            <p:cNvPr id="79" name="object 49"/>
            <p:cNvSpPr/>
            <p:nvPr/>
          </p:nvSpPr>
          <p:spPr>
            <a:xfrm>
              <a:off x="1161681" y="3171063"/>
              <a:ext cx="133350" cy="114300"/>
            </a:xfrm>
            <a:custGeom>
              <a:avLst/>
              <a:gdLst/>
              <a:ahLst/>
              <a:cxnLst/>
              <a:rect l="l" t="t" r="r" b="b"/>
              <a:pathLst>
                <a:path w="133350" h="114300">
                  <a:moveTo>
                    <a:pt x="133350" y="114300"/>
                  </a:moveTo>
                  <a:lnTo>
                    <a:pt x="66675" y="0"/>
                  </a:lnTo>
                  <a:lnTo>
                    <a:pt x="0" y="114300"/>
                  </a:lnTo>
                </a:path>
              </a:pathLst>
            </a:custGeom>
            <a:ln w="38100">
              <a:solidFill>
                <a:srgbClr val="F79646"/>
              </a:solidFill>
            </a:ln>
          </p:spPr>
          <p:txBody>
            <a:bodyPr wrap="square" lIns="0" tIns="0" rIns="0" bIns="0" rtlCol="0"/>
            <a:lstStyle/>
            <a:p>
              <a:endParaRPr/>
            </a:p>
          </p:txBody>
        </p:sp>
      </p:grpSp>
      <p:grpSp>
        <p:nvGrpSpPr>
          <p:cNvPr id="80" name="object 13"/>
          <p:cNvGrpSpPr/>
          <p:nvPr/>
        </p:nvGrpSpPr>
        <p:grpSpPr>
          <a:xfrm>
            <a:off x="4399963" y="2286000"/>
            <a:ext cx="1701800" cy="482600"/>
            <a:chOff x="377443" y="2663444"/>
            <a:chExt cx="1701800" cy="482600"/>
          </a:xfrm>
        </p:grpSpPr>
        <p:sp>
          <p:nvSpPr>
            <p:cNvPr id="81" name="object 14"/>
            <p:cNvSpPr/>
            <p:nvPr/>
          </p:nvSpPr>
          <p:spPr>
            <a:xfrm>
              <a:off x="390143" y="2676144"/>
              <a:ext cx="1676400" cy="457200"/>
            </a:xfrm>
            <a:custGeom>
              <a:avLst/>
              <a:gdLst/>
              <a:ahLst/>
              <a:cxnLst/>
              <a:rect l="l" t="t" r="r" b="b"/>
              <a:pathLst>
                <a:path w="1676400" h="457200">
                  <a:moveTo>
                    <a:pt x="1676400" y="0"/>
                  </a:moveTo>
                  <a:lnTo>
                    <a:pt x="0" y="0"/>
                  </a:lnTo>
                  <a:lnTo>
                    <a:pt x="0" y="457200"/>
                  </a:lnTo>
                  <a:lnTo>
                    <a:pt x="1676400" y="457200"/>
                  </a:lnTo>
                  <a:lnTo>
                    <a:pt x="1676400" y="0"/>
                  </a:lnTo>
                  <a:close/>
                </a:path>
              </a:pathLst>
            </a:custGeom>
            <a:solidFill>
              <a:srgbClr val="FFFFFF"/>
            </a:solidFill>
          </p:spPr>
          <p:txBody>
            <a:bodyPr wrap="square" lIns="0" tIns="0" rIns="0" bIns="0" rtlCol="0"/>
            <a:lstStyle/>
            <a:p>
              <a:endParaRPr/>
            </a:p>
          </p:txBody>
        </p:sp>
        <p:sp>
          <p:nvSpPr>
            <p:cNvPr id="82" name="object 15"/>
            <p:cNvSpPr/>
            <p:nvPr/>
          </p:nvSpPr>
          <p:spPr>
            <a:xfrm>
              <a:off x="390143" y="2676144"/>
              <a:ext cx="1676400" cy="457200"/>
            </a:xfrm>
            <a:custGeom>
              <a:avLst/>
              <a:gdLst/>
              <a:ahLst/>
              <a:cxnLst/>
              <a:rect l="l" t="t" r="r" b="b"/>
              <a:pathLst>
                <a:path w="1676400" h="457200">
                  <a:moveTo>
                    <a:pt x="0" y="0"/>
                  </a:moveTo>
                  <a:lnTo>
                    <a:pt x="1676400" y="0"/>
                  </a:lnTo>
                  <a:lnTo>
                    <a:pt x="1676400" y="457200"/>
                  </a:lnTo>
                  <a:lnTo>
                    <a:pt x="0" y="457200"/>
                  </a:lnTo>
                  <a:lnTo>
                    <a:pt x="0" y="0"/>
                  </a:lnTo>
                  <a:close/>
                </a:path>
              </a:pathLst>
            </a:custGeom>
            <a:ln w="25400">
              <a:solidFill>
                <a:srgbClr val="F79646"/>
              </a:solidFill>
            </a:ln>
          </p:spPr>
          <p:txBody>
            <a:bodyPr wrap="square" lIns="0" tIns="0" rIns="0" bIns="0" rtlCol="0"/>
            <a:lstStyle/>
            <a:p>
              <a:endParaRPr/>
            </a:p>
          </p:txBody>
        </p:sp>
      </p:grpSp>
      <p:sp>
        <p:nvSpPr>
          <p:cNvPr id="2" name="TextBox 1"/>
          <p:cNvSpPr txBox="1"/>
          <p:nvPr/>
        </p:nvSpPr>
        <p:spPr>
          <a:xfrm>
            <a:off x="5040726" y="2380166"/>
            <a:ext cx="1219200" cy="276999"/>
          </a:xfrm>
          <a:prstGeom prst="rect">
            <a:avLst/>
          </a:prstGeom>
          <a:noFill/>
        </p:spPr>
        <p:txBody>
          <a:bodyPr wrap="square" lIns="0" tIns="0" rIns="0" bIns="0" rtlCol="0">
            <a:spAutoFit/>
          </a:bodyPr>
          <a:lstStyle/>
          <a:p>
            <a:pPr algn="l"/>
            <a:r>
              <a:rPr lang="en-US" dirty="0" err="1">
                <a:latin typeface="Carlito"/>
                <a:cs typeface="Carlito"/>
              </a:rPr>
              <a:t>Hình</a:t>
            </a:r>
            <a:endParaRPr lang="en-US" dirty="0">
              <a:latin typeface="Carlito"/>
              <a:cs typeface="Carlito"/>
            </a:endParaRPr>
          </a:p>
        </p:txBody>
      </p:sp>
    </p:spTree>
    <p:extLst>
      <p:ext uri="{BB962C8B-B14F-4D97-AF65-F5344CB8AC3E}">
        <p14:creationId xmlns:p14="http://schemas.microsoft.com/office/powerpoint/2010/main" val="557168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466646" y="1679367"/>
            <a:ext cx="7924165" cy="1065035"/>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Các</a:t>
            </a:r>
            <a:r>
              <a:rPr lang="en-US" sz="2800" spc="-45" dirty="0" smtClean="0">
                <a:latin typeface="+mj-lt"/>
                <a:cs typeface="Arial"/>
              </a:rPr>
              <a:t> </a:t>
            </a:r>
            <a:r>
              <a:rPr lang="en-US" sz="2800" spc="-45" dirty="0" err="1" smtClean="0">
                <a:latin typeface="+mj-lt"/>
                <a:cs typeface="Arial"/>
              </a:rPr>
              <a:t>kiểu</a:t>
            </a:r>
            <a:r>
              <a:rPr lang="en-US" sz="2800" spc="-45" dirty="0" smtClean="0">
                <a:latin typeface="+mj-lt"/>
                <a:cs typeface="Arial"/>
              </a:rPr>
              <a:t> </a:t>
            </a:r>
            <a:r>
              <a:rPr lang="en-US" sz="2800" spc="-45" dirty="0" err="1" smtClean="0">
                <a:latin typeface="+mj-lt"/>
                <a:cs typeface="Arial"/>
              </a:rPr>
              <a:t>kế</a:t>
            </a:r>
            <a:r>
              <a:rPr lang="en-US" sz="2800" spc="-45" dirty="0" smtClean="0">
                <a:latin typeface="+mj-lt"/>
                <a:cs typeface="Arial"/>
              </a:rPr>
              <a:t> </a:t>
            </a:r>
            <a:r>
              <a:rPr lang="en-US" sz="2800" spc="-45" dirty="0" err="1" smtClean="0">
                <a:latin typeface="+mj-lt"/>
                <a:cs typeface="Arial"/>
              </a:rPr>
              <a:t>thừa</a:t>
            </a:r>
            <a:r>
              <a:rPr lang="en-US" sz="2800" spc="-45" dirty="0" smtClean="0">
                <a:latin typeface="+mj-lt"/>
                <a:cs typeface="Arial"/>
              </a:rPr>
              <a:t> </a:t>
            </a:r>
            <a:r>
              <a:rPr lang="en-US" sz="2800" spc="-45" dirty="0" err="1" smtClean="0">
                <a:latin typeface="+mj-lt"/>
                <a:cs typeface="Arial"/>
              </a:rPr>
              <a:t>trong</a:t>
            </a:r>
            <a:r>
              <a:rPr lang="en-US" sz="2800" spc="-45" dirty="0" smtClean="0">
                <a:latin typeface="+mj-lt"/>
                <a:cs typeface="Arial"/>
              </a:rPr>
              <a:t> Java (3 </a:t>
            </a:r>
            <a:r>
              <a:rPr lang="en-US" sz="2800" spc="-45" dirty="0" err="1" smtClean="0">
                <a:latin typeface="+mj-lt"/>
                <a:cs typeface="Arial"/>
              </a:rPr>
              <a:t>kiểu</a:t>
            </a:r>
            <a:r>
              <a:rPr lang="en-US" sz="2800" spc="-45" dirty="0" smtClean="0">
                <a:latin typeface="+mj-lt"/>
                <a:cs typeface="Arial"/>
              </a:rPr>
              <a:t>)</a:t>
            </a:r>
            <a:r>
              <a:rPr sz="2800" spc="-25" dirty="0" smtClean="0">
                <a:latin typeface="+mj-lt"/>
                <a:cs typeface="Arial"/>
              </a:rPr>
              <a:t>:</a:t>
            </a:r>
            <a:endParaRPr lang="en-US" sz="2800" spc="-25" dirty="0" smtClean="0">
              <a:latin typeface="+mj-lt"/>
              <a:cs typeface="Arial"/>
            </a:endParaRPr>
          </a:p>
          <a:p>
            <a:pPr marL="354965" indent="-342265">
              <a:lnSpc>
                <a:spcPct val="100000"/>
              </a:lnSpc>
              <a:spcBef>
                <a:spcPts val="785"/>
              </a:spcBef>
              <a:buClr>
                <a:srgbClr val="FF5A33"/>
              </a:buClr>
              <a:buFont typeface="Wingdings"/>
              <a:buChar char=""/>
              <a:tabLst>
                <a:tab pos="354965" algn="l"/>
              </a:tabLst>
            </a:pPr>
            <a:endParaRPr sz="2800" dirty="0">
              <a:latin typeface="+mj-lt"/>
              <a:cs typeface="Arial"/>
            </a:endParaRP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33600" y="2211884"/>
            <a:ext cx="7373379" cy="3839111"/>
          </a:xfrm>
          <a:prstGeom prst="rect">
            <a:avLst/>
          </a:prstGeom>
        </p:spPr>
      </p:pic>
    </p:spTree>
    <p:extLst>
      <p:ext uri="{BB962C8B-B14F-4D97-AF65-F5344CB8AC3E}">
        <p14:creationId xmlns:p14="http://schemas.microsoft.com/office/powerpoint/2010/main" val="1566922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12" name="object 8"/>
          <p:cNvSpPr txBox="1"/>
          <p:nvPr/>
        </p:nvSpPr>
        <p:spPr>
          <a:xfrm>
            <a:off x="1447800" y="1679367"/>
            <a:ext cx="8915973" cy="3956211"/>
          </a:xfrm>
          <a:prstGeom prst="rect">
            <a:avLst/>
          </a:prstGeom>
        </p:spPr>
        <p:txBody>
          <a:bodyPr vert="horz" wrap="square" lIns="0" tIns="97790" rIns="0" bIns="0" rtlCol="0">
            <a:spAutoFit/>
          </a:bodyPr>
          <a:lstStyle/>
          <a:p>
            <a:pPr marL="354965" indent="-342265">
              <a:lnSpc>
                <a:spcPct val="100000"/>
              </a:lnSpc>
              <a:spcBef>
                <a:spcPts val="770"/>
              </a:spcBef>
              <a:buClr>
                <a:srgbClr val="FF5A33"/>
              </a:buClr>
              <a:buFont typeface="Wingdings"/>
              <a:buChar char=""/>
              <a:tabLst>
                <a:tab pos="354965" algn="l"/>
              </a:tabLst>
            </a:pPr>
            <a:r>
              <a:rPr sz="2600" dirty="0">
                <a:latin typeface="+mj-lt"/>
                <a:cs typeface="Arial"/>
              </a:rPr>
              <a:t>Mục</a:t>
            </a:r>
            <a:r>
              <a:rPr sz="2600" spc="-160" dirty="0">
                <a:latin typeface="+mj-lt"/>
                <a:cs typeface="Arial"/>
              </a:rPr>
              <a:t> </a:t>
            </a:r>
            <a:r>
              <a:rPr sz="2600" dirty="0">
                <a:latin typeface="+mj-lt"/>
                <a:cs typeface="Arial"/>
              </a:rPr>
              <a:t>đích</a:t>
            </a:r>
            <a:r>
              <a:rPr sz="2600" spc="-80" dirty="0">
                <a:latin typeface="+mj-lt"/>
                <a:cs typeface="Arial"/>
              </a:rPr>
              <a:t> </a:t>
            </a:r>
            <a:r>
              <a:rPr sz="2600" spc="-35" dirty="0">
                <a:latin typeface="+mj-lt"/>
                <a:cs typeface="Arial"/>
              </a:rPr>
              <a:t>của</a:t>
            </a:r>
            <a:r>
              <a:rPr sz="2600" spc="-85" dirty="0">
                <a:latin typeface="+mj-lt"/>
                <a:cs typeface="Arial"/>
              </a:rPr>
              <a:t> </a:t>
            </a:r>
            <a:r>
              <a:rPr sz="2600" dirty="0">
                <a:latin typeface="+mj-lt"/>
                <a:cs typeface="Arial"/>
              </a:rPr>
              <a:t>thừa</a:t>
            </a:r>
            <a:r>
              <a:rPr sz="2600" spc="-70" dirty="0">
                <a:latin typeface="+mj-lt"/>
                <a:cs typeface="Arial"/>
              </a:rPr>
              <a:t> </a:t>
            </a:r>
            <a:r>
              <a:rPr sz="2600" dirty="0">
                <a:latin typeface="+mj-lt"/>
                <a:cs typeface="Arial"/>
              </a:rPr>
              <a:t>kế</a:t>
            </a:r>
            <a:r>
              <a:rPr sz="2600" spc="-90" dirty="0">
                <a:latin typeface="+mj-lt"/>
                <a:cs typeface="Arial"/>
              </a:rPr>
              <a:t> </a:t>
            </a:r>
            <a:r>
              <a:rPr sz="2600" dirty="0">
                <a:latin typeface="+mj-lt"/>
                <a:cs typeface="Arial"/>
              </a:rPr>
              <a:t>là</a:t>
            </a:r>
            <a:r>
              <a:rPr sz="2600" spc="-90" dirty="0">
                <a:latin typeface="+mj-lt"/>
                <a:cs typeface="Arial"/>
              </a:rPr>
              <a:t> </a:t>
            </a:r>
            <a:r>
              <a:rPr sz="2600" dirty="0">
                <a:latin typeface="+mj-lt"/>
                <a:cs typeface="Arial"/>
              </a:rPr>
              <a:t>tái</a:t>
            </a:r>
            <a:r>
              <a:rPr sz="2600" spc="-90" dirty="0">
                <a:latin typeface="+mj-lt"/>
                <a:cs typeface="Arial"/>
              </a:rPr>
              <a:t> </a:t>
            </a:r>
            <a:r>
              <a:rPr sz="2600" spc="-235" dirty="0">
                <a:latin typeface="+mj-lt"/>
                <a:cs typeface="Arial"/>
              </a:rPr>
              <a:t>sử</a:t>
            </a:r>
            <a:r>
              <a:rPr sz="2600" spc="-10" dirty="0">
                <a:latin typeface="+mj-lt"/>
                <a:cs typeface="Arial"/>
              </a:rPr>
              <a:t> dụng.</a:t>
            </a:r>
            <a:endParaRPr sz="2600" dirty="0">
              <a:latin typeface="+mj-lt"/>
              <a:cs typeface="Arial"/>
            </a:endParaRPr>
          </a:p>
          <a:p>
            <a:pPr marL="354965" indent="-342265">
              <a:lnSpc>
                <a:spcPct val="100000"/>
              </a:lnSpc>
              <a:spcBef>
                <a:spcPts val="675"/>
              </a:spcBef>
              <a:buClr>
                <a:srgbClr val="FF5A33"/>
              </a:buClr>
              <a:buFont typeface="Wingdings"/>
              <a:buChar char=""/>
              <a:tabLst>
                <a:tab pos="354965" algn="l"/>
              </a:tabLst>
            </a:pPr>
            <a:r>
              <a:rPr sz="2600" spc="-95" dirty="0">
                <a:latin typeface="+mj-lt"/>
                <a:cs typeface="Arial"/>
              </a:rPr>
              <a:t>Lớp</a:t>
            </a:r>
            <a:r>
              <a:rPr sz="2600" spc="-100" dirty="0">
                <a:latin typeface="+mj-lt"/>
                <a:cs typeface="Arial"/>
              </a:rPr>
              <a:t> </a:t>
            </a:r>
            <a:r>
              <a:rPr sz="2600" dirty="0">
                <a:latin typeface="+mj-lt"/>
                <a:cs typeface="Arial"/>
              </a:rPr>
              <a:t>con</a:t>
            </a:r>
            <a:r>
              <a:rPr sz="2600" spc="-85" dirty="0">
                <a:latin typeface="+mj-lt"/>
                <a:cs typeface="Arial"/>
              </a:rPr>
              <a:t> </a:t>
            </a:r>
            <a:r>
              <a:rPr sz="2600" spc="-95" dirty="0">
                <a:latin typeface="+mj-lt"/>
                <a:cs typeface="Arial"/>
              </a:rPr>
              <a:t>được</a:t>
            </a:r>
            <a:r>
              <a:rPr sz="2600" spc="-55" dirty="0">
                <a:latin typeface="+mj-lt"/>
                <a:cs typeface="Arial"/>
              </a:rPr>
              <a:t> </a:t>
            </a:r>
            <a:r>
              <a:rPr sz="2600" dirty="0">
                <a:latin typeface="+mj-lt"/>
                <a:cs typeface="Arial"/>
              </a:rPr>
              <a:t>phép</a:t>
            </a:r>
            <a:r>
              <a:rPr sz="2600" spc="-50" dirty="0">
                <a:latin typeface="+mj-lt"/>
                <a:cs typeface="Arial"/>
              </a:rPr>
              <a:t> </a:t>
            </a:r>
            <a:r>
              <a:rPr sz="2600" spc="-200" dirty="0">
                <a:latin typeface="+mj-lt"/>
                <a:cs typeface="Arial"/>
              </a:rPr>
              <a:t>sở</a:t>
            </a:r>
            <a:r>
              <a:rPr sz="2600" spc="-15" dirty="0">
                <a:latin typeface="+mj-lt"/>
                <a:cs typeface="Arial"/>
              </a:rPr>
              <a:t> </a:t>
            </a:r>
            <a:r>
              <a:rPr sz="2600" spc="-10" dirty="0">
                <a:latin typeface="+mj-lt"/>
                <a:cs typeface="Arial"/>
              </a:rPr>
              <a:t>hữu</a:t>
            </a:r>
            <a:r>
              <a:rPr sz="2600" spc="-60" dirty="0">
                <a:latin typeface="+mj-lt"/>
                <a:cs typeface="Arial"/>
              </a:rPr>
              <a:t> </a:t>
            </a:r>
            <a:r>
              <a:rPr sz="2600" spc="-110" dirty="0">
                <a:latin typeface="+mj-lt"/>
                <a:cs typeface="Arial"/>
              </a:rPr>
              <a:t>các</a:t>
            </a:r>
            <a:r>
              <a:rPr sz="2600" spc="-80" dirty="0">
                <a:latin typeface="+mj-lt"/>
                <a:cs typeface="Arial"/>
              </a:rPr>
              <a:t> </a:t>
            </a:r>
            <a:r>
              <a:rPr sz="2600" dirty="0">
                <a:latin typeface="+mj-lt"/>
                <a:cs typeface="Arial"/>
              </a:rPr>
              <a:t>tài</a:t>
            </a:r>
            <a:r>
              <a:rPr sz="2600" spc="-70" dirty="0">
                <a:latin typeface="+mj-lt"/>
                <a:cs typeface="Arial"/>
              </a:rPr>
              <a:t> </a:t>
            </a:r>
            <a:r>
              <a:rPr sz="2600" spc="-85" dirty="0" err="1">
                <a:latin typeface="+mj-lt"/>
                <a:cs typeface="Arial"/>
              </a:rPr>
              <a:t>sản</a:t>
            </a:r>
            <a:r>
              <a:rPr sz="2600" spc="-65" dirty="0">
                <a:latin typeface="+mj-lt"/>
                <a:cs typeface="Arial"/>
              </a:rPr>
              <a:t> </a:t>
            </a:r>
            <a:r>
              <a:rPr sz="2600" spc="-10" dirty="0" smtClean="0">
                <a:latin typeface="+mj-lt"/>
                <a:cs typeface="Arial"/>
              </a:rPr>
              <a:t>(</a:t>
            </a:r>
            <a:r>
              <a:rPr lang="en-US" sz="2600" spc="-10" dirty="0" err="1" smtClean="0">
                <a:latin typeface="+mj-lt"/>
                <a:cs typeface="Arial"/>
              </a:rPr>
              <a:t>thuộc</a:t>
            </a:r>
            <a:r>
              <a:rPr lang="en-US" sz="2600" spc="-10" dirty="0" smtClean="0">
                <a:latin typeface="+mj-lt"/>
                <a:cs typeface="Arial"/>
              </a:rPr>
              <a:t> </a:t>
            </a:r>
            <a:r>
              <a:rPr lang="en-US" sz="2600" spc="-10" dirty="0" err="1" smtClean="0">
                <a:latin typeface="+mj-lt"/>
                <a:cs typeface="Arial"/>
              </a:rPr>
              <a:t>tính</a:t>
            </a:r>
            <a:r>
              <a:rPr lang="en-US" sz="2600" spc="-10" dirty="0" smtClean="0">
                <a:latin typeface="+mj-lt"/>
                <a:cs typeface="Arial"/>
              </a:rPr>
              <a:t> </a:t>
            </a:r>
            <a:r>
              <a:rPr sz="2600" spc="-25" dirty="0" err="1" smtClean="0">
                <a:latin typeface="+mj-lt"/>
                <a:cs typeface="Arial"/>
              </a:rPr>
              <a:t>và</a:t>
            </a:r>
            <a:r>
              <a:rPr lang="en-US" sz="2600" spc="-25" dirty="0" smtClean="0">
                <a:latin typeface="+mj-lt"/>
                <a:cs typeface="Arial"/>
              </a:rPr>
              <a:t> </a:t>
            </a:r>
            <a:r>
              <a:rPr sz="2600" spc="-20" dirty="0" err="1" smtClean="0">
                <a:latin typeface="+mj-lt"/>
                <a:cs typeface="Arial"/>
              </a:rPr>
              <a:t>phương</a:t>
            </a:r>
            <a:r>
              <a:rPr sz="2600" spc="-110" dirty="0" smtClean="0">
                <a:latin typeface="+mj-lt"/>
                <a:cs typeface="Arial"/>
              </a:rPr>
              <a:t> </a:t>
            </a:r>
            <a:r>
              <a:rPr sz="2600" spc="-25" dirty="0">
                <a:latin typeface="+mj-lt"/>
                <a:cs typeface="Arial"/>
              </a:rPr>
              <a:t>thức)</a:t>
            </a:r>
            <a:r>
              <a:rPr sz="2600" spc="-120" dirty="0">
                <a:latin typeface="+mj-lt"/>
                <a:cs typeface="Arial"/>
              </a:rPr>
              <a:t> </a:t>
            </a:r>
            <a:r>
              <a:rPr sz="2600" spc="-35" dirty="0">
                <a:latin typeface="+mj-lt"/>
                <a:cs typeface="Arial"/>
              </a:rPr>
              <a:t>của</a:t>
            </a:r>
            <a:r>
              <a:rPr sz="2600" spc="-135" dirty="0">
                <a:latin typeface="+mj-lt"/>
                <a:cs typeface="Arial"/>
              </a:rPr>
              <a:t> </a:t>
            </a:r>
            <a:r>
              <a:rPr sz="2600" dirty="0">
                <a:latin typeface="+mj-lt"/>
                <a:cs typeface="Arial"/>
              </a:rPr>
              <a:t>lớp</a:t>
            </a:r>
            <a:r>
              <a:rPr sz="2600" spc="-114" dirty="0">
                <a:latin typeface="+mj-lt"/>
                <a:cs typeface="Arial"/>
              </a:rPr>
              <a:t> </a:t>
            </a:r>
            <a:r>
              <a:rPr sz="2600" spc="-25" dirty="0">
                <a:latin typeface="+mj-lt"/>
                <a:cs typeface="Arial"/>
              </a:rPr>
              <a:t>cha</a:t>
            </a:r>
            <a:endParaRPr sz="2600" dirty="0">
              <a:latin typeface="+mj-lt"/>
              <a:cs typeface="Arial"/>
            </a:endParaRPr>
          </a:p>
          <a:p>
            <a:pPr marL="755015" marR="544195" lvl="1" indent="-285750">
              <a:lnSpc>
                <a:spcPct val="100000"/>
              </a:lnSpc>
              <a:spcBef>
                <a:spcPts val="590"/>
              </a:spcBef>
              <a:buClr>
                <a:srgbClr val="FF5A33"/>
              </a:buClr>
              <a:buFont typeface="Wingdings"/>
              <a:buChar char=""/>
              <a:tabLst>
                <a:tab pos="756285" algn="l"/>
              </a:tabLst>
            </a:pPr>
            <a:r>
              <a:rPr sz="2400" spc="-85" dirty="0">
                <a:latin typeface="+mj-lt"/>
                <a:cs typeface="Arial"/>
              </a:rPr>
              <a:t>Lớp</a:t>
            </a:r>
            <a:r>
              <a:rPr sz="2400" spc="-35" dirty="0">
                <a:latin typeface="+mj-lt"/>
                <a:cs typeface="Arial"/>
              </a:rPr>
              <a:t> </a:t>
            </a:r>
            <a:r>
              <a:rPr sz="2400" dirty="0">
                <a:latin typeface="+mj-lt"/>
                <a:cs typeface="Arial"/>
              </a:rPr>
              <a:t>con</a:t>
            </a:r>
            <a:r>
              <a:rPr sz="2400" spc="10" dirty="0">
                <a:latin typeface="+mj-lt"/>
                <a:cs typeface="Arial"/>
              </a:rPr>
              <a:t> </a:t>
            </a:r>
            <a:r>
              <a:rPr sz="2400" spc="-80" dirty="0">
                <a:latin typeface="+mj-lt"/>
                <a:cs typeface="Arial"/>
              </a:rPr>
              <a:t>được</a:t>
            </a:r>
            <a:r>
              <a:rPr sz="2400" spc="-15" dirty="0">
                <a:latin typeface="+mj-lt"/>
                <a:cs typeface="Arial"/>
              </a:rPr>
              <a:t> </a:t>
            </a:r>
            <a:r>
              <a:rPr sz="2400" dirty="0">
                <a:latin typeface="+mj-lt"/>
                <a:cs typeface="Arial"/>
              </a:rPr>
              <a:t>phép</a:t>
            </a:r>
            <a:r>
              <a:rPr sz="2400" spc="-30" dirty="0">
                <a:latin typeface="+mj-lt"/>
                <a:cs typeface="Arial"/>
              </a:rPr>
              <a:t> </a:t>
            </a:r>
            <a:r>
              <a:rPr sz="2400" spc="-175" dirty="0">
                <a:latin typeface="+mj-lt"/>
                <a:cs typeface="Arial"/>
              </a:rPr>
              <a:t>sở</a:t>
            </a:r>
            <a:r>
              <a:rPr sz="2400" spc="-15" dirty="0">
                <a:latin typeface="+mj-lt"/>
                <a:cs typeface="Arial"/>
              </a:rPr>
              <a:t> </a:t>
            </a:r>
            <a:r>
              <a:rPr sz="2400" spc="-20" dirty="0">
                <a:latin typeface="+mj-lt"/>
                <a:cs typeface="Arial"/>
              </a:rPr>
              <a:t>hữu</a:t>
            </a:r>
            <a:r>
              <a:rPr sz="2400" spc="-15" dirty="0">
                <a:latin typeface="+mj-lt"/>
                <a:cs typeface="Arial"/>
              </a:rPr>
              <a:t> </a:t>
            </a:r>
            <a:r>
              <a:rPr sz="2400" spc="-85" dirty="0">
                <a:latin typeface="+mj-lt"/>
                <a:cs typeface="Arial"/>
              </a:rPr>
              <a:t>các</a:t>
            </a:r>
            <a:r>
              <a:rPr sz="2400" spc="-5" dirty="0">
                <a:latin typeface="+mj-lt"/>
                <a:cs typeface="Arial"/>
              </a:rPr>
              <a:t> </a:t>
            </a:r>
            <a:r>
              <a:rPr sz="2400" dirty="0">
                <a:latin typeface="+mj-lt"/>
                <a:cs typeface="Arial"/>
              </a:rPr>
              <a:t>tài</a:t>
            </a:r>
            <a:r>
              <a:rPr sz="2400" spc="-15" dirty="0">
                <a:latin typeface="+mj-lt"/>
                <a:cs typeface="Arial"/>
              </a:rPr>
              <a:t> </a:t>
            </a:r>
            <a:r>
              <a:rPr sz="2400" spc="-85" dirty="0">
                <a:latin typeface="+mj-lt"/>
                <a:cs typeface="Arial"/>
              </a:rPr>
              <a:t>sản</a:t>
            </a:r>
            <a:r>
              <a:rPr sz="2400" spc="-25" dirty="0">
                <a:latin typeface="+mj-lt"/>
                <a:cs typeface="Arial"/>
              </a:rPr>
              <a:t> </a:t>
            </a:r>
            <a:r>
              <a:rPr sz="2400" dirty="0">
                <a:latin typeface="+mj-lt"/>
                <a:cs typeface="Arial"/>
              </a:rPr>
              <a:t>public</a:t>
            </a:r>
            <a:r>
              <a:rPr sz="2400" spc="5" dirty="0">
                <a:latin typeface="+mj-lt"/>
                <a:cs typeface="Arial"/>
              </a:rPr>
              <a:t> </a:t>
            </a:r>
            <a:r>
              <a:rPr sz="2400" spc="-20" dirty="0" err="1">
                <a:latin typeface="+mj-lt"/>
                <a:cs typeface="Arial"/>
              </a:rPr>
              <a:t>hoặc</a:t>
            </a:r>
            <a:r>
              <a:rPr sz="2400" spc="-20" dirty="0">
                <a:latin typeface="+mj-lt"/>
                <a:cs typeface="Arial"/>
              </a:rPr>
              <a:t> </a:t>
            </a:r>
            <a:r>
              <a:rPr sz="2400" dirty="0" smtClean="0">
                <a:latin typeface="+mj-lt"/>
                <a:cs typeface="Arial"/>
              </a:rPr>
              <a:t>protected</a:t>
            </a:r>
            <a:r>
              <a:rPr sz="2400" spc="-10" dirty="0" smtClean="0">
                <a:latin typeface="+mj-lt"/>
                <a:cs typeface="Arial"/>
              </a:rPr>
              <a:t> </a:t>
            </a:r>
            <a:r>
              <a:rPr sz="2400" spc="-20" dirty="0">
                <a:latin typeface="+mj-lt"/>
                <a:cs typeface="Arial"/>
              </a:rPr>
              <a:t>của</a:t>
            </a:r>
            <a:r>
              <a:rPr sz="2400" dirty="0">
                <a:latin typeface="+mj-lt"/>
                <a:cs typeface="Arial"/>
              </a:rPr>
              <a:t> lớp</a:t>
            </a:r>
            <a:r>
              <a:rPr sz="2400" spc="15" dirty="0">
                <a:latin typeface="+mj-lt"/>
                <a:cs typeface="Arial"/>
              </a:rPr>
              <a:t> </a:t>
            </a:r>
            <a:r>
              <a:rPr sz="2400" spc="-25" dirty="0">
                <a:latin typeface="+mj-lt"/>
                <a:cs typeface="Arial"/>
              </a:rPr>
              <a:t>cha</a:t>
            </a:r>
            <a:endParaRPr sz="2400" dirty="0">
              <a:latin typeface="+mj-lt"/>
              <a:cs typeface="Arial"/>
            </a:endParaRPr>
          </a:p>
          <a:p>
            <a:pPr marL="755650" lvl="1" indent="-285750">
              <a:lnSpc>
                <a:spcPct val="100000"/>
              </a:lnSpc>
              <a:spcBef>
                <a:spcPts val="575"/>
              </a:spcBef>
              <a:buClr>
                <a:srgbClr val="FF5A33"/>
              </a:buClr>
              <a:buFont typeface="Wingdings"/>
              <a:buChar char=""/>
              <a:tabLst>
                <a:tab pos="755650" algn="l"/>
              </a:tabLst>
            </a:pPr>
            <a:r>
              <a:rPr sz="2400" spc="-85" dirty="0">
                <a:latin typeface="+mj-lt"/>
                <a:cs typeface="Arial"/>
              </a:rPr>
              <a:t>Lớp </a:t>
            </a:r>
            <a:r>
              <a:rPr sz="2400" dirty="0">
                <a:latin typeface="+mj-lt"/>
                <a:cs typeface="Arial"/>
              </a:rPr>
              <a:t>con</a:t>
            </a:r>
            <a:r>
              <a:rPr sz="2400" spc="-15" dirty="0">
                <a:latin typeface="+mj-lt"/>
                <a:cs typeface="Arial"/>
              </a:rPr>
              <a:t> </a:t>
            </a:r>
            <a:r>
              <a:rPr sz="2400" dirty="0">
                <a:latin typeface="+mj-lt"/>
                <a:cs typeface="Arial"/>
              </a:rPr>
              <a:t>cũng</a:t>
            </a:r>
            <a:r>
              <a:rPr sz="2400" spc="-35" dirty="0">
                <a:latin typeface="+mj-lt"/>
                <a:cs typeface="Arial"/>
              </a:rPr>
              <a:t> </a:t>
            </a:r>
            <a:r>
              <a:rPr sz="2400" spc="-80" dirty="0">
                <a:latin typeface="+mj-lt"/>
                <a:cs typeface="Arial"/>
              </a:rPr>
              <a:t>được</a:t>
            </a:r>
            <a:r>
              <a:rPr sz="2400" spc="-40" dirty="0">
                <a:latin typeface="+mj-lt"/>
                <a:cs typeface="Arial"/>
              </a:rPr>
              <a:t> </a:t>
            </a:r>
            <a:r>
              <a:rPr sz="2400" dirty="0">
                <a:latin typeface="+mj-lt"/>
                <a:cs typeface="Arial"/>
              </a:rPr>
              <a:t>phép</a:t>
            </a:r>
            <a:r>
              <a:rPr sz="2400" spc="-45" dirty="0">
                <a:latin typeface="+mj-lt"/>
                <a:cs typeface="Arial"/>
              </a:rPr>
              <a:t> </a:t>
            </a:r>
            <a:r>
              <a:rPr sz="2400" spc="-175" dirty="0">
                <a:latin typeface="+mj-lt"/>
                <a:cs typeface="Arial"/>
              </a:rPr>
              <a:t>sở</a:t>
            </a:r>
            <a:r>
              <a:rPr sz="2400" spc="-15" dirty="0">
                <a:latin typeface="+mj-lt"/>
                <a:cs typeface="Arial"/>
              </a:rPr>
              <a:t> </a:t>
            </a:r>
            <a:r>
              <a:rPr sz="2400" spc="-20" dirty="0">
                <a:latin typeface="+mj-lt"/>
                <a:cs typeface="Arial"/>
              </a:rPr>
              <a:t>hữu</a:t>
            </a:r>
            <a:r>
              <a:rPr sz="2400" spc="-40" dirty="0">
                <a:latin typeface="+mj-lt"/>
                <a:cs typeface="Arial"/>
              </a:rPr>
              <a:t> </a:t>
            </a:r>
            <a:r>
              <a:rPr sz="2400" spc="-85" dirty="0">
                <a:latin typeface="+mj-lt"/>
                <a:cs typeface="Arial"/>
              </a:rPr>
              <a:t>các</a:t>
            </a:r>
            <a:r>
              <a:rPr sz="2400" spc="-30" dirty="0">
                <a:latin typeface="+mj-lt"/>
                <a:cs typeface="Arial"/>
              </a:rPr>
              <a:t> </a:t>
            </a:r>
            <a:r>
              <a:rPr sz="2400" dirty="0">
                <a:latin typeface="+mj-lt"/>
                <a:cs typeface="Arial"/>
              </a:rPr>
              <a:t>tài</a:t>
            </a:r>
            <a:r>
              <a:rPr sz="2400" spc="-40" dirty="0">
                <a:latin typeface="+mj-lt"/>
                <a:cs typeface="Arial"/>
              </a:rPr>
              <a:t> </a:t>
            </a:r>
            <a:r>
              <a:rPr sz="2400" spc="-85" dirty="0">
                <a:latin typeface="+mj-lt"/>
                <a:cs typeface="Arial"/>
              </a:rPr>
              <a:t>sản</a:t>
            </a:r>
            <a:r>
              <a:rPr sz="2400" spc="-45" dirty="0">
                <a:latin typeface="+mj-lt"/>
                <a:cs typeface="Arial"/>
              </a:rPr>
              <a:t> </a:t>
            </a:r>
            <a:r>
              <a:rPr sz="2400" spc="-10" dirty="0" err="1">
                <a:latin typeface="+mj-lt"/>
                <a:cs typeface="Arial"/>
              </a:rPr>
              <a:t>mặc</a:t>
            </a:r>
            <a:r>
              <a:rPr sz="2400" spc="-45" dirty="0">
                <a:latin typeface="+mj-lt"/>
                <a:cs typeface="Arial"/>
              </a:rPr>
              <a:t> </a:t>
            </a:r>
            <a:r>
              <a:rPr sz="2400" spc="-20" dirty="0" err="1" smtClean="0">
                <a:latin typeface="+mj-lt"/>
                <a:cs typeface="Arial"/>
              </a:rPr>
              <a:t>định</a:t>
            </a:r>
            <a:r>
              <a:rPr sz="2400" dirty="0" smtClean="0">
                <a:latin typeface="+mj-lt"/>
                <a:cs typeface="Arial"/>
              </a:rPr>
              <a:t>{default</a:t>
            </a:r>
            <a:r>
              <a:rPr sz="2400" dirty="0">
                <a:latin typeface="+mj-lt"/>
                <a:cs typeface="Arial"/>
              </a:rPr>
              <a:t>}</a:t>
            </a:r>
            <a:r>
              <a:rPr sz="2400" spc="-80" dirty="0">
                <a:latin typeface="+mj-lt"/>
                <a:cs typeface="Arial"/>
              </a:rPr>
              <a:t> </a:t>
            </a:r>
            <a:r>
              <a:rPr sz="2400" spc="-20" dirty="0">
                <a:latin typeface="+mj-lt"/>
                <a:cs typeface="Arial"/>
              </a:rPr>
              <a:t>của</a:t>
            </a:r>
            <a:r>
              <a:rPr sz="2400" spc="-70" dirty="0">
                <a:latin typeface="+mj-lt"/>
                <a:cs typeface="Arial"/>
              </a:rPr>
              <a:t> </a:t>
            </a:r>
            <a:r>
              <a:rPr sz="2400" dirty="0">
                <a:latin typeface="+mj-lt"/>
                <a:cs typeface="Arial"/>
              </a:rPr>
              <a:t>lớp</a:t>
            </a:r>
            <a:r>
              <a:rPr sz="2400" spc="-55" dirty="0">
                <a:latin typeface="+mj-lt"/>
                <a:cs typeface="Arial"/>
              </a:rPr>
              <a:t> </a:t>
            </a:r>
            <a:r>
              <a:rPr sz="2400" spc="-20" dirty="0">
                <a:latin typeface="+mj-lt"/>
                <a:cs typeface="Arial"/>
              </a:rPr>
              <a:t>cha</a:t>
            </a:r>
            <a:r>
              <a:rPr sz="2400" spc="-75" dirty="0">
                <a:latin typeface="+mj-lt"/>
                <a:cs typeface="Arial"/>
              </a:rPr>
              <a:t> </a:t>
            </a:r>
            <a:r>
              <a:rPr sz="2400" dirty="0">
                <a:latin typeface="+mj-lt"/>
                <a:cs typeface="Arial"/>
              </a:rPr>
              <a:t>nếu</a:t>
            </a:r>
            <a:r>
              <a:rPr sz="2400" spc="-75" dirty="0">
                <a:latin typeface="+mj-lt"/>
                <a:cs typeface="Arial"/>
              </a:rPr>
              <a:t> </a:t>
            </a:r>
            <a:r>
              <a:rPr sz="2400" dirty="0">
                <a:latin typeface="+mj-lt"/>
                <a:cs typeface="Arial"/>
              </a:rPr>
              <a:t>lớp</a:t>
            </a:r>
            <a:r>
              <a:rPr sz="2400" spc="-55" dirty="0">
                <a:latin typeface="+mj-lt"/>
                <a:cs typeface="Arial"/>
              </a:rPr>
              <a:t> </a:t>
            </a:r>
            <a:r>
              <a:rPr sz="2400" dirty="0">
                <a:latin typeface="+mj-lt"/>
                <a:cs typeface="Arial"/>
              </a:rPr>
              <a:t>con</a:t>
            </a:r>
            <a:r>
              <a:rPr sz="2400" spc="-65" dirty="0">
                <a:latin typeface="+mj-lt"/>
                <a:cs typeface="Arial"/>
              </a:rPr>
              <a:t> </a:t>
            </a:r>
            <a:r>
              <a:rPr sz="2400" spc="-75" dirty="0">
                <a:latin typeface="+mj-lt"/>
                <a:cs typeface="Arial"/>
              </a:rPr>
              <a:t>và</a:t>
            </a:r>
            <a:r>
              <a:rPr sz="2400" spc="-80" dirty="0">
                <a:latin typeface="+mj-lt"/>
                <a:cs typeface="Arial"/>
              </a:rPr>
              <a:t> </a:t>
            </a:r>
            <a:r>
              <a:rPr sz="2400" dirty="0">
                <a:latin typeface="+mj-lt"/>
                <a:cs typeface="Arial"/>
              </a:rPr>
              <a:t>lớp</a:t>
            </a:r>
            <a:r>
              <a:rPr sz="2400" spc="-55" dirty="0">
                <a:latin typeface="+mj-lt"/>
                <a:cs typeface="Arial"/>
              </a:rPr>
              <a:t> </a:t>
            </a:r>
            <a:r>
              <a:rPr sz="2400" spc="-20" dirty="0">
                <a:latin typeface="+mj-lt"/>
                <a:cs typeface="Arial"/>
              </a:rPr>
              <a:t>cha</a:t>
            </a:r>
            <a:r>
              <a:rPr sz="2400" spc="-75" dirty="0">
                <a:latin typeface="+mj-lt"/>
                <a:cs typeface="Arial"/>
              </a:rPr>
              <a:t> </a:t>
            </a:r>
            <a:r>
              <a:rPr sz="2400" spc="-45" dirty="0">
                <a:latin typeface="+mj-lt"/>
                <a:cs typeface="Arial"/>
              </a:rPr>
              <a:t>được </a:t>
            </a:r>
            <a:r>
              <a:rPr sz="2400" dirty="0">
                <a:latin typeface="+mj-lt"/>
                <a:cs typeface="Arial"/>
              </a:rPr>
              <a:t>định</a:t>
            </a:r>
            <a:r>
              <a:rPr sz="2400" spc="-5" dirty="0">
                <a:latin typeface="+mj-lt"/>
                <a:cs typeface="Arial"/>
              </a:rPr>
              <a:t> </a:t>
            </a:r>
            <a:r>
              <a:rPr sz="2400" dirty="0">
                <a:latin typeface="+mj-lt"/>
                <a:cs typeface="Arial"/>
              </a:rPr>
              <a:t>nghĩa</a:t>
            </a:r>
            <a:r>
              <a:rPr sz="2400" spc="5" dirty="0">
                <a:latin typeface="+mj-lt"/>
                <a:cs typeface="Arial"/>
              </a:rPr>
              <a:t> </a:t>
            </a:r>
            <a:r>
              <a:rPr sz="2400" dirty="0">
                <a:latin typeface="+mj-lt"/>
                <a:cs typeface="Arial"/>
              </a:rPr>
              <a:t>cùng </a:t>
            </a:r>
            <a:r>
              <a:rPr sz="2400" spc="30" dirty="0">
                <a:latin typeface="+mj-lt"/>
                <a:cs typeface="Arial"/>
              </a:rPr>
              <a:t>gói</a:t>
            </a:r>
            <a:endParaRPr sz="2400" dirty="0">
              <a:latin typeface="+mj-lt"/>
              <a:cs typeface="Arial"/>
            </a:endParaRPr>
          </a:p>
          <a:p>
            <a:pPr marL="755015" marR="5080" lvl="1" indent="-285750">
              <a:lnSpc>
                <a:spcPct val="100000"/>
              </a:lnSpc>
              <a:spcBef>
                <a:spcPts val="580"/>
              </a:spcBef>
              <a:buClr>
                <a:srgbClr val="FF5A33"/>
              </a:buClr>
              <a:buFont typeface="Wingdings"/>
              <a:buChar char=""/>
              <a:tabLst>
                <a:tab pos="756285" algn="l"/>
              </a:tabLst>
            </a:pPr>
            <a:r>
              <a:rPr sz="2400" spc="-85" dirty="0">
                <a:latin typeface="+mj-lt"/>
                <a:cs typeface="Arial"/>
              </a:rPr>
              <a:t>Lớp</a:t>
            </a:r>
            <a:r>
              <a:rPr sz="2400" spc="-25" dirty="0">
                <a:latin typeface="+mj-lt"/>
                <a:cs typeface="Arial"/>
              </a:rPr>
              <a:t> </a:t>
            </a:r>
            <a:r>
              <a:rPr sz="2400" dirty="0">
                <a:latin typeface="+mj-lt"/>
                <a:cs typeface="Arial"/>
              </a:rPr>
              <a:t>con</a:t>
            </a:r>
            <a:r>
              <a:rPr sz="2400" spc="5" dirty="0">
                <a:latin typeface="+mj-lt"/>
                <a:cs typeface="Arial"/>
              </a:rPr>
              <a:t> </a:t>
            </a:r>
            <a:r>
              <a:rPr sz="2400" dirty="0">
                <a:latin typeface="+mj-lt"/>
                <a:cs typeface="Arial"/>
              </a:rPr>
              <a:t>không</a:t>
            </a:r>
            <a:r>
              <a:rPr sz="2400" spc="-15" dirty="0">
                <a:latin typeface="+mj-lt"/>
                <a:cs typeface="Arial"/>
              </a:rPr>
              <a:t> </a:t>
            </a:r>
            <a:r>
              <a:rPr sz="2400" dirty="0">
                <a:latin typeface="+mj-lt"/>
                <a:cs typeface="Arial"/>
              </a:rPr>
              <a:t>thể</a:t>
            </a:r>
            <a:r>
              <a:rPr sz="2400" spc="-20" dirty="0">
                <a:latin typeface="+mj-lt"/>
                <a:cs typeface="Arial"/>
              </a:rPr>
              <a:t> </a:t>
            </a:r>
            <a:r>
              <a:rPr sz="2400" dirty="0">
                <a:latin typeface="+mj-lt"/>
                <a:cs typeface="Arial"/>
              </a:rPr>
              <a:t>truy</a:t>
            </a:r>
            <a:r>
              <a:rPr sz="2400" spc="-25" dirty="0">
                <a:latin typeface="+mj-lt"/>
                <a:cs typeface="Arial"/>
              </a:rPr>
              <a:t> </a:t>
            </a:r>
            <a:r>
              <a:rPr sz="2400" dirty="0">
                <a:latin typeface="+mj-lt"/>
                <a:cs typeface="Arial"/>
              </a:rPr>
              <a:t>cập</a:t>
            </a:r>
            <a:r>
              <a:rPr sz="2400" spc="-10" dirty="0">
                <a:latin typeface="+mj-lt"/>
                <a:cs typeface="Arial"/>
              </a:rPr>
              <a:t> </a:t>
            </a:r>
            <a:r>
              <a:rPr sz="2400" dirty="0">
                <a:latin typeface="+mj-lt"/>
                <a:cs typeface="Arial"/>
              </a:rPr>
              <a:t>thành</a:t>
            </a:r>
            <a:r>
              <a:rPr sz="2400" spc="-15" dirty="0">
                <a:latin typeface="+mj-lt"/>
                <a:cs typeface="Arial"/>
              </a:rPr>
              <a:t> </a:t>
            </a:r>
            <a:r>
              <a:rPr sz="2400" dirty="0">
                <a:latin typeface="+mj-lt"/>
                <a:cs typeface="Arial"/>
              </a:rPr>
              <a:t>viên</a:t>
            </a:r>
            <a:r>
              <a:rPr sz="2400" spc="-20" dirty="0">
                <a:latin typeface="+mj-lt"/>
                <a:cs typeface="Arial"/>
              </a:rPr>
              <a:t> </a:t>
            </a:r>
            <a:r>
              <a:rPr sz="2400" dirty="0">
                <a:latin typeface="+mj-lt"/>
                <a:cs typeface="Arial"/>
              </a:rPr>
              <a:t>private</a:t>
            </a:r>
            <a:r>
              <a:rPr sz="2400" spc="-20" dirty="0">
                <a:latin typeface="+mj-lt"/>
                <a:cs typeface="Arial"/>
              </a:rPr>
              <a:t> </a:t>
            </a:r>
            <a:r>
              <a:rPr sz="2400" spc="-20" dirty="0" err="1">
                <a:latin typeface="+mj-lt"/>
                <a:cs typeface="Arial"/>
              </a:rPr>
              <a:t>của</a:t>
            </a:r>
            <a:r>
              <a:rPr sz="2400" dirty="0">
                <a:latin typeface="+mj-lt"/>
                <a:cs typeface="Arial"/>
              </a:rPr>
              <a:t> </a:t>
            </a:r>
            <a:r>
              <a:rPr sz="2400" spc="-25" dirty="0" err="1" smtClean="0">
                <a:latin typeface="+mj-lt"/>
                <a:cs typeface="Arial"/>
              </a:rPr>
              <a:t>lớp</a:t>
            </a:r>
            <a:r>
              <a:rPr lang="en-US" sz="2400" spc="-25" dirty="0" smtClean="0">
                <a:latin typeface="+mj-lt"/>
                <a:cs typeface="Arial"/>
              </a:rPr>
              <a:t> </a:t>
            </a:r>
            <a:r>
              <a:rPr sz="2400" spc="-25" dirty="0" smtClean="0">
                <a:latin typeface="+mj-lt"/>
                <a:cs typeface="Arial"/>
              </a:rPr>
              <a:t>cha</a:t>
            </a:r>
            <a:endParaRPr sz="2400" dirty="0">
              <a:latin typeface="+mj-lt"/>
              <a:cs typeface="Arial"/>
            </a:endParaRPr>
          </a:p>
          <a:p>
            <a:pPr marL="354965" indent="-342265">
              <a:lnSpc>
                <a:spcPct val="100000"/>
              </a:lnSpc>
              <a:spcBef>
                <a:spcPts val="655"/>
              </a:spcBef>
              <a:buClr>
                <a:srgbClr val="FF5A33"/>
              </a:buClr>
              <a:buFont typeface="Wingdings"/>
              <a:buChar char=""/>
              <a:tabLst>
                <a:tab pos="354965" algn="l"/>
              </a:tabLst>
            </a:pPr>
            <a:r>
              <a:rPr sz="2600" spc="-95" dirty="0">
                <a:latin typeface="+mj-lt"/>
                <a:cs typeface="Arial"/>
              </a:rPr>
              <a:t>Lớp</a:t>
            </a:r>
            <a:r>
              <a:rPr sz="2600" spc="-50" dirty="0">
                <a:latin typeface="+mj-lt"/>
                <a:cs typeface="Arial"/>
              </a:rPr>
              <a:t> </a:t>
            </a:r>
            <a:r>
              <a:rPr sz="2600" dirty="0">
                <a:latin typeface="+mj-lt"/>
                <a:cs typeface="Arial"/>
              </a:rPr>
              <a:t>con</a:t>
            </a:r>
            <a:r>
              <a:rPr sz="2600" spc="-60" dirty="0">
                <a:latin typeface="+mj-lt"/>
                <a:cs typeface="Arial"/>
              </a:rPr>
              <a:t> </a:t>
            </a:r>
            <a:r>
              <a:rPr sz="2600" dirty="0">
                <a:latin typeface="+mj-lt"/>
                <a:cs typeface="Arial"/>
              </a:rPr>
              <a:t>không</a:t>
            </a:r>
            <a:r>
              <a:rPr sz="2600" spc="-70" dirty="0">
                <a:latin typeface="+mj-lt"/>
                <a:cs typeface="Arial"/>
              </a:rPr>
              <a:t> </a:t>
            </a:r>
            <a:r>
              <a:rPr sz="2600" dirty="0">
                <a:latin typeface="+mj-lt"/>
                <a:cs typeface="Arial"/>
              </a:rPr>
              <a:t>kế</a:t>
            </a:r>
            <a:r>
              <a:rPr sz="2600" spc="-60" dirty="0">
                <a:latin typeface="+mj-lt"/>
                <a:cs typeface="Arial"/>
              </a:rPr>
              <a:t> </a:t>
            </a:r>
            <a:r>
              <a:rPr sz="2600" spc="-20" dirty="0">
                <a:latin typeface="+mj-lt"/>
                <a:cs typeface="Arial"/>
              </a:rPr>
              <a:t>thừa</a:t>
            </a:r>
            <a:r>
              <a:rPr sz="2600" spc="-35" dirty="0">
                <a:latin typeface="+mj-lt"/>
                <a:cs typeface="Arial"/>
              </a:rPr>
              <a:t> </a:t>
            </a:r>
            <a:r>
              <a:rPr sz="2600" spc="-114" dirty="0">
                <a:latin typeface="+mj-lt"/>
                <a:cs typeface="Arial"/>
              </a:rPr>
              <a:t>các</a:t>
            </a:r>
            <a:r>
              <a:rPr sz="2600" spc="-80" dirty="0">
                <a:latin typeface="+mj-lt"/>
                <a:cs typeface="Arial"/>
              </a:rPr>
              <a:t> </a:t>
            </a:r>
            <a:r>
              <a:rPr sz="2600" dirty="0">
                <a:latin typeface="+mj-lt"/>
                <a:cs typeface="Arial"/>
              </a:rPr>
              <a:t>hàm</a:t>
            </a:r>
            <a:r>
              <a:rPr sz="2600" spc="-40" dirty="0">
                <a:latin typeface="+mj-lt"/>
                <a:cs typeface="Arial"/>
              </a:rPr>
              <a:t> </a:t>
            </a:r>
            <a:r>
              <a:rPr sz="2600" dirty="0">
                <a:latin typeface="+mj-lt"/>
                <a:cs typeface="Arial"/>
              </a:rPr>
              <a:t>tạo</a:t>
            </a:r>
            <a:r>
              <a:rPr sz="2600" spc="-60" dirty="0">
                <a:latin typeface="+mj-lt"/>
                <a:cs typeface="Arial"/>
              </a:rPr>
              <a:t> </a:t>
            </a:r>
            <a:r>
              <a:rPr sz="2600" spc="-35" dirty="0">
                <a:latin typeface="+mj-lt"/>
                <a:cs typeface="Arial"/>
              </a:rPr>
              <a:t>của</a:t>
            </a:r>
            <a:r>
              <a:rPr sz="2600" spc="-55" dirty="0">
                <a:latin typeface="+mj-lt"/>
                <a:cs typeface="Arial"/>
              </a:rPr>
              <a:t> </a:t>
            </a:r>
            <a:r>
              <a:rPr sz="2600" dirty="0">
                <a:latin typeface="+mj-lt"/>
                <a:cs typeface="Arial"/>
              </a:rPr>
              <a:t>lớp</a:t>
            </a:r>
            <a:r>
              <a:rPr sz="2600" spc="-40" dirty="0">
                <a:latin typeface="+mj-lt"/>
                <a:cs typeface="Arial"/>
              </a:rPr>
              <a:t> </a:t>
            </a:r>
            <a:r>
              <a:rPr sz="2600" spc="-25" dirty="0">
                <a:latin typeface="+mj-lt"/>
                <a:cs typeface="Arial"/>
              </a:rPr>
              <a:t>cha</a:t>
            </a:r>
            <a:endParaRPr sz="2600" dirty="0">
              <a:latin typeface="+mj-lt"/>
              <a:cs typeface="Arial"/>
            </a:endParaRPr>
          </a:p>
        </p:txBody>
      </p:sp>
    </p:spTree>
    <p:extLst>
      <p:ext uri="{BB962C8B-B14F-4D97-AF65-F5344CB8AC3E}">
        <p14:creationId xmlns:p14="http://schemas.microsoft.com/office/powerpoint/2010/main" val="1073186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600200" y="1679367"/>
            <a:ext cx="8610600" cy="4471096"/>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spc="-45" dirty="0" err="1" smtClean="0">
                <a:latin typeface="+mj-lt"/>
                <a:cs typeface="Arial"/>
              </a:rPr>
              <a:t>Lưu</a:t>
            </a:r>
            <a:r>
              <a:rPr lang="en-US" sz="2800" spc="-45" dirty="0" smtClean="0">
                <a:latin typeface="+mj-lt"/>
                <a:cs typeface="Arial"/>
              </a:rPr>
              <a:t> ý </a:t>
            </a:r>
            <a:r>
              <a:rPr lang="en-US" sz="2800" spc="-45" dirty="0" err="1" smtClean="0">
                <a:latin typeface="+mj-lt"/>
                <a:cs typeface="Arial"/>
              </a:rPr>
              <a:t>kế</a:t>
            </a:r>
            <a:r>
              <a:rPr lang="en-US" sz="2800" spc="-45" dirty="0" smtClean="0">
                <a:latin typeface="+mj-lt"/>
                <a:cs typeface="Arial"/>
              </a:rPr>
              <a:t> </a:t>
            </a:r>
            <a:r>
              <a:rPr lang="en-US" sz="2800" spc="-45" dirty="0" err="1" smtClean="0">
                <a:latin typeface="+mj-lt"/>
                <a:cs typeface="Arial"/>
              </a:rPr>
              <a:t>thừa</a:t>
            </a:r>
            <a:r>
              <a:rPr lang="en-US" sz="2800" spc="-45" dirty="0" smtClean="0">
                <a:latin typeface="+mj-lt"/>
                <a:cs typeface="Arial"/>
              </a:rPr>
              <a:t> </a:t>
            </a:r>
            <a:r>
              <a:rPr lang="en-US" sz="2800" spc="-45" dirty="0" err="1" smtClean="0">
                <a:latin typeface="+mj-lt"/>
                <a:cs typeface="Arial"/>
              </a:rPr>
              <a:t>trong</a:t>
            </a:r>
            <a:r>
              <a:rPr lang="en-US" sz="2800" spc="-45" dirty="0" smtClean="0">
                <a:latin typeface="+mj-lt"/>
                <a:cs typeface="Arial"/>
              </a:rPr>
              <a:t> JAVA</a:t>
            </a:r>
            <a:r>
              <a:rPr sz="2800" spc="-25" dirty="0" smtClean="0">
                <a:latin typeface="+mj-lt"/>
                <a:cs typeface="Arial"/>
              </a:rPr>
              <a:t>:</a:t>
            </a:r>
            <a:endParaRPr sz="280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a:latin typeface="+mj-lt"/>
                <a:cs typeface="Arial"/>
              </a:rPr>
              <a:t>Không</a:t>
            </a:r>
            <a:r>
              <a:rPr lang="en-US" sz="2400" spc="-120" dirty="0">
                <a:latin typeface="+mj-lt"/>
                <a:cs typeface="Arial"/>
              </a:rPr>
              <a:t> </a:t>
            </a:r>
            <a:r>
              <a:rPr lang="en-US" sz="2400" spc="-120" dirty="0" err="1">
                <a:latin typeface="+mj-lt"/>
                <a:cs typeface="Arial"/>
              </a:rPr>
              <a:t>có</a:t>
            </a:r>
            <a:r>
              <a:rPr lang="en-US" sz="2400" spc="-120" dirty="0">
                <a:latin typeface="+mj-lt"/>
                <a:cs typeface="Arial"/>
              </a:rPr>
              <a:t> </a:t>
            </a:r>
            <a:r>
              <a:rPr lang="en-US" sz="2400" spc="-120" dirty="0" err="1">
                <a:latin typeface="+mj-lt"/>
                <a:cs typeface="Arial"/>
              </a:rPr>
              <a:t>đa</a:t>
            </a:r>
            <a:r>
              <a:rPr lang="en-US" sz="2400" spc="-120" dirty="0">
                <a:latin typeface="+mj-lt"/>
                <a:cs typeface="Arial"/>
              </a:rPr>
              <a:t> </a:t>
            </a:r>
            <a:r>
              <a:rPr lang="en-US" sz="2400" spc="-120" dirty="0" err="1">
                <a:latin typeface="+mj-lt"/>
                <a:cs typeface="Arial"/>
              </a:rPr>
              <a:t>kế</a:t>
            </a:r>
            <a:r>
              <a:rPr lang="en-US" sz="2400" spc="-120" dirty="0">
                <a:latin typeface="+mj-lt"/>
                <a:cs typeface="Arial"/>
              </a:rPr>
              <a:t> </a:t>
            </a:r>
            <a:r>
              <a:rPr lang="en-US" sz="2400" spc="-120" dirty="0" err="1">
                <a:latin typeface="+mj-lt"/>
                <a:cs typeface="Arial"/>
              </a:rPr>
              <a:t>thừa</a:t>
            </a:r>
            <a:r>
              <a:rPr lang="en-US" sz="2400" spc="-120" dirty="0">
                <a:latin typeface="+mj-lt"/>
                <a:cs typeface="Arial"/>
              </a:rPr>
              <a:t> </a:t>
            </a:r>
            <a:r>
              <a:rPr lang="en-US" sz="2400" spc="-120" dirty="0" err="1">
                <a:latin typeface="+mj-lt"/>
                <a:cs typeface="Arial"/>
              </a:rPr>
              <a:t>trong</a:t>
            </a:r>
            <a:r>
              <a:rPr lang="en-US" sz="2400" spc="-120" dirty="0">
                <a:latin typeface="+mj-lt"/>
                <a:cs typeface="Arial"/>
              </a:rPr>
              <a:t> Java</a:t>
            </a:r>
          </a:p>
          <a:p>
            <a:pPr marL="755015" lvl="1" indent="-285750">
              <a:lnSpc>
                <a:spcPct val="100000"/>
              </a:lnSpc>
              <a:spcBef>
                <a:spcPts val="595"/>
              </a:spcBef>
              <a:buClr>
                <a:srgbClr val="FF5A33"/>
              </a:buClr>
              <a:buFont typeface="Wingdings"/>
              <a:buChar char=""/>
              <a:tabLst>
                <a:tab pos="755015" algn="l"/>
              </a:tabLst>
            </a:pPr>
            <a:r>
              <a:rPr lang="en-US" sz="2400" spc="-120" dirty="0" err="1">
                <a:latin typeface="+mj-lt"/>
                <a:cs typeface="Arial"/>
              </a:rPr>
              <a:t>Một</a:t>
            </a:r>
            <a:r>
              <a:rPr lang="en-US" sz="2400" spc="-120" dirty="0">
                <a:latin typeface="+mj-lt"/>
                <a:cs typeface="Arial"/>
              </a:rPr>
              <a:t> class con </a:t>
            </a:r>
            <a:r>
              <a:rPr lang="en-US" sz="2400" spc="-120" dirty="0" err="1">
                <a:latin typeface="+mj-lt"/>
                <a:cs typeface="Arial"/>
              </a:rPr>
              <a:t>không</a:t>
            </a:r>
            <a:r>
              <a:rPr lang="en-US" sz="2400" spc="-120" dirty="0">
                <a:latin typeface="+mj-lt"/>
                <a:cs typeface="Arial"/>
              </a:rPr>
              <a:t> </a:t>
            </a:r>
            <a:r>
              <a:rPr lang="en-US" sz="2400" spc="-120" dirty="0" err="1">
                <a:latin typeface="+mj-lt"/>
                <a:cs typeface="Arial"/>
              </a:rPr>
              <a:t>thể</a:t>
            </a:r>
            <a:r>
              <a:rPr lang="en-US" sz="2400" spc="-120" dirty="0">
                <a:latin typeface="+mj-lt"/>
                <a:cs typeface="Arial"/>
              </a:rPr>
              <a:t> </a:t>
            </a:r>
            <a:r>
              <a:rPr lang="en-US" sz="2400" spc="-120" dirty="0" err="1">
                <a:latin typeface="+mj-lt"/>
                <a:cs typeface="Arial"/>
              </a:rPr>
              <a:t>kế</a:t>
            </a:r>
            <a:r>
              <a:rPr lang="en-US" sz="2400" spc="-120" dirty="0">
                <a:latin typeface="+mj-lt"/>
                <a:cs typeface="Arial"/>
              </a:rPr>
              <a:t> </a:t>
            </a:r>
            <a:r>
              <a:rPr lang="en-US" sz="2400" spc="-120" dirty="0" err="1">
                <a:latin typeface="+mj-lt"/>
                <a:cs typeface="Arial"/>
              </a:rPr>
              <a:t>thừa</a:t>
            </a:r>
            <a:r>
              <a:rPr lang="en-US" sz="2400" spc="-120" dirty="0">
                <a:latin typeface="+mj-lt"/>
                <a:cs typeface="Arial"/>
              </a:rPr>
              <a:t> </a:t>
            </a:r>
            <a:r>
              <a:rPr lang="en-US" sz="2400" spc="-120" dirty="0" err="1">
                <a:latin typeface="+mj-lt"/>
                <a:cs typeface="Arial"/>
              </a:rPr>
              <a:t>nhiều</a:t>
            </a:r>
            <a:r>
              <a:rPr lang="en-US" sz="2400" spc="-120" dirty="0">
                <a:latin typeface="+mj-lt"/>
                <a:cs typeface="Arial"/>
              </a:rPr>
              <a:t> class </a:t>
            </a:r>
            <a:r>
              <a:rPr lang="en-US" sz="2400" spc="-120" dirty="0" smtClean="0">
                <a:latin typeface="+mj-lt"/>
                <a:cs typeface="Arial"/>
              </a:rPr>
              <a:t>cha</a:t>
            </a: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Ví</a:t>
            </a:r>
            <a:r>
              <a:rPr lang="en-US" sz="2400" spc="-120" dirty="0" smtClean="0">
                <a:latin typeface="+mj-lt"/>
                <a:cs typeface="Arial"/>
              </a:rPr>
              <a:t> </a:t>
            </a:r>
            <a:r>
              <a:rPr lang="en-US" sz="2400" spc="-120" dirty="0" err="1" smtClean="0">
                <a:latin typeface="+mj-lt"/>
                <a:cs typeface="Arial"/>
              </a:rPr>
              <a:t>dụ</a:t>
            </a:r>
            <a:r>
              <a:rPr lang="en-US" sz="2400" spc="-120" dirty="0" smtClean="0">
                <a:latin typeface="+mj-lt"/>
                <a:cs typeface="Arial"/>
              </a:rPr>
              <a:t>:</a:t>
            </a:r>
          </a:p>
          <a:p>
            <a:pPr marL="755015" lvl="1" indent="-285750">
              <a:lnSpc>
                <a:spcPct val="100000"/>
              </a:lnSpc>
              <a:spcBef>
                <a:spcPts val="595"/>
              </a:spcBef>
              <a:buClr>
                <a:srgbClr val="FF5A33"/>
              </a:buClr>
              <a:buFont typeface="Wingdings"/>
              <a:buChar char=""/>
              <a:tabLst>
                <a:tab pos="755015" algn="l"/>
              </a:tabLst>
            </a:pPr>
            <a:endParaRPr lang="en-US"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en-US" sz="2400" spc="-120" dirty="0" smtClean="0">
              <a:latin typeface="+mj-lt"/>
              <a:cs typeface="Arial"/>
            </a:endParaRPr>
          </a:p>
          <a:p>
            <a:pPr marL="755015" lvl="1" indent="-285750">
              <a:lnSpc>
                <a:spcPct val="100000"/>
              </a:lnSpc>
              <a:spcBef>
                <a:spcPts val="595"/>
              </a:spcBef>
              <a:buClr>
                <a:srgbClr val="FF5A33"/>
              </a:buClr>
              <a:buFont typeface="Wingdings"/>
              <a:buChar char=""/>
              <a:tabLst>
                <a:tab pos="755015" algn="l"/>
              </a:tabLst>
            </a:pPr>
            <a:endParaRPr lang="en-US" sz="2400" spc="-120" dirty="0">
              <a:latin typeface="+mj-lt"/>
              <a:cs typeface="Arial"/>
            </a:endParaRPr>
          </a:p>
          <a:p>
            <a:pPr marL="755015" lvl="1" indent="-285750">
              <a:lnSpc>
                <a:spcPct val="100000"/>
              </a:lnSpc>
              <a:spcBef>
                <a:spcPts val="595"/>
              </a:spcBef>
              <a:buClr>
                <a:srgbClr val="FF5A33"/>
              </a:buClr>
              <a:buFont typeface="Wingdings"/>
              <a:buChar char=""/>
              <a:tabLst>
                <a:tab pos="755015" algn="l"/>
              </a:tabLst>
            </a:pPr>
            <a:r>
              <a:rPr lang="en-US" sz="2400" spc="-120" dirty="0" err="1" smtClean="0">
                <a:latin typeface="+mj-lt"/>
                <a:cs typeface="Arial"/>
              </a:rPr>
              <a:t>Chương</a:t>
            </a:r>
            <a:r>
              <a:rPr lang="en-US" sz="2400" spc="-120" dirty="0" smtClean="0">
                <a:latin typeface="+mj-lt"/>
                <a:cs typeface="Arial"/>
              </a:rPr>
              <a:t> </a:t>
            </a:r>
            <a:r>
              <a:rPr lang="en-US" sz="2400" spc="-120" dirty="0" err="1" smtClean="0">
                <a:latin typeface="+mj-lt"/>
                <a:cs typeface="Arial"/>
              </a:rPr>
              <a:t>trình</a:t>
            </a:r>
            <a:r>
              <a:rPr lang="en-US" sz="2400" spc="-120" dirty="0" smtClean="0">
                <a:latin typeface="+mj-lt"/>
                <a:cs typeface="Arial"/>
              </a:rPr>
              <a:t> </a:t>
            </a:r>
            <a:r>
              <a:rPr lang="en-US" sz="2400" spc="-120" dirty="0" err="1" smtClean="0">
                <a:latin typeface="+mj-lt"/>
                <a:cs typeface="Arial"/>
              </a:rPr>
              <a:t>báo</a:t>
            </a:r>
            <a:r>
              <a:rPr lang="en-US" sz="2400" spc="-120" dirty="0" smtClean="0">
                <a:latin typeface="+mj-lt"/>
                <a:cs typeface="Arial"/>
              </a:rPr>
              <a:t> </a:t>
            </a:r>
            <a:r>
              <a:rPr lang="en-US" sz="2400" spc="-120" dirty="0" err="1" smtClean="0">
                <a:latin typeface="+mj-lt"/>
                <a:cs typeface="Arial"/>
              </a:rPr>
              <a:t>lỗi</a:t>
            </a:r>
            <a:r>
              <a:rPr lang="en-US" sz="2400" spc="-120" dirty="0" smtClean="0">
                <a:latin typeface="+mj-lt"/>
                <a:cs typeface="Arial"/>
              </a:rPr>
              <a:t> =&gt; </a:t>
            </a:r>
            <a:r>
              <a:rPr lang="vi-VN" sz="2400" spc="-120" dirty="0">
                <a:latin typeface="+mj-lt"/>
                <a:cs typeface="Arial"/>
              </a:rPr>
              <a:t> MỘT </a:t>
            </a:r>
            <a:r>
              <a:rPr lang="en-US" sz="2400" spc="-120" dirty="0" smtClean="0">
                <a:latin typeface="+mj-lt"/>
                <a:cs typeface="Arial"/>
              </a:rPr>
              <a:t>LỚP </a:t>
            </a:r>
            <a:r>
              <a:rPr lang="vi-VN" sz="2400" spc="-120" dirty="0" smtClean="0">
                <a:latin typeface="+mj-lt"/>
                <a:cs typeface="Arial"/>
              </a:rPr>
              <a:t>CON </a:t>
            </a:r>
            <a:r>
              <a:rPr lang="vi-VN" sz="2400" spc="-120" dirty="0">
                <a:latin typeface="+mj-lt"/>
                <a:cs typeface="Arial"/>
              </a:rPr>
              <a:t>KHÔNG THỂ CÓ NHIỀU CHA </a:t>
            </a:r>
          </a:p>
        </p:txBody>
      </p:sp>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81200" y="3657600"/>
            <a:ext cx="7454826" cy="1391218"/>
          </a:xfrm>
          <a:prstGeom prst="rect">
            <a:avLst/>
          </a:prstGeom>
        </p:spPr>
      </p:pic>
    </p:spTree>
    <p:extLst>
      <p:ext uri="{BB962C8B-B14F-4D97-AF65-F5344CB8AC3E}">
        <p14:creationId xmlns:p14="http://schemas.microsoft.com/office/powerpoint/2010/main" val="118331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4800" y="228600"/>
            <a:ext cx="1143000" cy="821245"/>
          </a:xfrm>
          <a:prstGeom prst="rect">
            <a:avLst/>
          </a:prstGeom>
        </p:spPr>
      </p:pic>
      <p:grpSp>
        <p:nvGrpSpPr>
          <p:cNvPr id="8" name="组合 17"/>
          <p:cNvGrpSpPr/>
          <p:nvPr/>
        </p:nvGrpSpPr>
        <p:grpSpPr>
          <a:xfrm>
            <a:off x="1219773" y="996005"/>
            <a:ext cx="9144000" cy="614338"/>
            <a:chOff x="3129129" y="1121776"/>
            <a:chExt cx="5933741" cy="1171624"/>
          </a:xfrm>
          <a:solidFill>
            <a:srgbClr val="F37422"/>
          </a:solidFill>
        </p:grpSpPr>
        <p:sp>
          <p:nvSpPr>
            <p:cNvPr id="9" name="圆角矩形 18"/>
            <p:cNvSpPr/>
            <p:nvPr/>
          </p:nvSpPr>
          <p:spPr>
            <a:xfrm>
              <a:off x="3129129" y="1121776"/>
              <a:ext cx="5933741" cy="1171624"/>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solidFill>
                  <a:srgbClr val="FFAA2D"/>
                </a:solidFill>
              </a:endParaRPr>
            </a:p>
          </p:txBody>
        </p:sp>
        <p:sp>
          <p:nvSpPr>
            <p:cNvPr id="10" name="圆角矩形 19"/>
            <p:cNvSpPr/>
            <p:nvPr/>
          </p:nvSpPr>
          <p:spPr>
            <a:xfrm>
              <a:off x="3289330" y="1253414"/>
              <a:ext cx="5613340" cy="908350"/>
            </a:xfrm>
            <a:prstGeom prst="roundRect">
              <a:avLst>
                <a:gd name="adj" fmla="val 50000"/>
              </a:avLst>
            </a:prstGeom>
            <a:grpFill/>
            <a:ln w="19050">
              <a:gradFill flip="none" rotWithShape="1">
                <a:gsLst>
                  <a:gs pos="0">
                    <a:schemeClr val="bg1">
                      <a:lumMod val="75000"/>
                    </a:schemeClr>
                  </a:gs>
                  <a:gs pos="100000">
                    <a:schemeClr val="bg1"/>
                  </a:gs>
                </a:gsLst>
                <a:lin ang="2700000" scaled="1"/>
                <a:tileRect/>
              </a:gradFill>
            </a:ln>
            <a:effectLst>
              <a:innerShdw blurRad="317500" dist="114300" dir="13500000">
                <a:prstClr val="black">
                  <a:alpha val="2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err="1" smtClean="0">
                  <a:solidFill>
                    <a:schemeClr val="bg1"/>
                  </a:solidFill>
                  <a:latin typeface="Times New Roman" panose="02020603050405020304" pitchFamily="18" charset="0"/>
                  <a:cs typeface="Times New Roman" panose="02020603050405020304" pitchFamily="18" charset="0"/>
                </a:rPr>
                <a:t>Kế</a:t>
              </a:r>
              <a:r>
                <a:rPr lang="en-US" altLang="zh-CN" sz="2800" b="1" dirty="0" smtClean="0">
                  <a:solidFill>
                    <a:schemeClr val="bg1"/>
                  </a:solidFill>
                  <a:latin typeface="Times New Roman" panose="02020603050405020304" pitchFamily="18" charset="0"/>
                  <a:cs typeface="Times New Roman" panose="02020603050405020304" pitchFamily="18" charset="0"/>
                </a:rPr>
                <a:t> </a:t>
              </a:r>
              <a:r>
                <a:rPr lang="en-US" altLang="zh-CN" sz="2800" b="1" dirty="0" err="1" smtClean="0">
                  <a:solidFill>
                    <a:schemeClr val="bg1"/>
                  </a:solidFill>
                  <a:latin typeface="Times New Roman" panose="02020603050405020304" pitchFamily="18" charset="0"/>
                  <a:cs typeface="Times New Roman" panose="02020603050405020304" pitchFamily="18" charset="0"/>
                </a:rPr>
                <a:t>thừa</a:t>
              </a:r>
              <a:endParaRPr lang="zh-CN" altLang="en-US" sz="2800" b="1" dirty="0">
                <a:solidFill>
                  <a:schemeClr val="bg1"/>
                </a:solidFill>
                <a:latin typeface="Times New Roman" panose="02020603050405020304" pitchFamily="18" charset="0"/>
                <a:cs typeface="Times New Roman" panose="02020603050405020304" pitchFamily="18" charset="0"/>
              </a:endParaRPr>
            </a:p>
          </p:txBody>
        </p:sp>
      </p:grpSp>
      <p:grpSp>
        <p:nvGrpSpPr>
          <p:cNvPr id="17" name="组合 21"/>
          <p:cNvGrpSpPr/>
          <p:nvPr/>
        </p:nvGrpSpPr>
        <p:grpSpPr>
          <a:xfrm>
            <a:off x="-35284" y="1065029"/>
            <a:ext cx="2321284" cy="1402980"/>
            <a:chOff x="3487954" y="693634"/>
            <a:chExt cx="3966267" cy="2204623"/>
          </a:xfrm>
        </p:grpSpPr>
        <p:sp>
          <p:nvSpPr>
            <p:cNvPr id="20" name="椭圆 50"/>
            <p:cNvSpPr/>
            <p:nvPr/>
          </p:nvSpPr>
          <p:spPr>
            <a:xfrm rot="18900000">
              <a:off x="3487954" y="1295115"/>
              <a:ext cx="1219082" cy="1603142"/>
            </a:xfrm>
            <a:custGeom>
              <a:avLst/>
              <a:gdLst>
                <a:gd name="connsiteX0" fmla="*/ 0 w 1674495"/>
                <a:gd name="connsiteY0" fmla="*/ 1035368 h 2070735"/>
                <a:gd name="connsiteX1" fmla="*/ 837248 w 1674495"/>
                <a:gd name="connsiteY1" fmla="*/ 0 h 2070735"/>
                <a:gd name="connsiteX2" fmla="*/ 1674496 w 1674495"/>
                <a:gd name="connsiteY2" fmla="*/ 1035368 h 2070735"/>
                <a:gd name="connsiteX3" fmla="*/ 837248 w 1674495"/>
                <a:gd name="connsiteY3" fmla="*/ 2070736 h 2070735"/>
                <a:gd name="connsiteX4" fmla="*/ 0 w 1674495"/>
                <a:gd name="connsiteY4" fmla="*/ 1035368 h 2070735"/>
                <a:gd name="connsiteX0-1" fmla="*/ 13249 w 1687745"/>
                <a:gd name="connsiteY0-2" fmla="*/ 1035368 h 2070736"/>
                <a:gd name="connsiteX1-3" fmla="*/ 850497 w 1687745"/>
                <a:gd name="connsiteY1-4" fmla="*/ 0 h 2070736"/>
                <a:gd name="connsiteX2-5" fmla="*/ 1687745 w 1687745"/>
                <a:gd name="connsiteY2-6" fmla="*/ 1035368 h 2070736"/>
                <a:gd name="connsiteX3-7" fmla="*/ 850497 w 1687745"/>
                <a:gd name="connsiteY3-8" fmla="*/ 2070736 h 2070736"/>
                <a:gd name="connsiteX4-9" fmla="*/ 13249 w 1687745"/>
                <a:gd name="connsiteY4-10" fmla="*/ 1035368 h 2070736"/>
                <a:gd name="connsiteX0-11" fmla="*/ 13249 w 1696474"/>
                <a:gd name="connsiteY0-12" fmla="*/ 1035368 h 2070736"/>
                <a:gd name="connsiteX1-13" fmla="*/ 850497 w 1696474"/>
                <a:gd name="connsiteY1-14" fmla="*/ 0 h 2070736"/>
                <a:gd name="connsiteX2-15" fmla="*/ 1687745 w 1696474"/>
                <a:gd name="connsiteY2-16" fmla="*/ 1035368 h 2070736"/>
                <a:gd name="connsiteX3-17" fmla="*/ 850497 w 1696474"/>
                <a:gd name="connsiteY3-18" fmla="*/ 2070736 h 2070736"/>
                <a:gd name="connsiteX4-19" fmla="*/ 13249 w 1696474"/>
                <a:gd name="connsiteY4-20" fmla="*/ 1035368 h 2070736"/>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696474" h="2070736">
                  <a:moveTo>
                    <a:pt x="13249" y="1035368"/>
                  </a:moveTo>
                  <a:cubicBezTo>
                    <a:pt x="112309" y="471170"/>
                    <a:pt x="388098" y="0"/>
                    <a:pt x="850497" y="0"/>
                  </a:cubicBezTo>
                  <a:cubicBezTo>
                    <a:pt x="1312896" y="0"/>
                    <a:pt x="1611545" y="478790"/>
                    <a:pt x="1687745" y="1035368"/>
                  </a:cubicBezTo>
                  <a:cubicBezTo>
                    <a:pt x="1765308" y="1601901"/>
                    <a:pt x="1312896" y="2070736"/>
                    <a:pt x="850497" y="2070736"/>
                  </a:cubicBezTo>
                  <a:cubicBezTo>
                    <a:pt x="388098" y="2070736"/>
                    <a:pt x="-85811" y="1599566"/>
                    <a:pt x="13249" y="1035368"/>
                  </a:cubicBezTo>
                  <a:close/>
                </a:path>
              </a:pathLst>
            </a:custGeom>
            <a:gradFill>
              <a:gsLst>
                <a:gs pos="17000">
                  <a:srgbClr val="000000">
                    <a:alpha val="46000"/>
                  </a:srgbClr>
                </a:gs>
                <a:gs pos="34000">
                  <a:srgbClr val="000000">
                    <a:alpha val="43000"/>
                  </a:srgbClr>
                </a:gs>
                <a:gs pos="65000">
                  <a:srgbClr val="000000">
                    <a:alpha val="10000"/>
                  </a:srgbClr>
                </a:gs>
                <a:gs pos="51000">
                  <a:schemeClr val="tx1">
                    <a:alpha val="20000"/>
                  </a:schemeClr>
                </a:gs>
                <a:gs pos="78000">
                  <a:schemeClr val="tx1">
                    <a:alpha val="5000"/>
                  </a:schemeClr>
                </a:gs>
                <a:gs pos="0">
                  <a:schemeClr val="tx1"/>
                </a:gs>
                <a:gs pos="100000">
                  <a:schemeClr val="tx1">
                    <a:alpha val="0"/>
                  </a:schemeClr>
                </a:gs>
              </a:gsLst>
              <a:lin ang="5400000" scaled="0"/>
            </a:gradFill>
            <a:ln>
              <a:noFill/>
            </a:ln>
            <a:effectLst>
              <a:softEdge rad="3556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800">
                <a:latin typeface="Arial" panose="020B0604020202020204" pitchFamily="34" charset="0"/>
                <a:ea typeface="Microsoft YaHei" panose="020B0503020204020204" pitchFamily="34" charset="-122"/>
                <a:sym typeface="Arial" panose="020B0604020202020204" pitchFamily="34" charset="0"/>
              </a:endParaRPr>
            </a:p>
          </p:txBody>
        </p:sp>
        <p:sp>
          <p:nvSpPr>
            <p:cNvPr id="19" name="椭圆 26"/>
            <p:cNvSpPr/>
            <p:nvPr/>
          </p:nvSpPr>
          <p:spPr>
            <a:xfrm>
              <a:off x="6022029" y="693634"/>
              <a:ext cx="1432192" cy="748437"/>
            </a:xfrm>
            <a:prstGeom prst="ellipse">
              <a:avLst/>
            </a:prstGeom>
            <a:solidFill>
              <a:srgbClr val="FF0000">
                <a:alpha val="14000"/>
              </a:srgbClr>
            </a:solidFill>
            <a:ln w="15875">
              <a:gradFill flip="none" rotWithShape="1">
                <a:gsLst>
                  <a:gs pos="0">
                    <a:schemeClr val="bg1"/>
                  </a:gs>
                  <a:gs pos="100000">
                    <a:schemeClr val="bg1">
                      <a:lumMod val="85000"/>
                    </a:schemeClr>
                  </a:gs>
                </a:gsLst>
                <a:lin ang="2700000" scaled="1"/>
                <a:tileRect/>
              </a:gradFill>
            </a:ln>
            <a:effectLst>
              <a:outerShdw blurRad="215900" dist="88900" dir="2700000" algn="tl"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solidFill>
                    <a:schemeClr val="bg1"/>
                  </a:solidFill>
                  <a:latin typeface="Impact" panose="020B0806030902050204" pitchFamily="34" charset="0"/>
                </a:rPr>
                <a:t>01</a:t>
              </a:r>
              <a:endParaRPr lang="zh-CN" altLang="en-US" sz="2800" dirty="0">
                <a:solidFill>
                  <a:schemeClr val="bg1"/>
                </a:solidFill>
                <a:latin typeface="Impact" panose="020B0806030902050204" pitchFamily="34" charset="0"/>
              </a:endParaRPr>
            </a:p>
          </p:txBody>
        </p:sp>
      </p:grpSp>
      <p:sp>
        <p:nvSpPr>
          <p:cNvPr id="30" name="object 9"/>
          <p:cNvSpPr txBox="1"/>
          <p:nvPr/>
        </p:nvSpPr>
        <p:spPr>
          <a:xfrm>
            <a:off x="1371600" y="1679367"/>
            <a:ext cx="8745302" cy="3870931"/>
          </a:xfrm>
          <a:prstGeom prst="rect">
            <a:avLst/>
          </a:prstGeom>
        </p:spPr>
        <p:txBody>
          <a:bodyPr vert="horz" wrap="square" lIns="0" tIns="99695" rIns="0" bIns="0" rtlCol="0">
            <a:spAutoFit/>
          </a:bodyPr>
          <a:lstStyle/>
          <a:p>
            <a:pPr marL="354965" indent="-342265">
              <a:lnSpc>
                <a:spcPct val="100000"/>
              </a:lnSpc>
              <a:spcBef>
                <a:spcPts val="785"/>
              </a:spcBef>
              <a:buClr>
                <a:srgbClr val="FF5A33"/>
              </a:buClr>
              <a:buFont typeface="Wingdings"/>
              <a:buChar char=""/>
              <a:tabLst>
                <a:tab pos="354965" algn="l"/>
              </a:tabLst>
            </a:pPr>
            <a:r>
              <a:rPr lang="en-US" sz="2800" dirty="0" err="1">
                <a:latin typeface="+mj-lt"/>
                <a:cs typeface="Arial"/>
              </a:rPr>
              <a:t>Từ</a:t>
            </a:r>
            <a:r>
              <a:rPr lang="en-US" sz="2800" dirty="0">
                <a:latin typeface="+mj-lt"/>
                <a:cs typeface="Arial"/>
              </a:rPr>
              <a:t> </a:t>
            </a:r>
            <a:r>
              <a:rPr lang="en-US" sz="2800" dirty="0" err="1">
                <a:latin typeface="+mj-lt"/>
                <a:cs typeface="Arial"/>
              </a:rPr>
              <a:t>khóa</a:t>
            </a:r>
            <a:r>
              <a:rPr lang="en-US" sz="2800" dirty="0">
                <a:latin typeface="+mj-lt"/>
                <a:cs typeface="Arial"/>
              </a:rPr>
              <a:t> </a:t>
            </a:r>
            <a:r>
              <a:rPr lang="en-US" sz="2800" dirty="0" smtClean="0">
                <a:latin typeface="+mj-lt"/>
                <a:cs typeface="Arial"/>
              </a:rPr>
              <a:t>«</a:t>
            </a:r>
            <a:r>
              <a:rPr lang="en-US" sz="2800" b="1" dirty="0" smtClean="0">
                <a:latin typeface="+mj-lt"/>
                <a:cs typeface="Arial"/>
              </a:rPr>
              <a:t>super</a:t>
            </a:r>
            <a:r>
              <a:rPr lang="en-US" sz="2800" dirty="0">
                <a:latin typeface="+mj-lt"/>
                <a:cs typeface="Arial"/>
              </a:rPr>
              <a:t>» </a:t>
            </a:r>
            <a:r>
              <a:rPr lang="en-US" sz="2800" dirty="0" err="1">
                <a:latin typeface="+mj-lt"/>
                <a:cs typeface="Arial"/>
              </a:rPr>
              <a:t>trong</a:t>
            </a:r>
            <a:r>
              <a:rPr lang="en-US" sz="2800" dirty="0">
                <a:latin typeface="+mj-lt"/>
                <a:cs typeface="Arial"/>
              </a:rPr>
              <a:t> </a:t>
            </a:r>
            <a:r>
              <a:rPr lang="en-US" sz="2800" dirty="0" smtClean="0">
                <a:latin typeface="+mj-lt"/>
                <a:cs typeface="Arial"/>
              </a:rPr>
              <a:t>Java</a:t>
            </a:r>
            <a:r>
              <a:rPr sz="2800" dirty="0" smtClean="0">
                <a:latin typeface="+mj-lt"/>
                <a:cs typeface="Arial"/>
              </a:rPr>
              <a:t>:</a:t>
            </a:r>
          </a:p>
          <a:p>
            <a:pPr marL="755015" lvl="1" indent="-285750">
              <a:lnSpc>
                <a:spcPct val="100000"/>
              </a:lnSpc>
              <a:spcBef>
                <a:spcPts val="595"/>
              </a:spcBef>
              <a:buClr>
                <a:srgbClr val="FF5A33"/>
              </a:buClr>
              <a:buFont typeface="Wingdings"/>
              <a:buChar char=""/>
              <a:tabLst>
                <a:tab pos="755015" algn="l"/>
              </a:tabLst>
            </a:pPr>
            <a:r>
              <a:rPr lang="vi-VN" sz="2400" dirty="0" smtClean="0">
                <a:latin typeface="+mj-lt"/>
                <a:cs typeface="Arial"/>
              </a:rPr>
              <a:t>Từ khóa </a:t>
            </a:r>
            <a:r>
              <a:rPr lang="vi-VN" sz="2400" b="1" dirty="0" smtClean="0">
                <a:latin typeface="+mj-lt"/>
                <a:cs typeface="Arial"/>
              </a:rPr>
              <a:t>super </a:t>
            </a:r>
            <a:r>
              <a:rPr lang="vi-VN" sz="2400" dirty="0" smtClean="0">
                <a:latin typeface="+mj-lt"/>
                <a:cs typeface="Arial"/>
              </a:rPr>
              <a:t>trong java là một biến tham chiếu được sử dụng để tham chiếu trực tiếp đến đối tượng của lớp cha gần nhất.</a:t>
            </a:r>
          </a:p>
          <a:p>
            <a:pPr marL="755015" lvl="1" indent="-285750">
              <a:lnSpc>
                <a:spcPct val="100000"/>
              </a:lnSpc>
              <a:spcBef>
                <a:spcPts val="595"/>
              </a:spcBef>
              <a:buClr>
                <a:srgbClr val="FF5A33"/>
              </a:buClr>
              <a:buFont typeface="Wingdings"/>
              <a:buChar char=""/>
              <a:tabLst>
                <a:tab pos="755015" algn="l"/>
              </a:tabLst>
            </a:pPr>
            <a:r>
              <a:rPr lang="vi-VN" sz="2400" dirty="0" smtClean="0">
                <a:latin typeface="+mj-lt"/>
                <a:cs typeface="Arial"/>
              </a:rPr>
              <a:t>Trong </a:t>
            </a:r>
            <a:r>
              <a:rPr lang="vi-VN" sz="2400" dirty="0">
                <a:latin typeface="+mj-lt"/>
                <a:cs typeface="Arial"/>
              </a:rPr>
              <a:t>java, từ khóa </a:t>
            </a:r>
            <a:r>
              <a:rPr lang="vi-VN" sz="2400" b="1" dirty="0">
                <a:latin typeface="+mj-lt"/>
                <a:cs typeface="Arial"/>
              </a:rPr>
              <a:t>super</a:t>
            </a:r>
            <a:r>
              <a:rPr lang="vi-VN" sz="2400" dirty="0">
                <a:latin typeface="+mj-lt"/>
                <a:cs typeface="Arial"/>
              </a:rPr>
              <a:t> có 3 cách sử dụng như sau:</a:t>
            </a:r>
          </a:p>
          <a:p>
            <a:pPr marL="755015" lvl="1" indent="-285750">
              <a:lnSpc>
                <a:spcPct val="100000"/>
              </a:lnSpc>
              <a:spcBef>
                <a:spcPts val="595"/>
              </a:spcBef>
              <a:buClr>
                <a:srgbClr val="FF5A33"/>
              </a:buClr>
              <a:buFont typeface="Wingdings"/>
              <a:buChar char=""/>
              <a:tabLst>
                <a:tab pos="755015" algn="l"/>
              </a:tabLst>
            </a:pPr>
            <a:r>
              <a:rPr lang="vi-VN" sz="2400" dirty="0">
                <a:latin typeface="+mj-lt"/>
                <a:cs typeface="Arial"/>
              </a:rPr>
              <a:t>Từ khóa </a:t>
            </a:r>
            <a:r>
              <a:rPr lang="vi-VN" sz="2400" b="1" dirty="0">
                <a:latin typeface="+mj-lt"/>
                <a:cs typeface="Arial"/>
              </a:rPr>
              <a:t>super</a:t>
            </a:r>
            <a:r>
              <a:rPr lang="vi-VN" sz="2400" dirty="0">
                <a:latin typeface="+mj-lt"/>
                <a:cs typeface="Arial"/>
              </a:rPr>
              <a:t> được sử dụng để tham chiếu trực tiếp đến biến </a:t>
            </a:r>
            <a:r>
              <a:rPr lang="vi-VN" sz="2400" b="1" dirty="0" smtClean="0">
                <a:latin typeface="+mj-lt"/>
                <a:cs typeface="Arial"/>
              </a:rPr>
              <a:t>instance</a:t>
            </a:r>
            <a:r>
              <a:rPr lang="en-US" sz="2400" dirty="0" smtClean="0">
                <a:latin typeface="+mj-lt"/>
                <a:cs typeface="Arial"/>
              </a:rPr>
              <a:t> </a:t>
            </a:r>
            <a:r>
              <a:rPr lang="vi-VN" sz="2400" dirty="0" smtClean="0">
                <a:latin typeface="+mj-lt"/>
                <a:cs typeface="Arial"/>
              </a:rPr>
              <a:t>(</a:t>
            </a:r>
            <a:r>
              <a:rPr lang="vi-VN" sz="2400" dirty="0">
                <a:latin typeface="+mj-lt"/>
                <a:cs typeface="Arial"/>
              </a:rPr>
              <a:t>Biến toàn cục) của lớp cha gần nhất.</a:t>
            </a:r>
          </a:p>
          <a:p>
            <a:pPr marL="755015" lvl="1" indent="-285750">
              <a:lnSpc>
                <a:spcPct val="100000"/>
              </a:lnSpc>
              <a:spcBef>
                <a:spcPts val="595"/>
              </a:spcBef>
              <a:buClr>
                <a:srgbClr val="FF5A33"/>
              </a:buClr>
              <a:buFont typeface="Wingdings"/>
              <a:buChar char=""/>
              <a:tabLst>
                <a:tab pos="755015" algn="l"/>
              </a:tabLst>
            </a:pPr>
            <a:r>
              <a:rPr lang="vi-VN" sz="2400" dirty="0">
                <a:latin typeface="+mj-lt"/>
                <a:cs typeface="Arial"/>
              </a:rPr>
              <a:t>super() được sử dụng để gọi trực tiếp </a:t>
            </a:r>
            <a:r>
              <a:rPr lang="vi-VN" sz="2400" b="1" dirty="0">
                <a:latin typeface="+mj-lt"/>
                <a:cs typeface="Arial"/>
              </a:rPr>
              <a:t>Constructor</a:t>
            </a:r>
            <a:r>
              <a:rPr lang="vi-VN" sz="2400" dirty="0">
                <a:latin typeface="+mj-lt"/>
                <a:cs typeface="Arial"/>
              </a:rPr>
              <a:t> của lớp cha.</a:t>
            </a:r>
          </a:p>
          <a:p>
            <a:pPr marL="755015" lvl="1" indent="-285750">
              <a:lnSpc>
                <a:spcPct val="100000"/>
              </a:lnSpc>
              <a:spcBef>
                <a:spcPts val="595"/>
              </a:spcBef>
              <a:buClr>
                <a:srgbClr val="FF5A33"/>
              </a:buClr>
              <a:buFont typeface="Wingdings"/>
              <a:buChar char=""/>
              <a:tabLst>
                <a:tab pos="755015" algn="l"/>
              </a:tabLst>
            </a:pPr>
            <a:r>
              <a:rPr lang="vi-VN" sz="2400" dirty="0">
                <a:latin typeface="+mj-lt"/>
                <a:cs typeface="Arial"/>
              </a:rPr>
              <a:t>Từ khóa super được sử dụng để gọi trực tiếp phương thức của lớp cha.</a:t>
            </a:r>
          </a:p>
        </p:txBody>
      </p:sp>
    </p:spTree>
    <p:extLst>
      <p:ext uri="{BB962C8B-B14F-4D97-AF65-F5344CB8AC3E}">
        <p14:creationId xmlns:p14="http://schemas.microsoft.com/office/powerpoint/2010/main" val="550195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SHAPE_LOCKS" val="959"/>
</p:tagLst>
</file>

<file path=ppt/theme/theme1.xml><?xml version="1.0" encoding="utf-8"?>
<a:theme xmlns:a="http://schemas.openxmlformats.org/drawingml/2006/main" name="Office Theme">
  <a:themeElements>
    <a:clrScheme name="9Slide - 2019">
      <a:dk1>
        <a:sysClr val="windowText" lastClr="000000"/>
      </a:dk1>
      <a:lt1>
        <a:sysClr val="window" lastClr="FFFFFF"/>
      </a:lt1>
      <a:dk2>
        <a:srgbClr val="092D6C"/>
      </a:dk2>
      <a:lt2>
        <a:srgbClr val="FCECD0"/>
      </a:lt2>
      <a:accent1>
        <a:srgbClr val="4FC1E9"/>
      </a:accent1>
      <a:accent2>
        <a:srgbClr val="48CFAD"/>
      </a:accent2>
      <a:accent3>
        <a:srgbClr val="A0D468"/>
      </a:accent3>
      <a:accent4>
        <a:srgbClr val="FFCE54"/>
      </a:accent4>
      <a:accent5>
        <a:srgbClr val="FC6E51"/>
      </a:accent5>
      <a:accent6>
        <a:srgbClr val="ED5565"/>
      </a:accent6>
      <a:hlink>
        <a:srgbClr val="5D9CEC"/>
      </a:hlink>
      <a:folHlink>
        <a:srgbClr val="AC92EC"/>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lIns="0" tIns="0" rIns="0" bIns="0" rtlCol="0">
        <a:spAutoFit/>
      </a:bodyPr>
      <a:lstStyle>
        <a:defPPr algn="l">
          <a:defRPr sz="1700" smtClean="0">
            <a:solidFill>
              <a:schemeClr val="tx1">
                <a:lumMod val="50000"/>
                <a:lumOff val="50000"/>
              </a:schemeClr>
            </a:solidFill>
          </a:defRPr>
        </a:defPPr>
      </a:lstStyle>
    </a:txDef>
  </a:objectDefaults>
  <a:extraClrSchemeLst/>
  <a:extLst>
    <a:ext uri="{05A4C25C-085E-4340-85A3-A5531E510DB2}">
      <thm15:themeFamily xmlns:thm15="http://schemas.microsoft.com/office/thememl/2012/main" name="Blank.potx" id="{30B63705-0D70-4399-AD26-AC35318A1B73}" vid="{5336EC19-D2AD-4FDD-9A3B-C1A1B62421D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9Slide.vn</Template>
  <TotalTime>1209</TotalTime>
  <Words>1386</Words>
  <Application>Microsoft Office PowerPoint</Application>
  <PresentationFormat>Widescreen</PresentationFormat>
  <Paragraphs>179</Paragraphs>
  <Slides>24</Slides>
  <Notes>0</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24</vt:i4>
      </vt:variant>
    </vt:vector>
  </HeadingPairs>
  <TitlesOfParts>
    <vt:vector size="37" baseType="lpstr">
      <vt:lpstr>Microsoft YaHei</vt:lpstr>
      <vt:lpstr>#9Slide02 Noi dung dai</vt:lpstr>
      <vt:lpstr>#9Slide02 Tieu de rat dai 02</vt:lpstr>
      <vt:lpstr>Arial</vt:lpstr>
      <vt:lpstr>Calibri</vt:lpstr>
      <vt:lpstr>Carlito</vt:lpstr>
      <vt:lpstr>Consolas</vt:lpstr>
      <vt:lpstr>Impact</vt:lpstr>
      <vt:lpstr>黑体</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9Slide.vn</Manager>
  <Company>9Slide.vn</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9Slide.vn</dc:title>
  <dc:subject>9Slide.vn</dc:subject>
  <dc:creator>Admin</dc:creator>
  <cp:keywords>9Slide</cp:keywords>
  <dc:description>9Slide.vn</dc:description>
  <cp:lastModifiedBy>1</cp:lastModifiedBy>
  <cp:revision>100</cp:revision>
  <dcterms:created xsi:type="dcterms:W3CDTF">2020-08-07T13:14:06Z</dcterms:created>
  <dcterms:modified xsi:type="dcterms:W3CDTF">2024-10-13T10:49:33Z</dcterms:modified>
  <cp:category>9Slide.vn</cp:category>
  <cp:contentStatus>9Slide</cp:contentStatus>
</cp:coreProperties>
</file>