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15" r:id="rId3"/>
    <p:sldId id="359" r:id="rId4"/>
    <p:sldId id="391" r:id="rId5"/>
    <p:sldId id="389" r:id="rId6"/>
    <p:sldId id="304" r:id="rId7"/>
    <p:sldId id="363" r:id="rId8"/>
    <p:sldId id="393" r:id="rId9"/>
    <p:sldId id="390" r:id="rId10"/>
    <p:sldId id="362" r:id="rId11"/>
    <p:sldId id="364" r:id="rId12"/>
    <p:sldId id="366" r:id="rId13"/>
    <p:sldId id="367" r:id="rId14"/>
    <p:sldId id="368" r:id="rId15"/>
    <p:sldId id="369" r:id="rId16"/>
    <p:sldId id="370" r:id="rId17"/>
    <p:sldId id="365" r:id="rId18"/>
    <p:sldId id="372" r:id="rId19"/>
    <p:sldId id="373" r:id="rId20"/>
    <p:sldId id="371" r:id="rId21"/>
    <p:sldId id="374" r:id="rId22"/>
    <p:sldId id="385" r:id="rId23"/>
    <p:sldId id="375" r:id="rId24"/>
    <p:sldId id="376" r:id="rId25"/>
    <p:sldId id="377" r:id="rId26"/>
    <p:sldId id="378" r:id="rId27"/>
    <p:sldId id="379" r:id="rId28"/>
    <p:sldId id="380" r:id="rId29"/>
    <p:sldId id="381" r:id="rId30"/>
    <p:sldId id="382" r:id="rId31"/>
    <p:sldId id="383" r:id="rId32"/>
    <p:sldId id="384" r:id="rId33"/>
    <p:sldId id="336" r:id="rId34"/>
    <p:sldId id="386" r:id="rId35"/>
    <p:sldId id="394" r:id="rId36"/>
    <p:sldId id="396" r:id="rId37"/>
    <p:sldId id="395" r:id="rId38"/>
    <p:sldId id="387" r:id="rId39"/>
    <p:sldId id="337" r:id="rId40"/>
    <p:sldId id="388" r:id="rId41"/>
    <p:sldId id="27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autoAdjust="0"/>
    <p:restoredTop sz="90927" autoAdjust="0"/>
  </p:normalViewPr>
  <p:slideViewPr>
    <p:cSldViewPr showGuides="1">
      <p:cViewPr varScale="1">
        <p:scale>
          <a:sx n="108" d="100"/>
          <a:sy n="108" d="100"/>
        </p:scale>
        <p:origin x="1552" y="-8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12/11/24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12/11/24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a:solidFill>
                  <a:srgbClr val="154A8D"/>
                </a:solidFill>
                <a:latin typeface="#9Slide02 Tieu de rat dai 02" panose="020B0606020202050201" pitchFamily="34" charset="0"/>
              </a:rPr>
              <a:t>Java Backend</a:t>
            </a:r>
          </a:p>
        </p:txBody>
      </p:sp>
      <p:sp>
        <p:nvSpPr>
          <p:cNvPr id="7" name="TextBox 6">
            <a:extLst>
              <a:ext uri="{FF2B5EF4-FFF2-40B4-BE49-F238E27FC236}">
                <a16:creationId xmlns:a16="http://schemas.microsoft.com/office/drawing/2014/main"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a:solidFill>
                  <a:srgbClr val="F37422"/>
                </a:solidFill>
              </a:rPr>
              <a:t>Nguyễn</a:t>
            </a:r>
            <a:r>
              <a:rPr lang="en-US" sz="1700" dirty="0">
                <a:solidFill>
                  <a:srgbClr val="F37422"/>
                </a:solidFill>
              </a:rPr>
              <a:t> </a:t>
            </a:r>
            <a:r>
              <a:rPr lang="en-US" sz="1700" dirty="0" err="1">
                <a:solidFill>
                  <a:srgbClr val="F37422"/>
                </a:solidFill>
              </a:rPr>
              <a:t>Đắc</a:t>
            </a:r>
            <a:r>
              <a:rPr lang="en-US" sz="1700" dirty="0">
                <a:solidFill>
                  <a:srgbClr val="F37422"/>
                </a:solidFill>
              </a:rPr>
              <a:t> </a:t>
            </a:r>
            <a:r>
              <a:rPr lang="en-US" sz="1700">
                <a:solidFill>
                  <a:srgbClr val="F37422"/>
                </a:solidFill>
              </a:rPr>
              <a:t>Kiên</a:t>
            </a:r>
            <a:endParaRPr lang="en-US" sz="1700" dirty="0">
              <a:solidFill>
                <a:srgbClr val="F37422"/>
              </a:solidFill>
            </a:endParaRP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(List)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68626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Cấu trúc </a:t>
            </a:r>
            <a:r>
              <a:rPr lang="vi-VN" sz="2400" b="1" dirty="0">
                <a:latin typeface="+mj-lt"/>
              </a:rPr>
              <a:t>List</a:t>
            </a:r>
            <a:r>
              <a:rPr lang="vi-VN" sz="2400" dirty="0">
                <a:latin typeface="+mj-lt"/>
              </a:rPr>
              <a:t> là dạng danh sách các phần tử trong đó có thể được trùng lắp. Vì List là một Interface nên chúng ta không thể tạo các đối tượng từ nó. Để sử dụng các tính năng của List Interface, chúng ta có thể sử dụng các class sau:</a:t>
            </a:r>
            <a:endParaRPr lang="en-US" sz="24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200" b="1" spc="-120" dirty="0">
                <a:latin typeface="+mj-lt"/>
                <a:cs typeface="Arial"/>
              </a:rPr>
              <a:t>ArrayList</a:t>
            </a:r>
            <a:r>
              <a:rPr lang="vi-VN" sz="2200" spc="-120" dirty="0">
                <a:latin typeface="+mj-lt"/>
                <a:cs typeface="Arial"/>
              </a:rPr>
              <a:t>.</a:t>
            </a:r>
            <a:endParaRPr lang="en-US" sz="22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200" b="1" spc="-120" dirty="0">
                <a:latin typeface="+mj-lt"/>
                <a:cs typeface="Arial"/>
              </a:rPr>
              <a:t>LinkedList</a:t>
            </a:r>
            <a:r>
              <a:rPr lang="vi-VN" sz="2200" spc="-120" dirty="0">
                <a:latin typeface="+mj-lt"/>
                <a:cs typeface="Arial"/>
              </a:rPr>
              <a:t>:</a:t>
            </a:r>
            <a:endParaRPr lang="en-US" sz="2200" spc="-120" dirty="0">
              <a:latin typeface="+mj-lt"/>
              <a:cs typeface="Arial"/>
            </a:endParaRPr>
          </a:p>
          <a:p>
            <a:pPr marL="755015" lvl="1" indent="-285750">
              <a:spcBef>
                <a:spcPts val="595"/>
              </a:spcBef>
              <a:buClr>
                <a:srgbClr val="FF5A33"/>
              </a:buClr>
              <a:buFont typeface="Wingdings"/>
              <a:buChar char=""/>
              <a:tabLst>
                <a:tab pos="755015" algn="l"/>
              </a:tabLst>
            </a:pPr>
            <a:r>
              <a:rPr lang="vi-VN" sz="2200" b="1" spc="-120" dirty="0">
                <a:solidFill>
                  <a:prstClr val="black"/>
                </a:solidFill>
                <a:latin typeface="Times New Roman" panose="02020603050405020304"/>
                <a:cs typeface="Arial"/>
              </a:rPr>
              <a:t>Vector</a:t>
            </a:r>
          </a:p>
          <a:p>
            <a:pPr marL="755015" lvl="1" indent="-285750">
              <a:spcBef>
                <a:spcPts val="595"/>
              </a:spcBef>
              <a:buClr>
                <a:srgbClr val="FF5A33"/>
              </a:buClr>
              <a:buFont typeface="Wingdings"/>
              <a:buChar char=""/>
              <a:tabLst>
                <a:tab pos="755015" algn="l"/>
              </a:tabLst>
            </a:pPr>
            <a:r>
              <a:rPr lang="vi-VN" sz="2200" b="1" spc="-120" dirty="0">
                <a:solidFill>
                  <a:prstClr val="black"/>
                </a:solidFill>
                <a:latin typeface="Times New Roman" panose="02020603050405020304"/>
                <a:cs typeface="Arial"/>
              </a:rPr>
              <a:t>Stack</a:t>
            </a:r>
            <a:endParaRPr lang="vi-VN" sz="22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6148" name="Picture 4" descr="collection in java and java collection framework - JavaGoal">
            <a:extLst>
              <a:ext uri="{FF2B5EF4-FFF2-40B4-BE49-F238E27FC236}">
                <a16:creationId xmlns:a16="http://schemas.microsoft.com/office/drawing/2014/main" id="{6B77AE2C-BEA8-4EF6-8036-3B208DBCD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352800"/>
            <a:ext cx="4876800" cy="288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4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ArrayList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209212"/>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ArrayList</a:t>
            </a:r>
            <a:r>
              <a:rPr lang="vi-VN" sz="2400" dirty="0">
                <a:latin typeface="+mj-lt"/>
              </a:rPr>
              <a:t> là một loại cấu trúc dữ liệu được sử dụng để lưu trữ các phần tử tương tự nhau. Các phần tử trong ArrayList có thể được truy cập và thay đổi một cách dễ dàng bằng cách sử dụng index. Và có khả năng tự động mở rộng kích thước, điều này giúp cho việc thêm hoặc xóa phần tử khỏi danh sách trở nên linh hoạt hơn.</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endParaRPr lang="en-US" sz="24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3074" name="Picture 2" descr="Tính linh hoạt của Array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910" y="4191000"/>
            <a:ext cx="5463635" cy="254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84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ArrayList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624984"/>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Ưu điểm:ArrayList</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Dễ dàng thực hiện các thao tác như duyệt danh sách, tìm kiếm phần tử.</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ArrayList cũng có thể được sử dụng để chứa các đối tượng của các class khác nhau.</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Nhược 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Khi dung lượng của ArrayList vượt quá giới hạn khi đó hiệu suất của chương trình có thể bị ảnh hưởng.</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Việc thêm phần tử vào cuối danh sách có thể nhanh hơn so với thêm phần tử vào giữa danh sách.</a:t>
            </a:r>
            <a:endParaRPr lang="en-US" sz="24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0326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LinkedList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393604"/>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LinkedList</a:t>
            </a:r>
            <a:r>
              <a:rPr lang="vi-VN" sz="2400" dirty="0">
                <a:latin typeface="+mj-lt"/>
              </a:rPr>
              <a:t> là một cấu trúc dữ liệu mà trong đó các phần tử được liên kết với nhau thông qua các địa chỉ bộ nhớ, do đó không cần phải cấp phát toàn bộ một khối bộ nhớ liên tục cho dữ liệu. Các phần tử có thể được chèn hoặc xóa bất kỳ lúc nào.</a:t>
            </a:r>
            <a:endParaRPr lang="en-US" sz="24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7170" name="Picture 2" descr="Operations of Doubly Linked List with Implementation - GeeksforGeeks">
            <a:extLst>
              <a:ext uri="{FF2B5EF4-FFF2-40B4-BE49-F238E27FC236}">
                <a16:creationId xmlns:a16="http://schemas.microsoft.com/office/drawing/2014/main" id="{9E23D0FD-FDDE-6E02-D0CC-2E39E308F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85" y="3705064"/>
            <a:ext cx="10039646" cy="205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87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LinkedList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948149"/>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000" b="1" dirty="0">
                <a:latin typeface="+mj-lt"/>
              </a:rPr>
              <a:t>Ưu điểm:</a:t>
            </a:r>
            <a:endParaRPr lang="en-US" sz="20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Thêm hoặc xóa phần tử vào LinkedList rất nhanh chóng vì chúng chỉ tác động đến các phần tử bên cạnh (trường hợp thêm và xóa ở giữa danh sách).</a:t>
            </a:r>
            <a:endParaRPr lang="en-US" sz="20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Có thể lưu trữ số lượng phần tử không biết trước.</a:t>
            </a:r>
            <a:endParaRPr lang="en-US" sz="20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Dễ dàng thực hiện các thao tác như chèn hoặc xóa phần tử khỏi danh sách.</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000" b="1" dirty="0">
                <a:latin typeface="+mj-lt"/>
              </a:rPr>
              <a:t>Nhược điểm:</a:t>
            </a:r>
            <a:endParaRPr lang="en-US" sz="20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Truy cập ngẫu nhiên đến các phần tử trong LinkedList chậm so với ArrayList vì không thể truy cập bằng index.</a:t>
            </a:r>
            <a:endParaRPr lang="en-US" sz="20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Do không được cấp phát liền mạch, LinkedList có thể dẫn đến việc lãng phí bộ nhớ và gây ra hiệu suất kém hơn nếu không được sử dụng đúng cách</a:t>
            </a:r>
            <a:endParaRPr lang="en-US" sz="20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000" spc="-120" dirty="0">
              <a:latin typeface="+mj-lt"/>
              <a:cs typeface="Arial"/>
            </a:endParaRPr>
          </a:p>
        </p:txBody>
      </p:sp>
    </p:spTree>
    <p:extLst>
      <p:ext uri="{BB962C8B-B14F-4D97-AF65-F5344CB8AC3E}">
        <p14:creationId xmlns:p14="http://schemas.microsoft.com/office/powerpoint/2010/main" val="108075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(Vector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209212"/>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Vector</a:t>
            </a:r>
            <a:r>
              <a:rPr lang="vi-VN" sz="2400" dirty="0">
                <a:latin typeface="+mj-lt"/>
              </a:rPr>
              <a:t> </a:t>
            </a:r>
            <a:r>
              <a:rPr lang="en-US" sz="2400" dirty="0" err="1">
                <a:latin typeface="+mj-lt"/>
              </a:rPr>
              <a:t>Cấu</a:t>
            </a:r>
            <a:r>
              <a:rPr lang="en-US" sz="2400" dirty="0">
                <a:latin typeface="+mj-lt"/>
              </a:rPr>
              <a:t> </a:t>
            </a:r>
            <a:r>
              <a:rPr lang="en-US" sz="2400" dirty="0" err="1">
                <a:latin typeface="+mj-lt"/>
              </a:rPr>
              <a:t>trúc</a:t>
            </a:r>
            <a:r>
              <a:rPr lang="en-US" sz="2400" dirty="0">
                <a:latin typeface="+mj-lt"/>
              </a:rPr>
              <a:t> </a:t>
            </a:r>
            <a:r>
              <a:rPr lang="en-US" sz="2400" dirty="0" err="1">
                <a:latin typeface="+mj-lt"/>
              </a:rPr>
              <a:t>dữ</a:t>
            </a:r>
            <a:r>
              <a:rPr lang="en-US" sz="2400" dirty="0">
                <a:latin typeface="+mj-lt"/>
              </a:rPr>
              <a:t> </a:t>
            </a:r>
            <a:r>
              <a:rPr lang="en-US" sz="2400" dirty="0" err="1">
                <a:latin typeface="+mj-lt"/>
              </a:rPr>
              <a:t>liệu</a:t>
            </a:r>
            <a:r>
              <a:rPr lang="en-US" sz="2400" dirty="0">
                <a:latin typeface="+mj-lt"/>
              </a:rPr>
              <a:t> </a:t>
            </a:r>
            <a:r>
              <a:rPr lang="en-US" sz="2400" dirty="0" err="1">
                <a:latin typeface="+mj-lt"/>
              </a:rPr>
              <a:t>giống</a:t>
            </a:r>
            <a:r>
              <a:rPr lang="en-US" sz="2400" dirty="0">
                <a:latin typeface="+mj-lt"/>
              </a:rPr>
              <a:t> </a:t>
            </a:r>
            <a:r>
              <a:rPr lang="en-US" sz="2400" dirty="0" err="1">
                <a:latin typeface="+mj-lt"/>
              </a:rPr>
              <a:t>ArrayList</a:t>
            </a:r>
            <a:r>
              <a:rPr lang="en-US" sz="2400" dirty="0">
                <a:latin typeface="+mj-lt"/>
              </a:rPr>
              <a:t> </a:t>
            </a:r>
            <a:r>
              <a:rPr lang="en-US" sz="2400" dirty="0" err="1">
                <a:latin typeface="+mj-lt"/>
              </a:rPr>
              <a:t>nhưng</a:t>
            </a:r>
            <a:r>
              <a:rPr lang="en-US" sz="2400" dirty="0">
                <a:latin typeface="+mj-lt"/>
              </a:rPr>
              <a:t> </a:t>
            </a:r>
            <a:r>
              <a:rPr lang="vi-VN" sz="2400" dirty="0">
                <a:latin typeface="+mj-lt"/>
              </a:rPr>
              <a:t>được đồng bộ, tức là trong môi trường đa luồng, tại một thời điểm chỉ có một thread được thực thi, các thread còn lại ở trong trạng thái chờ cho đến khi thread hiện tại giải phóng đối tượng.</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en-US" sz="2400" dirty="0" err="1">
                <a:latin typeface="+mj-lt"/>
              </a:rPr>
              <a:t>Tại</a:t>
            </a:r>
            <a:r>
              <a:rPr lang="en-US" sz="2400" dirty="0">
                <a:latin typeface="+mj-lt"/>
              </a:rPr>
              <a:t> </a:t>
            </a:r>
            <a:r>
              <a:rPr lang="en-US" sz="2400" dirty="0" err="1">
                <a:latin typeface="+mj-lt"/>
              </a:rPr>
              <a:t>một</a:t>
            </a:r>
            <a:r>
              <a:rPr lang="en-US" sz="2400" dirty="0">
                <a:latin typeface="+mj-lt"/>
              </a:rPr>
              <a:t> </a:t>
            </a:r>
            <a:r>
              <a:rPr lang="en-US" sz="2400" dirty="0" err="1">
                <a:latin typeface="+mj-lt"/>
              </a:rPr>
              <a:t>thời</a:t>
            </a:r>
            <a:r>
              <a:rPr lang="en-US" sz="2400" dirty="0">
                <a:latin typeface="+mj-lt"/>
              </a:rPr>
              <a:t> </a:t>
            </a:r>
            <a:r>
              <a:rPr lang="en-US" sz="2400" dirty="0" err="1">
                <a:latin typeface="+mj-lt"/>
              </a:rPr>
              <a:t>điểm</a:t>
            </a:r>
            <a:r>
              <a:rPr lang="en-US" sz="2400" dirty="0">
                <a:latin typeface="+mj-lt"/>
              </a:rPr>
              <a:t> </a:t>
            </a:r>
            <a:r>
              <a:rPr lang="en-US" sz="2400" dirty="0" err="1">
                <a:latin typeface="+mj-lt"/>
              </a:rPr>
              <a:t>chỉ</a:t>
            </a:r>
            <a:r>
              <a:rPr lang="en-US" sz="2400" dirty="0">
                <a:latin typeface="+mj-lt"/>
              </a:rPr>
              <a:t> </a:t>
            </a:r>
            <a:r>
              <a:rPr lang="en-US" sz="2400" dirty="0" err="1">
                <a:latin typeface="+mj-lt"/>
              </a:rPr>
              <a:t>có</a:t>
            </a:r>
            <a:r>
              <a:rPr lang="en-US" sz="2400" dirty="0">
                <a:latin typeface="+mj-lt"/>
              </a:rPr>
              <a:t> </a:t>
            </a:r>
            <a:r>
              <a:rPr lang="en-US" sz="2400" dirty="0" err="1">
                <a:latin typeface="+mj-lt"/>
              </a:rPr>
              <a:t>một</a:t>
            </a:r>
            <a:r>
              <a:rPr lang="en-US" sz="2400" dirty="0">
                <a:latin typeface="+mj-lt"/>
              </a:rPr>
              <a:t> </a:t>
            </a:r>
            <a:r>
              <a:rPr lang="en-US" sz="2400" dirty="0" err="1">
                <a:latin typeface="+mj-lt"/>
              </a:rPr>
              <a:t>luồng</a:t>
            </a:r>
            <a:r>
              <a:rPr lang="en-US" sz="2400" dirty="0">
                <a:latin typeface="+mj-lt"/>
              </a:rPr>
              <a:t> </a:t>
            </a:r>
            <a:r>
              <a:rPr lang="en-US" sz="2400" dirty="0" err="1">
                <a:latin typeface="+mj-lt"/>
              </a:rPr>
              <a:t>truy</a:t>
            </a:r>
            <a:r>
              <a:rPr lang="en-US" sz="2400" dirty="0">
                <a:latin typeface="+mj-lt"/>
              </a:rPr>
              <a:t> </a:t>
            </a:r>
            <a:r>
              <a:rPr lang="en-US" sz="2400" dirty="0" err="1">
                <a:latin typeface="+mj-lt"/>
              </a:rPr>
              <a:t>cập</a:t>
            </a:r>
            <a:r>
              <a:rPr lang="en-US" sz="2400" dirty="0">
                <a:latin typeface="+mj-lt"/>
              </a:rPr>
              <a:t> </a:t>
            </a:r>
            <a:r>
              <a:rPr lang="en-US" sz="2400" dirty="0" err="1">
                <a:latin typeface="+mj-lt"/>
              </a:rPr>
              <a:t>nên</a:t>
            </a:r>
            <a:r>
              <a:rPr lang="en-US" sz="2400" dirty="0">
                <a:latin typeface="+mj-lt"/>
              </a:rPr>
              <a:t> </a:t>
            </a:r>
            <a:r>
              <a:rPr lang="en-US" sz="2400" dirty="0" err="1">
                <a:latin typeface="+mj-lt"/>
              </a:rPr>
              <a:t>nếu</a:t>
            </a:r>
            <a:r>
              <a:rPr lang="en-US" sz="2400" dirty="0">
                <a:latin typeface="+mj-lt"/>
              </a:rPr>
              <a:t> </a:t>
            </a:r>
            <a:r>
              <a:rPr lang="en-US" sz="2400" dirty="0" err="1">
                <a:latin typeface="+mj-lt"/>
              </a:rPr>
              <a:t>có</a:t>
            </a:r>
            <a:r>
              <a:rPr lang="en-US" sz="2400" dirty="0">
                <a:latin typeface="+mj-lt"/>
              </a:rPr>
              <a:t> </a:t>
            </a:r>
            <a:r>
              <a:rPr lang="en-US" sz="2400" dirty="0" err="1">
                <a:latin typeface="+mj-lt"/>
              </a:rPr>
              <a:t>luồng</a:t>
            </a:r>
            <a:r>
              <a:rPr lang="en-US" sz="2400" dirty="0">
                <a:latin typeface="+mj-lt"/>
              </a:rPr>
              <a:t> </a:t>
            </a:r>
            <a:r>
              <a:rPr lang="en-US" sz="2400" dirty="0" err="1">
                <a:latin typeface="+mj-lt"/>
              </a:rPr>
              <a:t>khác</a:t>
            </a:r>
            <a:r>
              <a:rPr lang="en-US" sz="2400" dirty="0">
                <a:latin typeface="+mj-lt"/>
              </a:rPr>
              <a:t> </a:t>
            </a:r>
            <a:r>
              <a:rPr lang="en-US" sz="2400" dirty="0" err="1">
                <a:latin typeface="+mj-lt"/>
              </a:rPr>
              <a:t>cố</a:t>
            </a:r>
            <a:r>
              <a:rPr lang="en-US" sz="2400" dirty="0">
                <a:latin typeface="+mj-lt"/>
              </a:rPr>
              <a:t> </a:t>
            </a:r>
            <a:r>
              <a:rPr lang="en-US" sz="2400" dirty="0" err="1">
                <a:latin typeface="+mj-lt"/>
              </a:rPr>
              <a:t>gắng</a:t>
            </a:r>
            <a:r>
              <a:rPr lang="en-US" sz="2400" dirty="0">
                <a:latin typeface="+mj-lt"/>
              </a:rPr>
              <a:t> </a:t>
            </a:r>
            <a:r>
              <a:rPr lang="en-US" sz="2400" dirty="0" err="1">
                <a:latin typeface="+mj-lt"/>
              </a:rPr>
              <a:t>truy</a:t>
            </a:r>
            <a:r>
              <a:rPr lang="en-US" sz="2400" dirty="0">
                <a:latin typeface="+mj-lt"/>
              </a:rPr>
              <a:t> </a:t>
            </a:r>
            <a:r>
              <a:rPr lang="en-US" sz="2400" dirty="0" err="1">
                <a:latin typeface="+mj-lt"/>
              </a:rPr>
              <a:t>cập</a:t>
            </a:r>
            <a:r>
              <a:rPr lang="en-US" sz="2400" dirty="0">
                <a:latin typeface="+mj-lt"/>
              </a:rPr>
              <a:t> </a:t>
            </a:r>
            <a:r>
              <a:rPr lang="en-US" sz="2400" dirty="0" err="1">
                <a:latin typeface="+mj-lt"/>
              </a:rPr>
              <a:t>vào</a:t>
            </a:r>
            <a:r>
              <a:rPr lang="en-US" sz="2400" dirty="0">
                <a:latin typeface="+mj-lt"/>
              </a:rPr>
              <a:t> </a:t>
            </a:r>
            <a:r>
              <a:rPr lang="en-US" sz="2400" dirty="0" err="1">
                <a:latin typeface="+mj-lt"/>
              </a:rPr>
              <a:t>thì</a:t>
            </a:r>
            <a:r>
              <a:rPr lang="en-US" sz="2400" dirty="0">
                <a:latin typeface="+mj-lt"/>
              </a:rPr>
              <a:t> </a:t>
            </a:r>
            <a:r>
              <a:rPr lang="en-US" sz="2400" dirty="0" err="1">
                <a:latin typeface="+mj-lt"/>
              </a:rPr>
              <a:t>sẽ</a:t>
            </a:r>
            <a:r>
              <a:rPr lang="en-US" sz="2400" dirty="0">
                <a:latin typeface="+mj-lt"/>
              </a:rPr>
              <a:t> </a:t>
            </a:r>
            <a:r>
              <a:rPr lang="en-US" sz="2400" dirty="0" err="1">
                <a:latin typeface="+mj-lt"/>
              </a:rPr>
              <a:t>văng</a:t>
            </a:r>
            <a:r>
              <a:rPr lang="en-US" sz="2400" dirty="0">
                <a:latin typeface="+mj-lt"/>
              </a:rPr>
              <a:t> exception (</a:t>
            </a:r>
            <a:r>
              <a:rPr lang="en-US" sz="2400" dirty="0" err="1">
                <a:latin typeface="+mj-lt"/>
              </a:rPr>
              <a:t>cụ</a:t>
            </a:r>
            <a:r>
              <a:rPr lang="en-US" sz="2400" dirty="0">
                <a:latin typeface="+mj-lt"/>
              </a:rPr>
              <a:t> </a:t>
            </a:r>
            <a:r>
              <a:rPr lang="en-US" sz="2400" dirty="0" err="1">
                <a:latin typeface="+mj-lt"/>
              </a:rPr>
              <a:t>thể</a:t>
            </a:r>
            <a:r>
              <a:rPr lang="en-US" sz="2400" dirty="0">
                <a:latin typeface="+mj-lt"/>
              </a:rPr>
              <a:t> </a:t>
            </a:r>
            <a:r>
              <a:rPr lang="en-US" sz="2400" dirty="0" err="1">
                <a:latin typeface="+mj-lt"/>
              </a:rPr>
              <a:t>là</a:t>
            </a:r>
            <a:r>
              <a:rPr lang="en-US" sz="2400" dirty="0">
                <a:latin typeface="+mj-lt"/>
              </a:rPr>
              <a:t> </a:t>
            </a:r>
            <a:r>
              <a:rPr lang="en-US" sz="2400" dirty="0" err="1">
                <a:latin typeface="+mj-lt"/>
              </a:rPr>
              <a:t>ConcurrentModificationException</a:t>
            </a:r>
            <a:r>
              <a:rPr lang="en-US" sz="2400" dirty="0">
                <a:latin typeface="+mj-lt"/>
              </a:rPr>
              <a:t>).</a:t>
            </a: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72177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(Vector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901983"/>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Nhược</a:t>
            </a:r>
            <a:r>
              <a:rPr lang="en-US" sz="2400" b="1" dirty="0">
                <a:latin typeface="+mj-lt"/>
              </a:rPr>
              <a:t> </a:t>
            </a:r>
            <a:r>
              <a:rPr lang="vi-VN" sz="2400" b="1" dirty="0">
                <a:latin typeface="+mj-lt"/>
              </a:rPr>
              <a:t>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Một trong những đặc điểm chính của class Vector là nó được đồng bộ hóa synchronized tức là nó đảm bảo rằng các hoạt động trên nó là an toàn đối với đa luồng. Tuy nhiên, đồng bộ hóa có thể tốn chi phí và làm giảm hiệu suất so với các class không đồng bộ như ArrayList. Khi đó ứng dụng phải thực hiện các hoạt động đồng bộ như kiểm tra và chờ đợi khóa của đối tượng đồng nghĩa tạo ra một phí CPU bổ sung, đặc biệt khi có nhiều luồng cố gắng truy cập cùng một tài nguyên đồng thời. Ngoài ra, việc các luồng khác có thể phải chờ đợi lâu khi luồng thứ nhất hoàn thành tác vụ I/O dẫn đến hiệu suất kém.</a:t>
            </a:r>
            <a:endParaRPr lang="en-US" sz="20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000" dirty="0">
                <a:latin typeface="+mj-lt"/>
              </a:rPr>
              <a:t>Trong hầu hết các tình huống, nếu chúng ta không cần đồng bộ hóa, thì sử dụng ArrayList sẽ hiệu quả hơ</a:t>
            </a:r>
            <a:r>
              <a:rPr lang="en-US" sz="2000" dirty="0">
                <a:latin typeface="+mj-lt"/>
              </a:rPr>
              <a:t>n.</a:t>
            </a:r>
          </a:p>
          <a:p>
            <a:pPr marL="812165" lvl="1" indent="-342900">
              <a:spcBef>
                <a:spcPts val="595"/>
              </a:spcBef>
              <a:buClr>
                <a:srgbClr val="FF5A33"/>
              </a:buClr>
              <a:buFont typeface="Wingdings" panose="05000000000000000000" pitchFamily="2" charset="2"/>
              <a:buChar char="v"/>
              <a:tabLst>
                <a:tab pos="755015" algn="l"/>
              </a:tabLst>
            </a:pPr>
            <a:endParaRPr lang="en-US" sz="24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21819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HashSet</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6"/>
            <a:ext cx="8210754" cy="276293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HashSet</a:t>
            </a:r>
            <a:r>
              <a:rPr lang="vi-VN" sz="2400" dirty="0">
                <a:latin typeface="+mj-lt"/>
              </a:rPr>
              <a:t> là một class trong Java Collection Framework, được sử dụng để lưu trữ các phần tử không có thứ tự, vì vậy không có cách nào để truy xuất các phần tử theo thứ tự cụ thể. HashSet kế thừa những đặc điểm của Set, điển hình là chỉ chứa các phần tử duy nhất. Nếu chúng ta thêm một phần tử đã có trong HashSet thì phần tử đó sẽ bị bỏ qua.</a:t>
            </a: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72605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HashSet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28615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Ưu 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Tốc độ truy xuất nhanh:HashSet sử dụng bảng băm để lưu trữ phần tử, do đó tốc độ truy xuất các phần tử trong HashSet rất nhanh.</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Tránh trùng lặp: Vì HashSet không cho phép giá trị trùng lặp, nó rất hữu ích khi cần lưu trữ một danh sách các phần tử duy nhất.</a:t>
            </a:r>
            <a:endParaRPr lang="en-US" sz="2400" dirty="0">
              <a:latin typeface="+mj-lt"/>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182800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HashSet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024820"/>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Nhược</a:t>
            </a:r>
            <a:r>
              <a:rPr lang="vi-VN" sz="2400" b="1" dirty="0">
                <a:latin typeface="+mj-lt"/>
              </a:rPr>
              <a:t> 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Chính những đặc điểm của nó, cũng có thể là điểm yếu nếu chúng ta cần duy trì thứ tự của các phần tử trong danh sách thì HashSet không phải là lựa chọn tốt nhất..</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HashSet không được đồng bộ hóa tự động</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spc="-120" dirty="0">
                <a:latin typeface="+mj-lt"/>
                <a:cs typeface="Arial"/>
              </a:rPr>
              <a:t>HashSet không cung cấp các phương thức để truy cập phần tử dựa trên index vì nó không duy trì thứ tự. Điều này làm cho việc truy cập ngẫu nhiên các phần tử không khả thi và ta cần phải sử dụng một vòng lặp hoặc phương thức contains() để kiểm tra sự tồn tại của một phần tử.</a:t>
            </a:r>
          </a:p>
        </p:txBody>
      </p:sp>
    </p:spTree>
    <p:extLst>
      <p:ext uri="{BB962C8B-B14F-4D97-AF65-F5344CB8AC3E}">
        <p14:creationId xmlns:p14="http://schemas.microsoft.com/office/powerpoint/2010/main" val="406506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1" name="圆角矩形 14"/>
          <p:cNvSpPr/>
          <p:nvPr/>
        </p:nvSpPr>
        <p:spPr>
          <a:xfrm>
            <a:off x="2032731" y="1600201"/>
            <a:ext cx="746659" cy="600659"/>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2" name="组合 16"/>
          <p:cNvGrpSpPr/>
          <p:nvPr/>
        </p:nvGrpSpPr>
        <p:grpSpPr>
          <a:xfrm>
            <a:off x="2027919" y="3064681"/>
            <a:ext cx="782361" cy="718591"/>
            <a:chOff x="2785863" y="1141409"/>
            <a:chExt cx="1147961" cy="966191"/>
          </a:xfrm>
        </p:grpSpPr>
        <p:sp>
          <p:nvSpPr>
            <p:cNvPr id="13"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21"/>
            <p:cNvSpPr/>
            <p:nvPr/>
          </p:nvSpPr>
          <p:spPr>
            <a:xfrm>
              <a:off x="2785863" y="1141409"/>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15" name="圆角矩形 40" descr="Làm  Quen Với Hàm(Method)">
            <a:extLst>
              <a:ext uri="{C183D7F6-B498-43B3-948B-1728B52AA6E4}">
                <adec:decorative xmlns:adec="http://schemas.microsoft.com/office/drawing/2017/decorative" val="0"/>
              </a:ext>
            </a:extLst>
          </p:cNvPr>
          <p:cNvSpPr/>
          <p:nvPr/>
        </p:nvSpPr>
        <p:spPr>
          <a:xfrm>
            <a:off x="3100650" y="1600201"/>
            <a:ext cx="6423675" cy="6036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Collections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圆角矩形 45"/>
          <p:cNvSpPr/>
          <p:nvPr/>
        </p:nvSpPr>
        <p:spPr>
          <a:xfrm>
            <a:off x="3102549" y="3079942"/>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Sắp</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xếp</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7" name="组合 56"/>
          <p:cNvGrpSpPr/>
          <p:nvPr/>
        </p:nvGrpSpPr>
        <p:grpSpPr>
          <a:xfrm>
            <a:off x="2689456" y="1600201"/>
            <a:ext cx="404758" cy="2978016"/>
            <a:chOff x="3971019" y="796001"/>
            <a:chExt cx="660256" cy="5338506"/>
          </a:xfrm>
        </p:grpSpPr>
        <p:sp>
          <p:nvSpPr>
            <p:cNvPr id="1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9"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20" name="圆角矩形 34">
            <a:extLst>
              <a:ext uri="{FF2B5EF4-FFF2-40B4-BE49-F238E27FC236}">
                <a16:creationId xmlns:a16="http://schemas.microsoft.com/office/drawing/2014/main" id="{4A98B195-D5E7-4238-B9B0-9E6698C21C3A}"/>
              </a:ext>
            </a:extLst>
          </p:cNvPr>
          <p:cNvSpPr/>
          <p:nvPr/>
        </p:nvSpPr>
        <p:spPr>
          <a:xfrm>
            <a:off x="2036295" y="2291899"/>
            <a:ext cx="722927" cy="640782"/>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21" name="组合 51">
            <a:extLst>
              <a:ext uri="{FF2B5EF4-FFF2-40B4-BE49-F238E27FC236}">
                <a16:creationId xmlns:a16="http://schemas.microsoft.com/office/drawing/2014/main" id="{8541760D-945C-4378-82F6-7A5400A5AB52}"/>
              </a:ext>
            </a:extLst>
          </p:cNvPr>
          <p:cNvGrpSpPr/>
          <p:nvPr/>
        </p:nvGrpSpPr>
        <p:grpSpPr>
          <a:xfrm>
            <a:off x="3088685" y="2291899"/>
            <a:ext cx="6435920" cy="651508"/>
            <a:chOff x="4555084" y="4807549"/>
            <a:chExt cx="4361682" cy="974162"/>
          </a:xfrm>
        </p:grpSpPr>
        <p:pic>
          <p:nvPicPr>
            <p:cNvPr id="22"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23"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defTabSz="914400"/>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Equals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Hashcode</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4" name="组合 23"/>
          <p:cNvGrpSpPr/>
          <p:nvPr/>
        </p:nvGrpSpPr>
        <p:grpSpPr>
          <a:xfrm>
            <a:off x="2027918" y="3877616"/>
            <a:ext cx="724605" cy="672549"/>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26" name="圆角矩形 28"/>
            <p:cNvSpPr/>
            <p:nvPr/>
          </p:nvSpPr>
          <p:spPr>
            <a:xfrm>
              <a:off x="2883862" y="1159582"/>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27" name="组合 46"/>
          <p:cNvGrpSpPr/>
          <p:nvPr/>
        </p:nvGrpSpPr>
        <p:grpSpPr>
          <a:xfrm>
            <a:off x="3102549" y="3884709"/>
            <a:ext cx="6421775" cy="693507"/>
            <a:chOff x="4560356" y="3575958"/>
            <a:chExt cx="4389024" cy="1169725"/>
          </a:xfrm>
        </p:grpSpPr>
        <p:pic>
          <p:nvPicPr>
            <p:cNvPr id="28" name="图片 47"/>
            <p:cNvPicPr>
              <a:picLocks noChangeAspect="1"/>
            </p:cNvPicPr>
            <p:nvPr/>
          </p:nvPicPr>
          <p:blipFill rotWithShape="1">
            <a:blip r:embed="rId4"/>
            <a:srcRect t="76775"/>
            <a:stretch>
              <a:fillRect/>
            </a:stretch>
          </p:blipFill>
          <p:spPr>
            <a:xfrm>
              <a:off x="4926460" y="4544376"/>
              <a:ext cx="3646270" cy="201307"/>
            </a:xfrm>
            <a:prstGeom prst="rect">
              <a:avLst/>
            </a:prstGeom>
          </p:spPr>
        </p:pic>
        <p:sp>
          <p:nvSpPr>
            <p:cNvPr id="29"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QA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1" name="图片 52"/>
          <p:cNvPicPr>
            <a:picLocks noChangeAspect="1"/>
          </p:cNvPicPr>
          <p:nvPr/>
        </p:nvPicPr>
        <p:blipFill rotWithShape="1">
          <a:blip r:embed="rId4"/>
          <a:srcRect t="76775"/>
          <a:stretch>
            <a:fillRect/>
          </a:stretch>
        </p:blipFill>
        <p:spPr>
          <a:xfrm>
            <a:off x="3277692" y="4612552"/>
            <a:ext cx="5332042" cy="128290"/>
          </a:xfrm>
          <a:prstGeom prst="rect">
            <a:avLst/>
          </a:prstGeom>
        </p:spPr>
      </p:pic>
      <p:sp>
        <p:nvSpPr>
          <p:cNvPr id="34" name="圆角矩形 34"/>
          <p:cNvSpPr/>
          <p:nvPr/>
        </p:nvSpPr>
        <p:spPr>
          <a:xfrm>
            <a:off x="2036296" y="4673646"/>
            <a:ext cx="692222" cy="660355"/>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Tree>
    <p:extLst>
      <p:ext uri="{BB962C8B-B14F-4D97-AF65-F5344CB8AC3E}">
        <p14:creationId xmlns:p14="http://schemas.microsoft.com/office/powerpoint/2010/main" val="11400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TreeSet</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393604"/>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TreeSet</a:t>
            </a:r>
            <a:r>
              <a:rPr lang="vi-VN" sz="2400" dirty="0">
                <a:latin typeface="+mj-lt"/>
              </a:rPr>
              <a:t> là một class trong Java Collection Framework, nó được sử dụng để lưu trữ các phần tử theo thứ tự tăng dần hoặc giảm dần. Nó thừa hưởng những đặc điểm từ interface NavigableSet và class SortedSet. Ngoài ra, TreeSet sử dụng TreeMap để lưu trữ các phần tử:</a:t>
            </a: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10242" name="Picture 2" descr="Cấu trúc phân cấp của Tree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247989"/>
            <a:ext cx="3658173" cy="19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77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TreeSet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578544"/>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Ưu</a:t>
            </a:r>
            <a:r>
              <a:rPr lang="vi-VN" sz="2400" b="1" dirty="0">
                <a:latin typeface="+mj-lt"/>
              </a:rPr>
              <a:t> 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Các phần tử trong một TreeSet được sắp xếp theo thứ tự tự nhiên hoặc dựa trên một bộ so sánh Comparator tùy chỉnh được cung cấp tại thời điểm khởi tạo TreeSet.</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Do dữ liệu đã được sắp xếp, việc tìm kiếm một phần tử trong TreeSet bằng cách sử dụng phương thức contains() hoặc các phương thức tìm kiếm khác như lower(), higher(), ceiling(), floor() có độ phức tạp thấp hơn so với các cấu trúc dữ liệu không được sắp xếp.</a:t>
            </a:r>
            <a:endParaRPr lang="vi-VN" sz="2400" spc="-120" dirty="0">
              <a:latin typeface="+mj-lt"/>
              <a:cs typeface="Arial"/>
            </a:endParaRPr>
          </a:p>
        </p:txBody>
      </p:sp>
    </p:spTree>
    <p:extLst>
      <p:ext uri="{BB962C8B-B14F-4D97-AF65-F5344CB8AC3E}">
        <p14:creationId xmlns:p14="http://schemas.microsoft.com/office/powerpoint/2010/main" val="3159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TreeSet</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854721"/>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000" b="1" dirty="0" err="1">
                <a:latin typeface="+mj-lt"/>
              </a:rPr>
              <a:t>Làm</a:t>
            </a:r>
            <a:r>
              <a:rPr lang="en-US" sz="2000" b="1" dirty="0">
                <a:latin typeface="+mj-lt"/>
              </a:rPr>
              <a:t> </a:t>
            </a:r>
            <a:r>
              <a:rPr lang="en-US" sz="2000" b="1" dirty="0" err="1">
                <a:latin typeface="+mj-lt"/>
              </a:rPr>
              <a:t>thế</a:t>
            </a:r>
            <a:r>
              <a:rPr lang="en-US" sz="2000" b="1" dirty="0">
                <a:latin typeface="+mj-lt"/>
              </a:rPr>
              <a:t> </a:t>
            </a:r>
            <a:r>
              <a:rPr lang="en-US" sz="2000" b="1" dirty="0" err="1">
                <a:latin typeface="+mj-lt"/>
              </a:rPr>
              <a:t>nào</a:t>
            </a:r>
            <a:r>
              <a:rPr lang="en-US" sz="2000" b="1" dirty="0">
                <a:latin typeface="+mj-lt"/>
              </a:rPr>
              <a:t> </a:t>
            </a:r>
            <a:r>
              <a:rPr lang="en-US" sz="2000" b="1" dirty="0" err="1">
                <a:latin typeface="+mj-lt"/>
              </a:rPr>
              <a:t>để</a:t>
            </a:r>
            <a:r>
              <a:rPr lang="en-US" sz="2000" b="1" dirty="0">
                <a:latin typeface="+mj-lt"/>
              </a:rPr>
              <a:t> </a:t>
            </a:r>
            <a:r>
              <a:rPr lang="en-US" sz="2000" b="1" dirty="0" err="1">
                <a:latin typeface="+mj-lt"/>
              </a:rPr>
              <a:t>thêm</a:t>
            </a:r>
            <a:r>
              <a:rPr lang="en-US" sz="2000" b="1" dirty="0">
                <a:latin typeface="+mj-lt"/>
              </a:rPr>
              <a:t> </a:t>
            </a:r>
            <a:r>
              <a:rPr lang="en-US" sz="2000" b="1" dirty="0" err="1">
                <a:latin typeface="+mj-lt"/>
              </a:rPr>
              <a:t>phân</a:t>
            </a:r>
            <a:r>
              <a:rPr lang="en-US" sz="2000" b="1" dirty="0">
                <a:latin typeface="+mj-lt"/>
              </a:rPr>
              <a:t> </a:t>
            </a:r>
            <a:r>
              <a:rPr lang="en-US" sz="2000" b="1" dirty="0" err="1">
                <a:latin typeface="+mj-lt"/>
              </a:rPr>
              <a:t>tử</a:t>
            </a:r>
            <a:r>
              <a:rPr lang="en-US" sz="2000" b="1" dirty="0">
                <a:latin typeface="+mj-lt"/>
              </a:rPr>
              <a:t> </a:t>
            </a:r>
            <a:r>
              <a:rPr lang="en-US" sz="2000" b="1" dirty="0" err="1">
                <a:latin typeface="+mj-lt"/>
              </a:rPr>
              <a:t>vào</a:t>
            </a:r>
            <a:r>
              <a:rPr lang="en-US" sz="2000" b="1" dirty="0">
                <a:latin typeface="+mj-lt"/>
              </a:rPr>
              <a:t> </a:t>
            </a:r>
            <a:r>
              <a:rPr lang="en-US" sz="2000" b="1" dirty="0" err="1">
                <a:latin typeface="+mj-lt"/>
              </a:rPr>
              <a:t>TreeSet</a:t>
            </a:r>
            <a:r>
              <a:rPr lang="en-US" sz="2000" b="1" dirty="0">
                <a:latin typeface="+mj-lt"/>
              </a:rPr>
              <a:t>?</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endParaRPr lang="vi-VN" sz="2400" dirty="0">
              <a:latin typeface="+mj-lt"/>
            </a:endParaRPr>
          </a:p>
        </p:txBody>
      </p:sp>
      <p:sp>
        <p:nvSpPr>
          <p:cNvPr id="11" name="Rectangle 3"/>
          <p:cNvSpPr txBox="1">
            <a:spLocks/>
          </p:cNvSpPr>
          <p:nvPr/>
        </p:nvSpPr>
        <p:spPr>
          <a:xfrm>
            <a:off x="1847850" y="210672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sz="1600" b="1" dirty="0">
                <a:latin typeface="Courier New" pitchFamily="49" charset="0"/>
                <a:cs typeface="Courier New" pitchFamily="49" charset="0"/>
              </a:rPr>
              <a:t>class Student implements </a:t>
            </a:r>
            <a:r>
              <a:rPr lang="en-US" sz="1600" b="1" dirty="0">
                <a:solidFill>
                  <a:srgbClr val="FF0000"/>
                </a:solidFill>
                <a:latin typeface="Courier New" pitchFamily="49" charset="0"/>
                <a:cs typeface="Courier New" pitchFamily="49" charset="0"/>
              </a:rPr>
              <a:t>Comparable</a:t>
            </a:r>
            <a:r>
              <a:rPr lang="en-US" sz="1600" b="1" dirty="0">
                <a:latin typeface="Courier New" pitchFamily="49" charset="0"/>
                <a:cs typeface="Courier New" pitchFamily="49" charset="0"/>
              </a:rPr>
              <a:t>{</a:t>
            </a:r>
          </a:p>
          <a:p>
            <a:pPr>
              <a:buFont typeface="Wingdings" pitchFamily="2" charset="2"/>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no;</a:t>
            </a:r>
          </a:p>
          <a:p>
            <a:pPr>
              <a:buFont typeface="Wingdings" pitchFamily="2" charset="2"/>
              <a:buNone/>
            </a:pPr>
            <a:r>
              <a:rPr lang="en-US" sz="1600" b="1" dirty="0">
                <a:latin typeface="Courier New" pitchFamily="49" charset="0"/>
                <a:cs typeface="Courier New" pitchFamily="49" charset="0"/>
              </a:rPr>
              <a:t>   ...</a:t>
            </a:r>
          </a:p>
          <a:p>
            <a:pPr>
              <a:buFont typeface="Wingdings" pitchFamily="2" charset="2"/>
              <a:buNone/>
            </a:pPr>
            <a:r>
              <a:rPr lang="en-US" sz="1600" b="1" dirty="0">
                <a:latin typeface="Courier New" pitchFamily="49" charset="0"/>
                <a:cs typeface="Courier New" pitchFamily="49" charset="0"/>
              </a:rPr>
              <a:t>	public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compareTo</a:t>
            </a:r>
            <a:r>
              <a:rPr lang="en-US" sz="1600" b="1" dirty="0">
                <a:latin typeface="Courier New" pitchFamily="49" charset="0"/>
                <a:cs typeface="Courier New" pitchFamily="49" charset="0"/>
              </a:rPr>
              <a:t>(Object o) {</a:t>
            </a:r>
          </a:p>
          <a:p>
            <a:pPr>
              <a:buFont typeface="Wingdings" pitchFamily="2" charset="2"/>
              <a:buNone/>
            </a:pPr>
            <a:r>
              <a:rPr lang="en-US" sz="1600" b="1" dirty="0">
                <a:latin typeface="Courier New" pitchFamily="49" charset="0"/>
                <a:cs typeface="Courier New" pitchFamily="49" charset="0"/>
              </a:rPr>
              <a:t>        Student </a:t>
            </a:r>
            <a:r>
              <a:rPr lang="en-US" sz="1600" b="1" dirty="0" err="1">
                <a:latin typeface="Courier New" pitchFamily="49" charset="0"/>
                <a:cs typeface="Courier New" pitchFamily="49" charset="0"/>
              </a:rPr>
              <a:t>st</a:t>
            </a:r>
            <a:r>
              <a:rPr lang="en-US" sz="1600" b="1" dirty="0">
                <a:latin typeface="Courier New" pitchFamily="49" charset="0"/>
                <a:cs typeface="Courier New" pitchFamily="49" charset="0"/>
              </a:rPr>
              <a:t> = (Student) o;</a:t>
            </a:r>
          </a:p>
          <a:p>
            <a:pPr>
              <a:buFont typeface="Wingdings" pitchFamily="2" charset="2"/>
              <a:buNone/>
            </a:pPr>
            <a:r>
              <a:rPr lang="en-US" sz="1600" b="1" dirty="0">
                <a:latin typeface="Courier New" pitchFamily="49" charset="0"/>
                <a:cs typeface="Courier New" pitchFamily="49" charset="0"/>
              </a:rPr>
              <a:t>        if(no &gt; </a:t>
            </a:r>
            <a:r>
              <a:rPr lang="en-US" sz="1600" b="1" dirty="0" err="1">
                <a:latin typeface="Courier New" pitchFamily="49" charset="0"/>
                <a:cs typeface="Courier New" pitchFamily="49" charset="0"/>
              </a:rPr>
              <a:t>st.getNo</a:t>
            </a:r>
            <a:r>
              <a:rPr lang="en-US" sz="1600" b="1" dirty="0">
                <a:latin typeface="Courier New" pitchFamily="49" charset="0"/>
                <a:cs typeface="Courier New" pitchFamily="49" charset="0"/>
              </a:rPr>
              <a:t>())</a:t>
            </a:r>
          </a:p>
          <a:p>
            <a:pPr>
              <a:buFont typeface="Wingdings" pitchFamily="2" charset="2"/>
              <a:buNone/>
            </a:pPr>
            <a:r>
              <a:rPr lang="en-US" sz="1600" b="1" dirty="0">
                <a:latin typeface="Courier New" pitchFamily="49" charset="0"/>
                <a:cs typeface="Courier New" pitchFamily="49" charset="0"/>
              </a:rPr>
              <a:t>            return 1;</a:t>
            </a:r>
          </a:p>
          <a:p>
            <a:pPr>
              <a:buFont typeface="Wingdings" pitchFamily="2" charset="2"/>
              <a:buNone/>
            </a:pPr>
            <a:r>
              <a:rPr lang="en-US" sz="1600" b="1" dirty="0">
                <a:latin typeface="Courier New" pitchFamily="49" charset="0"/>
                <a:cs typeface="Courier New" pitchFamily="49" charset="0"/>
              </a:rPr>
              <a:t>        else if(no == </a:t>
            </a:r>
            <a:r>
              <a:rPr lang="en-US" sz="1600" b="1" dirty="0" err="1">
                <a:latin typeface="Courier New" pitchFamily="49" charset="0"/>
                <a:cs typeface="Courier New" pitchFamily="49" charset="0"/>
              </a:rPr>
              <a:t>st.getNo</a:t>
            </a:r>
            <a:r>
              <a:rPr lang="en-US" sz="1600" b="1" dirty="0">
                <a:latin typeface="Courier New" pitchFamily="49" charset="0"/>
                <a:cs typeface="Courier New" pitchFamily="49" charset="0"/>
              </a:rPr>
              <a:t>())</a:t>
            </a:r>
          </a:p>
          <a:p>
            <a:pPr>
              <a:buFont typeface="Wingdings" pitchFamily="2" charset="2"/>
              <a:buNone/>
            </a:pPr>
            <a:r>
              <a:rPr lang="en-US" sz="1600" b="1" dirty="0">
                <a:latin typeface="Courier New" pitchFamily="49" charset="0"/>
                <a:cs typeface="Courier New" pitchFamily="49" charset="0"/>
              </a:rPr>
              <a:t>            return 0;</a:t>
            </a:r>
          </a:p>
          <a:p>
            <a:pPr>
              <a:buFont typeface="Wingdings" pitchFamily="2" charset="2"/>
              <a:buNone/>
            </a:pPr>
            <a:r>
              <a:rPr lang="en-US" sz="1600" b="1" dirty="0">
                <a:latin typeface="Courier New" pitchFamily="49" charset="0"/>
                <a:cs typeface="Courier New" pitchFamily="49" charset="0"/>
              </a:rPr>
              <a:t>        else</a:t>
            </a:r>
          </a:p>
          <a:p>
            <a:pPr>
              <a:buFont typeface="Wingdings" pitchFamily="2" charset="2"/>
              <a:buNone/>
            </a:pPr>
            <a:r>
              <a:rPr lang="en-US" sz="1600" b="1" dirty="0">
                <a:latin typeface="Courier New" pitchFamily="49" charset="0"/>
                <a:cs typeface="Courier New" pitchFamily="49" charset="0"/>
              </a:rPr>
              <a:t>            return -1;</a:t>
            </a:r>
          </a:p>
          <a:p>
            <a:pPr>
              <a:buFont typeface="Wingdings" pitchFamily="2" charset="2"/>
              <a:buNone/>
            </a:pPr>
            <a:r>
              <a:rPr lang="en-US" sz="1600" b="1" dirty="0">
                <a:latin typeface="Courier New" pitchFamily="49" charset="0"/>
                <a:cs typeface="Courier New" pitchFamily="49" charset="0"/>
              </a:rPr>
              <a:t>    }</a:t>
            </a:r>
          </a:p>
          <a:p>
            <a:pPr>
              <a:buFont typeface="Wingdings" pitchFamily="2" charset="2"/>
              <a:buNone/>
            </a:pPr>
            <a:r>
              <a:rPr lang="en-US" sz="1600" b="1" dirty="0">
                <a:latin typeface="Courier New" pitchFamily="49" charset="0"/>
                <a:cs typeface="Courier New" pitchFamily="49" charset="0"/>
              </a:rPr>
              <a:t>   . . .</a:t>
            </a:r>
          </a:p>
          <a:p>
            <a:pPr>
              <a:buFont typeface="Wingdings" pitchFamily="2" charset="2"/>
              <a:buNone/>
            </a:pPr>
            <a:r>
              <a:rPr lang="en-US" sz="1600" b="1" dirty="0">
                <a:latin typeface="Courier New" pitchFamily="49" charset="0"/>
                <a:cs typeface="Courier New" pitchFamily="49" charset="0"/>
              </a:rPr>
              <a:t>}</a:t>
            </a:r>
          </a:p>
        </p:txBody>
      </p:sp>
      <p:sp>
        <p:nvSpPr>
          <p:cNvPr id="12" name="TextBox 11"/>
          <p:cNvSpPr txBox="1"/>
          <p:nvPr/>
        </p:nvSpPr>
        <p:spPr>
          <a:xfrm>
            <a:off x="6629400" y="2921168"/>
            <a:ext cx="2667000" cy="1015663"/>
          </a:xfrm>
          <a:prstGeom prst="rect">
            <a:avLst/>
          </a:prstGeom>
          <a:solidFill>
            <a:srgbClr val="FFFF00"/>
          </a:solidFill>
        </p:spPr>
        <p:txBody>
          <a:bodyPr wrap="square" rtlCol="0">
            <a:spAutoFit/>
          </a:bodyPr>
          <a:lstStyle/>
          <a:p>
            <a:r>
              <a:rPr lang="en-US" sz="2000" dirty="0"/>
              <a:t>So </a:t>
            </a:r>
            <a:r>
              <a:rPr lang="en-US" sz="2000" dirty="0" err="1"/>
              <a:t>sánh</a:t>
            </a:r>
            <a:r>
              <a:rPr lang="en-US" sz="2000" dirty="0"/>
              <a:t> 2 Student </a:t>
            </a:r>
            <a:r>
              <a:rPr lang="en-US" sz="2000" dirty="0" err="1"/>
              <a:t>dựa</a:t>
            </a:r>
            <a:r>
              <a:rPr lang="en-US" sz="2000" dirty="0"/>
              <a:t> </a:t>
            </a:r>
            <a:r>
              <a:rPr lang="en-US" sz="2000" dirty="0" err="1"/>
              <a:t>trên</a:t>
            </a:r>
            <a:r>
              <a:rPr lang="en-US" sz="2000" dirty="0"/>
              <a:t> </a:t>
            </a:r>
            <a:r>
              <a:rPr lang="en-US" sz="2000" dirty="0" err="1"/>
              <a:t>thuộc</a:t>
            </a:r>
            <a:r>
              <a:rPr lang="en-US" sz="2000" dirty="0"/>
              <a:t> </a:t>
            </a:r>
            <a:r>
              <a:rPr lang="en-US" sz="2000" dirty="0" err="1"/>
              <a:t>tính</a:t>
            </a:r>
            <a:r>
              <a:rPr lang="en-US" sz="2000" dirty="0"/>
              <a:t> no ( field </a:t>
            </a:r>
            <a:r>
              <a:rPr lang="en-US" sz="2000" b="1" i="1" u="sng" dirty="0"/>
              <a:t>no</a:t>
            </a:r>
            <a:r>
              <a:rPr lang="en-US" sz="2000" dirty="0"/>
              <a:t>)</a:t>
            </a:r>
          </a:p>
        </p:txBody>
      </p:sp>
    </p:spTree>
    <p:extLst>
      <p:ext uri="{BB962C8B-B14F-4D97-AF65-F5344CB8AC3E}">
        <p14:creationId xmlns:p14="http://schemas.microsoft.com/office/powerpoint/2010/main" val="155485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TreeSet</a:t>
              </a:r>
              <a:r>
                <a:rPr lang="en-US" altLang="zh-CN" sz="2800" b="1" dirty="0">
                  <a:solidFill>
                    <a:schemeClr val="bg1"/>
                  </a:solidFill>
                  <a:latin typeface="Times New Roman" panose="02020603050405020304" pitchFamily="18" charset="0"/>
                  <a:cs typeface="Times New Roman" panose="02020603050405020304" pitchFamily="18" charset="0"/>
                </a:rPr>
                <a:t>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839880"/>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Nhược</a:t>
            </a:r>
            <a:r>
              <a:rPr lang="vi-VN" sz="2400" b="1" dirty="0">
                <a:latin typeface="+mj-lt"/>
              </a:rPr>
              <a:t> điểm:</a:t>
            </a:r>
            <a:endParaRPr lang="en-US" sz="2400" b="1"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dirty="0">
                <a:latin typeface="+mj-lt"/>
              </a:rPr>
              <a:t>TreeSet sử dụng bộ nhớ nhiều hơn so với một số cấu trúc dữ liệu khác, đặc biệt khi tập hợp lớn do cần lưu trữ thêm thông tin về cây nhị phân để duy trì tính tự động sắp xếp.</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en-US" sz="2400" dirty="0">
                <a:latin typeface="+mj-lt"/>
              </a:rPr>
              <a:t>V</a:t>
            </a:r>
            <a:r>
              <a:rPr lang="vi-VN" sz="2400" dirty="0">
                <a:latin typeface="+mj-lt"/>
              </a:rPr>
              <a:t>ì cần lưu trữ thêm thông tin cây nhị phân nên thời gian thêm và xóa phần tử trong TreeSet có độ phức tạp cao hơn so với các cấu trúc dữ liệu không sắp xếp.</a:t>
            </a:r>
            <a:endParaRPr lang="vi-VN" sz="2400" spc="-120" dirty="0">
              <a:latin typeface="+mj-lt"/>
              <a:cs typeface="Arial"/>
            </a:endParaRPr>
          </a:p>
        </p:txBody>
      </p:sp>
    </p:spTree>
    <p:extLst>
      <p:ext uri="{BB962C8B-B14F-4D97-AF65-F5344CB8AC3E}">
        <p14:creationId xmlns:p14="http://schemas.microsoft.com/office/powerpoint/2010/main" val="377362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(Queue)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157799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b="1" dirty="0">
                <a:latin typeface="+mj-lt"/>
              </a:rPr>
              <a:t>Queue</a:t>
            </a:r>
            <a:r>
              <a:rPr lang="vi-VN" sz="2400" dirty="0">
                <a:latin typeface="+mj-lt"/>
              </a:rPr>
              <a:t> là một thành phần của Collections trong Java, được sử dụng để lưu trữ và quản lý các phần tử theo thứ tự First in, First out (FIFO). Các phần tử mới sẽ được thêm vào cuối hàng đợi và phần tử cũ sẽ được xóa khỏi đầu hàng đợi.</a:t>
            </a:r>
            <a:endParaRPr lang="en-US" sz="2400" dirty="0">
              <a:latin typeface="+mj-lt"/>
            </a:endParaRPr>
          </a:p>
        </p:txBody>
      </p:sp>
      <p:pic>
        <p:nvPicPr>
          <p:cNvPr id="18434" name="Picture 2" descr="Hình mô tả First In First Ou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1" y="3319781"/>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8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(Queue)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62443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Các phương thức chính của Queue bao gồm:</a:t>
            </a:r>
          </a:p>
          <a:p>
            <a:pPr marL="812165" lvl="1" indent="-342900">
              <a:spcBef>
                <a:spcPts val="595"/>
              </a:spcBef>
              <a:buClr>
                <a:srgbClr val="FF5A33"/>
              </a:buClr>
              <a:buFont typeface="Wingdings" panose="05000000000000000000" pitchFamily="2" charset="2"/>
              <a:buChar char="v"/>
              <a:tabLst>
                <a:tab pos="755015" algn="l"/>
              </a:tabLst>
            </a:pPr>
            <a:r>
              <a:rPr lang="en-US" sz="2400" b="1" dirty="0">
                <a:latin typeface="+mj-lt"/>
              </a:rPr>
              <a:t>add()</a:t>
            </a:r>
            <a:r>
              <a:rPr lang="en-US" sz="2400" dirty="0">
                <a:latin typeface="+mj-lt"/>
              </a:rPr>
              <a:t>: </a:t>
            </a:r>
            <a:r>
              <a:rPr lang="en-US" sz="2400" dirty="0" err="1">
                <a:latin typeface="+mj-lt"/>
              </a:rPr>
              <a:t>Thêm</a:t>
            </a:r>
            <a:r>
              <a:rPr lang="en-US" sz="2400" dirty="0">
                <a:latin typeface="+mj-lt"/>
              </a:rPr>
              <a:t> </a:t>
            </a:r>
            <a:r>
              <a:rPr lang="en-US" sz="2400" dirty="0" err="1">
                <a:latin typeface="+mj-lt"/>
              </a:rPr>
              <a:t>một</a:t>
            </a:r>
            <a:r>
              <a:rPr lang="en-US" sz="2400" dirty="0">
                <a:latin typeface="+mj-lt"/>
              </a:rPr>
              <a:t> </a:t>
            </a:r>
            <a:r>
              <a:rPr lang="en-US" sz="2400" dirty="0" err="1">
                <a:latin typeface="+mj-lt"/>
              </a:rPr>
              <a:t>phần</a:t>
            </a:r>
            <a:r>
              <a:rPr lang="en-US" sz="2400" dirty="0">
                <a:latin typeface="+mj-lt"/>
              </a:rPr>
              <a:t> </a:t>
            </a:r>
            <a:r>
              <a:rPr lang="en-US" sz="2400" dirty="0" err="1">
                <a:latin typeface="+mj-lt"/>
              </a:rPr>
              <a:t>tử</a:t>
            </a:r>
            <a:r>
              <a:rPr lang="en-US" sz="2400" dirty="0">
                <a:latin typeface="+mj-lt"/>
              </a:rPr>
              <a:t> </a:t>
            </a:r>
            <a:r>
              <a:rPr lang="en-US" sz="2400" dirty="0" err="1">
                <a:latin typeface="+mj-lt"/>
              </a:rPr>
              <a:t>vào</a:t>
            </a:r>
            <a:r>
              <a:rPr lang="en-US" sz="2400" dirty="0">
                <a:latin typeface="+mj-lt"/>
              </a:rPr>
              <a:t> </a:t>
            </a:r>
            <a:r>
              <a:rPr lang="en-US" sz="2400" dirty="0" err="1">
                <a:latin typeface="+mj-lt"/>
              </a:rPr>
              <a:t>cuối</a:t>
            </a:r>
            <a:r>
              <a:rPr lang="en-US" sz="2400" dirty="0">
                <a:latin typeface="+mj-lt"/>
              </a:rPr>
              <a:t> </a:t>
            </a:r>
            <a:r>
              <a:rPr lang="en-US" sz="2400" dirty="0" err="1">
                <a:latin typeface="+mj-lt"/>
              </a:rPr>
              <a:t>hàng</a:t>
            </a:r>
            <a:r>
              <a:rPr lang="en-US" sz="2400" dirty="0">
                <a:latin typeface="+mj-lt"/>
              </a:rPr>
              <a:t> </a:t>
            </a:r>
            <a:r>
              <a:rPr lang="en-US" sz="2400" dirty="0" err="1">
                <a:latin typeface="+mj-lt"/>
              </a:rPr>
              <a:t>đợi</a:t>
            </a:r>
            <a:r>
              <a:rPr lang="en-US" sz="2400" dirty="0">
                <a:latin typeface="+mj-lt"/>
              </a:rPr>
              <a:t>.</a:t>
            </a:r>
          </a:p>
          <a:p>
            <a:pPr marL="812165" lvl="1" indent="-342900">
              <a:spcBef>
                <a:spcPts val="595"/>
              </a:spcBef>
              <a:buClr>
                <a:srgbClr val="FF5A33"/>
              </a:buClr>
              <a:buFont typeface="Wingdings" panose="05000000000000000000" pitchFamily="2" charset="2"/>
              <a:buChar char="v"/>
              <a:tabLst>
                <a:tab pos="755015" algn="l"/>
              </a:tabLst>
            </a:pPr>
            <a:r>
              <a:rPr lang="vi-VN" sz="2400" b="1" dirty="0">
                <a:latin typeface="+mj-lt"/>
              </a:rPr>
              <a:t>remove</a:t>
            </a:r>
            <a:r>
              <a:rPr lang="vi-VN" sz="2400" dirty="0">
                <a:latin typeface="+mj-lt"/>
              </a:rPr>
              <a:t>(): Xóa phần tử đầu tiên trong hàng đợi.</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b="1" dirty="0">
                <a:latin typeface="+mj-lt"/>
              </a:rPr>
              <a:t>peek</a:t>
            </a:r>
            <a:r>
              <a:rPr lang="vi-VN" sz="2400" dirty="0">
                <a:latin typeface="+mj-lt"/>
              </a:rPr>
              <a:t>(): Truy cập phần tử đầu tiên trong hàng đợi mà không xóa nó ra khỏi hàng đợi.</a:t>
            </a:r>
            <a:endParaRPr lang="en-US" sz="2400" dirty="0">
              <a:latin typeface="+mj-lt"/>
            </a:endParaRPr>
          </a:p>
          <a:p>
            <a:pPr marL="812165" lvl="1" indent="-342900">
              <a:spcBef>
                <a:spcPts val="595"/>
              </a:spcBef>
              <a:buClr>
                <a:srgbClr val="FF5A33"/>
              </a:buClr>
              <a:buFont typeface="Wingdings" panose="05000000000000000000" pitchFamily="2" charset="2"/>
              <a:buChar char="v"/>
              <a:tabLst>
                <a:tab pos="755015" algn="l"/>
              </a:tabLst>
            </a:pPr>
            <a:r>
              <a:rPr lang="vi-VN" sz="2400" b="1" dirty="0">
                <a:latin typeface="+mj-lt"/>
              </a:rPr>
              <a:t>poll</a:t>
            </a:r>
            <a:r>
              <a:rPr lang="vi-VN" sz="2400" dirty="0">
                <a:latin typeface="+mj-lt"/>
              </a:rPr>
              <a:t>(): Lấy và xóa phần tử đầu tiên ra khỏi hàng đợi.</a:t>
            </a:r>
          </a:p>
        </p:txBody>
      </p:sp>
    </p:spTree>
    <p:extLst>
      <p:ext uri="{BB962C8B-B14F-4D97-AF65-F5344CB8AC3E}">
        <p14:creationId xmlns:p14="http://schemas.microsoft.com/office/powerpoint/2010/main" val="92849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(Map)</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7" y="1679367"/>
            <a:ext cx="3714954" cy="3870931"/>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Map là một trong những cấu trúc dữ liệu quan trọng trong lập trình Java. Nó được sử dụng để biểu diễn một tập hợp các phần tử theo cặp key-value, trong đó key là giá trị duy nhất và value là giá trị tương ứng với key:</a:t>
            </a:r>
          </a:p>
          <a:p>
            <a:pPr marL="469265" lvl="1">
              <a:spcBef>
                <a:spcPts val="595"/>
              </a:spcBef>
              <a:buClr>
                <a:srgbClr val="FF5A33"/>
              </a:buClr>
              <a:tabLst>
                <a:tab pos="755015" algn="l"/>
              </a:tabLst>
            </a:pPr>
            <a:endParaRPr lang="vi-VN" sz="2400" dirty="0">
              <a:latin typeface="+mj-lt"/>
            </a:endParaRPr>
          </a:p>
        </p:txBody>
      </p:sp>
      <p:pic>
        <p:nvPicPr>
          <p:cNvPr id="21506" name="Picture 2" descr="Cách tố chức dữ liệu trong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1" y="1710220"/>
            <a:ext cx="5788025" cy="385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22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685992"/>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HashMap với các phương thức get() và put() có độ phức tạp O(1) nhưng đó chỉ là điều kiện lý tưởng khi không có hash collision. Hiệu suất của HashMap có thể bị kéo xuống khá nhiều nếu như có càng nhiều hash collision, bởi vì hash collision xảy ra tương đương với chúng ta sẽ phải thực hiện search trên cây cân bằng (thay vì LinkedList ở Java 8). Như vậy trong trường hợp tệ nhất độ phức tạp sẽ là O(log n)</a:t>
            </a:r>
          </a:p>
        </p:txBody>
      </p:sp>
    </p:spTree>
    <p:extLst>
      <p:ext uri="{BB962C8B-B14F-4D97-AF65-F5344CB8AC3E}">
        <p14:creationId xmlns:p14="http://schemas.microsoft.com/office/powerpoint/2010/main" val="101437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 name="Rectangle 2"/>
          <p:cNvSpPr/>
          <p:nvPr/>
        </p:nvSpPr>
        <p:spPr>
          <a:xfrm>
            <a:off x="2743200" y="1800285"/>
            <a:ext cx="6096000" cy="4524315"/>
          </a:xfrm>
          <a:prstGeom prst="rect">
            <a:avLst/>
          </a:prstGeom>
        </p:spPr>
        <p:txBody>
          <a:bodyPr>
            <a:spAutoFit/>
          </a:bodyPr>
          <a:lstStyle/>
          <a:p>
            <a:r>
              <a:rPr lang="en-US" dirty="0"/>
              <a:t>// </a:t>
            </a:r>
            <a:r>
              <a:rPr lang="en-US" dirty="0" err="1"/>
              <a:t>Tạo</a:t>
            </a:r>
            <a:r>
              <a:rPr lang="en-US" dirty="0"/>
              <a:t> </a:t>
            </a:r>
            <a:r>
              <a:rPr lang="en-US" dirty="0" err="1"/>
              <a:t>một</a:t>
            </a:r>
            <a:r>
              <a:rPr lang="en-US" dirty="0"/>
              <a:t> </a:t>
            </a:r>
            <a:r>
              <a:rPr lang="en-US" dirty="0" err="1"/>
              <a:t>hashmap</a:t>
            </a:r>
            <a:endParaRPr lang="en-US" dirty="0"/>
          </a:p>
          <a:p>
            <a:r>
              <a:rPr lang="en-US" dirty="0"/>
              <a:t>Map&lt;String, Integer&gt; scores = new </a:t>
            </a:r>
            <a:r>
              <a:rPr lang="en-US" dirty="0" err="1"/>
              <a:t>HashMap</a:t>
            </a:r>
            <a:r>
              <a:rPr lang="en-US" dirty="0"/>
              <a:t>&lt;&gt;();</a:t>
            </a:r>
          </a:p>
          <a:p>
            <a:endParaRPr lang="en-US" dirty="0"/>
          </a:p>
          <a:p>
            <a:r>
              <a:rPr lang="en-US" dirty="0"/>
              <a:t>// </a:t>
            </a:r>
            <a:r>
              <a:rPr lang="en-US" dirty="0" err="1"/>
              <a:t>Thêm</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hashmap</a:t>
            </a:r>
            <a:endParaRPr lang="en-US" dirty="0"/>
          </a:p>
          <a:p>
            <a:r>
              <a:rPr lang="en-US" dirty="0" err="1"/>
              <a:t>scores.put</a:t>
            </a:r>
            <a:r>
              <a:rPr lang="en-US" dirty="0"/>
              <a:t>("Alice", 95);</a:t>
            </a:r>
          </a:p>
          <a:p>
            <a:r>
              <a:rPr lang="en-US" dirty="0" err="1"/>
              <a:t>scores.put</a:t>
            </a:r>
            <a:r>
              <a:rPr lang="en-US" dirty="0"/>
              <a:t>("Bob", 80);</a:t>
            </a:r>
          </a:p>
          <a:p>
            <a:r>
              <a:rPr lang="en-US" dirty="0" err="1"/>
              <a:t>scores.put</a:t>
            </a:r>
            <a:r>
              <a:rPr lang="en-US" dirty="0"/>
              <a:t>("Charlie", 75);</a:t>
            </a:r>
          </a:p>
          <a:p>
            <a:endParaRPr lang="en-US" dirty="0"/>
          </a:p>
          <a:p>
            <a:r>
              <a:rPr lang="en-US" dirty="0"/>
              <a:t>// </a:t>
            </a:r>
            <a:r>
              <a:rPr lang="en-US" dirty="0" err="1"/>
              <a:t>Truy</a:t>
            </a:r>
            <a:r>
              <a:rPr lang="en-US" dirty="0"/>
              <a:t> </a:t>
            </a:r>
            <a:r>
              <a:rPr lang="en-US" dirty="0" err="1"/>
              <a:t>xuất</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key</a:t>
            </a:r>
          </a:p>
          <a:p>
            <a:r>
              <a:rPr lang="en-US" dirty="0" err="1"/>
              <a:t>int</a:t>
            </a:r>
            <a:r>
              <a:rPr lang="en-US" dirty="0"/>
              <a:t> </a:t>
            </a:r>
            <a:r>
              <a:rPr lang="en-US" dirty="0" err="1"/>
              <a:t>aliceScore</a:t>
            </a:r>
            <a:r>
              <a:rPr lang="en-US" dirty="0"/>
              <a:t> = </a:t>
            </a:r>
            <a:r>
              <a:rPr lang="en-US" dirty="0" err="1"/>
              <a:t>scores.get</a:t>
            </a:r>
            <a:r>
              <a:rPr lang="en-US" dirty="0"/>
              <a:t>("Alice");</a:t>
            </a:r>
          </a:p>
          <a:p>
            <a:endParaRPr lang="en-US" dirty="0"/>
          </a:p>
          <a:p>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một</a:t>
            </a:r>
            <a:r>
              <a:rPr lang="en-US" dirty="0"/>
              <a:t> key </a:t>
            </a:r>
            <a:r>
              <a:rPr lang="en-US" dirty="0" err="1"/>
              <a:t>có</a:t>
            </a:r>
            <a:r>
              <a:rPr lang="en-US" dirty="0"/>
              <a:t> </a:t>
            </a:r>
            <a:r>
              <a:rPr lang="en-US" dirty="0" err="1"/>
              <a:t>tồn</a:t>
            </a:r>
            <a:r>
              <a:rPr lang="en-US" dirty="0"/>
              <a:t> </a:t>
            </a:r>
            <a:r>
              <a:rPr lang="en-US" dirty="0" err="1"/>
              <a:t>tại</a:t>
            </a:r>
            <a:r>
              <a:rPr lang="en-US" dirty="0"/>
              <a:t> </a:t>
            </a:r>
            <a:r>
              <a:rPr lang="en-US" dirty="0" err="1"/>
              <a:t>trong</a:t>
            </a:r>
            <a:r>
              <a:rPr lang="en-US" dirty="0"/>
              <a:t> Map </a:t>
            </a:r>
            <a:r>
              <a:rPr lang="en-US" dirty="0" err="1"/>
              <a:t>không</a:t>
            </a:r>
            <a:endParaRPr lang="en-US" dirty="0"/>
          </a:p>
          <a:p>
            <a:r>
              <a:rPr lang="en-US" dirty="0" err="1"/>
              <a:t>boolean</a:t>
            </a:r>
            <a:r>
              <a:rPr lang="en-US" dirty="0"/>
              <a:t> </a:t>
            </a:r>
            <a:r>
              <a:rPr lang="en-US" dirty="0" err="1"/>
              <a:t>hasBob</a:t>
            </a:r>
            <a:r>
              <a:rPr lang="en-US" dirty="0"/>
              <a:t> = </a:t>
            </a:r>
            <a:r>
              <a:rPr lang="en-US" dirty="0" err="1"/>
              <a:t>scores.containsKey</a:t>
            </a:r>
            <a:r>
              <a:rPr lang="en-US" dirty="0"/>
              <a:t>("Bob");</a:t>
            </a:r>
          </a:p>
          <a:p>
            <a:endParaRPr lang="en-US" dirty="0"/>
          </a:p>
          <a:p>
            <a:r>
              <a:rPr lang="en-US" dirty="0"/>
              <a:t>// </a:t>
            </a:r>
            <a:r>
              <a:rPr lang="en-US" dirty="0" err="1"/>
              <a:t>Xóa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khỏi</a:t>
            </a:r>
            <a:r>
              <a:rPr lang="en-US" dirty="0"/>
              <a:t> Map</a:t>
            </a:r>
          </a:p>
          <a:p>
            <a:r>
              <a:rPr lang="en-US" dirty="0" err="1"/>
              <a:t>scores.remove</a:t>
            </a:r>
            <a:r>
              <a:rPr lang="en-US" dirty="0"/>
              <a:t>("Charlie");</a:t>
            </a:r>
          </a:p>
        </p:txBody>
      </p:sp>
    </p:spTree>
    <p:extLst>
      <p:ext uri="{BB962C8B-B14F-4D97-AF65-F5344CB8AC3E}">
        <p14:creationId xmlns:p14="http://schemas.microsoft.com/office/powerpoint/2010/main" val="390376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HashMap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655488"/>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Độ phức tạp của các thao tác thêm, xóa, truy vấn phần tử trong HashMap là O(1) trong điều kiện lý tưởng khi không có hash collision, do đó nó rất hiệu quả trong việc xử lý dữ liệu.</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HashMap có thể lưu trữ null value và null key.</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Không giữ thứ tự của các phần tử, vì vậy nó không phù hợp cho các tác vụ yêu cầu giữ thứ tự</a:t>
            </a:r>
            <a:endParaRPr lang="en-US" sz="24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HashMap không cho phép chúng ta thêm các key trùng lặp. Nếu bạn thêm một cặp key-value với key đã tồn tại trong HashMap, nó sẽ ghi đè giá trị cũ.</a:t>
            </a:r>
          </a:p>
        </p:txBody>
      </p:sp>
    </p:spTree>
    <p:extLst>
      <p:ext uri="{BB962C8B-B14F-4D97-AF65-F5344CB8AC3E}">
        <p14:creationId xmlns:p14="http://schemas.microsoft.com/office/powerpoint/2010/main" val="69637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440044"/>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spc="-120" dirty="0">
                <a:latin typeface="+mj-lt"/>
                <a:cs typeface="Arial"/>
              </a:rPr>
              <a:t>Collection là một tập hợp các class và interface dùng để hỗ trợ trong việc thao tác lưu trữ và quản lý nhóm đối tượng dữ liệu trong ứng dụng Java. Mục đính của Collection Framework là:</a:t>
            </a:r>
            <a:endParaRPr lang="en-US" sz="24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400" spc="-120" dirty="0">
                <a:latin typeface="+mj-lt"/>
                <a:cs typeface="Arial"/>
              </a:rPr>
              <a:t>Lưu trữ và quản lý các đối tượng</a:t>
            </a:r>
            <a:endParaRPr lang="en-US" sz="24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400" spc="-120" dirty="0">
                <a:latin typeface="+mj-lt"/>
                <a:cs typeface="Arial"/>
              </a:rPr>
              <a:t>Tối ưu hóa hiệu suất và tiết kiệm thời gian.</a:t>
            </a:r>
            <a:endParaRPr lang="en-US" sz="24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en-US" sz="2400" spc="-120" dirty="0" err="1">
                <a:latin typeface="+mj-lt"/>
                <a:cs typeface="Arial"/>
              </a:rPr>
              <a:t>Tăng</a:t>
            </a:r>
            <a:r>
              <a:rPr lang="en-US" sz="2400" spc="-120" dirty="0">
                <a:latin typeface="+mj-lt"/>
                <a:cs typeface="Arial"/>
              </a:rPr>
              <a:t> </a:t>
            </a:r>
            <a:r>
              <a:rPr lang="en-US" sz="2400" spc="-120" dirty="0" err="1">
                <a:latin typeface="+mj-lt"/>
                <a:cs typeface="Arial"/>
              </a:rPr>
              <a:t>khả</a:t>
            </a:r>
            <a:r>
              <a:rPr lang="en-US" sz="2400" spc="-120" dirty="0">
                <a:latin typeface="+mj-lt"/>
                <a:cs typeface="Arial"/>
              </a:rPr>
              <a:t> </a:t>
            </a:r>
            <a:r>
              <a:rPr lang="en-US" sz="2400" spc="-120" dirty="0" err="1">
                <a:latin typeface="+mj-lt"/>
                <a:cs typeface="Arial"/>
              </a:rPr>
              <a:t>năng</a:t>
            </a:r>
            <a:r>
              <a:rPr lang="en-US" sz="2400" spc="-120" dirty="0">
                <a:latin typeface="+mj-lt"/>
                <a:cs typeface="Arial"/>
              </a:rPr>
              <a:t> </a:t>
            </a:r>
            <a:r>
              <a:rPr lang="en-US" sz="2400" spc="-120" dirty="0" err="1">
                <a:latin typeface="+mj-lt"/>
                <a:cs typeface="Arial"/>
              </a:rPr>
              <a:t>tái</a:t>
            </a:r>
            <a:r>
              <a:rPr lang="en-US" sz="2400" spc="-120" dirty="0">
                <a:latin typeface="+mj-lt"/>
                <a:cs typeface="Arial"/>
              </a:rPr>
              <a:t> </a:t>
            </a:r>
            <a:r>
              <a:rPr lang="en-US" sz="2400" spc="-120" dirty="0" err="1">
                <a:latin typeface="+mj-lt"/>
                <a:cs typeface="Arial"/>
              </a:rPr>
              <a:t>sử</a:t>
            </a:r>
            <a:r>
              <a:rPr lang="en-US" sz="2400" spc="-120" dirty="0">
                <a:latin typeface="+mj-lt"/>
                <a:cs typeface="Arial"/>
              </a:rPr>
              <a:t> </a:t>
            </a:r>
            <a:r>
              <a:rPr lang="en-US" sz="2400" spc="-120" dirty="0" err="1">
                <a:latin typeface="+mj-lt"/>
                <a:cs typeface="Arial"/>
              </a:rPr>
              <a:t>dụng</a:t>
            </a:r>
            <a:r>
              <a:rPr lang="en-US" sz="2400" spc="-120" dirty="0">
                <a:latin typeface="+mj-lt"/>
                <a:cs typeface="Arial"/>
              </a:rPr>
              <a:t> </a:t>
            </a:r>
            <a:r>
              <a:rPr lang="en-US" sz="2400" spc="-120" dirty="0" err="1">
                <a:latin typeface="+mj-lt"/>
                <a:cs typeface="Arial"/>
              </a:rPr>
              <a:t>của</a:t>
            </a:r>
            <a:r>
              <a:rPr lang="en-US" sz="2400" spc="-120" dirty="0">
                <a:latin typeface="+mj-lt"/>
                <a:cs typeface="Arial"/>
              </a:rPr>
              <a:t> </a:t>
            </a:r>
            <a:r>
              <a:rPr lang="en-US" sz="2400" spc="-120" dirty="0" err="1">
                <a:latin typeface="+mj-lt"/>
                <a:cs typeface="Arial"/>
              </a:rPr>
              <a:t>mã</a:t>
            </a:r>
            <a:r>
              <a:rPr lang="en-US" sz="2400" spc="-120" dirty="0">
                <a:latin typeface="+mj-lt"/>
                <a:cs typeface="Arial"/>
              </a:rPr>
              <a:t> </a:t>
            </a:r>
            <a:r>
              <a:rPr lang="en-US" sz="2400" spc="-120" dirty="0" err="1">
                <a:latin typeface="+mj-lt"/>
                <a:cs typeface="Arial"/>
              </a:rPr>
              <a:t>nguồn</a:t>
            </a:r>
            <a:endParaRPr lang="en-US" sz="2400" spc="-120" dirty="0">
              <a:latin typeface="+mj-lt"/>
              <a:cs typeface="Arial"/>
            </a:endParaRPr>
          </a:p>
          <a:p>
            <a:pPr marL="755015" lvl="1" indent="-285750">
              <a:spcBef>
                <a:spcPts val="595"/>
              </a:spcBef>
              <a:buClr>
                <a:srgbClr val="FF5A33"/>
              </a:buClr>
              <a:buFont typeface="Wingdings"/>
              <a:buChar char=""/>
              <a:tabLst>
                <a:tab pos="755015" algn="l"/>
              </a:tabLst>
            </a:pPr>
            <a:r>
              <a:rPr lang="en-US" sz="2400" spc="-120" dirty="0">
                <a:solidFill>
                  <a:prstClr val="black"/>
                </a:solidFill>
                <a:latin typeface="Times New Roman" panose="02020603050405020304"/>
                <a:cs typeface="Arial"/>
              </a:rPr>
              <a:t> </a:t>
            </a:r>
            <a:r>
              <a:rPr lang="vi-VN" sz="2400" spc="-120" dirty="0">
                <a:solidFill>
                  <a:prstClr val="black"/>
                </a:solidFill>
                <a:latin typeface="Times New Roman" panose="02020603050405020304"/>
                <a:cs typeface="Arial"/>
              </a:rPr>
              <a:t>Phần tử của Collection không được phép là kiểu nguyên thủy</a:t>
            </a: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92185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LinkedHashMap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7" y="1679367"/>
            <a:ext cx="4400754" cy="4978927"/>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dirty="0">
                <a:latin typeface="+mj-lt"/>
              </a:rPr>
              <a:t>LinkedHashMap là một class con của HashMap trong Java. Nó kế thừa tất cả tính năng của HashMap và bổ sung thêm các đặc điểm mới. Nếu như HashMap không thể đảm bảo được thứ tự phần tử chèn vào thì LinkedHashMap là phiên bản cải tiến. Định dạng dữ liệu trong LinkedHashMap được giữ nguyên, tức là các phần tử được lưu giữ theo thứ tự chèn vào.</a:t>
            </a:r>
            <a:endParaRPr lang="en-US" sz="2400" dirty="0">
              <a:latin typeface="+mj-lt"/>
            </a:endParaRPr>
          </a:p>
          <a:p>
            <a:pPr marL="12065">
              <a:spcBef>
                <a:spcPts val="595"/>
              </a:spcBef>
              <a:buClr>
                <a:srgbClr val="FF5A33"/>
              </a:buClr>
              <a:tabLst>
                <a:tab pos="755015" algn="l"/>
              </a:tabLst>
            </a:pPr>
            <a:r>
              <a:rPr lang="vi-VN" sz="2400" dirty="0">
                <a:latin typeface="+mj-lt"/>
              </a:rPr>
              <a:t>.</a:t>
            </a:r>
          </a:p>
        </p:txBody>
      </p:sp>
      <p:pic>
        <p:nvPicPr>
          <p:cNvPr id="25602" name="Picture 2" descr="Cách tổ chức dữ liệu trong LinkedHash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377748"/>
            <a:ext cx="5266267"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63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LinkedHashMap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47109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Một trong những ưu điểm lớn nhất của LinkedHashMap là giữ được thứ tự chèn của các phần tử. Điều này có nghĩa là khi ta duyệt qua LinkedHashMap, các phần tử sẽ xuất hiện theo thứ tự chúng đã được thêm vào, giúp chúng ta truy xuất dữ liệu theo thứ tự.</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Không thích hợp cho việc sắp xếp theo key: Nếu yêu cầu cần sắp xếp LinkedHashMap dựa trên key hoặc value, chúng ta sẽ cần phải thực hiện thêm công việc để tự sắp xếp dữ liệu. LinkedHashMap không cung cấp sắp xếp tự động theo các tiêu chí này.</a:t>
            </a:r>
          </a:p>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Thứ tự chèn trong LinkedHashMap phụ thuộc vào thứ tự ta đã thêm các phần tử trước. Nếu chúng ta thêm lại một phần tử có sẵn với key giống nhau, thứ tự của phần tử đó sẽ không thay đổi.</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en-US" sz="2000" dirty="0" err="1">
                <a:latin typeface="+mj-lt"/>
              </a:rPr>
              <a:t>Kế</a:t>
            </a:r>
            <a:r>
              <a:rPr lang="en-US" sz="2000" dirty="0">
                <a:latin typeface="+mj-lt"/>
              </a:rPr>
              <a:t> </a:t>
            </a:r>
            <a:r>
              <a:rPr lang="en-US" sz="2000" dirty="0" err="1">
                <a:latin typeface="+mj-lt"/>
              </a:rPr>
              <a:t>thừa</a:t>
            </a:r>
            <a:r>
              <a:rPr lang="en-US" sz="2000" dirty="0">
                <a:latin typeface="+mj-lt"/>
              </a:rPr>
              <a:t> </a:t>
            </a:r>
            <a:r>
              <a:rPr lang="en-US" sz="2000" dirty="0" err="1">
                <a:latin typeface="+mj-lt"/>
              </a:rPr>
              <a:t>các</a:t>
            </a:r>
            <a:r>
              <a:rPr lang="en-US" sz="2000" dirty="0">
                <a:latin typeface="+mj-lt"/>
              </a:rPr>
              <a:t> </a:t>
            </a:r>
            <a:r>
              <a:rPr lang="en-US" sz="2000" dirty="0" err="1">
                <a:latin typeface="+mj-lt"/>
              </a:rPr>
              <a:t>đắc</a:t>
            </a:r>
            <a:r>
              <a:rPr lang="en-US" sz="2000" dirty="0">
                <a:latin typeface="+mj-lt"/>
              </a:rPr>
              <a:t> </a:t>
            </a:r>
            <a:r>
              <a:rPr lang="en-US" sz="2000" dirty="0" err="1">
                <a:latin typeface="+mj-lt"/>
              </a:rPr>
              <a:t>điểm</a:t>
            </a:r>
            <a:r>
              <a:rPr lang="en-US" sz="2000" dirty="0">
                <a:latin typeface="+mj-lt"/>
              </a:rPr>
              <a:t> </a:t>
            </a:r>
            <a:r>
              <a:rPr lang="en-US" sz="2000" dirty="0" err="1">
                <a:latin typeface="+mj-lt"/>
              </a:rPr>
              <a:t>của</a:t>
            </a:r>
            <a:r>
              <a:rPr lang="en-US" sz="2000" dirty="0">
                <a:latin typeface="+mj-lt"/>
              </a:rPr>
              <a:t> </a:t>
            </a:r>
            <a:r>
              <a:rPr lang="en-US" sz="2000" dirty="0" err="1">
                <a:latin typeface="+mj-lt"/>
              </a:rPr>
              <a:t>HashMap</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endParaRPr lang="vi-VN" sz="2400" dirty="0">
              <a:latin typeface="+mj-lt"/>
            </a:endParaRPr>
          </a:p>
        </p:txBody>
      </p:sp>
    </p:spTree>
    <p:extLst>
      <p:ext uri="{BB962C8B-B14F-4D97-AF65-F5344CB8AC3E}">
        <p14:creationId xmlns:p14="http://schemas.microsoft.com/office/powerpoint/2010/main" val="374898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 (</a:t>
              </a:r>
              <a:r>
                <a:rPr lang="en-US" altLang="zh-CN" sz="2800" b="1" dirty="0" err="1">
                  <a:solidFill>
                    <a:schemeClr val="bg1"/>
                  </a:solidFill>
                  <a:latin typeface="Times New Roman" panose="02020603050405020304" pitchFamily="18" charset="0"/>
                  <a:cs typeface="Times New Roman" panose="02020603050405020304" pitchFamily="18" charset="0"/>
                </a:rPr>
                <a:t>TreeMap</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47109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000" b="1" dirty="0">
                <a:latin typeface="+mj-lt"/>
              </a:rPr>
              <a:t>T</a:t>
            </a:r>
            <a:r>
              <a:rPr lang="vi-VN" sz="2000" b="1" dirty="0">
                <a:latin typeface="+mj-lt"/>
              </a:rPr>
              <a:t>reeMap</a:t>
            </a:r>
            <a:r>
              <a:rPr lang="vi-VN" sz="2000" dirty="0">
                <a:latin typeface="+mj-lt"/>
              </a:rPr>
              <a:t> trong Java là một class kế thừa AbstractMap và triển khai của NavigableMap Interface ( NavigableMap kế thừa SortedMap, SortedMap kế thừa Map Interface) trong Collections Framework nên nó sẽ có một vài đặc điểm và phương thức tương đồng với Map và SortedMap và NavigableMap.</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TreeMap có tính năng tự động sắp xếp các phần tử theo thứ tự tăng dần của key, giúp cho việc truy xuất dữ liệu nhanh chóng.</a:t>
            </a:r>
          </a:p>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TreeMap trong Java không cho phép giá trị null làm key, nếu không sẽ văng exception NullPointerException.</a:t>
            </a:r>
          </a:p>
          <a:p>
            <a:pPr marL="354965" indent="-342900">
              <a:spcBef>
                <a:spcPts val="595"/>
              </a:spcBef>
              <a:buClr>
                <a:srgbClr val="FF5A33"/>
              </a:buClr>
              <a:buFont typeface="Wingdings" panose="05000000000000000000" pitchFamily="2" charset="2"/>
              <a:buChar char="q"/>
              <a:tabLst>
                <a:tab pos="755015" algn="l"/>
              </a:tabLst>
            </a:pPr>
            <a:r>
              <a:rPr lang="vi-VN" sz="2000" dirty="0">
                <a:latin typeface="+mj-lt"/>
              </a:rPr>
              <a:t>Do TreeMap sử dụng cấu trúc cây để lưu trữ các phần tử vì vậy việc thêm, xóa hoặc sửa đổi các phần tử trong TreeMap sẽ mất nhiều thời gian hơn so với các cấu trúc dữ liệu khác.</a:t>
            </a:r>
            <a:endParaRPr lang="en-US" sz="2000" dirty="0">
              <a:latin typeface="+mj-lt"/>
            </a:endParaRPr>
          </a:p>
          <a:p>
            <a:pPr marL="354965" indent="-342900">
              <a:spcBef>
                <a:spcPts val="595"/>
              </a:spcBef>
              <a:buClr>
                <a:srgbClr val="FF5A33"/>
              </a:buClr>
              <a:buFont typeface="Wingdings" panose="05000000000000000000" pitchFamily="2" charset="2"/>
              <a:buChar char="q"/>
              <a:tabLst>
                <a:tab pos="755015" algn="l"/>
              </a:tabLst>
            </a:pPr>
            <a:endParaRPr lang="vi-VN" sz="2400" dirty="0">
              <a:latin typeface="+mj-lt"/>
            </a:endParaRPr>
          </a:p>
        </p:txBody>
      </p:sp>
    </p:spTree>
    <p:extLst>
      <p:ext uri="{BB962C8B-B14F-4D97-AF65-F5344CB8AC3E}">
        <p14:creationId xmlns:p14="http://schemas.microsoft.com/office/powerpoint/2010/main" val="5785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Equals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 (Equals)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9506153" cy="3286156"/>
          </a:xfrm>
          <a:prstGeom prst="rect">
            <a:avLst/>
          </a:prstGeom>
        </p:spPr>
        <p:txBody>
          <a:bodyPr vert="horz" wrap="square" lIns="0" tIns="99695" rIns="0" bIns="0" rtlCol="0">
            <a:spAutoFit/>
          </a:bodyPr>
          <a:lstStyle/>
          <a:p>
            <a:pPr marL="755015" lvl="1" indent="-285750">
              <a:lnSpc>
                <a:spcPct val="100000"/>
              </a:lnSpc>
              <a:spcBef>
                <a:spcPts val="595"/>
              </a:spcBef>
              <a:buClr>
                <a:srgbClr val="FF5A33"/>
              </a:buClr>
              <a:buFont typeface="Wingdings"/>
              <a:buChar char=""/>
              <a:tabLst>
                <a:tab pos="755015" algn="l"/>
              </a:tabLst>
            </a:pPr>
            <a:r>
              <a:rPr lang="vi-VN" sz="2400" dirty="0">
                <a:latin typeface="+mj-lt"/>
              </a:rPr>
              <a:t>Trong Java, </a:t>
            </a:r>
            <a:r>
              <a:rPr lang="vi-VN" sz="2400" b="1" dirty="0">
                <a:latin typeface="+mj-lt"/>
              </a:rPr>
              <a:t>equals()</a:t>
            </a:r>
            <a:r>
              <a:rPr lang="vi-VN" sz="2400" dirty="0">
                <a:latin typeface="+mj-lt"/>
              </a:rPr>
              <a:t> và </a:t>
            </a:r>
            <a:r>
              <a:rPr lang="vi-VN" sz="2400" b="1" dirty="0">
                <a:latin typeface="+mj-lt"/>
              </a:rPr>
              <a:t>hashCode()</a:t>
            </a:r>
            <a:r>
              <a:rPr lang="vi-VN" sz="2400" dirty="0">
                <a:latin typeface="+mj-lt"/>
              </a:rPr>
              <a:t> là hai phương thức quan trọng liên quan đến việc so sánh các đối tượng, đặc biệt trong các lớp triển khai </a:t>
            </a:r>
            <a:r>
              <a:rPr lang="vi-VN" sz="2400" b="1" dirty="0">
                <a:latin typeface="+mj-lt"/>
              </a:rPr>
              <a:t>Collection</a:t>
            </a:r>
            <a:r>
              <a:rPr lang="vi-VN" sz="2400" dirty="0">
                <a:latin typeface="+mj-lt"/>
              </a:rPr>
              <a:t> như </a:t>
            </a:r>
            <a:r>
              <a:rPr lang="vi-VN" sz="2400" b="1" dirty="0">
                <a:latin typeface="+mj-lt"/>
              </a:rPr>
              <a:t>HashSet</a:t>
            </a:r>
            <a:r>
              <a:rPr lang="vi-VN" sz="2400" dirty="0">
                <a:latin typeface="+mj-lt"/>
              </a:rPr>
              <a:t>, </a:t>
            </a:r>
            <a:r>
              <a:rPr lang="vi-VN" sz="2400" b="1" dirty="0">
                <a:latin typeface="+mj-lt"/>
              </a:rPr>
              <a:t>HashMap</a:t>
            </a:r>
            <a:r>
              <a:rPr lang="vi-VN" sz="2400" dirty="0">
                <a:latin typeface="+mj-lt"/>
              </a:rPr>
              <a:t>. </a:t>
            </a:r>
          </a:p>
          <a:p>
            <a:pPr marL="755015" lvl="1" indent="-285750">
              <a:lnSpc>
                <a:spcPct val="100000"/>
              </a:lnSpc>
              <a:spcBef>
                <a:spcPts val="595"/>
              </a:spcBef>
              <a:buClr>
                <a:srgbClr val="FF5A33"/>
              </a:buClr>
              <a:buFont typeface="Wingdings"/>
              <a:buChar char=""/>
              <a:tabLst>
                <a:tab pos="755015" algn="l"/>
              </a:tabLst>
            </a:pPr>
            <a:r>
              <a:rPr lang="vi-VN" sz="2400" dirty="0">
                <a:latin typeface="+mj-lt"/>
              </a:rPr>
              <a:t>Chúng giúp xác định cách các đối tượng được phân loại, tìm kiếm, và lưu trữ trong các cấu trúc dữ liệu như bảng băm (hash table).</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Chúng mặc định được cung cấp bởi lớp Object trong package util.lang</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Tất cả các Class trong Java đều có thể override lại hai method này vì chúng đều kế thừa từ lớp Object</a:t>
            </a:r>
          </a:p>
        </p:txBody>
      </p:sp>
    </p:spTree>
    <p:extLst>
      <p:ext uri="{BB962C8B-B14F-4D97-AF65-F5344CB8AC3E}">
        <p14:creationId xmlns:p14="http://schemas.microsoft.com/office/powerpoint/2010/main" val="24831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Equals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9048954" cy="4840428"/>
          </a:xfrm>
          <a:prstGeom prst="rect">
            <a:avLst/>
          </a:prstGeom>
        </p:spPr>
        <p:txBody>
          <a:bodyPr vert="horz" wrap="square" lIns="0" tIns="99695" rIns="0" bIns="0" rtlCol="0">
            <a:spAutoFit/>
          </a:bodyPr>
          <a:lstStyle/>
          <a:p>
            <a:pPr>
              <a:buFont typeface="Arial" panose="020B0604020202020204" pitchFamily="34" charset="0"/>
              <a:buChar char="•"/>
            </a:pPr>
            <a:r>
              <a:rPr lang="vi-VN" sz="2400" b="1" dirty="0">
                <a:latin typeface="+mj-lt"/>
              </a:rPr>
              <a:t> Mục đích</a:t>
            </a:r>
            <a:r>
              <a:rPr lang="vi-VN" sz="2400" dirty="0">
                <a:latin typeface="+mj-lt"/>
              </a:rPr>
              <a:t>: </a:t>
            </a:r>
          </a:p>
          <a:p>
            <a:pPr lvl="1">
              <a:buFont typeface="Arial" panose="020B0604020202020204" pitchFamily="34" charset="0"/>
              <a:buChar char="•"/>
            </a:pPr>
            <a:r>
              <a:rPr lang="vi-VN" sz="2400" dirty="0">
                <a:latin typeface="+mj-lt"/>
              </a:rPr>
              <a:t> Phương thức </a:t>
            </a:r>
            <a:r>
              <a:rPr lang="vi-VN" sz="2400" b="1" dirty="0">
                <a:latin typeface="+mj-lt"/>
              </a:rPr>
              <a:t>equals()</a:t>
            </a:r>
            <a:r>
              <a:rPr lang="vi-VN" sz="2400" dirty="0">
                <a:latin typeface="+mj-lt"/>
              </a:rPr>
              <a:t> dùng để so sánh hai đối tượng xem chúng có "bằng nhau" hay không.</a:t>
            </a:r>
          </a:p>
          <a:p>
            <a:pPr>
              <a:buFont typeface="Arial" panose="020B0604020202020204" pitchFamily="34" charset="0"/>
              <a:buChar char="•"/>
            </a:pPr>
            <a:r>
              <a:rPr lang="vi-VN" sz="2400" b="1" dirty="0">
                <a:latin typeface="+mj-lt"/>
              </a:rPr>
              <a:t> Cách hoạt động</a:t>
            </a:r>
            <a:r>
              <a:rPr lang="vi-VN" sz="2400" dirty="0">
                <a:latin typeface="+mj-lt"/>
              </a:rPr>
              <a:t>: </a:t>
            </a:r>
          </a:p>
          <a:p>
            <a:pPr lvl="1">
              <a:buFont typeface="Arial" panose="020B0604020202020204" pitchFamily="34" charset="0"/>
              <a:buChar char="•"/>
            </a:pPr>
            <a:r>
              <a:rPr lang="vi-VN" sz="2400" dirty="0">
                <a:latin typeface="+mj-lt"/>
              </a:rPr>
              <a:t>Khi gọi </a:t>
            </a:r>
            <a:r>
              <a:rPr lang="vi-VN" sz="2400" b="1" dirty="0">
                <a:latin typeface="+mj-lt"/>
              </a:rPr>
              <a:t>equals()</a:t>
            </a:r>
            <a:r>
              <a:rPr lang="vi-VN" sz="2400" dirty="0">
                <a:latin typeface="+mj-lt"/>
              </a:rPr>
              <a:t>, hai đối tượng sẽ được so sánh xem có cùng giá trị hay không (có thể so sánh dựa trên các thuộc tính cụ thể của đối tượng).</a:t>
            </a:r>
          </a:p>
          <a:p>
            <a:pPr lvl="1">
              <a:buFont typeface="Arial" panose="020B0604020202020204" pitchFamily="34" charset="0"/>
              <a:buChar char="•"/>
            </a:pPr>
            <a:r>
              <a:rPr lang="vi-VN" sz="2000" b="1" dirty="0">
                <a:latin typeface="+mj-lt"/>
              </a:rPr>
              <a:t> Đặc điểm</a:t>
            </a:r>
            <a:r>
              <a:rPr lang="vi-VN" sz="2000" dirty="0">
                <a:latin typeface="+mj-lt"/>
              </a:rPr>
              <a:t>:</a:t>
            </a:r>
          </a:p>
          <a:p>
            <a:pPr marL="1200150" lvl="2" indent="-285750">
              <a:buFont typeface="Arial" panose="020B0604020202020204" pitchFamily="34" charset="0"/>
              <a:buChar char="•"/>
            </a:pPr>
            <a:r>
              <a:rPr lang="vi-VN" sz="2000" dirty="0">
                <a:latin typeface="+mj-lt"/>
              </a:rPr>
              <a:t>Mặc định, </a:t>
            </a:r>
            <a:r>
              <a:rPr lang="vi-VN" sz="2000" b="1" dirty="0">
                <a:latin typeface="+mj-lt"/>
              </a:rPr>
              <a:t>equals()</a:t>
            </a:r>
            <a:r>
              <a:rPr lang="vi-VN" sz="2000" dirty="0">
                <a:latin typeface="+mj-lt"/>
              </a:rPr>
              <a:t> trong lớp Object so sánh tham chiếu của đối tượng (kiểm tra xem hai đối tượng có cùng địa chỉ bộ nhớ hay không). Tuy nhiên, các lớp như </a:t>
            </a:r>
            <a:r>
              <a:rPr lang="vi-VN" sz="2000" b="1" dirty="0">
                <a:latin typeface="+mj-lt"/>
              </a:rPr>
              <a:t>String</a:t>
            </a:r>
            <a:r>
              <a:rPr lang="vi-VN" sz="2000" dirty="0">
                <a:latin typeface="+mj-lt"/>
              </a:rPr>
              <a:t>, </a:t>
            </a:r>
            <a:r>
              <a:rPr lang="vi-VN" sz="2000" b="1" dirty="0">
                <a:latin typeface="+mj-lt"/>
              </a:rPr>
              <a:t>Integer</a:t>
            </a:r>
            <a:r>
              <a:rPr lang="vi-VN" sz="2000" dirty="0">
                <a:latin typeface="+mj-lt"/>
              </a:rPr>
              <a:t>, </a:t>
            </a:r>
            <a:r>
              <a:rPr lang="vi-VN" sz="2000" b="1" dirty="0">
                <a:latin typeface="+mj-lt"/>
              </a:rPr>
              <a:t>HashMap</a:t>
            </a:r>
            <a:r>
              <a:rPr lang="vi-VN" sz="2000" dirty="0">
                <a:latin typeface="+mj-lt"/>
              </a:rPr>
              <a:t> sẽ override phương thức này để so sánh giá trị của các đối tượng.</a:t>
            </a:r>
          </a:p>
          <a:p>
            <a:pPr marL="1200150" lvl="2" indent="-285750">
              <a:buFont typeface="Arial" panose="020B0604020202020204" pitchFamily="34" charset="0"/>
              <a:buChar char="•"/>
            </a:pPr>
            <a:r>
              <a:rPr lang="vi-VN" sz="2000" dirty="0">
                <a:latin typeface="+mj-lt"/>
              </a:rPr>
              <a:t>Ví dụ, trong String, phương thức </a:t>
            </a:r>
            <a:r>
              <a:rPr lang="vi-VN" sz="2000" b="1" dirty="0">
                <a:latin typeface="+mj-lt"/>
              </a:rPr>
              <a:t>equals()</a:t>
            </a:r>
            <a:r>
              <a:rPr lang="vi-VN" sz="2000" dirty="0">
                <a:latin typeface="+mj-lt"/>
              </a:rPr>
              <a:t> sẽ so sánh chuỗi ký tự thay vì so sánh địa chỉ bộ nhớ.</a:t>
            </a:r>
          </a:p>
        </p:txBody>
      </p:sp>
    </p:spTree>
    <p:extLst>
      <p:ext uri="{BB962C8B-B14F-4D97-AF65-F5344CB8AC3E}">
        <p14:creationId xmlns:p14="http://schemas.microsoft.com/office/powerpoint/2010/main" val="405824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68434-5298-56BA-FE0D-E3F687EC62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217E173-B75A-6CC0-2CB0-9CC8F2D250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09C283A6-5434-488B-2B25-E3530672A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7E3DA40D-E388-A9AB-6C69-C12FB922AF55}"/>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50852BB1-BBD1-6400-4D5B-448A697C7818}"/>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1B023D79-B7DF-C0AE-D1AA-A125D914E051}"/>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CA439976-A68A-F79A-D012-8933F6F3299F}"/>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F3366FE6-38A2-0316-26CD-E08E7DE90B25}"/>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B256E29B-E13A-C25C-16BB-B52136CD3BB6}"/>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A402AF07-20DD-2B01-AE95-44D2DCE0AB22}"/>
              </a:ext>
            </a:extLst>
          </p:cNvPr>
          <p:cNvSpPr txBox="1"/>
          <p:nvPr/>
        </p:nvSpPr>
        <p:spPr>
          <a:xfrm>
            <a:off x="1466646" y="1679367"/>
            <a:ext cx="9506154" cy="4409540"/>
          </a:xfrm>
          <a:prstGeom prst="rect">
            <a:avLst/>
          </a:prstGeom>
        </p:spPr>
        <p:txBody>
          <a:bodyPr vert="horz" wrap="square" lIns="0" tIns="99695" rIns="0" bIns="0" rtlCol="0">
            <a:spAutoFit/>
          </a:bodyPr>
          <a:lstStyle/>
          <a:p>
            <a:pPr>
              <a:buFont typeface="Arial" panose="020B0604020202020204" pitchFamily="34" charset="0"/>
              <a:buChar char="•"/>
            </a:pPr>
            <a:r>
              <a:rPr lang="vi-VN" sz="2000" b="1" dirty="0">
                <a:latin typeface="+mj-lt"/>
              </a:rPr>
              <a:t> Mục đích</a:t>
            </a:r>
            <a:r>
              <a:rPr lang="vi-VN" sz="2000" dirty="0">
                <a:latin typeface="+mj-lt"/>
              </a:rPr>
              <a:t>: </a:t>
            </a:r>
          </a:p>
          <a:p>
            <a:pPr lvl="1">
              <a:buFont typeface="Arial" panose="020B0604020202020204" pitchFamily="34" charset="0"/>
              <a:buChar char="•"/>
            </a:pPr>
            <a:r>
              <a:rPr lang="vi-VN" sz="2000" dirty="0">
                <a:latin typeface="+mj-lt"/>
              </a:rPr>
              <a:t> Phương thức </a:t>
            </a:r>
            <a:r>
              <a:rPr lang="vi-VN" sz="2000" b="1" dirty="0">
                <a:latin typeface="+mj-lt"/>
              </a:rPr>
              <a:t>hashCode()</a:t>
            </a:r>
            <a:r>
              <a:rPr lang="vi-VN" sz="2000" dirty="0">
                <a:latin typeface="+mj-lt"/>
              </a:rPr>
              <a:t> trả về một giá trị băm (hash value) cho đối tượng. Đây là một số nguyên dùng để xác định vị trí lưu trữ của đối tượng trong các cấu trúc dữ liệu như </a:t>
            </a:r>
            <a:r>
              <a:rPr lang="vi-VN" sz="2000" b="1" dirty="0">
                <a:latin typeface="+mj-lt"/>
              </a:rPr>
              <a:t>HashMap</a:t>
            </a:r>
            <a:r>
              <a:rPr lang="vi-VN" sz="2000" dirty="0">
                <a:latin typeface="+mj-lt"/>
              </a:rPr>
              <a:t> hay </a:t>
            </a:r>
            <a:r>
              <a:rPr lang="vi-VN" sz="2000" b="1" dirty="0">
                <a:latin typeface="+mj-lt"/>
              </a:rPr>
              <a:t>HashSet</a:t>
            </a:r>
            <a:r>
              <a:rPr lang="vi-VN" sz="2000" dirty="0">
                <a:latin typeface="+mj-lt"/>
              </a:rPr>
              <a:t>.</a:t>
            </a:r>
          </a:p>
          <a:p>
            <a:pPr>
              <a:buFont typeface="Arial" panose="020B0604020202020204" pitchFamily="34" charset="0"/>
              <a:buChar char="•"/>
            </a:pPr>
            <a:r>
              <a:rPr lang="vi-VN" sz="2000" b="1" dirty="0">
                <a:latin typeface="+mj-lt"/>
              </a:rPr>
              <a:t> Cách hoạt động</a:t>
            </a:r>
            <a:r>
              <a:rPr lang="vi-VN" sz="2000" dirty="0">
                <a:latin typeface="+mj-lt"/>
              </a:rPr>
              <a:t>: </a:t>
            </a:r>
          </a:p>
          <a:p>
            <a:pPr lvl="1">
              <a:buFont typeface="Arial" panose="020B0604020202020204" pitchFamily="34" charset="0"/>
              <a:buChar char="•"/>
            </a:pPr>
            <a:r>
              <a:rPr lang="vi-VN" sz="2000" b="1" dirty="0">
                <a:latin typeface="+mj-lt"/>
              </a:rPr>
              <a:t> hashCode()</a:t>
            </a:r>
            <a:r>
              <a:rPr lang="vi-VN" sz="2000" dirty="0">
                <a:latin typeface="+mj-lt"/>
              </a:rPr>
              <a:t> tính toán một số duy nhất dựa trên các thuộc tính của đối tượng (thường là một giá trị số nguyên). Nếu hai đối tượng được cho là "bằng nhau" thông qua phương thức </a:t>
            </a:r>
            <a:r>
              <a:rPr lang="vi-VN" sz="2000" b="1" dirty="0">
                <a:latin typeface="+mj-lt"/>
              </a:rPr>
              <a:t>equals()</a:t>
            </a:r>
            <a:r>
              <a:rPr lang="vi-VN" sz="2000" dirty="0">
                <a:latin typeface="+mj-lt"/>
              </a:rPr>
              <a:t>, chúng phải trả về cùng một giá trị </a:t>
            </a:r>
            <a:r>
              <a:rPr lang="vi-VN" sz="2000" b="1" dirty="0">
                <a:latin typeface="+mj-lt"/>
              </a:rPr>
              <a:t>hashCode()</a:t>
            </a:r>
            <a:r>
              <a:rPr lang="vi-VN" sz="2000" dirty="0">
                <a:latin typeface="+mj-lt"/>
              </a:rPr>
              <a:t>.</a:t>
            </a:r>
          </a:p>
          <a:p>
            <a:pPr lvl="1">
              <a:buFont typeface="Arial" panose="020B0604020202020204" pitchFamily="34" charset="0"/>
              <a:buChar char="•"/>
            </a:pPr>
            <a:r>
              <a:rPr lang="vi-VN" b="1" dirty="0">
                <a:latin typeface="+mj-lt"/>
              </a:rPr>
              <a:t> </a:t>
            </a:r>
            <a:r>
              <a:rPr lang="vi-VN" sz="2000" b="1" dirty="0">
                <a:latin typeface="+mj-lt"/>
              </a:rPr>
              <a:t>Đặc điểm</a:t>
            </a:r>
            <a:r>
              <a:rPr lang="vi-VN" sz="2000" dirty="0">
                <a:latin typeface="+mj-lt"/>
              </a:rPr>
              <a:t>:</a:t>
            </a:r>
          </a:p>
          <a:p>
            <a:pPr marL="1200150" lvl="2" indent="-285750">
              <a:buFont typeface="Arial" panose="020B0604020202020204" pitchFamily="34" charset="0"/>
              <a:buChar char="•"/>
            </a:pPr>
            <a:r>
              <a:rPr lang="vi-VN" sz="2000" dirty="0">
                <a:latin typeface="+mj-lt"/>
              </a:rPr>
              <a:t>Khi hai đối tượng có </a:t>
            </a:r>
            <a:r>
              <a:rPr lang="vi-VN" sz="2000" b="1" dirty="0">
                <a:latin typeface="+mj-lt"/>
              </a:rPr>
              <a:t>hashCode()</a:t>
            </a:r>
            <a:r>
              <a:rPr lang="vi-VN" sz="2000" dirty="0">
                <a:latin typeface="+mj-lt"/>
              </a:rPr>
              <a:t> khác nhau, chúng chắc chắn không bằng nhau (theo </a:t>
            </a:r>
            <a:r>
              <a:rPr lang="vi-VN" sz="2000" b="1" dirty="0">
                <a:latin typeface="+mj-lt"/>
              </a:rPr>
              <a:t>equals()</a:t>
            </a:r>
            <a:r>
              <a:rPr lang="vi-VN" sz="2000" dirty="0">
                <a:latin typeface="+mj-lt"/>
              </a:rPr>
              <a:t>).</a:t>
            </a:r>
          </a:p>
          <a:p>
            <a:pPr marL="1200150" lvl="2" indent="-285750">
              <a:buFont typeface="Arial" panose="020B0604020202020204" pitchFamily="34" charset="0"/>
              <a:buChar char="•"/>
            </a:pPr>
            <a:r>
              <a:rPr lang="vi-VN" sz="2000" dirty="0">
                <a:latin typeface="+mj-lt"/>
              </a:rPr>
              <a:t>Tuy nhiên, hai đối tượng có thể có cùng </a:t>
            </a:r>
            <a:r>
              <a:rPr lang="vi-VN" sz="2000" b="1" dirty="0">
                <a:latin typeface="+mj-lt"/>
              </a:rPr>
              <a:t>hashCode()</a:t>
            </a:r>
            <a:r>
              <a:rPr lang="vi-VN" sz="2000" dirty="0">
                <a:latin typeface="+mj-lt"/>
              </a:rPr>
              <a:t> mà không nhất thiết phải bằng nhau (vi phạm nguyên tắc này có thể dẫn đến giảm hiệu suất khi tìm kiếm trong </a:t>
            </a:r>
            <a:r>
              <a:rPr lang="vi-VN" sz="2000" b="1" dirty="0">
                <a:latin typeface="+mj-lt"/>
              </a:rPr>
              <a:t>HashMap</a:t>
            </a:r>
            <a:r>
              <a:rPr lang="vi-VN" sz="2000" dirty="0">
                <a:latin typeface="+mj-lt"/>
              </a:rPr>
              <a:t> hay </a:t>
            </a:r>
            <a:r>
              <a:rPr lang="vi-VN" sz="2000" b="1" dirty="0">
                <a:latin typeface="+mj-lt"/>
              </a:rPr>
              <a:t>HashSet</a:t>
            </a:r>
            <a:r>
              <a:rPr lang="vi-VN" sz="2000" dirty="0">
                <a:latin typeface="+mj-lt"/>
              </a:rPr>
              <a:t>).</a:t>
            </a:r>
          </a:p>
        </p:txBody>
      </p:sp>
    </p:spTree>
    <p:extLst>
      <p:ext uri="{BB962C8B-B14F-4D97-AF65-F5344CB8AC3E}">
        <p14:creationId xmlns:p14="http://schemas.microsoft.com/office/powerpoint/2010/main" val="22033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C962B-501F-8D8A-1077-EA91895B3FC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99DB737-C700-34D7-0A98-3FA13E4CF5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9CB5252-A0E7-9C8C-5B3F-157FA20DB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B4A5312C-5267-52C2-F586-4FAA108DD392}"/>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2F93CCEE-39B7-D839-593C-4EA771265EF7}"/>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728F457F-8EE5-EE44-3B91-39A4FC410D24}"/>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Equals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68E26F01-D9C7-202F-E066-AA106E949518}"/>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94B89B20-9CD8-4862-8C1B-4F1D49D41174}"/>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3051C147-A1EA-F721-171D-B89BBE6457A1}"/>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7EE78B2B-2A4E-035E-2B67-CE5C4D3ED50F}"/>
              </a:ext>
            </a:extLst>
          </p:cNvPr>
          <p:cNvSpPr txBox="1"/>
          <p:nvPr/>
        </p:nvSpPr>
        <p:spPr>
          <a:xfrm>
            <a:off x="1466646" y="1679367"/>
            <a:ext cx="10191954" cy="4301819"/>
          </a:xfrm>
          <a:prstGeom prst="rect">
            <a:avLst/>
          </a:prstGeom>
        </p:spPr>
        <p:txBody>
          <a:bodyPr vert="horz" wrap="square" lIns="0" tIns="99695" rIns="0" bIns="0" rtlCol="0">
            <a:spAutoFit/>
          </a:bodyPr>
          <a:lstStyle/>
          <a:p>
            <a:r>
              <a:rPr lang="vi-VN" sz="1900" b="1" dirty="0">
                <a:latin typeface="+mj-lt"/>
              </a:rPr>
              <a:t>Vai trò của equals() và hashCode() trong Collection</a:t>
            </a:r>
          </a:p>
          <a:p>
            <a:r>
              <a:rPr lang="vi-VN" sz="1900" dirty="0">
                <a:latin typeface="+mj-lt"/>
              </a:rPr>
              <a:t>Trong </a:t>
            </a:r>
            <a:r>
              <a:rPr lang="vi-VN" sz="1900" b="1" dirty="0">
                <a:latin typeface="+mj-lt"/>
              </a:rPr>
              <a:t>HashSet</a:t>
            </a:r>
            <a:r>
              <a:rPr lang="vi-VN" sz="1900" dirty="0">
                <a:latin typeface="+mj-lt"/>
              </a:rPr>
              <a:t>, </a:t>
            </a:r>
            <a:r>
              <a:rPr lang="vi-VN" sz="1900" b="1" dirty="0">
                <a:latin typeface="+mj-lt"/>
              </a:rPr>
              <a:t>HashMap</a:t>
            </a:r>
            <a:r>
              <a:rPr lang="vi-VN" sz="1900" dirty="0">
                <a:latin typeface="+mj-lt"/>
              </a:rPr>
              <a:t>, và các cấu trúc dữ liệu sử dụng bảng băm (hash table), </a:t>
            </a:r>
            <a:r>
              <a:rPr lang="vi-VN" sz="1900" b="1" dirty="0">
                <a:latin typeface="+mj-lt"/>
              </a:rPr>
              <a:t>equals()</a:t>
            </a:r>
            <a:r>
              <a:rPr lang="vi-VN" sz="1900" dirty="0">
                <a:latin typeface="+mj-lt"/>
              </a:rPr>
              <a:t> và </a:t>
            </a:r>
            <a:r>
              <a:rPr lang="vi-VN" sz="1900" b="1" dirty="0">
                <a:latin typeface="+mj-lt"/>
              </a:rPr>
              <a:t>hashCode()</a:t>
            </a:r>
            <a:r>
              <a:rPr lang="vi-VN" sz="1900" dirty="0">
                <a:latin typeface="+mj-lt"/>
              </a:rPr>
              <a:t> đóng vai trò quan trọng trong việc xác định:</a:t>
            </a:r>
          </a:p>
          <a:p>
            <a:pPr lvl="1">
              <a:buFont typeface="Arial" panose="020B0604020202020204" pitchFamily="34" charset="0"/>
              <a:buChar char="•"/>
            </a:pPr>
            <a:r>
              <a:rPr lang="vi-VN" b="1" dirty="0">
                <a:latin typeface="+mj-lt"/>
              </a:rPr>
              <a:t> Tính duy nhất</a:t>
            </a:r>
            <a:r>
              <a:rPr lang="vi-VN" dirty="0">
                <a:latin typeface="+mj-lt"/>
              </a:rPr>
              <a:t>: </a:t>
            </a:r>
          </a:p>
          <a:p>
            <a:pPr lvl="2">
              <a:buFont typeface="Arial" panose="020B0604020202020204" pitchFamily="34" charset="0"/>
              <a:buChar char="•"/>
            </a:pPr>
            <a:r>
              <a:rPr lang="vi-VN" dirty="0">
                <a:latin typeface="+mj-lt"/>
              </a:rPr>
              <a:t> Khi bạn thêm đối tượng vào </a:t>
            </a:r>
            <a:r>
              <a:rPr lang="vi-VN" b="1" dirty="0">
                <a:latin typeface="+mj-lt"/>
              </a:rPr>
              <a:t>HashSet</a:t>
            </a:r>
            <a:r>
              <a:rPr lang="vi-VN" dirty="0">
                <a:latin typeface="+mj-lt"/>
              </a:rPr>
              <a:t> hoặc </a:t>
            </a:r>
            <a:r>
              <a:rPr lang="vi-VN" b="1" dirty="0">
                <a:latin typeface="+mj-lt"/>
              </a:rPr>
              <a:t>HashMap</a:t>
            </a:r>
            <a:r>
              <a:rPr lang="vi-VN" dirty="0">
                <a:latin typeface="+mj-lt"/>
              </a:rPr>
              <a:t>, hệ thống sử dụng </a:t>
            </a:r>
            <a:r>
              <a:rPr lang="vi-VN" b="1" dirty="0">
                <a:latin typeface="+mj-lt"/>
              </a:rPr>
              <a:t>hashCode()</a:t>
            </a:r>
            <a:r>
              <a:rPr lang="vi-VN" dirty="0">
                <a:latin typeface="+mj-lt"/>
              </a:rPr>
              <a:t> để xác định vị trí của đối tượng trong bảng băm. Nếu hai đối tượng có cùng </a:t>
            </a:r>
            <a:r>
              <a:rPr lang="vi-VN" b="1" dirty="0">
                <a:latin typeface="+mj-lt"/>
              </a:rPr>
              <a:t>hashCode()</a:t>
            </a:r>
            <a:r>
              <a:rPr lang="vi-VN" dirty="0">
                <a:latin typeface="+mj-lt"/>
              </a:rPr>
              <a:t>, phương thức </a:t>
            </a:r>
            <a:r>
              <a:rPr lang="vi-VN" b="1" dirty="0">
                <a:latin typeface="+mj-lt"/>
              </a:rPr>
              <a:t>equals()</a:t>
            </a:r>
            <a:r>
              <a:rPr lang="vi-VN" dirty="0">
                <a:latin typeface="+mj-lt"/>
              </a:rPr>
              <a:t> sẽ được gọi để xác định xem chúng có thực sự giống nhau hay không.</a:t>
            </a:r>
          </a:p>
          <a:p>
            <a:pPr lvl="1">
              <a:buFont typeface="Arial" panose="020B0604020202020204" pitchFamily="34" charset="0"/>
              <a:buChar char="•"/>
            </a:pPr>
            <a:r>
              <a:rPr lang="vi-VN" b="1" dirty="0">
                <a:latin typeface="+mj-lt"/>
              </a:rPr>
              <a:t> Tìm kiếm và truy cập nhanh</a:t>
            </a:r>
            <a:r>
              <a:rPr lang="vi-VN" dirty="0">
                <a:latin typeface="+mj-lt"/>
              </a:rPr>
              <a:t>: </a:t>
            </a:r>
          </a:p>
          <a:p>
            <a:pPr lvl="2">
              <a:buFont typeface="Arial" panose="020B0604020202020204" pitchFamily="34" charset="0"/>
              <a:buChar char="•"/>
            </a:pPr>
            <a:r>
              <a:rPr lang="vi-VN" dirty="0">
                <a:latin typeface="+mj-lt"/>
              </a:rPr>
              <a:t>Các cấu trúc dữ liệu như </a:t>
            </a:r>
            <a:r>
              <a:rPr lang="vi-VN" b="1" dirty="0">
                <a:latin typeface="+mj-lt"/>
              </a:rPr>
              <a:t>HashMap</a:t>
            </a:r>
            <a:r>
              <a:rPr lang="vi-VN" dirty="0">
                <a:latin typeface="+mj-lt"/>
              </a:rPr>
              <a:t> và </a:t>
            </a:r>
            <a:r>
              <a:rPr lang="vi-VN" b="1" dirty="0">
                <a:latin typeface="+mj-lt"/>
              </a:rPr>
              <a:t>HashSet</a:t>
            </a:r>
            <a:r>
              <a:rPr lang="vi-VN" dirty="0">
                <a:latin typeface="+mj-lt"/>
              </a:rPr>
              <a:t> phụ thuộc vào </a:t>
            </a:r>
            <a:r>
              <a:rPr lang="vi-VN" b="1" dirty="0">
                <a:latin typeface="+mj-lt"/>
              </a:rPr>
              <a:t>hashCode()</a:t>
            </a:r>
            <a:r>
              <a:rPr lang="vi-VN" dirty="0">
                <a:latin typeface="+mj-lt"/>
              </a:rPr>
              <a:t> để phân phối các phần tử vào các "bucket" khác nhau. Điều này giúp tối ưu hóa hiệu suất tìm kiếm, thêm, và loại bỏ các phần tử.</a:t>
            </a:r>
          </a:p>
          <a:p>
            <a:pPr lvl="1">
              <a:buFont typeface="Arial" panose="020B0604020202020204" pitchFamily="34" charset="0"/>
              <a:buChar char="•"/>
            </a:pPr>
            <a:r>
              <a:rPr lang="vi-VN" b="1" dirty="0">
                <a:latin typeface="+mj-lt"/>
              </a:rPr>
              <a:t> Tính hợp lệ của các đối tượng trong Collection</a:t>
            </a:r>
            <a:r>
              <a:rPr lang="vi-VN" dirty="0">
                <a:latin typeface="+mj-lt"/>
              </a:rPr>
              <a:t>: </a:t>
            </a:r>
          </a:p>
          <a:p>
            <a:pPr lvl="2">
              <a:buFont typeface="Arial" panose="020B0604020202020204" pitchFamily="34" charset="0"/>
              <a:buChar char="•"/>
            </a:pPr>
            <a:r>
              <a:rPr lang="vi-VN" dirty="0">
                <a:latin typeface="+mj-lt"/>
              </a:rPr>
              <a:t>Nếu bạn thay đổi thuộc tính của đối tượng sau khi thêm vào một </a:t>
            </a:r>
            <a:r>
              <a:rPr lang="vi-VN" b="1" dirty="0">
                <a:latin typeface="+mj-lt"/>
              </a:rPr>
              <a:t>HashSet</a:t>
            </a:r>
            <a:r>
              <a:rPr lang="vi-VN" dirty="0">
                <a:latin typeface="+mj-lt"/>
              </a:rPr>
              <a:t> hoặc </a:t>
            </a:r>
            <a:r>
              <a:rPr lang="vi-VN" b="1" dirty="0">
                <a:latin typeface="+mj-lt"/>
              </a:rPr>
              <a:t>HashMap</a:t>
            </a:r>
            <a:r>
              <a:rPr lang="vi-VN" dirty="0">
                <a:latin typeface="+mj-lt"/>
              </a:rPr>
              <a:t>, bạn có thể làm mất tính đúng đắn của các phần tử (vì giá trị </a:t>
            </a:r>
            <a:r>
              <a:rPr lang="vi-VN" b="1" dirty="0">
                <a:latin typeface="+mj-lt"/>
              </a:rPr>
              <a:t>hashCode()</a:t>
            </a:r>
            <a:r>
              <a:rPr lang="vi-VN" dirty="0">
                <a:latin typeface="+mj-lt"/>
              </a:rPr>
              <a:t> có thể thay đổi), khiến chúng không thể tìm thấy hoặc bị duplícated trong collection.</a:t>
            </a:r>
          </a:p>
        </p:txBody>
      </p:sp>
    </p:spTree>
    <p:extLst>
      <p:ext uri="{BB962C8B-B14F-4D97-AF65-F5344CB8AC3E}">
        <p14:creationId xmlns:p14="http://schemas.microsoft.com/office/powerpoint/2010/main" val="147727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BAB58-DC2B-3F25-4E39-C38F46B5AF2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1CBD5C7-DE78-7613-CF73-7536068158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E0F34129-F2E2-CBFA-18AA-DA963969E2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587B2AA7-2F7A-A5E9-68BE-CB8330BB427D}"/>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62B2D45C-169F-6BA8-45EE-BFCB0E43C0D9}"/>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32613E5A-BDE7-A785-BD5C-336B81AA4339}"/>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Equals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583FFE0A-20D4-E176-FEC6-F7DB888C5F37}"/>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C49DB00F-720F-81BE-D7AE-54D85887F971}"/>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8E1D55C7-F1A4-6683-3B59-3722C0901D33}"/>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A65526F9-E235-E003-F3FC-89DD4D7FA911}"/>
              </a:ext>
            </a:extLst>
          </p:cNvPr>
          <p:cNvSpPr txBox="1"/>
          <p:nvPr/>
        </p:nvSpPr>
        <p:spPr>
          <a:xfrm>
            <a:off x="1466646" y="1679367"/>
            <a:ext cx="9963354" cy="2809102"/>
          </a:xfrm>
          <a:prstGeom prst="rect">
            <a:avLst/>
          </a:prstGeom>
        </p:spPr>
        <p:txBody>
          <a:bodyPr vert="horz" wrap="square" lIns="0" tIns="99695" rIns="0" bIns="0" rtlCol="0">
            <a:spAutoFit/>
          </a:bodyPr>
          <a:lstStyle/>
          <a:p>
            <a:r>
              <a:rPr lang="vi-VN" sz="2400" b="1" dirty="0">
                <a:latin typeface="+mj-lt"/>
              </a:rPr>
              <a:t>Quy tắc khi Override equals() và hashCode()</a:t>
            </a:r>
          </a:p>
          <a:p>
            <a:pPr marL="800100" lvl="1" indent="-342900">
              <a:buFont typeface="Arial" panose="020B0604020202020204" pitchFamily="34" charset="0"/>
              <a:buChar char="•"/>
            </a:pPr>
            <a:r>
              <a:rPr lang="vi-VN" sz="2400" dirty="0">
                <a:latin typeface="+mj-lt"/>
              </a:rPr>
              <a:t>Khi bạn override phương thức </a:t>
            </a:r>
            <a:r>
              <a:rPr lang="vi-VN" sz="2400" b="1" dirty="0">
                <a:latin typeface="+mj-lt"/>
              </a:rPr>
              <a:t>equals()</a:t>
            </a:r>
            <a:r>
              <a:rPr lang="vi-VN" sz="2400" dirty="0">
                <a:latin typeface="+mj-lt"/>
              </a:rPr>
              <a:t>, bạn cần override phương thức </a:t>
            </a:r>
            <a:r>
              <a:rPr lang="vi-VN" sz="2400" b="1" dirty="0">
                <a:latin typeface="+mj-lt"/>
              </a:rPr>
              <a:t>hashCode()</a:t>
            </a:r>
            <a:r>
              <a:rPr lang="vi-VN" sz="2400" dirty="0">
                <a:latin typeface="+mj-lt"/>
              </a:rPr>
              <a:t> để đảm bảo tính hợp lệ của các đối tượng trong các collection băm:</a:t>
            </a:r>
          </a:p>
          <a:p>
            <a:pPr lvl="3">
              <a:buFont typeface="Arial" panose="020B0604020202020204" pitchFamily="34" charset="0"/>
              <a:buChar char="•"/>
            </a:pPr>
            <a:r>
              <a:rPr lang="vi-VN" sz="2000" dirty="0">
                <a:latin typeface="+mj-lt"/>
              </a:rPr>
              <a:t> Nếu </a:t>
            </a:r>
            <a:r>
              <a:rPr lang="vi-VN" sz="2000" b="1" dirty="0">
                <a:latin typeface="+mj-lt"/>
              </a:rPr>
              <a:t>equals()</a:t>
            </a:r>
            <a:r>
              <a:rPr lang="vi-VN" sz="2000" dirty="0">
                <a:latin typeface="+mj-lt"/>
              </a:rPr>
              <a:t> trả về true cho hai đối tượng, thì </a:t>
            </a:r>
            <a:r>
              <a:rPr lang="vi-VN" sz="2000" b="1" dirty="0">
                <a:latin typeface="+mj-lt"/>
              </a:rPr>
              <a:t>hashCode()</a:t>
            </a:r>
            <a:r>
              <a:rPr lang="vi-VN" sz="2000" dirty="0">
                <a:latin typeface="+mj-lt"/>
              </a:rPr>
              <a:t> cũng phải trả về cùng một giá trị.</a:t>
            </a:r>
          </a:p>
          <a:p>
            <a:pPr lvl="3">
              <a:buFont typeface="Arial" panose="020B0604020202020204" pitchFamily="34" charset="0"/>
              <a:buChar char="•"/>
            </a:pPr>
            <a:r>
              <a:rPr lang="vi-VN" sz="2000" dirty="0">
                <a:latin typeface="+mj-lt"/>
              </a:rPr>
              <a:t> Tuy nhiên, hai đối tượng có cùng </a:t>
            </a:r>
            <a:r>
              <a:rPr lang="vi-VN" sz="2000" b="1" dirty="0">
                <a:latin typeface="+mj-lt"/>
              </a:rPr>
              <a:t>hashCode()</a:t>
            </a:r>
            <a:r>
              <a:rPr lang="vi-VN" sz="2000" dirty="0">
                <a:latin typeface="+mj-lt"/>
              </a:rPr>
              <a:t> chưa chắc phải bằng nhau, nhưng nếu chúng </a:t>
            </a:r>
            <a:r>
              <a:rPr lang="vi-VN" sz="2000" b="1" dirty="0">
                <a:latin typeface="+mj-lt"/>
              </a:rPr>
              <a:t>bằng nhau</a:t>
            </a:r>
            <a:r>
              <a:rPr lang="vi-VN" sz="2000" dirty="0">
                <a:latin typeface="+mj-lt"/>
              </a:rPr>
              <a:t> (theo </a:t>
            </a:r>
            <a:r>
              <a:rPr lang="vi-VN" sz="2000" b="1" dirty="0">
                <a:latin typeface="+mj-lt"/>
              </a:rPr>
              <a:t>equals()</a:t>
            </a:r>
            <a:r>
              <a:rPr lang="vi-VN" sz="2000" dirty="0">
                <a:latin typeface="+mj-lt"/>
              </a:rPr>
              <a:t>), thì chúng phải có cùng </a:t>
            </a:r>
            <a:r>
              <a:rPr lang="vi-VN" sz="2000" b="1" dirty="0">
                <a:latin typeface="+mj-lt"/>
              </a:rPr>
              <a:t>hashCode()</a:t>
            </a:r>
            <a:r>
              <a:rPr lang="vi-VN" sz="2000" dirty="0">
                <a:latin typeface="+mj-lt"/>
              </a:rPr>
              <a:t>.</a:t>
            </a:r>
          </a:p>
        </p:txBody>
      </p:sp>
    </p:spTree>
    <p:extLst>
      <p:ext uri="{BB962C8B-B14F-4D97-AF65-F5344CB8AC3E}">
        <p14:creationId xmlns:p14="http://schemas.microsoft.com/office/powerpoint/2010/main" val="300531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Equals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Hashcode</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8515554" cy="4701928"/>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vi-VN" sz="2400" spc="-120" dirty="0">
                <a:latin typeface="+mj-lt"/>
                <a:cs typeface="Arial"/>
              </a:rPr>
              <a:t>Các quy tắc cho phương thức equals() và hashCode() trong Java.</a:t>
            </a: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Khi phương thức equals() được ghi đè, phương thức hashCode() cũng phải được ghi đè.</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Nếu hai đối tượng bằng nhau, mã băm của chúng phải bằng nhau.</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Nếu hai đối tượng không bằng nhau, không có ràng buộc về mã băm của chúng (mã băm của chúng có thể bằng nhau hay không).</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Nếu hai đối tượng có mã băm khác nhau, chúng không được bằng nhau.</a:t>
            </a:r>
          </a:p>
          <a:p>
            <a:pPr marL="469265" lvl="1">
              <a:lnSpc>
                <a:spcPct val="100000"/>
              </a:lnSpc>
              <a:spcBef>
                <a:spcPts val="595"/>
              </a:spcBef>
              <a:buClr>
                <a:srgbClr val="FF5A33"/>
              </a:buClr>
              <a:tabLst>
                <a:tab pos="755015" algn="l"/>
              </a:tabLst>
            </a:pP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18627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Sắp</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xếp</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5455981"/>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spc="-120" dirty="0" err="1">
                <a:latin typeface="+mj-lt"/>
                <a:cs typeface="Arial"/>
              </a:rPr>
              <a:t>Sắp</a:t>
            </a:r>
            <a:r>
              <a:rPr lang="en-US" sz="2400" b="1" spc="-120" dirty="0">
                <a:latin typeface="+mj-lt"/>
                <a:cs typeface="Arial"/>
              </a:rPr>
              <a:t> </a:t>
            </a:r>
            <a:r>
              <a:rPr lang="en-US" sz="2400" b="1" spc="-120" dirty="0" err="1">
                <a:latin typeface="+mj-lt"/>
                <a:cs typeface="Arial"/>
              </a:rPr>
              <a:t>xếp</a:t>
            </a:r>
            <a:r>
              <a:rPr lang="en-US" sz="2400" b="1" spc="-120" dirty="0">
                <a:latin typeface="+mj-lt"/>
                <a:cs typeface="Arial"/>
              </a:rPr>
              <a:t> objects </a:t>
            </a:r>
            <a:r>
              <a:rPr lang="en-US" sz="2400" b="1" spc="-120" dirty="0" err="1">
                <a:latin typeface="+mj-lt"/>
                <a:cs typeface="Arial"/>
              </a:rPr>
              <a:t>sử</a:t>
            </a:r>
            <a:r>
              <a:rPr lang="en-US" sz="2400" b="1" spc="-120" dirty="0">
                <a:latin typeface="+mj-lt"/>
                <a:cs typeface="Arial"/>
              </a:rPr>
              <a:t> </a:t>
            </a:r>
            <a:r>
              <a:rPr lang="en-US" sz="2400" b="1" spc="-120" dirty="0" err="1">
                <a:latin typeface="+mj-lt"/>
                <a:cs typeface="Arial"/>
              </a:rPr>
              <a:t>dụng</a:t>
            </a:r>
            <a:r>
              <a:rPr lang="en-US" sz="2400" b="1" spc="-120" dirty="0">
                <a:latin typeface="+mj-lt"/>
                <a:cs typeface="Arial"/>
              </a:rPr>
              <a:t> Comparator</a:t>
            </a:r>
            <a:endParaRPr lang="vi-VN" sz="2400" b="1" spc="-120" dirty="0">
              <a:latin typeface="+mj-lt"/>
              <a:cs typeface="Arial"/>
            </a:endParaRP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public class Student implements Comparator&lt;Student&gt; {</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 Các method và field như ở trên</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@Override</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public int compare(Student o1, Student o2) {</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return o1.getAge() - o2.getAge();</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a:t>
            </a:r>
            <a:endParaRPr lang="en-US" sz="1400" spc="-120" dirty="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400" spc="-120" dirty="0">
                <a:latin typeface="Consolas" panose="020B0609020204030204" pitchFamily="49" charset="0"/>
                <a:cs typeface="Arial"/>
              </a:rPr>
              <a:t>….. </a:t>
            </a:r>
            <a:r>
              <a:rPr lang="en-US" sz="1400" spc="-120" dirty="0" err="1">
                <a:latin typeface="Consolas" panose="020B0609020204030204" pitchFamily="49" charset="0"/>
                <a:cs typeface="Arial"/>
              </a:rPr>
              <a:t>Cách</a:t>
            </a:r>
            <a:r>
              <a:rPr lang="en-US" sz="1400" spc="-120" dirty="0">
                <a:latin typeface="Consolas" panose="020B0609020204030204" pitchFamily="49" charset="0"/>
                <a:cs typeface="Arial"/>
              </a:rPr>
              <a:t> 1</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List&lt;Student&gt; students = new ArrayList&lt;&gt;();</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Student("Jonh", 17));</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Student("Peter", 19));</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Student("Henry", 18));</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java.util.Collections.sort(students, new Student());</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students.forEach(e -&gt; System.out.println(e));</a:t>
            </a: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
        <p:nvSpPr>
          <p:cNvPr id="5" name="Rectangle 4"/>
          <p:cNvSpPr/>
          <p:nvPr/>
        </p:nvSpPr>
        <p:spPr>
          <a:xfrm>
            <a:off x="6705600" y="2369584"/>
            <a:ext cx="5334000" cy="2677656"/>
          </a:xfrm>
          <a:prstGeom prst="rect">
            <a:avLst/>
          </a:prstGeom>
        </p:spPr>
        <p:txBody>
          <a:bodyPr wrap="square">
            <a:spAutoFit/>
          </a:bodyPr>
          <a:lstStyle/>
          <a:p>
            <a:r>
              <a:rPr lang="en-US" sz="1200" dirty="0">
                <a:latin typeface="Consolas" panose="020B0609020204030204" pitchFamily="49" charset="0"/>
              </a:rPr>
              <a:t>/// </a:t>
            </a:r>
            <a:r>
              <a:rPr lang="en-US" sz="1200" dirty="0" err="1">
                <a:latin typeface="Consolas" panose="020B0609020204030204" pitchFamily="49" charset="0"/>
              </a:rPr>
              <a:t>cách</a:t>
            </a:r>
            <a:r>
              <a:rPr lang="en-US" sz="1200" dirty="0">
                <a:latin typeface="Consolas" panose="020B0609020204030204" pitchFamily="49" charset="0"/>
              </a:rPr>
              <a:t> 2</a:t>
            </a:r>
          </a:p>
          <a:p>
            <a:r>
              <a:rPr lang="en-US" sz="1200" dirty="0">
                <a:latin typeface="Consolas" panose="020B0609020204030204" pitchFamily="49" charset="0"/>
              </a:rPr>
              <a:t>List&lt;Student&gt; students = new </a:t>
            </a:r>
            <a:r>
              <a:rPr lang="en-US" sz="1200" dirty="0" err="1">
                <a:latin typeface="Consolas" panose="020B0609020204030204" pitchFamily="49" charset="0"/>
              </a:rPr>
              <a:t>ArrayList</a:t>
            </a:r>
            <a:r>
              <a:rPr lang="en-US" sz="1200" dirty="0">
                <a:latin typeface="Consolas" panose="020B0609020204030204" pitchFamily="49" charset="0"/>
              </a:rPr>
              <a:t>&lt;&gt;();</a:t>
            </a:r>
          </a:p>
          <a:p>
            <a:r>
              <a:rPr lang="en-US" sz="1200" dirty="0">
                <a:latin typeface="Consolas" panose="020B0609020204030204" pitchFamily="49" charset="0"/>
              </a:rPr>
              <a:t>        </a:t>
            </a:r>
            <a:r>
              <a:rPr lang="en-US" sz="1200" dirty="0" err="1">
                <a:latin typeface="Consolas" panose="020B0609020204030204" pitchFamily="49" charset="0"/>
              </a:rPr>
              <a:t>students.add</a:t>
            </a:r>
            <a:r>
              <a:rPr lang="en-US" sz="1200" dirty="0">
                <a:latin typeface="Consolas" panose="020B0609020204030204" pitchFamily="49" charset="0"/>
              </a:rPr>
              <a:t>(new Student("</a:t>
            </a:r>
            <a:r>
              <a:rPr lang="en-US" sz="1200" dirty="0" err="1">
                <a:latin typeface="Consolas" panose="020B0609020204030204" pitchFamily="49" charset="0"/>
              </a:rPr>
              <a:t>Jonh</a:t>
            </a:r>
            <a:r>
              <a:rPr lang="en-US" sz="1200" dirty="0">
                <a:latin typeface="Consolas" panose="020B0609020204030204" pitchFamily="49" charset="0"/>
              </a:rPr>
              <a:t>", 17));</a:t>
            </a:r>
          </a:p>
          <a:p>
            <a:r>
              <a:rPr lang="en-US" sz="1200" dirty="0">
                <a:latin typeface="Consolas" panose="020B0609020204030204" pitchFamily="49" charset="0"/>
              </a:rPr>
              <a:t>        </a:t>
            </a:r>
            <a:r>
              <a:rPr lang="en-US" sz="1200" dirty="0" err="1">
                <a:latin typeface="Consolas" panose="020B0609020204030204" pitchFamily="49" charset="0"/>
              </a:rPr>
              <a:t>students.add</a:t>
            </a:r>
            <a:r>
              <a:rPr lang="en-US" sz="1200" dirty="0">
                <a:latin typeface="Consolas" panose="020B0609020204030204" pitchFamily="49" charset="0"/>
              </a:rPr>
              <a:t>(new Student("Peter", 19));</a:t>
            </a:r>
          </a:p>
          <a:p>
            <a:r>
              <a:rPr lang="en-US" sz="1200" dirty="0">
                <a:latin typeface="Consolas" panose="020B0609020204030204" pitchFamily="49" charset="0"/>
              </a:rPr>
              <a:t>        </a:t>
            </a:r>
            <a:r>
              <a:rPr lang="en-US" sz="1200" dirty="0" err="1">
                <a:latin typeface="Consolas" panose="020B0609020204030204" pitchFamily="49" charset="0"/>
              </a:rPr>
              <a:t>students.add</a:t>
            </a:r>
            <a:r>
              <a:rPr lang="en-US" sz="1200" dirty="0">
                <a:latin typeface="Consolas" panose="020B0609020204030204" pitchFamily="49" charset="0"/>
              </a:rPr>
              <a:t>(new Student("Henry", 18));</a:t>
            </a:r>
          </a:p>
          <a:p>
            <a:r>
              <a:rPr lang="en-US" sz="1200" dirty="0">
                <a:latin typeface="Consolas" panose="020B0609020204030204" pitchFamily="49" charset="0"/>
              </a:rPr>
              <a:t>        </a:t>
            </a:r>
            <a:r>
              <a:rPr lang="en-US" sz="1200" dirty="0" err="1">
                <a:latin typeface="Consolas" panose="020B0609020204030204" pitchFamily="49" charset="0"/>
              </a:rPr>
              <a:t>Collections.sort</a:t>
            </a:r>
            <a:r>
              <a:rPr lang="en-US" sz="1200" dirty="0">
                <a:latin typeface="Consolas" panose="020B0609020204030204" pitchFamily="49" charset="0"/>
              </a:rPr>
              <a:t>(students, new Comparator&lt;Student&gt;() {</a:t>
            </a:r>
          </a:p>
          <a:p>
            <a:r>
              <a:rPr lang="en-US" sz="1200" dirty="0">
                <a:latin typeface="Consolas" panose="020B0609020204030204" pitchFamily="49" charset="0"/>
              </a:rPr>
              <a:t>            @Override</a:t>
            </a:r>
          </a:p>
          <a:p>
            <a:r>
              <a:rPr lang="en-US" sz="1200" dirty="0">
                <a:latin typeface="Consolas" panose="020B0609020204030204" pitchFamily="49" charset="0"/>
              </a:rPr>
              <a:t>            public </a:t>
            </a:r>
            <a:r>
              <a:rPr lang="en-US" sz="1200" dirty="0" err="1">
                <a:latin typeface="Consolas" panose="020B0609020204030204" pitchFamily="49" charset="0"/>
              </a:rPr>
              <a:t>int</a:t>
            </a:r>
            <a:r>
              <a:rPr lang="en-US" sz="1200" dirty="0">
                <a:latin typeface="Consolas" panose="020B0609020204030204" pitchFamily="49" charset="0"/>
              </a:rPr>
              <a:t> compare(Student o1, Student o2) {</a:t>
            </a:r>
          </a:p>
          <a:p>
            <a:r>
              <a:rPr lang="en-US" sz="1200" dirty="0">
                <a:latin typeface="Consolas" panose="020B0609020204030204" pitchFamily="49" charset="0"/>
              </a:rPr>
              <a:t>                return o1.getAge() - o2.getAge();</a:t>
            </a:r>
          </a:p>
          <a:p>
            <a:r>
              <a:rPr lang="en-US" sz="1200" dirty="0">
                <a:latin typeface="Consolas" panose="020B0609020204030204" pitchFamily="49" charset="0"/>
              </a:rPr>
              <a:t>            }</a:t>
            </a:r>
          </a:p>
          <a:p>
            <a:r>
              <a:rPr lang="en-US" sz="1200" dirty="0">
                <a:latin typeface="Consolas" panose="020B0609020204030204" pitchFamily="49" charset="0"/>
              </a:rPr>
              <a:t>        });</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students.forEach</a:t>
            </a:r>
            <a:r>
              <a:rPr lang="en-US" sz="1200" dirty="0">
                <a:latin typeface="Consolas" panose="020B0609020204030204" pitchFamily="49" charset="0"/>
              </a:rPr>
              <a:t>(e -&gt; </a:t>
            </a:r>
            <a:r>
              <a:rPr lang="en-US" sz="1200" dirty="0" err="1">
                <a:latin typeface="Consolas" panose="020B0609020204030204" pitchFamily="49" charset="0"/>
              </a:rPr>
              <a:t>System.out.println</a:t>
            </a:r>
            <a:r>
              <a:rPr lang="en-US" sz="1200" dirty="0">
                <a:latin typeface="Consolas" panose="020B0609020204030204" pitchFamily="49" charset="0"/>
              </a:rPr>
              <a:t>(e));</a:t>
            </a:r>
          </a:p>
        </p:txBody>
      </p:sp>
    </p:spTree>
    <p:extLst>
      <p:ext uri="{BB962C8B-B14F-4D97-AF65-F5344CB8AC3E}">
        <p14:creationId xmlns:p14="http://schemas.microsoft.com/office/powerpoint/2010/main" val="172550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D0183-385B-F5AB-A13F-EE3350E356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39FDA0E-4CF8-9332-7088-7D0D63B9D9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171C771B-977E-9A12-180E-3F072625FB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9DCE0708-BE2B-A29F-223F-642A32DEA4C2}"/>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2CB04801-0EF3-20F8-59A3-2F9B55381858}"/>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3BDB9E4B-D039-81CC-CB1E-17A1C3471744}"/>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9DA64B3D-2FFD-15C5-5FAE-9B31775B8ADC}"/>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3BA6DEA0-520C-4CCA-7619-56354CD69912}"/>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28B280E7-0A3D-85DC-F9B1-933BA6AD5FEB}"/>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C41F8856-530E-2C3F-ADCB-2FA3AF5DB7D5}"/>
              </a:ext>
            </a:extLst>
          </p:cNvPr>
          <p:cNvSpPr txBox="1"/>
          <p:nvPr/>
        </p:nvSpPr>
        <p:spPr>
          <a:xfrm>
            <a:off x="304800" y="1679367"/>
            <a:ext cx="9086011" cy="1716496"/>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Các</a:t>
            </a:r>
            <a:r>
              <a:rPr lang="en-US" sz="2400" b="1" dirty="0">
                <a:latin typeface="+mj-lt"/>
              </a:rPr>
              <a:t> </a:t>
            </a:r>
            <a:r>
              <a:rPr lang="en-US" sz="2400" b="1" dirty="0" err="1">
                <a:latin typeface="+mj-lt"/>
              </a:rPr>
              <a:t>thành</a:t>
            </a:r>
            <a:r>
              <a:rPr lang="en-US" sz="2400" b="1" dirty="0">
                <a:latin typeface="+mj-lt"/>
              </a:rPr>
              <a:t> </a:t>
            </a:r>
            <a:r>
              <a:rPr lang="en-US" sz="2400" b="1" dirty="0" err="1">
                <a:latin typeface="+mj-lt"/>
              </a:rPr>
              <a:t>phần</a:t>
            </a:r>
            <a:r>
              <a:rPr lang="en-US" sz="2400" b="1" dirty="0">
                <a:latin typeface="+mj-lt"/>
              </a:rPr>
              <a:t> </a:t>
            </a:r>
            <a:r>
              <a:rPr lang="en-US" sz="2400" b="1" dirty="0" err="1">
                <a:latin typeface="+mj-lt"/>
              </a:rPr>
              <a:t>trong</a:t>
            </a:r>
            <a:r>
              <a:rPr lang="en-US" sz="2400" b="1" dirty="0">
                <a:latin typeface="+mj-lt"/>
              </a:rPr>
              <a:t> Collection Framework bao </a:t>
            </a:r>
            <a:r>
              <a:rPr lang="en-US" sz="2400" b="1" dirty="0" err="1">
                <a:latin typeface="+mj-lt"/>
              </a:rPr>
              <a:t>gồm</a:t>
            </a:r>
            <a:endParaRPr lang="en-US" sz="24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200" b="1" spc="-120" dirty="0">
                <a:latin typeface="+mj-lt"/>
                <a:cs typeface="Arial"/>
              </a:rPr>
              <a:t>Interface</a:t>
            </a:r>
            <a:endParaRPr lang="en-US" sz="2200" spc="-120" dirty="0">
              <a:latin typeface="+mj-lt"/>
              <a:cs typeface="Arial"/>
            </a:endParaRPr>
          </a:p>
          <a:p>
            <a:pPr marL="812165" lvl="1" indent="-342900">
              <a:spcBef>
                <a:spcPts val="595"/>
              </a:spcBef>
              <a:buClr>
                <a:srgbClr val="FF5A33"/>
              </a:buClr>
              <a:buFont typeface="Wingdings" panose="05000000000000000000" pitchFamily="2" charset="2"/>
              <a:buChar char="v"/>
              <a:tabLst>
                <a:tab pos="755015" algn="l"/>
              </a:tabLst>
            </a:pPr>
            <a:r>
              <a:rPr lang="vi-VN" sz="2200" b="1" spc="-120" dirty="0">
                <a:latin typeface="+mj-lt"/>
                <a:cs typeface="Arial"/>
              </a:rPr>
              <a:t>Classes</a:t>
            </a:r>
          </a:p>
          <a:p>
            <a:pPr marL="812165" lvl="1" indent="-342900">
              <a:spcBef>
                <a:spcPts val="595"/>
              </a:spcBef>
              <a:buClr>
                <a:srgbClr val="FF5A33"/>
              </a:buClr>
              <a:buFont typeface="Wingdings" panose="05000000000000000000" pitchFamily="2" charset="2"/>
              <a:buChar char="v"/>
              <a:tabLst>
                <a:tab pos="755015" algn="l"/>
              </a:tabLst>
            </a:pPr>
            <a:r>
              <a:rPr lang="vi-VN" sz="2200" b="1" spc="-120" dirty="0">
                <a:solidFill>
                  <a:prstClr val="black"/>
                </a:solidFill>
                <a:latin typeface="Times New Roman" panose="02020603050405020304"/>
                <a:cs typeface="Arial"/>
              </a:rPr>
              <a:t>Algorithm</a:t>
            </a:r>
            <a:endParaRPr lang="vi-VN" sz="2400" spc="-120" dirty="0">
              <a:latin typeface="+mj-lt"/>
              <a:cs typeface="Arial"/>
            </a:endParaRPr>
          </a:p>
        </p:txBody>
      </p:sp>
      <p:sp>
        <p:nvSpPr>
          <p:cNvPr id="2" name="AutoShape 2" descr="A simplified Java Collections Framework diagram - Collections and Streams in Java">
            <a:extLst>
              <a:ext uri="{FF2B5EF4-FFF2-40B4-BE49-F238E27FC236}">
                <a16:creationId xmlns:a16="http://schemas.microsoft.com/office/drawing/2014/main" id="{F797E2B6-99F6-9DAC-5F12-D7E3B9097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3" name="AutoShape 4" descr="A simplified Java Collections Framework diagram - Collections and Streams in Java">
            <a:extLst>
              <a:ext uri="{FF2B5EF4-FFF2-40B4-BE49-F238E27FC236}">
                <a16:creationId xmlns:a16="http://schemas.microsoft.com/office/drawing/2014/main" id="{5940DAD3-C583-940F-6642-B05DECD7D9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7" name="Picture 6">
            <a:extLst>
              <a:ext uri="{FF2B5EF4-FFF2-40B4-BE49-F238E27FC236}">
                <a16:creationId xmlns:a16="http://schemas.microsoft.com/office/drawing/2014/main" id="{78A8060A-A3A2-85E1-C714-18C58D2DC806}"/>
              </a:ext>
            </a:extLst>
          </p:cNvPr>
          <p:cNvPicPr>
            <a:picLocks noChangeAspect="1"/>
          </p:cNvPicPr>
          <p:nvPr/>
        </p:nvPicPr>
        <p:blipFill>
          <a:blip r:embed="rId4"/>
          <a:stretch>
            <a:fillRect/>
          </a:stretch>
        </p:blipFill>
        <p:spPr>
          <a:xfrm>
            <a:off x="2286000" y="2221062"/>
            <a:ext cx="9677113" cy="4332138"/>
          </a:xfrm>
          <a:prstGeom prst="rect">
            <a:avLst/>
          </a:prstGeom>
        </p:spPr>
      </p:pic>
    </p:spTree>
    <p:extLst>
      <p:ext uri="{BB962C8B-B14F-4D97-AF65-F5344CB8AC3E}">
        <p14:creationId xmlns:p14="http://schemas.microsoft.com/office/powerpoint/2010/main" val="335427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Sắp</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xếp</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116879"/>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spc="-120" dirty="0" err="1">
                <a:latin typeface="+mj-lt"/>
                <a:cs typeface="Arial"/>
              </a:rPr>
              <a:t>Sắp</a:t>
            </a:r>
            <a:r>
              <a:rPr lang="en-US" sz="2400" b="1" spc="-120" dirty="0">
                <a:latin typeface="+mj-lt"/>
                <a:cs typeface="Arial"/>
              </a:rPr>
              <a:t> </a:t>
            </a:r>
            <a:r>
              <a:rPr lang="en-US" sz="2400" b="1" spc="-120" dirty="0" err="1">
                <a:latin typeface="+mj-lt"/>
                <a:cs typeface="Arial"/>
              </a:rPr>
              <a:t>xếp</a:t>
            </a:r>
            <a:r>
              <a:rPr lang="en-US" sz="2400" b="1" spc="-120" dirty="0">
                <a:latin typeface="+mj-lt"/>
                <a:cs typeface="Arial"/>
              </a:rPr>
              <a:t> list objects </a:t>
            </a:r>
            <a:r>
              <a:rPr lang="en-US" sz="2400" b="1" spc="-120" dirty="0" err="1">
                <a:latin typeface="+mj-lt"/>
                <a:cs typeface="Arial"/>
              </a:rPr>
              <a:t>sử</a:t>
            </a:r>
            <a:r>
              <a:rPr lang="en-US" sz="2400" b="1" spc="-120" dirty="0">
                <a:latin typeface="+mj-lt"/>
                <a:cs typeface="Arial"/>
              </a:rPr>
              <a:t> </a:t>
            </a:r>
            <a:r>
              <a:rPr lang="en-US" sz="2400" b="1" spc="-120" dirty="0" err="1">
                <a:latin typeface="+mj-lt"/>
                <a:cs typeface="Arial"/>
              </a:rPr>
              <a:t>dụng</a:t>
            </a:r>
            <a:r>
              <a:rPr lang="en-US" sz="2400" b="1" spc="-120" dirty="0">
                <a:latin typeface="+mj-lt"/>
                <a:cs typeface="Arial"/>
              </a:rPr>
              <a:t> Comparable&lt;T&gt;</a:t>
            </a:r>
            <a:endParaRPr lang="vi-VN" sz="2400" b="1" spc="-120" dirty="0">
              <a:latin typeface="+mj-lt"/>
              <a:cs typeface="Arial"/>
            </a:endParaRP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public class Student implements Compara</a:t>
            </a:r>
            <a:r>
              <a:rPr lang="en-US" sz="1400" spc="-120" dirty="0" err="1">
                <a:latin typeface="Consolas" panose="020B0609020204030204" pitchFamily="49" charset="0"/>
                <a:cs typeface="Arial"/>
              </a:rPr>
              <a:t>ble</a:t>
            </a:r>
            <a:r>
              <a:rPr lang="vi-VN" sz="1400" spc="-120" dirty="0">
                <a:latin typeface="Consolas" panose="020B0609020204030204" pitchFamily="49" charset="0"/>
                <a:cs typeface="Arial"/>
              </a:rPr>
              <a:t>&lt;Student&gt; {</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 Các method và field như ở trên</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    </a:t>
            </a:r>
            <a:r>
              <a:rPr lang="en-US" sz="1400" spc="-120" dirty="0">
                <a:latin typeface="Consolas" panose="020B0609020204030204" pitchFamily="49" charset="0"/>
                <a:cs typeface="Arial"/>
              </a:rPr>
              <a:t>@Override</a:t>
            </a:r>
          </a:p>
          <a:p>
            <a:pPr marL="469265" lvl="1">
              <a:lnSpc>
                <a:spcPct val="100000"/>
              </a:lnSpc>
              <a:spcBef>
                <a:spcPts val="595"/>
              </a:spcBef>
              <a:buClr>
                <a:srgbClr val="FF5A33"/>
              </a:buClr>
              <a:tabLst>
                <a:tab pos="755015" algn="l"/>
              </a:tabLst>
            </a:pPr>
            <a:r>
              <a:rPr lang="en-US" sz="1400" spc="-120" dirty="0">
                <a:latin typeface="Consolas" panose="020B0609020204030204" pitchFamily="49" charset="0"/>
                <a:cs typeface="Arial"/>
              </a:rPr>
              <a:t>    public </a:t>
            </a:r>
            <a:r>
              <a:rPr lang="en-US" sz="1400" spc="-120" dirty="0" err="1">
                <a:latin typeface="Consolas" panose="020B0609020204030204" pitchFamily="49" charset="0"/>
                <a:cs typeface="Arial"/>
              </a:rPr>
              <a:t>int</a:t>
            </a:r>
            <a:r>
              <a:rPr lang="en-US" sz="1400" spc="-120" dirty="0">
                <a:latin typeface="Consolas" panose="020B0609020204030204" pitchFamily="49" charset="0"/>
                <a:cs typeface="Arial"/>
              </a:rPr>
              <a:t> </a:t>
            </a:r>
            <a:r>
              <a:rPr lang="en-US" sz="1400" spc="-120" dirty="0" err="1">
                <a:latin typeface="Consolas" panose="020B0609020204030204" pitchFamily="49" charset="0"/>
                <a:cs typeface="Arial"/>
              </a:rPr>
              <a:t>compareTo</a:t>
            </a:r>
            <a:r>
              <a:rPr lang="en-US" sz="1400" spc="-120" dirty="0">
                <a:latin typeface="Consolas" panose="020B0609020204030204" pitchFamily="49" charset="0"/>
                <a:cs typeface="Arial"/>
              </a:rPr>
              <a:t>(Student o) {</a:t>
            </a:r>
          </a:p>
          <a:p>
            <a:pPr marL="469265" lvl="1">
              <a:lnSpc>
                <a:spcPct val="100000"/>
              </a:lnSpc>
              <a:spcBef>
                <a:spcPts val="595"/>
              </a:spcBef>
              <a:buClr>
                <a:srgbClr val="FF5A33"/>
              </a:buClr>
              <a:tabLst>
                <a:tab pos="755015" algn="l"/>
              </a:tabLst>
            </a:pPr>
            <a:r>
              <a:rPr lang="en-US" sz="1400" spc="-120" dirty="0">
                <a:latin typeface="Consolas" panose="020B0609020204030204" pitchFamily="49" charset="0"/>
                <a:cs typeface="Arial"/>
              </a:rPr>
              <a:t>        return </a:t>
            </a:r>
            <a:r>
              <a:rPr lang="en-US" sz="1400" spc="-120" dirty="0" err="1">
                <a:latin typeface="Consolas" panose="020B0609020204030204" pitchFamily="49" charset="0"/>
                <a:cs typeface="Arial"/>
              </a:rPr>
              <a:t>this.getAge</a:t>
            </a:r>
            <a:r>
              <a:rPr lang="en-US" sz="1400" spc="-120" dirty="0">
                <a:latin typeface="Consolas" panose="020B0609020204030204" pitchFamily="49" charset="0"/>
                <a:cs typeface="Arial"/>
              </a:rPr>
              <a:t>() - </a:t>
            </a:r>
            <a:r>
              <a:rPr lang="en-US" sz="1400" spc="-120" dirty="0" err="1">
                <a:latin typeface="Consolas" panose="020B0609020204030204" pitchFamily="49" charset="0"/>
                <a:cs typeface="Arial"/>
              </a:rPr>
              <a:t>o.getAge</a:t>
            </a:r>
            <a:r>
              <a:rPr lang="en-US" sz="1400" spc="-120" dirty="0">
                <a:latin typeface="Consolas" panose="020B0609020204030204" pitchFamily="49" charset="0"/>
                <a:cs typeface="Arial"/>
              </a:rPr>
              <a:t>();</a:t>
            </a:r>
          </a:p>
          <a:p>
            <a:pPr marL="469265" lvl="1">
              <a:lnSpc>
                <a:spcPct val="100000"/>
              </a:lnSpc>
              <a:spcBef>
                <a:spcPts val="595"/>
              </a:spcBef>
              <a:buClr>
                <a:srgbClr val="FF5A33"/>
              </a:buClr>
              <a:tabLst>
                <a:tab pos="755015" algn="l"/>
              </a:tabLst>
            </a:pPr>
            <a:r>
              <a:rPr lang="en-US" sz="1400" spc="-120" dirty="0">
                <a:latin typeface="Consolas" panose="020B0609020204030204" pitchFamily="49" charset="0"/>
                <a:cs typeface="Arial"/>
              </a:rPr>
              <a:t>    }</a:t>
            </a:r>
            <a:r>
              <a:rPr lang="vi-VN" sz="1400" spc="-120" dirty="0">
                <a:latin typeface="Consolas" panose="020B0609020204030204" pitchFamily="49" charset="0"/>
                <a:cs typeface="Arial"/>
              </a:rPr>
              <a:t>}</a:t>
            </a:r>
            <a:endParaRPr lang="en-US" sz="1400" spc="-120" dirty="0">
              <a:latin typeface="Consolas" panose="020B0609020204030204" pitchFamily="49" charset="0"/>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
        <p:nvSpPr>
          <p:cNvPr id="5" name="Rectangle 4"/>
          <p:cNvSpPr/>
          <p:nvPr/>
        </p:nvSpPr>
        <p:spPr>
          <a:xfrm>
            <a:off x="6172200" y="3276600"/>
            <a:ext cx="5334000" cy="2031325"/>
          </a:xfrm>
          <a:prstGeom prst="rect">
            <a:avLst/>
          </a:prstGeom>
        </p:spPr>
        <p:txBody>
          <a:bodyPr wrap="square">
            <a:spAutoFit/>
          </a:bodyPr>
          <a:lstStyle/>
          <a:p>
            <a:r>
              <a:rPr lang="en-US" sz="1200" dirty="0">
                <a:latin typeface="Consolas" panose="020B0609020204030204" pitchFamily="49" charset="0"/>
              </a:rPr>
              <a:t>/// </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List&lt;Student&gt; students = new ArrayList&lt;&gt;();</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Student("Jonh", 17));</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Student("Peter", 19));</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students.add(new Student("Henry", 18));</a:t>
            </a: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java.util.Collections.sort(students</a:t>
            </a:r>
            <a:r>
              <a:rPr lang="en-US" sz="1400" spc="-120" dirty="0">
                <a:latin typeface="Consolas" panose="020B0609020204030204" pitchFamily="49" charset="0"/>
                <a:cs typeface="Arial"/>
              </a:rPr>
              <a:t>)</a:t>
            </a:r>
            <a:endParaRPr lang="vi-VN" sz="1400" spc="-120" dirty="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vi-VN" sz="1400" spc="-120" dirty="0">
                <a:latin typeface="Consolas" panose="020B0609020204030204" pitchFamily="49" charset="0"/>
                <a:cs typeface="Arial"/>
              </a:rPr>
              <a:t>students.forEach(e -&gt; System.out.println(e));</a:t>
            </a:r>
          </a:p>
        </p:txBody>
      </p:sp>
    </p:spTree>
    <p:extLst>
      <p:ext uri="{BB962C8B-B14F-4D97-AF65-F5344CB8AC3E}">
        <p14:creationId xmlns:p14="http://schemas.microsoft.com/office/powerpoint/2010/main" val="68306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9" name="组合 1"/>
          <p:cNvGrpSpPr/>
          <p:nvPr/>
        </p:nvGrpSpPr>
        <p:grpSpPr>
          <a:xfrm>
            <a:off x="1219200" y="1386906"/>
            <a:ext cx="9144000" cy="637291"/>
            <a:chOff x="3129129" y="1121776"/>
            <a:chExt cx="5933741" cy="1171624"/>
          </a:xfrm>
          <a:solidFill>
            <a:srgbClr val="F37422"/>
          </a:solidFill>
        </p:grpSpPr>
        <p:sp>
          <p:nvSpPr>
            <p:cNvPr id="10" name="圆角矩形 2"/>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1" name="圆角矩形 3"/>
            <p:cNvSpPr/>
            <p:nvPr/>
          </p:nvSpPr>
          <p:spPr>
            <a:xfrm>
              <a:off x="3289330" y="1253414"/>
              <a:ext cx="5613340" cy="908350"/>
            </a:xfrm>
            <a:prstGeom prst="roundRect">
              <a:avLst>
                <a:gd name="adj" fmla="val 50000"/>
              </a:avLst>
            </a:prstGeom>
            <a:grp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Q&amp;A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179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707ED-C2E7-3A2C-1E95-1FF73F7BC06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BD03B59-F52F-2632-DFED-B0B6A73BB6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3F3626A-FCDC-3A6F-54E8-1FE1CFD00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80D77DBB-C91D-4EE3-8CD4-03A33136731E}"/>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BA4D0FAF-E9F0-B6B8-15D2-F0779660FF20}"/>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4668831D-6FDE-817D-77A1-A75A28789570}"/>
                </a:ext>
              </a:extLst>
            </p:cNvPr>
            <p:cNvSpPr/>
            <p:nvPr/>
          </p:nvSpPr>
          <p:spPr>
            <a:xfrm>
              <a:off x="3289331"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Interface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E1FE71B7-6747-BA87-C557-662987A14472}"/>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BE788E84-7609-0696-AFC2-197B5189A11E}"/>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CF8BBD80-2AE4-132F-EBB6-3FC600BDF8FB}"/>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EE2EEE86-3D49-6B44-E62E-33EEB6CAE4F5}"/>
              </a:ext>
            </a:extLst>
          </p:cNvPr>
          <p:cNvSpPr txBox="1"/>
          <p:nvPr/>
        </p:nvSpPr>
        <p:spPr>
          <a:xfrm>
            <a:off x="1143000" y="1679367"/>
            <a:ext cx="10058400" cy="4978927"/>
          </a:xfrm>
          <a:prstGeom prst="rect">
            <a:avLst/>
          </a:prstGeom>
        </p:spPr>
        <p:txBody>
          <a:bodyPr vert="horz" wrap="square" lIns="0" tIns="99695" rIns="0" bIns="0" rtlCol="0">
            <a:spAutoFit/>
          </a:bodyPr>
          <a:lstStyle/>
          <a:p>
            <a:pPr marL="342900" indent="-342900">
              <a:buFont typeface="Courier New" panose="02070309020205020404" pitchFamily="49" charset="0"/>
              <a:buChar char="o"/>
            </a:pPr>
            <a:r>
              <a:rPr lang="vi-VN" sz="2400" dirty="0">
                <a:latin typeface="+mj-lt"/>
              </a:rPr>
              <a:t>Là một phần của thư viện Java Collections Framework, </a:t>
            </a:r>
            <a:r>
              <a:rPr lang="vi-VN" sz="2400" b="1" dirty="0">
                <a:latin typeface="+mj-lt"/>
              </a:rPr>
              <a:t>định nghĩa một tập hợp các phương thức mà các lớp triển khai phải cung cấp để làm việc với nhóm đối tượng</a:t>
            </a:r>
            <a:r>
              <a:rPr lang="vi-VN" sz="2400" dirty="0">
                <a:latin typeface="+mj-lt"/>
              </a:rPr>
              <a:t>. </a:t>
            </a:r>
          </a:p>
          <a:p>
            <a:pPr marL="342900" indent="-342900">
              <a:buFont typeface="Courier New" panose="02070309020205020404" pitchFamily="49" charset="0"/>
              <a:buChar char="o"/>
            </a:pPr>
            <a:r>
              <a:rPr lang="vi-VN" sz="2400" b="1" dirty="0">
                <a:latin typeface="+mj-lt"/>
              </a:rPr>
              <a:t>Collection Interface</a:t>
            </a:r>
            <a:r>
              <a:rPr lang="vi-VN" sz="2400" dirty="0">
                <a:latin typeface="+mj-lt"/>
              </a:rPr>
              <a:t> là một interface cơ bản, từ đó các interface khác như </a:t>
            </a:r>
            <a:r>
              <a:rPr lang="vi-VN" sz="2400" b="1" dirty="0">
                <a:latin typeface="+mj-lt"/>
              </a:rPr>
              <a:t>List</a:t>
            </a:r>
            <a:r>
              <a:rPr lang="vi-VN" sz="2400" dirty="0">
                <a:latin typeface="+mj-lt"/>
              </a:rPr>
              <a:t>, </a:t>
            </a:r>
            <a:r>
              <a:rPr lang="vi-VN" sz="2400" b="1" dirty="0">
                <a:latin typeface="+mj-lt"/>
              </a:rPr>
              <a:t>Set</a:t>
            </a:r>
            <a:r>
              <a:rPr lang="vi-VN" sz="2400" dirty="0">
                <a:latin typeface="+mj-lt"/>
              </a:rPr>
              <a:t>, và </a:t>
            </a:r>
            <a:r>
              <a:rPr lang="vi-VN" sz="2400" b="1" dirty="0">
                <a:latin typeface="+mj-lt"/>
              </a:rPr>
              <a:t>Queue</a:t>
            </a:r>
            <a:r>
              <a:rPr lang="vi-VN" sz="2400" dirty="0">
                <a:latin typeface="+mj-lt"/>
              </a:rPr>
              <a:t> kế thừa và mở rộng.</a:t>
            </a:r>
          </a:p>
          <a:p>
            <a:pPr marL="342900" indent="-342900">
              <a:buFont typeface="Courier New" panose="02070309020205020404" pitchFamily="49" charset="0"/>
              <a:buChar char="o"/>
            </a:pPr>
            <a:r>
              <a:rPr lang="vi-VN" sz="2400" dirty="0">
                <a:latin typeface="+mj-lt"/>
              </a:rPr>
              <a:t>Cụ thể, </a:t>
            </a:r>
            <a:r>
              <a:rPr lang="vi-VN" sz="2400" b="1" dirty="0">
                <a:latin typeface="+mj-lt"/>
              </a:rPr>
              <a:t>Collection Interface</a:t>
            </a:r>
            <a:r>
              <a:rPr lang="vi-VN" sz="2400" dirty="0">
                <a:latin typeface="+mj-lt"/>
              </a:rPr>
              <a:t> cung cấp các phương thức cơ bản để thêm, xóa, kiểm tra phần tử trong một tập hợp, chẳng hạn như:</a:t>
            </a:r>
          </a:p>
          <a:p>
            <a:pPr lvl="1">
              <a:buFont typeface="Arial" panose="020B0604020202020204" pitchFamily="34" charset="0"/>
              <a:buChar char="•"/>
            </a:pPr>
            <a:r>
              <a:rPr lang="vi-VN" sz="2000" b="1" dirty="0">
                <a:latin typeface="+mj-lt"/>
              </a:rPr>
              <a:t>add(E e)</a:t>
            </a:r>
            <a:r>
              <a:rPr lang="vi-VN" sz="2000" dirty="0">
                <a:latin typeface="+mj-lt"/>
              </a:rPr>
              <a:t>: Thêm phần tử vào collection.</a:t>
            </a:r>
          </a:p>
          <a:p>
            <a:pPr lvl="1">
              <a:buFont typeface="Arial" panose="020B0604020202020204" pitchFamily="34" charset="0"/>
              <a:buChar char="•"/>
            </a:pPr>
            <a:r>
              <a:rPr lang="vi-VN" sz="2000" b="1" dirty="0">
                <a:latin typeface="+mj-lt"/>
              </a:rPr>
              <a:t>remove(Object o)</a:t>
            </a:r>
            <a:r>
              <a:rPr lang="vi-VN" sz="2000" dirty="0">
                <a:latin typeface="+mj-lt"/>
              </a:rPr>
              <a:t>: Xóa một phần tử khỏi collection.</a:t>
            </a:r>
          </a:p>
          <a:p>
            <a:pPr lvl="1">
              <a:buFont typeface="Arial" panose="020B0604020202020204" pitchFamily="34" charset="0"/>
              <a:buChar char="•"/>
            </a:pPr>
            <a:r>
              <a:rPr lang="vi-VN" sz="2000" b="1" dirty="0">
                <a:latin typeface="+mj-lt"/>
              </a:rPr>
              <a:t>size()</a:t>
            </a:r>
            <a:r>
              <a:rPr lang="vi-VN" sz="2000" dirty="0">
                <a:latin typeface="+mj-lt"/>
              </a:rPr>
              <a:t>: Trả về số lượng phần tử trong collection.</a:t>
            </a:r>
          </a:p>
          <a:p>
            <a:pPr lvl="1">
              <a:buFont typeface="Arial" panose="020B0604020202020204" pitchFamily="34" charset="0"/>
              <a:buChar char="•"/>
            </a:pPr>
            <a:r>
              <a:rPr lang="vi-VN" sz="2000" b="1" dirty="0">
                <a:latin typeface="+mj-lt"/>
              </a:rPr>
              <a:t>isEmpty()</a:t>
            </a:r>
            <a:r>
              <a:rPr lang="vi-VN" sz="2000" dirty="0">
                <a:latin typeface="+mj-lt"/>
              </a:rPr>
              <a:t>: Kiểm tra xem collection có rỗng không.</a:t>
            </a:r>
          </a:p>
          <a:p>
            <a:pPr lvl="1">
              <a:buFont typeface="Arial" panose="020B0604020202020204" pitchFamily="34" charset="0"/>
              <a:buChar char="•"/>
            </a:pPr>
            <a:r>
              <a:rPr lang="vi-VN" sz="2000" b="1" dirty="0">
                <a:latin typeface="+mj-lt"/>
              </a:rPr>
              <a:t>contains(Object o)</a:t>
            </a:r>
            <a:r>
              <a:rPr lang="vi-VN" sz="2000" dirty="0">
                <a:latin typeface="+mj-lt"/>
              </a:rPr>
              <a:t>: Kiểm tra xem phần tử có tồn tại trong collection không.</a:t>
            </a:r>
          </a:p>
          <a:p>
            <a:pPr lvl="1">
              <a:buFont typeface="Arial" panose="020B0604020202020204" pitchFamily="34" charset="0"/>
              <a:buChar char="•"/>
            </a:pPr>
            <a:r>
              <a:rPr lang="vi-VN" sz="2000" b="1" dirty="0">
                <a:latin typeface="+mj-lt"/>
              </a:rPr>
              <a:t>clear()</a:t>
            </a:r>
            <a:r>
              <a:rPr lang="vi-VN" sz="2000" dirty="0">
                <a:latin typeface="+mj-lt"/>
              </a:rPr>
              <a:t>: Xóa tất cả các phần tử trong collection.</a:t>
            </a: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99923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Interface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7" y="1679367"/>
            <a:ext cx="5391353" cy="3516988"/>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Interface </a:t>
            </a:r>
            <a:r>
              <a:rPr lang="en-US" sz="2400" dirty="0" err="1">
                <a:latin typeface="Times New Roman" panose="02020603050405020304" pitchFamily="18" charset="0"/>
                <a:cs typeface="Times New Roman" panose="02020603050405020304" pitchFamily="18" charset="0"/>
              </a:rPr>
              <a:t>nổi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Collections Framework (package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a:t>
            </a:r>
            <a:r>
              <a:rPr lang="vi-VN" sz="2400" spc="-120" dirty="0">
                <a:latin typeface="+mj-lt"/>
                <a:cs typeface="Arial"/>
              </a:rPr>
              <a:t>. </a:t>
            </a:r>
          </a:p>
          <a:p>
            <a:pPr marL="755015" lvl="1" indent="-285750">
              <a:lnSpc>
                <a:spcPct val="100000"/>
              </a:lnSpc>
              <a:spcBef>
                <a:spcPts val="595"/>
              </a:spcBef>
              <a:buClr>
                <a:srgbClr val="FF5A33"/>
              </a:buClr>
              <a:buFont typeface="Wingdings"/>
              <a:buChar char=""/>
              <a:tabLst>
                <a:tab pos="755015" algn="l"/>
              </a:tabLst>
            </a:pPr>
            <a:r>
              <a:rPr lang="en-US" sz="2400" b="1" spc="-120" dirty="0">
                <a:latin typeface="+mj-lt"/>
                <a:cs typeface="Arial"/>
              </a:rPr>
              <a:t>List: </a:t>
            </a:r>
          </a:p>
          <a:p>
            <a:pPr marL="755015" lvl="1" indent="-285750">
              <a:lnSpc>
                <a:spcPct val="100000"/>
              </a:lnSpc>
              <a:spcBef>
                <a:spcPts val="595"/>
              </a:spcBef>
              <a:buClr>
                <a:srgbClr val="FF5A33"/>
              </a:buClr>
              <a:buFont typeface="Wingdings"/>
              <a:buChar char=""/>
              <a:tabLst>
                <a:tab pos="755015" algn="l"/>
              </a:tabLst>
            </a:pPr>
            <a:r>
              <a:rPr lang="en-US" sz="2400" b="1" spc="-120" dirty="0">
                <a:latin typeface="+mj-lt"/>
                <a:cs typeface="Arial"/>
              </a:rPr>
              <a:t>Set: </a:t>
            </a:r>
          </a:p>
          <a:p>
            <a:pPr marL="755015" lvl="1" indent="-285750">
              <a:lnSpc>
                <a:spcPct val="100000"/>
              </a:lnSpc>
              <a:spcBef>
                <a:spcPts val="595"/>
              </a:spcBef>
              <a:buClr>
                <a:srgbClr val="FF5A33"/>
              </a:buClr>
              <a:buFont typeface="Wingdings"/>
              <a:buChar char=""/>
              <a:tabLst>
                <a:tab pos="755015" algn="l"/>
              </a:tabLst>
            </a:pPr>
            <a:r>
              <a:rPr lang="en-US" sz="2400" b="1" spc="-120" dirty="0">
                <a:latin typeface="+mj-lt"/>
                <a:cs typeface="Arial"/>
              </a:rPr>
              <a:t>Map</a:t>
            </a:r>
          </a:p>
          <a:p>
            <a:pPr marL="755015" lvl="1" indent="-285750">
              <a:lnSpc>
                <a:spcPct val="100000"/>
              </a:lnSpc>
              <a:spcBef>
                <a:spcPts val="595"/>
              </a:spcBef>
              <a:buClr>
                <a:srgbClr val="FF5A33"/>
              </a:buClr>
              <a:buFont typeface="Wingdings"/>
              <a:buChar char=""/>
              <a:tabLst>
                <a:tab pos="755015" algn="l"/>
              </a:tabLst>
            </a:pPr>
            <a:r>
              <a:rPr lang="en-US" sz="2400" b="1" spc="-120" dirty="0">
                <a:latin typeface="+mj-lt"/>
                <a:cs typeface="Arial"/>
              </a:rPr>
              <a:t>Queue</a:t>
            </a:r>
          </a:p>
          <a:p>
            <a:pPr marL="755015" lvl="1" indent="-285750">
              <a:lnSpc>
                <a:spcPct val="100000"/>
              </a:lnSpc>
              <a:spcBef>
                <a:spcPts val="595"/>
              </a:spcBef>
              <a:buClr>
                <a:srgbClr val="FF5A33"/>
              </a:buClr>
              <a:buFont typeface="Wingdings"/>
              <a:buChar char=""/>
              <a:tabLst>
                <a:tab pos="755015" algn="l"/>
              </a:tabLst>
            </a:pPr>
            <a:r>
              <a:rPr lang="en-US" sz="2400" b="1" spc="-120" dirty="0">
                <a:latin typeface="+mj-lt"/>
                <a:cs typeface="Arial"/>
              </a:rPr>
              <a:t>Deque</a:t>
            </a:r>
            <a:endParaRPr lang="vi-VN"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2" name="Picture 3">
            <a:extLst>
              <a:ext uri="{FF2B5EF4-FFF2-40B4-BE49-F238E27FC236}">
                <a16:creationId xmlns:a16="http://schemas.microsoft.com/office/drawing/2014/main" id="{D67132F8-E58B-C99B-9252-A6140BE3916B}"/>
              </a:ext>
            </a:extLst>
          </p:cNvPr>
          <p:cNvPicPr>
            <a:picLocks noChangeAspect="1" noChangeArrowheads="1"/>
          </p:cNvPicPr>
          <p:nvPr/>
        </p:nvPicPr>
        <p:blipFill>
          <a:blip r:embed="rId4">
            <a:lum bright="-21000" contrast="33000"/>
          </a:blip>
          <a:srcRect/>
          <a:stretch>
            <a:fillRect/>
          </a:stretch>
        </p:blipFill>
        <p:spPr bwMode="auto">
          <a:xfrm>
            <a:off x="3657600" y="3446705"/>
            <a:ext cx="2247899" cy="1177190"/>
          </a:xfrm>
          <a:prstGeom prst="rect">
            <a:avLst/>
          </a:prstGeom>
          <a:noFill/>
          <a:ln w="9525">
            <a:noFill/>
            <a:miter lim="800000"/>
            <a:headEnd/>
            <a:tailEnd/>
          </a:ln>
          <a:effectLst/>
        </p:spPr>
      </p:pic>
      <p:pic>
        <p:nvPicPr>
          <p:cNvPr id="5126" name="Picture 6" descr="A brief overview of Java Collection Hierarchy - NashTech Insights">
            <a:extLst>
              <a:ext uri="{FF2B5EF4-FFF2-40B4-BE49-F238E27FC236}">
                <a16:creationId xmlns:a16="http://schemas.microsoft.com/office/drawing/2014/main" id="{DF91B593-2846-451F-EFDE-FF6CA0ECEE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707992"/>
            <a:ext cx="6019800" cy="332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9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Interface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5379037"/>
          </a:xfrm>
          <a:prstGeom prst="rect">
            <a:avLst/>
          </a:prstGeom>
        </p:spPr>
        <p:txBody>
          <a:bodyPr vert="horz" wrap="square" lIns="0" tIns="99695" rIns="0" bIns="0" rtlCol="0">
            <a:spAutoFit/>
          </a:bodyPr>
          <a:lstStyle/>
          <a:p>
            <a:pPr marL="354965" indent="-342900">
              <a:spcBef>
                <a:spcPts val="595"/>
              </a:spcBef>
              <a:buClr>
                <a:srgbClr val="FF5A33"/>
              </a:buClr>
              <a:buFont typeface="Wingdings" panose="05000000000000000000" pitchFamily="2" charset="2"/>
              <a:buChar char="q"/>
              <a:tabLst>
                <a:tab pos="755015" algn="l"/>
              </a:tabLst>
            </a:pPr>
            <a:r>
              <a:rPr lang="en-US" sz="2400" b="1" dirty="0" err="1">
                <a:latin typeface="+mj-lt"/>
              </a:rPr>
              <a:t>Các</a:t>
            </a:r>
            <a:r>
              <a:rPr lang="en-US" sz="2400" b="1" dirty="0">
                <a:latin typeface="+mj-lt"/>
              </a:rPr>
              <a:t> </a:t>
            </a:r>
            <a:r>
              <a:rPr lang="en-US" sz="2400" b="1" dirty="0" err="1">
                <a:latin typeface="+mj-lt"/>
              </a:rPr>
              <a:t>hàm</a:t>
            </a:r>
            <a:r>
              <a:rPr lang="en-US" sz="2400" b="1" dirty="0">
                <a:latin typeface="+mj-lt"/>
              </a:rPr>
              <a:t> </a:t>
            </a:r>
            <a:r>
              <a:rPr lang="en-US" sz="2400" b="1" dirty="0" err="1">
                <a:latin typeface="+mj-lt"/>
              </a:rPr>
              <a:t>phổ</a:t>
            </a:r>
            <a:r>
              <a:rPr lang="en-US" sz="2400" b="1" dirty="0">
                <a:latin typeface="+mj-lt"/>
              </a:rPr>
              <a:t> </a:t>
            </a:r>
            <a:r>
              <a:rPr lang="en-US" sz="2400" b="1" dirty="0" err="1">
                <a:latin typeface="+mj-lt"/>
              </a:rPr>
              <a:t>biến</a:t>
            </a:r>
            <a:r>
              <a:rPr lang="en-US" sz="2400" b="1" dirty="0">
                <a:latin typeface="+mj-lt"/>
              </a:rPr>
              <a:t> Collections Interface</a:t>
            </a: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354965" indent="-342900">
              <a:spcBef>
                <a:spcPts val="595"/>
              </a:spcBef>
              <a:buClr>
                <a:srgbClr val="FF5A33"/>
              </a:buClr>
              <a:buFont typeface="Wingdings" panose="05000000000000000000" pitchFamily="2" charset="2"/>
              <a:buChar char="q"/>
              <a:tabLst>
                <a:tab pos="755015" algn="l"/>
              </a:tabLst>
            </a:pP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12" name="Picture 2"/>
          <p:cNvPicPr>
            <a:picLocks noChangeAspect="1" noChangeArrowheads="1"/>
          </p:cNvPicPr>
          <p:nvPr/>
        </p:nvPicPr>
        <p:blipFill>
          <a:blip r:embed="rId4">
            <a:lum bright="-27000" contrast="33000"/>
            <a:extLst>
              <a:ext uri="{28A0092B-C50C-407E-A947-70E740481C1C}">
                <a14:useLocalDpi xmlns:a14="http://schemas.microsoft.com/office/drawing/2010/main" val="0"/>
              </a:ext>
            </a:extLst>
          </a:blip>
          <a:srcRect/>
          <a:stretch>
            <a:fillRect/>
          </a:stretch>
        </p:blipFill>
        <p:spPr bwMode="auto">
          <a:xfrm>
            <a:off x="2514600" y="2250471"/>
            <a:ext cx="5563122" cy="423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02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9B4B-E18A-FB53-B4D3-6B1DE25254F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72030F6-F783-9C7C-544D-00F2BC1333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6E5DAFC-E006-C55C-591D-05E1BA5CEB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61C5F166-6108-F29E-7DDD-6708DD60A189}"/>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90A25D60-E418-A2A2-BED5-E177C037A8B5}"/>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13438475-7F12-8791-D28C-44543C390377}"/>
                </a:ext>
              </a:extLst>
            </p:cNvPr>
            <p:cNvSpPr/>
            <p:nvPr/>
          </p:nvSpPr>
          <p:spPr>
            <a:xfrm>
              <a:off x="3289331"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Class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934B1DF4-E3AB-782E-CBCF-EEBB3666CFAA}"/>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583047BE-A4D2-114B-C5DC-77319EDFBBDA}"/>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97C36EFD-A860-37B2-800B-AD07DBEEA0B4}"/>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802A3110-5BEA-E699-2A74-F5955894415D}"/>
              </a:ext>
            </a:extLst>
          </p:cNvPr>
          <p:cNvSpPr txBox="1"/>
          <p:nvPr/>
        </p:nvSpPr>
        <p:spPr>
          <a:xfrm>
            <a:off x="1143000" y="1679367"/>
            <a:ext cx="10668000" cy="5332870"/>
          </a:xfrm>
          <a:prstGeom prst="rect">
            <a:avLst/>
          </a:prstGeom>
        </p:spPr>
        <p:txBody>
          <a:bodyPr vert="horz" wrap="square" lIns="0" tIns="99695" rIns="0" bIns="0" rtlCol="0">
            <a:spAutoFit/>
          </a:bodyPr>
          <a:lstStyle/>
          <a:p>
            <a:pPr marL="342900" indent="-342900">
              <a:buFont typeface="Courier New" panose="02070309020205020404" pitchFamily="49" charset="0"/>
              <a:buChar char="o"/>
            </a:pPr>
            <a:r>
              <a:rPr lang="vi-VN" sz="2000" dirty="0">
                <a:latin typeface="+mj-lt"/>
              </a:rPr>
              <a:t>Tuy nhiên, </a:t>
            </a:r>
            <a:r>
              <a:rPr lang="vi-VN" sz="2000" b="1" dirty="0">
                <a:latin typeface="+mj-lt"/>
              </a:rPr>
              <a:t>Collection</a:t>
            </a:r>
            <a:r>
              <a:rPr lang="vi-VN" sz="2000" dirty="0">
                <a:latin typeface="+mj-lt"/>
              </a:rPr>
              <a:t> không định nghĩa các phương thức cụ thể cho kiểu dữ liệu như danh sách (List) hay tập hợp (Set), vì vậy mới cần sử dụng các lớp con(Collection Class) ví dụ như </a:t>
            </a:r>
            <a:r>
              <a:rPr lang="vi-VN" sz="2000" b="1" dirty="0">
                <a:latin typeface="+mj-lt"/>
              </a:rPr>
              <a:t>ArrayList</a:t>
            </a:r>
            <a:r>
              <a:rPr lang="vi-VN" sz="2000" dirty="0">
                <a:latin typeface="+mj-lt"/>
              </a:rPr>
              <a:t>, </a:t>
            </a:r>
            <a:r>
              <a:rPr lang="vi-VN" sz="2000" b="1" dirty="0">
                <a:latin typeface="+mj-lt"/>
              </a:rPr>
              <a:t>HashSet</a:t>
            </a:r>
            <a:r>
              <a:rPr lang="vi-VN" sz="2000" dirty="0">
                <a:latin typeface="+mj-lt"/>
              </a:rPr>
              <a:t> hoặc </a:t>
            </a:r>
            <a:r>
              <a:rPr lang="vi-VN" sz="2000" b="1" dirty="0">
                <a:latin typeface="+mj-lt"/>
              </a:rPr>
              <a:t>LinkedList</a:t>
            </a:r>
            <a:r>
              <a:rPr lang="vi-VN" sz="2000" dirty="0">
                <a:latin typeface="+mj-lt"/>
              </a:rPr>
              <a:t> để ltriển khai lại các method từ các interface phù hợp với cấu trúc dữ liệu được chỉ định.</a:t>
            </a:r>
          </a:p>
          <a:p>
            <a:pPr marL="342900" indent="-342900">
              <a:buFont typeface="Courier New" panose="02070309020205020404" pitchFamily="49" charset="0"/>
              <a:buChar char="o"/>
            </a:pPr>
            <a:r>
              <a:rPr lang="vi-VN" sz="2000" dirty="0">
                <a:latin typeface="+mj-lt"/>
              </a:rPr>
              <a:t>Vậy các </a:t>
            </a:r>
            <a:r>
              <a:rPr lang="vi-VN" sz="2000" b="1" dirty="0">
                <a:latin typeface="+mj-lt"/>
              </a:rPr>
              <a:t>Collection Classes</a:t>
            </a:r>
            <a:r>
              <a:rPr lang="vi-VN" sz="2000" dirty="0">
                <a:latin typeface="+mj-lt"/>
              </a:rPr>
              <a:t> là các lớp triển khai chi tiết của các interface trong </a:t>
            </a:r>
            <a:r>
              <a:rPr lang="vi-VN" sz="2000" b="1" dirty="0">
                <a:latin typeface="+mj-lt"/>
              </a:rPr>
              <a:t>Java Collections Framework</a:t>
            </a:r>
            <a:r>
              <a:rPr lang="vi-VN" sz="2000" dirty="0">
                <a:latin typeface="+mj-lt"/>
              </a:rPr>
              <a:t>. Dưới đây là một số </a:t>
            </a:r>
            <a:r>
              <a:rPr lang="vi-VN" sz="2000" b="1" dirty="0">
                <a:latin typeface="+mj-lt"/>
              </a:rPr>
              <a:t>Collection Classes</a:t>
            </a:r>
            <a:r>
              <a:rPr lang="vi-VN" sz="2000" dirty="0">
                <a:latin typeface="+mj-lt"/>
              </a:rPr>
              <a:t> phổ biến:</a:t>
            </a:r>
          </a:p>
          <a:p>
            <a:pPr marL="342900" indent="-342900">
              <a:buFont typeface="Courier New" panose="02070309020205020404" pitchFamily="49" charset="0"/>
              <a:buChar char="o"/>
            </a:pPr>
            <a:r>
              <a:rPr lang="vi-VN" sz="2000" spc="-120" dirty="0">
                <a:latin typeface="+mj-lt"/>
                <a:cs typeface="Arial"/>
              </a:rPr>
              <a:t>Các Collection Class: </a:t>
            </a:r>
          </a:p>
          <a:p>
            <a:pPr lvl="2"/>
            <a:r>
              <a:rPr lang="vi-VN" sz="2000" b="1" dirty="0">
                <a:latin typeface="+mj-lt"/>
              </a:rPr>
              <a:t>1. List (Duy trì thứ tự, cho phép trùng lặp)</a:t>
            </a:r>
          </a:p>
          <a:p>
            <a:pPr lvl="3">
              <a:buFont typeface="Arial" panose="020B0604020202020204" pitchFamily="34" charset="0"/>
              <a:buChar char="•"/>
            </a:pPr>
            <a:r>
              <a:rPr lang="vi-VN" sz="2000" b="1" dirty="0">
                <a:latin typeface="+mj-lt"/>
              </a:rPr>
              <a:t>ArrayList</a:t>
            </a:r>
            <a:r>
              <a:rPr lang="vi-VN" sz="2000" dirty="0">
                <a:latin typeface="+mj-lt"/>
              </a:rPr>
              <a:t>: Danh sách động, truy xuất nhanh.</a:t>
            </a:r>
          </a:p>
          <a:p>
            <a:pPr lvl="3">
              <a:buFont typeface="Arial" panose="020B0604020202020204" pitchFamily="34" charset="0"/>
              <a:buChar char="•"/>
            </a:pPr>
            <a:r>
              <a:rPr lang="vi-VN" sz="2000" b="1" dirty="0">
                <a:latin typeface="+mj-lt"/>
              </a:rPr>
              <a:t>LinkedList</a:t>
            </a:r>
            <a:r>
              <a:rPr lang="vi-VN" sz="2000" dirty="0">
                <a:latin typeface="+mj-lt"/>
              </a:rPr>
              <a:t>: Danh sách liên kết, thêm/xóa nhanh ở bất kỳ vị trí nào.</a:t>
            </a:r>
          </a:p>
          <a:p>
            <a:pPr lvl="3">
              <a:buFont typeface="Arial" panose="020B0604020202020204" pitchFamily="34" charset="0"/>
              <a:buChar char="•"/>
            </a:pPr>
            <a:r>
              <a:rPr lang="vi-VN" sz="2000" b="1" dirty="0">
                <a:latin typeface="+mj-lt"/>
              </a:rPr>
              <a:t>Vector</a:t>
            </a:r>
            <a:r>
              <a:rPr lang="vi-VN" sz="2000" dirty="0">
                <a:latin typeface="+mj-lt"/>
              </a:rPr>
              <a:t>: Tương tự ArrayList, nhưng đồng bộ.</a:t>
            </a:r>
          </a:p>
          <a:p>
            <a:pPr lvl="3">
              <a:buFont typeface="Arial" panose="020B0604020202020204" pitchFamily="34" charset="0"/>
              <a:buChar char="•"/>
            </a:pPr>
            <a:r>
              <a:rPr lang="vi-VN" sz="2000" b="1" dirty="0">
                <a:latin typeface="+mj-lt"/>
              </a:rPr>
              <a:t>Stack</a:t>
            </a:r>
            <a:r>
              <a:rPr lang="vi-VN" sz="2000" dirty="0">
                <a:latin typeface="+mj-lt"/>
              </a:rPr>
              <a:t>: Mô hình LIFO (Last In, First Out).</a:t>
            </a:r>
          </a:p>
          <a:p>
            <a:pPr lvl="2"/>
            <a:r>
              <a:rPr lang="vi-VN" sz="2000" b="1" dirty="0">
                <a:latin typeface="+mj-lt"/>
              </a:rPr>
              <a:t>2. Set (Không trùng lặp)</a:t>
            </a:r>
          </a:p>
          <a:p>
            <a:pPr lvl="3">
              <a:buFont typeface="Arial" panose="020B0604020202020204" pitchFamily="34" charset="0"/>
              <a:buChar char="•"/>
            </a:pPr>
            <a:r>
              <a:rPr lang="vi-VN" sz="2000" b="1" dirty="0">
                <a:latin typeface="+mj-lt"/>
              </a:rPr>
              <a:t>HashSet</a:t>
            </a:r>
            <a:r>
              <a:rPr lang="vi-VN" sz="2000" dirty="0">
                <a:latin typeface="+mj-lt"/>
              </a:rPr>
              <a:t>: Không bảo đảm thứ tự, không trùng lặp.</a:t>
            </a:r>
          </a:p>
          <a:p>
            <a:pPr lvl="3">
              <a:buFont typeface="Arial" panose="020B0604020202020204" pitchFamily="34" charset="0"/>
              <a:buChar char="•"/>
            </a:pPr>
            <a:r>
              <a:rPr lang="vi-VN" sz="2000" b="1" dirty="0">
                <a:latin typeface="+mj-lt"/>
              </a:rPr>
              <a:t>LinkedHashSet</a:t>
            </a:r>
            <a:r>
              <a:rPr lang="vi-VN" sz="2000" dirty="0">
                <a:latin typeface="+mj-lt"/>
              </a:rPr>
              <a:t>: Bảo toàn thứ tự thêm phần tử.</a:t>
            </a:r>
          </a:p>
          <a:p>
            <a:pPr lvl="3">
              <a:buFont typeface="Arial" panose="020B0604020202020204" pitchFamily="34" charset="0"/>
              <a:buChar char="•"/>
            </a:pPr>
            <a:r>
              <a:rPr lang="vi-VN" sz="2000" b="1" dirty="0">
                <a:latin typeface="+mj-lt"/>
              </a:rPr>
              <a:t>TreeSet</a:t>
            </a:r>
            <a:r>
              <a:rPr lang="vi-VN" sz="2000" dirty="0">
                <a:latin typeface="+mj-lt"/>
              </a:rPr>
              <a:t>: Lưu trữ theo thứ tự tự nhiên hoặc Comparator.</a:t>
            </a:r>
          </a:p>
          <a:p>
            <a:pPr marL="342900" indent="-342900">
              <a:buFont typeface="Courier New" panose="02070309020205020404" pitchFamily="49" charset="0"/>
              <a:buChar char="o"/>
            </a:pPr>
            <a:endParaRPr lang="vi-VN" sz="2000" spc="-120" dirty="0">
              <a:latin typeface="+mj-lt"/>
              <a:cs typeface="Arial"/>
            </a:endParaRPr>
          </a:p>
        </p:txBody>
      </p:sp>
    </p:spTree>
    <p:extLst>
      <p:ext uri="{BB962C8B-B14F-4D97-AF65-F5344CB8AC3E}">
        <p14:creationId xmlns:p14="http://schemas.microsoft.com/office/powerpoint/2010/main" val="264316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92BD6-FBA4-521F-B85C-F93FD270BF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876904B-6665-4AE3-F13F-40829DF880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AD95A4E-42D3-825B-4197-CAB5A9AF30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a:extLst>
              <a:ext uri="{FF2B5EF4-FFF2-40B4-BE49-F238E27FC236}">
                <a16:creationId xmlns:a16="http://schemas.microsoft.com/office/drawing/2014/main" id="{E33DED28-7E67-D856-CCF3-29DED740C205}"/>
              </a:ext>
            </a:extLst>
          </p:cNvPr>
          <p:cNvGrpSpPr/>
          <p:nvPr/>
        </p:nvGrpSpPr>
        <p:grpSpPr>
          <a:xfrm>
            <a:off x="1219773" y="996005"/>
            <a:ext cx="9144000" cy="614338"/>
            <a:chOff x="3129129" y="1121776"/>
            <a:chExt cx="5933741" cy="1171624"/>
          </a:xfrm>
          <a:solidFill>
            <a:srgbClr val="F37422"/>
          </a:solidFill>
        </p:grpSpPr>
        <p:sp>
          <p:nvSpPr>
            <p:cNvPr id="9" name="圆角矩形 18">
              <a:extLst>
                <a:ext uri="{FF2B5EF4-FFF2-40B4-BE49-F238E27FC236}">
                  <a16:creationId xmlns:a16="http://schemas.microsoft.com/office/drawing/2014/main" id="{3D9A299E-3069-A1A0-B264-380293B8F376}"/>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a:extLst>
                <a:ext uri="{FF2B5EF4-FFF2-40B4-BE49-F238E27FC236}">
                  <a16:creationId xmlns:a16="http://schemas.microsoft.com/office/drawing/2014/main" id="{5FA902CE-1FC4-F275-2AE0-512A701A563D}"/>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Collections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a:extLst>
              <a:ext uri="{FF2B5EF4-FFF2-40B4-BE49-F238E27FC236}">
                <a16:creationId xmlns:a16="http://schemas.microsoft.com/office/drawing/2014/main" id="{8E666AE5-503A-0D8A-77E7-724C6C4DF5B9}"/>
              </a:ext>
            </a:extLst>
          </p:cNvPr>
          <p:cNvGrpSpPr/>
          <p:nvPr/>
        </p:nvGrpSpPr>
        <p:grpSpPr>
          <a:xfrm>
            <a:off x="-35284" y="1065029"/>
            <a:ext cx="2321284" cy="1402980"/>
            <a:chOff x="3487954" y="693634"/>
            <a:chExt cx="3966267" cy="2204623"/>
          </a:xfrm>
        </p:grpSpPr>
        <p:sp>
          <p:nvSpPr>
            <p:cNvPr id="20" name="椭圆 50">
              <a:extLst>
                <a:ext uri="{FF2B5EF4-FFF2-40B4-BE49-F238E27FC236}">
                  <a16:creationId xmlns:a16="http://schemas.microsoft.com/office/drawing/2014/main" id="{4BDF1D41-766D-A013-6B03-94FFBBE236BB}"/>
                </a:ext>
              </a:extLst>
            </p:cNvPr>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a:extLst>
                <a:ext uri="{FF2B5EF4-FFF2-40B4-BE49-F238E27FC236}">
                  <a16:creationId xmlns:a16="http://schemas.microsoft.com/office/drawing/2014/main" id="{A81F1DE5-AFDF-5B23-9040-3444137AF43C}"/>
                </a:ext>
              </a:extLst>
            </p:cNvPr>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a:extLst>
              <a:ext uri="{FF2B5EF4-FFF2-40B4-BE49-F238E27FC236}">
                <a16:creationId xmlns:a16="http://schemas.microsoft.com/office/drawing/2014/main" id="{9B0BBDA5-BD05-6040-99C8-C09DB71BB486}"/>
              </a:ext>
            </a:extLst>
          </p:cNvPr>
          <p:cNvSpPr txBox="1"/>
          <p:nvPr/>
        </p:nvSpPr>
        <p:spPr>
          <a:xfrm>
            <a:off x="934404" y="1679367"/>
            <a:ext cx="4984447" cy="4178708"/>
          </a:xfrm>
          <a:prstGeom prst="rect">
            <a:avLst/>
          </a:prstGeom>
        </p:spPr>
        <p:txBody>
          <a:bodyPr vert="horz" wrap="square" lIns="0" tIns="99695" rIns="0" bIns="0" rtlCol="0">
            <a:spAutoFit/>
          </a:bodyPr>
          <a:lstStyle/>
          <a:p>
            <a:r>
              <a:rPr lang="vi-VN" sz="2000" b="1" dirty="0">
                <a:latin typeface="+mj-lt"/>
              </a:rPr>
              <a:t>3. Queue (Hàng đợi FIFO)</a:t>
            </a:r>
          </a:p>
          <a:p>
            <a:pPr lvl="1">
              <a:buFont typeface="Arial" panose="020B0604020202020204" pitchFamily="34" charset="0"/>
              <a:buChar char="•"/>
            </a:pPr>
            <a:r>
              <a:rPr lang="vi-VN" sz="2000" b="1" dirty="0">
                <a:latin typeface="+mj-lt"/>
              </a:rPr>
              <a:t>PriorityQueue</a:t>
            </a:r>
            <a:r>
              <a:rPr lang="vi-VN" sz="2000" dirty="0">
                <a:latin typeface="+mj-lt"/>
              </a:rPr>
              <a:t>: Hàng đợi ưu tiên, sắp xếp theo ưu tiên.</a:t>
            </a:r>
          </a:p>
          <a:p>
            <a:pPr lvl="1">
              <a:buFont typeface="Arial" panose="020B0604020202020204" pitchFamily="34" charset="0"/>
              <a:buChar char="•"/>
            </a:pPr>
            <a:r>
              <a:rPr lang="vi-VN" sz="2000" b="1" dirty="0">
                <a:latin typeface="+mj-lt"/>
              </a:rPr>
              <a:t>LinkedList</a:t>
            </a:r>
            <a:r>
              <a:rPr lang="vi-VN" sz="2000" dirty="0">
                <a:latin typeface="+mj-lt"/>
              </a:rPr>
              <a:t>: Cũng là hàng đợi FIFO.</a:t>
            </a:r>
          </a:p>
          <a:p>
            <a:pPr lvl="1">
              <a:buFont typeface="Arial" panose="020B0604020202020204" pitchFamily="34" charset="0"/>
              <a:buChar char="•"/>
            </a:pPr>
            <a:r>
              <a:rPr lang="vi-VN" sz="2000" b="1" dirty="0">
                <a:latin typeface="+mj-lt"/>
              </a:rPr>
              <a:t>ArrayDeque</a:t>
            </a:r>
            <a:r>
              <a:rPr lang="vi-VN" sz="2000" dirty="0">
                <a:latin typeface="+mj-lt"/>
              </a:rPr>
              <a:t>: Hàng đợi đôi, thao tác nhanh ở cả hai đầu.</a:t>
            </a:r>
          </a:p>
          <a:p>
            <a:r>
              <a:rPr lang="vi-VN" sz="2000" b="1" dirty="0">
                <a:latin typeface="+mj-lt"/>
              </a:rPr>
              <a:t>4. Deque (Hàng đợi đôi, thao tác từ cả hai đầu)</a:t>
            </a:r>
          </a:p>
          <a:p>
            <a:pPr lvl="1">
              <a:buFont typeface="Arial" panose="020B0604020202020204" pitchFamily="34" charset="0"/>
              <a:buChar char="•"/>
            </a:pPr>
            <a:r>
              <a:rPr lang="vi-VN" sz="2000" b="1" dirty="0">
                <a:latin typeface="+mj-lt"/>
              </a:rPr>
              <a:t>ArrayDeque</a:t>
            </a:r>
            <a:r>
              <a:rPr lang="vi-VN" sz="2000" dirty="0">
                <a:latin typeface="+mj-lt"/>
              </a:rPr>
              <a:t>: Hàng đợi đôi không giới hạn dung lượng.</a:t>
            </a:r>
          </a:p>
          <a:p>
            <a:pPr lvl="1">
              <a:buFont typeface="Arial" panose="020B0604020202020204" pitchFamily="34" charset="0"/>
              <a:buChar char="•"/>
            </a:pPr>
            <a:r>
              <a:rPr lang="vi-VN" sz="2000" b="1" dirty="0">
                <a:latin typeface="+mj-lt"/>
              </a:rPr>
              <a:t>LinkedList</a:t>
            </a:r>
            <a:r>
              <a:rPr lang="vi-VN" sz="2000" dirty="0">
                <a:latin typeface="+mj-lt"/>
              </a:rPr>
              <a:t>: Cũng hỗ trợ thao tác từ cả hai đầu.</a:t>
            </a:r>
          </a:p>
          <a:p>
            <a:pPr marL="354965" indent="-342900">
              <a:spcBef>
                <a:spcPts val="595"/>
              </a:spcBef>
              <a:buClr>
                <a:srgbClr val="FF5A33"/>
              </a:buClr>
              <a:buFont typeface="Wingdings" panose="05000000000000000000" pitchFamily="2" charset="2"/>
              <a:buChar char="q"/>
              <a:tabLst>
                <a:tab pos="755015" algn="l"/>
              </a:tabLst>
            </a:pPr>
            <a:endParaRPr lang="vi-VN" sz="2000" spc="-120" dirty="0">
              <a:latin typeface="+mj-lt"/>
              <a:cs typeface="Arial"/>
            </a:endParaRPr>
          </a:p>
        </p:txBody>
      </p:sp>
      <p:sp>
        <p:nvSpPr>
          <p:cNvPr id="3" name="object 9">
            <a:extLst>
              <a:ext uri="{FF2B5EF4-FFF2-40B4-BE49-F238E27FC236}">
                <a16:creationId xmlns:a16="http://schemas.microsoft.com/office/drawing/2014/main" id="{6759F089-79E2-F3C3-FFD5-179BA0F0EB25}"/>
              </a:ext>
            </a:extLst>
          </p:cNvPr>
          <p:cNvSpPr txBox="1"/>
          <p:nvPr/>
        </p:nvSpPr>
        <p:spPr>
          <a:xfrm>
            <a:off x="6273151" y="1752600"/>
            <a:ext cx="5309249" cy="4409540"/>
          </a:xfrm>
          <a:prstGeom prst="rect">
            <a:avLst/>
          </a:prstGeom>
        </p:spPr>
        <p:txBody>
          <a:bodyPr vert="horz" wrap="square" lIns="0" tIns="99695" rIns="0" bIns="0" rtlCol="0">
            <a:spAutoFit/>
          </a:bodyPr>
          <a:lstStyle/>
          <a:p>
            <a:r>
              <a:rPr lang="vi-VN" sz="2000" b="1" dirty="0">
                <a:latin typeface="+mj-lt"/>
              </a:rPr>
              <a:t>5. Map (Lưu trữ cặp khóa-giá trị)</a:t>
            </a:r>
          </a:p>
          <a:p>
            <a:pPr lvl="1">
              <a:buFont typeface="Arial" panose="020B0604020202020204" pitchFamily="34" charset="0"/>
              <a:buChar char="•"/>
            </a:pPr>
            <a:r>
              <a:rPr lang="vi-VN" sz="2000" b="1" dirty="0">
                <a:latin typeface="+mj-lt"/>
              </a:rPr>
              <a:t>HashMap</a:t>
            </a:r>
            <a:r>
              <a:rPr lang="vi-VN" sz="2000" dirty="0">
                <a:latin typeface="+mj-lt"/>
              </a:rPr>
              <a:t>: Không bảo đảm thứ tự, nhanh.</a:t>
            </a:r>
          </a:p>
          <a:p>
            <a:pPr lvl="1">
              <a:buFont typeface="Arial" panose="020B0604020202020204" pitchFamily="34" charset="0"/>
              <a:buChar char="•"/>
            </a:pPr>
            <a:r>
              <a:rPr lang="vi-VN" sz="2000" b="1" dirty="0">
                <a:latin typeface="+mj-lt"/>
              </a:rPr>
              <a:t>LinkedHashMap</a:t>
            </a:r>
            <a:r>
              <a:rPr lang="vi-VN" sz="2000" dirty="0">
                <a:latin typeface="+mj-lt"/>
              </a:rPr>
              <a:t>: Bảo toàn thứ tự thêm phần tử.</a:t>
            </a:r>
          </a:p>
          <a:p>
            <a:pPr lvl="1">
              <a:buFont typeface="Arial" panose="020B0604020202020204" pitchFamily="34" charset="0"/>
              <a:buChar char="•"/>
            </a:pPr>
            <a:r>
              <a:rPr lang="vi-VN" sz="2000" b="1" dirty="0">
                <a:latin typeface="+mj-lt"/>
              </a:rPr>
              <a:t>TreeMap</a:t>
            </a:r>
            <a:r>
              <a:rPr lang="vi-VN" sz="2000" dirty="0">
                <a:latin typeface="+mj-lt"/>
              </a:rPr>
              <a:t>: Lưu trữ theo thứ tự tự nhiên hoặc Comparator.</a:t>
            </a:r>
          </a:p>
          <a:p>
            <a:pPr lvl="1">
              <a:buFont typeface="Arial" panose="020B0604020202020204" pitchFamily="34" charset="0"/>
              <a:buChar char="•"/>
            </a:pPr>
            <a:r>
              <a:rPr lang="vi-VN" sz="2000" b="1" dirty="0">
                <a:latin typeface="+mj-lt"/>
              </a:rPr>
              <a:t>Hashtable</a:t>
            </a:r>
            <a:r>
              <a:rPr lang="vi-VN" sz="2000" dirty="0">
                <a:latin typeface="+mj-lt"/>
              </a:rPr>
              <a:t>: Đồng bộ, ít sử dụng trong các ứng dụng mới.</a:t>
            </a:r>
          </a:p>
          <a:p>
            <a:r>
              <a:rPr lang="vi-VN" sz="2000" b="1" dirty="0">
                <a:latin typeface="+mj-lt"/>
              </a:rPr>
              <a:t>6. Concurrent Collections (Dành cho môi trường đa luồng)</a:t>
            </a:r>
          </a:p>
          <a:p>
            <a:pPr lvl="1">
              <a:buFont typeface="Arial" panose="020B0604020202020204" pitchFamily="34" charset="0"/>
              <a:buChar char="•"/>
            </a:pPr>
            <a:r>
              <a:rPr lang="vi-VN" sz="2000" b="1" dirty="0">
                <a:latin typeface="+mj-lt"/>
              </a:rPr>
              <a:t>CopyOnWriteArrayList</a:t>
            </a:r>
            <a:r>
              <a:rPr lang="vi-VN" sz="2000" dirty="0">
                <a:latin typeface="+mj-lt"/>
              </a:rPr>
              <a:t>: Thích hợp với các thao tác đọc nhiều hơn ghi.</a:t>
            </a:r>
          </a:p>
          <a:p>
            <a:pPr lvl="1">
              <a:buFont typeface="Arial" panose="020B0604020202020204" pitchFamily="34" charset="0"/>
              <a:buChar char="•"/>
            </a:pPr>
            <a:r>
              <a:rPr lang="vi-VN" sz="2000" b="1" dirty="0">
                <a:latin typeface="+mj-lt"/>
              </a:rPr>
              <a:t>ConcurrentHashMap</a:t>
            </a:r>
            <a:r>
              <a:rPr lang="vi-VN" sz="2000" dirty="0">
                <a:latin typeface="+mj-lt"/>
              </a:rPr>
              <a:t>: Map đồng bộ cho phép truy cập đồng thời.</a:t>
            </a:r>
          </a:p>
        </p:txBody>
      </p:sp>
    </p:spTree>
    <p:extLst>
      <p:ext uri="{BB962C8B-B14F-4D97-AF65-F5344CB8AC3E}">
        <p14:creationId xmlns:p14="http://schemas.microsoft.com/office/powerpoint/2010/main" val="413002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1320</TotalTime>
  <Words>4197</Words>
  <Application>Microsoft Macintosh PowerPoint</Application>
  <PresentationFormat>Widescreen</PresentationFormat>
  <Paragraphs>320</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#9Slide02 Noi dung dai</vt:lpstr>
      <vt:lpstr>#9Slide02 Tieu de rat dai 02</vt:lpstr>
      <vt:lpstr>Arial</vt:lpstr>
      <vt:lpstr>Calibri</vt:lpstr>
      <vt:lpstr>Consolas</vt:lpstr>
      <vt:lpstr>Courier New</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Nguyễn Đắc Kiên</cp:lastModifiedBy>
  <cp:revision>123</cp:revision>
  <dcterms:created xsi:type="dcterms:W3CDTF">2020-08-07T13:14:06Z</dcterms:created>
  <dcterms:modified xsi:type="dcterms:W3CDTF">2024-12-11T15:46:56Z</dcterms:modified>
  <cp:category>9Slide.vn</cp:category>
  <cp:contentStatus>9Slide</cp:contentStatus>
</cp:coreProperties>
</file>