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3" r:id="rId1"/>
  </p:sldMasterIdLst>
  <p:notesMasterIdLst>
    <p:notesMasterId r:id="rId23"/>
  </p:notesMasterIdLst>
  <p:sldIdLst>
    <p:sldId id="257" r:id="rId2"/>
    <p:sldId id="329" r:id="rId3"/>
    <p:sldId id="379" r:id="rId4"/>
    <p:sldId id="378" r:id="rId5"/>
    <p:sldId id="380" r:id="rId6"/>
    <p:sldId id="381" r:id="rId7"/>
    <p:sldId id="382" r:id="rId8"/>
    <p:sldId id="383" r:id="rId9"/>
    <p:sldId id="347" r:id="rId10"/>
    <p:sldId id="384" r:id="rId11"/>
    <p:sldId id="385" r:id="rId12"/>
    <p:sldId id="386" r:id="rId13"/>
    <p:sldId id="387" r:id="rId14"/>
    <p:sldId id="342" r:id="rId15"/>
    <p:sldId id="388" r:id="rId16"/>
    <p:sldId id="389" r:id="rId17"/>
    <p:sldId id="390" r:id="rId18"/>
    <p:sldId id="391" r:id="rId19"/>
    <p:sldId id="392" r:id="rId20"/>
    <p:sldId id="333" r:id="rId21"/>
    <p:sldId id="311" r:id="rId22"/>
  </p:sldIdLst>
  <p:sldSz cx="9144000" cy="5143500" type="screen16x9"/>
  <p:notesSz cx="7315200" cy="96012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sdc_cuongtm" initials="o" lastIdx="1" clrIdx="0">
    <p:extLst>
      <p:ext uri="{19B8F6BF-5375-455C-9EA6-DF929625EA0E}">
        <p15:presenceInfo xmlns:p15="http://schemas.microsoft.com/office/powerpoint/2012/main" userId="S-1-5-21-1978076751-3396122582-1341001408-14624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850"/>
    <a:srgbClr val="3C844A"/>
    <a:srgbClr val="A26CB8"/>
    <a:srgbClr val="E87071"/>
    <a:srgbClr val="01ACBE"/>
    <a:srgbClr val="663A77"/>
    <a:srgbClr val="FFAA2D"/>
    <a:srgbClr val="F1A9A9"/>
    <a:srgbClr val="01DAF1"/>
    <a:srgbClr val="FFD3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05" autoAdjust="0"/>
    <p:restoredTop sz="91789" autoAdjust="0"/>
  </p:normalViewPr>
  <p:slideViewPr>
    <p:cSldViewPr snapToGrid="0">
      <p:cViewPr varScale="1">
        <p:scale>
          <a:sx n="109" d="100"/>
          <a:sy n="109" d="100"/>
        </p:scale>
        <p:origin x="571" y="77"/>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zh-CN" altLang="en-US"/>
          </a:p>
        </p:txBody>
      </p:sp>
      <p:sp>
        <p:nvSpPr>
          <p:cNvPr id="3" name="日期占位符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B48137A3-A659-45B4-A19F-C1B005FCD7C6}" type="datetimeFigureOut">
              <a:rPr lang="zh-CN" altLang="en-US" smtClean="0"/>
              <a:t>2024/2/21</a:t>
            </a:fld>
            <a:endParaRPr lang="zh-CN" altLang="en-US"/>
          </a:p>
        </p:txBody>
      </p:sp>
      <p:sp>
        <p:nvSpPr>
          <p:cNvPr id="4" name="幻灯片图像占位符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zh-CN" altLang="en-US"/>
          </a:p>
        </p:txBody>
      </p:sp>
      <p:sp>
        <p:nvSpPr>
          <p:cNvPr id="5" name="备注占位符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C6A56CAD-6EE7-44C3-9BDA-506B74854F69}" type="slidenum">
              <a:rPr lang="zh-CN" altLang="en-US" smtClean="0"/>
              <a:t>‹#›</a:t>
            </a:fld>
            <a:endParaRPr lang="zh-CN" altLang="en-US"/>
          </a:p>
        </p:txBody>
      </p:sp>
    </p:spTree>
    <p:extLst>
      <p:ext uri="{BB962C8B-B14F-4D97-AF65-F5344CB8AC3E}">
        <p14:creationId xmlns:p14="http://schemas.microsoft.com/office/powerpoint/2010/main" val="1660039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77875" y="1200150"/>
            <a:ext cx="5759450" cy="32400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1</a:t>
            </a:fld>
            <a:endParaRPr lang="zh-CN" altLang="en-US"/>
          </a:p>
        </p:txBody>
      </p:sp>
    </p:spTree>
    <p:extLst>
      <p:ext uri="{BB962C8B-B14F-4D97-AF65-F5344CB8AC3E}">
        <p14:creationId xmlns:p14="http://schemas.microsoft.com/office/powerpoint/2010/main" val="6463079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77875" y="1200150"/>
            <a:ext cx="5759450" cy="32400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10</a:t>
            </a:fld>
            <a:endParaRPr lang="zh-CN" altLang="en-US"/>
          </a:p>
        </p:txBody>
      </p:sp>
    </p:spTree>
    <p:extLst>
      <p:ext uri="{BB962C8B-B14F-4D97-AF65-F5344CB8AC3E}">
        <p14:creationId xmlns:p14="http://schemas.microsoft.com/office/powerpoint/2010/main" val="13795743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77875" y="1200150"/>
            <a:ext cx="5759450" cy="32400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11</a:t>
            </a:fld>
            <a:endParaRPr lang="zh-CN" altLang="en-US"/>
          </a:p>
        </p:txBody>
      </p:sp>
    </p:spTree>
    <p:extLst>
      <p:ext uri="{BB962C8B-B14F-4D97-AF65-F5344CB8AC3E}">
        <p14:creationId xmlns:p14="http://schemas.microsoft.com/office/powerpoint/2010/main" val="20287950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77875" y="1200150"/>
            <a:ext cx="5759450" cy="32400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12</a:t>
            </a:fld>
            <a:endParaRPr lang="zh-CN" altLang="en-US"/>
          </a:p>
        </p:txBody>
      </p:sp>
    </p:spTree>
    <p:extLst>
      <p:ext uri="{BB962C8B-B14F-4D97-AF65-F5344CB8AC3E}">
        <p14:creationId xmlns:p14="http://schemas.microsoft.com/office/powerpoint/2010/main" val="11032207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77875" y="1200150"/>
            <a:ext cx="5759450" cy="32400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13</a:t>
            </a:fld>
            <a:endParaRPr lang="zh-CN" altLang="en-US"/>
          </a:p>
        </p:txBody>
      </p:sp>
    </p:spTree>
    <p:extLst>
      <p:ext uri="{BB962C8B-B14F-4D97-AF65-F5344CB8AC3E}">
        <p14:creationId xmlns:p14="http://schemas.microsoft.com/office/powerpoint/2010/main" val="29654469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77875" y="1200150"/>
            <a:ext cx="5759450" cy="32400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14</a:t>
            </a:fld>
            <a:endParaRPr lang="zh-CN" altLang="en-US"/>
          </a:p>
        </p:txBody>
      </p:sp>
    </p:spTree>
    <p:extLst>
      <p:ext uri="{BB962C8B-B14F-4D97-AF65-F5344CB8AC3E}">
        <p14:creationId xmlns:p14="http://schemas.microsoft.com/office/powerpoint/2010/main" val="735397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77875" y="1200150"/>
            <a:ext cx="5759450" cy="32400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15</a:t>
            </a:fld>
            <a:endParaRPr lang="zh-CN" altLang="en-US"/>
          </a:p>
        </p:txBody>
      </p:sp>
    </p:spTree>
    <p:extLst>
      <p:ext uri="{BB962C8B-B14F-4D97-AF65-F5344CB8AC3E}">
        <p14:creationId xmlns:p14="http://schemas.microsoft.com/office/powerpoint/2010/main" val="13611364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77875" y="1200150"/>
            <a:ext cx="5759450" cy="32400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16</a:t>
            </a:fld>
            <a:endParaRPr lang="zh-CN" altLang="en-US"/>
          </a:p>
        </p:txBody>
      </p:sp>
    </p:spTree>
    <p:extLst>
      <p:ext uri="{BB962C8B-B14F-4D97-AF65-F5344CB8AC3E}">
        <p14:creationId xmlns:p14="http://schemas.microsoft.com/office/powerpoint/2010/main" val="30247515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77875" y="1200150"/>
            <a:ext cx="5759450" cy="32400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17</a:t>
            </a:fld>
            <a:endParaRPr lang="zh-CN" altLang="en-US"/>
          </a:p>
        </p:txBody>
      </p:sp>
    </p:spTree>
    <p:extLst>
      <p:ext uri="{BB962C8B-B14F-4D97-AF65-F5344CB8AC3E}">
        <p14:creationId xmlns:p14="http://schemas.microsoft.com/office/powerpoint/2010/main" val="1758202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77875" y="1200150"/>
            <a:ext cx="5759450" cy="32400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18</a:t>
            </a:fld>
            <a:endParaRPr lang="zh-CN" altLang="en-US"/>
          </a:p>
        </p:txBody>
      </p:sp>
    </p:spTree>
    <p:extLst>
      <p:ext uri="{BB962C8B-B14F-4D97-AF65-F5344CB8AC3E}">
        <p14:creationId xmlns:p14="http://schemas.microsoft.com/office/powerpoint/2010/main" val="40142435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77875" y="1200150"/>
            <a:ext cx="5759450" cy="32400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19</a:t>
            </a:fld>
            <a:endParaRPr lang="zh-CN" altLang="en-US"/>
          </a:p>
        </p:txBody>
      </p:sp>
    </p:spTree>
    <p:extLst>
      <p:ext uri="{BB962C8B-B14F-4D97-AF65-F5344CB8AC3E}">
        <p14:creationId xmlns:p14="http://schemas.microsoft.com/office/powerpoint/2010/main" val="41330033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77875" y="1200150"/>
            <a:ext cx="5759450" cy="32400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2</a:t>
            </a:fld>
            <a:endParaRPr lang="zh-CN" altLang="en-US"/>
          </a:p>
        </p:txBody>
      </p:sp>
    </p:spTree>
    <p:extLst>
      <p:ext uri="{BB962C8B-B14F-4D97-AF65-F5344CB8AC3E}">
        <p14:creationId xmlns:p14="http://schemas.microsoft.com/office/powerpoint/2010/main" val="19030278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A56CAD-6EE7-44C3-9BDA-506B74854F69}" type="slidenum">
              <a:rPr lang="zh-CN" altLang="en-US" smtClean="0"/>
              <a:t>20</a:t>
            </a:fld>
            <a:endParaRPr lang="zh-CN" altLang="en-US"/>
          </a:p>
        </p:txBody>
      </p:sp>
    </p:spTree>
    <p:extLst>
      <p:ext uri="{BB962C8B-B14F-4D97-AF65-F5344CB8AC3E}">
        <p14:creationId xmlns:p14="http://schemas.microsoft.com/office/powerpoint/2010/main" val="35137566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77875" y="1200150"/>
            <a:ext cx="5759450" cy="32400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t>21</a:t>
            </a:fld>
            <a:endParaRPr lang="zh-CN" altLang="en-US"/>
          </a:p>
        </p:txBody>
      </p:sp>
    </p:spTree>
    <p:extLst>
      <p:ext uri="{BB962C8B-B14F-4D97-AF65-F5344CB8AC3E}">
        <p14:creationId xmlns:p14="http://schemas.microsoft.com/office/powerpoint/2010/main" val="21279718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77875" y="1200150"/>
            <a:ext cx="5759450" cy="32400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3</a:t>
            </a:fld>
            <a:endParaRPr lang="zh-CN" altLang="en-US"/>
          </a:p>
        </p:txBody>
      </p:sp>
    </p:spTree>
    <p:extLst>
      <p:ext uri="{BB962C8B-B14F-4D97-AF65-F5344CB8AC3E}">
        <p14:creationId xmlns:p14="http://schemas.microsoft.com/office/powerpoint/2010/main" val="18799069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77875" y="1200150"/>
            <a:ext cx="5759450" cy="32400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4</a:t>
            </a:fld>
            <a:endParaRPr lang="zh-CN" altLang="en-US"/>
          </a:p>
        </p:txBody>
      </p:sp>
    </p:spTree>
    <p:extLst>
      <p:ext uri="{BB962C8B-B14F-4D97-AF65-F5344CB8AC3E}">
        <p14:creationId xmlns:p14="http://schemas.microsoft.com/office/powerpoint/2010/main" val="2760854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77875" y="1200150"/>
            <a:ext cx="5759450" cy="32400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5</a:t>
            </a:fld>
            <a:endParaRPr lang="zh-CN" altLang="en-US"/>
          </a:p>
        </p:txBody>
      </p:sp>
    </p:spTree>
    <p:extLst>
      <p:ext uri="{BB962C8B-B14F-4D97-AF65-F5344CB8AC3E}">
        <p14:creationId xmlns:p14="http://schemas.microsoft.com/office/powerpoint/2010/main" val="1150584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77875" y="1200150"/>
            <a:ext cx="5759450" cy="32400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6</a:t>
            </a:fld>
            <a:endParaRPr lang="zh-CN" altLang="en-US"/>
          </a:p>
        </p:txBody>
      </p:sp>
    </p:spTree>
    <p:extLst>
      <p:ext uri="{BB962C8B-B14F-4D97-AF65-F5344CB8AC3E}">
        <p14:creationId xmlns:p14="http://schemas.microsoft.com/office/powerpoint/2010/main" val="10332486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77875" y="1200150"/>
            <a:ext cx="5759450" cy="32400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7</a:t>
            </a:fld>
            <a:endParaRPr lang="zh-CN" altLang="en-US"/>
          </a:p>
        </p:txBody>
      </p:sp>
    </p:spTree>
    <p:extLst>
      <p:ext uri="{BB962C8B-B14F-4D97-AF65-F5344CB8AC3E}">
        <p14:creationId xmlns:p14="http://schemas.microsoft.com/office/powerpoint/2010/main" val="39694581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77875" y="1200150"/>
            <a:ext cx="5759450" cy="32400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8</a:t>
            </a:fld>
            <a:endParaRPr lang="zh-CN" altLang="en-US"/>
          </a:p>
        </p:txBody>
      </p:sp>
    </p:spTree>
    <p:extLst>
      <p:ext uri="{BB962C8B-B14F-4D97-AF65-F5344CB8AC3E}">
        <p14:creationId xmlns:p14="http://schemas.microsoft.com/office/powerpoint/2010/main" val="35961576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77875" y="1200150"/>
            <a:ext cx="5759450" cy="32400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9</a:t>
            </a:fld>
            <a:endParaRPr lang="zh-CN" altLang="en-US"/>
          </a:p>
        </p:txBody>
      </p:sp>
    </p:spTree>
    <p:extLst>
      <p:ext uri="{BB962C8B-B14F-4D97-AF65-F5344CB8AC3E}">
        <p14:creationId xmlns:p14="http://schemas.microsoft.com/office/powerpoint/2010/main" val="1157363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7895655-7A59-4F16-9A55-9CC0386921BF}" type="datetimeFigureOut">
              <a:rPr lang="zh-CN" altLang="en-US" smtClean="0"/>
              <a:t>2024/2/21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1FDC294-D409-42D3-B6E8-774A87E6E798}" type="slidenum">
              <a:rPr lang="zh-CN" altLang="en-US" smtClean="0"/>
              <a:t>‹#›</a:t>
            </a:fld>
            <a:endParaRPr lang="zh-CN" altLang="en-US"/>
          </a:p>
        </p:txBody>
      </p:sp>
    </p:spTree>
    <p:extLst>
      <p:ext uri="{BB962C8B-B14F-4D97-AF65-F5344CB8AC3E}">
        <p14:creationId xmlns:p14="http://schemas.microsoft.com/office/powerpoint/2010/main" val="3745304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7895655-7A59-4F16-9A55-9CC0386921BF}" type="datetimeFigureOut">
              <a:rPr lang="zh-CN" altLang="en-US" smtClean="0"/>
              <a:t>2024/2/21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1FDC294-D409-42D3-B6E8-774A87E6E798}" type="slidenum">
              <a:rPr lang="zh-CN" altLang="en-US" smtClean="0"/>
              <a:t>‹#›</a:t>
            </a:fld>
            <a:endParaRPr lang="zh-CN" altLang="en-US"/>
          </a:p>
        </p:txBody>
      </p:sp>
    </p:spTree>
    <p:extLst>
      <p:ext uri="{BB962C8B-B14F-4D97-AF65-F5344CB8AC3E}">
        <p14:creationId xmlns:p14="http://schemas.microsoft.com/office/powerpoint/2010/main" val="1121068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7895655-7A59-4F16-9A55-9CC0386921BF}" type="datetimeFigureOut">
              <a:rPr lang="zh-CN" altLang="en-US" smtClean="0"/>
              <a:t>2024/2/21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1FDC294-D409-42D3-B6E8-774A87E6E798}" type="slidenum">
              <a:rPr lang="zh-CN" altLang="en-US" smtClean="0"/>
              <a:t>‹#›</a:t>
            </a:fld>
            <a:endParaRPr lang="zh-CN" altLang="en-US"/>
          </a:p>
        </p:txBody>
      </p:sp>
    </p:spTree>
    <p:extLst>
      <p:ext uri="{BB962C8B-B14F-4D97-AF65-F5344CB8AC3E}">
        <p14:creationId xmlns:p14="http://schemas.microsoft.com/office/powerpoint/2010/main" val="2955940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7681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7895655-7A59-4F16-9A55-9CC0386921BF}" type="datetimeFigureOut">
              <a:rPr lang="zh-CN" altLang="en-US" smtClean="0"/>
              <a:t>2024/2/21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1FDC294-D409-42D3-B6E8-774A87E6E798}" type="slidenum">
              <a:rPr lang="zh-CN" altLang="en-US" smtClean="0"/>
              <a:t>‹#›</a:t>
            </a:fld>
            <a:endParaRPr lang="zh-CN" altLang="en-US"/>
          </a:p>
        </p:txBody>
      </p:sp>
    </p:spTree>
    <p:extLst>
      <p:ext uri="{BB962C8B-B14F-4D97-AF65-F5344CB8AC3E}">
        <p14:creationId xmlns:p14="http://schemas.microsoft.com/office/powerpoint/2010/main" val="205990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7895655-7A59-4F16-9A55-9CC0386921BF}" type="datetimeFigureOut">
              <a:rPr lang="zh-CN" altLang="en-US" smtClean="0"/>
              <a:t>2024/2/21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1FDC294-D409-42D3-B6E8-774A87E6E798}" type="slidenum">
              <a:rPr lang="zh-CN" altLang="en-US" smtClean="0"/>
              <a:t>‹#›</a:t>
            </a:fld>
            <a:endParaRPr lang="zh-CN" altLang="en-US"/>
          </a:p>
        </p:txBody>
      </p:sp>
    </p:spTree>
    <p:extLst>
      <p:ext uri="{BB962C8B-B14F-4D97-AF65-F5344CB8AC3E}">
        <p14:creationId xmlns:p14="http://schemas.microsoft.com/office/powerpoint/2010/main" val="2729607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7895655-7A59-4F16-9A55-9CC0386921BF}" type="datetimeFigureOut">
              <a:rPr lang="zh-CN" altLang="en-US" smtClean="0"/>
              <a:t>2024/2/21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1FDC294-D409-42D3-B6E8-774A87E6E798}" type="slidenum">
              <a:rPr lang="zh-CN" altLang="en-US" smtClean="0"/>
              <a:t>‹#›</a:t>
            </a:fld>
            <a:endParaRPr lang="zh-CN" altLang="en-US"/>
          </a:p>
        </p:txBody>
      </p:sp>
    </p:spTree>
    <p:extLst>
      <p:ext uri="{BB962C8B-B14F-4D97-AF65-F5344CB8AC3E}">
        <p14:creationId xmlns:p14="http://schemas.microsoft.com/office/powerpoint/2010/main" val="1755517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95655-7A59-4F16-9A55-9CC0386921BF}" type="datetimeFigureOut">
              <a:rPr lang="zh-CN" altLang="en-US" smtClean="0"/>
              <a:t>2024/2/21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1FDC294-D409-42D3-B6E8-774A87E6E798}" type="slidenum">
              <a:rPr lang="zh-CN" altLang="en-US" smtClean="0"/>
              <a:t>‹#›</a:t>
            </a:fld>
            <a:endParaRPr lang="zh-CN" altLang="en-US"/>
          </a:p>
        </p:txBody>
      </p:sp>
    </p:spTree>
    <p:extLst>
      <p:ext uri="{BB962C8B-B14F-4D97-AF65-F5344CB8AC3E}">
        <p14:creationId xmlns:p14="http://schemas.microsoft.com/office/powerpoint/2010/main" val="2193056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7895655-7A59-4F16-9A55-9CC0386921BF}" type="datetimeFigureOut">
              <a:rPr lang="zh-CN" altLang="en-US" smtClean="0"/>
              <a:t>2024/2/21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1FDC294-D409-42D3-B6E8-774A87E6E798}" type="slidenum">
              <a:rPr lang="zh-CN" altLang="en-US" smtClean="0"/>
              <a:t>‹#›</a:t>
            </a:fld>
            <a:endParaRPr lang="zh-CN" altLang="en-US"/>
          </a:p>
        </p:txBody>
      </p:sp>
    </p:spTree>
    <p:extLst>
      <p:ext uri="{BB962C8B-B14F-4D97-AF65-F5344CB8AC3E}">
        <p14:creationId xmlns:p14="http://schemas.microsoft.com/office/powerpoint/2010/main" val="298258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895655-7A59-4F16-9A55-9CC0386921BF}" type="datetimeFigureOut">
              <a:rPr lang="zh-CN" altLang="en-US" smtClean="0"/>
              <a:t>2024/2/21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1FDC294-D409-42D3-B6E8-774A87E6E798}" type="slidenum">
              <a:rPr lang="zh-CN" altLang="en-US" smtClean="0"/>
              <a:t>‹#›</a:t>
            </a:fld>
            <a:endParaRPr lang="zh-CN" altLang="en-US"/>
          </a:p>
        </p:txBody>
      </p:sp>
    </p:spTree>
    <p:extLst>
      <p:ext uri="{BB962C8B-B14F-4D97-AF65-F5344CB8AC3E}">
        <p14:creationId xmlns:p14="http://schemas.microsoft.com/office/powerpoint/2010/main" val="167663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D7895655-7A59-4F16-9A55-9CC0386921BF}" type="datetimeFigureOut">
              <a:rPr lang="zh-CN" altLang="en-US" smtClean="0"/>
              <a:t>2024/2/21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1FDC294-D409-42D3-B6E8-774A87E6E798}" type="slidenum">
              <a:rPr lang="zh-CN" altLang="en-US" smtClean="0"/>
              <a:t>‹#›</a:t>
            </a:fld>
            <a:endParaRPr lang="zh-CN" altLang="en-US"/>
          </a:p>
        </p:txBody>
      </p:sp>
    </p:spTree>
    <p:extLst>
      <p:ext uri="{BB962C8B-B14F-4D97-AF65-F5344CB8AC3E}">
        <p14:creationId xmlns:p14="http://schemas.microsoft.com/office/powerpoint/2010/main" val="3402789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D7895655-7A59-4F16-9A55-9CC0386921BF}" type="datetimeFigureOut">
              <a:rPr lang="zh-CN" altLang="en-US" smtClean="0"/>
              <a:t>2024/2/21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1FDC294-D409-42D3-B6E8-774A87E6E798}" type="slidenum">
              <a:rPr lang="zh-CN" altLang="en-US" smtClean="0"/>
              <a:t>‹#›</a:t>
            </a:fld>
            <a:endParaRPr lang="zh-CN" altLang="en-US"/>
          </a:p>
        </p:txBody>
      </p:sp>
    </p:spTree>
    <p:extLst>
      <p:ext uri="{BB962C8B-B14F-4D97-AF65-F5344CB8AC3E}">
        <p14:creationId xmlns:p14="http://schemas.microsoft.com/office/powerpoint/2010/main" val="2762460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D7895655-7A59-4F16-9A55-9CC0386921BF}" type="datetimeFigureOut">
              <a:rPr lang="zh-CN" altLang="en-US" smtClean="0"/>
              <a:t>2024/2/21</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F1FDC294-D409-42D3-B6E8-774A87E6E798}" type="slidenum">
              <a:rPr lang="zh-CN" altLang="en-US" smtClean="0"/>
              <a:t>‹#›</a:t>
            </a:fld>
            <a:endParaRPr lang="zh-CN" altLang="en-US"/>
          </a:p>
        </p:txBody>
      </p:sp>
    </p:spTree>
    <p:extLst>
      <p:ext uri="{BB962C8B-B14F-4D97-AF65-F5344CB8AC3E}">
        <p14:creationId xmlns:p14="http://schemas.microsoft.com/office/powerpoint/2010/main" val="2171580828"/>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3.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48617" y="1969607"/>
            <a:ext cx="1228418" cy="1041074"/>
            <a:chOff x="2553093" y="952901"/>
            <a:chExt cx="2064233" cy="1866900"/>
          </a:xfrm>
        </p:grpSpPr>
        <p:sp>
          <p:nvSpPr>
            <p:cNvPr id="5" name="椭圆 4"/>
            <p:cNvSpPr/>
            <p:nvPr/>
          </p:nvSpPr>
          <p:spPr>
            <a:xfrm>
              <a:off x="2553093" y="952901"/>
              <a:ext cx="1866900" cy="1866900"/>
            </a:xfrm>
            <a:prstGeom prst="ellipse">
              <a:avLst/>
            </a:prstGeom>
            <a:gradFill>
              <a:gsLst>
                <a:gs pos="0">
                  <a:srgbClr val="F5F5F5"/>
                </a:gs>
                <a:gs pos="100000">
                  <a:schemeClr val="bg1">
                    <a:lumMod val="85000"/>
                  </a:schemeClr>
                </a:gs>
              </a:gsLst>
              <a:lin ang="2700000" scaled="1"/>
            </a:gradFill>
            <a:ln w="22225">
              <a:gradFill flip="none" rotWithShape="1">
                <a:gsLst>
                  <a:gs pos="0">
                    <a:schemeClr val="bg1"/>
                  </a:gs>
                  <a:gs pos="100000">
                    <a:schemeClr val="bg1">
                      <a:lumMod val="75000"/>
                    </a:schemeClr>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00">
                <a:solidFill>
                  <a:prstClr val="white"/>
                </a:solidFill>
              </a:endParaRPr>
            </a:p>
          </p:txBody>
        </p:sp>
        <p:sp>
          <p:nvSpPr>
            <p:cNvPr id="6" name="椭圆 5"/>
            <p:cNvSpPr/>
            <p:nvPr/>
          </p:nvSpPr>
          <p:spPr>
            <a:xfrm>
              <a:off x="3008704" y="1150504"/>
              <a:ext cx="1429346" cy="1429345"/>
            </a:xfrm>
            <a:prstGeom prst="ellipse">
              <a:avLst/>
            </a:prstGeom>
            <a:solidFill>
              <a:schemeClr val="bg1">
                <a:lumMod val="95000"/>
              </a:schemeClr>
            </a:solidFill>
            <a:ln w="22225">
              <a:gradFill flip="none" rotWithShape="1">
                <a:gsLst>
                  <a:gs pos="0">
                    <a:schemeClr val="bg1">
                      <a:lumMod val="75000"/>
                    </a:schemeClr>
                  </a:gs>
                  <a:gs pos="100000">
                    <a:schemeClr val="bg1"/>
                  </a:gs>
                </a:gsLst>
                <a:lin ang="2700000" scaled="1"/>
                <a:tileRect/>
              </a:gradFill>
            </a:ln>
            <a:effectLst>
              <a:innerShdw blurRad="101600" dist="254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00">
                <a:solidFill>
                  <a:prstClr val="white"/>
                </a:solidFill>
              </a:endParaRPr>
            </a:p>
          </p:txBody>
        </p:sp>
        <p:sp>
          <p:nvSpPr>
            <p:cNvPr id="7" name="文本框 136"/>
            <p:cNvSpPr txBox="1"/>
            <p:nvPr/>
          </p:nvSpPr>
          <p:spPr>
            <a:xfrm>
              <a:off x="2751042" y="1191967"/>
              <a:ext cx="1866284" cy="1324605"/>
            </a:xfrm>
            <a:prstGeom prst="rect">
              <a:avLst/>
            </a:prstGeom>
            <a:noFill/>
          </p:spPr>
          <p:txBody>
            <a:bodyPr wrap="square" rtlCol="0">
              <a:spAutoFit/>
            </a:bodyPr>
            <a:lstStyle/>
            <a:p>
              <a:pPr algn="ctr"/>
              <a:r>
                <a:rPr lang="en-US" altLang="zh-CN" sz="2100" b="1" dirty="0">
                  <a:solidFill>
                    <a:srgbClr val="663A77"/>
                  </a:solidFill>
                  <a:latin typeface="Times New Roman" panose="02020603050405020304" pitchFamily="18" charset="0"/>
                  <a:ea typeface="Microsoft YaHei" panose="020B0503020204020204" pitchFamily="34" charset="-122"/>
                  <a:cs typeface="Times New Roman" panose="02020603050405020304" pitchFamily="18" charset="0"/>
                </a:rPr>
                <a:t>NỘI DUNG</a:t>
              </a:r>
              <a:endParaRPr lang="zh-CN" altLang="en-US" sz="2100" b="1" dirty="0">
                <a:solidFill>
                  <a:srgbClr val="663A77"/>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9" name="组合 8"/>
          <p:cNvGrpSpPr/>
          <p:nvPr/>
        </p:nvGrpSpPr>
        <p:grpSpPr>
          <a:xfrm>
            <a:off x="2359905" y="1690271"/>
            <a:ext cx="603863" cy="538944"/>
            <a:chOff x="3262497" y="1084626"/>
            <a:chExt cx="1126854" cy="958123"/>
          </a:xfrm>
        </p:grpSpPr>
        <p:grpSp>
          <p:nvGrpSpPr>
            <p:cNvPr id="10" name="组合 9"/>
            <p:cNvGrpSpPr/>
            <p:nvPr/>
          </p:nvGrpSpPr>
          <p:grpSpPr>
            <a:xfrm>
              <a:off x="3262497" y="1084626"/>
              <a:ext cx="1126854" cy="958123"/>
              <a:chOff x="2892834" y="1141776"/>
              <a:chExt cx="1126854" cy="958123"/>
            </a:xfrm>
          </p:grpSpPr>
          <p:sp>
            <p:nvSpPr>
              <p:cNvPr id="14" name="圆角矩形 13"/>
              <p:cNvSpPr/>
              <p:nvPr/>
            </p:nvSpPr>
            <p:spPr>
              <a:xfrm>
                <a:off x="2943363" y="1141776"/>
                <a:ext cx="1076325" cy="958123"/>
              </a:xfrm>
              <a:prstGeom prst="roundRect">
                <a:avLst>
                  <a:gd name="adj" fmla="val 1388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00"/>
              </a:p>
            </p:txBody>
          </p:sp>
          <p:sp>
            <p:nvSpPr>
              <p:cNvPr id="15" name="圆角矩形 14"/>
              <p:cNvSpPr/>
              <p:nvPr/>
            </p:nvSpPr>
            <p:spPr>
              <a:xfrm>
                <a:off x="2892834" y="1178024"/>
                <a:ext cx="1063215" cy="901028"/>
              </a:xfrm>
              <a:prstGeom prst="roundRect">
                <a:avLst>
                  <a:gd name="adj" fmla="val 13889"/>
                </a:avLst>
              </a:prstGeom>
              <a:solidFill>
                <a:srgbClr val="FFB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00"/>
              </a:p>
            </p:txBody>
          </p:sp>
        </p:grpSp>
        <p:sp>
          <p:nvSpPr>
            <p:cNvPr id="12" name="文本框 11"/>
            <p:cNvSpPr txBox="1"/>
            <p:nvPr/>
          </p:nvSpPr>
          <p:spPr>
            <a:xfrm>
              <a:off x="3266479" y="1209433"/>
              <a:ext cx="1030514" cy="738663"/>
            </a:xfrm>
            <a:prstGeom prst="rect">
              <a:avLst/>
            </a:prstGeom>
            <a:noFill/>
          </p:spPr>
          <p:txBody>
            <a:bodyPr wrap="square" rtlCol="0">
              <a:spAutoFit/>
            </a:bodyPr>
            <a:lstStyle/>
            <a:p>
              <a:pPr algn="ctr"/>
              <a:r>
                <a:rPr lang="en-US" altLang="zh-CN" sz="2100">
                  <a:solidFill>
                    <a:schemeClr val="bg1"/>
                  </a:solidFill>
                  <a:latin typeface="Impact" panose="020B0806030902050204" pitchFamily="34" charset="0"/>
                </a:rPr>
                <a:t>01</a:t>
              </a:r>
              <a:endParaRPr lang="zh-CN" altLang="en-US" sz="2100">
                <a:solidFill>
                  <a:schemeClr val="bg1"/>
                </a:solidFill>
                <a:latin typeface="Impact" panose="020B0806030902050204" pitchFamily="34" charset="0"/>
              </a:endParaRPr>
            </a:p>
          </p:txBody>
        </p:sp>
      </p:grpSp>
      <p:grpSp>
        <p:nvGrpSpPr>
          <p:cNvPr id="16" name="组合 15"/>
          <p:cNvGrpSpPr/>
          <p:nvPr/>
        </p:nvGrpSpPr>
        <p:grpSpPr>
          <a:xfrm>
            <a:off x="2359905" y="2919913"/>
            <a:ext cx="591867" cy="538943"/>
            <a:chOff x="3136676" y="2335585"/>
            <a:chExt cx="1166811" cy="966191"/>
          </a:xfrm>
        </p:grpSpPr>
        <p:grpSp>
          <p:nvGrpSpPr>
            <p:cNvPr id="17" name="组合 16"/>
            <p:cNvGrpSpPr/>
            <p:nvPr/>
          </p:nvGrpSpPr>
          <p:grpSpPr>
            <a:xfrm>
              <a:off x="3155526" y="2335585"/>
              <a:ext cx="1147961" cy="966191"/>
              <a:chOff x="2785863" y="1141409"/>
              <a:chExt cx="1147961" cy="966191"/>
            </a:xfrm>
          </p:grpSpPr>
          <p:sp>
            <p:nvSpPr>
              <p:cNvPr id="21" name="圆角矩形 20"/>
              <p:cNvSpPr/>
              <p:nvPr/>
            </p:nvSpPr>
            <p:spPr>
              <a:xfrm>
                <a:off x="2857499" y="1149477"/>
                <a:ext cx="1076325" cy="958123"/>
              </a:xfrm>
              <a:prstGeom prst="roundRect">
                <a:avLst>
                  <a:gd name="adj" fmla="val 1388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00"/>
              </a:p>
            </p:txBody>
          </p:sp>
          <p:sp>
            <p:nvSpPr>
              <p:cNvPr id="22" name="圆角矩形 21"/>
              <p:cNvSpPr/>
              <p:nvPr/>
            </p:nvSpPr>
            <p:spPr>
              <a:xfrm>
                <a:off x="2785863" y="1141409"/>
                <a:ext cx="1063215" cy="901028"/>
              </a:xfrm>
              <a:prstGeom prst="roundRect">
                <a:avLst>
                  <a:gd name="adj" fmla="val 13889"/>
                </a:avLst>
              </a:prstGeom>
              <a:solidFill>
                <a:srgbClr val="01AC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00"/>
              </a:p>
            </p:txBody>
          </p:sp>
        </p:grpSp>
        <p:sp>
          <p:nvSpPr>
            <p:cNvPr id="19" name="文本框 18"/>
            <p:cNvSpPr txBox="1"/>
            <p:nvPr/>
          </p:nvSpPr>
          <p:spPr>
            <a:xfrm>
              <a:off x="3136676" y="2451721"/>
              <a:ext cx="1088130" cy="744885"/>
            </a:xfrm>
            <a:prstGeom prst="rect">
              <a:avLst/>
            </a:prstGeom>
            <a:noFill/>
          </p:spPr>
          <p:txBody>
            <a:bodyPr wrap="square" rtlCol="0">
              <a:spAutoFit/>
            </a:bodyPr>
            <a:lstStyle/>
            <a:p>
              <a:pPr algn="ctr"/>
              <a:r>
                <a:rPr lang="en-US" altLang="zh-CN" sz="2100">
                  <a:solidFill>
                    <a:schemeClr val="bg1"/>
                  </a:solidFill>
                  <a:latin typeface="Impact" panose="020B0806030902050204" pitchFamily="34" charset="0"/>
                </a:rPr>
                <a:t>03</a:t>
              </a:r>
              <a:endParaRPr lang="zh-CN" altLang="en-US" sz="2100">
                <a:solidFill>
                  <a:schemeClr val="bg1"/>
                </a:solidFill>
                <a:latin typeface="Impact" panose="020B0806030902050204" pitchFamily="34" charset="0"/>
              </a:endParaRPr>
            </a:p>
          </p:txBody>
        </p:sp>
      </p:grpSp>
      <p:grpSp>
        <p:nvGrpSpPr>
          <p:cNvPr id="37" name="组合 36" descr="Làm  Quen Với Hàm(Method) Trong Java">
            <a:extLst>
              <a:ext uri="{C183D7F6-B498-43B3-948B-1728B52AA6E4}">
                <adec:decorative xmlns="" xmlns:adec="http://schemas.microsoft.com/office/drawing/2017/decorative" val="0"/>
              </a:ext>
            </a:extLst>
          </p:cNvPr>
          <p:cNvGrpSpPr/>
          <p:nvPr/>
        </p:nvGrpSpPr>
        <p:grpSpPr>
          <a:xfrm>
            <a:off x="3116212" y="1718707"/>
            <a:ext cx="4817756" cy="602720"/>
            <a:chOff x="4555084" y="1092328"/>
            <a:chExt cx="4389023" cy="1150809"/>
          </a:xfrm>
        </p:grpSpPr>
        <p:pic>
          <p:nvPicPr>
            <p:cNvPr id="38" name="图片 37"/>
            <p:cNvPicPr>
              <a:picLocks noChangeAspect="1"/>
            </p:cNvPicPr>
            <p:nvPr/>
          </p:nvPicPr>
          <p:blipFill rotWithShape="1">
            <a:blip r:embed="rId3">
              <a:extLst>
                <a:ext uri="{BEBA8EAE-BF5A-486C-A8C5-ECC9F3942E4B}">
                  <a14:imgProps xmlns:a14="http://schemas.microsoft.com/office/drawing/2010/main">
                    <a14:imgLayer r:embed="rId4">
                      <a14:imgEffect>
                        <a14:saturation sat="66000"/>
                      </a14:imgEffect>
                    </a14:imgLayer>
                  </a14:imgProps>
                </a:ext>
              </a:extLst>
            </a:blip>
            <a:srcRect t="76775"/>
            <a:stretch>
              <a:fillRect/>
            </a:stretch>
          </p:blipFill>
          <p:spPr>
            <a:xfrm>
              <a:off x="4926460" y="2041830"/>
              <a:ext cx="3646270" cy="201307"/>
            </a:xfrm>
            <a:prstGeom prst="rect">
              <a:avLst/>
            </a:prstGeom>
          </p:spPr>
        </p:pic>
        <p:sp>
          <p:nvSpPr>
            <p:cNvPr id="41" name="圆角矩形 40" descr="Làm  Quen Với Hàm(Method)">
              <a:extLst>
                <a:ext uri="{C183D7F6-B498-43B3-948B-1728B52AA6E4}">
                  <adec:decorative xmlns="" xmlns:adec="http://schemas.microsoft.com/office/drawing/2017/decorative" val="0"/>
                </a:ext>
              </a:extLst>
            </p:cNvPr>
            <p:cNvSpPr/>
            <p:nvPr/>
          </p:nvSpPr>
          <p:spPr>
            <a:xfrm>
              <a:off x="4555084" y="1092328"/>
              <a:ext cx="4389023" cy="958121"/>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100" b="1" dirty="0" err="1">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rPr>
                <a:t>Xử</a:t>
              </a:r>
              <a:r>
                <a:rPr lang="en-US" altLang="zh-CN" sz="2100" b="1" dirty="0">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100" b="1" dirty="0" err="1">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rPr>
                <a:t>Lý</a:t>
              </a:r>
              <a:r>
                <a:rPr lang="en-US" altLang="zh-CN" sz="2100" b="1" dirty="0">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100" b="1" dirty="0" err="1">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rPr>
                <a:t>Ngoại</a:t>
              </a:r>
              <a:r>
                <a:rPr lang="en-US" altLang="zh-CN" sz="2100" b="1" dirty="0">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100" b="1" dirty="0" err="1">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rPr>
                <a:t>Lệ</a:t>
              </a:r>
              <a:r>
                <a:rPr lang="en-US" altLang="zh-CN" sz="2100" b="1" dirty="0">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rPr>
                <a:t> (Exception) </a:t>
              </a:r>
              <a:r>
                <a:rPr lang="en-US" altLang="zh-CN" sz="2100" b="1" dirty="0" err="1">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rPr>
                <a:t>Trong</a:t>
              </a:r>
              <a:r>
                <a:rPr lang="en-US" altLang="zh-CN" sz="2100" b="1" dirty="0">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rPr>
                <a:t> Java</a:t>
              </a:r>
              <a:endParaRPr lang="zh-CN" altLang="en-US" sz="2100" b="1" dirty="0">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sp>
        <p:nvSpPr>
          <p:cNvPr id="46" name="圆角矩形 45"/>
          <p:cNvSpPr/>
          <p:nvPr/>
        </p:nvSpPr>
        <p:spPr>
          <a:xfrm>
            <a:off x="3107238" y="2951123"/>
            <a:ext cx="4827236" cy="482165"/>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100" b="1" dirty="0" err="1">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Từ</a:t>
            </a:r>
            <a:r>
              <a:rPr lang="en-US" altLang="zh-CN" sz="2100" b="1" dirty="0">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100" b="1" dirty="0" err="1">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Khóa</a:t>
            </a:r>
            <a:r>
              <a:rPr lang="en-US" altLang="zh-CN" sz="2100" b="1" dirty="0">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 static Trong Java</a:t>
            </a:r>
            <a:endParaRPr lang="zh-CN" altLang="en-US" sz="2100" b="1" dirty="0">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nvGrpSpPr>
          <p:cNvPr id="57" name="组合 56"/>
          <p:cNvGrpSpPr/>
          <p:nvPr/>
        </p:nvGrpSpPr>
        <p:grpSpPr>
          <a:xfrm>
            <a:off x="2807815" y="1711999"/>
            <a:ext cx="454902" cy="1721288"/>
            <a:chOff x="3971019" y="796001"/>
            <a:chExt cx="989404" cy="5338506"/>
          </a:xfrm>
        </p:grpSpPr>
        <p:sp>
          <p:nvSpPr>
            <p:cNvPr id="58" name="矩形 57"/>
            <p:cNvSpPr/>
            <p:nvPr/>
          </p:nvSpPr>
          <p:spPr>
            <a:xfrm>
              <a:off x="4614031" y="796001"/>
              <a:ext cx="346392" cy="5287413"/>
            </a:xfrm>
            <a:prstGeom prst="rect">
              <a:avLst/>
            </a:prstGeom>
            <a:gradFill>
              <a:gsLst>
                <a:gs pos="0">
                  <a:schemeClr val="tx1">
                    <a:alpha val="8000"/>
                  </a:schemeClr>
                </a:gs>
                <a:gs pos="100000">
                  <a:srgbClr val="F2F2F2">
                    <a:alpha val="0"/>
                  </a:srgb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00"/>
            </a:p>
          </p:txBody>
        </p:sp>
        <p:sp>
          <p:nvSpPr>
            <p:cNvPr id="59" name="矩形 58"/>
            <p:cNvSpPr/>
            <p:nvPr/>
          </p:nvSpPr>
          <p:spPr>
            <a:xfrm>
              <a:off x="4178614" y="796001"/>
              <a:ext cx="452661" cy="5287413"/>
            </a:xfrm>
            <a:prstGeom prst="rect">
              <a:avLst/>
            </a:prstGeom>
            <a:solidFill>
              <a:srgbClr val="F2F2F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00"/>
            </a:p>
          </p:txBody>
        </p:sp>
        <p:pic>
          <p:nvPicPr>
            <p:cNvPr id="60" name="图片 59"/>
            <p:cNvPicPr>
              <a:picLocks noChangeAspect="1"/>
            </p:cNvPicPr>
            <p:nvPr/>
          </p:nvPicPr>
          <p:blipFill rotWithShape="1">
            <a:blip r:embed="rId3">
              <a:extLst>
                <a:ext uri="{BEBA8EAE-BF5A-486C-A8C5-ECC9F3942E4B}">
                  <a14:imgProps xmlns:a14="http://schemas.microsoft.com/office/drawing/2010/main">
                    <a14:imgLayer r:embed="rId4">
                      <a14:imgEffect>
                        <a14:saturation sat="66000"/>
                      </a14:imgEffect>
                    </a14:imgLayer>
                  </a14:imgProps>
                </a:ext>
              </a:extLst>
            </a:blip>
            <a:srcRect t="76775"/>
            <a:stretch>
              <a:fillRect/>
            </a:stretch>
          </p:blipFill>
          <p:spPr>
            <a:xfrm rot="5400000">
              <a:off x="1404452" y="3362569"/>
              <a:ext cx="5338505" cy="205371"/>
            </a:xfrm>
            <a:prstGeom prst="rect">
              <a:avLst/>
            </a:prstGeom>
          </p:spPr>
        </p:pic>
        <p:sp>
          <p:nvSpPr>
            <p:cNvPr id="63" name="梯形 62"/>
            <p:cNvSpPr/>
            <p:nvPr/>
          </p:nvSpPr>
          <p:spPr>
            <a:xfrm rot="5400000">
              <a:off x="4085362" y="3275907"/>
              <a:ext cx="1396262" cy="345868"/>
            </a:xfrm>
            <a:prstGeom prst="trapezoid">
              <a:avLst>
                <a:gd name="adj" fmla="val 173951"/>
              </a:avLst>
            </a:prstGeom>
            <a:gradFill>
              <a:gsLst>
                <a:gs pos="100000">
                  <a:schemeClr val="tx1">
                    <a:alpha val="21000"/>
                  </a:schemeClr>
                </a:gs>
                <a:gs pos="0">
                  <a:srgbClr val="F2F2F2">
                    <a:alpha val="0"/>
                  </a:srgbClr>
                </a:gs>
              </a:gsLst>
              <a:lin ang="5400000" scaled="0"/>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00"/>
            </a:p>
          </p:txBody>
        </p:sp>
      </p:grpSp>
      <p:sp>
        <p:nvSpPr>
          <p:cNvPr id="75" name="圆角矩形 34">
            <a:extLst>
              <a:ext uri="{FF2B5EF4-FFF2-40B4-BE49-F238E27FC236}">
                <a16:creationId xmlns:a16="http://schemas.microsoft.com/office/drawing/2014/main" xmlns="" id="{4A98B195-D5E7-4238-B9B0-9E6698C21C3A}"/>
              </a:ext>
            </a:extLst>
          </p:cNvPr>
          <p:cNvSpPr/>
          <p:nvPr/>
        </p:nvSpPr>
        <p:spPr>
          <a:xfrm>
            <a:off x="2369110" y="2313381"/>
            <a:ext cx="529325" cy="527294"/>
          </a:xfrm>
          <a:prstGeom prst="roundRect">
            <a:avLst>
              <a:gd name="adj" fmla="val 13889"/>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r>
              <a:rPr lang="en-US" altLang="zh-CN" sz="2100">
                <a:latin typeface="Impact" panose="020B0806030902050204" pitchFamily="34" charset="0"/>
              </a:rPr>
              <a:t>02</a:t>
            </a:r>
            <a:endParaRPr lang="zh-CN" altLang="en-US" sz="2100">
              <a:latin typeface="Impact" panose="020B0806030902050204" pitchFamily="34" charset="0"/>
            </a:endParaRPr>
          </a:p>
        </p:txBody>
      </p:sp>
      <p:grpSp>
        <p:nvGrpSpPr>
          <p:cNvPr id="68" name="组合 51">
            <a:extLst>
              <a:ext uri="{FF2B5EF4-FFF2-40B4-BE49-F238E27FC236}">
                <a16:creationId xmlns:a16="http://schemas.microsoft.com/office/drawing/2014/main" xmlns="" id="{8541760D-945C-4378-82F6-7A5400A5AB52}"/>
              </a:ext>
            </a:extLst>
          </p:cNvPr>
          <p:cNvGrpSpPr/>
          <p:nvPr/>
        </p:nvGrpSpPr>
        <p:grpSpPr>
          <a:xfrm>
            <a:off x="3112481" y="2360091"/>
            <a:ext cx="4821696" cy="488631"/>
            <a:chOff x="4555084" y="4807549"/>
            <a:chExt cx="4361682" cy="974162"/>
          </a:xfrm>
        </p:grpSpPr>
        <p:pic>
          <p:nvPicPr>
            <p:cNvPr id="69" name="图片 52">
              <a:extLst>
                <a:ext uri="{FF2B5EF4-FFF2-40B4-BE49-F238E27FC236}">
                  <a16:creationId xmlns:a16="http://schemas.microsoft.com/office/drawing/2014/main" xmlns="" id="{FFBFCEFB-B31E-4550-BC8E-612DD98E2383}"/>
                </a:ext>
              </a:extLst>
            </p:cNvPr>
            <p:cNvPicPr>
              <a:picLocks noChangeAspect="1"/>
            </p:cNvPicPr>
            <p:nvPr/>
          </p:nvPicPr>
          <p:blipFill rotWithShape="1">
            <a:blip r:embed="rId3">
              <a:extLst>
                <a:ext uri="{BEBA8EAE-BF5A-486C-A8C5-ECC9F3942E4B}">
                  <a14:imgProps xmlns:a14="http://schemas.microsoft.com/office/drawing/2010/main">
                    <a14:imgLayer r:embed="rId4">
                      <a14:imgEffect>
                        <a14:saturation sat="66000"/>
                      </a14:imgEffect>
                    </a14:imgLayer>
                  </a14:imgProps>
                </a:ext>
              </a:extLst>
            </a:blip>
            <a:srcRect t="76775"/>
            <a:stretch>
              <a:fillRect/>
            </a:stretch>
          </p:blipFill>
          <p:spPr>
            <a:xfrm>
              <a:off x="4873327" y="5580404"/>
              <a:ext cx="3646270" cy="201307"/>
            </a:xfrm>
            <a:prstGeom prst="rect">
              <a:avLst/>
            </a:prstGeom>
          </p:spPr>
        </p:pic>
        <p:sp>
          <p:nvSpPr>
            <p:cNvPr id="72" name="圆角矩形 55">
              <a:extLst>
                <a:ext uri="{FF2B5EF4-FFF2-40B4-BE49-F238E27FC236}">
                  <a16:creationId xmlns:a16="http://schemas.microsoft.com/office/drawing/2014/main" xmlns="" id="{0F7C8556-007B-452E-985B-7181A0451B30}"/>
                </a:ext>
              </a:extLst>
            </p:cNvPr>
            <p:cNvSpPr/>
            <p:nvPr/>
          </p:nvSpPr>
          <p:spPr>
            <a:xfrm>
              <a:off x="4555084" y="4807549"/>
              <a:ext cx="4361682" cy="958122"/>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r>
                <a:rPr lang="en-US" altLang="zh-CN" sz="2100" b="1" dirty="0" err="1">
                  <a:solidFill>
                    <a:schemeClr val="accent1">
                      <a:lumMod val="50000"/>
                    </a:schemeClr>
                  </a:solidFill>
                  <a:latin typeface="Times New Roman" panose="02020603050405020304" pitchFamily="18" charset="0"/>
                  <a:cs typeface="Times New Roman" panose="02020603050405020304" pitchFamily="18" charset="0"/>
                </a:rPr>
                <a:t>Hằng</a:t>
              </a:r>
              <a:r>
                <a:rPr lang="en-US" altLang="zh-CN" sz="2100" b="1" dirty="0">
                  <a:solidFill>
                    <a:schemeClr val="accent1">
                      <a:lumMod val="50000"/>
                    </a:schemeClr>
                  </a:solidFill>
                  <a:latin typeface="Times New Roman" panose="02020603050405020304" pitchFamily="18" charset="0"/>
                  <a:cs typeface="Times New Roman" panose="02020603050405020304" pitchFamily="18" charset="0"/>
                </a:rPr>
                <a:t> </a:t>
              </a:r>
              <a:r>
                <a:rPr lang="en-US" altLang="zh-CN" sz="2100" b="1" dirty="0" err="1">
                  <a:solidFill>
                    <a:schemeClr val="accent1">
                      <a:lumMod val="50000"/>
                    </a:schemeClr>
                  </a:solidFill>
                  <a:latin typeface="Times New Roman" panose="02020603050405020304" pitchFamily="18" charset="0"/>
                  <a:cs typeface="Times New Roman" panose="02020603050405020304" pitchFamily="18" charset="0"/>
                </a:rPr>
                <a:t>Số</a:t>
              </a:r>
              <a:r>
                <a:rPr lang="en-US" altLang="zh-CN" sz="2100" b="1" dirty="0">
                  <a:solidFill>
                    <a:schemeClr val="accent1">
                      <a:lumMod val="50000"/>
                    </a:schemeClr>
                  </a:solidFill>
                  <a:latin typeface="Times New Roman" panose="02020603050405020304" pitchFamily="18" charset="0"/>
                  <a:cs typeface="Times New Roman" panose="02020603050405020304" pitchFamily="18" charset="0"/>
                </a:rPr>
                <a:t> (Constant)</a:t>
              </a:r>
              <a:r>
                <a:rPr lang="zh-CN" altLang="en-US" sz="2100" b="1" dirty="0">
                  <a:solidFill>
                    <a:schemeClr val="accent1">
                      <a:lumMod val="50000"/>
                    </a:schemeClr>
                  </a:solidFill>
                  <a:latin typeface="Times New Roman" panose="02020603050405020304" pitchFamily="18" charset="0"/>
                  <a:cs typeface="Times New Roman" panose="02020603050405020304" pitchFamily="18" charset="0"/>
                </a:rPr>
                <a:t> </a:t>
              </a:r>
              <a:r>
                <a:rPr lang="en-US" altLang="zh-CN" sz="2100" b="1" dirty="0">
                  <a:solidFill>
                    <a:schemeClr val="accent1">
                      <a:lumMod val="50000"/>
                    </a:schemeClr>
                  </a:solidFill>
                  <a:latin typeface="Times New Roman" panose="02020603050405020304" pitchFamily="18" charset="0"/>
                  <a:cs typeface="Times New Roman" panose="02020603050405020304" pitchFamily="18" charset="0"/>
                </a:rPr>
                <a:t> </a:t>
              </a:r>
              <a:r>
                <a:rPr lang="en-US" altLang="zh-CN" sz="2100" b="1" dirty="0" err="1">
                  <a:solidFill>
                    <a:schemeClr val="accent1">
                      <a:lumMod val="50000"/>
                    </a:schemeClr>
                  </a:solidFill>
                  <a:latin typeface="Times New Roman" panose="02020603050405020304" pitchFamily="18" charset="0"/>
                  <a:cs typeface="Times New Roman" panose="02020603050405020304" pitchFamily="18" charset="0"/>
                </a:rPr>
                <a:t>Và</a:t>
              </a:r>
              <a:r>
                <a:rPr lang="en-US" altLang="zh-CN" sz="2100" b="1" dirty="0">
                  <a:solidFill>
                    <a:schemeClr val="accent1">
                      <a:lumMod val="50000"/>
                    </a:schemeClr>
                  </a:solidFill>
                  <a:latin typeface="Times New Roman" panose="02020603050405020304" pitchFamily="18" charset="0"/>
                  <a:cs typeface="Times New Roman" panose="02020603050405020304" pitchFamily="18" charset="0"/>
                </a:rPr>
                <a:t>  </a:t>
              </a:r>
              <a:r>
                <a:rPr lang="en-US" altLang="zh-CN" sz="2100" b="1" dirty="0" err="1">
                  <a:solidFill>
                    <a:schemeClr val="accent1">
                      <a:lumMod val="50000"/>
                    </a:schemeClr>
                  </a:solidFill>
                  <a:latin typeface="Times New Roman" panose="02020603050405020304" pitchFamily="18" charset="0"/>
                  <a:cs typeface="Times New Roman" panose="02020603050405020304" pitchFamily="18" charset="0"/>
                </a:rPr>
                <a:t>Enum</a:t>
              </a:r>
              <a:endParaRPr lang="zh-CN" altLang="en-US" sz="2100" b="1" dirty="0">
                <a:solidFill>
                  <a:schemeClr val="accent1">
                    <a:lumMod val="50000"/>
                  </a:schemeClr>
                </a:solidFill>
                <a:latin typeface="Times New Roman" panose="02020603050405020304" pitchFamily="18" charset="0"/>
                <a:cs typeface="Times New Roman" panose="02020603050405020304" pitchFamily="18" charset="0"/>
              </a:endParaRPr>
            </a:p>
          </p:txBody>
        </p:sp>
      </p:grpSp>
      <p:pic>
        <p:nvPicPr>
          <p:cNvPr id="29" name="Picture 2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4800" y="228601"/>
            <a:ext cx="838200" cy="602246"/>
          </a:xfrm>
          <a:prstGeom prst="rect">
            <a:avLst/>
          </a:prstGeom>
        </p:spPr>
      </p:pic>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 fill="hold"/>
                                        <p:tgtEl>
                                          <p:spTgt spid="4"/>
                                        </p:tgtEl>
                                        <p:attrNameLst>
                                          <p:attrName>ppt_w</p:attrName>
                                        </p:attrNameLst>
                                      </p:cBhvr>
                                      <p:tavLst>
                                        <p:tav tm="0">
                                          <p:val>
                                            <p:fltVal val="0"/>
                                          </p:val>
                                        </p:tav>
                                        <p:tav tm="100000">
                                          <p:val>
                                            <p:strVal val="#ppt_w"/>
                                          </p:val>
                                        </p:tav>
                                      </p:tavLst>
                                    </p:anim>
                                    <p:anim calcmode="lin" valueType="num">
                                      <p:cBhvr>
                                        <p:cTn id="8" dur="100" fill="hold"/>
                                        <p:tgtEl>
                                          <p:spTgt spid="4"/>
                                        </p:tgtEl>
                                        <p:attrNameLst>
                                          <p:attrName>ppt_h</p:attrName>
                                        </p:attrNameLst>
                                      </p:cBhvr>
                                      <p:tavLst>
                                        <p:tav tm="0">
                                          <p:val>
                                            <p:fltVal val="0"/>
                                          </p:val>
                                        </p:tav>
                                        <p:tav tm="100000">
                                          <p:val>
                                            <p:strVal val="#ppt_h"/>
                                          </p:val>
                                        </p:tav>
                                      </p:tavLst>
                                    </p:anim>
                                    <p:animEffect transition="in" filter="fade">
                                      <p:cBhvr>
                                        <p:cTn id="9" dur="100"/>
                                        <p:tgtEl>
                                          <p:spTgt spid="4"/>
                                        </p:tgtEl>
                                      </p:cBhvr>
                                    </p:animEffect>
                                  </p:childTnLst>
                                </p:cTn>
                              </p:par>
                              <p:par>
                                <p:cTn id="10" presetID="6" presetClass="emph" presetSubtype="0" fill="hold" nodeType="withEffect">
                                  <p:stCondLst>
                                    <p:cond delay="100"/>
                                  </p:stCondLst>
                                  <p:childTnLst>
                                    <p:animScale>
                                      <p:cBhvr>
                                        <p:cTn id="11" dur="100" fill="hold"/>
                                        <p:tgtEl>
                                          <p:spTgt spid="4"/>
                                        </p:tgtEl>
                                      </p:cBhvr>
                                      <p:by x="110000" y="110000"/>
                                    </p:animScale>
                                  </p:childTnLst>
                                </p:cTn>
                              </p:par>
                              <p:par>
                                <p:cTn id="12" presetID="6" presetClass="emph" presetSubtype="0" fill="hold" nodeType="withEffect">
                                  <p:stCondLst>
                                    <p:cond delay="200"/>
                                  </p:stCondLst>
                                  <p:childTnLst>
                                    <p:animScale>
                                      <p:cBhvr>
                                        <p:cTn id="13" dur="200" fill="hold"/>
                                        <p:tgtEl>
                                          <p:spTgt spid="4"/>
                                        </p:tgtEl>
                                      </p:cBhvr>
                                      <p:by x="90000" y="90000"/>
                                    </p:animScale>
                                  </p:childTnLst>
                                </p:cTn>
                              </p:par>
                              <p:par>
                                <p:cTn id="14" presetID="6" presetClass="emph" presetSubtype="0" fill="hold" nodeType="withEffect">
                                  <p:stCondLst>
                                    <p:cond delay="400"/>
                                  </p:stCondLst>
                                  <p:childTnLst>
                                    <p:animScale>
                                      <p:cBhvr>
                                        <p:cTn id="15" dur="100" fill="hold"/>
                                        <p:tgtEl>
                                          <p:spTgt spid="4"/>
                                        </p:tgtEl>
                                      </p:cBhvr>
                                      <p:by x="105000" y="105000"/>
                                    </p:animScale>
                                  </p:childTnLst>
                                </p:cTn>
                              </p:par>
                              <p:par>
                                <p:cTn id="16" presetID="6" presetClass="emph" presetSubtype="0" fill="hold" nodeType="withEffect">
                                  <p:stCondLst>
                                    <p:cond delay="500"/>
                                  </p:stCondLst>
                                  <p:childTnLst>
                                    <p:animScale>
                                      <p:cBhvr>
                                        <p:cTn id="17" dur="200" fill="hold"/>
                                        <p:tgtEl>
                                          <p:spTgt spid="4"/>
                                        </p:tgtEl>
                                      </p:cBhvr>
                                      <p:by x="95000" y="95000"/>
                                    </p:animScale>
                                  </p:childTnLst>
                                </p:cTn>
                              </p:par>
                            </p:childTnLst>
                          </p:cTn>
                        </p:par>
                        <p:par>
                          <p:cTn id="18" fill="hold">
                            <p:stCondLst>
                              <p:cond delay="500"/>
                            </p:stCondLst>
                            <p:childTnLst>
                              <p:par>
                                <p:cTn id="19" presetID="16" presetClass="entr" presetSubtype="42" fill="hold" nodeType="afterEffect">
                                  <p:stCondLst>
                                    <p:cond delay="0"/>
                                  </p:stCondLst>
                                  <p:childTnLst>
                                    <p:set>
                                      <p:cBhvr>
                                        <p:cTn id="20" dur="1" fill="hold">
                                          <p:stCondLst>
                                            <p:cond delay="0"/>
                                          </p:stCondLst>
                                        </p:cTn>
                                        <p:tgtEl>
                                          <p:spTgt spid="57"/>
                                        </p:tgtEl>
                                        <p:attrNameLst>
                                          <p:attrName>style.visibility</p:attrName>
                                        </p:attrNameLst>
                                      </p:cBhvr>
                                      <p:to>
                                        <p:strVal val="visible"/>
                                      </p:to>
                                    </p:set>
                                    <p:animEffect transition="in" filter="barn(outHorizontal)">
                                      <p:cBhvr>
                                        <p:cTn id="21" dur="500"/>
                                        <p:tgtEl>
                                          <p:spTgt spid="57"/>
                                        </p:tgtEl>
                                      </p:cBhvr>
                                    </p:animEffect>
                                  </p:childTnLst>
                                </p:cTn>
                              </p:par>
                            </p:childTnLst>
                          </p:cTn>
                        </p:par>
                        <p:par>
                          <p:cTn id="22" fill="hold">
                            <p:stCondLst>
                              <p:cond delay="1000"/>
                            </p:stCondLst>
                            <p:childTnLst>
                              <p:par>
                                <p:cTn id="23" presetID="12" presetClass="entr" presetSubtype="2"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p:tgtEl>
                                          <p:spTgt spid="9"/>
                                        </p:tgtEl>
                                        <p:attrNameLst>
                                          <p:attrName>ppt_x</p:attrName>
                                        </p:attrNameLst>
                                      </p:cBhvr>
                                      <p:tavLst>
                                        <p:tav tm="0">
                                          <p:val>
                                            <p:strVal val="#ppt_x+#ppt_w*1.125000"/>
                                          </p:val>
                                        </p:tav>
                                        <p:tav tm="100000">
                                          <p:val>
                                            <p:strVal val="#ppt_x"/>
                                          </p:val>
                                        </p:tav>
                                      </p:tavLst>
                                    </p:anim>
                                    <p:animEffect transition="in" filter="wipe(left)">
                                      <p:cBhvr>
                                        <p:cTn id="26" dur="500"/>
                                        <p:tgtEl>
                                          <p:spTgt spid="9"/>
                                        </p:tgtEl>
                                      </p:cBhvr>
                                    </p:animEffect>
                                  </p:childTnLst>
                                </p:cTn>
                              </p:par>
                              <p:par>
                                <p:cTn id="27" presetID="12" presetClass="entr" presetSubtype="8" fill="hold" nodeType="withEffect">
                                  <p:stCondLst>
                                    <p:cond delay="0"/>
                                  </p:stCondLst>
                                  <p:childTnLst>
                                    <p:set>
                                      <p:cBhvr>
                                        <p:cTn id="28" dur="1" fill="hold">
                                          <p:stCondLst>
                                            <p:cond delay="0"/>
                                          </p:stCondLst>
                                        </p:cTn>
                                        <p:tgtEl>
                                          <p:spTgt spid="37"/>
                                        </p:tgtEl>
                                        <p:attrNameLst>
                                          <p:attrName>style.visibility</p:attrName>
                                        </p:attrNameLst>
                                      </p:cBhvr>
                                      <p:to>
                                        <p:strVal val="visible"/>
                                      </p:to>
                                    </p:set>
                                    <p:anim calcmode="lin" valueType="num">
                                      <p:cBhvr additive="base">
                                        <p:cTn id="29" dur="500"/>
                                        <p:tgtEl>
                                          <p:spTgt spid="37"/>
                                        </p:tgtEl>
                                        <p:attrNameLst>
                                          <p:attrName>ppt_x</p:attrName>
                                        </p:attrNameLst>
                                      </p:cBhvr>
                                      <p:tavLst>
                                        <p:tav tm="0">
                                          <p:val>
                                            <p:strVal val="#ppt_x-#ppt_w*1.125000"/>
                                          </p:val>
                                        </p:tav>
                                        <p:tav tm="100000">
                                          <p:val>
                                            <p:strVal val="#ppt_x"/>
                                          </p:val>
                                        </p:tav>
                                      </p:tavLst>
                                    </p:anim>
                                    <p:animEffect transition="in" filter="wipe(right)">
                                      <p:cBhvr>
                                        <p:cTn id="30" dur="500"/>
                                        <p:tgtEl>
                                          <p:spTgt spid="37"/>
                                        </p:tgtEl>
                                      </p:cBhvr>
                                    </p:animEffect>
                                  </p:childTnLst>
                                </p:cTn>
                              </p:par>
                            </p:childTnLst>
                          </p:cTn>
                        </p:par>
                        <p:par>
                          <p:cTn id="31" fill="hold">
                            <p:stCondLst>
                              <p:cond delay="1500"/>
                            </p:stCondLst>
                            <p:childTnLst>
                              <p:par>
                                <p:cTn id="32" presetID="12" presetClass="entr" presetSubtype="2" fill="hold" nodeType="afterEffect">
                                  <p:stCondLst>
                                    <p:cond delay="0"/>
                                  </p:stCondLst>
                                  <p:childTnLst>
                                    <p:set>
                                      <p:cBhvr>
                                        <p:cTn id="33" dur="1" fill="hold">
                                          <p:stCondLst>
                                            <p:cond delay="0"/>
                                          </p:stCondLst>
                                        </p:cTn>
                                        <p:tgtEl>
                                          <p:spTgt spid="16"/>
                                        </p:tgtEl>
                                        <p:attrNameLst>
                                          <p:attrName>style.visibility</p:attrName>
                                        </p:attrNameLst>
                                      </p:cBhvr>
                                      <p:to>
                                        <p:strVal val="visible"/>
                                      </p:to>
                                    </p:set>
                                    <p:anim calcmode="lin" valueType="num">
                                      <p:cBhvr additive="base">
                                        <p:cTn id="34" dur="500"/>
                                        <p:tgtEl>
                                          <p:spTgt spid="16"/>
                                        </p:tgtEl>
                                        <p:attrNameLst>
                                          <p:attrName>ppt_x</p:attrName>
                                        </p:attrNameLst>
                                      </p:cBhvr>
                                      <p:tavLst>
                                        <p:tav tm="0">
                                          <p:val>
                                            <p:strVal val="#ppt_x+#ppt_w*1.125000"/>
                                          </p:val>
                                        </p:tav>
                                        <p:tav tm="100000">
                                          <p:val>
                                            <p:strVal val="#ppt_x"/>
                                          </p:val>
                                        </p:tav>
                                      </p:tavLst>
                                    </p:anim>
                                    <p:animEffect transition="in" filter="wipe(left)">
                                      <p:cBhvr>
                                        <p:cTn id="3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1143000" y="754544"/>
            <a:ext cx="6609600" cy="493194"/>
            <a:chOff x="3129129" y="1121776"/>
            <a:chExt cx="5933741" cy="1171624"/>
          </a:xfrm>
          <a:solidFill>
            <a:schemeClr val="accent1">
              <a:lumMod val="75000"/>
            </a:schemeClr>
          </a:solidFill>
        </p:grpSpPr>
        <p:sp>
          <p:nvSpPr>
            <p:cNvPr id="19"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a:solidFill>
                  <a:srgbClr val="FFAA2D"/>
                </a:solidFill>
              </a:endParaRPr>
            </a:p>
          </p:txBody>
        </p:sp>
        <p:sp>
          <p:nvSpPr>
            <p:cNvPr id="20"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b="1" dirty="0" err="1">
                  <a:solidFill>
                    <a:schemeClr val="bg1"/>
                  </a:solidFill>
                  <a:latin typeface="Times New Roman" panose="02020603050405020304" pitchFamily="18" charset="0"/>
                  <a:cs typeface="Times New Roman" panose="02020603050405020304" pitchFamily="18" charset="0"/>
                </a:rPr>
                <a:t>Hằng</a:t>
              </a:r>
              <a:r>
                <a:rPr lang="en-US" altLang="zh-CN" sz="2100" b="1" dirty="0">
                  <a:solidFill>
                    <a:schemeClr val="bg1"/>
                  </a:solidFill>
                  <a:latin typeface="Times New Roman" panose="02020603050405020304" pitchFamily="18" charset="0"/>
                  <a:cs typeface="Times New Roman" panose="02020603050405020304" pitchFamily="18" charset="0"/>
                </a:rPr>
                <a:t> </a:t>
              </a:r>
              <a:r>
                <a:rPr lang="en-US" altLang="zh-CN" sz="2100" b="1" dirty="0" err="1">
                  <a:solidFill>
                    <a:schemeClr val="bg1"/>
                  </a:solidFill>
                  <a:latin typeface="Times New Roman" panose="02020603050405020304" pitchFamily="18" charset="0"/>
                  <a:cs typeface="Times New Roman" panose="02020603050405020304" pitchFamily="18" charset="0"/>
                </a:rPr>
                <a:t>Số</a:t>
              </a:r>
              <a:r>
                <a:rPr lang="en-US" altLang="zh-CN" sz="2100" b="1" dirty="0">
                  <a:solidFill>
                    <a:schemeClr val="bg1"/>
                  </a:solidFill>
                  <a:latin typeface="Times New Roman" panose="02020603050405020304" pitchFamily="18" charset="0"/>
                  <a:cs typeface="Times New Roman" panose="02020603050405020304" pitchFamily="18" charset="0"/>
                </a:rPr>
                <a:t> (Constant)</a:t>
              </a:r>
              <a:r>
                <a:rPr lang="zh-CN" altLang="en-US" sz="2100" b="1" dirty="0">
                  <a:solidFill>
                    <a:schemeClr val="bg1"/>
                  </a:solidFill>
                  <a:latin typeface="Times New Roman" panose="02020603050405020304" pitchFamily="18" charset="0"/>
                  <a:cs typeface="Times New Roman" panose="02020603050405020304" pitchFamily="18" charset="0"/>
                </a:rPr>
                <a:t> </a:t>
              </a:r>
              <a:r>
                <a:rPr lang="en-US" altLang="zh-CN" sz="2100" b="1" dirty="0">
                  <a:solidFill>
                    <a:schemeClr val="bg1"/>
                  </a:solidFill>
                  <a:latin typeface="Times New Roman" panose="02020603050405020304" pitchFamily="18" charset="0"/>
                  <a:cs typeface="Times New Roman" panose="02020603050405020304" pitchFamily="18" charset="0"/>
                </a:rPr>
                <a:t> </a:t>
              </a:r>
              <a:r>
                <a:rPr lang="en-US" altLang="zh-CN" sz="2100" b="1" dirty="0" err="1">
                  <a:solidFill>
                    <a:schemeClr val="bg1"/>
                  </a:solidFill>
                  <a:latin typeface="Times New Roman" panose="02020603050405020304" pitchFamily="18" charset="0"/>
                  <a:cs typeface="Times New Roman" panose="02020603050405020304" pitchFamily="18" charset="0"/>
                </a:rPr>
                <a:t>Và</a:t>
              </a:r>
              <a:r>
                <a:rPr lang="en-US" altLang="zh-CN" sz="2100" b="1" dirty="0">
                  <a:solidFill>
                    <a:schemeClr val="bg1"/>
                  </a:solidFill>
                  <a:latin typeface="Times New Roman" panose="02020603050405020304" pitchFamily="18" charset="0"/>
                  <a:cs typeface="Times New Roman" panose="02020603050405020304" pitchFamily="18" charset="0"/>
                </a:rPr>
                <a:t>  </a:t>
              </a:r>
              <a:r>
                <a:rPr lang="en-US" altLang="zh-CN" sz="2100" b="1" dirty="0" err="1">
                  <a:solidFill>
                    <a:schemeClr val="bg1"/>
                  </a:solidFill>
                  <a:latin typeface="Times New Roman" panose="02020603050405020304" pitchFamily="18" charset="0"/>
                  <a:cs typeface="Times New Roman" panose="02020603050405020304" pitchFamily="18" charset="0"/>
                </a:rPr>
                <a:t>Enum</a:t>
              </a:r>
              <a:endParaRPr lang="zh-CN" altLang="en-US" sz="2100" b="1" dirty="0">
                <a:solidFill>
                  <a:schemeClr val="bg1"/>
                </a:solidFill>
                <a:latin typeface="Times New Roman" panose="02020603050405020304" pitchFamily="18" charset="0"/>
                <a:cs typeface="Times New Roman" panose="02020603050405020304" pitchFamily="18" charset="0"/>
              </a:endParaRPr>
            </a:p>
          </p:txBody>
        </p:sp>
      </p:grpSp>
      <p:grpSp>
        <p:nvGrpSpPr>
          <p:cNvPr id="21" name="组合 20"/>
          <p:cNvGrpSpPr/>
          <p:nvPr/>
        </p:nvGrpSpPr>
        <p:grpSpPr>
          <a:xfrm>
            <a:off x="1327001" y="713313"/>
            <a:ext cx="724913" cy="770117"/>
            <a:chOff x="3150396" y="933507"/>
            <a:chExt cx="1350360" cy="1758295"/>
          </a:xfrm>
        </p:grpSpPr>
        <p:grpSp>
          <p:nvGrpSpPr>
            <p:cNvPr id="22" name="组合 21"/>
            <p:cNvGrpSpPr/>
            <p:nvPr/>
          </p:nvGrpSpPr>
          <p:grpSpPr>
            <a:xfrm>
              <a:off x="3150396" y="933507"/>
              <a:ext cx="1350360" cy="1758295"/>
              <a:chOff x="3222820" y="1148080"/>
              <a:chExt cx="1284820" cy="1672959"/>
            </a:xfrm>
          </p:grpSpPr>
          <p:grpSp>
            <p:nvGrpSpPr>
              <p:cNvPr id="26" name="组合 25"/>
              <p:cNvGrpSpPr/>
              <p:nvPr/>
            </p:nvGrpSpPr>
            <p:grpSpPr>
              <a:xfrm>
                <a:off x="3283275" y="1217897"/>
                <a:ext cx="1219082" cy="1603142"/>
                <a:chOff x="7134179" y="2788658"/>
                <a:chExt cx="2190439" cy="2880512"/>
              </a:xfrm>
            </p:grpSpPr>
            <p:sp>
              <p:nvSpPr>
                <p:cNvPr id="28" name="椭圆 50"/>
                <p:cNvSpPr/>
                <p:nvPr/>
              </p:nvSpPr>
              <p:spPr>
                <a:xfrm rot="18900000">
                  <a:off x="7134179" y="2788658"/>
                  <a:ext cx="2190439"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a:latin typeface="Arial" panose="020B0604020202020204" pitchFamily="34" charset="0"/>
                    <a:ea typeface="Microsoft YaHei" panose="020B0503020204020204" pitchFamily="34" charset="-122"/>
                    <a:sym typeface="Arial" panose="020B0604020202020204" pitchFamily="34" charset="0"/>
                  </a:endParaRPr>
                </a:p>
              </p:txBody>
            </p:sp>
            <p:sp>
              <p:nvSpPr>
                <p:cNvPr id="29"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a:latin typeface="Arial" panose="020B0604020202020204" pitchFamily="34" charset="0"/>
                    <a:ea typeface="Microsoft YaHei" panose="020B0503020204020204" pitchFamily="34" charset="-122"/>
                    <a:sym typeface="Arial" panose="020B0604020202020204" pitchFamily="34" charset="0"/>
                  </a:endParaRPr>
                </a:p>
              </p:txBody>
            </p:sp>
            <p:sp>
              <p:nvSpPr>
                <p:cNvPr id="30"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a:latin typeface="Arial" panose="020B0604020202020204" pitchFamily="34" charset="0"/>
                    <a:ea typeface="Microsoft YaHei" panose="020B0503020204020204" pitchFamily="34" charset="-122"/>
                    <a:sym typeface="Arial" panose="020B0604020202020204" pitchFamily="34" charset="0"/>
                  </a:endParaRPr>
                </a:p>
              </p:txBody>
            </p:sp>
          </p:grpSp>
          <p:sp>
            <p:nvSpPr>
              <p:cNvPr id="27" name="椭圆 26"/>
              <p:cNvSpPr/>
              <p:nvPr/>
            </p:nvSpPr>
            <p:spPr>
              <a:xfrm>
                <a:off x="3222820" y="1148080"/>
                <a:ext cx="1284820" cy="1284820"/>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a:p>
            </p:txBody>
          </p:sp>
        </p:grpSp>
        <p:sp>
          <p:nvSpPr>
            <p:cNvPr id="24" name="文本框 23"/>
            <p:cNvSpPr txBox="1"/>
            <p:nvPr/>
          </p:nvSpPr>
          <p:spPr>
            <a:xfrm>
              <a:off x="3358019" y="1147356"/>
              <a:ext cx="883668" cy="948645"/>
            </a:xfrm>
            <a:prstGeom prst="rect">
              <a:avLst/>
            </a:prstGeom>
            <a:noFill/>
          </p:spPr>
          <p:txBody>
            <a:bodyPr wrap="square" rtlCol="0">
              <a:spAutoFit/>
            </a:bodyPr>
            <a:lstStyle/>
            <a:p>
              <a:r>
                <a:rPr lang="en-US" altLang="zh-CN" sz="2100" b="1" dirty="0">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02</a:t>
              </a:r>
              <a:endParaRPr lang="zh-CN" altLang="en-US" sz="2100" b="1" dirty="0">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sp>
        <p:nvSpPr>
          <p:cNvPr id="2" name="TextBox 1">
            <a:extLst>
              <a:ext uri="{FF2B5EF4-FFF2-40B4-BE49-F238E27FC236}">
                <a16:creationId xmlns:a16="http://schemas.microsoft.com/office/drawing/2014/main" xmlns="" id="{A341CAAF-7C44-4305-9329-B4B08CDBAF47}"/>
              </a:ext>
            </a:extLst>
          </p:cNvPr>
          <p:cNvSpPr txBox="1"/>
          <p:nvPr/>
        </p:nvSpPr>
        <p:spPr>
          <a:xfrm>
            <a:off x="1143000" y="1367109"/>
            <a:ext cx="6722042" cy="992579"/>
          </a:xfrm>
          <a:prstGeom prst="rect">
            <a:avLst/>
          </a:prstGeom>
          <a:noFill/>
        </p:spPr>
        <p:txBody>
          <a:bodyPr wrap="square" rtlCol="0">
            <a:spAutoFit/>
          </a:bodyPr>
          <a:lstStyle/>
          <a:p>
            <a:pPr marL="342900" indent="-342900">
              <a:buFont typeface="Wingdings" panose="05000000000000000000" pitchFamily="2" charset="2"/>
              <a:buChar char="Ø"/>
            </a:pPr>
            <a:r>
              <a:rPr lang="en-US" sz="1950" b="1" i="1" dirty="0">
                <a:latin typeface="Times New Roman" panose="02020603050405020304" pitchFamily="18" charset="0"/>
                <a:cs typeface="Times New Roman" panose="02020603050405020304" pitchFamily="18" charset="0"/>
              </a:rPr>
              <a:t>	</a:t>
            </a:r>
            <a:r>
              <a:rPr lang="en-US" sz="1950" b="1" i="1" dirty="0" err="1">
                <a:latin typeface="Times New Roman" panose="02020603050405020304" pitchFamily="18" charset="0"/>
                <a:cs typeface="Times New Roman" panose="02020603050405020304" pitchFamily="18" charset="0"/>
              </a:rPr>
              <a:t>Cú</a:t>
            </a:r>
            <a:r>
              <a:rPr lang="en-US" sz="1950" b="1" i="1" dirty="0">
                <a:latin typeface="Times New Roman" panose="02020603050405020304" pitchFamily="18" charset="0"/>
                <a:cs typeface="Times New Roman" panose="02020603050405020304" pitchFamily="18" charset="0"/>
              </a:rPr>
              <a:t> </a:t>
            </a:r>
            <a:r>
              <a:rPr lang="en-US" sz="1950" b="1" i="1" dirty="0" err="1">
                <a:latin typeface="Times New Roman" panose="02020603050405020304" pitchFamily="18" charset="0"/>
                <a:cs typeface="Times New Roman" panose="02020603050405020304" pitchFamily="18" charset="0"/>
              </a:rPr>
              <a:t>pháp</a:t>
            </a:r>
            <a:r>
              <a:rPr lang="en-US" sz="1950" b="1" i="1" dirty="0">
                <a:latin typeface="Times New Roman" panose="02020603050405020304" pitchFamily="18" charset="0"/>
                <a:cs typeface="Times New Roman" panose="02020603050405020304" pitchFamily="18" charset="0"/>
              </a:rPr>
              <a:t> </a:t>
            </a:r>
            <a:r>
              <a:rPr lang="en-US" sz="1950" b="1" i="1" dirty="0" err="1">
                <a:latin typeface="Times New Roman" panose="02020603050405020304" pitchFamily="18" charset="0"/>
                <a:cs typeface="Times New Roman" panose="02020603050405020304" pitchFamily="18" charset="0"/>
              </a:rPr>
              <a:t>khai</a:t>
            </a:r>
            <a:r>
              <a:rPr lang="en-US" sz="1950" b="1" i="1" dirty="0">
                <a:latin typeface="Times New Roman" panose="02020603050405020304" pitchFamily="18" charset="0"/>
                <a:cs typeface="Times New Roman" panose="02020603050405020304" pitchFamily="18" charset="0"/>
              </a:rPr>
              <a:t> </a:t>
            </a:r>
            <a:r>
              <a:rPr lang="en-US" sz="1950" b="1" i="1" dirty="0" err="1">
                <a:latin typeface="Times New Roman" panose="02020603050405020304" pitchFamily="18" charset="0"/>
                <a:cs typeface="Times New Roman" panose="02020603050405020304" pitchFamily="18" charset="0"/>
              </a:rPr>
              <a:t>báo</a:t>
            </a:r>
            <a:r>
              <a:rPr lang="en-US" sz="1950" b="1" i="1" dirty="0">
                <a:latin typeface="Times New Roman" panose="02020603050405020304" pitchFamily="18" charset="0"/>
                <a:cs typeface="Times New Roman" panose="02020603050405020304" pitchFamily="18" charset="0"/>
              </a:rPr>
              <a:t> </a:t>
            </a:r>
            <a:r>
              <a:rPr lang="en-US" sz="1950" b="1" i="1" dirty="0" err="1">
                <a:latin typeface="Times New Roman" panose="02020603050405020304" pitchFamily="18" charset="0"/>
                <a:cs typeface="Times New Roman" panose="02020603050405020304" pitchFamily="18" charset="0"/>
              </a:rPr>
              <a:t>hằng</a:t>
            </a:r>
            <a:r>
              <a:rPr lang="en-US" sz="1950" b="1" i="1" dirty="0">
                <a:latin typeface="Times New Roman" panose="02020603050405020304" pitchFamily="18" charset="0"/>
                <a:cs typeface="Times New Roman" panose="02020603050405020304" pitchFamily="18" charset="0"/>
              </a:rPr>
              <a:t> </a:t>
            </a:r>
            <a:r>
              <a:rPr lang="en-US" sz="1950" b="1" i="1" dirty="0" err="1">
                <a:latin typeface="Times New Roman" panose="02020603050405020304" pitchFamily="18" charset="0"/>
                <a:cs typeface="Times New Roman" panose="02020603050405020304" pitchFamily="18" charset="0"/>
              </a:rPr>
              <a:t>số</a:t>
            </a:r>
            <a:r>
              <a:rPr lang="en-US" sz="1950" b="1" i="1" dirty="0">
                <a:latin typeface="Times New Roman" panose="02020603050405020304" pitchFamily="18" charset="0"/>
                <a:cs typeface="Times New Roman" panose="02020603050405020304" pitchFamily="18" charset="0"/>
              </a:rPr>
              <a:t>:</a:t>
            </a:r>
          </a:p>
          <a:p>
            <a:r>
              <a:rPr lang="en-US" sz="1950" b="1" i="1" dirty="0">
                <a:latin typeface="Times New Roman" panose="02020603050405020304" pitchFamily="18" charset="0"/>
                <a:cs typeface="Times New Roman" panose="02020603050405020304" pitchFamily="18" charset="0"/>
              </a:rPr>
              <a:t>	&lt;AM&gt; &lt;static&gt; final </a:t>
            </a:r>
            <a:r>
              <a:rPr lang="en-US" sz="1950" b="1" i="1" dirty="0" err="1">
                <a:latin typeface="Times New Roman" panose="02020603050405020304" pitchFamily="18" charset="0"/>
                <a:cs typeface="Times New Roman" panose="02020603050405020304" pitchFamily="18" charset="0"/>
              </a:rPr>
              <a:t>kieuDuLieu</a:t>
            </a:r>
            <a:r>
              <a:rPr lang="en-US" sz="1950" b="1" i="1" dirty="0">
                <a:latin typeface="Times New Roman" panose="02020603050405020304" pitchFamily="18" charset="0"/>
                <a:cs typeface="Times New Roman" panose="02020603050405020304" pitchFamily="18" charset="0"/>
              </a:rPr>
              <a:t> TEN_HANG = </a:t>
            </a:r>
            <a:r>
              <a:rPr lang="en-US" sz="1950" b="1" i="1" dirty="0" err="1">
                <a:latin typeface="Times New Roman" panose="02020603050405020304" pitchFamily="18" charset="0"/>
                <a:cs typeface="Times New Roman" panose="02020603050405020304" pitchFamily="18" charset="0"/>
              </a:rPr>
              <a:t>giaTri</a:t>
            </a:r>
            <a:r>
              <a:rPr lang="en-US" sz="1950" b="1" i="1" dirty="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Ø"/>
            </a:pPr>
            <a:r>
              <a:rPr lang="en-US" sz="1950" b="1" i="1" dirty="0">
                <a:latin typeface="Times New Roman" panose="02020603050405020304" pitchFamily="18" charset="0"/>
                <a:cs typeface="Times New Roman" panose="02020603050405020304" pitchFamily="18" charset="0"/>
              </a:rPr>
              <a:t>  </a:t>
            </a:r>
            <a:r>
              <a:rPr lang="en-US" sz="1950" b="1" i="1" dirty="0" err="1">
                <a:latin typeface="Times New Roman" panose="02020603050405020304" pitchFamily="18" charset="0"/>
                <a:cs typeface="Times New Roman" panose="02020603050405020304" pitchFamily="18" charset="0"/>
              </a:rPr>
              <a:t>Ví</a:t>
            </a:r>
            <a:r>
              <a:rPr lang="en-US" sz="1950" b="1" i="1" dirty="0">
                <a:latin typeface="Times New Roman" panose="02020603050405020304" pitchFamily="18" charset="0"/>
                <a:cs typeface="Times New Roman" panose="02020603050405020304" pitchFamily="18" charset="0"/>
              </a:rPr>
              <a:t> </a:t>
            </a:r>
            <a:r>
              <a:rPr lang="en-US" sz="1950" b="1" i="1" dirty="0" err="1">
                <a:latin typeface="Times New Roman" panose="02020603050405020304" pitchFamily="18" charset="0"/>
                <a:cs typeface="Times New Roman" panose="02020603050405020304" pitchFamily="18" charset="0"/>
              </a:rPr>
              <a:t>dụ</a:t>
            </a:r>
            <a:r>
              <a:rPr lang="en-US" sz="1950" b="1" i="1" dirty="0">
                <a:latin typeface="Times New Roman" panose="02020603050405020304" pitchFamily="18" charset="0"/>
                <a:cs typeface="Times New Roman" panose="02020603050405020304" pitchFamily="18" charset="0"/>
              </a:rPr>
              <a:t>:</a:t>
            </a:r>
            <a:endParaRPr lang="en-US" sz="195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9303" y="2057009"/>
            <a:ext cx="5448918" cy="1402985"/>
          </a:xfrm>
          <a:prstGeom prst="rect">
            <a:avLst/>
          </a:prstGeom>
        </p:spPr>
      </p:pic>
      <p:sp>
        <p:nvSpPr>
          <p:cNvPr id="4" name="TextBox 3"/>
          <p:cNvSpPr txBox="1"/>
          <p:nvPr/>
        </p:nvSpPr>
        <p:spPr>
          <a:xfrm>
            <a:off x="1200924" y="3564392"/>
            <a:ext cx="6664118" cy="738664"/>
          </a:xfrm>
          <a:prstGeom prst="rect">
            <a:avLst/>
          </a:prstGeom>
          <a:noFill/>
        </p:spPr>
        <p:txBody>
          <a:bodyPr wrap="square" rtlCol="0">
            <a:spAutoFit/>
          </a:bodyPr>
          <a:lstStyle/>
          <a:p>
            <a:pPr marL="342900" indent="-342900">
              <a:buFont typeface="Wingdings" panose="05000000000000000000" pitchFamily="2" charset="2"/>
              <a:buChar char="Ø"/>
            </a:pPr>
            <a:r>
              <a:rPr lang="en-US" sz="2100" dirty="0" err="1">
                <a:latin typeface="Times New Roman" panose="02020603050405020304" pitchFamily="18" charset="0"/>
                <a:cs typeface="Times New Roman" panose="02020603050405020304" pitchFamily="18" charset="0"/>
              </a:rPr>
              <a:t>Quy</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tắc</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Viết</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hoa</a:t>
            </a:r>
            <a:r>
              <a:rPr lang="en-US" sz="2100" dirty="0">
                <a:latin typeface="Times New Roman" panose="02020603050405020304" pitchFamily="18" charset="0"/>
                <a:cs typeface="Times New Roman" panose="02020603050405020304" pitchFamily="18" charset="0"/>
              </a:rPr>
              <a:t> (Upper) </a:t>
            </a:r>
            <a:r>
              <a:rPr lang="en-US" sz="2100" dirty="0" err="1">
                <a:latin typeface="Times New Roman" panose="02020603050405020304" pitchFamily="18" charset="0"/>
                <a:cs typeface="Times New Roman" panose="02020603050405020304" pitchFamily="18" charset="0"/>
              </a:rPr>
              <a:t>toàn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bộ</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tên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hằng</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để</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không</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nhầm</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với</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biến.Các</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từ</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cách</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nhau</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bởi</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dấu</a:t>
            </a:r>
            <a:r>
              <a:rPr lang="en-US" sz="2100" dirty="0">
                <a:latin typeface="Times New Roman" panose="02020603050405020304" pitchFamily="18" charset="0"/>
                <a:cs typeface="Times New Roman" panose="02020603050405020304" pitchFamily="18" charset="0"/>
              </a:rPr>
              <a:t> “_”</a:t>
            </a:r>
          </a:p>
        </p:txBody>
      </p:sp>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4800" y="228601"/>
            <a:ext cx="838200" cy="602246"/>
          </a:xfrm>
          <a:prstGeom prst="rect">
            <a:avLst/>
          </a:prstGeom>
        </p:spPr>
      </p:pic>
    </p:spTree>
    <p:extLst>
      <p:ext uri="{BB962C8B-B14F-4D97-AF65-F5344CB8AC3E}">
        <p14:creationId xmlns:p14="http://schemas.microsoft.com/office/powerpoint/2010/main" val="305017842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1+#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1143000" y="754544"/>
            <a:ext cx="6609600" cy="493194"/>
            <a:chOff x="3129129" y="1121776"/>
            <a:chExt cx="5933741" cy="1171624"/>
          </a:xfrm>
          <a:solidFill>
            <a:schemeClr val="accent1">
              <a:lumMod val="75000"/>
            </a:schemeClr>
          </a:solidFill>
        </p:grpSpPr>
        <p:sp>
          <p:nvSpPr>
            <p:cNvPr id="19"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a:solidFill>
                  <a:srgbClr val="FFAA2D"/>
                </a:solidFill>
              </a:endParaRPr>
            </a:p>
          </p:txBody>
        </p:sp>
        <p:sp>
          <p:nvSpPr>
            <p:cNvPr id="20"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b="1" dirty="0" err="1">
                  <a:solidFill>
                    <a:schemeClr val="bg1"/>
                  </a:solidFill>
                  <a:latin typeface="Times New Roman" panose="02020603050405020304" pitchFamily="18" charset="0"/>
                  <a:cs typeface="Times New Roman" panose="02020603050405020304" pitchFamily="18" charset="0"/>
                </a:rPr>
                <a:t>Hằng</a:t>
              </a:r>
              <a:r>
                <a:rPr lang="en-US" altLang="zh-CN" sz="2100" b="1" dirty="0">
                  <a:solidFill>
                    <a:schemeClr val="bg1"/>
                  </a:solidFill>
                  <a:latin typeface="Times New Roman" panose="02020603050405020304" pitchFamily="18" charset="0"/>
                  <a:cs typeface="Times New Roman" panose="02020603050405020304" pitchFamily="18" charset="0"/>
                </a:rPr>
                <a:t> </a:t>
              </a:r>
              <a:r>
                <a:rPr lang="en-US" altLang="zh-CN" sz="2100" b="1" dirty="0" err="1">
                  <a:solidFill>
                    <a:schemeClr val="bg1"/>
                  </a:solidFill>
                  <a:latin typeface="Times New Roman" panose="02020603050405020304" pitchFamily="18" charset="0"/>
                  <a:cs typeface="Times New Roman" panose="02020603050405020304" pitchFamily="18" charset="0"/>
                </a:rPr>
                <a:t>Số</a:t>
              </a:r>
              <a:r>
                <a:rPr lang="en-US" altLang="zh-CN" sz="2100" b="1" dirty="0">
                  <a:solidFill>
                    <a:schemeClr val="bg1"/>
                  </a:solidFill>
                  <a:latin typeface="Times New Roman" panose="02020603050405020304" pitchFamily="18" charset="0"/>
                  <a:cs typeface="Times New Roman" panose="02020603050405020304" pitchFamily="18" charset="0"/>
                </a:rPr>
                <a:t> (Constant)</a:t>
              </a:r>
              <a:r>
                <a:rPr lang="zh-CN" altLang="en-US" sz="2100" b="1" dirty="0">
                  <a:solidFill>
                    <a:schemeClr val="bg1"/>
                  </a:solidFill>
                  <a:latin typeface="Times New Roman" panose="02020603050405020304" pitchFamily="18" charset="0"/>
                  <a:cs typeface="Times New Roman" panose="02020603050405020304" pitchFamily="18" charset="0"/>
                </a:rPr>
                <a:t> </a:t>
              </a:r>
              <a:r>
                <a:rPr lang="en-US" altLang="zh-CN" sz="2100" b="1" dirty="0">
                  <a:solidFill>
                    <a:schemeClr val="bg1"/>
                  </a:solidFill>
                  <a:latin typeface="Times New Roman" panose="02020603050405020304" pitchFamily="18" charset="0"/>
                  <a:cs typeface="Times New Roman" panose="02020603050405020304" pitchFamily="18" charset="0"/>
                </a:rPr>
                <a:t> </a:t>
              </a:r>
              <a:r>
                <a:rPr lang="en-US" altLang="zh-CN" sz="2100" b="1" dirty="0" err="1">
                  <a:solidFill>
                    <a:schemeClr val="bg1"/>
                  </a:solidFill>
                  <a:latin typeface="Times New Roman" panose="02020603050405020304" pitchFamily="18" charset="0"/>
                  <a:cs typeface="Times New Roman" panose="02020603050405020304" pitchFamily="18" charset="0"/>
                </a:rPr>
                <a:t>Và</a:t>
              </a:r>
              <a:r>
                <a:rPr lang="en-US" altLang="zh-CN" sz="2100" b="1" dirty="0">
                  <a:solidFill>
                    <a:schemeClr val="bg1"/>
                  </a:solidFill>
                  <a:latin typeface="Times New Roman" panose="02020603050405020304" pitchFamily="18" charset="0"/>
                  <a:cs typeface="Times New Roman" panose="02020603050405020304" pitchFamily="18" charset="0"/>
                </a:rPr>
                <a:t>  </a:t>
              </a:r>
              <a:r>
                <a:rPr lang="en-US" altLang="zh-CN" sz="2100" b="1" dirty="0" err="1">
                  <a:solidFill>
                    <a:schemeClr val="bg1"/>
                  </a:solidFill>
                  <a:latin typeface="Times New Roman" panose="02020603050405020304" pitchFamily="18" charset="0"/>
                  <a:cs typeface="Times New Roman" panose="02020603050405020304" pitchFamily="18" charset="0"/>
                </a:rPr>
                <a:t>Enum</a:t>
              </a:r>
              <a:endParaRPr lang="zh-CN" altLang="en-US" sz="2100" b="1" dirty="0">
                <a:solidFill>
                  <a:schemeClr val="bg1"/>
                </a:solidFill>
                <a:latin typeface="Times New Roman" panose="02020603050405020304" pitchFamily="18" charset="0"/>
                <a:cs typeface="Times New Roman" panose="02020603050405020304" pitchFamily="18" charset="0"/>
              </a:endParaRPr>
            </a:p>
          </p:txBody>
        </p:sp>
      </p:grpSp>
      <p:grpSp>
        <p:nvGrpSpPr>
          <p:cNvPr id="21" name="组合 20"/>
          <p:cNvGrpSpPr/>
          <p:nvPr/>
        </p:nvGrpSpPr>
        <p:grpSpPr>
          <a:xfrm>
            <a:off x="1327001" y="713313"/>
            <a:ext cx="724913" cy="770117"/>
            <a:chOff x="3150396" y="933507"/>
            <a:chExt cx="1350360" cy="1758295"/>
          </a:xfrm>
        </p:grpSpPr>
        <p:grpSp>
          <p:nvGrpSpPr>
            <p:cNvPr id="22" name="组合 21"/>
            <p:cNvGrpSpPr/>
            <p:nvPr/>
          </p:nvGrpSpPr>
          <p:grpSpPr>
            <a:xfrm>
              <a:off x="3150396" y="933507"/>
              <a:ext cx="1350360" cy="1758295"/>
              <a:chOff x="3222820" y="1148080"/>
              <a:chExt cx="1284820" cy="1672959"/>
            </a:xfrm>
          </p:grpSpPr>
          <p:grpSp>
            <p:nvGrpSpPr>
              <p:cNvPr id="26" name="组合 25"/>
              <p:cNvGrpSpPr/>
              <p:nvPr/>
            </p:nvGrpSpPr>
            <p:grpSpPr>
              <a:xfrm>
                <a:off x="3283275" y="1217897"/>
                <a:ext cx="1219082" cy="1603142"/>
                <a:chOff x="7134179" y="2788658"/>
                <a:chExt cx="2190439" cy="2880512"/>
              </a:xfrm>
            </p:grpSpPr>
            <p:sp>
              <p:nvSpPr>
                <p:cNvPr id="28" name="椭圆 50"/>
                <p:cNvSpPr/>
                <p:nvPr/>
              </p:nvSpPr>
              <p:spPr>
                <a:xfrm rot="18900000">
                  <a:off x="7134179" y="2788658"/>
                  <a:ext cx="2190439"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a:latin typeface="Arial" panose="020B0604020202020204" pitchFamily="34" charset="0"/>
                    <a:ea typeface="Microsoft YaHei" panose="020B0503020204020204" pitchFamily="34" charset="-122"/>
                    <a:sym typeface="Arial" panose="020B0604020202020204" pitchFamily="34" charset="0"/>
                  </a:endParaRPr>
                </a:p>
              </p:txBody>
            </p:sp>
            <p:sp>
              <p:nvSpPr>
                <p:cNvPr id="29"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a:latin typeface="Arial" panose="020B0604020202020204" pitchFamily="34" charset="0"/>
                    <a:ea typeface="Microsoft YaHei" panose="020B0503020204020204" pitchFamily="34" charset="-122"/>
                    <a:sym typeface="Arial" panose="020B0604020202020204" pitchFamily="34" charset="0"/>
                  </a:endParaRPr>
                </a:p>
              </p:txBody>
            </p:sp>
            <p:sp>
              <p:nvSpPr>
                <p:cNvPr id="30"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a:latin typeface="Arial" panose="020B0604020202020204" pitchFamily="34" charset="0"/>
                    <a:ea typeface="Microsoft YaHei" panose="020B0503020204020204" pitchFamily="34" charset="-122"/>
                    <a:sym typeface="Arial" panose="020B0604020202020204" pitchFamily="34" charset="0"/>
                  </a:endParaRPr>
                </a:p>
              </p:txBody>
            </p:sp>
          </p:grpSp>
          <p:sp>
            <p:nvSpPr>
              <p:cNvPr id="27" name="椭圆 26"/>
              <p:cNvSpPr/>
              <p:nvPr/>
            </p:nvSpPr>
            <p:spPr>
              <a:xfrm>
                <a:off x="3222820" y="1148080"/>
                <a:ext cx="1284820" cy="1284820"/>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a:p>
            </p:txBody>
          </p:sp>
        </p:grpSp>
        <p:sp>
          <p:nvSpPr>
            <p:cNvPr id="24" name="文本框 23"/>
            <p:cNvSpPr txBox="1"/>
            <p:nvPr/>
          </p:nvSpPr>
          <p:spPr>
            <a:xfrm>
              <a:off x="3358019" y="1147356"/>
              <a:ext cx="883668" cy="948645"/>
            </a:xfrm>
            <a:prstGeom prst="rect">
              <a:avLst/>
            </a:prstGeom>
            <a:noFill/>
          </p:spPr>
          <p:txBody>
            <a:bodyPr wrap="square" rtlCol="0">
              <a:spAutoFit/>
            </a:bodyPr>
            <a:lstStyle/>
            <a:p>
              <a:r>
                <a:rPr lang="en-US" altLang="zh-CN" sz="2100" b="1">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02</a:t>
              </a:r>
              <a:endParaRPr lang="zh-CN" altLang="en-US" sz="2100" b="1">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sp>
        <p:nvSpPr>
          <p:cNvPr id="5" name="TextBox 4"/>
          <p:cNvSpPr txBox="1"/>
          <p:nvPr/>
        </p:nvSpPr>
        <p:spPr>
          <a:xfrm>
            <a:off x="1200925" y="1334194"/>
            <a:ext cx="6335737" cy="3093154"/>
          </a:xfrm>
          <a:prstGeom prst="rect">
            <a:avLst/>
          </a:prstGeom>
          <a:noFill/>
        </p:spPr>
        <p:txBody>
          <a:bodyPr wrap="square" rtlCol="0">
            <a:spAutoFit/>
          </a:bodyPr>
          <a:lstStyle/>
          <a:p>
            <a:r>
              <a:rPr lang="en-US" sz="1950" b="1" dirty="0" err="1">
                <a:latin typeface="Times New Roman" panose="02020603050405020304" pitchFamily="18" charset="0"/>
                <a:cs typeface="Times New Roman" panose="02020603050405020304" pitchFamily="18" charset="0"/>
              </a:rPr>
              <a:t>Enum</a:t>
            </a:r>
            <a:r>
              <a:rPr lang="en-US" sz="1950" b="1" dirty="0">
                <a:latin typeface="Times New Roman" panose="02020603050405020304" pitchFamily="18" charset="0"/>
                <a:cs typeface="Times New Roman" panose="02020603050405020304" pitchFamily="18" charset="0"/>
              </a:rPr>
              <a:t>(Enumerate: </a:t>
            </a:r>
            <a:r>
              <a:rPr lang="en-US" sz="1950" b="1" dirty="0" err="1">
                <a:latin typeface="Times New Roman" panose="02020603050405020304" pitchFamily="18" charset="0"/>
                <a:cs typeface="Times New Roman" panose="02020603050405020304" pitchFamily="18" charset="0"/>
              </a:rPr>
              <a:t>liệt</a:t>
            </a:r>
            <a:r>
              <a:rPr lang="en-US" sz="1950" b="1" dirty="0">
                <a:latin typeface="Times New Roman" panose="02020603050405020304" pitchFamily="18" charset="0"/>
                <a:cs typeface="Times New Roman" panose="02020603050405020304" pitchFamily="18" charset="0"/>
              </a:rPr>
              <a:t> </a:t>
            </a:r>
            <a:r>
              <a:rPr lang="en-US" sz="1950" b="1" dirty="0" err="1">
                <a:latin typeface="Times New Roman" panose="02020603050405020304" pitchFamily="18" charset="0"/>
                <a:cs typeface="Times New Roman" panose="02020603050405020304" pitchFamily="18" charset="0"/>
              </a:rPr>
              <a:t>kê</a:t>
            </a:r>
            <a:r>
              <a:rPr lang="en-US" sz="1950" b="1" dirty="0">
                <a:latin typeface="Times New Roman" panose="02020603050405020304" pitchFamily="18" charset="0"/>
                <a:cs typeface="Times New Roman" panose="02020603050405020304" pitchFamily="18" charset="0"/>
              </a:rPr>
              <a:t>) </a:t>
            </a:r>
            <a:r>
              <a:rPr lang="en-US" sz="1950" b="1" dirty="0" err="1">
                <a:latin typeface="Times New Roman" panose="02020603050405020304" pitchFamily="18" charset="0"/>
                <a:cs typeface="Times New Roman" panose="02020603050405020304" pitchFamily="18" charset="0"/>
              </a:rPr>
              <a:t>là</a:t>
            </a:r>
            <a:r>
              <a:rPr lang="en-US" sz="1950" b="1" dirty="0">
                <a:latin typeface="Times New Roman" panose="02020603050405020304" pitchFamily="18" charset="0"/>
                <a:cs typeface="Times New Roman" panose="02020603050405020304" pitchFamily="18" charset="0"/>
              </a:rPr>
              <a:t> </a:t>
            </a:r>
            <a:r>
              <a:rPr lang="en-US" sz="1950" b="1" dirty="0" err="1">
                <a:latin typeface="Times New Roman" panose="02020603050405020304" pitchFamily="18" charset="0"/>
                <a:cs typeface="Times New Roman" panose="02020603050405020304" pitchFamily="18" charset="0"/>
              </a:rPr>
              <a:t>gì</a:t>
            </a:r>
            <a:r>
              <a:rPr lang="en-US" sz="1950" b="1" dirty="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Ø"/>
            </a:pPr>
            <a:r>
              <a:rPr lang="vi-VN" sz="1950" b="1" dirty="0">
                <a:latin typeface="Times New Roman" panose="02020603050405020304" pitchFamily="18" charset="0"/>
                <a:cs typeface="Times New Roman" panose="02020603050405020304" pitchFamily="18" charset="0"/>
              </a:rPr>
              <a:t>Enum trong java</a:t>
            </a:r>
            <a:r>
              <a:rPr lang="vi-VN" sz="1950" dirty="0">
                <a:latin typeface="Times New Roman" panose="02020603050405020304" pitchFamily="18" charset="0"/>
                <a:cs typeface="Times New Roman" panose="02020603050405020304" pitchFamily="18" charset="0"/>
              </a:rPr>
              <a:t> là một kiểu dữ liệu đặc biệt của Java được sử dụng để định nghĩa </a:t>
            </a:r>
            <a:r>
              <a:rPr lang="vi-VN" sz="1950" b="1" dirty="0">
                <a:latin typeface="Times New Roman" panose="02020603050405020304" pitchFamily="18" charset="0"/>
                <a:cs typeface="Times New Roman" panose="02020603050405020304" pitchFamily="18" charset="0"/>
              </a:rPr>
              <a:t>tập hợp các hằng số</a:t>
            </a:r>
            <a:r>
              <a:rPr lang="vi-VN" sz="1950" dirty="0">
                <a:latin typeface="Times New Roman" panose="02020603050405020304" pitchFamily="18" charset="0"/>
                <a:cs typeface="Times New Roman" panose="02020603050405020304" pitchFamily="18" charset="0"/>
              </a:rPr>
              <a:t>. Cụ thể hơn, Java enum là một </a:t>
            </a:r>
            <a:r>
              <a:rPr lang="vi-VN" sz="1950" b="1" dirty="0">
                <a:latin typeface="Times New Roman" panose="02020603050405020304" pitchFamily="18" charset="0"/>
                <a:cs typeface="Times New Roman" panose="02020603050405020304" pitchFamily="18" charset="0"/>
              </a:rPr>
              <a:t>kiểu đặc biệt</a:t>
            </a:r>
            <a:r>
              <a:rPr lang="vi-VN" sz="1950" dirty="0">
                <a:latin typeface="Times New Roman" panose="02020603050405020304" pitchFamily="18" charset="0"/>
                <a:cs typeface="Times New Roman" panose="02020603050405020304" pitchFamily="18" charset="0"/>
              </a:rPr>
              <a:t> </a:t>
            </a:r>
            <a:r>
              <a:rPr lang="vi-VN" sz="1950" b="1" dirty="0">
                <a:latin typeface="Times New Roman" panose="02020603050405020304" pitchFamily="18" charset="0"/>
                <a:cs typeface="Times New Roman" panose="02020603050405020304" pitchFamily="18" charset="0"/>
              </a:rPr>
              <a:t>của lớp</a:t>
            </a:r>
            <a:r>
              <a:rPr lang="en-US" sz="1950" b="1" dirty="0">
                <a:latin typeface="Times New Roman" panose="02020603050405020304" pitchFamily="18" charset="0"/>
                <a:cs typeface="Times New Roman" panose="02020603050405020304" pitchFamily="18" charset="0"/>
              </a:rPr>
              <a:t>(class)</a:t>
            </a:r>
            <a:r>
              <a:rPr lang="vi-VN" sz="1950" dirty="0">
                <a:latin typeface="Times New Roman" panose="02020603050405020304" pitchFamily="18" charset="0"/>
                <a:cs typeface="Times New Roman" panose="02020603050405020304" pitchFamily="18" charset="0"/>
              </a:rPr>
              <a:t> trong java. Một enum có thể chứa các trường, phương thức và Constructor</a:t>
            </a:r>
            <a:r>
              <a:rPr lang="en-US" sz="1950" dirty="0">
                <a:latin typeface="Times New Roman" panose="02020603050405020304" pitchFamily="18" charset="0"/>
                <a:cs typeface="Times New Roman" panose="02020603050405020304" pitchFamily="18" charset="0"/>
              </a:rPr>
              <a:t>(</a:t>
            </a:r>
            <a:r>
              <a:rPr lang="en-US" sz="1950" dirty="0" err="1">
                <a:latin typeface="Times New Roman" panose="02020603050405020304" pitchFamily="18" charset="0"/>
                <a:cs typeface="Times New Roman" panose="02020603050405020304" pitchFamily="18" charset="0"/>
              </a:rPr>
              <a:t>hàm</a:t>
            </a:r>
            <a:r>
              <a:rPr lang="en-US" sz="1950" dirty="0">
                <a:latin typeface="Times New Roman" panose="02020603050405020304" pitchFamily="18" charset="0"/>
                <a:cs typeface="Times New Roman" panose="02020603050405020304" pitchFamily="18" charset="0"/>
              </a:rPr>
              <a:t> </a:t>
            </a:r>
            <a:r>
              <a:rPr lang="en-US" sz="1950" dirty="0" err="1">
                <a:latin typeface="Times New Roman" panose="02020603050405020304" pitchFamily="18" charset="0"/>
                <a:cs typeface="Times New Roman" panose="02020603050405020304" pitchFamily="18" charset="0"/>
              </a:rPr>
              <a:t>khởi</a:t>
            </a:r>
            <a:r>
              <a:rPr lang="en-US" sz="1950" dirty="0">
                <a:latin typeface="Times New Roman" panose="02020603050405020304" pitchFamily="18" charset="0"/>
                <a:cs typeface="Times New Roman" panose="02020603050405020304" pitchFamily="18" charset="0"/>
              </a:rPr>
              <a:t> </a:t>
            </a:r>
            <a:r>
              <a:rPr lang="en-US" sz="1950" dirty="0" err="1">
                <a:latin typeface="Times New Roman" panose="02020603050405020304" pitchFamily="18" charset="0"/>
                <a:cs typeface="Times New Roman" panose="02020603050405020304" pitchFamily="18" charset="0"/>
              </a:rPr>
              <a:t>tạo</a:t>
            </a:r>
            <a:r>
              <a:rPr lang="en-US" sz="1950" dirty="0">
                <a:latin typeface="Times New Roman" panose="02020603050405020304" pitchFamily="18" charset="0"/>
                <a:cs typeface="Times New Roman" panose="02020603050405020304" pitchFamily="18" charset="0"/>
              </a:rPr>
              <a:t> </a:t>
            </a:r>
            <a:r>
              <a:rPr lang="en-US" sz="1950" dirty="0" err="1">
                <a:latin typeface="Times New Roman" panose="02020603050405020304" pitchFamily="18" charset="0"/>
                <a:cs typeface="Times New Roman" panose="02020603050405020304" pitchFamily="18" charset="0"/>
              </a:rPr>
              <a:t>đối</a:t>
            </a:r>
            <a:r>
              <a:rPr lang="en-US" sz="1950" dirty="0">
                <a:latin typeface="Times New Roman" panose="02020603050405020304" pitchFamily="18" charset="0"/>
                <a:cs typeface="Times New Roman" panose="02020603050405020304" pitchFamily="18" charset="0"/>
              </a:rPr>
              <a:t> </a:t>
            </a:r>
            <a:r>
              <a:rPr lang="en-US" sz="1950" dirty="0" err="1">
                <a:latin typeface="Times New Roman" panose="02020603050405020304" pitchFamily="18" charset="0"/>
                <a:cs typeface="Times New Roman" panose="02020603050405020304" pitchFamily="18" charset="0"/>
              </a:rPr>
              <a:t>tượng</a:t>
            </a:r>
            <a:r>
              <a:rPr lang="en-US" sz="1950" dirty="0">
                <a:latin typeface="Times New Roman" panose="02020603050405020304" pitchFamily="18" charset="0"/>
                <a:cs typeface="Times New Roman" panose="02020603050405020304" pitchFamily="18" charset="0"/>
              </a:rPr>
              <a:t>)</a:t>
            </a:r>
            <a:r>
              <a:rPr lang="vi-VN" sz="1950" dirty="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Ø"/>
            </a:pPr>
            <a:r>
              <a:rPr lang="vi-VN" sz="1950" dirty="0">
                <a:latin typeface="Times New Roman" panose="02020603050405020304" pitchFamily="18" charset="0"/>
                <a:cs typeface="Times New Roman" panose="02020603050405020304" pitchFamily="18" charset="0"/>
              </a:rPr>
              <a:t>Nó có thể được sử dụng để định nghĩa các ngày trong tuần (SUNDAY, MONDAY, TUESDAY, WEDNESDAY, THURSDAY, FRIDAY, SATURDAY), các mùa trong năm (SPRING, SUMMER, FALL, WINTER), ...</a:t>
            </a:r>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1"/>
            <a:ext cx="838200" cy="602246"/>
          </a:xfrm>
          <a:prstGeom prst="rect">
            <a:avLst/>
          </a:prstGeom>
        </p:spPr>
      </p:pic>
    </p:spTree>
    <p:extLst>
      <p:ext uri="{BB962C8B-B14F-4D97-AF65-F5344CB8AC3E}">
        <p14:creationId xmlns:p14="http://schemas.microsoft.com/office/powerpoint/2010/main" val="102311152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1+#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1143000" y="707066"/>
            <a:ext cx="6858000" cy="493194"/>
            <a:chOff x="3129129" y="1121776"/>
            <a:chExt cx="5933741" cy="1171624"/>
          </a:xfrm>
          <a:solidFill>
            <a:schemeClr val="accent1">
              <a:lumMod val="75000"/>
            </a:schemeClr>
          </a:solidFill>
        </p:grpSpPr>
        <p:sp>
          <p:nvSpPr>
            <p:cNvPr id="19"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a:solidFill>
                  <a:srgbClr val="FFAA2D"/>
                </a:solidFill>
              </a:endParaRPr>
            </a:p>
          </p:txBody>
        </p:sp>
        <p:sp>
          <p:nvSpPr>
            <p:cNvPr id="20"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b="1" dirty="0" err="1">
                  <a:solidFill>
                    <a:schemeClr val="bg1"/>
                  </a:solidFill>
                  <a:latin typeface="Times New Roman" panose="02020603050405020304" pitchFamily="18" charset="0"/>
                  <a:cs typeface="Times New Roman" panose="02020603050405020304" pitchFamily="18" charset="0"/>
                </a:rPr>
                <a:t>Hằng</a:t>
              </a:r>
              <a:r>
                <a:rPr lang="en-US" altLang="zh-CN" sz="2100" b="1" dirty="0">
                  <a:solidFill>
                    <a:schemeClr val="bg1"/>
                  </a:solidFill>
                  <a:latin typeface="Times New Roman" panose="02020603050405020304" pitchFamily="18" charset="0"/>
                  <a:cs typeface="Times New Roman" panose="02020603050405020304" pitchFamily="18" charset="0"/>
                </a:rPr>
                <a:t> </a:t>
              </a:r>
              <a:r>
                <a:rPr lang="en-US" altLang="zh-CN" sz="2100" b="1" dirty="0" err="1">
                  <a:solidFill>
                    <a:schemeClr val="bg1"/>
                  </a:solidFill>
                  <a:latin typeface="Times New Roman" panose="02020603050405020304" pitchFamily="18" charset="0"/>
                  <a:cs typeface="Times New Roman" panose="02020603050405020304" pitchFamily="18" charset="0"/>
                </a:rPr>
                <a:t>Số</a:t>
              </a:r>
              <a:r>
                <a:rPr lang="en-US" altLang="zh-CN" sz="2100" b="1" dirty="0">
                  <a:solidFill>
                    <a:schemeClr val="bg1"/>
                  </a:solidFill>
                  <a:latin typeface="Times New Roman" panose="02020603050405020304" pitchFamily="18" charset="0"/>
                  <a:cs typeface="Times New Roman" panose="02020603050405020304" pitchFamily="18" charset="0"/>
                </a:rPr>
                <a:t> (Constant)</a:t>
              </a:r>
              <a:r>
                <a:rPr lang="zh-CN" altLang="en-US" sz="2100" b="1" dirty="0">
                  <a:solidFill>
                    <a:schemeClr val="bg1"/>
                  </a:solidFill>
                  <a:latin typeface="Times New Roman" panose="02020603050405020304" pitchFamily="18" charset="0"/>
                  <a:cs typeface="Times New Roman" panose="02020603050405020304" pitchFamily="18" charset="0"/>
                </a:rPr>
                <a:t> </a:t>
              </a:r>
              <a:r>
                <a:rPr lang="en-US" altLang="zh-CN" sz="2100" b="1" dirty="0">
                  <a:solidFill>
                    <a:schemeClr val="bg1"/>
                  </a:solidFill>
                  <a:latin typeface="Times New Roman" panose="02020603050405020304" pitchFamily="18" charset="0"/>
                  <a:cs typeface="Times New Roman" panose="02020603050405020304" pitchFamily="18" charset="0"/>
                </a:rPr>
                <a:t> </a:t>
              </a:r>
              <a:r>
                <a:rPr lang="en-US" altLang="zh-CN" sz="2100" b="1" dirty="0" err="1">
                  <a:solidFill>
                    <a:schemeClr val="bg1"/>
                  </a:solidFill>
                  <a:latin typeface="Times New Roman" panose="02020603050405020304" pitchFamily="18" charset="0"/>
                  <a:cs typeface="Times New Roman" panose="02020603050405020304" pitchFamily="18" charset="0"/>
                </a:rPr>
                <a:t>Và</a:t>
              </a:r>
              <a:r>
                <a:rPr lang="en-US" altLang="zh-CN" sz="2100" b="1" dirty="0">
                  <a:solidFill>
                    <a:schemeClr val="bg1"/>
                  </a:solidFill>
                  <a:latin typeface="Times New Roman" panose="02020603050405020304" pitchFamily="18" charset="0"/>
                  <a:cs typeface="Times New Roman" panose="02020603050405020304" pitchFamily="18" charset="0"/>
                </a:rPr>
                <a:t>  </a:t>
              </a:r>
              <a:r>
                <a:rPr lang="en-US" altLang="zh-CN" sz="2100" b="1" dirty="0" err="1">
                  <a:solidFill>
                    <a:schemeClr val="bg1"/>
                  </a:solidFill>
                  <a:latin typeface="Times New Roman" panose="02020603050405020304" pitchFamily="18" charset="0"/>
                  <a:cs typeface="Times New Roman" panose="02020603050405020304" pitchFamily="18" charset="0"/>
                </a:rPr>
                <a:t>Enum</a:t>
              </a:r>
              <a:endParaRPr lang="zh-CN" altLang="en-US" sz="2100" b="1" dirty="0">
                <a:solidFill>
                  <a:schemeClr val="bg1"/>
                </a:solidFill>
                <a:latin typeface="Times New Roman" panose="02020603050405020304" pitchFamily="18" charset="0"/>
                <a:cs typeface="Times New Roman" panose="02020603050405020304" pitchFamily="18" charset="0"/>
              </a:endParaRPr>
            </a:p>
          </p:txBody>
        </p:sp>
      </p:grpSp>
      <p:grpSp>
        <p:nvGrpSpPr>
          <p:cNvPr id="21" name="组合 20"/>
          <p:cNvGrpSpPr/>
          <p:nvPr/>
        </p:nvGrpSpPr>
        <p:grpSpPr>
          <a:xfrm>
            <a:off x="1327000" y="665835"/>
            <a:ext cx="752156" cy="770117"/>
            <a:chOff x="3150396" y="933507"/>
            <a:chExt cx="1350360" cy="1758295"/>
          </a:xfrm>
        </p:grpSpPr>
        <p:grpSp>
          <p:nvGrpSpPr>
            <p:cNvPr id="22" name="组合 21"/>
            <p:cNvGrpSpPr/>
            <p:nvPr/>
          </p:nvGrpSpPr>
          <p:grpSpPr>
            <a:xfrm>
              <a:off x="3150396" y="933507"/>
              <a:ext cx="1350360" cy="1758295"/>
              <a:chOff x="3222820" y="1148080"/>
              <a:chExt cx="1284820" cy="1672959"/>
            </a:xfrm>
          </p:grpSpPr>
          <p:grpSp>
            <p:nvGrpSpPr>
              <p:cNvPr id="26" name="组合 25"/>
              <p:cNvGrpSpPr/>
              <p:nvPr/>
            </p:nvGrpSpPr>
            <p:grpSpPr>
              <a:xfrm>
                <a:off x="3283275" y="1217897"/>
                <a:ext cx="1219082" cy="1603142"/>
                <a:chOff x="7134179" y="2788658"/>
                <a:chExt cx="2190439" cy="2880512"/>
              </a:xfrm>
            </p:grpSpPr>
            <p:sp>
              <p:nvSpPr>
                <p:cNvPr id="28" name="椭圆 50"/>
                <p:cNvSpPr/>
                <p:nvPr/>
              </p:nvSpPr>
              <p:spPr>
                <a:xfrm rot="18900000">
                  <a:off x="7134179" y="2788658"/>
                  <a:ext cx="2190439"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a:latin typeface="Arial" panose="020B0604020202020204" pitchFamily="34" charset="0"/>
                    <a:ea typeface="Microsoft YaHei" panose="020B0503020204020204" pitchFamily="34" charset="-122"/>
                    <a:sym typeface="Arial" panose="020B0604020202020204" pitchFamily="34" charset="0"/>
                  </a:endParaRPr>
                </a:p>
              </p:txBody>
            </p:sp>
            <p:sp>
              <p:nvSpPr>
                <p:cNvPr id="29"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a:latin typeface="Arial" panose="020B0604020202020204" pitchFamily="34" charset="0"/>
                    <a:ea typeface="Microsoft YaHei" panose="020B0503020204020204" pitchFamily="34" charset="-122"/>
                    <a:sym typeface="Arial" panose="020B0604020202020204" pitchFamily="34" charset="0"/>
                  </a:endParaRPr>
                </a:p>
              </p:txBody>
            </p:sp>
            <p:sp>
              <p:nvSpPr>
                <p:cNvPr id="30"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a:latin typeface="Arial" panose="020B0604020202020204" pitchFamily="34" charset="0"/>
                    <a:ea typeface="Microsoft YaHei" panose="020B0503020204020204" pitchFamily="34" charset="-122"/>
                    <a:sym typeface="Arial" panose="020B0604020202020204" pitchFamily="34" charset="0"/>
                  </a:endParaRPr>
                </a:p>
              </p:txBody>
            </p:sp>
          </p:grpSp>
          <p:sp>
            <p:nvSpPr>
              <p:cNvPr id="27" name="椭圆 26"/>
              <p:cNvSpPr/>
              <p:nvPr/>
            </p:nvSpPr>
            <p:spPr>
              <a:xfrm>
                <a:off x="3222820" y="1148080"/>
                <a:ext cx="1284820" cy="1284820"/>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a:p>
            </p:txBody>
          </p:sp>
        </p:grpSp>
        <p:sp>
          <p:nvSpPr>
            <p:cNvPr id="24" name="文本框 23"/>
            <p:cNvSpPr txBox="1"/>
            <p:nvPr/>
          </p:nvSpPr>
          <p:spPr>
            <a:xfrm>
              <a:off x="3358017" y="1147356"/>
              <a:ext cx="883670" cy="948645"/>
            </a:xfrm>
            <a:prstGeom prst="rect">
              <a:avLst/>
            </a:prstGeom>
            <a:noFill/>
          </p:spPr>
          <p:txBody>
            <a:bodyPr wrap="square" rtlCol="0">
              <a:spAutoFit/>
            </a:bodyPr>
            <a:lstStyle/>
            <a:p>
              <a:r>
                <a:rPr lang="en-US" altLang="zh-CN" sz="2100" b="1">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02</a:t>
              </a:r>
              <a:endParaRPr lang="zh-CN" altLang="en-US" sz="2100" b="1">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9789" y="2066531"/>
            <a:ext cx="6052586" cy="2263226"/>
          </a:xfrm>
          <a:prstGeom prst="rect">
            <a:avLst/>
          </a:prstGeom>
        </p:spPr>
      </p:pic>
      <p:sp>
        <p:nvSpPr>
          <p:cNvPr id="3" name="TextBox 2"/>
          <p:cNvSpPr txBox="1"/>
          <p:nvPr/>
        </p:nvSpPr>
        <p:spPr>
          <a:xfrm>
            <a:off x="1273971" y="1360170"/>
            <a:ext cx="6425600" cy="738664"/>
          </a:xfrm>
          <a:prstGeom prst="rect">
            <a:avLst/>
          </a:prstGeom>
          <a:noFill/>
        </p:spPr>
        <p:txBody>
          <a:bodyPr wrap="square" rtlCol="0">
            <a:spAutoFit/>
          </a:bodyPr>
          <a:lstStyle/>
          <a:p>
            <a:pPr marL="342900" indent="-342900">
              <a:buFont typeface="Wingdings" panose="05000000000000000000" pitchFamily="2" charset="2"/>
              <a:buChar char="ü"/>
            </a:pPr>
            <a:r>
              <a:rPr lang="en-US" sz="2100" b="1" dirty="0" err="1">
                <a:latin typeface="Times New Roman" panose="02020603050405020304" pitchFamily="18" charset="0"/>
                <a:cs typeface="Times New Roman" panose="02020603050405020304" pitchFamily="18" charset="0"/>
              </a:rPr>
              <a:t>Quy</a:t>
            </a:r>
            <a:r>
              <a:rPr lang="en-US" sz="2100" b="1" dirty="0">
                <a:latin typeface="Times New Roman" panose="02020603050405020304" pitchFamily="18" charset="0"/>
                <a:cs typeface="Times New Roman" panose="02020603050405020304" pitchFamily="18" charset="0"/>
              </a:rPr>
              <a:t> </a:t>
            </a:r>
            <a:r>
              <a:rPr lang="en-US" sz="2100" b="1" dirty="0" err="1">
                <a:latin typeface="Times New Roman" panose="02020603050405020304" pitchFamily="18" charset="0"/>
                <a:cs typeface="Times New Roman" panose="02020603050405020304" pitchFamily="18" charset="0"/>
              </a:rPr>
              <a:t>tắc</a:t>
            </a:r>
            <a:r>
              <a:rPr lang="en-US" sz="2100" b="1" dirty="0">
                <a:latin typeface="Times New Roman" panose="02020603050405020304" pitchFamily="18" charset="0"/>
                <a:cs typeface="Times New Roman" panose="02020603050405020304" pitchFamily="18" charset="0"/>
              </a:rPr>
              <a:t> </a:t>
            </a:r>
            <a:r>
              <a:rPr lang="en-US" sz="2100" b="1" dirty="0" err="1">
                <a:latin typeface="Times New Roman" panose="02020603050405020304" pitchFamily="18" charset="0"/>
                <a:cs typeface="Times New Roman" panose="02020603050405020304" pitchFamily="18" charset="0"/>
              </a:rPr>
              <a:t>đặt</a:t>
            </a:r>
            <a:r>
              <a:rPr lang="en-US" sz="2100" b="1" dirty="0">
                <a:latin typeface="Times New Roman" panose="02020603050405020304" pitchFamily="18" charset="0"/>
                <a:cs typeface="Times New Roman" panose="02020603050405020304" pitchFamily="18" charset="0"/>
              </a:rPr>
              <a:t> </a:t>
            </a:r>
            <a:r>
              <a:rPr lang="en-US" sz="2100" b="1" dirty="0" err="1">
                <a:latin typeface="Times New Roman" panose="02020603050405020304" pitchFamily="18" charset="0"/>
                <a:cs typeface="Times New Roman" panose="02020603050405020304" pitchFamily="18" charset="0"/>
              </a:rPr>
              <a:t>tên</a:t>
            </a:r>
            <a:r>
              <a:rPr lang="en-US" sz="2100" b="1" dirty="0">
                <a:latin typeface="Times New Roman" panose="02020603050405020304" pitchFamily="18" charset="0"/>
                <a:cs typeface="Times New Roman" panose="02020603050405020304" pitchFamily="18" charset="0"/>
              </a:rPr>
              <a:t> </a:t>
            </a:r>
            <a:r>
              <a:rPr lang="en-US" sz="2100" b="1" dirty="0" err="1">
                <a:latin typeface="Times New Roman" panose="02020603050405020304" pitchFamily="18" charset="0"/>
                <a:cs typeface="Times New Roman" panose="02020603050405020304" pitchFamily="18" charset="0"/>
              </a:rPr>
              <a:t>hằng</a:t>
            </a:r>
            <a:r>
              <a:rPr lang="en-US" sz="2100" b="1" dirty="0">
                <a:latin typeface="Times New Roman" panose="02020603050405020304" pitchFamily="18" charset="0"/>
                <a:cs typeface="Times New Roman" panose="02020603050405020304" pitchFamily="18" charset="0"/>
              </a:rPr>
              <a:t> </a:t>
            </a:r>
            <a:r>
              <a:rPr lang="en-US" sz="2100" b="1" dirty="0" err="1">
                <a:latin typeface="Times New Roman" panose="02020603050405020304" pitchFamily="18" charset="0"/>
                <a:cs typeface="Times New Roman" panose="02020603050405020304" pitchFamily="18" charset="0"/>
              </a:rPr>
              <a:t>số</a:t>
            </a:r>
            <a:r>
              <a:rPr lang="en-US" sz="2100" b="1" dirty="0">
                <a:latin typeface="Times New Roman" panose="02020603050405020304" pitchFamily="18" charset="0"/>
                <a:cs typeface="Times New Roman" panose="02020603050405020304" pitchFamily="18" charset="0"/>
              </a:rPr>
              <a:t> </a:t>
            </a:r>
            <a:r>
              <a:rPr lang="en-US" sz="2100" b="1" dirty="0" err="1">
                <a:latin typeface="Times New Roman" panose="02020603050405020304" pitchFamily="18" charset="0"/>
                <a:cs typeface="Times New Roman" panose="02020603050405020304" pitchFamily="18" charset="0"/>
              </a:rPr>
              <a:t>trong</a:t>
            </a:r>
            <a:r>
              <a:rPr lang="en-US" sz="2100" b="1" dirty="0">
                <a:latin typeface="Times New Roman" panose="02020603050405020304" pitchFamily="18" charset="0"/>
                <a:cs typeface="Times New Roman" panose="02020603050405020304" pitchFamily="18" charset="0"/>
              </a:rPr>
              <a:t> </a:t>
            </a:r>
            <a:r>
              <a:rPr lang="en-US" sz="2100" b="1" dirty="0" err="1">
                <a:latin typeface="Times New Roman" panose="02020603050405020304" pitchFamily="18" charset="0"/>
                <a:cs typeface="Times New Roman" panose="02020603050405020304" pitchFamily="18" charset="0"/>
              </a:rPr>
              <a:t>Enum</a:t>
            </a:r>
            <a:r>
              <a:rPr lang="en-US" sz="2100" b="1" dirty="0">
                <a:latin typeface="Times New Roman" panose="02020603050405020304" pitchFamily="18" charset="0"/>
                <a:cs typeface="Times New Roman" panose="02020603050405020304" pitchFamily="18" charset="0"/>
              </a:rPr>
              <a:t> </a:t>
            </a:r>
            <a:r>
              <a:rPr lang="en-US" sz="2100" b="1" dirty="0" err="1">
                <a:latin typeface="Times New Roman" panose="02020603050405020304" pitchFamily="18" charset="0"/>
                <a:cs typeface="Times New Roman" panose="02020603050405020304" pitchFamily="18" charset="0"/>
              </a:rPr>
              <a:t>giống</a:t>
            </a:r>
            <a:r>
              <a:rPr lang="en-US" sz="2100" b="1" dirty="0">
                <a:latin typeface="Times New Roman" panose="02020603050405020304" pitchFamily="18" charset="0"/>
                <a:cs typeface="Times New Roman" panose="02020603050405020304" pitchFamily="18" charset="0"/>
              </a:rPr>
              <a:t> </a:t>
            </a:r>
            <a:r>
              <a:rPr lang="en-US" sz="2100" b="1" dirty="0" err="1">
                <a:latin typeface="Times New Roman" panose="02020603050405020304" pitchFamily="18" charset="0"/>
                <a:cs typeface="Times New Roman" panose="02020603050405020304" pitchFamily="18" charset="0"/>
              </a:rPr>
              <a:t>hệt</a:t>
            </a:r>
            <a:r>
              <a:rPr lang="en-US" sz="2100" b="1" dirty="0">
                <a:latin typeface="Times New Roman" panose="02020603050405020304" pitchFamily="18" charset="0"/>
                <a:cs typeface="Times New Roman" panose="02020603050405020304" pitchFamily="18" charset="0"/>
              </a:rPr>
              <a:t> </a:t>
            </a:r>
            <a:r>
              <a:rPr lang="en-US" sz="2100" b="1" dirty="0" err="1">
                <a:latin typeface="Times New Roman" panose="02020603050405020304" pitchFamily="18" charset="0"/>
                <a:cs typeface="Times New Roman" panose="02020603050405020304" pitchFamily="18" charset="0"/>
              </a:rPr>
              <a:t>với</a:t>
            </a:r>
            <a:r>
              <a:rPr lang="en-US" sz="2100" b="1" dirty="0">
                <a:latin typeface="Times New Roman" panose="02020603050405020304" pitchFamily="18" charset="0"/>
                <a:cs typeface="Times New Roman" panose="02020603050405020304" pitchFamily="18" charset="0"/>
              </a:rPr>
              <a:t> </a:t>
            </a:r>
            <a:r>
              <a:rPr lang="en-US" sz="2100" b="1" dirty="0" err="1">
                <a:latin typeface="Times New Roman" panose="02020603050405020304" pitchFamily="18" charset="0"/>
                <a:cs typeface="Times New Roman" panose="02020603050405020304" pitchFamily="18" charset="0"/>
              </a:rPr>
              <a:t>quy</a:t>
            </a:r>
            <a:r>
              <a:rPr lang="en-US" sz="2100" b="1" dirty="0">
                <a:latin typeface="Times New Roman" panose="02020603050405020304" pitchFamily="18" charset="0"/>
                <a:cs typeface="Times New Roman" panose="02020603050405020304" pitchFamily="18" charset="0"/>
              </a:rPr>
              <a:t> </a:t>
            </a:r>
            <a:r>
              <a:rPr lang="en-US" sz="2100" b="1" dirty="0" err="1">
                <a:latin typeface="Times New Roman" panose="02020603050405020304" pitchFamily="18" charset="0"/>
                <a:cs typeface="Times New Roman" panose="02020603050405020304" pitchFamily="18" charset="0"/>
              </a:rPr>
              <a:t>tắc</a:t>
            </a:r>
            <a:r>
              <a:rPr lang="en-US" sz="2100" b="1" dirty="0">
                <a:latin typeface="Times New Roman" panose="02020603050405020304" pitchFamily="18" charset="0"/>
                <a:cs typeface="Times New Roman" panose="02020603050405020304" pitchFamily="18" charset="0"/>
              </a:rPr>
              <a:t> </a:t>
            </a:r>
            <a:r>
              <a:rPr lang="en-US" sz="2100" b="1" dirty="0" err="1">
                <a:latin typeface="Times New Roman" panose="02020603050405020304" pitchFamily="18" charset="0"/>
                <a:cs typeface="Times New Roman" panose="02020603050405020304" pitchFamily="18" charset="0"/>
              </a:rPr>
              <a:t>đặt</a:t>
            </a:r>
            <a:r>
              <a:rPr lang="en-US" sz="2100" b="1" dirty="0">
                <a:latin typeface="Times New Roman" panose="02020603050405020304" pitchFamily="18" charset="0"/>
                <a:cs typeface="Times New Roman" panose="02020603050405020304" pitchFamily="18" charset="0"/>
              </a:rPr>
              <a:t> </a:t>
            </a:r>
            <a:r>
              <a:rPr lang="en-US" sz="2100" b="1" dirty="0" err="1">
                <a:latin typeface="Times New Roman" panose="02020603050405020304" pitchFamily="18" charset="0"/>
                <a:cs typeface="Times New Roman" panose="02020603050405020304" pitchFamily="18" charset="0"/>
              </a:rPr>
              <a:t>tên</a:t>
            </a:r>
            <a:r>
              <a:rPr lang="en-US" sz="2100" b="1" dirty="0">
                <a:latin typeface="Times New Roman" panose="02020603050405020304" pitchFamily="18" charset="0"/>
                <a:cs typeface="Times New Roman" panose="02020603050405020304" pitchFamily="18" charset="0"/>
              </a:rPr>
              <a:t> const. </a:t>
            </a:r>
            <a:r>
              <a:rPr lang="en-US" sz="2100" b="1" dirty="0" err="1">
                <a:latin typeface="Times New Roman" panose="02020603050405020304" pitchFamily="18" charset="0"/>
                <a:cs typeface="Times New Roman" panose="02020603050405020304" pitchFamily="18" charset="0"/>
              </a:rPr>
              <a:t>Ví</a:t>
            </a:r>
            <a:r>
              <a:rPr lang="en-US" sz="2100" b="1" dirty="0">
                <a:latin typeface="Times New Roman" panose="02020603050405020304" pitchFamily="18" charset="0"/>
                <a:cs typeface="Times New Roman" panose="02020603050405020304" pitchFamily="18" charset="0"/>
              </a:rPr>
              <a:t> </a:t>
            </a:r>
            <a:r>
              <a:rPr lang="en-US" sz="2100" b="1" dirty="0" err="1">
                <a:latin typeface="Times New Roman" panose="02020603050405020304" pitchFamily="18" charset="0"/>
                <a:cs typeface="Times New Roman" panose="02020603050405020304" pitchFamily="18" charset="0"/>
              </a:rPr>
              <a:t>dụ</a:t>
            </a:r>
            <a:r>
              <a:rPr lang="en-US" sz="2100" b="1" dirty="0">
                <a:latin typeface="Times New Roman" panose="02020603050405020304" pitchFamily="18" charset="0"/>
                <a:cs typeface="Times New Roman" panose="02020603050405020304" pitchFamily="18" charset="0"/>
              </a:rPr>
              <a:t>:</a:t>
            </a:r>
          </a:p>
        </p:txBody>
      </p:sp>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4800" y="228601"/>
            <a:ext cx="838200" cy="602246"/>
          </a:xfrm>
          <a:prstGeom prst="rect">
            <a:avLst/>
          </a:prstGeom>
        </p:spPr>
      </p:pic>
    </p:spTree>
    <p:extLst>
      <p:ext uri="{BB962C8B-B14F-4D97-AF65-F5344CB8AC3E}">
        <p14:creationId xmlns:p14="http://schemas.microsoft.com/office/powerpoint/2010/main" val="112255218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1+#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1143000" y="707066"/>
            <a:ext cx="6858000" cy="493194"/>
            <a:chOff x="3129129" y="1121776"/>
            <a:chExt cx="5933741" cy="1171624"/>
          </a:xfrm>
          <a:solidFill>
            <a:schemeClr val="accent1">
              <a:lumMod val="75000"/>
            </a:schemeClr>
          </a:solidFill>
        </p:grpSpPr>
        <p:sp>
          <p:nvSpPr>
            <p:cNvPr id="19"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a:solidFill>
                  <a:srgbClr val="FFAA2D"/>
                </a:solidFill>
              </a:endParaRPr>
            </a:p>
          </p:txBody>
        </p:sp>
        <p:sp>
          <p:nvSpPr>
            <p:cNvPr id="20"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b="1" dirty="0" err="1">
                  <a:solidFill>
                    <a:schemeClr val="bg1"/>
                  </a:solidFill>
                  <a:latin typeface="Times New Roman" panose="02020603050405020304" pitchFamily="18" charset="0"/>
                  <a:cs typeface="Times New Roman" panose="02020603050405020304" pitchFamily="18" charset="0"/>
                </a:rPr>
                <a:t>Hằng</a:t>
              </a:r>
              <a:r>
                <a:rPr lang="en-US" altLang="zh-CN" sz="2100" b="1" dirty="0">
                  <a:solidFill>
                    <a:schemeClr val="bg1"/>
                  </a:solidFill>
                  <a:latin typeface="Times New Roman" panose="02020603050405020304" pitchFamily="18" charset="0"/>
                  <a:cs typeface="Times New Roman" panose="02020603050405020304" pitchFamily="18" charset="0"/>
                </a:rPr>
                <a:t> </a:t>
              </a:r>
              <a:r>
                <a:rPr lang="en-US" altLang="zh-CN" sz="2100" b="1" dirty="0" err="1">
                  <a:solidFill>
                    <a:schemeClr val="bg1"/>
                  </a:solidFill>
                  <a:latin typeface="Times New Roman" panose="02020603050405020304" pitchFamily="18" charset="0"/>
                  <a:cs typeface="Times New Roman" panose="02020603050405020304" pitchFamily="18" charset="0"/>
                </a:rPr>
                <a:t>Số</a:t>
              </a:r>
              <a:r>
                <a:rPr lang="en-US" altLang="zh-CN" sz="2100" b="1" dirty="0">
                  <a:solidFill>
                    <a:schemeClr val="bg1"/>
                  </a:solidFill>
                  <a:latin typeface="Times New Roman" panose="02020603050405020304" pitchFamily="18" charset="0"/>
                  <a:cs typeface="Times New Roman" panose="02020603050405020304" pitchFamily="18" charset="0"/>
                </a:rPr>
                <a:t> (Constant)</a:t>
              </a:r>
              <a:r>
                <a:rPr lang="zh-CN" altLang="en-US" sz="2100" b="1" dirty="0">
                  <a:solidFill>
                    <a:schemeClr val="bg1"/>
                  </a:solidFill>
                  <a:latin typeface="Times New Roman" panose="02020603050405020304" pitchFamily="18" charset="0"/>
                  <a:cs typeface="Times New Roman" panose="02020603050405020304" pitchFamily="18" charset="0"/>
                </a:rPr>
                <a:t> </a:t>
              </a:r>
              <a:r>
                <a:rPr lang="en-US" altLang="zh-CN" sz="2100" b="1" dirty="0">
                  <a:solidFill>
                    <a:schemeClr val="bg1"/>
                  </a:solidFill>
                  <a:latin typeface="Times New Roman" panose="02020603050405020304" pitchFamily="18" charset="0"/>
                  <a:cs typeface="Times New Roman" panose="02020603050405020304" pitchFamily="18" charset="0"/>
                </a:rPr>
                <a:t> </a:t>
              </a:r>
              <a:r>
                <a:rPr lang="en-US" altLang="zh-CN" sz="2100" b="1" dirty="0" err="1">
                  <a:solidFill>
                    <a:schemeClr val="bg1"/>
                  </a:solidFill>
                  <a:latin typeface="Times New Roman" panose="02020603050405020304" pitchFamily="18" charset="0"/>
                  <a:cs typeface="Times New Roman" panose="02020603050405020304" pitchFamily="18" charset="0"/>
                </a:rPr>
                <a:t>Và</a:t>
              </a:r>
              <a:r>
                <a:rPr lang="en-US" altLang="zh-CN" sz="2100" b="1" dirty="0">
                  <a:solidFill>
                    <a:schemeClr val="bg1"/>
                  </a:solidFill>
                  <a:latin typeface="Times New Roman" panose="02020603050405020304" pitchFamily="18" charset="0"/>
                  <a:cs typeface="Times New Roman" panose="02020603050405020304" pitchFamily="18" charset="0"/>
                </a:rPr>
                <a:t>  </a:t>
              </a:r>
              <a:r>
                <a:rPr lang="en-US" altLang="zh-CN" sz="2100" b="1" dirty="0" err="1">
                  <a:solidFill>
                    <a:schemeClr val="bg1"/>
                  </a:solidFill>
                  <a:latin typeface="Times New Roman" panose="02020603050405020304" pitchFamily="18" charset="0"/>
                  <a:cs typeface="Times New Roman" panose="02020603050405020304" pitchFamily="18" charset="0"/>
                </a:rPr>
                <a:t>Enum</a:t>
              </a:r>
              <a:endParaRPr lang="zh-CN" altLang="en-US" sz="2100" b="1" dirty="0">
                <a:solidFill>
                  <a:schemeClr val="bg1"/>
                </a:solidFill>
                <a:latin typeface="Times New Roman" panose="02020603050405020304" pitchFamily="18" charset="0"/>
                <a:cs typeface="Times New Roman" panose="02020603050405020304" pitchFamily="18" charset="0"/>
              </a:endParaRPr>
            </a:p>
          </p:txBody>
        </p:sp>
      </p:grpSp>
      <p:grpSp>
        <p:nvGrpSpPr>
          <p:cNvPr id="21" name="组合 20"/>
          <p:cNvGrpSpPr/>
          <p:nvPr/>
        </p:nvGrpSpPr>
        <p:grpSpPr>
          <a:xfrm>
            <a:off x="1327000" y="665835"/>
            <a:ext cx="752156" cy="770117"/>
            <a:chOff x="3150396" y="933507"/>
            <a:chExt cx="1350360" cy="1758295"/>
          </a:xfrm>
        </p:grpSpPr>
        <p:grpSp>
          <p:nvGrpSpPr>
            <p:cNvPr id="22" name="组合 21"/>
            <p:cNvGrpSpPr/>
            <p:nvPr/>
          </p:nvGrpSpPr>
          <p:grpSpPr>
            <a:xfrm>
              <a:off x="3150396" y="933507"/>
              <a:ext cx="1350360" cy="1758295"/>
              <a:chOff x="3222820" y="1148080"/>
              <a:chExt cx="1284820" cy="1672959"/>
            </a:xfrm>
          </p:grpSpPr>
          <p:grpSp>
            <p:nvGrpSpPr>
              <p:cNvPr id="26" name="组合 25"/>
              <p:cNvGrpSpPr/>
              <p:nvPr/>
            </p:nvGrpSpPr>
            <p:grpSpPr>
              <a:xfrm>
                <a:off x="3283275" y="1217897"/>
                <a:ext cx="1219082" cy="1603142"/>
                <a:chOff x="7134179" y="2788658"/>
                <a:chExt cx="2190439" cy="2880512"/>
              </a:xfrm>
            </p:grpSpPr>
            <p:sp>
              <p:nvSpPr>
                <p:cNvPr id="28" name="椭圆 50"/>
                <p:cNvSpPr/>
                <p:nvPr/>
              </p:nvSpPr>
              <p:spPr>
                <a:xfrm rot="18900000">
                  <a:off x="7134179" y="2788658"/>
                  <a:ext cx="2190439"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a:latin typeface="Arial" panose="020B0604020202020204" pitchFamily="34" charset="0"/>
                    <a:ea typeface="Microsoft YaHei" panose="020B0503020204020204" pitchFamily="34" charset="-122"/>
                    <a:sym typeface="Arial" panose="020B0604020202020204" pitchFamily="34" charset="0"/>
                  </a:endParaRPr>
                </a:p>
              </p:txBody>
            </p:sp>
            <p:sp>
              <p:nvSpPr>
                <p:cNvPr id="29"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a:latin typeface="Arial" panose="020B0604020202020204" pitchFamily="34" charset="0"/>
                    <a:ea typeface="Microsoft YaHei" panose="020B0503020204020204" pitchFamily="34" charset="-122"/>
                    <a:sym typeface="Arial" panose="020B0604020202020204" pitchFamily="34" charset="0"/>
                  </a:endParaRPr>
                </a:p>
              </p:txBody>
            </p:sp>
            <p:sp>
              <p:nvSpPr>
                <p:cNvPr id="30"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a:latin typeface="Arial" panose="020B0604020202020204" pitchFamily="34" charset="0"/>
                    <a:ea typeface="Microsoft YaHei" panose="020B0503020204020204" pitchFamily="34" charset="-122"/>
                    <a:sym typeface="Arial" panose="020B0604020202020204" pitchFamily="34" charset="0"/>
                  </a:endParaRPr>
                </a:p>
              </p:txBody>
            </p:sp>
          </p:grpSp>
          <p:sp>
            <p:nvSpPr>
              <p:cNvPr id="27" name="椭圆 26"/>
              <p:cNvSpPr/>
              <p:nvPr/>
            </p:nvSpPr>
            <p:spPr>
              <a:xfrm>
                <a:off x="3222820" y="1148080"/>
                <a:ext cx="1284820" cy="1284820"/>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a:p>
            </p:txBody>
          </p:sp>
        </p:grpSp>
        <p:sp>
          <p:nvSpPr>
            <p:cNvPr id="24" name="文本框 23"/>
            <p:cNvSpPr txBox="1"/>
            <p:nvPr/>
          </p:nvSpPr>
          <p:spPr>
            <a:xfrm>
              <a:off x="3429503" y="1147356"/>
              <a:ext cx="812184" cy="948645"/>
            </a:xfrm>
            <a:prstGeom prst="rect">
              <a:avLst/>
            </a:prstGeom>
            <a:noFill/>
          </p:spPr>
          <p:txBody>
            <a:bodyPr wrap="square" rtlCol="0">
              <a:spAutoFit/>
            </a:bodyPr>
            <a:lstStyle/>
            <a:p>
              <a:r>
                <a:rPr lang="en-US" altLang="zh-CN" sz="2100" b="1" dirty="0">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02</a:t>
              </a:r>
              <a:endParaRPr lang="zh-CN" altLang="en-US" sz="2100" b="1" dirty="0">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0086" y="1369388"/>
            <a:ext cx="5216534" cy="3044096"/>
          </a:xfrm>
          <a:prstGeom prst="rect">
            <a:avLst/>
          </a:prstGeom>
        </p:spPr>
      </p:pic>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4800" y="228601"/>
            <a:ext cx="838200" cy="602246"/>
          </a:xfrm>
          <a:prstGeom prst="rect">
            <a:avLst/>
          </a:prstGeom>
        </p:spPr>
      </p:pic>
    </p:spTree>
    <p:extLst>
      <p:ext uri="{BB962C8B-B14F-4D97-AF65-F5344CB8AC3E}">
        <p14:creationId xmlns:p14="http://schemas.microsoft.com/office/powerpoint/2010/main" val="108573066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1+#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 name="组合 77"/>
          <p:cNvGrpSpPr/>
          <p:nvPr/>
        </p:nvGrpSpPr>
        <p:grpSpPr>
          <a:xfrm>
            <a:off x="1143000" y="659504"/>
            <a:ext cx="6858000" cy="505913"/>
            <a:chOff x="3129129" y="1121776"/>
            <a:chExt cx="6189792" cy="1171624"/>
          </a:xfrm>
        </p:grpSpPr>
        <p:sp>
          <p:nvSpPr>
            <p:cNvPr id="79" name="圆角矩形 78"/>
            <p:cNvSpPr/>
            <p:nvPr/>
          </p:nvSpPr>
          <p:spPr>
            <a:xfrm>
              <a:off x="3129129" y="1121776"/>
              <a:ext cx="6189792"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1">
                <a:solidFill>
                  <a:srgbClr val="FFAA2D"/>
                </a:solidFill>
              </a:endParaRPr>
            </a:p>
          </p:txBody>
        </p:sp>
        <p:sp>
          <p:nvSpPr>
            <p:cNvPr id="80" name="圆角矩形 79"/>
            <p:cNvSpPr/>
            <p:nvPr/>
          </p:nvSpPr>
          <p:spPr>
            <a:xfrm>
              <a:off x="3289330" y="1253414"/>
              <a:ext cx="5980697" cy="908350"/>
            </a:xfrm>
            <a:prstGeom prst="roundRect">
              <a:avLst>
                <a:gd name="adj" fmla="val 50000"/>
              </a:avLst>
            </a:prstGeom>
            <a:gradFill>
              <a:gsLst>
                <a:gs pos="0">
                  <a:srgbClr val="01ACBE"/>
                </a:gs>
                <a:gs pos="100000">
                  <a:srgbClr val="01DAF1"/>
                </a:gs>
              </a:gsLst>
              <a:lin ang="0" scaled="0"/>
            </a:grad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Từ</a:t>
              </a:r>
              <a:r>
                <a:rPr lang="en-US" altLang="zh-CN" sz="1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Khóa</a:t>
              </a:r>
              <a:r>
                <a:rPr lang="en-US" altLang="zh-CN" sz="1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static Trong Java</a:t>
              </a:r>
              <a:endParaRPr lang="zh-CN" altLang="en-US" sz="1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81" name="组合 80"/>
          <p:cNvGrpSpPr/>
          <p:nvPr/>
        </p:nvGrpSpPr>
        <p:grpSpPr>
          <a:xfrm>
            <a:off x="1227070" y="593338"/>
            <a:ext cx="665600" cy="823838"/>
            <a:chOff x="3149762" y="916761"/>
            <a:chExt cx="1351556" cy="1771661"/>
          </a:xfrm>
        </p:grpSpPr>
        <p:grpSp>
          <p:nvGrpSpPr>
            <p:cNvPr id="82" name="组合 81"/>
            <p:cNvGrpSpPr/>
            <p:nvPr/>
          </p:nvGrpSpPr>
          <p:grpSpPr>
            <a:xfrm>
              <a:off x="3149762" y="916761"/>
              <a:ext cx="1351556" cy="1771661"/>
              <a:chOff x="3222217" y="1132147"/>
              <a:chExt cx="1285958" cy="1685676"/>
            </a:xfrm>
          </p:grpSpPr>
          <p:grpSp>
            <p:nvGrpSpPr>
              <p:cNvPr id="86" name="组合 85"/>
              <p:cNvGrpSpPr/>
              <p:nvPr/>
            </p:nvGrpSpPr>
            <p:grpSpPr>
              <a:xfrm>
                <a:off x="3289093" y="1214680"/>
                <a:ext cx="1219082" cy="1603143"/>
                <a:chOff x="7144634" y="2782876"/>
                <a:chExt cx="2190439" cy="2880513"/>
              </a:xfrm>
            </p:grpSpPr>
            <p:sp>
              <p:nvSpPr>
                <p:cNvPr id="88" name="椭圆 50"/>
                <p:cNvSpPr/>
                <p:nvPr/>
              </p:nvSpPr>
              <p:spPr>
                <a:xfrm rot="18900000">
                  <a:off x="7144634" y="2782876"/>
                  <a:ext cx="2190439"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1">
                    <a:latin typeface="Arial" panose="020B0604020202020204" pitchFamily="34" charset="0"/>
                    <a:ea typeface="Microsoft YaHei" panose="020B0503020204020204" pitchFamily="34" charset="-122"/>
                    <a:sym typeface="Arial" panose="020B0604020202020204" pitchFamily="34" charset="0"/>
                  </a:endParaRPr>
                </a:p>
              </p:txBody>
            </p:sp>
            <p:sp>
              <p:nvSpPr>
                <p:cNvPr id="89"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1">
                    <a:latin typeface="Arial" panose="020B0604020202020204" pitchFamily="34" charset="0"/>
                    <a:ea typeface="Microsoft YaHei" panose="020B0503020204020204" pitchFamily="34" charset="-122"/>
                    <a:sym typeface="Arial" panose="020B0604020202020204" pitchFamily="34" charset="0"/>
                  </a:endParaRPr>
                </a:p>
              </p:txBody>
            </p:sp>
            <p:sp>
              <p:nvSpPr>
                <p:cNvPr id="90"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1">
                    <a:latin typeface="Arial" panose="020B0604020202020204" pitchFamily="34" charset="0"/>
                    <a:ea typeface="Microsoft YaHei" panose="020B0503020204020204" pitchFamily="34" charset="-122"/>
                    <a:sym typeface="Arial" panose="020B0604020202020204" pitchFamily="34" charset="0"/>
                  </a:endParaRPr>
                </a:p>
              </p:txBody>
            </p:sp>
          </p:grpSp>
          <p:sp>
            <p:nvSpPr>
              <p:cNvPr id="87" name="椭圆 86"/>
              <p:cNvSpPr/>
              <p:nvPr/>
            </p:nvSpPr>
            <p:spPr>
              <a:xfrm>
                <a:off x="3222217" y="1132147"/>
                <a:ext cx="1284819"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1"/>
              </a:p>
            </p:txBody>
          </p:sp>
        </p:grpSp>
        <p:sp>
          <p:nvSpPr>
            <p:cNvPr id="84" name="文本框 83"/>
            <p:cNvSpPr txBox="1"/>
            <p:nvPr/>
          </p:nvSpPr>
          <p:spPr>
            <a:xfrm>
              <a:off x="3339469" y="1212512"/>
              <a:ext cx="872592" cy="794247"/>
            </a:xfrm>
            <a:prstGeom prst="rect">
              <a:avLst/>
            </a:prstGeom>
            <a:noFill/>
          </p:spPr>
          <p:txBody>
            <a:bodyPr wrap="square" rtlCol="0">
              <a:spAutoFit/>
            </a:bodyPr>
            <a:lstStyle/>
            <a:p>
              <a:pPr algn="ctr"/>
              <a:r>
                <a:rPr lang="en-US" altLang="zh-CN" sz="1800" dirty="0">
                  <a:solidFill>
                    <a:srgbClr val="01ACBE"/>
                  </a:solidFill>
                  <a:latin typeface="Impact" panose="020B0806030902050204" pitchFamily="34" charset="0"/>
                </a:rPr>
                <a:t>03</a:t>
              </a:r>
              <a:endParaRPr lang="zh-CN" altLang="en-US" sz="1800" dirty="0">
                <a:solidFill>
                  <a:srgbClr val="01ACBE"/>
                </a:solidFill>
                <a:latin typeface="Impact" panose="020B0806030902050204" pitchFamily="34" charset="0"/>
              </a:endParaRPr>
            </a:p>
          </p:txBody>
        </p:sp>
      </p:grpSp>
      <p:sp>
        <p:nvSpPr>
          <p:cNvPr id="3" name="TextBox 2"/>
          <p:cNvSpPr txBox="1"/>
          <p:nvPr/>
        </p:nvSpPr>
        <p:spPr>
          <a:xfrm>
            <a:off x="1212123" y="1239932"/>
            <a:ext cx="6719757" cy="2677656"/>
          </a:xfrm>
          <a:prstGeom prst="rect">
            <a:avLst/>
          </a:prstGeom>
          <a:noFill/>
        </p:spPr>
        <p:txBody>
          <a:bodyPr wrap="square" rtlCol="0">
            <a:spAutoFit/>
          </a:bodyPr>
          <a:lstStyle/>
          <a:p>
            <a:r>
              <a:rPr lang="en-US" sz="2100" b="1" dirty="0">
                <a:latin typeface="Times New Roman" panose="02020603050405020304" pitchFamily="18" charset="0"/>
                <a:cs typeface="Times New Roman" panose="02020603050405020304" pitchFamily="18" charset="0"/>
              </a:rPr>
              <a:t>Static(</a:t>
            </a:r>
            <a:r>
              <a:rPr lang="en-US" sz="2100" b="1" dirty="0" err="1">
                <a:latin typeface="Times New Roman" panose="02020603050405020304" pitchFamily="18" charset="0"/>
                <a:cs typeface="Times New Roman" panose="02020603050405020304" pitchFamily="18" charset="0"/>
              </a:rPr>
              <a:t>tĩnh</a:t>
            </a:r>
            <a:r>
              <a:rPr lang="en-US" sz="2100" b="1" dirty="0">
                <a:latin typeface="Times New Roman" panose="02020603050405020304" pitchFamily="18" charset="0"/>
                <a:cs typeface="Times New Roman" panose="02020603050405020304" pitchFamily="18" charset="0"/>
              </a:rPr>
              <a:t>) </a:t>
            </a:r>
            <a:r>
              <a:rPr lang="en-US" sz="2100" b="1" dirty="0" err="1">
                <a:latin typeface="Times New Roman" panose="02020603050405020304" pitchFamily="18" charset="0"/>
                <a:cs typeface="Times New Roman" panose="02020603050405020304" pitchFamily="18" charset="0"/>
              </a:rPr>
              <a:t>là</a:t>
            </a:r>
            <a:r>
              <a:rPr lang="en-US" sz="2100" b="1" dirty="0">
                <a:latin typeface="Times New Roman" panose="02020603050405020304" pitchFamily="18" charset="0"/>
                <a:cs typeface="Times New Roman" panose="02020603050405020304" pitchFamily="18" charset="0"/>
              </a:rPr>
              <a:t> </a:t>
            </a:r>
            <a:r>
              <a:rPr lang="en-US" sz="2100" b="1" dirty="0" err="1">
                <a:latin typeface="Times New Roman" panose="02020603050405020304" pitchFamily="18" charset="0"/>
                <a:cs typeface="Times New Roman" panose="02020603050405020304" pitchFamily="18" charset="0"/>
              </a:rPr>
              <a:t>gì</a:t>
            </a:r>
            <a:r>
              <a:rPr lang="en-US" sz="2100" b="1" dirty="0">
                <a:latin typeface="Times New Roman" panose="02020603050405020304" pitchFamily="18" charset="0"/>
                <a:cs typeface="Times New Roman" panose="02020603050405020304" pitchFamily="18" charset="0"/>
              </a:rPr>
              <a:t>?: </a:t>
            </a:r>
          </a:p>
          <a:p>
            <a:pPr marL="342900" indent="-342900">
              <a:buFont typeface="Wingdings" panose="05000000000000000000" pitchFamily="2" charset="2"/>
              <a:buChar char="v"/>
            </a:pPr>
            <a:r>
              <a:rPr lang="vi-VN" sz="2100" b="1" dirty="0">
                <a:latin typeface="Times New Roman" panose="02020603050405020304" pitchFamily="18" charset="0"/>
                <a:cs typeface="Times New Roman" panose="02020603050405020304" pitchFamily="18" charset="0"/>
              </a:rPr>
              <a:t>static </a:t>
            </a:r>
            <a:r>
              <a:rPr lang="en-US" sz="2100" b="1" dirty="0" err="1">
                <a:latin typeface="Times New Roman" panose="02020603050405020304" pitchFamily="18" charset="0"/>
                <a:cs typeface="Times New Roman" panose="02020603050405020304" pitchFamily="18" charset="0"/>
              </a:rPr>
              <a:t>là</a:t>
            </a:r>
            <a:r>
              <a:rPr lang="en-US" sz="2100" b="1" dirty="0">
                <a:latin typeface="Times New Roman" panose="02020603050405020304" pitchFamily="18" charset="0"/>
                <a:cs typeface="Times New Roman" panose="02020603050405020304" pitchFamily="18" charset="0"/>
              </a:rPr>
              <a:t> </a:t>
            </a:r>
            <a:r>
              <a:rPr lang="en-US" sz="2100" b="1" dirty="0" err="1">
                <a:latin typeface="Times New Roman" panose="02020603050405020304" pitchFamily="18" charset="0"/>
                <a:cs typeface="Times New Roman" panose="02020603050405020304" pitchFamily="18" charset="0"/>
              </a:rPr>
              <a:t>một</a:t>
            </a:r>
            <a:r>
              <a:rPr lang="en-US" sz="2100" b="1" dirty="0">
                <a:latin typeface="Times New Roman" panose="02020603050405020304" pitchFamily="18" charset="0"/>
                <a:cs typeface="Times New Roman" panose="02020603050405020304" pitchFamily="18" charset="0"/>
              </a:rPr>
              <a:t> t</a:t>
            </a:r>
            <a:r>
              <a:rPr lang="vi-VN" sz="2100" b="1" dirty="0">
                <a:latin typeface="Times New Roman" panose="02020603050405020304" pitchFamily="18" charset="0"/>
                <a:cs typeface="Times New Roman" panose="02020603050405020304" pitchFamily="18" charset="0"/>
              </a:rPr>
              <a:t>ừ khóa trong Java</a:t>
            </a:r>
            <a:r>
              <a:rPr lang="vi-VN" sz="2100" dirty="0">
                <a:latin typeface="Times New Roman" panose="02020603050405020304" pitchFamily="18" charset="0"/>
                <a:cs typeface="Times New Roman" panose="02020603050405020304" pitchFamily="18" charset="0"/>
              </a:rPr>
              <a:t> được sử dụng chính để quản lý bộ nhớ. </a:t>
            </a:r>
            <a:endParaRPr lang="en-US" sz="21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vi-VN" sz="2100" dirty="0">
                <a:latin typeface="Times New Roman" panose="02020603050405020304" pitchFamily="18" charset="0"/>
                <a:cs typeface="Times New Roman" panose="02020603050405020304" pitchFamily="18" charset="0"/>
              </a:rPr>
              <a:t>Chúng ta có thể áp dụng từ khóa static với các biến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toàn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cục</a:t>
            </a:r>
            <a:r>
              <a:rPr lang="vi-VN" sz="2100" dirty="0">
                <a:latin typeface="Times New Roman" panose="02020603050405020304" pitchFamily="18" charset="0"/>
                <a:cs typeface="Times New Roman" panose="02020603050405020304" pitchFamily="18" charset="0"/>
              </a:rPr>
              <a:t>, các phương thức, các khối, các lớp lồng nhau(nested class). </a:t>
            </a:r>
            <a:endParaRPr lang="en-US" sz="21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vi-VN" sz="2100" dirty="0">
                <a:latin typeface="Times New Roman" panose="02020603050405020304" pitchFamily="18" charset="0"/>
                <a:cs typeface="Times New Roman" panose="02020603050405020304" pitchFamily="18" charset="0"/>
              </a:rPr>
              <a:t>Từ khóa static thuộc về lớp chứ không thuộc về instance(thể hiện) của lớp.</a:t>
            </a:r>
            <a:endParaRPr lang="en-US" sz="2100" dirty="0">
              <a:latin typeface="Times New Roman" panose="02020603050405020304" pitchFamily="18" charset="0"/>
              <a:cs typeface="Times New Roman" panose="02020603050405020304" pitchFamily="18" charset="0"/>
            </a:endParaRPr>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1"/>
            <a:ext cx="838200" cy="602246"/>
          </a:xfrm>
          <a:prstGeom prst="rect">
            <a:avLst/>
          </a:prstGeom>
        </p:spPr>
      </p:pic>
    </p:spTree>
    <p:extLst>
      <p:ext uri="{BB962C8B-B14F-4D97-AF65-F5344CB8AC3E}">
        <p14:creationId xmlns:p14="http://schemas.microsoft.com/office/powerpoint/2010/main" val="343651548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additive="base">
                                        <p:cTn id="7" dur="500" fill="hold"/>
                                        <p:tgtEl>
                                          <p:spTgt spid="81"/>
                                        </p:tgtEl>
                                        <p:attrNameLst>
                                          <p:attrName>ppt_x</p:attrName>
                                        </p:attrNameLst>
                                      </p:cBhvr>
                                      <p:tavLst>
                                        <p:tav tm="0">
                                          <p:val>
                                            <p:strVal val="0-#ppt_w/2"/>
                                          </p:val>
                                        </p:tav>
                                        <p:tav tm="100000">
                                          <p:val>
                                            <p:strVal val="#ppt_x"/>
                                          </p:val>
                                        </p:tav>
                                      </p:tavLst>
                                    </p:anim>
                                    <p:anim calcmode="lin" valueType="num">
                                      <p:cBhvr additive="base">
                                        <p:cTn id="8" dur="500" fill="hold"/>
                                        <p:tgtEl>
                                          <p:spTgt spid="8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8"/>
                                        </p:tgtEl>
                                        <p:attrNameLst>
                                          <p:attrName>style.visibility</p:attrName>
                                        </p:attrNameLst>
                                      </p:cBhvr>
                                      <p:to>
                                        <p:strVal val="visible"/>
                                      </p:to>
                                    </p:set>
                                    <p:anim calcmode="lin" valueType="num">
                                      <p:cBhvr additive="base">
                                        <p:cTn id="11" dur="500" fill="hold"/>
                                        <p:tgtEl>
                                          <p:spTgt spid="78"/>
                                        </p:tgtEl>
                                        <p:attrNameLst>
                                          <p:attrName>ppt_x</p:attrName>
                                        </p:attrNameLst>
                                      </p:cBhvr>
                                      <p:tavLst>
                                        <p:tav tm="0">
                                          <p:val>
                                            <p:strVal val="1+#ppt_w/2"/>
                                          </p:val>
                                        </p:tav>
                                        <p:tav tm="100000">
                                          <p:val>
                                            <p:strVal val="#ppt_x"/>
                                          </p:val>
                                        </p:tav>
                                      </p:tavLst>
                                    </p:anim>
                                    <p:anim calcmode="lin" valueType="num">
                                      <p:cBhvr additive="base">
                                        <p:cTn id="12" dur="500" fill="hold"/>
                                        <p:tgtEl>
                                          <p:spTgt spid="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 name="组合 77"/>
          <p:cNvGrpSpPr/>
          <p:nvPr/>
        </p:nvGrpSpPr>
        <p:grpSpPr>
          <a:xfrm>
            <a:off x="1143000" y="659504"/>
            <a:ext cx="6858000" cy="505913"/>
            <a:chOff x="3129129" y="1121776"/>
            <a:chExt cx="6189792" cy="1171624"/>
          </a:xfrm>
        </p:grpSpPr>
        <p:sp>
          <p:nvSpPr>
            <p:cNvPr id="79" name="圆角矩形 78"/>
            <p:cNvSpPr/>
            <p:nvPr/>
          </p:nvSpPr>
          <p:spPr>
            <a:xfrm>
              <a:off x="3129129" y="1121776"/>
              <a:ext cx="6189792"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1">
                <a:solidFill>
                  <a:srgbClr val="FFAA2D"/>
                </a:solidFill>
              </a:endParaRPr>
            </a:p>
          </p:txBody>
        </p:sp>
        <p:sp>
          <p:nvSpPr>
            <p:cNvPr id="80" name="圆角矩形 79"/>
            <p:cNvSpPr/>
            <p:nvPr/>
          </p:nvSpPr>
          <p:spPr>
            <a:xfrm>
              <a:off x="3289330" y="1253414"/>
              <a:ext cx="5980697" cy="908350"/>
            </a:xfrm>
            <a:prstGeom prst="roundRect">
              <a:avLst>
                <a:gd name="adj" fmla="val 50000"/>
              </a:avLst>
            </a:prstGeom>
            <a:gradFill>
              <a:gsLst>
                <a:gs pos="0">
                  <a:srgbClr val="01ACBE"/>
                </a:gs>
                <a:gs pos="100000">
                  <a:srgbClr val="01DAF1"/>
                </a:gs>
              </a:gsLst>
              <a:lin ang="0" scaled="0"/>
            </a:grad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Từ</a:t>
              </a:r>
              <a:r>
                <a:rPr lang="en-US" altLang="zh-CN" sz="1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Khóa</a:t>
              </a:r>
              <a:r>
                <a:rPr lang="en-US" altLang="zh-CN" sz="1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static Trong Java</a:t>
              </a:r>
              <a:endParaRPr lang="zh-CN" altLang="en-US" sz="1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81" name="组合 80"/>
          <p:cNvGrpSpPr/>
          <p:nvPr/>
        </p:nvGrpSpPr>
        <p:grpSpPr>
          <a:xfrm>
            <a:off x="1227070" y="593338"/>
            <a:ext cx="665600" cy="823838"/>
            <a:chOff x="3149762" y="916761"/>
            <a:chExt cx="1351556" cy="1771661"/>
          </a:xfrm>
        </p:grpSpPr>
        <p:grpSp>
          <p:nvGrpSpPr>
            <p:cNvPr id="82" name="组合 81"/>
            <p:cNvGrpSpPr/>
            <p:nvPr/>
          </p:nvGrpSpPr>
          <p:grpSpPr>
            <a:xfrm>
              <a:off x="3149762" y="916761"/>
              <a:ext cx="1351556" cy="1771661"/>
              <a:chOff x="3222217" y="1132147"/>
              <a:chExt cx="1285958" cy="1685676"/>
            </a:xfrm>
          </p:grpSpPr>
          <p:grpSp>
            <p:nvGrpSpPr>
              <p:cNvPr id="86" name="组合 85"/>
              <p:cNvGrpSpPr/>
              <p:nvPr/>
            </p:nvGrpSpPr>
            <p:grpSpPr>
              <a:xfrm>
                <a:off x="3289093" y="1214680"/>
                <a:ext cx="1219082" cy="1603143"/>
                <a:chOff x="7144634" y="2782876"/>
                <a:chExt cx="2190439" cy="2880513"/>
              </a:xfrm>
            </p:grpSpPr>
            <p:sp>
              <p:nvSpPr>
                <p:cNvPr id="88" name="椭圆 50"/>
                <p:cNvSpPr/>
                <p:nvPr/>
              </p:nvSpPr>
              <p:spPr>
                <a:xfrm rot="18900000">
                  <a:off x="7144634" y="2782876"/>
                  <a:ext cx="2190439"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1">
                    <a:latin typeface="Arial" panose="020B0604020202020204" pitchFamily="34" charset="0"/>
                    <a:ea typeface="Microsoft YaHei" panose="020B0503020204020204" pitchFamily="34" charset="-122"/>
                    <a:sym typeface="Arial" panose="020B0604020202020204" pitchFamily="34" charset="0"/>
                  </a:endParaRPr>
                </a:p>
              </p:txBody>
            </p:sp>
            <p:sp>
              <p:nvSpPr>
                <p:cNvPr id="89"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1">
                    <a:latin typeface="Arial" panose="020B0604020202020204" pitchFamily="34" charset="0"/>
                    <a:ea typeface="Microsoft YaHei" panose="020B0503020204020204" pitchFamily="34" charset="-122"/>
                    <a:sym typeface="Arial" panose="020B0604020202020204" pitchFamily="34" charset="0"/>
                  </a:endParaRPr>
                </a:p>
              </p:txBody>
            </p:sp>
            <p:sp>
              <p:nvSpPr>
                <p:cNvPr id="90"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1">
                    <a:latin typeface="Arial" panose="020B0604020202020204" pitchFamily="34" charset="0"/>
                    <a:ea typeface="Microsoft YaHei" panose="020B0503020204020204" pitchFamily="34" charset="-122"/>
                    <a:sym typeface="Arial" panose="020B0604020202020204" pitchFamily="34" charset="0"/>
                  </a:endParaRPr>
                </a:p>
              </p:txBody>
            </p:sp>
          </p:grpSp>
          <p:sp>
            <p:nvSpPr>
              <p:cNvPr id="87" name="椭圆 86"/>
              <p:cNvSpPr/>
              <p:nvPr/>
            </p:nvSpPr>
            <p:spPr>
              <a:xfrm>
                <a:off x="3222217" y="1132147"/>
                <a:ext cx="1284819"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1"/>
              </a:p>
            </p:txBody>
          </p:sp>
        </p:grpSp>
        <p:sp>
          <p:nvSpPr>
            <p:cNvPr id="84" name="文本框 83"/>
            <p:cNvSpPr txBox="1"/>
            <p:nvPr/>
          </p:nvSpPr>
          <p:spPr>
            <a:xfrm>
              <a:off x="3339469" y="1212512"/>
              <a:ext cx="872592" cy="794247"/>
            </a:xfrm>
            <a:prstGeom prst="rect">
              <a:avLst/>
            </a:prstGeom>
            <a:noFill/>
          </p:spPr>
          <p:txBody>
            <a:bodyPr wrap="square" rtlCol="0">
              <a:spAutoFit/>
            </a:bodyPr>
            <a:lstStyle/>
            <a:p>
              <a:pPr algn="ctr"/>
              <a:r>
                <a:rPr lang="en-US" altLang="zh-CN" sz="1800" dirty="0">
                  <a:solidFill>
                    <a:srgbClr val="01ACBE"/>
                  </a:solidFill>
                  <a:latin typeface="Impact" panose="020B0806030902050204" pitchFamily="34" charset="0"/>
                </a:rPr>
                <a:t>03</a:t>
              </a:r>
              <a:endParaRPr lang="zh-CN" altLang="en-US" sz="1800" dirty="0">
                <a:solidFill>
                  <a:srgbClr val="01ACBE"/>
                </a:solidFill>
                <a:latin typeface="Impact" panose="020B0806030902050204" pitchFamily="34" charset="0"/>
              </a:endParaRPr>
            </a:p>
          </p:txBody>
        </p:sp>
      </p:grpSp>
      <p:sp>
        <p:nvSpPr>
          <p:cNvPr id="3" name="TextBox 2"/>
          <p:cNvSpPr txBox="1"/>
          <p:nvPr/>
        </p:nvSpPr>
        <p:spPr>
          <a:xfrm>
            <a:off x="1273784" y="1418311"/>
            <a:ext cx="6719757" cy="2677656"/>
          </a:xfrm>
          <a:prstGeom prst="rect">
            <a:avLst/>
          </a:prstGeom>
          <a:noFill/>
        </p:spPr>
        <p:txBody>
          <a:bodyPr wrap="square" rtlCol="0">
            <a:spAutoFit/>
          </a:bodyPr>
          <a:lstStyle/>
          <a:p>
            <a:pPr marL="342900" indent="-342900">
              <a:buFont typeface="Wingdings" panose="05000000000000000000" pitchFamily="2" charset="2"/>
              <a:buChar char="ü"/>
            </a:pPr>
            <a:r>
              <a:rPr lang="vi-VN" sz="2100" b="1" dirty="0">
                <a:latin typeface="+mj-lt"/>
              </a:rPr>
              <a:t>Biến static</a:t>
            </a:r>
            <a:r>
              <a:rPr lang="en-US" sz="2100" b="1" dirty="0">
                <a:latin typeface="Times New Roman" panose="02020603050405020304" pitchFamily="18" charset="0"/>
                <a:cs typeface="Times New Roman" panose="02020603050405020304" pitchFamily="18" charset="0"/>
              </a:rPr>
              <a:t>(</a:t>
            </a:r>
            <a:r>
              <a:rPr lang="en-US" sz="2100" b="1" dirty="0" err="1">
                <a:latin typeface="Times New Roman" panose="02020603050405020304" pitchFamily="18" charset="0"/>
                <a:cs typeface="Times New Roman" panose="02020603050405020304" pitchFamily="18" charset="0"/>
              </a:rPr>
              <a:t>Chỉ</a:t>
            </a:r>
            <a:r>
              <a:rPr lang="en-US" sz="2100" b="1" dirty="0">
                <a:latin typeface="Times New Roman" panose="02020603050405020304" pitchFamily="18" charset="0"/>
                <a:cs typeface="Times New Roman" panose="02020603050405020304" pitchFamily="18" charset="0"/>
              </a:rPr>
              <a:t> </a:t>
            </a:r>
            <a:r>
              <a:rPr lang="en-US" sz="2100" b="1" dirty="0" err="1">
                <a:latin typeface="Times New Roman" panose="02020603050405020304" pitchFamily="18" charset="0"/>
                <a:cs typeface="Times New Roman" panose="02020603050405020304" pitchFamily="18" charset="0"/>
              </a:rPr>
              <a:t>áp</a:t>
            </a:r>
            <a:r>
              <a:rPr lang="en-US" sz="2100" b="1" dirty="0">
                <a:latin typeface="Times New Roman" panose="02020603050405020304" pitchFamily="18" charset="0"/>
                <a:cs typeface="Times New Roman" panose="02020603050405020304" pitchFamily="18" charset="0"/>
              </a:rPr>
              <a:t> </a:t>
            </a:r>
            <a:r>
              <a:rPr lang="en-US" sz="2100" b="1" dirty="0" err="1">
                <a:latin typeface="Times New Roman" panose="02020603050405020304" pitchFamily="18" charset="0"/>
                <a:cs typeface="Times New Roman" panose="02020603050405020304" pitchFamily="18" charset="0"/>
              </a:rPr>
              <a:t>dụng</a:t>
            </a:r>
            <a:r>
              <a:rPr lang="en-US" sz="2100" b="1" dirty="0">
                <a:latin typeface="Times New Roman" panose="02020603050405020304" pitchFamily="18" charset="0"/>
                <a:cs typeface="Times New Roman" panose="02020603050405020304" pitchFamily="18" charset="0"/>
              </a:rPr>
              <a:t> </a:t>
            </a:r>
            <a:r>
              <a:rPr lang="en-US" sz="2100" b="1" dirty="0" err="1">
                <a:latin typeface="Times New Roman" panose="02020603050405020304" pitchFamily="18" charset="0"/>
                <a:cs typeface="Times New Roman" panose="02020603050405020304" pitchFamily="18" charset="0"/>
              </a:rPr>
              <a:t>với</a:t>
            </a:r>
            <a:r>
              <a:rPr lang="en-US" sz="2100" b="1" dirty="0">
                <a:latin typeface="Times New Roman" panose="02020603050405020304" pitchFamily="18" charset="0"/>
                <a:cs typeface="Times New Roman" panose="02020603050405020304" pitchFamily="18" charset="0"/>
              </a:rPr>
              <a:t> </a:t>
            </a:r>
            <a:r>
              <a:rPr lang="en-US" sz="2100" b="1" dirty="0" err="1">
                <a:latin typeface="Times New Roman" panose="02020603050405020304" pitchFamily="18" charset="0"/>
                <a:cs typeface="Times New Roman" panose="02020603050405020304" pitchFamily="18" charset="0"/>
              </a:rPr>
              <a:t>biến</a:t>
            </a:r>
            <a:r>
              <a:rPr lang="en-US" sz="2100" b="1" dirty="0">
                <a:latin typeface="Times New Roman" panose="02020603050405020304" pitchFamily="18" charset="0"/>
                <a:cs typeface="Times New Roman" panose="02020603050405020304" pitchFamily="18" charset="0"/>
              </a:rPr>
              <a:t> </a:t>
            </a:r>
            <a:r>
              <a:rPr lang="en-US" sz="2100" b="1" dirty="0" err="1">
                <a:latin typeface="Times New Roman" panose="02020603050405020304" pitchFamily="18" charset="0"/>
                <a:cs typeface="Times New Roman" panose="02020603050405020304" pitchFamily="18" charset="0"/>
              </a:rPr>
              <a:t>toàn</a:t>
            </a:r>
            <a:r>
              <a:rPr lang="en-US" sz="2100" b="1" dirty="0">
                <a:latin typeface="Times New Roman" panose="02020603050405020304" pitchFamily="18" charset="0"/>
                <a:cs typeface="Times New Roman" panose="02020603050405020304" pitchFamily="18" charset="0"/>
              </a:rPr>
              <a:t> </a:t>
            </a:r>
            <a:r>
              <a:rPr lang="en-US" sz="2100" b="1" dirty="0" err="1">
                <a:latin typeface="Times New Roman" panose="02020603050405020304" pitchFamily="18" charset="0"/>
                <a:cs typeface="Times New Roman" panose="02020603050405020304" pitchFamily="18" charset="0"/>
              </a:rPr>
              <a:t>cục</a:t>
            </a:r>
            <a:r>
              <a:rPr lang="en-US" sz="2100" b="1" dirty="0">
                <a:latin typeface="+mj-lt"/>
              </a:rPr>
              <a:t>)</a:t>
            </a:r>
            <a:r>
              <a:rPr lang="vi-VN" sz="2100" b="1" dirty="0">
                <a:latin typeface="+mj-lt"/>
              </a:rPr>
              <a:t>:</a:t>
            </a:r>
            <a:r>
              <a:rPr lang="vi-VN" sz="2100" dirty="0">
                <a:latin typeface="+mj-lt"/>
              </a:rPr>
              <a:t> Khi bạn khai báo một biến là static, thì biến đó được gọi là biến tĩnh, hay biến static.</a:t>
            </a:r>
          </a:p>
          <a:p>
            <a:pPr marL="342900" indent="-342900">
              <a:buFont typeface="Wingdings" panose="05000000000000000000" pitchFamily="2" charset="2"/>
              <a:buChar char="ü"/>
            </a:pPr>
            <a:r>
              <a:rPr lang="vi-VN" sz="2100" b="1" dirty="0">
                <a:latin typeface="+mj-lt"/>
              </a:rPr>
              <a:t>Phương thức</a:t>
            </a:r>
            <a:r>
              <a:rPr lang="en-US" sz="2100" b="1" dirty="0">
                <a:latin typeface="+mj-lt"/>
              </a:rPr>
              <a:t>(</a:t>
            </a:r>
            <a:r>
              <a:rPr lang="en-US" sz="2100" b="1" dirty="0" err="1">
                <a:latin typeface="Times New Roman" panose="02020603050405020304" pitchFamily="18" charset="0"/>
                <a:cs typeface="Times New Roman" panose="02020603050405020304" pitchFamily="18" charset="0"/>
              </a:rPr>
              <a:t>Hàm</a:t>
            </a:r>
            <a:r>
              <a:rPr lang="en-US" sz="2100" b="1" dirty="0">
                <a:latin typeface="Times New Roman" panose="02020603050405020304" pitchFamily="18" charset="0"/>
                <a:cs typeface="Times New Roman" panose="02020603050405020304" pitchFamily="18" charset="0"/>
              </a:rPr>
              <a:t>/Method</a:t>
            </a:r>
            <a:r>
              <a:rPr lang="en-US" sz="2100" b="1" dirty="0">
                <a:latin typeface="+mj-lt"/>
              </a:rPr>
              <a:t>)</a:t>
            </a:r>
            <a:r>
              <a:rPr lang="vi-VN" sz="2100" b="1" dirty="0">
                <a:latin typeface="+mj-lt"/>
              </a:rPr>
              <a:t> static:</a:t>
            </a:r>
            <a:r>
              <a:rPr lang="vi-VN" sz="2100" dirty="0">
                <a:latin typeface="+mj-lt"/>
              </a:rPr>
              <a:t> Khi bạn khai báo một phương thức là static, thì phương thức đó gọi là phương thức static.</a:t>
            </a:r>
          </a:p>
          <a:p>
            <a:pPr marL="342900" indent="-342900">
              <a:buFont typeface="Wingdings" panose="05000000000000000000" pitchFamily="2" charset="2"/>
              <a:buChar char="ü"/>
            </a:pPr>
            <a:r>
              <a:rPr lang="vi-VN" sz="2100" b="1" dirty="0">
                <a:latin typeface="+mj-lt"/>
              </a:rPr>
              <a:t>Khối static:</a:t>
            </a:r>
            <a:r>
              <a:rPr lang="vi-VN" sz="2100" dirty="0">
                <a:latin typeface="+mj-lt"/>
              </a:rPr>
              <a:t> Được sử dụng để khởi tạo thành viên dữ liệu static</a:t>
            </a:r>
            <a:r>
              <a:rPr lang="en-US" sz="2100" dirty="0">
                <a:latin typeface="+mj-lt"/>
              </a:rPr>
              <a:t>.</a:t>
            </a:r>
            <a:r>
              <a:rPr lang="en-US" sz="2100" dirty="0" err="1">
                <a:latin typeface="Times New Roman" panose="02020603050405020304" pitchFamily="18" charset="0"/>
                <a:cs typeface="Times New Roman" panose="02020603050405020304" pitchFamily="18" charset="0"/>
              </a:rPr>
              <a:t>Khối</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này</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được</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chạy</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trước</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hàm</a:t>
            </a:r>
            <a:r>
              <a:rPr lang="en-US" sz="2100" dirty="0">
                <a:latin typeface="Times New Roman" panose="02020603050405020304" pitchFamily="18" charset="0"/>
                <a:cs typeface="Times New Roman" panose="02020603050405020304" pitchFamily="18" charset="0"/>
              </a:rPr>
              <a:t> main().</a:t>
            </a:r>
            <a:endParaRPr lang="vi-VN" sz="2100" dirty="0">
              <a:latin typeface="Times New Roman" panose="02020603050405020304" pitchFamily="18" charset="0"/>
              <a:cs typeface="Times New Roman" panose="02020603050405020304" pitchFamily="18" charset="0"/>
            </a:endParaRPr>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1"/>
            <a:ext cx="838200" cy="602246"/>
          </a:xfrm>
          <a:prstGeom prst="rect">
            <a:avLst/>
          </a:prstGeom>
        </p:spPr>
      </p:pic>
    </p:spTree>
    <p:extLst>
      <p:ext uri="{BB962C8B-B14F-4D97-AF65-F5344CB8AC3E}">
        <p14:creationId xmlns:p14="http://schemas.microsoft.com/office/powerpoint/2010/main" val="33313979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additive="base">
                                        <p:cTn id="7" dur="500" fill="hold"/>
                                        <p:tgtEl>
                                          <p:spTgt spid="81"/>
                                        </p:tgtEl>
                                        <p:attrNameLst>
                                          <p:attrName>ppt_x</p:attrName>
                                        </p:attrNameLst>
                                      </p:cBhvr>
                                      <p:tavLst>
                                        <p:tav tm="0">
                                          <p:val>
                                            <p:strVal val="0-#ppt_w/2"/>
                                          </p:val>
                                        </p:tav>
                                        <p:tav tm="100000">
                                          <p:val>
                                            <p:strVal val="#ppt_x"/>
                                          </p:val>
                                        </p:tav>
                                      </p:tavLst>
                                    </p:anim>
                                    <p:anim calcmode="lin" valueType="num">
                                      <p:cBhvr additive="base">
                                        <p:cTn id="8" dur="500" fill="hold"/>
                                        <p:tgtEl>
                                          <p:spTgt spid="8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8"/>
                                        </p:tgtEl>
                                        <p:attrNameLst>
                                          <p:attrName>style.visibility</p:attrName>
                                        </p:attrNameLst>
                                      </p:cBhvr>
                                      <p:to>
                                        <p:strVal val="visible"/>
                                      </p:to>
                                    </p:set>
                                    <p:anim calcmode="lin" valueType="num">
                                      <p:cBhvr additive="base">
                                        <p:cTn id="11" dur="500" fill="hold"/>
                                        <p:tgtEl>
                                          <p:spTgt spid="78"/>
                                        </p:tgtEl>
                                        <p:attrNameLst>
                                          <p:attrName>ppt_x</p:attrName>
                                        </p:attrNameLst>
                                      </p:cBhvr>
                                      <p:tavLst>
                                        <p:tav tm="0">
                                          <p:val>
                                            <p:strVal val="1+#ppt_w/2"/>
                                          </p:val>
                                        </p:tav>
                                        <p:tav tm="100000">
                                          <p:val>
                                            <p:strVal val="#ppt_x"/>
                                          </p:val>
                                        </p:tav>
                                      </p:tavLst>
                                    </p:anim>
                                    <p:anim calcmode="lin" valueType="num">
                                      <p:cBhvr additive="base">
                                        <p:cTn id="12" dur="500" fill="hold"/>
                                        <p:tgtEl>
                                          <p:spTgt spid="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 name="组合 77"/>
          <p:cNvGrpSpPr/>
          <p:nvPr/>
        </p:nvGrpSpPr>
        <p:grpSpPr>
          <a:xfrm>
            <a:off x="1143000" y="659504"/>
            <a:ext cx="6858000" cy="505913"/>
            <a:chOff x="3129129" y="1121776"/>
            <a:chExt cx="6189792" cy="1171624"/>
          </a:xfrm>
        </p:grpSpPr>
        <p:sp>
          <p:nvSpPr>
            <p:cNvPr id="79" name="圆角矩形 78"/>
            <p:cNvSpPr/>
            <p:nvPr/>
          </p:nvSpPr>
          <p:spPr>
            <a:xfrm>
              <a:off x="3129129" y="1121776"/>
              <a:ext cx="6189792"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1">
                <a:solidFill>
                  <a:srgbClr val="FFAA2D"/>
                </a:solidFill>
              </a:endParaRPr>
            </a:p>
          </p:txBody>
        </p:sp>
        <p:sp>
          <p:nvSpPr>
            <p:cNvPr id="80" name="圆角矩形 79"/>
            <p:cNvSpPr/>
            <p:nvPr/>
          </p:nvSpPr>
          <p:spPr>
            <a:xfrm>
              <a:off x="3289330" y="1253414"/>
              <a:ext cx="5980697" cy="908350"/>
            </a:xfrm>
            <a:prstGeom prst="roundRect">
              <a:avLst>
                <a:gd name="adj" fmla="val 50000"/>
              </a:avLst>
            </a:prstGeom>
            <a:gradFill>
              <a:gsLst>
                <a:gs pos="0">
                  <a:srgbClr val="01ACBE"/>
                </a:gs>
                <a:gs pos="100000">
                  <a:srgbClr val="01DAF1"/>
                </a:gs>
              </a:gsLst>
              <a:lin ang="0" scaled="0"/>
            </a:grad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Từ</a:t>
              </a:r>
              <a:r>
                <a:rPr lang="en-US" altLang="zh-CN" sz="1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Khóa</a:t>
              </a:r>
              <a:r>
                <a:rPr lang="en-US" altLang="zh-CN" sz="1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static Trong Java</a:t>
              </a:r>
              <a:endParaRPr lang="zh-CN" altLang="en-US" sz="1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81" name="组合 80"/>
          <p:cNvGrpSpPr/>
          <p:nvPr/>
        </p:nvGrpSpPr>
        <p:grpSpPr>
          <a:xfrm>
            <a:off x="1227070" y="593338"/>
            <a:ext cx="665600" cy="823838"/>
            <a:chOff x="3149762" y="916761"/>
            <a:chExt cx="1351556" cy="1771661"/>
          </a:xfrm>
        </p:grpSpPr>
        <p:grpSp>
          <p:nvGrpSpPr>
            <p:cNvPr id="82" name="组合 81"/>
            <p:cNvGrpSpPr/>
            <p:nvPr/>
          </p:nvGrpSpPr>
          <p:grpSpPr>
            <a:xfrm>
              <a:off x="3149762" y="916761"/>
              <a:ext cx="1351556" cy="1771661"/>
              <a:chOff x="3222217" y="1132147"/>
              <a:chExt cx="1285958" cy="1685676"/>
            </a:xfrm>
          </p:grpSpPr>
          <p:grpSp>
            <p:nvGrpSpPr>
              <p:cNvPr id="86" name="组合 85"/>
              <p:cNvGrpSpPr/>
              <p:nvPr/>
            </p:nvGrpSpPr>
            <p:grpSpPr>
              <a:xfrm>
                <a:off x="3289093" y="1214680"/>
                <a:ext cx="1219082" cy="1603143"/>
                <a:chOff x="7144634" y="2782876"/>
                <a:chExt cx="2190439" cy="2880513"/>
              </a:xfrm>
            </p:grpSpPr>
            <p:sp>
              <p:nvSpPr>
                <p:cNvPr id="88" name="椭圆 50"/>
                <p:cNvSpPr/>
                <p:nvPr/>
              </p:nvSpPr>
              <p:spPr>
                <a:xfrm rot="18900000">
                  <a:off x="7144634" y="2782876"/>
                  <a:ext cx="2190439"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1">
                    <a:latin typeface="Arial" panose="020B0604020202020204" pitchFamily="34" charset="0"/>
                    <a:ea typeface="Microsoft YaHei" panose="020B0503020204020204" pitchFamily="34" charset="-122"/>
                    <a:sym typeface="Arial" panose="020B0604020202020204" pitchFamily="34" charset="0"/>
                  </a:endParaRPr>
                </a:p>
              </p:txBody>
            </p:sp>
            <p:sp>
              <p:nvSpPr>
                <p:cNvPr id="89"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1">
                    <a:latin typeface="Arial" panose="020B0604020202020204" pitchFamily="34" charset="0"/>
                    <a:ea typeface="Microsoft YaHei" panose="020B0503020204020204" pitchFamily="34" charset="-122"/>
                    <a:sym typeface="Arial" panose="020B0604020202020204" pitchFamily="34" charset="0"/>
                  </a:endParaRPr>
                </a:p>
              </p:txBody>
            </p:sp>
            <p:sp>
              <p:nvSpPr>
                <p:cNvPr id="90"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1">
                    <a:latin typeface="Arial" panose="020B0604020202020204" pitchFamily="34" charset="0"/>
                    <a:ea typeface="Microsoft YaHei" panose="020B0503020204020204" pitchFamily="34" charset="-122"/>
                    <a:sym typeface="Arial" panose="020B0604020202020204" pitchFamily="34" charset="0"/>
                  </a:endParaRPr>
                </a:p>
              </p:txBody>
            </p:sp>
          </p:grpSp>
          <p:sp>
            <p:nvSpPr>
              <p:cNvPr id="87" name="椭圆 86"/>
              <p:cNvSpPr/>
              <p:nvPr/>
            </p:nvSpPr>
            <p:spPr>
              <a:xfrm>
                <a:off x="3222217" y="1132147"/>
                <a:ext cx="1284819"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1"/>
              </a:p>
            </p:txBody>
          </p:sp>
        </p:grpSp>
        <p:sp>
          <p:nvSpPr>
            <p:cNvPr id="84" name="文本框 83"/>
            <p:cNvSpPr txBox="1"/>
            <p:nvPr/>
          </p:nvSpPr>
          <p:spPr>
            <a:xfrm>
              <a:off x="3229468" y="1212512"/>
              <a:ext cx="982593" cy="794247"/>
            </a:xfrm>
            <a:prstGeom prst="rect">
              <a:avLst/>
            </a:prstGeom>
            <a:noFill/>
          </p:spPr>
          <p:txBody>
            <a:bodyPr wrap="square" rtlCol="0">
              <a:spAutoFit/>
            </a:bodyPr>
            <a:lstStyle/>
            <a:p>
              <a:pPr algn="ctr"/>
              <a:r>
                <a:rPr lang="en-US" altLang="zh-CN" sz="1800" dirty="0">
                  <a:solidFill>
                    <a:srgbClr val="01ACBE"/>
                  </a:solidFill>
                  <a:latin typeface="Impact" panose="020B0806030902050204" pitchFamily="34" charset="0"/>
                </a:rPr>
                <a:t>03</a:t>
              </a:r>
              <a:endParaRPr lang="zh-CN" altLang="en-US" sz="1800" dirty="0">
                <a:solidFill>
                  <a:srgbClr val="01ACBE"/>
                </a:solidFill>
                <a:latin typeface="Impact" panose="020B0806030902050204" pitchFamily="34" charset="0"/>
              </a:endParaRPr>
            </a:p>
          </p:txBody>
        </p:sp>
      </p:grpSp>
      <p:sp>
        <p:nvSpPr>
          <p:cNvPr id="3" name="TextBox 2"/>
          <p:cNvSpPr txBox="1"/>
          <p:nvPr/>
        </p:nvSpPr>
        <p:spPr>
          <a:xfrm>
            <a:off x="1227072" y="1259715"/>
            <a:ext cx="6719757" cy="2677656"/>
          </a:xfrm>
          <a:prstGeom prst="rect">
            <a:avLst/>
          </a:prstGeom>
          <a:noFill/>
        </p:spPr>
        <p:txBody>
          <a:bodyPr wrap="square" rtlCol="0">
            <a:spAutoFit/>
          </a:bodyPr>
          <a:lstStyle/>
          <a:p>
            <a:pPr marL="342900" indent="-342900">
              <a:buFont typeface="Wingdings" panose="05000000000000000000" pitchFamily="2" charset="2"/>
              <a:buChar char="Ø"/>
            </a:pPr>
            <a:r>
              <a:rPr lang="vi-VN" sz="2100" dirty="0">
                <a:latin typeface="+mj-lt"/>
              </a:rPr>
              <a:t>Biến static có thể được sử dụng để tham chiếu thuộc tính chung của tất cả đối tượng (mà không là duy nhất cho mỗi đối tượng), ví dụ như tên công ty của nhân viên, tên trường học của các sinh viên, ...</a:t>
            </a:r>
          </a:p>
          <a:p>
            <a:pPr marL="342900" indent="-342900">
              <a:buFont typeface="Wingdings" panose="05000000000000000000" pitchFamily="2" charset="2"/>
              <a:buChar char="Ø"/>
            </a:pPr>
            <a:r>
              <a:rPr lang="vi-VN" sz="2100" dirty="0">
                <a:latin typeface="+mj-lt"/>
              </a:rPr>
              <a:t>Biến static lấy bộ nhớ chỉ một lần trong Class Area tại thời gian tải lớp đó.</a:t>
            </a:r>
            <a:endParaRPr lang="en-US" sz="2100" dirty="0">
              <a:latin typeface="+mj-lt"/>
            </a:endParaRPr>
          </a:p>
          <a:p>
            <a:pPr marL="342900" indent="-342900">
              <a:buFont typeface="Wingdings" panose="05000000000000000000" pitchFamily="2" charset="2"/>
              <a:buChar char="Ø"/>
            </a:pPr>
            <a:r>
              <a:rPr lang="vi-VN" sz="2100" dirty="0">
                <a:latin typeface="+mj-lt"/>
              </a:rPr>
              <a:t>Sử dụng biến static giúp chương trình của bạn sử dụng bộ nhớ hiệu quả hơn (tiết kiệm bộ nhớ).</a:t>
            </a:r>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1"/>
            <a:ext cx="838200" cy="602246"/>
          </a:xfrm>
          <a:prstGeom prst="rect">
            <a:avLst/>
          </a:prstGeom>
        </p:spPr>
      </p:pic>
    </p:spTree>
    <p:extLst>
      <p:ext uri="{BB962C8B-B14F-4D97-AF65-F5344CB8AC3E}">
        <p14:creationId xmlns:p14="http://schemas.microsoft.com/office/powerpoint/2010/main" val="242130023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additive="base">
                                        <p:cTn id="7" dur="500" fill="hold"/>
                                        <p:tgtEl>
                                          <p:spTgt spid="81"/>
                                        </p:tgtEl>
                                        <p:attrNameLst>
                                          <p:attrName>ppt_x</p:attrName>
                                        </p:attrNameLst>
                                      </p:cBhvr>
                                      <p:tavLst>
                                        <p:tav tm="0">
                                          <p:val>
                                            <p:strVal val="0-#ppt_w/2"/>
                                          </p:val>
                                        </p:tav>
                                        <p:tav tm="100000">
                                          <p:val>
                                            <p:strVal val="#ppt_x"/>
                                          </p:val>
                                        </p:tav>
                                      </p:tavLst>
                                    </p:anim>
                                    <p:anim calcmode="lin" valueType="num">
                                      <p:cBhvr additive="base">
                                        <p:cTn id="8" dur="500" fill="hold"/>
                                        <p:tgtEl>
                                          <p:spTgt spid="8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8"/>
                                        </p:tgtEl>
                                        <p:attrNameLst>
                                          <p:attrName>style.visibility</p:attrName>
                                        </p:attrNameLst>
                                      </p:cBhvr>
                                      <p:to>
                                        <p:strVal val="visible"/>
                                      </p:to>
                                    </p:set>
                                    <p:anim calcmode="lin" valueType="num">
                                      <p:cBhvr additive="base">
                                        <p:cTn id="11" dur="500" fill="hold"/>
                                        <p:tgtEl>
                                          <p:spTgt spid="78"/>
                                        </p:tgtEl>
                                        <p:attrNameLst>
                                          <p:attrName>ppt_x</p:attrName>
                                        </p:attrNameLst>
                                      </p:cBhvr>
                                      <p:tavLst>
                                        <p:tav tm="0">
                                          <p:val>
                                            <p:strVal val="1+#ppt_w/2"/>
                                          </p:val>
                                        </p:tav>
                                        <p:tav tm="100000">
                                          <p:val>
                                            <p:strVal val="#ppt_x"/>
                                          </p:val>
                                        </p:tav>
                                      </p:tavLst>
                                    </p:anim>
                                    <p:anim calcmode="lin" valueType="num">
                                      <p:cBhvr additive="base">
                                        <p:cTn id="12" dur="500" fill="hold"/>
                                        <p:tgtEl>
                                          <p:spTgt spid="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 name="组合 77"/>
          <p:cNvGrpSpPr/>
          <p:nvPr/>
        </p:nvGrpSpPr>
        <p:grpSpPr>
          <a:xfrm>
            <a:off x="1143000" y="659504"/>
            <a:ext cx="6858000" cy="505913"/>
            <a:chOff x="3129129" y="1121776"/>
            <a:chExt cx="6189792" cy="1171624"/>
          </a:xfrm>
        </p:grpSpPr>
        <p:sp>
          <p:nvSpPr>
            <p:cNvPr id="79" name="圆角矩形 78"/>
            <p:cNvSpPr/>
            <p:nvPr/>
          </p:nvSpPr>
          <p:spPr>
            <a:xfrm>
              <a:off x="3129129" y="1121776"/>
              <a:ext cx="6189792"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1">
                <a:solidFill>
                  <a:srgbClr val="FFAA2D"/>
                </a:solidFill>
              </a:endParaRPr>
            </a:p>
          </p:txBody>
        </p:sp>
        <p:sp>
          <p:nvSpPr>
            <p:cNvPr id="80" name="圆角矩形 79"/>
            <p:cNvSpPr/>
            <p:nvPr/>
          </p:nvSpPr>
          <p:spPr>
            <a:xfrm>
              <a:off x="3289330" y="1253414"/>
              <a:ext cx="5980697" cy="908350"/>
            </a:xfrm>
            <a:prstGeom prst="roundRect">
              <a:avLst>
                <a:gd name="adj" fmla="val 50000"/>
              </a:avLst>
            </a:prstGeom>
            <a:gradFill>
              <a:gsLst>
                <a:gs pos="0">
                  <a:srgbClr val="01ACBE"/>
                </a:gs>
                <a:gs pos="100000">
                  <a:srgbClr val="01DAF1"/>
                </a:gs>
              </a:gsLst>
              <a:lin ang="0" scaled="0"/>
            </a:grad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Từ</a:t>
              </a:r>
              <a:r>
                <a:rPr lang="en-US" altLang="zh-CN" sz="1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Khóa</a:t>
              </a:r>
              <a:r>
                <a:rPr lang="en-US" altLang="zh-CN" sz="1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static Trong Java</a:t>
              </a:r>
              <a:endParaRPr lang="zh-CN" altLang="en-US" sz="1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81" name="组合 80"/>
          <p:cNvGrpSpPr/>
          <p:nvPr/>
        </p:nvGrpSpPr>
        <p:grpSpPr>
          <a:xfrm>
            <a:off x="1227070" y="593338"/>
            <a:ext cx="665600" cy="823838"/>
            <a:chOff x="3149762" y="916761"/>
            <a:chExt cx="1351556" cy="1771661"/>
          </a:xfrm>
        </p:grpSpPr>
        <p:grpSp>
          <p:nvGrpSpPr>
            <p:cNvPr id="82" name="组合 81"/>
            <p:cNvGrpSpPr/>
            <p:nvPr/>
          </p:nvGrpSpPr>
          <p:grpSpPr>
            <a:xfrm>
              <a:off x="3149762" y="916761"/>
              <a:ext cx="1351556" cy="1771661"/>
              <a:chOff x="3222217" y="1132147"/>
              <a:chExt cx="1285958" cy="1685676"/>
            </a:xfrm>
          </p:grpSpPr>
          <p:grpSp>
            <p:nvGrpSpPr>
              <p:cNvPr id="86" name="组合 85"/>
              <p:cNvGrpSpPr/>
              <p:nvPr/>
            </p:nvGrpSpPr>
            <p:grpSpPr>
              <a:xfrm>
                <a:off x="3289093" y="1214680"/>
                <a:ext cx="1219082" cy="1603143"/>
                <a:chOff x="7144634" y="2782876"/>
                <a:chExt cx="2190439" cy="2880513"/>
              </a:xfrm>
            </p:grpSpPr>
            <p:sp>
              <p:nvSpPr>
                <p:cNvPr id="88" name="椭圆 50"/>
                <p:cNvSpPr/>
                <p:nvPr/>
              </p:nvSpPr>
              <p:spPr>
                <a:xfrm rot="18900000">
                  <a:off x="7144634" y="2782876"/>
                  <a:ext cx="2190439"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1">
                    <a:latin typeface="Arial" panose="020B0604020202020204" pitchFamily="34" charset="0"/>
                    <a:ea typeface="Microsoft YaHei" panose="020B0503020204020204" pitchFamily="34" charset="-122"/>
                    <a:sym typeface="Arial" panose="020B0604020202020204" pitchFamily="34" charset="0"/>
                  </a:endParaRPr>
                </a:p>
              </p:txBody>
            </p:sp>
            <p:sp>
              <p:nvSpPr>
                <p:cNvPr id="89"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1">
                    <a:latin typeface="Arial" panose="020B0604020202020204" pitchFamily="34" charset="0"/>
                    <a:ea typeface="Microsoft YaHei" panose="020B0503020204020204" pitchFamily="34" charset="-122"/>
                    <a:sym typeface="Arial" panose="020B0604020202020204" pitchFamily="34" charset="0"/>
                  </a:endParaRPr>
                </a:p>
              </p:txBody>
            </p:sp>
            <p:sp>
              <p:nvSpPr>
                <p:cNvPr id="90"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1">
                    <a:latin typeface="Arial" panose="020B0604020202020204" pitchFamily="34" charset="0"/>
                    <a:ea typeface="Microsoft YaHei" panose="020B0503020204020204" pitchFamily="34" charset="-122"/>
                    <a:sym typeface="Arial" panose="020B0604020202020204" pitchFamily="34" charset="0"/>
                  </a:endParaRPr>
                </a:p>
              </p:txBody>
            </p:sp>
          </p:grpSp>
          <p:sp>
            <p:nvSpPr>
              <p:cNvPr id="87" name="椭圆 86"/>
              <p:cNvSpPr/>
              <p:nvPr/>
            </p:nvSpPr>
            <p:spPr>
              <a:xfrm>
                <a:off x="3222217" y="1132147"/>
                <a:ext cx="1284819"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1"/>
              </a:p>
            </p:txBody>
          </p:sp>
        </p:grpSp>
        <p:sp>
          <p:nvSpPr>
            <p:cNvPr id="84" name="文本框 83"/>
            <p:cNvSpPr txBox="1"/>
            <p:nvPr/>
          </p:nvSpPr>
          <p:spPr>
            <a:xfrm>
              <a:off x="3283620" y="1212512"/>
              <a:ext cx="928441" cy="794247"/>
            </a:xfrm>
            <a:prstGeom prst="rect">
              <a:avLst/>
            </a:prstGeom>
            <a:noFill/>
          </p:spPr>
          <p:txBody>
            <a:bodyPr wrap="square" rtlCol="0">
              <a:spAutoFit/>
            </a:bodyPr>
            <a:lstStyle/>
            <a:p>
              <a:pPr algn="ctr"/>
              <a:r>
                <a:rPr lang="en-US" altLang="zh-CN" sz="1800" dirty="0">
                  <a:solidFill>
                    <a:srgbClr val="01ACBE"/>
                  </a:solidFill>
                  <a:latin typeface="Impact" panose="020B0806030902050204" pitchFamily="34" charset="0"/>
                </a:rPr>
                <a:t>03</a:t>
              </a:r>
              <a:endParaRPr lang="zh-CN" altLang="en-US" sz="1800" dirty="0">
                <a:solidFill>
                  <a:srgbClr val="01ACBE"/>
                </a:solidFill>
                <a:latin typeface="Impact" panose="020B0806030902050204" pitchFamily="34" charset="0"/>
              </a:endParaRPr>
            </a:p>
          </p:txBody>
        </p:sp>
      </p:grpSp>
      <p:sp>
        <p:nvSpPr>
          <p:cNvPr id="3" name="TextBox 2"/>
          <p:cNvSpPr txBox="1"/>
          <p:nvPr/>
        </p:nvSpPr>
        <p:spPr>
          <a:xfrm>
            <a:off x="1227072" y="1259717"/>
            <a:ext cx="6719757" cy="2031325"/>
          </a:xfrm>
          <a:prstGeom prst="rect">
            <a:avLst/>
          </a:prstGeom>
          <a:noFill/>
        </p:spPr>
        <p:txBody>
          <a:bodyPr wrap="square" rtlCol="0">
            <a:spAutoFit/>
          </a:bodyPr>
          <a:lstStyle/>
          <a:p>
            <a:pPr marL="342900" indent="-342900">
              <a:buFont typeface="Wingdings" panose="05000000000000000000" pitchFamily="2" charset="2"/>
              <a:buChar char="Ø"/>
            </a:pPr>
            <a:r>
              <a:rPr lang="vi-VN" sz="2100" dirty="0">
                <a:latin typeface="+mj-lt"/>
              </a:rPr>
              <a:t>Một phương thức</a:t>
            </a:r>
            <a:r>
              <a:rPr lang="en-US" sz="2100" dirty="0">
                <a:latin typeface="+mj-lt"/>
              </a:rPr>
              <a:t>(Method)</a:t>
            </a:r>
            <a:r>
              <a:rPr lang="vi-VN" sz="2100" dirty="0">
                <a:latin typeface="+mj-lt"/>
              </a:rPr>
              <a:t> static thuộc lớp chứ không phải đối tượng của lớp.</a:t>
            </a:r>
          </a:p>
          <a:p>
            <a:pPr marL="342900" indent="-342900">
              <a:buFont typeface="Wingdings" panose="05000000000000000000" pitchFamily="2" charset="2"/>
              <a:buChar char="Ø"/>
            </a:pPr>
            <a:r>
              <a:rPr lang="vi-VN" sz="2100" dirty="0">
                <a:latin typeface="+mj-lt"/>
              </a:rPr>
              <a:t>Một phương thức static gọi mà không cần tạo một instance của một lớp.</a:t>
            </a:r>
            <a:r>
              <a:rPr lang="en-US" sz="2100" dirty="0">
                <a:latin typeface="+mj-lt"/>
              </a:rPr>
              <a:t>VD: </a:t>
            </a:r>
            <a:r>
              <a:rPr lang="en-US" sz="2100" dirty="0" err="1">
                <a:latin typeface="+mj-lt"/>
              </a:rPr>
              <a:t>TenClass.staticMethod</a:t>
            </a:r>
            <a:r>
              <a:rPr lang="en-US" sz="2100" dirty="0">
                <a:latin typeface="+mj-lt"/>
              </a:rPr>
              <a:t>();</a:t>
            </a:r>
            <a:endParaRPr lang="vi-VN" sz="2100" dirty="0">
              <a:latin typeface="+mj-lt"/>
            </a:endParaRPr>
          </a:p>
          <a:p>
            <a:pPr marL="342900" indent="-342900">
              <a:buFont typeface="Wingdings" panose="05000000000000000000" pitchFamily="2" charset="2"/>
              <a:buChar char="Ø"/>
            </a:pPr>
            <a:r>
              <a:rPr lang="vi-VN" sz="2100" dirty="0">
                <a:latin typeface="+mj-lt"/>
              </a:rPr>
              <a:t>Phương thức static có thể truy cập biến static và có thể thay đổi giá trị của nó.</a:t>
            </a:r>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1"/>
            <a:ext cx="838200" cy="602246"/>
          </a:xfrm>
          <a:prstGeom prst="rect">
            <a:avLst/>
          </a:prstGeom>
        </p:spPr>
      </p:pic>
    </p:spTree>
    <p:extLst>
      <p:ext uri="{BB962C8B-B14F-4D97-AF65-F5344CB8AC3E}">
        <p14:creationId xmlns:p14="http://schemas.microsoft.com/office/powerpoint/2010/main" val="211647538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additive="base">
                                        <p:cTn id="7" dur="500" fill="hold"/>
                                        <p:tgtEl>
                                          <p:spTgt spid="81"/>
                                        </p:tgtEl>
                                        <p:attrNameLst>
                                          <p:attrName>ppt_x</p:attrName>
                                        </p:attrNameLst>
                                      </p:cBhvr>
                                      <p:tavLst>
                                        <p:tav tm="0">
                                          <p:val>
                                            <p:strVal val="0-#ppt_w/2"/>
                                          </p:val>
                                        </p:tav>
                                        <p:tav tm="100000">
                                          <p:val>
                                            <p:strVal val="#ppt_x"/>
                                          </p:val>
                                        </p:tav>
                                      </p:tavLst>
                                    </p:anim>
                                    <p:anim calcmode="lin" valueType="num">
                                      <p:cBhvr additive="base">
                                        <p:cTn id="8" dur="500" fill="hold"/>
                                        <p:tgtEl>
                                          <p:spTgt spid="8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8"/>
                                        </p:tgtEl>
                                        <p:attrNameLst>
                                          <p:attrName>style.visibility</p:attrName>
                                        </p:attrNameLst>
                                      </p:cBhvr>
                                      <p:to>
                                        <p:strVal val="visible"/>
                                      </p:to>
                                    </p:set>
                                    <p:anim calcmode="lin" valueType="num">
                                      <p:cBhvr additive="base">
                                        <p:cTn id="11" dur="500" fill="hold"/>
                                        <p:tgtEl>
                                          <p:spTgt spid="78"/>
                                        </p:tgtEl>
                                        <p:attrNameLst>
                                          <p:attrName>ppt_x</p:attrName>
                                        </p:attrNameLst>
                                      </p:cBhvr>
                                      <p:tavLst>
                                        <p:tav tm="0">
                                          <p:val>
                                            <p:strVal val="1+#ppt_w/2"/>
                                          </p:val>
                                        </p:tav>
                                        <p:tav tm="100000">
                                          <p:val>
                                            <p:strVal val="#ppt_x"/>
                                          </p:val>
                                        </p:tav>
                                      </p:tavLst>
                                    </p:anim>
                                    <p:anim calcmode="lin" valueType="num">
                                      <p:cBhvr additive="base">
                                        <p:cTn id="12" dur="500" fill="hold"/>
                                        <p:tgtEl>
                                          <p:spTgt spid="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 name="组合 77"/>
          <p:cNvGrpSpPr/>
          <p:nvPr/>
        </p:nvGrpSpPr>
        <p:grpSpPr>
          <a:xfrm>
            <a:off x="1143000" y="659504"/>
            <a:ext cx="6858000" cy="505913"/>
            <a:chOff x="3129129" y="1121776"/>
            <a:chExt cx="6189792" cy="1171624"/>
          </a:xfrm>
        </p:grpSpPr>
        <p:sp>
          <p:nvSpPr>
            <p:cNvPr id="79" name="圆角矩形 78"/>
            <p:cNvSpPr/>
            <p:nvPr/>
          </p:nvSpPr>
          <p:spPr>
            <a:xfrm>
              <a:off x="3129129" y="1121776"/>
              <a:ext cx="6189792"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1">
                <a:solidFill>
                  <a:srgbClr val="FFAA2D"/>
                </a:solidFill>
              </a:endParaRPr>
            </a:p>
          </p:txBody>
        </p:sp>
        <p:sp>
          <p:nvSpPr>
            <p:cNvPr id="80" name="圆角矩形 79"/>
            <p:cNvSpPr/>
            <p:nvPr/>
          </p:nvSpPr>
          <p:spPr>
            <a:xfrm>
              <a:off x="3289330" y="1253414"/>
              <a:ext cx="5980697" cy="908350"/>
            </a:xfrm>
            <a:prstGeom prst="roundRect">
              <a:avLst>
                <a:gd name="adj" fmla="val 50000"/>
              </a:avLst>
            </a:prstGeom>
            <a:gradFill>
              <a:gsLst>
                <a:gs pos="0">
                  <a:srgbClr val="01ACBE"/>
                </a:gs>
                <a:gs pos="100000">
                  <a:srgbClr val="01DAF1"/>
                </a:gs>
              </a:gsLst>
              <a:lin ang="0" scaled="0"/>
            </a:grad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Từ</a:t>
              </a:r>
              <a:r>
                <a:rPr lang="en-US" altLang="zh-CN" sz="1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Khóa</a:t>
              </a:r>
              <a:r>
                <a:rPr lang="en-US" altLang="zh-CN" sz="1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static Trong Java</a:t>
              </a:r>
              <a:endParaRPr lang="zh-CN" altLang="en-US" sz="1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81" name="组合 80"/>
          <p:cNvGrpSpPr/>
          <p:nvPr/>
        </p:nvGrpSpPr>
        <p:grpSpPr>
          <a:xfrm>
            <a:off x="1227070" y="593338"/>
            <a:ext cx="665600" cy="823838"/>
            <a:chOff x="3149762" y="916761"/>
            <a:chExt cx="1351556" cy="1771661"/>
          </a:xfrm>
        </p:grpSpPr>
        <p:grpSp>
          <p:nvGrpSpPr>
            <p:cNvPr id="82" name="组合 81"/>
            <p:cNvGrpSpPr/>
            <p:nvPr/>
          </p:nvGrpSpPr>
          <p:grpSpPr>
            <a:xfrm>
              <a:off x="3149762" y="916761"/>
              <a:ext cx="1351556" cy="1771661"/>
              <a:chOff x="3222217" y="1132147"/>
              <a:chExt cx="1285958" cy="1685676"/>
            </a:xfrm>
          </p:grpSpPr>
          <p:grpSp>
            <p:nvGrpSpPr>
              <p:cNvPr id="86" name="组合 85"/>
              <p:cNvGrpSpPr/>
              <p:nvPr/>
            </p:nvGrpSpPr>
            <p:grpSpPr>
              <a:xfrm>
                <a:off x="3289093" y="1214680"/>
                <a:ext cx="1219082" cy="1603143"/>
                <a:chOff x="7144634" y="2782876"/>
                <a:chExt cx="2190439" cy="2880513"/>
              </a:xfrm>
            </p:grpSpPr>
            <p:sp>
              <p:nvSpPr>
                <p:cNvPr id="88" name="椭圆 50"/>
                <p:cNvSpPr/>
                <p:nvPr/>
              </p:nvSpPr>
              <p:spPr>
                <a:xfrm rot="18900000">
                  <a:off x="7144634" y="2782876"/>
                  <a:ext cx="2190439"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1">
                    <a:latin typeface="Arial" panose="020B0604020202020204" pitchFamily="34" charset="0"/>
                    <a:ea typeface="Microsoft YaHei" panose="020B0503020204020204" pitchFamily="34" charset="-122"/>
                    <a:sym typeface="Arial" panose="020B0604020202020204" pitchFamily="34" charset="0"/>
                  </a:endParaRPr>
                </a:p>
              </p:txBody>
            </p:sp>
            <p:sp>
              <p:nvSpPr>
                <p:cNvPr id="89"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1">
                    <a:latin typeface="Arial" panose="020B0604020202020204" pitchFamily="34" charset="0"/>
                    <a:ea typeface="Microsoft YaHei" panose="020B0503020204020204" pitchFamily="34" charset="-122"/>
                    <a:sym typeface="Arial" panose="020B0604020202020204" pitchFamily="34" charset="0"/>
                  </a:endParaRPr>
                </a:p>
              </p:txBody>
            </p:sp>
            <p:sp>
              <p:nvSpPr>
                <p:cNvPr id="90"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1">
                    <a:latin typeface="Arial" panose="020B0604020202020204" pitchFamily="34" charset="0"/>
                    <a:ea typeface="Microsoft YaHei" panose="020B0503020204020204" pitchFamily="34" charset="-122"/>
                    <a:sym typeface="Arial" panose="020B0604020202020204" pitchFamily="34" charset="0"/>
                  </a:endParaRPr>
                </a:p>
              </p:txBody>
            </p:sp>
          </p:grpSp>
          <p:sp>
            <p:nvSpPr>
              <p:cNvPr id="87" name="椭圆 86"/>
              <p:cNvSpPr/>
              <p:nvPr/>
            </p:nvSpPr>
            <p:spPr>
              <a:xfrm>
                <a:off x="3222217" y="1132147"/>
                <a:ext cx="1284819"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1"/>
              </a:p>
            </p:txBody>
          </p:sp>
        </p:grpSp>
        <p:sp>
          <p:nvSpPr>
            <p:cNvPr id="84" name="文本框 83"/>
            <p:cNvSpPr txBox="1"/>
            <p:nvPr/>
          </p:nvSpPr>
          <p:spPr>
            <a:xfrm>
              <a:off x="3248016" y="1212512"/>
              <a:ext cx="964046" cy="794247"/>
            </a:xfrm>
            <a:prstGeom prst="rect">
              <a:avLst/>
            </a:prstGeom>
            <a:noFill/>
          </p:spPr>
          <p:txBody>
            <a:bodyPr wrap="square" rtlCol="0">
              <a:spAutoFit/>
            </a:bodyPr>
            <a:lstStyle/>
            <a:p>
              <a:pPr algn="ctr"/>
              <a:r>
                <a:rPr lang="en-US" altLang="zh-CN" sz="1800" dirty="0">
                  <a:solidFill>
                    <a:srgbClr val="01ACBE"/>
                  </a:solidFill>
                  <a:latin typeface="Impact" panose="020B0806030902050204" pitchFamily="34" charset="0"/>
                </a:rPr>
                <a:t>03</a:t>
              </a:r>
              <a:endParaRPr lang="zh-CN" altLang="en-US" sz="1800" dirty="0">
                <a:solidFill>
                  <a:srgbClr val="01ACBE"/>
                </a:solidFill>
                <a:latin typeface="Impact" panose="020B0806030902050204" pitchFamily="34" charset="0"/>
              </a:endParaRPr>
            </a:p>
          </p:txBody>
        </p:sp>
      </p:grpSp>
      <p:sp>
        <p:nvSpPr>
          <p:cNvPr id="3" name="TextBox 2"/>
          <p:cNvSpPr txBox="1"/>
          <p:nvPr/>
        </p:nvSpPr>
        <p:spPr>
          <a:xfrm>
            <a:off x="1212123" y="1480126"/>
            <a:ext cx="6719757" cy="2354491"/>
          </a:xfrm>
          <a:prstGeom prst="rect">
            <a:avLst/>
          </a:prstGeom>
          <a:noFill/>
        </p:spPr>
        <p:txBody>
          <a:bodyPr wrap="square" rtlCol="0">
            <a:spAutoFit/>
          </a:bodyPr>
          <a:lstStyle/>
          <a:p>
            <a:r>
              <a:rPr lang="vi-VN" sz="2100" b="1" dirty="0">
                <a:latin typeface="+mj-lt"/>
              </a:rPr>
              <a:t>Khối static trong Java</a:t>
            </a:r>
          </a:p>
          <a:p>
            <a:pPr marL="342900" indent="-342900">
              <a:buFont typeface="Wingdings" panose="05000000000000000000" pitchFamily="2" charset="2"/>
              <a:buChar char="Ø"/>
            </a:pPr>
            <a:r>
              <a:rPr lang="vi-VN" sz="2100" dirty="0">
                <a:latin typeface="+mj-lt"/>
              </a:rPr>
              <a:t>Được sử dụng để khởi tạo thành viên dữ liệu static.</a:t>
            </a:r>
          </a:p>
          <a:p>
            <a:pPr marL="342900" indent="-342900">
              <a:buFont typeface="Wingdings" panose="05000000000000000000" pitchFamily="2" charset="2"/>
              <a:buChar char="Ø"/>
            </a:pPr>
            <a:r>
              <a:rPr lang="vi-VN" sz="2100" dirty="0">
                <a:latin typeface="+mj-lt"/>
              </a:rPr>
              <a:t>Nó được </a:t>
            </a:r>
            <a:r>
              <a:rPr lang="vi-VN" sz="2100" b="1" dirty="0">
                <a:latin typeface="+mj-lt"/>
              </a:rPr>
              <a:t>thực thi trước phương thức main</a:t>
            </a:r>
            <a:r>
              <a:rPr lang="vi-VN" sz="2100" dirty="0">
                <a:latin typeface="+mj-lt"/>
              </a:rPr>
              <a:t> tại lúc </a:t>
            </a:r>
            <a:r>
              <a:rPr lang="en-US" sz="2100" dirty="0" err="1">
                <a:latin typeface="Times New Roman" panose="02020603050405020304" pitchFamily="18" charset="0"/>
                <a:cs typeface="Times New Roman" panose="02020603050405020304" pitchFamily="18" charset="0"/>
              </a:rPr>
              <a:t>chạy</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chương</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trình</a:t>
            </a:r>
            <a:r>
              <a:rPr lang="vi-VN" sz="2100" dirty="0">
                <a:latin typeface="Times New Roman" panose="02020603050405020304" pitchFamily="18" charset="0"/>
                <a:cs typeface="Times New Roman" panose="02020603050405020304" pitchFamily="18" charset="0"/>
              </a:rPr>
              <a:t>.</a:t>
            </a:r>
            <a:endParaRPr lang="en-US" sz="21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100" dirty="0" err="1">
                <a:latin typeface="Times New Roman" panose="02020603050405020304" pitchFamily="18" charset="0"/>
                <a:cs typeface="Times New Roman" panose="02020603050405020304" pitchFamily="18" charset="0"/>
              </a:rPr>
              <a:t>Từ</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phiên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bản</a:t>
            </a:r>
            <a:r>
              <a:rPr lang="en-US" sz="2100" dirty="0">
                <a:latin typeface="Times New Roman" panose="02020603050405020304" pitchFamily="18" charset="0"/>
                <a:cs typeface="Times New Roman" panose="02020603050405020304" pitchFamily="18" charset="0"/>
              </a:rPr>
              <a:t> JDK 1.7 </a:t>
            </a:r>
            <a:r>
              <a:rPr lang="en-US" sz="2100" dirty="0" err="1">
                <a:latin typeface="Times New Roman" panose="02020603050405020304" pitchFamily="18" charset="0"/>
                <a:cs typeface="Times New Roman" panose="02020603050405020304" pitchFamily="18" charset="0"/>
              </a:rPr>
              <a:t>trở</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lên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phải</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có</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hàm</a:t>
            </a:r>
            <a:r>
              <a:rPr lang="en-US" sz="2100" dirty="0">
                <a:latin typeface="Times New Roman" panose="02020603050405020304" pitchFamily="18" charset="0"/>
                <a:cs typeface="Times New Roman" panose="02020603050405020304" pitchFamily="18" charset="0"/>
              </a:rPr>
              <a:t> main </a:t>
            </a:r>
            <a:r>
              <a:rPr lang="en-US" sz="2100" dirty="0" err="1">
                <a:latin typeface="Times New Roman" panose="02020603050405020304" pitchFamily="18" charset="0"/>
                <a:cs typeface="Times New Roman" panose="02020603050405020304" pitchFamily="18" charset="0"/>
              </a:rPr>
              <a:t>mới</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chạy</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được</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chương</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trình.Trước</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phiên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bản</a:t>
            </a:r>
            <a:r>
              <a:rPr lang="en-US" sz="2100" dirty="0">
                <a:latin typeface="Times New Roman" panose="02020603050405020304" pitchFamily="18" charset="0"/>
                <a:cs typeface="Times New Roman" panose="02020603050405020304" pitchFamily="18" charset="0"/>
              </a:rPr>
              <a:t> 1.7. Ta </a:t>
            </a:r>
            <a:r>
              <a:rPr lang="en-US" sz="2100" dirty="0" err="1">
                <a:latin typeface="Times New Roman" panose="02020603050405020304" pitchFamily="18" charset="0"/>
                <a:cs typeface="Times New Roman" panose="02020603050405020304" pitchFamily="18" charset="0"/>
              </a:rPr>
              <a:t>có</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thể</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chạy</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chương</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trình</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từ</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khối</a:t>
            </a:r>
            <a:r>
              <a:rPr lang="en-US" sz="2100" dirty="0">
                <a:latin typeface="Times New Roman" panose="02020603050405020304" pitchFamily="18" charset="0"/>
                <a:cs typeface="Times New Roman" panose="02020603050405020304" pitchFamily="18" charset="0"/>
              </a:rPr>
              <a:t> static </a:t>
            </a:r>
            <a:r>
              <a:rPr lang="en-US" sz="2100" dirty="0" err="1">
                <a:latin typeface="Times New Roman" panose="02020603050405020304" pitchFamily="18" charset="0"/>
                <a:cs typeface="Times New Roman" panose="02020603050405020304" pitchFamily="18" charset="0"/>
              </a:rPr>
              <a:t>mà</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không</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cần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hàm</a:t>
            </a:r>
            <a:r>
              <a:rPr lang="en-US" sz="2100" dirty="0">
                <a:latin typeface="Times New Roman" panose="02020603050405020304" pitchFamily="18" charset="0"/>
                <a:cs typeface="Times New Roman" panose="02020603050405020304" pitchFamily="18" charset="0"/>
              </a:rPr>
              <a:t> main()</a:t>
            </a:r>
            <a:endParaRPr lang="vi-VN" sz="2100" dirty="0">
              <a:latin typeface="Times New Roman" panose="02020603050405020304" pitchFamily="18" charset="0"/>
              <a:cs typeface="Times New Roman" panose="02020603050405020304" pitchFamily="18" charset="0"/>
            </a:endParaRPr>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1"/>
            <a:ext cx="838200" cy="602246"/>
          </a:xfrm>
          <a:prstGeom prst="rect">
            <a:avLst/>
          </a:prstGeom>
        </p:spPr>
      </p:pic>
    </p:spTree>
    <p:extLst>
      <p:ext uri="{BB962C8B-B14F-4D97-AF65-F5344CB8AC3E}">
        <p14:creationId xmlns:p14="http://schemas.microsoft.com/office/powerpoint/2010/main" val="47807236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additive="base">
                                        <p:cTn id="7" dur="500" fill="hold"/>
                                        <p:tgtEl>
                                          <p:spTgt spid="81"/>
                                        </p:tgtEl>
                                        <p:attrNameLst>
                                          <p:attrName>ppt_x</p:attrName>
                                        </p:attrNameLst>
                                      </p:cBhvr>
                                      <p:tavLst>
                                        <p:tav tm="0">
                                          <p:val>
                                            <p:strVal val="0-#ppt_w/2"/>
                                          </p:val>
                                        </p:tav>
                                        <p:tav tm="100000">
                                          <p:val>
                                            <p:strVal val="#ppt_x"/>
                                          </p:val>
                                        </p:tav>
                                      </p:tavLst>
                                    </p:anim>
                                    <p:anim calcmode="lin" valueType="num">
                                      <p:cBhvr additive="base">
                                        <p:cTn id="8" dur="500" fill="hold"/>
                                        <p:tgtEl>
                                          <p:spTgt spid="8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8"/>
                                        </p:tgtEl>
                                        <p:attrNameLst>
                                          <p:attrName>style.visibility</p:attrName>
                                        </p:attrNameLst>
                                      </p:cBhvr>
                                      <p:to>
                                        <p:strVal val="visible"/>
                                      </p:to>
                                    </p:set>
                                    <p:anim calcmode="lin" valueType="num">
                                      <p:cBhvr additive="base">
                                        <p:cTn id="11" dur="500" fill="hold"/>
                                        <p:tgtEl>
                                          <p:spTgt spid="78"/>
                                        </p:tgtEl>
                                        <p:attrNameLst>
                                          <p:attrName>ppt_x</p:attrName>
                                        </p:attrNameLst>
                                      </p:cBhvr>
                                      <p:tavLst>
                                        <p:tav tm="0">
                                          <p:val>
                                            <p:strVal val="1+#ppt_w/2"/>
                                          </p:val>
                                        </p:tav>
                                        <p:tav tm="100000">
                                          <p:val>
                                            <p:strVal val="#ppt_x"/>
                                          </p:val>
                                        </p:tav>
                                      </p:tavLst>
                                    </p:anim>
                                    <p:anim calcmode="lin" valueType="num">
                                      <p:cBhvr additive="base">
                                        <p:cTn id="12" dur="500" fill="hold"/>
                                        <p:tgtEl>
                                          <p:spTgt spid="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 name="组合 77"/>
          <p:cNvGrpSpPr/>
          <p:nvPr/>
        </p:nvGrpSpPr>
        <p:grpSpPr>
          <a:xfrm>
            <a:off x="1143000" y="659504"/>
            <a:ext cx="6858000" cy="505913"/>
            <a:chOff x="3129129" y="1121776"/>
            <a:chExt cx="6189792" cy="1171624"/>
          </a:xfrm>
        </p:grpSpPr>
        <p:sp>
          <p:nvSpPr>
            <p:cNvPr id="79" name="圆角矩形 78"/>
            <p:cNvSpPr/>
            <p:nvPr/>
          </p:nvSpPr>
          <p:spPr>
            <a:xfrm>
              <a:off x="3129129" y="1121776"/>
              <a:ext cx="6189792"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1">
                <a:solidFill>
                  <a:srgbClr val="FFAA2D"/>
                </a:solidFill>
              </a:endParaRPr>
            </a:p>
          </p:txBody>
        </p:sp>
        <p:sp>
          <p:nvSpPr>
            <p:cNvPr id="80" name="圆角矩形 79"/>
            <p:cNvSpPr/>
            <p:nvPr/>
          </p:nvSpPr>
          <p:spPr>
            <a:xfrm>
              <a:off x="3289330" y="1253414"/>
              <a:ext cx="5980697" cy="908350"/>
            </a:xfrm>
            <a:prstGeom prst="roundRect">
              <a:avLst>
                <a:gd name="adj" fmla="val 50000"/>
              </a:avLst>
            </a:prstGeom>
            <a:gradFill>
              <a:gsLst>
                <a:gs pos="0">
                  <a:srgbClr val="01ACBE"/>
                </a:gs>
                <a:gs pos="100000">
                  <a:srgbClr val="01DAF1"/>
                </a:gs>
              </a:gsLst>
              <a:lin ang="0" scaled="0"/>
            </a:grad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Từ</a:t>
              </a:r>
              <a:r>
                <a:rPr lang="en-US" altLang="zh-CN" sz="1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1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Khóa</a:t>
              </a:r>
              <a:r>
                <a:rPr lang="en-US" altLang="zh-CN" sz="1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static Trong Java</a:t>
              </a:r>
              <a:endParaRPr lang="zh-CN" altLang="en-US" sz="1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81" name="组合 80"/>
          <p:cNvGrpSpPr/>
          <p:nvPr/>
        </p:nvGrpSpPr>
        <p:grpSpPr>
          <a:xfrm>
            <a:off x="1227070" y="593338"/>
            <a:ext cx="665600" cy="823838"/>
            <a:chOff x="3149762" y="916761"/>
            <a:chExt cx="1351556" cy="1771661"/>
          </a:xfrm>
        </p:grpSpPr>
        <p:grpSp>
          <p:nvGrpSpPr>
            <p:cNvPr id="82" name="组合 81"/>
            <p:cNvGrpSpPr/>
            <p:nvPr/>
          </p:nvGrpSpPr>
          <p:grpSpPr>
            <a:xfrm>
              <a:off x="3149762" y="916761"/>
              <a:ext cx="1351556" cy="1771661"/>
              <a:chOff x="3222217" y="1132147"/>
              <a:chExt cx="1285958" cy="1685676"/>
            </a:xfrm>
          </p:grpSpPr>
          <p:grpSp>
            <p:nvGrpSpPr>
              <p:cNvPr id="86" name="组合 85"/>
              <p:cNvGrpSpPr/>
              <p:nvPr/>
            </p:nvGrpSpPr>
            <p:grpSpPr>
              <a:xfrm>
                <a:off x="3289093" y="1214680"/>
                <a:ext cx="1219082" cy="1603143"/>
                <a:chOff x="7144634" y="2782876"/>
                <a:chExt cx="2190439" cy="2880513"/>
              </a:xfrm>
            </p:grpSpPr>
            <p:sp>
              <p:nvSpPr>
                <p:cNvPr id="88" name="椭圆 50"/>
                <p:cNvSpPr/>
                <p:nvPr/>
              </p:nvSpPr>
              <p:spPr>
                <a:xfrm rot="18900000">
                  <a:off x="7144634" y="2782876"/>
                  <a:ext cx="2190439"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1">
                    <a:latin typeface="Arial" panose="020B0604020202020204" pitchFamily="34" charset="0"/>
                    <a:ea typeface="Microsoft YaHei" panose="020B0503020204020204" pitchFamily="34" charset="-122"/>
                    <a:sym typeface="Arial" panose="020B0604020202020204" pitchFamily="34" charset="0"/>
                  </a:endParaRPr>
                </a:p>
              </p:txBody>
            </p:sp>
            <p:sp>
              <p:nvSpPr>
                <p:cNvPr id="89"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1">
                    <a:latin typeface="Arial" panose="020B0604020202020204" pitchFamily="34" charset="0"/>
                    <a:ea typeface="Microsoft YaHei" panose="020B0503020204020204" pitchFamily="34" charset="-122"/>
                    <a:sym typeface="Arial" panose="020B0604020202020204" pitchFamily="34" charset="0"/>
                  </a:endParaRPr>
                </a:p>
              </p:txBody>
            </p:sp>
            <p:sp>
              <p:nvSpPr>
                <p:cNvPr id="90"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1">
                    <a:latin typeface="Arial" panose="020B0604020202020204" pitchFamily="34" charset="0"/>
                    <a:ea typeface="Microsoft YaHei" panose="020B0503020204020204" pitchFamily="34" charset="-122"/>
                    <a:sym typeface="Arial" panose="020B0604020202020204" pitchFamily="34" charset="0"/>
                  </a:endParaRPr>
                </a:p>
              </p:txBody>
            </p:sp>
          </p:grpSp>
          <p:sp>
            <p:nvSpPr>
              <p:cNvPr id="87" name="椭圆 86"/>
              <p:cNvSpPr/>
              <p:nvPr/>
            </p:nvSpPr>
            <p:spPr>
              <a:xfrm>
                <a:off x="3222217" y="1132147"/>
                <a:ext cx="1284819"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1"/>
              </a:p>
            </p:txBody>
          </p:sp>
        </p:grpSp>
        <p:sp>
          <p:nvSpPr>
            <p:cNvPr id="84" name="文本框 83"/>
            <p:cNvSpPr txBox="1"/>
            <p:nvPr/>
          </p:nvSpPr>
          <p:spPr>
            <a:xfrm>
              <a:off x="3339469" y="1212512"/>
              <a:ext cx="872592" cy="794247"/>
            </a:xfrm>
            <a:prstGeom prst="rect">
              <a:avLst/>
            </a:prstGeom>
            <a:noFill/>
          </p:spPr>
          <p:txBody>
            <a:bodyPr wrap="square" rtlCol="0">
              <a:spAutoFit/>
            </a:bodyPr>
            <a:lstStyle/>
            <a:p>
              <a:pPr algn="ctr"/>
              <a:r>
                <a:rPr lang="en-US" altLang="zh-CN" sz="1800" dirty="0">
                  <a:solidFill>
                    <a:srgbClr val="01ACBE"/>
                  </a:solidFill>
                  <a:latin typeface="Impact" panose="020B0806030902050204" pitchFamily="34" charset="0"/>
                </a:rPr>
                <a:t>03</a:t>
              </a:r>
              <a:endParaRPr lang="zh-CN" altLang="en-US" sz="1800" dirty="0">
                <a:solidFill>
                  <a:srgbClr val="01ACBE"/>
                </a:solidFill>
                <a:latin typeface="Impact" panose="020B0806030902050204" pitchFamily="34" charset="0"/>
              </a:endParaRPr>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9168" y="1299591"/>
            <a:ext cx="6448989" cy="3036192"/>
          </a:xfrm>
          <a:prstGeom prst="rect">
            <a:avLst/>
          </a:prstGeom>
        </p:spPr>
      </p:pic>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4800" y="228601"/>
            <a:ext cx="838200" cy="602246"/>
          </a:xfrm>
          <a:prstGeom prst="rect">
            <a:avLst/>
          </a:prstGeom>
        </p:spPr>
      </p:pic>
    </p:spTree>
    <p:extLst>
      <p:ext uri="{BB962C8B-B14F-4D97-AF65-F5344CB8AC3E}">
        <p14:creationId xmlns:p14="http://schemas.microsoft.com/office/powerpoint/2010/main" val="319572688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additive="base">
                                        <p:cTn id="7" dur="500" fill="hold"/>
                                        <p:tgtEl>
                                          <p:spTgt spid="81"/>
                                        </p:tgtEl>
                                        <p:attrNameLst>
                                          <p:attrName>ppt_x</p:attrName>
                                        </p:attrNameLst>
                                      </p:cBhvr>
                                      <p:tavLst>
                                        <p:tav tm="0">
                                          <p:val>
                                            <p:strVal val="0-#ppt_w/2"/>
                                          </p:val>
                                        </p:tav>
                                        <p:tav tm="100000">
                                          <p:val>
                                            <p:strVal val="#ppt_x"/>
                                          </p:val>
                                        </p:tav>
                                      </p:tavLst>
                                    </p:anim>
                                    <p:anim calcmode="lin" valueType="num">
                                      <p:cBhvr additive="base">
                                        <p:cTn id="8" dur="500" fill="hold"/>
                                        <p:tgtEl>
                                          <p:spTgt spid="8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8"/>
                                        </p:tgtEl>
                                        <p:attrNameLst>
                                          <p:attrName>style.visibility</p:attrName>
                                        </p:attrNameLst>
                                      </p:cBhvr>
                                      <p:to>
                                        <p:strVal val="visible"/>
                                      </p:to>
                                    </p:set>
                                    <p:anim calcmode="lin" valueType="num">
                                      <p:cBhvr additive="base">
                                        <p:cTn id="11" dur="500" fill="hold"/>
                                        <p:tgtEl>
                                          <p:spTgt spid="78"/>
                                        </p:tgtEl>
                                        <p:attrNameLst>
                                          <p:attrName>ppt_x</p:attrName>
                                        </p:attrNameLst>
                                      </p:cBhvr>
                                      <p:tavLst>
                                        <p:tav tm="0">
                                          <p:val>
                                            <p:strVal val="1+#ppt_w/2"/>
                                          </p:val>
                                        </p:tav>
                                        <p:tav tm="100000">
                                          <p:val>
                                            <p:strVal val="#ppt_x"/>
                                          </p:val>
                                        </p:tav>
                                      </p:tavLst>
                                    </p:anim>
                                    <p:anim calcmode="lin" valueType="num">
                                      <p:cBhvr additive="base">
                                        <p:cTn id="12" dur="500" fill="hold"/>
                                        <p:tgtEl>
                                          <p:spTgt spid="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1143001" y="649350"/>
            <a:ext cx="6811592" cy="542781"/>
            <a:chOff x="3129129" y="1121776"/>
            <a:chExt cx="5933741" cy="1171624"/>
          </a:xfrm>
        </p:grpSpPr>
        <p:sp>
          <p:nvSpPr>
            <p:cNvPr id="19"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a:solidFill>
                  <a:srgbClr val="FFAA2D"/>
                </a:solidFill>
              </a:endParaRPr>
            </a:p>
          </p:txBody>
        </p:sp>
        <p:sp>
          <p:nvSpPr>
            <p:cNvPr id="20"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Xử</a:t>
              </a:r>
              <a:r>
                <a:rPr lang="en-US" altLang="zh-CN" sz="21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1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Lý</a:t>
              </a:r>
              <a:r>
                <a:rPr lang="en-US" altLang="zh-CN" sz="21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1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Ngoại</a:t>
              </a:r>
              <a:r>
                <a:rPr lang="en-US" altLang="zh-CN" sz="21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1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Lệ</a:t>
              </a:r>
              <a:r>
                <a:rPr lang="en-US" altLang="zh-CN" sz="21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(Exception) Trong Java</a:t>
              </a:r>
              <a:endParaRPr lang="zh-CN" altLang="en-US" sz="21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22" name="组合 21"/>
          <p:cNvGrpSpPr/>
          <p:nvPr/>
        </p:nvGrpSpPr>
        <p:grpSpPr>
          <a:xfrm>
            <a:off x="1304428" y="665302"/>
            <a:ext cx="821131" cy="751094"/>
            <a:chOff x="3222820" y="1148080"/>
            <a:chExt cx="1484216" cy="1750177"/>
          </a:xfrm>
        </p:grpSpPr>
        <p:grpSp>
          <p:nvGrpSpPr>
            <p:cNvPr id="26" name="组合 25"/>
            <p:cNvGrpSpPr/>
            <p:nvPr/>
          </p:nvGrpSpPr>
          <p:grpSpPr>
            <a:xfrm>
              <a:off x="3420363" y="1295115"/>
              <a:ext cx="1286673" cy="1603142"/>
              <a:chOff x="7380501" y="2927402"/>
              <a:chExt cx="2311887" cy="2880512"/>
            </a:xfrm>
          </p:grpSpPr>
          <p:sp>
            <p:nvSpPr>
              <p:cNvPr id="28"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a:latin typeface="Arial" panose="020B0604020202020204" pitchFamily="34" charset="0"/>
                  <a:ea typeface="Microsoft YaHei" panose="020B0503020204020204" pitchFamily="34" charset="-122"/>
                  <a:sym typeface="Arial" panose="020B0604020202020204" pitchFamily="34" charset="0"/>
                </a:endParaRPr>
              </a:p>
            </p:txBody>
          </p:sp>
          <p:sp>
            <p:nvSpPr>
              <p:cNvPr id="29"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a:latin typeface="Arial" panose="020B0604020202020204" pitchFamily="34" charset="0"/>
                  <a:ea typeface="Microsoft YaHei" panose="020B0503020204020204" pitchFamily="34" charset="-122"/>
                  <a:sym typeface="Arial" panose="020B0604020202020204" pitchFamily="34" charset="0"/>
                </a:endParaRPr>
              </a:p>
            </p:txBody>
          </p:sp>
          <p:sp>
            <p:nvSpPr>
              <p:cNvPr id="30"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a:latin typeface="Arial" panose="020B0604020202020204" pitchFamily="34" charset="0"/>
                  <a:ea typeface="Microsoft YaHei" panose="020B0503020204020204" pitchFamily="34" charset="-122"/>
                  <a:sym typeface="Arial" panose="020B0604020202020204" pitchFamily="34" charset="0"/>
                </a:endParaRPr>
              </a:p>
            </p:txBody>
          </p:sp>
        </p:grpSp>
        <p:sp>
          <p:nvSpPr>
            <p:cNvPr id="27"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a:solidFill>
                    <a:srgbClr val="FFC000"/>
                  </a:solidFill>
                  <a:latin typeface="Impact" panose="020B0806030902050204" pitchFamily="34" charset="0"/>
                </a:rPr>
                <a:t>01</a:t>
              </a:r>
              <a:endParaRPr lang="zh-CN" altLang="en-US" sz="2100">
                <a:solidFill>
                  <a:srgbClr val="FFC000"/>
                </a:solidFill>
                <a:latin typeface="Impact" panose="020B0806030902050204" pitchFamily="34" charset="0"/>
              </a:endParaRPr>
            </a:p>
          </p:txBody>
        </p:sp>
      </p:grpSp>
      <p:sp>
        <p:nvSpPr>
          <p:cNvPr id="2" name="TextBox 1">
            <a:extLst>
              <a:ext uri="{FF2B5EF4-FFF2-40B4-BE49-F238E27FC236}">
                <a16:creationId xmlns:a16="http://schemas.microsoft.com/office/drawing/2014/main" xmlns="" id="{EBF6886A-2D30-425E-BCBE-1EC3AE47F8B1}"/>
              </a:ext>
            </a:extLst>
          </p:cNvPr>
          <p:cNvSpPr txBox="1"/>
          <p:nvPr/>
        </p:nvSpPr>
        <p:spPr>
          <a:xfrm>
            <a:off x="1237710" y="1237162"/>
            <a:ext cx="6622173" cy="3323987"/>
          </a:xfrm>
          <a:prstGeom prst="rect">
            <a:avLst/>
          </a:prstGeom>
          <a:noFill/>
        </p:spPr>
        <p:txBody>
          <a:bodyPr wrap="square" rtlCol="0">
            <a:spAutoFit/>
          </a:bodyPr>
          <a:lstStyle/>
          <a:p>
            <a:r>
              <a:rPr lang="fr-FR" sz="2100" b="1" dirty="0" err="1">
                <a:latin typeface="Times New Roman" panose="02020603050405020304" pitchFamily="18" charset="0"/>
                <a:cs typeface="Times New Roman" panose="02020603050405020304" pitchFamily="18" charset="0"/>
              </a:rPr>
              <a:t>Các</a:t>
            </a:r>
            <a:r>
              <a:rPr lang="fr-FR" sz="2100" b="1" dirty="0">
                <a:latin typeface="Times New Roman" panose="02020603050405020304" pitchFamily="18" charset="0"/>
                <a:cs typeface="Times New Roman" panose="02020603050405020304" pitchFamily="18" charset="0"/>
              </a:rPr>
              <a:t> </a:t>
            </a:r>
            <a:r>
              <a:rPr lang="fr-FR" sz="2100" b="1" dirty="0" err="1">
                <a:latin typeface="Times New Roman" panose="02020603050405020304" pitchFamily="18" charset="0"/>
                <a:cs typeface="Times New Roman" panose="02020603050405020304" pitchFamily="18" charset="0"/>
              </a:rPr>
              <a:t>loại</a:t>
            </a:r>
            <a:r>
              <a:rPr lang="fr-FR" sz="2100" b="1" dirty="0">
                <a:latin typeface="Times New Roman" panose="02020603050405020304" pitchFamily="18" charset="0"/>
                <a:cs typeface="Times New Roman" panose="02020603050405020304" pitchFamily="18" charset="0"/>
              </a:rPr>
              <a:t> </a:t>
            </a:r>
            <a:r>
              <a:rPr lang="fr-FR" sz="2100" b="1" dirty="0" err="1">
                <a:latin typeface="Times New Roman" panose="02020603050405020304" pitchFamily="18" charset="0"/>
                <a:cs typeface="Times New Roman" panose="02020603050405020304" pitchFamily="18" charset="0"/>
              </a:rPr>
              <a:t>lỗi</a:t>
            </a:r>
            <a:r>
              <a:rPr lang="fr-FR" sz="2100" b="1" dirty="0">
                <a:latin typeface="Times New Roman" panose="02020603050405020304" pitchFamily="18" charset="0"/>
                <a:cs typeface="Times New Roman" panose="02020603050405020304" pitchFamily="18" charset="0"/>
              </a:rPr>
              <a:t> </a:t>
            </a:r>
            <a:r>
              <a:rPr lang="fr-FR" sz="2100" b="1" dirty="0" err="1">
                <a:latin typeface="Times New Roman" panose="02020603050405020304" pitchFamily="18" charset="0"/>
                <a:cs typeface="Times New Roman" panose="02020603050405020304" pitchFamily="18" charset="0"/>
              </a:rPr>
              <a:t>thường</a:t>
            </a:r>
            <a:r>
              <a:rPr lang="fr-FR" sz="2100" b="1" dirty="0">
                <a:latin typeface="Times New Roman" panose="02020603050405020304" pitchFamily="18" charset="0"/>
                <a:cs typeface="Times New Roman" panose="02020603050405020304" pitchFamily="18" charset="0"/>
              </a:rPr>
              <a:t> </a:t>
            </a:r>
            <a:r>
              <a:rPr lang="fr-FR" sz="2100" b="1" dirty="0" err="1">
                <a:latin typeface="Times New Roman" panose="02020603050405020304" pitchFamily="18" charset="0"/>
                <a:cs typeface="Times New Roman" panose="02020603050405020304" pitchFamily="18" charset="0"/>
              </a:rPr>
              <a:t>gặp</a:t>
            </a:r>
            <a:r>
              <a:rPr lang="fr-FR" sz="2100" b="1" dirty="0">
                <a:latin typeface="Times New Roman" panose="02020603050405020304" pitchFamily="18" charset="0"/>
                <a:cs typeface="Times New Roman" panose="02020603050405020304" pitchFamily="18" charset="0"/>
              </a:rPr>
              <a:t> </a:t>
            </a:r>
            <a:r>
              <a:rPr lang="fr-FR" sz="2100" b="1" dirty="0" err="1">
                <a:latin typeface="Times New Roman" panose="02020603050405020304" pitchFamily="18" charset="0"/>
                <a:cs typeface="Times New Roman" panose="02020603050405020304" pitchFamily="18" charset="0"/>
              </a:rPr>
              <a:t>trong</a:t>
            </a:r>
            <a:r>
              <a:rPr lang="fr-FR" sz="2100" b="1" dirty="0">
                <a:latin typeface="Times New Roman" panose="02020603050405020304" pitchFamily="18" charset="0"/>
                <a:cs typeface="Times New Roman" panose="02020603050405020304" pitchFamily="18" charset="0"/>
              </a:rPr>
              <a:t> Java (</a:t>
            </a:r>
            <a:r>
              <a:rPr lang="fr-FR" sz="2100" b="1" dirty="0" err="1">
                <a:latin typeface="Times New Roman" panose="02020603050405020304" pitchFamily="18" charset="0"/>
                <a:cs typeface="Times New Roman" panose="02020603050405020304" pitchFamily="18" charset="0"/>
              </a:rPr>
              <a:t>Có</a:t>
            </a:r>
            <a:r>
              <a:rPr lang="fr-FR" sz="2100" b="1" dirty="0">
                <a:latin typeface="Times New Roman" panose="02020603050405020304" pitchFamily="18" charset="0"/>
                <a:cs typeface="Times New Roman" panose="02020603050405020304" pitchFamily="18" charset="0"/>
              </a:rPr>
              <a:t> 3 </a:t>
            </a:r>
            <a:r>
              <a:rPr lang="fr-FR" sz="2100" b="1" dirty="0" err="1">
                <a:latin typeface="Times New Roman" panose="02020603050405020304" pitchFamily="18" charset="0"/>
                <a:cs typeface="Times New Roman" panose="02020603050405020304" pitchFamily="18" charset="0"/>
              </a:rPr>
              <a:t>loại</a:t>
            </a:r>
            <a:r>
              <a:rPr lang="fr-FR" sz="2100" b="1" dirty="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Ø"/>
            </a:pPr>
            <a:r>
              <a:rPr lang="fr-FR" sz="2100" dirty="0" err="1">
                <a:latin typeface="Times New Roman" panose="02020603050405020304" pitchFamily="18" charset="0"/>
                <a:cs typeface="Times New Roman" panose="02020603050405020304" pitchFamily="18" charset="0"/>
              </a:rPr>
              <a:t>Lỗi</a:t>
            </a:r>
            <a:r>
              <a:rPr lang="fr-FR" sz="2100" dirty="0">
                <a:latin typeface="Times New Roman" panose="02020603050405020304" pitchFamily="18" charset="0"/>
                <a:cs typeface="Times New Roman" panose="02020603050405020304" pitchFamily="18" charset="0"/>
              </a:rPr>
              <a:t> </a:t>
            </a:r>
            <a:r>
              <a:rPr lang="fr-FR" sz="2100" dirty="0" err="1">
                <a:latin typeface="Times New Roman" panose="02020603050405020304" pitchFamily="18" charset="0"/>
                <a:cs typeface="Times New Roman" panose="02020603050405020304" pitchFamily="18" charset="0"/>
              </a:rPr>
              <a:t>Biên</a:t>
            </a:r>
            <a:r>
              <a:rPr lang="fr-FR" sz="2100" dirty="0">
                <a:latin typeface="Times New Roman" panose="02020603050405020304" pitchFamily="18" charset="0"/>
                <a:cs typeface="Times New Roman" panose="02020603050405020304" pitchFamily="18" charset="0"/>
              </a:rPr>
              <a:t> </a:t>
            </a:r>
            <a:r>
              <a:rPr lang="fr-FR" sz="2100" dirty="0" err="1">
                <a:latin typeface="Times New Roman" panose="02020603050405020304" pitchFamily="18" charset="0"/>
                <a:cs typeface="Times New Roman" panose="02020603050405020304" pitchFamily="18" charset="0"/>
              </a:rPr>
              <a:t>Dịch</a:t>
            </a:r>
            <a:r>
              <a:rPr lang="fr-FR" sz="2100" dirty="0">
                <a:latin typeface="Times New Roman" panose="02020603050405020304" pitchFamily="18" charset="0"/>
                <a:cs typeface="Times New Roman" panose="02020603050405020304" pitchFamily="18" charset="0"/>
              </a:rPr>
              <a:t>(Compiler)(</a:t>
            </a:r>
            <a:r>
              <a:rPr lang="fr-FR" sz="2100" dirty="0" err="1">
                <a:latin typeface="Times New Roman" panose="02020603050405020304" pitchFamily="18" charset="0"/>
                <a:cs typeface="Times New Roman" panose="02020603050405020304" pitchFamily="18" charset="0"/>
              </a:rPr>
              <a:t>Error</a:t>
            </a:r>
            <a:r>
              <a:rPr lang="fr-FR" sz="2100" dirty="0">
                <a:latin typeface="Times New Roman" panose="02020603050405020304" pitchFamily="18" charset="0"/>
                <a:cs typeface="Times New Roman" panose="02020603050405020304" pitchFamily="18" charset="0"/>
              </a:rPr>
              <a:t>): là </a:t>
            </a:r>
            <a:r>
              <a:rPr lang="fr-FR" sz="2100" dirty="0" err="1">
                <a:latin typeface="Times New Roman" panose="02020603050405020304" pitchFamily="18" charset="0"/>
                <a:cs typeface="Times New Roman" panose="02020603050405020304" pitchFamily="18" charset="0"/>
              </a:rPr>
              <a:t>lỗi</a:t>
            </a:r>
            <a:r>
              <a:rPr lang="fr-FR" sz="2100" dirty="0">
                <a:latin typeface="Times New Roman" panose="02020603050405020304" pitchFamily="18" charset="0"/>
                <a:cs typeface="Times New Roman" panose="02020603050405020304" pitchFamily="18" charset="0"/>
              </a:rPr>
              <a:t> </a:t>
            </a:r>
            <a:r>
              <a:rPr lang="fr-FR" sz="2100" dirty="0" err="1">
                <a:latin typeface="Times New Roman" panose="02020603050405020304" pitchFamily="18" charset="0"/>
                <a:cs typeface="Times New Roman" panose="02020603050405020304" pitchFamily="18" charset="0"/>
              </a:rPr>
              <a:t>xảy</a:t>
            </a:r>
            <a:r>
              <a:rPr lang="fr-FR" sz="2100" dirty="0">
                <a:latin typeface="Times New Roman" panose="02020603050405020304" pitchFamily="18" charset="0"/>
                <a:cs typeface="Times New Roman" panose="02020603050405020304" pitchFamily="18" charset="0"/>
              </a:rPr>
              <a:t> ra khi </a:t>
            </a:r>
            <a:r>
              <a:rPr lang="fr-FR" sz="2100" dirty="0" err="1">
                <a:latin typeface="Times New Roman" panose="02020603050405020304" pitchFamily="18" charset="0"/>
                <a:cs typeface="Times New Roman" panose="02020603050405020304" pitchFamily="18" charset="0"/>
              </a:rPr>
              <a:t>viết</a:t>
            </a:r>
            <a:r>
              <a:rPr lang="fr-FR" sz="2100" dirty="0">
                <a:latin typeface="Times New Roman" panose="02020603050405020304" pitchFamily="18" charset="0"/>
                <a:cs typeface="Times New Roman" panose="02020603050405020304" pitchFamily="18" charset="0"/>
              </a:rPr>
              <a:t> </a:t>
            </a:r>
            <a:r>
              <a:rPr lang="fr-FR" sz="2100" dirty="0" err="1">
                <a:latin typeface="Times New Roman" panose="02020603050405020304" pitchFamily="18" charset="0"/>
                <a:cs typeface="Times New Roman" panose="02020603050405020304" pitchFamily="18" charset="0"/>
              </a:rPr>
              <a:t>sai</a:t>
            </a:r>
            <a:r>
              <a:rPr lang="fr-FR" sz="2100" dirty="0">
                <a:latin typeface="Times New Roman" panose="02020603050405020304" pitchFamily="18" charset="0"/>
                <a:cs typeface="Times New Roman" panose="02020603050405020304" pitchFamily="18" charset="0"/>
              </a:rPr>
              <a:t> </a:t>
            </a:r>
            <a:r>
              <a:rPr lang="fr-FR" sz="2100" dirty="0" err="1">
                <a:latin typeface="Times New Roman" panose="02020603050405020304" pitchFamily="18" charset="0"/>
                <a:cs typeface="Times New Roman" panose="02020603050405020304" pitchFamily="18" charset="0"/>
              </a:rPr>
              <a:t>cú</a:t>
            </a:r>
            <a:r>
              <a:rPr lang="fr-FR" sz="2100" dirty="0">
                <a:latin typeface="Times New Roman" panose="02020603050405020304" pitchFamily="18" charset="0"/>
                <a:cs typeface="Times New Roman" panose="02020603050405020304" pitchFamily="18" charset="0"/>
              </a:rPr>
              <a:t> </a:t>
            </a:r>
            <a:r>
              <a:rPr lang="fr-FR" sz="2100" dirty="0" err="1">
                <a:latin typeface="Times New Roman" panose="02020603050405020304" pitchFamily="18" charset="0"/>
                <a:cs typeface="Times New Roman" panose="02020603050405020304" pitchFamily="18" charset="0"/>
              </a:rPr>
              <a:t>pháp</a:t>
            </a:r>
            <a:r>
              <a:rPr lang="fr-FR" sz="2100" dirty="0">
                <a:latin typeface="Times New Roman" panose="02020603050405020304" pitchFamily="18" charset="0"/>
                <a:cs typeface="Times New Roman" panose="02020603050405020304" pitchFamily="18" charset="0"/>
              </a:rPr>
              <a:t> </a:t>
            </a:r>
            <a:r>
              <a:rPr lang="fr-FR" sz="2100" dirty="0" err="1">
                <a:latin typeface="Times New Roman" panose="02020603050405020304" pitchFamily="18" charset="0"/>
                <a:cs typeface="Times New Roman" panose="02020603050405020304" pitchFamily="18" charset="0"/>
              </a:rPr>
              <a:t>trong</a:t>
            </a:r>
            <a:r>
              <a:rPr lang="fr-FR" sz="2100" dirty="0">
                <a:latin typeface="Times New Roman" panose="02020603050405020304" pitchFamily="18" charset="0"/>
                <a:cs typeface="Times New Roman" panose="02020603050405020304" pitchFamily="18" charset="0"/>
              </a:rPr>
              <a:t> Java. </a:t>
            </a:r>
            <a:r>
              <a:rPr lang="fr-FR" sz="2100" dirty="0" err="1">
                <a:latin typeface="Times New Roman" panose="02020603050405020304" pitchFamily="18" charset="0"/>
                <a:cs typeface="Times New Roman" panose="02020603050405020304" pitchFamily="18" charset="0"/>
              </a:rPr>
              <a:t>Thường</a:t>
            </a:r>
            <a:r>
              <a:rPr lang="fr-FR" sz="2100" dirty="0">
                <a:latin typeface="Times New Roman" panose="02020603050405020304" pitchFamily="18" charset="0"/>
                <a:cs typeface="Times New Roman" panose="02020603050405020304" pitchFamily="18" charset="0"/>
              </a:rPr>
              <a:t> </a:t>
            </a:r>
            <a:r>
              <a:rPr lang="fr-FR" sz="2100" dirty="0" err="1">
                <a:latin typeface="Times New Roman" panose="02020603050405020304" pitchFamily="18" charset="0"/>
                <a:cs typeface="Times New Roman" panose="02020603050405020304" pitchFamily="18" charset="0"/>
              </a:rPr>
              <a:t>bị</a:t>
            </a:r>
            <a:r>
              <a:rPr lang="fr-FR" sz="2100" dirty="0">
                <a:latin typeface="Times New Roman" panose="02020603050405020304" pitchFamily="18" charset="0"/>
                <a:cs typeface="Times New Roman" panose="02020603050405020304" pitchFamily="18" charset="0"/>
              </a:rPr>
              <a:t> </a:t>
            </a:r>
            <a:r>
              <a:rPr lang="fr-FR" sz="2100" dirty="0" err="1">
                <a:latin typeface="Times New Roman" panose="02020603050405020304" pitchFamily="18" charset="0"/>
                <a:cs typeface="Times New Roman" panose="02020603050405020304" pitchFamily="18" charset="0"/>
              </a:rPr>
              <a:t>ăn</a:t>
            </a:r>
            <a:r>
              <a:rPr lang="fr-FR" sz="2100" dirty="0">
                <a:latin typeface="Times New Roman" panose="02020603050405020304" pitchFamily="18" charset="0"/>
                <a:cs typeface="Times New Roman" panose="02020603050405020304" pitchFamily="18" charset="0"/>
              </a:rPr>
              <a:t> </a:t>
            </a:r>
            <a:r>
              <a:rPr lang="fr-FR" sz="2100" dirty="0" err="1">
                <a:latin typeface="Times New Roman" panose="02020603050405020304" pitchFamily="18" charset="0"/>
                <a:cs typeface="Times New Roman" panose="02020603050405020304" pitchFamily="18" charset="0"/>
              </a:rPr>
              <a:t>chửi</a:t>
            </a:r>
            <a:r>
              <a:rPr lang="fr-FR" sz="2100" dirty="0">
                <a:latin typeface="Times New Roman" panose="02020603050405020304" pitchFamily="18" charset="0"/>
                <a:cs typeface="Times New Roman" panose="02020603050405020304" pitchFamily="18" charset="0"/>
              </a:rPr>
              <a:t> qua </a:t>
            </a:r>
            <a:r>
              <a:rPr lang="fr-FR" sz="2100" dirty="0" err="1">
                <a:latin typeface="Times New Roman" panose="02020603050405020304" pitchFamily="18" charset="0"/>
                <a:cs typeface="Times New Roman" panose="02020603050405020304" pitchFamily="18" charset="0"/>
              </a:rPr>
              <a:t>những</a:t>
            </a:r>
            <a:r>
              <a:rPr lang="fr-FR" sz="2100" dirty="0">
                <a:latin typeface="Times New Roman" panose="02020603050405020304" pitchFamily="18" charset="0"/>
                <a:cs typeface="Times New Roman" panose="02020603050405020304" pitchFamily="18" charset="0"/>
              </a:rPr>
              <a:t> </a:t>
            </a:r>
            <a:r>
              <a:rPr lang="fr-FR" sz="2100" dirty="0" err="1">
                <a:latin typeface="Times New Roman" panose="02020603050405020304" pitchFamily="18" charset="0"/>
                <a:cs typeface="Times New Roman" panose="02020603050405020304" pitchFamily="18" charset="0"/>
              </a:rPr>
              <a:t>gạch</a:t>
            </a:r>
            <a:r>
              <a:rPr lang="fr-FR" sz="2100" dirty="0">
                <a:latin typeface="Times New Roman" panose="02020603050405020304" pitchFamily="18" charset="0"/>
                <a:cs typeface="Times New Roman" panose="02020603050405020304" pitchFamily="18" charset="0"/>
              </a:rPr>
              <a:t> </a:t>
            </a:r>
            <a:r>
              <a:rPr lang="fr-FR" sz="2100" dirty="0" err="1">
                <a:latin typeface="Times New Roman" panose="02020603050405020304" pitchFamily="18" charset="0"/>
                <a:cs typeface="Times New Roman" panose="02020603050405020304" pitchFamily="18" charset="0"/>
              </a:rPr>
              <a:t>chân</a:t>
            </a:r>
            <a:r>
              <a:rPr lang="fr-FR" sz="2100" dirty="0">
                <a:latin typeface="Times New Roman" panose="02020603050405020304" pitchFamily="18" charset="0"/>
                <a:cs typeface="Times New Roman" panose="02020603050405020304" pitchFamily="18" charset="0"/>
              </a:rPr>
              <a:t> </a:t>
            </a:r>
            <a:r>
              <a:rPr lang="fr-FR" sz="2100" dirty="0" err="1">
                <a:latin typeface="Times New Roman" panose="02020603050405020304" pitchFamily="18" charset="0"/>
                <a:cs typeface="Times New Roman" panose="02020603050405020304" pitchFamily="18" charset="0"/>
              </a:rPr>
              <a:t>đỏ</a:t>
            </a:r>
            <a:r>
              <a:rPr lang="fr-FR" sz="2100" dirty="0">
                <a:latin typeface="Times New Roman" panose="02020603050405020304" pitchFamily="18" charset="0"/>
                <a:cs typeface="Times New Roman" panose="02020603050405020304" pitchFamily="18" charset="0"/>
              </a:rPr>
              <a:t> </a:t>
            </a:r>
            <a:r>
              <a:rPr lang="fr-FR" sz="2100" dirty="0" err="1">
                <a:latin typeface="Times New Roman" panose="02020603050405020304" pitchFamily="18" charset="0"/>
                <a:cs typeface="Times New Roman" panose="02020603050405020304" pitchFamily="18" charset="0"/>
              </a:rPr>
              <a:t>trong</a:t>
            </a:r>
            <a:r>
              <a:rPr lang="fr-FR" sz="2100" dirty="0">
                <a:latin typeface="Times New Roman" panose="02020603050405020304" pitchFamily="18" charset="0"/>
                <a:cs typeface="Times New Roman" panose="02020603050405020304" pitchFamily="18" charset="0"/>
              </a:rPr>
              <a:t> khi code =&gt; </a:t>
            </a:r>
            <a:r>
              <a:rPr lang="fr-FR" sz="2100" dirty="0" err="1">
                <a:latin typeface="Times New Roman" panose="02020603050405020304" pitchFamily="18" charset="0"/>
                <a:cs typeface="Times New Roman" panose="02020603050405020304" pitchFamily="18" charset="0"/>
              </a:rPr>
              <a:t>Dễ</a:t>
            </a:r>
            <a:r>
              <a:rPr lang="fr-FR" sz="2100" dirty="0">
                <a:latin typeface="Times New Roman" panose="02020603050405020304" pitchFamily="18" charset="0"/>
                <a:cs typeface="Times New Roman" panose="02020603050405020304" pitchFamily="18" charset="0"/>
              </a:rPr>
              <a:t> </a:t>
            </a:r>
            <a:r>
              <a:rPr lang="fr-FR" sz="2100" dirty="0" err="1">
                <a:latin typeface="Times New Roman" panose="02020603050405020304" pitchFamily="18" charset="0"/>
                <a:cs typeface="Times New Roman" panose="02020603050405020304" pitchFamily="18" charset="0"/>
              </a:rPr>
              <a:t>xử</a:t>
            </a:r>
            <a:r>
              <a:rPr lang="fr-FR" sz="2100" dirty="0">
                <a:latin typeface="Times New Roman" panose="02020603050405020304" pitchFamily="18" charset="0"/>
                <a:cs typeface="Times New Roman" panose="02020603050405020304" pitchFamily="18" charset="0"/>
              </a:rPr>
              <a:t> </a:t>
            </a:r>
            <a:r>
              <a:rPr lang="fr-FR" sz="2100" dirty="0" err="1">
                <a:latin typeface="Times New Roman" panose="02020603050405020304" pitchFamily="18" charset="0"/>
                <a:cs typeface="Times New Roman" panose="02020603050405020304" pitchFamily="18" charset="0"/>
              </a:rPr>
              <a:t>lý</a:t>
            </a:r>
            <a:r>
              <a:rPr lang="fr-FR" sz="2100" dirty="0">
                <a:latin typeface="Times New Roman" panose="02020603050405020304" pitchFamily="18" charset="0"/>
                <a:cs typeface="Times New Roman" panose="02020603050405020304" pitchFamily="18" charset="0"/>
              </a:rPr>
              <a:t> </a:t>
            </a:r>
            <a:r>
              <a:rPr lang="fr-FR" sz="2100" dirty="0" err="1">
                <a:latin typeface="Times New Roman" panose="02020603050405020304" pitchFamily="18" charset="0"/>
                <a:cs typeface="Times New Roman" panose="02020603050405020304" pitchFamily="18" charset="0"/>
              </a:rPr>
              <a:t>nhất</a:t>
            </a:r>
            <a:endParaRPr lang="fr-FR" sz="21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fr-FR" sz="2100" dirty="0" err="1">
                <a:latin typeface="Times New Roman" panose="02020603050405020304" pitchFamily="18" charset="0"/>
                <a:cs typeface="Times New Roman" panose="02020603050405020304" pitchFamily="18" charset="0"/>
              </a:rPr>
              <a:t>Lỗi</a:t>
            </a:r>
            <a:r>
              <a:rPr lang="fr-FR" sz="2100" dirty="0">
                <a:latin typeface="Times New Roman" panose="02020603050405020304" pitchFamily="18" charset="0"/>
                <a:cs typeface="Times New Roman" panose="02020603050405020304" pitchFamily="18" charset="0"/>
              </a:rPr>
              <a:t> </a:t>
            </a:r>
            <a:r>
              <a:rPr lang="fr-FR" sz="2100" dirty="0" err="1">
                <a:latin typeface="Times New Roman" panose="02020603050405020304" pitchFamily="18" charset="0"/>
                <a:cs typeface="Times New Roman" panose="02020603050405020304" pitchFamily="18" charset="0"/>
              </a:rPr>
              <a:t>Runtime</a:t>
            </a:r>
            <a:r>
              <a:rPr lang="fr-FR" sz="2100" dirty="0">
                <a:latin typeface="Times New Roman" panose="02020603050405020304" pitchFamily="18" charset="0"/>
                <a:cs typeface="Times New Roman" panose="02020603050405020304" pitchFamily="18" charset="0"/>
              </a:rPr>
              <a:t> (Exception): là </a:t>
            </a:r>
            <a:r>
              <a:rPr lang="fr-FR" sz="2100" dirty="0" err="1">
                <a:latin typeface="Times New Roman" panose="02020603050405020304" pitchFamily="18" charset="0"/>
                <a:cs typeface="Times New Roman" panose="02020603050405020304" pitchFamily="18" charset="0"/>
              </a:rPr>
              <a:t>lỗi</a:t>
            </a:r>
            <a:r>
              <a:rPr lang="fr-FR" sz="2100" dirty="0">
                <a:latin typeface="Times New Roman" panose="02020603050405020304" pitchFamily="18" charset="0"/>
                <a:cs typeface="Times New Roman" panose="02020603050405020304" pitchFamily="18" charset="0"/>
              </a:rPr>
              <a:t> </a:t>
            </a:r>
            <a:r>
              <a:rPr lang="fr-FR" sz="2100" dirty="0" err="1">
                <a:latin typeface="Times New Roman" panose="02020603050405020304" pitchFamily="18" charset="0"/>
                <a:cs typeface="Times New Roman" panose="02020603050405020304" pitchFamily="18" charset="0"/>
              </a:rPr>
              <a:t>chỉ</a:t>
            </a:r>
            <a:r>
              <a:rPr lang="fr-FR" sz="2100" dirty="0">
                <a:latin typeface="Times New Roman" panose="02020603050405020304" pitchFamily="18" charset="0"/>
                <a:cs typeface="Times New Roman" panose="02020603050405020304" pitchFamily="18" charset="0"/>
              </a:rPr>
              <a:t> </a:t>
            </a:r>
            <a:r>
              <a:rPr lang="fr-FR" sz="2100" dirty="0" err="1">
                <a:latin typeface="Times New Roman" panose="02020603050405020304" pitchFamily="18" charset="0"/>
                <a:cs typeface="Times New Roman" panose="02020603050405020304" pitchFamily="18" charset="0"/>
              </a:rPr>
              <a:t>xảy</a:t>
            </a:r>
            <a:r>
              <a:rPr lang="fr-FR" sz="2100" dirty="0">
                <a:latin typeface="Times New Roman" panose="02020603050405020304" pitchFamily="18" charset="0"/>
                <a:cs typeface="Times New Roman" panose="02020603050405020304" pitchFamily="18" charset="0"/>
              </a:rPr>
              <a:t> ra </a:t>
            </a:r>
            <a:r>
              <a:rPr lang="fr-FR" sz="2100" dirty="0" err="1">
                <a:latin typeface="Times New Roman" panose="02020603050405020304" pitchFamily="18" charset="0"/>
                <a:cs typeface="Times New Roman" panose="02020603050405020304" pitchFamily="18" charset="0"/>
              </a:rPr>
              <a:t>trong</a:t>
            </a:r>
            <a:r>
              <a:rPr lang="fr-FR" sz="2100" dirty="0">
                <a:latin typeface="Times New Roman" panose="02020603050405020304" pitchFamily="18" charset="0"/>
                <a:cs typeface="Times New Roman" panose="02020603050405020304" pitchFamily="18" charset="0"/>
              </a:rPr>
              <a:t> </a:t>
            </a:r>
            <a:r>
              <a:rPr lang="fr-FR" sz="2100" dirty="0" err="1">
                <a:latin typeface="Times New Roman" panose="02020603050405020304" pitchFamily="18" charset="0"/>
                <a:cs typeface="Times New Roman" panose="02020603050405020304" pitchFamily="18" charset="0"/>
              </a:rPr>
              <a:t>quá</a:t>
            </a:r>
            <a:r>
              <a:rPr lang="fr-FR" sz="2100" dirty="0">
                <a:latin typeface="Times New Roman" panose="02020603050405020304" pitchFamily="18" charset="0"/>
                <a:cs typeface="Times New Roman" panose="02020603050405020304" pitchFamily="18" charset="0"/>
              </a:rPr>
              <a:t> </a:t>
            </a:r>
            <a:r>
              <a:rPr lang="fr-FR" sz="2100" dirty="0" err="1">
                <a:latin typeface="Times New Roman" panose="02020603050405020304" pitchFamily="18" charset="0"/>
                <a:cs typeface="Times New Roman" panose="02020603050405020304" pitchFamily="18" charset="0"/>
              </a:rPr>
              <a:t>trình</a:t>
            </a:r>
            <a:r>
              <a:rPr lang="fr-FR" sz="2100" dirty="0">
                <a:latin typeface="Times New Roman" panose="02020603050405020304" pitchFamily="18" charset="0"/>
                <a:cs typeface="Times New Roman" panose="02020603050405020304" pitchFamily="18" charset="0"/>
              </a:rPr>
              <a:t> </a:t>
            </a:r>
            <a:r>
              <a:rPr lang="fr-FR" sz="2100" dirty="0" err="1">
                <a:latin typeface="Times New Roman" panose="02020603050405020304" pitchFamily="18" charset="0"/>
                <a:cs typeface="Times New Roman" panose="02020603050405020304" pitchFamily="18" charset="0"/>
              </a:rPr>
              <a:t>chạy</a:t>
            </a:r>
            <a:r>
              <a:rPr lang="fr-FR" sz="2100" dirty="0">
                <a:latin typeface="Times New Roman" panose="02020603050405020304" pitchFamily="18" charset="0"/>
                <a:cs typeface="Times New Roman" panose="02020603050405020304" pitchFamily="18" charset="0"/>
              </a:rPr>
              <a:t> </a:t>
            </a:r>
            <a:r>
              <a:rPr lang="fr-FR" sz="2100" dirty="0" err="1">
                <a:latin typeface="Times New Roman" panose="02020603050405020304" pitchFamily="18" charset="0"/>
                <a:cs typeface="Times New Roman" panose="02020603050405020304" pitchFamily="18" charset="0"/>
              </a:rPr>
              <a:t>chương</a:t>
            </a:r>
            <a:r>
              <a:rPr lang="fr-FR" sz="2100" dirty="0">
                <a:latin typeface="Times New Roman" panose="02020603050405020304" pitchFamily="18" charset="0"/>
                <a:cs typeface="Times New Roman" panose="02020603050405020304" pitchFamily="18" charset="0"/>
              </a:rPr>
              <a:t> </a:t>
            </a:r>
            <a:r>
              <a:rPr lang="fr-FR" sz="2100" dirty="0" err="1">
                <a:latin typeface="Times New Roman" panose="02020603050405020304" pitchFamily="18" charset="0"/>
                <a:cs typeface="Times New Roman" panose="02020603050405020304" pitchFamily="18" charset="0"/>
              </a:rPr>
              <a:t>trình</a:t>
            </a:r>
            <a:r>
              <a:rPr lang="fr-FR" sz="2100" dirty="0">
                <a:latin typeface="Times New Roman" panose="02020603050405020304" pitchFamily="18" charset="0"/>
                <a:cs typeface="Times New Roman" panose="02020603050405020304" pitchFamily="18" charset="0"/>
              </a:rPr>
              <a:t> =&gt; </a:t>
            </a:r>
            <a:r>
              <a:rPr lang="fr-FR" sz="2100" dirty="0" err="1">
                <a:latin typeface="Times New Roman" panose="02020603050405020304" pitchFamily="18" charset="0"/>
                <a:cs typeface="Times New Roman" panose="02020603050405020304" pitchFamily="18" charset="0"/>
              </a:rPr>
              <a:t>Độ</a:t>
            </a:r>
            <a:r>
              <a:rPr lang="fr-FR" sz="2100" dirty="0">
                <a:latin typeface="Times New Roman" panose="02020603050405020304" pitchFamily="18" charset="0"/>
                <a:cs typeface="Times New Roman" panose="02020603050405020304" pitchFamily="18" charset="0"/>
              </a:rPr>
              <a:t> </a:t>
            </a:r>
            <a:r>
              <a:rPr lang="fr-FR" sz="2100" dirty="0" err="1">
                <a:latin typeface="Times New Roman" panose="02020603050405020304" pitchFamily="18" charset="0"/>
                <a:cs typeface="Times New Roman" panose="02020603050405020304" pitchFamily="18" charset="0"/>
              </a:rPr>
              <a:t>khó</a:t>
            </a:r>
            <a:r>
              <a:rPr lang="fr-FR" sz="2100" dirty="0">
                <a:latin typeface="Times New Roman" panose="02020603050405020304" pitchFamily="18" charset="0"/>
                <a:cs typeface="Times New Roman" panose="02020603050405020304" pitchFamily="18" charset="0"/>
              </a:rPr>
              <a:t> </a:t>
            </a:r>
            <a:r>
              <a:rPr lang="fr-FR" sz="2100" dirty="0" err="1">
                <a:latin typeface="Times New Roman" panose="02020603050405020304" pitchFamily="18" charset="0"/>
                <a:cs typeface="Times New Roman" panose="02020603050405020304" pitchFamily="18" charset="0"/>
              </a:rPr>
              <a:t>trung</a:t>
            </a:r>
            <a:r>
              <a:rPr lang="fr-FR" sz="2100" dirty="0">
                <a:latin typeface="Times New Roman" panose="02020603050405020304" pitchFamily="18" charset="0"/>
                <a:cs typeface="Times New Roman" panose="02020603050405020304" pitchFamily="18" charset="0"/>
              </a:rPr>
              <a:t> </a:t>
            </a:r>
            <a:r>
              <a:rPr lang="fr-FR" sz="2100" dirty="0" err="1">
                <a:latin typeface="Times New Roman" panose="02020603050405020304" pitchFamily="18" charset="0"/>
                <a:cs typeface="Times New Roman" panose="02020603050405020304" pitchFamily="18" charset="0"/>
              </a:rPr>
              <a:t>bình</a:t>
            </a:r>
            <a:endParaRPr lang="fr-FR" sz="21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fr-FR" sz="2100" dirty="0" err="1">
                <a:latin typeface="Times New Roman" panose="02020603050405020304" pitchFamily="18" charset="0"/>
                <a:cs typeface="Times New Roman" panose="02020603050405020304" pitchFamily="18" charset="0"/>
              </a:rPr>
              <a:t>Lỗi</a:t>
            </a:r>
            <a:r>
              <a:rPr lang="fr-FR" sz="2100" dirty="0">
                <a:latin typeface="Times New Roman" panose="02020603050405020304" pitchFamily="18" charset="0"/>
                <a:cs typeface="Times New Roman" panose="02020603050405020304" pitchFamily="18" charset="0"/>
              </a:rPr>
              <a:t> </a:t>
            </a:r>
            <a:r>
              <a:rPr lang="fr-FR" sz="2100" dirty="0" err="1">
                <a:latin typeface="Times New Roman" panose="02020603050405020304" pitchFamily="18" charset="0"/>
                <a:cs typeface="Times New Roman" panose="02020603050405020304" pitchFamily="18" charset="0"/>
              </a:rPr>
              <a:t>Logic</a:t>
            </a:r>
            <a:r>
              <a:rPr lang="fr-FR" sz="2100" dirty="0">
                <a:latin typeface="Times New Roman" panose="02020603050405020304" pitchFamily="18" charset="0"/>
                <a:cs typeface="Times New Roman" panose="02020603050405020304" pitchFamily="18" charset="0"/>
              </a:rPr>
              <a:t> (Bugs): Là </a:t>
            </a:r>
            <a:r>
              <a:rPr lang="fr-FR" sz="2100" dirty="0" err="1">
                <a:latin typeface="Times New Roman" panose="02020603050405020304" pitchFamily="18" charset="0"/>
                <a:cs typeface="Times New Roman" panose="02020603050405020304" pitchFamily="18" charset="0"/>
              </a:rPr>
              <a:t>lỗi</a:t>
            </a:r>
            <a:r>
              <a:rPr lang="fr-FR" sz="2100" dirty="0">
                <a:latin typeface="Times New Roman" panose="02020603050405020304" pitchFamily="18" charset="0"/>
                <a:cs typeface="Times New Roman" panose="02020603050405020304" pitchFamily="18" charset="0"/>
              </a:rPr>
              <a:t> do </a:t>
            </a:r>
            <a:r>
              <a:rPr lang="fr-FR" sz="2100" dirty="0" err="1">
                <a:latin typeface="Times New Roman" panose="02020603050405020304" pitchFamily="18" charset="0"/>
                <a:cs typeface="Times New Roman" panose="02020603050405020304" pitchFamily="18" charset="0"/>
              </a:rPr>
              <a:t>giải</a:t>
            </a:r>
            <a:r>
              <a:rPr lang="fr-FR" sz="2100" dirty="0">
                <a:latin typeface="Times New Roman" panose="02020603050405020304" pitchFamily="18" charset="0"/>
                <a:cs typeface="Times New Roman" panose="02020603050405020304" pitchFamily="18" charset="0"/>
              </a:rPr>
              <a:t> </a:t>
            </a:r>
            <a:r>
              <a:rPr lang="fr-FR" sz="2100" dirty="0" err="1">
                <a:latin typeface="Times New Roman" panose="02020603050405020304" pitchFamily="18" charset="0"/>
                <a:cs typeface="Times New Roman" panose="02020603050405020304" pitchFamily="18" charset="0"/>
              </a:rPr>
              <a:t>thuật</a:t>
            </a:r>
            <a:r>
              <a:rPr lang="fr-FR" sz="2100" dirty="0">
                <a:latin typeface="Times New Roman" panose="02020603050405020304" pitchFamily="18" charset="0"/>
                <a:cs typeface="Times New Roman" panose="02020603050405020304" pitchFamily="18" charset="0"/>
              </a:rPr>
              <a:t> </a:t>
            </a:r>
            <a:r>
              <a:rPr lang="fr-FR" sz="2100" dirty="0" err="1">
                <a:latin typeface="Times New Roman" panose="02020603050405020304" pitchFamily="18" charset="0"/>
                <a:cs typeface="Times New Roman" panose="02020603050405020304" pitchFamily="18" charset="0"/>
              </a:rPr>
              <a:t>sai</a:t>
            </a:r>
            <a:r>
              <a:rPr lang="fr-FR" sz="2100" dirty="0">
                <a:latin typeface="Times New Roman" panose="02020603050405020304" pitchFamily="18" charset="0"/>
                <a:cs typeface="Times New Roman" panose="02020603050405020304" pitchFamily="18" charset="0"/>
              </a:rPr>
              <a:t>, </a:t>
            </a:r>
            <a:r>
              <a:rPr lang="fr-FR" sz="2100" dirty="0" err="1">
                <a:latin typeface="Times New Roman" panose="02020603050405020304" pitchFamily="18" charset="0"/>
                <a:cs typeface="Times New Roman" panose="02020603050405020304" pitchFamily="18" charset="0"/>
              </a:rPr>
              <a:t>thuật</a:t>
            </a:r>
            <a:r>
              <a:rPr lang="fr-FR" sz="2100" dirty="0">
                <a:latin typeface="Times New Roman" panose="02020603050405020304" pitchFamily="18" charset="0"/>
                <a:cs typeface="Times New Roman" panose="02020603050405020304" pitchFamily="18" charset="0"/>
              </a:rPr>
              <a:t> </a:t>
            </a:r>
            <a:r>
              <a:rPr lang="fr-FR" sz="2100" dirty="0" err="1">
                <a:latin typeface="Times New Roman" panose="02020603050405020304" pitchFamily="18" charset="0"/>
                <a:cs typeface="Times New Roman" panose="02020603050405020304" pitchFamily="18" charset="0"/>
              </a:rPr>
              <a:t>toán</a:t>
            </a:r>
            <a:r>
              <a:rPr lang="fr-FR" sz="2100" dirty="0">
                <a:latin typeface="Times New Roman" panose="02020603050405020304" pitchFamily="18" charset="0"/>
                <a:cs typeface="Times New Roman" panose="02020603050405020304" pitchFamily="18" charset="0"/>
              </a:rPr>
              <a:t> </a:t>
            </a:r>
            <a:r>
              <a:rPr lang="fr-FR" sz="2100" dirty="0" err="1">
                <a:latin typeface="Times New Roman" panose="02020603050405020304" pitchFamily="18" charset="0"/>
                <a:cs typeface="Times New Roman" panose="02020603050405020304" pitchFamily="18" charset="0"/>
              </a:rPr>
              <a:t>đưa</a:t>
            </a:r>
            <a:r>
              <a:rPr lang="fr-FR" sz="2100" dirty="0">
                <a:latin typeface="Times New Roman" panose="02020603050405020304" pitchFamily="18" charset="0"/>
                <a:cs typeface="Times New Roman" panose="02020603050405020304" pitchFamily="18" charset="0"/>
              </a:rPr>
              <a:t> ra </a:t>
            </a:r>
            <a:r>
              <a:rPr lang="fr-FR" sz="2100" dirty="0" err="1">
                <a:latin typeface="Times New Roman" panose="02020603050405020304" pitchFamily="18" charset="0"/>
                <a:cs typeface="Times New Roman" panose="02020603050405020304" pitchFamily="18" charset="0"/>
              </a:rPr>
              <a:t>chưa</a:t>
            </a:r>
            <a:r>
              <a:rPr lang="fr-FR" sz="2100" dirty="0">
                <a:latin typeface="Times New Roman" panose="02020603050405020304" pitchFamily="18" charset="0"/>
                <a:cs typeface="Times New Roman" panose="02020603050405020304" pitchFamily="18" charset="0"/>
              </a:rPr>
              <a:t> </a:t>
            </a:r>
            <a:r>
              <a:rPr lang="fr-FR" sz="2100" dirty="0" err="1">
                <a:latin typeface="Times New Roman" panose="02020603050405020304" pitchFamily="18" charset="0"/>
                <a:cs typeface="Times New Roman" panose="02020603050405020304" pitchFamily="18" charset="0"/>
              </a:rPr>
              <a:t>chính</a:t>
            </a:r>
            <a:r>
              <a:rPr lang="fr-FR" sz="2100" dirty="0">
                <a:latin typeface="Times New Roman" panose="02020603050405020304" pitchFamily="18" charset="0"/>
                <a:cs typeface="Times New Roman" panose="02020603050405020304" pitchFamily="18" charset="0"/>
              </a:rPr>
              <a:t> </a:t>
            </a:r>
            <a:r>
              <a:rPr lang="fr-FR" sz="2100" dirty="0" err="1">
                <a:latin typeface="Times New Roman" panose="02020603050405020304" pitchFamily="18" charset="0"/>
                <a:cs typeface="Times New Roman" panose="02020603050405020304" pitchFamily="18" charset="0"/>
              </a:rPr>
              <a:t>xác</a:t>
            </a:r>
            <a:r>
              <a:rPr lang="fr-FR" sz="2100" dirty="0">
                <a:latin typeface="Times New Roman" panose="02020603050405020304" pitchFamily="18" charset="0"/>
                <a:cs typeface="Times New Roman" panose="02020603050405020304" pitchFamily="18" charset="0"/>
              </a:rPr>
              <a:t> </a:t>
            </a:r>
            <a:r>
              <a:rPr lang="fr-FR" sz="2100" dirty="0" err="1">
                <a:latin typeface="Times New Roman" panose="02020603050405020304" pitchFamily="18" charset="0"/>
                <a:cs typeface="Times New Roman" panose="02020603050405020304" pitchFamily="18" charset="0"/>
              </a:rPr>
              <a:t>khiến</a:t>
            </a:r>
            <a:r>
              <a:rPr lang="fr-FR" sz="2100" dirty="0">
                <a:latin typeface="Times New Roman" panose="02020603050405020304" pitchFamily="18" charset="0"/>
                <a:cs typeface="Times New Roman" panose="02020603050405020304" pitchFamily="18" charset="0"/>
              </a:rPr>
              <a:t> </a:t>
            </a:r>
            <a:r>
              <a:rPr lang="fr-FR" sz="2100" dirty="0" err="1">
                <a:latin typeface="Times New Roman" panose="02020603050405020304" pitchFamily="18" charset="0"/>
                <a:cs typeface="Times New Roman" panose="02020603050405020304" pitchFamily="18" charset="0"/>
              </a:rPr>
              <a:t>chương</a:t>
            </a:r>
            <a:r>
              <a:rPr lang="fr-FR" sz="2100" dirty="0">
                <a:latin typeface="Times New Roman" panose="02020603050405020304" pitchFamily="18" charset="0"/>
                <a:cs typeface="Times New Roman" panose="02020603050405020304" pitchFamily="18" charset="0"/>
              </a:rPr>
              <a:t> </a:t>
            </a:r>
            <a:r>
              <a:rPr lang="fr-FR" sz="2100" dirty="0" err="1">
                <a:latin typeface="Times New Roman" panose="02020603050405020304" pitchFamily="18" charset="0"/>
                <a:cs typeface="Times New Roman" panose="02020603050405020304" pitchFamily="18" charset="0"/>
              </a:rPr>
              <a:t>trình</a:t>
            </a:r>
            <a:r>
              <a:rPr lang="fr-FR" sz="2100" dirty="0">
                <a:latin typeface="Times New Roman" panose="02020603050405020304" pitchFamily="18" charset="0"/>
                <a:cs typeface="Times New Roman" panose="02020603050405020304" pitchFamily="18" charset="0"/>
              </a:rPr>
              <a:t> </a:t>
            </a:r>
            <a:r>
              <a:rPr lang="fr-FR" sz="2100" dirty="0" err="1">
                <a:latin typeface="Times New Roman" panose="02020603050405020304" pitchFamily="18" charset="0"/>
                <a:cs typeface="Times New Roman" panose="02020603050405020304" pitchFamily="18" charset="0"/>
              </a:rPr>
              <a:t>chạy</a:t>
            </a:r>
            <a:r>
              <a:rPr lang="fr-FR" sz="2100" dirty="0">
                <a:latin typeface="Times New Roman" panose="02020603050405020304" pitchFamily="18" charset="0"/>
                <a:cs typeface="Times New Roman" panose="02020603050405020304" pitchFamily="18" charset="0"/>
              </a:rPr>
              <a:t> </a:t>
            </a:r>
            <a:r>
              <a:rPr lang="fr-FR" sz="2100" dirty="0" err="1">
                <a:latin typeface="Times New Roman" panose="02020603050405020304" pitchFamily="18" charset="0"/>
                <a:cs typeface="Times New Roman" panose="02020603050405020304" pitchFamily="18" charset="0"/>
              </a:rPr>
              <a:t>không</a:t>
            </a:r>
            <a:r>
              <a:rPr lang="fr-FR" sz="2100" dirty="0">
                <a:latin typeface="Times New Roman" panose="02020603050405020304" pitchFamily="18" charset="0"/>
                <a:cs typeface="Times New Roman" panose="02020603050405020304" pitchFamily="18" charset="0"/>
              </a:rPr>
              <a:t> </a:t>
            </a:r>
            <a:r>
              <a:rPr lang="fr-FR" sz="2100" dirty="0" err="1">
                <a:latin typeface="Times New Roman" panose="02020603050405020304" pitchFamily="18" charset="0"/>
                <a:cs typeface="Times New Roman" panose="02020603050405020304" pitchFamily="18" charset="0"/>
              </a:rPr>
              <a:t>đúng</a:t>
            </a:r>
            <a:r>
              <a:rPr lang="fr-FR" sz="2100" dirty="0">
                <a:latin typeface="Times New Roman" panose="02020603050405020304" pitchFamily="18" charset="0"/>
                <a:cs typeface="Times New Roman" panose="02020603050405020304" pitchFamily="18" charset="0"/>
              </a:rPr>
              <a:t> </a:t>
            </a:r>
            <a:r>
              <a:rPr lang="fr-FR" sz="2100" dirty="0" err="1">
                <a:latin typeface="Times New Roman" panose="02020603050405020304" pitchFamily="18" charset="0"/>
                <a:cs typeface="Times New Roman" panose="02020603050405020304" pitchFamily="18" charset="0"/>
              </a:rPr>
              <a:t>với</a:t>
            </a:r>
            <a:r>
              <a:rPr lang="fr-FR" sz="2100" dirty="0">
                <a:latin typeface="Times New Roman" panose="02020603050405020304" pitchFamily="18" charset="0"/>
                <a:cs typeface="Times New Roman" panose="02020603050405020304" pitchFamily="18" charset="0"/>
              </a:rPr>
              <a:t> </a:t>
            </a:r>
            <a:r>
              <a:rPr lang="fr-FR" sz="2100" dirty="0" err="1">
                <a:latin typeface="Times New Roman" panose="02020603050405020304" pitchFamily="18" charset="0"/>
                <a:cs typeface="Times New Roman" panose="02020603050405020304" pitchFamily="18" charset="0"/>
              </a:rPr>
              <a:t>mong</a:t>
            </a:r>
            <a:r>
              <a:rPr lang="fr-FR" sz="2100" dirty="0">
                <a:latin typeface="Times New Roman" panose="02020603050405020304" pitchFamily="18" charset="0"/>
                <a:cs typeface="Times New Roman" panose="02020603050405020304" pitchFamily="18" charset="0"/>
              </a:rPr>
              <a:t> </a:t>
            </a:r>
            <a:r>
              <a:rPr lang="fr-FR" sz="2100" dirty="0" err="1">
                <a:latin typeface="Times New Roman" panose="02020603050405020304" pitchFamily="18" charset="0"/>
                <a:cs typeface="Times New Roman" panose="02020603050405020304" pitchFamily="18" charset="0"/>
              </a:rPr>
              <a:t>muốn</a:t>
            </a:r>
            <a:r>
              <a:rPr lang="fr-FR" sz="2100" dirty="0">
                <a:latin typeface="Times New Roman" panose="02020603050405020304" pitchFamily="18" charset="0"/>
                <a:cs typeface="Times New Roman" panose="02020603050405020304" pitchFamily="18" charset="0"/>
              </a:rPr>
              <a:t> =&gt; </a:t>
            </a:r>
            <a:r>
              <a:rPr lang="fr-FR" sz="2100" dirty="0" err="1">
                <a:latin typeface="Times New Roman" panose="02020603050405020304" pitchFamily="18" charset="0"/>
                <a:cs typeface="Times New Roman" panose="02020603050405020304" pitchFamily="18" charset="0"/>
              </a:rPr>
              <a:t>Khó-phải</a:t>
            </a:r>
            <a:r>
              <a:rPr lang="fr-FR" sz="2100" dirty="0">
                <a:latin typeface="Times New Roman" panose="02020603050405020304" pitchFamily="18" charset="0"/>
                <a:cs typeface="Times New Roman" panose="02020603050405020304" pitchFamily="18" charset="0"/>
              </a:rPr>
              <a:t> </a:t>
            </a:r>
            <a:r>
              <a:rPr lang="fr-FR" sz="2100" dirty="0" err="1">
                <a:latin typeface="Times New Roman" panose="02020603050405020304" pitchFamily="18" charset="0"/>
                <a:cs typeface="Times New Roman" panose="02020603050405020304" pitchFamily="18" charset="0"/>
              </a:rPr>
              <a:t>lần</a:t>
            </a:r>
            <a:r>
              <a:rPr lang="fr-FR" sz="2100" dirty="0">
                <a:latin typeface="Times New Roman" panose="02020603050405020304" pitchFamily="18" charset="0"/>
                <a:cs typeface="Times New Roman" panose="02020603050405020304" pitchFamily="18" charset="0"/>
              </a:rPr>
              <a:t> </a:t>
            </a:r>
            <a:r>
              <a:rPr lang="fr-FR" sz="2100" dirty="0" err="1">
                <a:latin typeface="Times New Roman" panose="02020603050405020304" pitchFamily="18" charset="0"/>
                <a:cs typeface="Times New Roman" panose="02020603050405020304" pitchFamily="18" charset="0"/>
              </a:rPr>
              <a:t>mò,rà</a:t>
            </a:r>
            <a:r>
              <a:rPr lang="fr-FR" sz="2100" dirty="0">
                <a:latin typeface="Times New Roman" panose="02020603050405020304" pitchFamily="18" charset="0"/>
                <a:cs typeface="Times New Roman" panose="02020603050405020304" pitchFamily="18" charset="0"/>
              </a:rPr>
              <a:t> </a:t>
            </a:r>
            <a:r>
              <a:rPr lang="fr-FR" sz="2100" dirty="0" err="1">
                <a:latin typeface="Times New Roman" panose="02020603050405020304" pitchFamily="18" charset="0"/>
                <a:cs typeface="Times New Roman" panose="02020603050405020304" pitchFamily="18" charset="0"/>
              </a:rPr>
              <a:t>soát</a:t>
            </a:r>
            <a:r>
              <a:rPr lang="fr-FR" sz="2100" dirty="0">
                <a:latin typeface="Times New Roman" panose="02020603050405020304" pitchFamily="18" charset="0"/>
                <a:cs typeface="Times New Roman" panose="02020603050405020304" pitchFamily="18" charset="0"/>
              </a:rPr>
              <a:t> </a:t>
            </a:r>
            <a:r>
              <a:rPr lang="fr-FR" sz="2100" dirty="0" err="1">
                <a:latin typeface="Times New Roman" panose="02020603050405020304" pitchFamily="18" charset="0"/>
                <a:cs typeface="Times New Roman" panose="02020603050405020304" pitchFamily="18" charset="0"/>
              </a:rPr>
              <a:t>lại</a:t>
            </a:r>
            <a:r>
              <a:rPr lang="fr-FR" sz="2100" dirty="0">
                <a:latin typeface="Times New Roman" panose="02020603050405020304" pitchFamily="18" charset="0"/>
                <a:cs typeface="Times New Roman" panose="02020603050405020304" pitchFamily="18" charset="0"/>
              </a:rPr>
              <a:t> code</a:t>
            </a:r>
          </a:p>
          <a:p>
            <a:endParaRPr lang="fr-FR" sz="2100" b="1" dirty="0">
              <a:latin typeface="Times New Roman" panose="02020603050405020304" pitchFamily="18" charset="0"/>
              <a:cs typeface="Times New Roman" panose="02020603050405020304" pitchFamily="18" charset="0"/>
            </a:endParaRP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1"/>
            <a:ext cx="838200" cy="602246"/>
          </a:xfrm>
          <a:prstGeom prst="rect">
            <a:avLst/>
          </a:prstGeom>
        </p:spPr>
      </p:pic>
    </p:spTree>
    <p:extLst>
      <p:ext uri="{BB962C8B-B14F-4D97-AF65-F5344CB8AC3E}">
        <p14:creationId xmlns:p14="http://schemas.microsoft.com/office/powerpoint/2010/main" val="108306451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ỏi - đáp: Lộ trình du học với ngân sách thấ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11" y="854743"/>
            <a:ext cx="5636712" cy="335780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4800" y="228601"/>
            <a:ext cx="838200" cy="602246"/>
          </a:xfrm>
          <a:prstGeom prst="rect">
            <a:avLst/>
          </a:prstGeom>
        </p:spPr>
      </p:pic>
    </p:spTree>
    <p:extLst>
      <p:ext uri="{BB962C8B-B14F-4D97-AF65-F5344CB8AC3E}">
        <p14:creationId xmlns:p14="http://schemas.microsoft.com/office/powerpoint/2010/main" val="4226311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圆角矩形 24"/>
          <p:cNvSpPr/>
          <p:nvPr/>
        </p:nvSpPr>
        <p:spPr>
          <a:xfrm>
            <a:off x="1474470" y="1448754"/>
            <a:ext cx="6275070" cy="817245"/>
          </a:xfrm>
          <a:prstGeom prst="roundRect">
            <a:avLst>
              <a:gd name="adj" fmla="val 42270"/>
            </a:avLst>
          </a:prstGeom>
          <a:solidFill>
            <a:schemeClr val="bg1">
              <a:lumMod val="85000"/>
            </a:schemeClr>
          </a:soli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00"/>
          </a:p>
        </p:txBody>
      </p:sp>
      <p:sp>
        <p:nvSpPr>
          <p:cNvPr id="26" name="TextBox 25"/>
          <p:cNvSpPr txBox="1"/>
          <p:nvPr/>
        </p:nvSpPr>
        <p:spPr>
          <a:xfrm>
            <a:off x="2195716" y="1638209"/>
            <a:ext cx="5445380" cy="496290"/>
          </a:xfrm>
          <a:prstGeom prst="rect">
            <a:avLst/>
          </a:prstGeom>
          <a:noFill/>
        </p:spPr>
        <p:txBody>
          <a:bodyPr wrap="square" rtlCol="0">
            <a:spAutoFit/>
          </a:bodyPr>
          <a:lstStyle/>
          <a:p>
            <a:pPr algn="ctr"/>
            <a:r>
              <a:rPr lang="en-US" altLang="zh-CN" sz="2625" b="1">
                <a:solidFill>
                  <a:schemeClr val="tx1">
                    <a:lumMod val="65000"/>
                    <a:lumOff val="35000"/>
                  </a:schemeClr>
                </a:solidFill>
                <a:latin typeface="Times New Roman" panose="02020603050405020304" pitchFamily="18" charset="0"/>
                <a:ea typeface="Microsoft YaHei" panose="020B0503020204020204" pitchFamily="34" charset="-122"/>
                <a:cs typeface="Times New Roman" panose="02020603050405020304" pitchFamily="18" charset="0"/>
              </a:rPr>
              <a:t>THANKS FOR WATCHING!</a:t>
            </a:r>
          </a:p>
        </p:txBody>
      </p:sp>
      <p:grpSp>
        <p:nvGrpSpPr>
          <p:cNvPr id="27" name="组合 26"/>
          <p:cNvGrpSpPr/>
          <p:nvPr/>
        </p:nvGrpSpPr>
        <p:grpSpPr>
          <a:xfrm>
            <a:off x="1474470" y="1448753"/>
            <a:ext cx="991598" cy="817244"/>
            <a:chOff x="899592" y="2377261"/>
            <a:chExt cx="720079" cy="574619"/>
          </a:xfrm>
          <a:effectLst>
            <a:outerShdw blurRad="50800" dist="38100" dir="2700000" algn="tl" rotWithShape="0">
              <a:prstClr val="black">
                <a:alpha val="40000"/>
              </a:prstClr>
            </a:outerShdw>
          </a:effectLst>
        </p:grpSpPr>
        <p:sp>
          <p:nvSpPr>
            <p:cNvPr id="28" name="圆角矩形 27"/>
            <p:cNvSpPr/>
            <p:nvPr/>
          </p:nvSpPr>
          <p:spPr>
            <a:xfrm>
              <a:off x="899592" y="2377261"/>
              <a:ext cx="720079" cy="574619"/>
            </a:xfrm>
            <a:prstGeom prst="roundRect">
              <a:avLst>
                <a:gd name="adj" fmla="val 42270"/>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9" name="圆角矩形 28"/>
            <p:cNvSpPr/>
            <p:nvPr/>
          </p:nvSpPr>
          <p:spPr>
            <a:xfrm>
              <a:off x="920241" y="2397813"/>
              <a:ext cx="681258" cy="533516"/>
            </a:xfrm>
            <a:prstGeom prst="roundRect">
              <a:avLst>
                <a:gd name="adj" fmla="val 42270"/>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pic>
        <p:nvPicPr>
          <p:cNvPr id="39" name="Picture 2" descr="C:\Users\Administrator\Desktop\手.png"/>
          <p:cNvPicPr>
            <a:picLocks noChangeAspect="1" noChangeArrowheads="1"/>
          </p:cNvPicPr>
          <p:nvPr/>
        </p:nvPicPr>
        <p:blipFill>
          <a:blip r:embed="rId3"/>
          <a:srcRect/>
          <a:stretch>
            <a:fillRect/>
          </a:stretch>
        </p:blipFill>
        <p:spPr bwMode="auto">
          <a:xfrm flipH="1">
            <a:off x="1325881" y="1889847"/>
            <a:ext cx="2686543" cy="2610716"/>
          </a:xfrm>
          <a:prstGeom prst="rect">
            <a:avLst/>
          </a:prstGeom>
          <a:noFill/>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4800" y="228601"/>
            <a:ext cx="838200" cy="60224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27"/>
                                        </p:tgtEl>
                                        <p:attrNameLst>
                                          <p:attrName>style.visibility</p:attrName>
                                        </p:attrNameLst>
                                      </p:cBhvr>
                                      <p:to>
                                        <p:strVal val="visible"/>
                                      </p:to>
                                    </p:set>
                                  </p:childTnLst>
                                </p:cTn>
                              </p:par>
                              <p:par>
                                <p:cTn id="14" presetID="63" presetClass="path" presetSubtype="0" accel="50000" decel="50000" fill="hold" nodeType="withEffect">
                                  <p:stCondLst>
                                    <p:cond delay="0"/>
                                  </p:stCondLst>
                                  <p:childTnLst>
                                    <p:animMotion origin="layout" path="M -0.01546 -0.00154 L 0.63437 0.00309 " pathEditMode="relative" rAng="0" ptsTypes="AA">
                                      <p:cBhvr>
                                        <p:cTn id="15" dur="2000" fill="hold"/>
                                        <p:tgtEl>
                                          <p:spTgt spid="27"/>
                                        </p:tgtEl>
                                        <p:attrNameLst>
                                          <p:attrName>ppt_x</p:attrName>
                                          <p:attrName>ppt_y</p:attrName>
                                        </p:attrNameLst>
                                      </p:cBhvr>
                                      <p:rCtr x="32483" y="216"/>
                                    </p:animMotion>
                                  </p:childTnLst>
                                </p:cTn>
                              </p:par>
                              <p:par>
                                <p:cTn id="16" presetID="22" presetClass="entr" presetSubtype="8" fill="hold" grpId="0" nodeType="withEffect">
                                  <p:stCondLst>
                                    <p:cond delay="250"/>
                                  </p:stCondLst>
                                  <p:childTnLst>
                                    <p:set>
                                      <p:cBhvr>
                                        <p:cTn id="17" dur="1" fill="hold">
                                          <p:stCondLst>
                                            <p:cond delay="0"/>
                                          </p:stCondLst>
                                        </p:cTn>
                                        <p:tgtEl>
                                          <p:spTgt spid="26"/>
                                        </p:tgtEl>
                                        <p:attrNameLst>
                                          <p:attrName>style.visibility</p:attrName>
                                        </p:attrNameLst>
                                      </p:cBhvr>
                                      <p:to>
                                        <p:strVal val="visible"/>
                                      </p:to>
                                    </p:set>
                                    <p:animEffect transition="in" filter="wipe(left)">
                                      <p:cBhvr>
                                        <p:cTn id="18" dur="1750"/>
                                        <p:tgtEl>
                                          <p:spTgt spid="26"/>
                                        </p:tgtEl>
                                      </p:cBhvr>
                                    </p:animEffect>
                                  </p:childTnLst>
                                </p:cTn>
                              </p:par>
                              <p:par>
                                <p:cTn id="19" presetID="1" presetClass="entr" presetSubtype="0" fill="hold" nodeType="with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par>
                                <p:cTn id="21" presetID="63" presetClass="path" presetSubtype="0" accel="50000" decel="50000" fill="hold" nodeType="withEffect">
                                  <p:stCondLst>
                                    <p:cond delay="0"/>
                                  </p:stCondLst>
                                  <p:childTnLst>
                                    <p:animMotion origin="layout" path="M 5.55556E-7 2.46914E-7 L 0.6316 2.46914E-7 " pathEditMode="relative" rAng="0" ptsTypes="AA">
                                      <p:cBhvr>
                                        <p:cTn id="22" dur="2000" fill="hold"/>
                                        <p:tgtEl>
                                          <p:spTgt spid="39"/>
                                        </p:tgtEl>
                                        <p:attrNameLst>
                                          <p:attrName>ppt_x</p:attrName>
                                          <p:attrName>ppt_y</p:attrName>
                                        </p:attrNameLst>
                                      </p:cBhvr>
                                      <p:rCtr x="31580" y="0"/>
                                    </p:animMotion>
                                  </p:childTnLst>
                                </p:cTn>
                              </p:par>
                              <p:par>
                                <p:cTn id="23" presetID="42" presetClass="exit" presetSubtype="0" fill="hold" nodeType="withEffect">
                                  <p:stCondLst>
                                    <p:cond delay="0"/>
                                  </p:stCondLst>
                                  <p:childTnLst>
                                    <p:animEffect transition="out" filter="fade">
                                      <p:cBhvr>
                                        <p:cTn id="24" dur="1000"/>
                                        <p:tgtEl>
                                          <p:spTgt spid="39"/>
                                        </p:tgtEl>
                                      </p:cBhvr>
                                    </p:animEffect>
                                    <p:anim calcmode="lin" valueType="num">
                                      <p:cBhvr>
                                        <p:cTn id="25" dur="1000"/>
                                        <p:tgtEl>
                                          <p:spTgt spid="39"/>
                                        </p:tgtEl>
                                        <p:attrNameLst>
                                          <p:attrName>ppt_x</p:attrName>
                                        </p:attrNameLst>
                                      </p:cBhvr>
                                      <p:tavLst>
                                        <p:tav tm="0">
                                          <p:val>
                                            <p:strVal val="ppt_x"/>
                                          </p:val>
                                        </p:tav>
                                        <p:tav tm="100000">
                                          <p:val>
                                            <p:strVal val="ppt_x"/>
                                          </p:val>
                                        </p:tav>
                                      </p:tavLst>
                                    </p:anim>
                                    <p:anim calcmode="lin" valueType="num">
                                      <p:cBhvr>
                                        <p:cTn id="26" dur="1000"/>
                                        <p:tgtEl>
                                          <p:spTgt spid="39"/>
                                        </p:tgtEl>
                                        <p:attrNameLst>
                                          <p:attrName>ppt_y</p:attrName>
                                        </p:attrNameLst>
                                      </p:cBhvr>
                                      <p:tavLst>
                                        <p:tav tm="0">
                                          <p:val>
                                            <p:strVal val="ppt_y"/>
                                          </p:val>
                                        </p:tav>
                                        <p:tav tm="100000">
                                          <p:val>
                                            <p:strVal val="ppt_y+.1"/>
                                          </p:val>
                                        </p:tav>
                                      </p:tavLst>
                                    </p:anim>
                                    <p:set>
                                      <p:cBhvr>
                                        <p:cTn id="27" dur="1" fill="hold">
                                          <p:stCondLst>
                                            <p:cond delay="999"/>
                                          </p:stCondLst>
                                        </p:cTn>
                                        <p:tgtEl>
                                          <p:spTgt spid="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1143001" y="649350"/>
            <a:ext cx="6811592" cy="542781"/>
            <a:chOff x="3129129" y="1121776"/>
            <a:chExt cx="5933741" cy="1171624"/>
          </a:xfrm>
        </p:grpSpPr>
        <p:sp>
          <p:nvSpPr>
            <p:cNvPr id="19"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a:solidFill>
                  <a:srgbClr val="FFAA2D"/>
                </a:solidFill>
              </a:endParaRPr>
            </a:p>
          </p:txBody>
        </p:sp>
        <p:sp>
          <p:nvSpPr>
            <p:cNvPr id="20"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Xử</a:t>
              </a:r>
              <a:r>
                <a:rPr lang="en-US" altLang="zh-CN" sz="21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1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Lý</a:t>
              </a:r>
              <a:r>
                <a:rPr lang="en-US" altLang="zh-CN" sz="21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1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Ngoại</a:t>
              </a:r>
              <a:r>
                <a:rPr lang="en-US" altLang="zh-CN" sz="21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1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Lệ</a:t>
              </a:r>
              <a:r>
                <a:rPr lang="en-US" altLang="zh-CN" sz="21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(Exception) Trong Java</a:t>
              </a:r>
              <a:endParaRPr lang="zh-CN" altLang="en-US" sz="21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22" name="组合 21"/>
          <p:cNvGrpSpPr/>
          <p:nvPr/>
        </p:nvGrpSpPr>
        <p:grpSpPr>
          <a:xfrm>
            <a:off x="1304428" y="665302"/>
            <a:ext cx="821131" cy="751094"/>
            <a:chOff x="3222820" y="1148080"/>
            <a:chExt cx="1484216" cy="1750177"/>
          </a:xfrm>
        </p:grpSpPr>
        <p:grpSp>
          <p:nvGrpSpPr>
            <p:cNvPr id="26" name="组合 25"/>
            <p:cNvGrpSpPr/>
            <p:nvPr/>
          </p:nvGrpSpPr>
          <p:grpSpPr>
            <a:xfrm>
              <a:off x="3420363" y="1295115"/>
              <a:ext cx="1286673" cy="1603142"/>
              <a:chOff x="7380501" y="2927402"/>
              <a:chExt cx="2311887" cy="2880512"/>
            </a:xfrm>
          </p:grpSpPr>
          <p:sp>
            <p:nvSpPr>
              <p:cNvPr id="28"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a:latin typeface="Arial" panose="020B0604020202020204" pitchFamily="34" charset="0"/>
                  <a:ea typeface="Microsoft YaHei" panose="020B0503020204020204" pitchFamily="34" charset="-122"/>
                  <a:sym typeface="Arial" panose="020B0604020202020204" pitchFamily="34" charset="0"/>
                </a:endParaRPr>
              </a:p>
            </p:txBody>
          </p:sp>
          <p:sp>
            <p:nvSpPr>
              <p:cNvPr id="29"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a:latin typeface="Arial" panose="020B0604020202020204" pitchFamily="34" charset="0"/>
                  <a:ea typeface="Microsoft YaHei" panose="020B0503020204020204" pitchFamily="34" charset="-122"/>
                  <a:sym typeface="Arial" panose="020B0604020202020204" pitchFamily="34" charset="0"/>
                </a:endParaRPr>
              </a:p>
            </p:txBody>
          </p:sp>
          <p:sp>
            <p:nvSpPr>
              <p:cNvPr id="30"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a:latin typeface="Arial" panose="020B0604020202020204" pitchFamily="34" charset="0"/>
                  <a:ea typeface="Microsoft YaHei" panose="020B0503020204020204" pitchFamily="34" charset="-122"/>
                  <a:sym typeface="Arial" panose="020B0604020202020204" pitchFamily="34" charset="0"/>
                </a:endParaRPr>
              </a:p>
            </p:txBody>
          </p:sp>
        </p:grpSp>
        <p:sp>
          <p:nvSpPr>
            <p:cNvPr id="27"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a:solidFill>
                    <a:srgbClr val="FFC000"/>
                  </a:solidFill>
                  <a:latin typeface="Impact" panose="020B0806030902050204" pitchFamily="34" charset="0"/>
                </a:rPr>
                <a:t>01</a:t>
              </a:r>
              <a:endParaRPr lang="zh-CN" altLang="en-US" sz="2100">
                <a:solidFill>
                  <a:srgbClr val="FFC000"/>
                </a:solidFill>
                <a:latin typeface="Impact" panose="020B0806030902050204" pitchFamily="34" charset="0"/>
              </a:endParaRPr>
            </a:p>
          </p:txBody>
        </p:sp>
      </p:grpSp>
      <p:sp>
        <p:nvSpPr>
          <p:cNvPr id="2" name="TextBox 1">
            <a:extLst>
              <a:ext uri="{FF2B5EF4-FFF2-40B4-BE49-F238E27FC236}">
                <a16:creationId xmlns:a16="http://schemas.microsoft.com/office/drawing/2014/main" xmlns="" id="{EBF6886A-2D30-425E-BCBE-1EC3AE47F8B1}"/>
              </a:ext>
            </a:extLst>
          </p:cNvPr>
          <p:cNvSpPr txBox="1"/>
          <p:nvPr/>
        </p:nvSpPr>
        <p:spPr>
          <a:xfrm>
            <a:off x="1237710" y="1277673"/>
            <a:ext cx="6622173" cy="2354491"/>
          </a:xfrm>
          <a:prstGeom prst="rect">
            <a:avLst/>
          </a:prstGeom>
          <a:noFill/>
        </p:spPr>
        <p:txBody>
          <a:bodyPr wrap="square" rtlCol="0">
            <a:spAutoFit/>
          </a:bodyPr>
          <a:lstStyle/>
          <a:p>
            <a:r>
              <a:rPr lang="fr-FR" sz="2100" b="1" dirty="0" err="1">
                <a:latin typeface="Times New Roman" panose="02020603050405020304" pitchFamily="18" charset="0"/>
                <a:cs typeface="Times New Roman" panose="02020603050405020304" pitchFamily="18" charset="0"/>
              </a:rPr>
              <a:t>Ngoại</a:t>
            </a:r>
            <a:r>
              <a:rPr lang="fr-FR" sz="2100" b="1" dirty="0">
                <a:latin typeface="Times New Roman" panose="02020603050405020304" pitchFamily="18" charset="0"/>
                <a:cs typeface="Times New Roman" panose="02020603050405020304" pitchFamily="18" charset="0"/>
              </a:rPr>
              <a:t> </a:t>
            </a:r>
            <a:r>
              <a:rPr lang="fr-FR" sz="2100" b="1" dirty="0" err="1">
                <a:latin typeface="Times New Roman" panose="02020603050405020304" pitchFamily="18" charset="0"/>
                <a:cs typeface="Times New Roman" panose="02020603050405020304" pitchFamily="18" charset="0"/>
              </a:rPr>
              <a:t>lệ</a:t>
            </a:r>
            <a:r>
              <a:rPr lang="fr-FR" sz="2100" b="1" dirty="0">
                <a:latin typeface="Times New Roman" panose="02020603050405020304" pitchFamily="18" charset="0"/>
                <a:cs typeface="Times New Roman" panose="02020603050405020304" pitchFamily="18" charset="0"/>
              </a:rPr>
              <a:t> (Exception) là </a:t>
            </a:r>
            <a:r>
              <a:rPr lang="fr-FR" sz="2100" b="1" dirty="0" err="1">
                <a:latin typeface="Times New Roman" panose="02020603050405020304" pitchFamily="18" charset="0"/>
                <a:cs typeface="Times New Roman" panose="02020603050405020304" pitchFamily="18" charset="0"/>
              </a:rPr>
              <a:t>gì</a:t>
            </a:r>
            <a:r>
              <a:rPr lang="fr-FR" sz="2100" b="1" dirty="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Ø"/>
            </a:pPr>
            <a:r>
              <a:rPr lang="vi-VN" sz="2100" dirty="0">
                <a:latin typeface="Times New Roman" panose="02020603050405020304" pitchFamily="18" charset="0"/>
                <a:cs typeface="Times New Roman" panose="02020603050405020304" pitchFamily="18" charset="0"/>
              </a:rPr>
              <a:t>Exception là một sự kiện xảy ra trong quá trình thực thi một chương trình Java, nó làm phá vỡ cái </a:t>
            </a:r>
            <a:r>
              <a:rPr lang="vi-VN" sz="2100" b="1" dirty="0">
                <a:latin typeface="Times New Roman" panose="02020603050405020304" pitchFamily="18" charset="0"/>
                <a:cs typeface="Times New Roman" panose="02020603050405020304" pitchFamily="18" charset="0"/>
              </a:rPr>
              <a:t>flow </a:t>
            </a:r>
            <a:r>
              <a:rPr lang="vi-VN" sz="2100" dirty="0">
                <a:latin typeface="Times New Roman" panose="02020603050405020304" pitchFamily="18" charset="0"/>
                <a:cs typeface="Times New Roman" panose="02020603050405020304" pitchFamily="18" charset="0"/>
              </a:rPr>
              <a:t>(luồng xử lý) bình thường của một chương trình, thậm chí chết chương trình.</a:t>
            </a:r>
          </a:p>
          <a:p>
            <a:pPr marL="342900" indent="-342900">
              <a:buFont typeface="Wingdings" panose="05000000000000000000" pitchFamily="2" charset="2"/>
              <a:buChar char="Ø"/>
            </a:pPr>
            <a:endParaRPr lang="fr-FR" sz="2100" b="1" dirty="0">
              <a:latin typeface="Times New Roman" panose="02020603050405020304" pitchFamily="18" charset="0"/>
              <a:cs typeface="Times New Roman" panose="02020603050405020304" pitchFamily="18" charset="0"/>
            </a:endParaRPr>
          </a:p>
          <a:p>
            <a:endParaRPr lang="fr-FR" sz="2100" b="1" dirty="0">
              <a:latin typeface="Times New Roman" panose="02020603050405020304" pitchFamily="18" charset="0"/>
              <a:cs typeface="Times New Roman" panose="02020603050405020304" pitchFamily="18" charset="0"/>
            </a:endParaRP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1"/>
            <a:ext cx="838200" cy="602246"/>
          </a:xfrm>
          <a:prstGeom prst="rect">
            <a:avLst/>
          </a:prstGeom>
        </p:spPr>
      </p:pic>
    </p:spTree>
    <p:extLst>
      <p:ext uri="{BB962C8B-B14F-4D97-AF65-F5344CB8AC3E}">
        <p14:creationId xmlns:p14="http://schemas.microsoft.com/office/powerpoint/2010/main" val="360670159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1143001" y="649350"/>
            <a:ext cx="6811592" cy="542781"/>
            <a:chOff x="3129129" y="1121776"/>
            <a:chExt cx="5933741" cy="1171624"/>
          </a:xfrm>
        </p:grpSpPr>
        <p:sp>
          <p:nvSpPr>
            <p:cNvPr id="19"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a:solidFill>
                  <a:srgbClr val="FFAA2D"/>
                </a:solidFill>
              </a:endParaRPr>
            </a:p>
          </p:txBody>
        </p:sp>
        <p:sp>
          <p:nvSpPr>
            <p:cNvPr id="20"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Xử</a:t>
              </a:r>
              <a:r>
                <a:rPr lang="en-US" altLang="zh-CN" sz="21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1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Lý</a:t>
              </a:r>
              <a:r>
                <a:rPr lang="en-US" altLang="zh-CN" sz="21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1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Ngoại</a:t>
              </a:r>
              <a:r>
                <a:rPr lang="en-US" altLang="zh-CN" sz="21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1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Lệ</a:t>
              </a:r>
              <a:r>
                <a:rPr lang="en-US" altLang="zh-CN" sz="21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(Exception) Trong Java</a:t>
              </a:r>
              <a:endParaRPr lang="zh-CN" altLang="en-US" sz="21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22" name="组合 21"/>
          <p:cNvGrpSpPr/>
          <p:nvPr/>
        </p:nvGrpSpPr>
        <p:grpSpPr>
          <a:xfrm>
            <a:off x="1304428" y="665302"/>
            <a:ext cx="821131" cy="751094"/>
            <a:chOff x="3222820" y="1148080"/>
            <a:chExt cx="1484216" cy="1750177"/>
          </a:xfrm>
        </p:grpSpPr>
        <p:grpSp>
          <p:nvGrpSpPr>
            <p:cNvPr id="26" name="组合 25"/>
            <p:cNvGrpSpPr/>
            <p:nvPr/>
          </p:nvGrpSpPr>
          <p:grpSpPr>
            <a:xfrm>
              <a:off x="3420363" y="1295115"/>
              <a:ext cx="1286673" cy="1603142"/>
              <a:chOff x="7380501" y="2927402"/>
              <a:chExt cx="2311887" cy="2880512"/>
            </a:xfrm>
          </p:grpSpPr>
          <p:sp>
            <p:nvSpPr>
              <p:cNvPr id="28"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a:latin typeface="Arial" panose="020B0604020202020204" pitchFamily="34" charset="0"/>
                  <a:ea typeface="Microsoft YaHei" panose="020B0503020204020204" pitchFamily="34" charset="-122"/>
                  <a:sym typeface="Arial" panose="020B0604020202020204" pitchFamily="34" charset="0"/>
                </a:endParaRPr>
              </a:p>
            </p:txBody>
          </p:sp>
          <p:sp>
            <p:nvSpPr>
              <p:cNvPr id="29"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a:latin typeface="Arial" panose="020B0604020202020204" pitchFamily="34" charset="0"/>
                  <a:ea typeface="Microsoft YaHei" panose="020B0503020204020204" pitchFamily="34" charset="-122"/>
                  <a:sym typeface="Arial" panose="020B0604020202020204" pitchFamily="34" charset="0"/>
                </a:endParaRPr>
              </a:p>
            </p:txBody>
          </p:sp>
          <p:sp>
            <p:nvSpPr>
              <p:cNvPr id="30"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a:latin typeface="Arial" panose="020B0604020202020204" pitchFamily="34" charset="0"/>
                  <a:ea typeface="Microsoft YaHei" panose="020B0503020204020204" pitchFamily="34" charset="-122"/>
                  <a:sym typeface="Arial" panose="020B0604020202020204" pitchFamily="34" charset="0"/>
                </a:endParaRPr>
              </a:p>
            </p:txBody>
          </p:sp>
        </p:grpSp>
        <p:sp>
          <p:nvSpPr>
            <p:cNvPr id="27"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a:solidFill>
                    <a:srgbClr val="FFC000"/>
                  </a:solidFill>
                  <a:latin typeface="Impact" panose="020B0806030902050204" pitchFamily="34" charset="0"/>
                </a:rPr>
                <a:t>01</a:t>
              </a:r>
              <a:endParaRPr lang="zh-CN" altLang="en-US" sz="2100">
                <a:solidFill>
                  <a:srgbClr val="FFC000"/>
                </a:solidFill>
                <a:latin typeface="Impact" panose="020B0806030902050204" pitchFamily="34" charset="0"/>
              </a:endParaRPr>
            </a:p>
          </p:txBody>
        </p:sp>
      </p:grpSp>
      <p:sp>
        <p:nvSpPr>
          <p:cNvPr id="2" name="TextBox 1">
            <a:extLst>
              <a:ext uri="{FF2B5EF4-FFF2-40B4-BE49-F238E27FC236}">
                <a16:creationId xmlns:a16="http://schemas.microsoft.com/office/drawing/2014/main" xmlns="" id="{EBF6886A-2D30-425E-BCBE-1EC3AE47F8B1}"/>
              </a:ext>
            </a:extLst>
          </p:cNvPr>
          <p:cNvSpPr txBox="1"/>
          <p:nvPr/>
        </p:nvSpPr>
        <p:spPr>
          <a:xfrm>
            <a:off x="1143001" y="1125004"/>
            <a:ext cx="6622173" cy="3457421"/>
          </a:xfrm>
          <a:prstGeom prst="rect">
            <a:avLst/>
          </a:prstGeom>
          <a:noFill/>
        </p:spPr>
        <p:txBody>
          <a:bodyPr wrap="square" rtlCol="0">
            <a:spAutoFit/>
          </a:bodyPr>
          <a:lstStyle/>
          <a:p>
            <a:r>
              <a:rPr lang="fr-FR" sz="1988" b="1" dirty="0" err="1">
                <a:latin typeface="Times New Roman" panose="02020603050405020304" pitchFamily="18" charset="0"/>
                <a:cs typeface="Times New Roman" panose="02020603050405020304" pitchFamily="18" charset="0"/>
              </a:rPr>
              <a:t>Ngoại</a:t>
            </a:r>
            <a:r>
              <a:rPr lang="fr-FR" sz="1988" b="1" dirty="0">
                <a:latin typeface="Times New Roman" panose="02020603050405020304" pitchFamily="18" charset="0"/>
                <a:cs typeface="Times New Roman" panose="02020603050405020304" pitchFamily="18" charset="0"/>
              </a:rPr>
              <a:t> </a:t>
            </a:r>
            <a:r>
              <a:rPr lang="fr-FR" sz="1988" b="1" dirty="0" err="1">
                <a:latin typeface="Times New Roman" panose="02020603050405020304" pitchFamily="18" charset="0"/>
                <a:cs typeface="Times New Roman" panose="02020603050405020304" pitchFamily="18" charset="0"/>
              </a:rPr>
              <a:t>lệ</a:t>
            </a:r>
            <a:r>
              <a:rPr lang="fr-FR" sz="1988" b="1" dirty="0">
                <a:latin typeface="Times New Roman" panose="02020603050405020304" pitchFamily="18" charset="0"/>
                <a:cs typeface="Times New Roman" panose="02020603050405020304" pitchFamily="18" charset="0"/>
              </a:rPr>
              <a:t> (Exception) là </a:t>
            </a:r>
            <a:r>
              <a:rPr lang="fr-FR" sz="1988" b="1" dirty="0" err="1">
                <a:latin typeface="Times New Roman" panose="02020603050405020304" pitchFamily="18" charset="0"/>
                <a:cs typeface="Times New Roman" panose="02020603050405020304" pitchFamily="18" charset="0"/>
              </a:rPr>
              <a:t>gì</a:t>
            </a:r>
            <a:r>
              <a:rPr lang="fr-FR" sz="1988" b="1" dirty="0">
                <a:latin typeface="Times New Roman" panose="02020603050405020304" pitchFamily="18" charset="0"/>
                <a:cs typeface="Times New Roman" panose="02020603050405020304" pitchFamily="18" charset="0"/>
              </a:rPr>
              <a:t>?:</a:t>
            </a:r>
          </a:p>
          <a:p>
            <a:pPr marL="600075" lvl="1" indent="-342900">
              <a:buFont typeface="Wingdings" panose="05000000000000000000" pitchFamily="2" charset="2"/>
              <a:buChar char="Ø"/>
            </a:pPr>
            <a:r>
              <a:rPr lang="vi-VN" sz="1988" dirty="0">
                <a:latin typeface="Times New Roman" panose="02020603050405020304" pitchFamily="18" charset="0"/>
                <a:cs typeface="Times New Roman" panose="02020603050405020304" pitchFamily="18" charset="0"/>
              </a:rPr>
              <a:t>Một ngoại lệ có thể xảy ra với nhiều lý do khác nhau, nó nằm ngoài dự tính của chương trình. Một vài ngoại lệ xảy ra bởi lỗi của người dùng, một số khác bởi lỗi của lập trình viên và số khác nữa đến từ lỗi của nguồn dữ liệu vật lý. Chẳng hạn như:</a:t>
            </a:r>
          </a:p>
          <a:p>
            <a:pPr marL="471488" lvl="1" indent="-214313">
              <a:buFont typeface="Wingdings" panose="05000000000000000000" pitchFamily="2" charset="2"/>
              <a:buChar char="Ø"/>
            </a:pPr>
            <a:r>
              <a:rPr lang="en-US" sz="1988" dirty="0">
                <a:latin typeface="Times New Roman" panose="02020603050405020304" pitchFamily="18" charset="0"/>
                <a:cs typeface="Times New Roman" panose="02020603050405020304" pitchFamily="18" charset="0"/>
              </a:rPr>
              <a:t>  </a:t>
            </a:r>
            <a:r>
              <a:rPr lang="vi-VN" sz="1988" dirty="0">
                <a:latin typeface="Times New Roman" panose="02020603050405020304" pitchFamily="18" charset="0"/>
                <a:cs typeface="Times New Roman" panose="02020603050405020304" pitchFamily="18" charset="0"/>
              </a:rPr>
              <a:t>Người dùng nhập dữ liệu không hợp lệ.</a:t>
            </a:r>
          </a:p>
          <a:p>
            <a:pPr marL="471488" lvl="1" indent="-214313">
              <a:buFont typeface="Wingdings" panose="05000000000000000000" pitchFamily="2" charset="2"/>
              <a:buChar char="Ø"/>
            </a:pPr>
            <a:r>
              <a:rPr lang="en-US" sz="1988" dirty="0">
                <a:latin typeface="Times New Roman" panose="02020603050405020304" pitchFamily="18" charset="0"/>
                <a:cs typeface="Times New Roman" panose="02020603050405020304" pitchFamily="18" charset="0"/>
              </a:rPr>
              <a:t>  </a:t>
            </a:r>
            <a:r>
              <a:rPr lang="vi-VN" sz="1988" dirty="0">
                <a:latin typeface="Times New Roman" panose="02020603050405020304" pitchFamily="18" charset="0"/>
                <a:cs typeface="Times New Roman" panose="02020603050405020304" pitchFamily="18" charset="0"/>
              </a:rPr>
              <a:t>Truy cập ngoài chỉ số mảng.</a:t>
            </a:r>
          </a:p>
          <a:p>
            <a:pPr marL="471488" lvl="1" indent="-214313">
              <a:buFont typeface="Wingdings" panose="05000000000000000000" pitchFamily="2" charset="2"/>
              <a:buChar char="Ø"/>
            </a:pPr>
            <a:r>
              <a:rPr lang="en-US" sz="1988" dirty="0">
                <a:latin typeface="Times New Roman" panose="02020603050405020304" pitchFamily="18" charset="0"/>
                <a:cs typeface="Times New Roman" panose="02020603050405020304" pitchFamily="18" charset="0"/>
              </a:rPr>
              <a:t>  </a:t>
            </a:r>
            <a:r>
              <a:rPr lang="vi-VN" sz="1988" dirty="0">
                <a:latin typeface="Times New Roman" panose="02020603050405020304" pitchFamily="18" charset="0"/>
                <a:cs typeface="Times New Roman" panose="02020603050405020304" pitchFamily="18" charset="0"/>
              </a:rPr>
              <a:t>Một file cần được mở nhưng không thể tìm thấy.</a:t>
            </a:r>
          </a:p>
          <a:p>
            <a:pPr marL="471488" lvl="1" indent="-214313">
              <a:buFont typeface="Wingdings" panose="05000000000000000000" pitchFamily="2" charset="2"/>
              <a:buChar char="Ø"/>
            </a:pPr>
            <a:r>
              <a:rPr lang="en-US" sz="1988" dirty="0">
                <a:latin typeface="Times New Roman" panose="02020603050405020304" pitchFamily="18" charset="0"/>
                <a:cs typeface="Times New Roman" panose="02020603050405020304" pitchFamily="18" charset="0"/>
              </a:rPr>
              <a:t>  </a:t>
            </a:r>
            <a:r>
              <a:rPr lang="vi-VN" sz="1988" dirty="0">
                <a:latin typeface="Times New Roman" panose="02020603050405020304" pitchFamily="18" charset="0"/>
                <a:cs typeface="Times New Roman" panose="02020603050405020304" pitchFamily="18" charset="0"/>
              </a:rPr>
              <a:t>Kết nối mạng bị ngắt trong quá trình thực hiện giao tiếp </a:t>
            </a:r>
            <a:r>
              <a:rPr lang="en-US" sz="1988" dirty="0">
                <a:latin typeface="Times New Roman" panose="02020603050405020304" pitchFamily="18" charset="0"/>
                <a:cs typeface="Times New Roman" panose="02020603050405020304" pitchFamily="18" charset="0"/>
              </a:rPr>
              <a:t>  	 </a:t>
            </a:r>
            <a:r>
              <a:rPr lang="vi-VN" sz="1988" dirty="0">
                <a:latin typeface="Times New Roman" panose="02020603050405020304" pitchFamily="18" charset="0"/>
                <a:cs typeface="Times New Roman" panose="02020603050405020304" pitchFamily="18" charset="0"/>
              </a:rPr>
              <a:t>hoặc JVM hết bộ nhớ.</a:t>
            </a:r>
            <a:endParaRPr lang="en-US" sz="1988" dirty="0">
              <a:latin typeface="Times New Roman" panose="02020603050405020304" pitchFamily="18" charset="0"/>
              <a:cs typeface="Times New Roman" panose="02020603050405020304" pitchFamily="18" charset="0"/>
            </a:endParaRP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1"/>
            <a:ext cx="838200" cy="602246"/>
          </a:xfrm>
          <a:prstGeom prst="rect">
            <a:avLst/>
          </a:prstGeom>
        </p:spPr>
      </p:pic>
    </p:spTree>
    <p:extLst>
      <p:ext uri="{BB962C8B-B14F-4D97-AF65-F5344CB8AC3E}">
        <p14:creationId xmlns:p14="http://schemas.microsoft.com/office/powerpoint/2010/main" val="91064419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1143001" y="649350"/>
            <a:ext cx="6811592" cy="542781"/>
            <a:chOff x="3129129" y="1121776"/>
            <a:chExt cx="5933741" cy="1171624"/>
          </a:xfrm>
        </p:grpSpPr>
        <p:sp>
          <p:nvSpPr>
            <p:cNvPr id="19"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a:solidFill>
                  <a:srgbClr val="FFAA2D"/>
                </a:solidFill>
              </a:endParaRPr>
            </a:p>
          </p:txBody>
        </p:sp>
        <p:sp>
          <p:nvSpPr>
            <p:cNvPr id="20"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Xử</a:t>
              </a:r>
              <a:r>
                <a:rPr lang="en-US" altLang="zh-CN" sz="21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1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Lý</a:t>
              </a:r>
              <a:r>
                <a:rPr lang="en-US" altLang="zh-CN" sz="21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1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Ngoại</a:t>
              </a:r>
              <a:r>
                <a:rPr lang="en-US" altLang="zh-CN" sz="21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1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Lệ</a:t>
              </a:r>
              <a:r>
                <a:rPr lang="en-US" altLang="zh-CN" sz="21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(Exception) Trong Java</a:t>
              </a:r>
              <a:endParaRPr lang="zh-CN" altLang="en-US" sz="21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22" name="组合 21"/>
          <p:cNvGrpSpPr/>
          <p:nvPr/>
        </p:nvGrpSpPr>
        <p:grpSpPr>
          <a:xfrm>
            <a:off x="1304428" y="665302"/>
            <a:ext cx="821131" cy="751094"/>
            <a:chOff x="3222820" y="1148080"/>
            <a:chExt cx="1484216" cy="1750177"/>
          </a:xfrm>
        </p:grpSpPr>
        <p:grpSp>
          <p:nvGrpSpPr>
            <p:cNvPr id="26" name="组合 25"/>
            <p:cNvGrpSpPr/>
            <p:nvPr/>
          </p:nvGrpSpPr>
          <p:grpSpPr>
            <a:xfrm>
              <a:off x="3420363" y="1295115"/>
              <a:ext cx="1286673" cy="1603142"/>
              <a:chOff x="7380501" y="2927402"/>
              <a:chExt cx="2311887" cy="2880512"/>
            </a:xfrm>
          </p:grpSpPr>
          <p:sp>
            <p:nvSpPr>
              <p:cNvPr id="28"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a:latin typeface="Arial" panose="020B0604020202020204" pitchFamily="34" charset="0"/>
                  <a:ea typeface="Microsoft YaHei" panose="020B0503020204020204" pitchFamily="34" charset="-122"/>
                  <a:sym typeface="Arial" panose="020B0604020202020204" pitchFamily="34" charset="0"/>
                </a:endParaRPr>
              </a:p>
            </p:txBody>
          </p:sp>
          <p:sp>
            <p:nvSpPr>
              <p:cNvPr id="29"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a:latin typeface="Arial" panose="020B0604020202020204" pitchFamily="34" charset="0"/>
                  <a:ea typeface="Microsoft YaHei" panose="020B0503020204020204" pitchFamily="34" charset="-122"/>
                  <a:sym typeface="Arial" panose="020B0604020202020204" pitchFamily="34" charset="0"/>
                </a:endParaRPr>
              </a:p>
            </p:txBody>
          </p:sp>
          <p:sp>
            <p:nvSpPr>
              <p:cNvPr id="30"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a:latin typeface="Arial" panose="020B0604020202020204" pitchFamily="34" charset="0"/>
                  <a:ea typeface="Microsoft YaHei" panose="020B0503020204020204" pitchFamily="34" charset="-122"/>
                  <a:sym typeface="Arial" panose="020B0604020202020204" pitchFamily="34" charset="0"/>
                </a:endParaRPr>
              </a:p>
            </p:txBody>
          </p:sp>
        </p:grpSp>
        <p:sp>
          <p:nvSpPr>
            <p:cNvPr id="27"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a:solidFill>
                    <a:srgbClr val="FFC000"/>
                  </a:solidFill>
                  <a:latin typeface="Impact" panose="020B0806030902050204" pitchFamily="34" charset="0"/>
                </a:rPr>
                <a:t>01</a:t>
              </a:r>
              <a:endParaRPr lang="zh-CN" altLang="en-US" sz="2100">
                <a:solidFill>
                  <a:srgbClr val="FFC000"/>
                </a:solidFill>
                <a:latin typeface="Impact" panose="020B0806030902050204" pitchFamily="34" charset="0"/>
              </a:endParaRPr>
            </a:p>
          </p:txBody>
        </p:sp>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6653" y="1232641"/>
            <a:ext cx="5224286" cy="3158870"/>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4800" y="228601"/>
            <a:ext cx="838200" cy="602246"/>
          </a:xfrm>
          <a:prstGeom prst="rect">
            <a:avLst/>
          </a:prstGeom>
        </p:spPr>
      </p:pic>
    </p:spTree>
    <p:extLst>
      <p:ext uri="{BB962C8B-B14F-4D97-AF65-F5344CB8AC3E}">
        <p14:creationId xmlns:p14="http://schemas.microsoft.com/office/powerpoint/2010/main" val="273175137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1143001" y="649350"/>
            <a:ext cx="6811592" cy="542781"/>
            <a:chOff x="3129129" y="1121776"/>
            <a:chExt cx="5933741" cy="1171624"/>
          </a:xfrm>
        </p:grpSpPr>
        <p:sp>
          <p:nvSpPr>
            <p:cNvPr id="19"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a:solidFill>
                  <a:srgbClr val="FFAA2D"/>
                </a:solidFill>
              </a:endParaRPr>
            </a:p>
          </p:txBody>
        </p:sp>
        <p:sp>
          <p:nvSpPr>
            <p:cNvPr id="20"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Xử</a:t>
              </a:r>
              <a:r>
                <a:rPr lang="en-US" altLang="zh-CN" sz="21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1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Lý</a:t>
              </a:r>
              <a:r>
                <a:rPr lang="en-US" altLang="zh-CN" sz="21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1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Ngoại</a:t>
              </a:r>
              <a:r>
                <a:rPr lang="en-US" altLang="zh-CN" sz="21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1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Lệ</a:t>
              </a:r>
              <a:r>
                <a:rPr lang="en-US" altLang="zh-CN" sz="21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(Exception) Trong Java</a:t>
              </a:r>
              <a:endParaRPr lang="zh-CN" altLang="en-US" sz="21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22" name="组合 21"/>
          <p:cNvGrpSpPr/>
          <p:nvPr/>
        </p:nvGrpSpPr>
        <p:grpSpPr>
          <a:xfrm>
            <a:off x="1304428" y="665302"/>
            <a:ext cx="821131" cy="751094"/>
            <a:chOff x="3222820" y="1148080"/>
            <a:chExt cx="1484216" cy="1750177"/>
          </a:xfrm>
        </p:grpSpPr>
        <p:grpSp>
          <p:nvGrpSpPr>
            <p:cNvPr id="26" name="组合 25"/>
            <p:cNvGrpSpPr/>
            <p:nvPr/>
          </p:nvGrpSpPr>
          <p:grpSpPr>
            <a:xfrm>
              <a:off x="3420363" y="1295115"/>
              <a:ext cx="1286673" cy="1603142"/>
              <a:chOff x="7380501" y="2927402"/>
              <a:chExt cx="2311887" cy="2880512"/>
            </a:xfrm>
          </p:grpSpPr>
          <p:sp>
            <p:nvSpPr>
              <p:cNvPr id="28"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a:latin typeface="Arial" panose="020B0604020202020204" pitchFamily="34" charset="0"/>
                  <a:ea typeface="Microsoft YaHei" panose="020B0503020204020204" pitchFamily="34" charset="-122"/>
                  <a:sym typeface="Arial" panose="020B0604020202020204" pitchFamily="34" charset="0"/>
                </a:endParaRPr>
              </a:p>
            </p:txBody>
          </p:sp>
          <p:sp>
            <p:nvSpPr>
              <p:cNvPr id="29"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a:latin typeface="Arial" panose="020B0604020202020204" pitchFamily="34" charset="0"/>
                  <a:ea typeface="Microsoft YaHei" panose="020B0503020204020204" pitchFamily="34" charset="-122"/>
                  <a:sym typeface="Arial" panose="020B0604020202020204" pitchFamily="34" charset="0"/>
                </a:endParaRPr>
              </a:p>
            </p:txBody>
          </p:sp>
          <p:sp>
            <p:nvSpPr>
              <p:cNvPr id="30"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a:latin typeface="Arial" panose="020B0604020202020204" pitchFamily="34" charset="0"/>
                  <a:ea typeface="Microsoft YaHei" panose="020B0503020204020204" pitchFamily="34" charset="-122"/>
                  <a:sym typeface="Arial" panose="020B0604020202020204" pitchFamily="34" charset="0"/>
                </a:endParaRPr>
              </a:p>
            </p:txBody>
          </p:sp>
        </p:grpSp>
        <p:sp>
          <p:nvSpPr>
            <p:cNvPr id="27"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a:solidFill>
                    <a:srgbClr val="FFC000"/>
                  </a:solidFill>
                  <a:latin typeface="Impact" panose="020B0806030902050204" pitchFamily="34" charset="0"/>
                </a:rPr>
                <a:t>01</a:t>
              </a:r>
              <a:endParaRPr lang="zh-CN" altLang="en-US" sz="2100">
                <a:solidFill>
                  <a:srgbClr val="FFC000"/>
                </a:solidFill>
                <a:latin typeface="Impact" panose="020B0806030902050204" pitchFamily="34" charset="0"/>
              </a:endParaRPr>
            </a:p>
          </p:txBody>
        </p:sp>
      </p:grpSp>
      <p:sp>
        <p:nvSpPr>
          <p:cNvPr id="2" name="TextBox 1"/>
          <p:cNvSpPr txBox="1"/>
          <p:nvPr/>
        </p:nvSpPr>
        <p:spPr>
          <a:xfrm>
            <a:off x="1143000" y="1161926"/>
            <a:ext cx="6811592" cy="2677656"/>
          </a:xfrm>
          <a:prstGeom prst="rect">
            <a:avLst/>
          </a:prstGeom>
          <a:noFill/>
        </p:spPr>
        <p:txBody>
          <a:bodyPr wrap="square" rtlCol="0">
            <a:spAutoFit/>
          </a:bodyPr>
          <a:lstStyle/>
          <a:p>
            <a:r>
              <a:rPr lang="en-US" sz="2100" b="1" dirty="0" err="1">
                <a:latin typeface="Times New Roman" panose="02020603050405020304" pitchFamily="18" charset="0"/>
                <a:cs typeface="Times New Roman" panose="02020603050405020304" pitchFamily="18" charset="0"/>
              </a:rPr>
              <a:t>Làm</a:t>
            </a:r>
            <a:r>
              <a:rPr lang="en-US" sz="2100" b="1" dirty="0">
                <a:latin typeface="Times New Roman" panose="02020603050405020304" pitchFamily="18" charset="0"/>
                <a:cs typeface="Times New Roman" panose="02020603050405020304" pitchFamily="18" charset="0"/>
              </a:rPr>
              <a:t> </a:t>
            </a:r>
            <a:r>
              <a:rPr lang="en-US" sz="2100" b="1" dirty="0" err="1">
                <a:latin typeface="Times New Roman" panose="02020603050405020304" pitchFamily="18" charset="0"/>
                <a:cs typeface="Times New Roman" panose="02020603050405020304" pitchFamily="18" charset="0"/>
              </a:rPr>
              <a:t>thế</a:t>
            </a:r>
            <a:r>
              <a:rPr lang="en-US" sz="2100" b="1" dirty="0">
                <a:latin typeface="Times New Roman" panose="02020603050405020304" pitchFamily="18" charset="0"/>
                <a:cs typeface="Times New Roman" panose="02020603050405020304" pitchFamily="18" charset="0"/>
              </a:rPr>
              <a:t> </a:t>
            </a:r>
            <a:r>
              <a:rPr lang="en-US" sz="2100" b="1" dirty="0" err="1">
                <a:latin typeface="Times New Roman" panose="02020603050405020304" pitchFamily="18" charset="0"/>
                <a:cs typeface="Times New Roman" panose="02020603050405020304" pitchFamily="18" charset="0"/>
              </a:rPr>
              <a:t>nào</a:t>
            </a:r>
            <a:r>
              <a:rPr lang="en-US" sz="2100" b="1" dirty="0">
                <a:latin typeface="Times New Roman" panose="02020603050405020304" pitchFamily="18" charset="0"/>
                <a:cs typeface="Times New Roman" panose="02020603050405020304" pitchFamily="18" charset="0"/>
              </a:rPr>
              <a:t> </a:t>
            </a:r>
            <a:r>
              <a:rPr lang="en-US" sz="2100" b="1" dirty="0" err="1">
                <a:latin typeface="Times New Roman" panose="02020603050405020304" pitchFamily="18" charset="0"/>
                <a:cs typeface="Times New Roman" panose="02020603050405020304" pitchFamily="18" charset="0"/>
              </a:rPr>
              <a:t>để</a:t>
            </a:r>
            <a:r>
              <a:rPr lang="en-US" sz="2100" b="1" dirty="0">
                <a:latin typeface="Times New Roman" panose="02020603050405020304" pitchFamily="18" charset="0"/>
                <a:cs typeface="Times New Roman" panose="02020603050405020304" pitchFamily="18" charset="0"/>
              </a:rPr>
              <a:t> </a:t>
            </a:r>
            <a:r>
              <a:rPr lang="en-US" sz="2100" b="1" dirty="0" err="1">
                <a:latin typeface="Times New Roman" panose="02020603050405020304" pitchFamily="18" charset="0"/>
                <a:cs typeface="Times New Roman" panose="02020603050405020304" pitchFamily="18" charset="0"/>
              </a:rPr>
              <a:t>xử</a:t>
            </a:r>
            <a:r>
              <a:rPr lang="en-US" sz="2100" b="1" dirty="0">
                <a:latin typeface="Times New Roman" panose="02020603050405020304" pitchFamily="18" charset="0"/>
                <a:cs typeface="Times New Roman" panose="02020603050405020304" pitchFamily="18" charset="0"/>
              </a:rPr>
              <a:t> </a:t>
            </a:r>
            <a:r>
              <a:rPr lang="en-US" sz="2100" b="1" dirty="0" err="1">
                <a:latin typeface="Times New Roman" panose="02020603050405020304" pitchFamily="18" charset="0"/>
                <a:cs typeface="Times New Roman" panose="02020603050405020304" pitchFamily="18" charset="0"/>
              </a:rPr>
              <a:t>lý</a:t>
            </a:r>
            <a:r>
              <a:rPr lang="en-US" sz="2100" b="1" dirty="0">
                <a:latin typeface="Times New Roman" panose="02020603050405020304" pitchFamily="18" charset="0"/>
                <a:cs typeface="Times New Roman" panose="02020603050405020304" pitchFamily="18" charset="0"/>
              </a:rPr>
              <a:t> </a:t>
            </a:r>
            <a:r>
              <a:rPr lang="en-US" sz="2100" b="1" dirty="0" err="1">
                <a:latin typeface="Times New Roman" panose="02020603050405020304" pitchFamily="18" charset="0"/>
                <a:cs typeface="Times New Roman" panose="02020603050405020304" pitchFamily="18" charset="0"/>
              </a:rPr>
              <a:t>ngoại</a:t>
            </a:r>
            <a:r>
              <a:rPr lang="en-US" sz="2100" b="1" dirty="0">
                <a:latin typeface="Times New Roman" panose="02020603050405020304" pitchFamily="18" charset="0"/>
                <a:cs typeface="Times New Roman" panose="02020603050405020304" pitchFamily="18" charset="0"/>
              </a:rPr>
              <a:t> </a:t>
            </a:r>
            <a:r>
              <a:rPr lang="en-US" sz="2100" b="1" dirty="0" err="1">
                <a:latin typeface="Times New Roman" panose="02020603050405020304" pitchFamily="18" charset="0"/>
                <a:cs typeface="Times New Roman" panose="02020603050405020304" pitchFamily="18" charset="0"/>
              </a:rPr>
              <a:t>lệ</a:t>
            </a:r>
            <a:r>
              <a:rPr lang="en-US" sz="2100" b="1" dirty="0">
                <a:latin typeface="Times New Roman" panose="02020603050405020304" pitchFamily="18" charset="0"/>
                <a:cs typeface="Times New Roman" panose="02020603050405020304" pitchFamily="18" charset="0"/>
              </a:rPr>
              <a:t>:</a:t>
            </a:r>
            <a:br>
              <a:rPr lang="en-US" sz="2100" b="1" dirty="0">
                <a:latin typeface="Times New Roman" panose="02020603050405020304" pitchFamily="18" charset="0"/>
                <a:cs typeface="Times New Roman" panose="02020603050405020304" pitchFamily="18" charset="0"/>
              </a:rPr>
            </a:br>
            <a:endParaRPr lang="vi-VN" sz="21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vi-VN" sz="2100" dirty="0">
                <a:latin typeface="Times New Roman" panose="02020603050405020304" pitchFamily="18" charset="0"/>
                <a:cs typeface="Times New Roman" panose="02020603050405020304" pitchFamily="18" charset="0"/>
              </a:rPr>
              <a:t>Xử lý ngoại lệ (Exception Handling) trong java là một cơ chế xử lý các lỗi runtime để có thể duy trì luồng bình thường của ứng dụng.</a:t>
            </a:r>
          </a:p>
          <a:p>
            <a:pPr marL="342900" indent="-342900">
              <a:buFont typeface="Wingdings" panose="05000000000000000000" pitchFamily="2" charset="2"/>
              <a:buChar char="ü"/>
            </a:pPr>
            <a:r>
              <a:rPr lang="vi-VN" sz="2100" dirty="0">
                <a:latin typeface="Times New Roman" panose="02020603050405020304" pitchFamily="18" charset="0"/>
                <a:cs typeface="Times New Roman" panose="02020603050405020304" pitchFamily="18" charset="0"/>
              </a:rPr>
              <a:t>Quá trình xử lý </a:t>
            </a:r>
            <a:r>
              <a:rPr lang="en-US" sz="2100" dirty="0">
                <a:latin typeface="Times New Roman" panose="02020603050405020304" pitchFamily="18" charset="0"/>
                <a:cs typeface="Times New Roman" panose="02020603050405020304" pitchFamily="18" charset="0"/>
              </a:rPr>
              <a:t>E</a:t>
            </a:r>
            <a:r>
              <a:rPr lang="vi-VN" sz="2100" dirty="0">
                <a:latin typeface="Times New Roman" panose="02020603050405020304" pitchFamily="18" charset="0"/>
                <a:cs typeface="Times New Roman" panose="02020603050405020304" pitchFamily="18" charset="0"/>
              </a:rPr>
              <a:t>xception được gọi là </a:t>
            </a:r>
            <a:r>
              <a:rPr lang="en-US" sz="2100" dirty="0">
                <a:latin typeface="Times New Roman" panose="02020603050405020304" pitchFamily="18" charset="0"/>
                <a:cs typeface="Times New Roman" panose="02020603050405020304" pitchFamily="18" charset="0"/>
              </a:rPr>
              <a:t>C</a:t>
            </a:r>
            <a:r>
              <a:rPr lang="vi-VN" sz="2100" dirty="0">
                <a:latin typeface="Times New Roman" panose="02020603050405020304" pitchFamily="18" charset="0"/>
                <a:cs typeface="Times New Roman" panose="02020603050405020304" pitchFamily="18" charset="0"/>
              </a:rPr>
              <a:t>atch </a:t>
            </a:r>
            <a:r>
              <a:rPr lang="en-US" sz="2100" dirty="0">
                <a:latin typeface="Times New Roman" panose="02020603050405020304" pitchFamily="18" charset="0"/>
                <a:cs typeface="Times New Roman" panose="02020603050405020304" pitchFamily="18" charset="0"/>
              </a:rPr>
              <a:t>E</a:t>
            </a:r>
            <a:r>
              <a:rPr lang="vi-VN" sz="2100" dirty="0">
                <a:latin typeface="Times New Roman" panose="02020603050405020304" pitchFamily="18" charset="0"/>
                <a:cs typeface="Times New Roman" panose="02020603050405020304" pitchFamily="18" charset="0"/>
              </a:rPr>
              <a:t>xception</a:t>
            </a:r>
            <a:r>
              <a:rPr lang="en-US" sz="2100" dirty="0">
                <a:latin typeface="Times New Roman" panose="02020603050405020304" pitchFamily="18" charset="0"/>
                <a:cs typeface="Times New Roman" panose="02020603050405020304" pitchFamily="18" charset="0"/>
              </a:rPr>
              <a:t>(</a:t>
            </a:r>
            <a:r>
              <a:rPr lang="en-US" sz="2100" dirty="0" err="1">
                <a:latin typeface="Times New Roman" panose="02020603050405020304" pitchFamily="18" charset="0"/>
                <a:cs typeface="Times New Roman" panose="02020603050405020304" pitchFamily="18" charset="0"/>
              </a:rPr>
              <a:t>Bắt</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Ngoại</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Lệ</a:t>
            </a:r>
            <a:r>
              <a:rPr lang="en-US" sz="2100" dirty="0">
                <a:latin typeface="Times New Roman" panose="02020603050405020304" pitchFamily="18" charset="0"/>
                <a:cs typeface="Times New Roman" panose="02020603050405020304" pitchFamily="18" charset="0"/>
              </a:rPr>
              <a:t>)</a:t>
            </a:r>
            <a:r>
              <a:rPr lang="vi-VN" sz="2100" dirty="0">
                <a:latin typeface="Times New Roman" panose="02020603050405020304" pitchFamily="18" charset="0"/>
                <a:cs typeface="Times New Roman" panose="02020603050405020304" pitchFamily="18" charset="0"/>
              </a:rPr>
              <a:t>, nếu Runtime System không xử lý được ngoại lệ thì chương trình sẽ kết thúc</a:t>
            </a:r>
            <a:endParaRPr lang="en-US" sz="2100" b="1" dirty="0">
              <a:latin typeface="Times New Roman" panose="02020603050405020304" pitchFamily="18" charset="0"/>
              <a:cs typeface="Times New Roman" panose="02020603050405020304" pitchFamily="18" charset="0"/>
            </a:endParaRP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1"/>
            <a:ext cx="838200" cy="602246"/>
          </a:xfrm>
          <a:prstGeom prst="rect">
            <a:avLst/>
          </a:prstGeom>
        </p:spPr>
      </p:pic>
    </p:spTree>
    <p:extLst>
      <p:ext uri="{BB962C8B-B14F-4D97-AF65-F5344CB8AC3E}">
        <p14:creationId xmlns:p14="http://schemas.microsoft.com/office/powerpoint/2010/main" val="404706022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1143001" y="649350"/>
            <a:ext cx="6811592" cy="542781"/>
            <a:chOff x="3129129" y="1121776"/>
            <a:chExt cx="5933741" cy="1171624"/>
          </a:xfrm>
        </p:grpSpPr>
        <p:sp>
          <p:nvSpPr>
            <p:cNvPr id="19"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a:solidFill>
                  <a:srgbClr val="FFAA2D"/>
                </a:solidFill>
              </a:endParaRPr>
            </a:p>
          </p:txBody>
        </p:sp>
        <p:sp>
          <p:nvSpPr>
            <p:cNvPr id="20"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Xử</a:t>
              </a:r>
              <a:r>
                <a:rPr lang="en-US" altLang="zh-CN" sz="21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1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Lý</a:t>
              </a:r>
              <a:r>
                <a:rPr lang="en-US" altLang="zh-CN" sz="21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1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Ngoại</a:t>
              </a:r>
              <a:r>
                <a:rPr lang="en-US" altLang="zh-CN" sz="21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1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Lệ</a:t>
              </a:r>
              <a:r>
                <a:rPr lang="en-US" altLang="zh-CN" sz="21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(Exception) Trong Java</a:t>
              </a:r>
              <a:endParaRPr lang="zh-CN" altLang="en-US" sz="21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22" name="组合 21"/>
          <p:cNvGrpSpPr/>
          <p:nvPr/>
        </p:nvGrpSpPr>
        <p:grpSpPr>
          <a:xfrm>
            <a:off x="1304428" y="665302"/>
            <a:ext cx="821131" cy="751094"/>
            <a:chOff x="3222820" y="1148080"/>
            <a:chExt cx="1484216" cy="1750177"/>
          </a:xfrm>
        </p:grpSpPr>
        <p:grpSp>
          <p:nvGrpSpPr>
            <p:cNvPr id="26" name="组合 25"/>
            <p:cNvGrpSpPr/>
            <p:nvPr/>
          </p:nvGrpSpPr>
          <p:grpSpPr>
            <a:xfrm>
              <a:off x="3420363" y="1295115"/>
              <a:ext cx="1286673" cy="1603142"/>
              <a:chOff x="7380501" y="2927402"/>
              <a:chExt cx="2311887" cy="2880512"/>
            </a:xfrm>
          </p:grpSpPr>
          <p:sp>
            <p:nvSpPr>
              <p:cNvPr id="28"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a:latin typeface="Arial" panose="020B0604020202020204" pitchFamily="34" charset="0"/>
                  <a:ea typeface="Microsoft YaHei" panose="020B0503020204020204" pitchFamily="34" charset="-122"/>
                  <a:sym typeface="Arial" panose="020B0604020202020204" pitchFamily="34" charset="0"/>
                </a:endParaRPr>
              </a:p>
            </p:txBody>
          </p:sp>
          <p:sp>
            <p:nvSpPr>
              <p:cNvPr id="29"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a:latin typeface="Arial" panose="020B0604020202020204" pitchFamily="34" charset="0"/>
                  <a:ea typeface="Microsoft YaHei" panose="020B0503020204020204" pitchFamily="34" charset="-122"/>
                  <a:sym typeface="Arial" panose="020B0604020202020204" pitchFamily="34" charset="0"/>
                </a:endParaRPr>
              </a:p>
            </p:txBody>
          </p:sp>
          <p:sp>
            <p:nvSpPr>
              <p:cNvPr id="30"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a:latin typeface="Arial" panose="020B0604020202020204" pitchFamily="34" charset="0"/>
                  <a:ea typeface="Microsoft YaHei" panose="020B0503020204020204" pitchFamily="34" charset="-122"/>
                  <a:sym typeface="Arial" panose="020B0604020202020204" pitchFamily="34" charset="0"/>
                </a:endParaRPr>
              </a:p>
            </p:txBody>
          </p:sp>
        </p:grpSp>
        <p:sp>
          <p:nvSpPr>
            <p:cNvPr id="27"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a:solidFill>
                    <a:srgbClr val="FFC000"/>
                  </a:solidFill>
                  <a:latin typeface="Impact" panose="020B0806030902050204" pitchFamily="34" charset="0"/>
                </a:rPr>
                <a:t>01</a:t>
              </a:r>
              <a:endParaRPr lang="zh-CN" altLang="en-US" sz="2100">
                <a:solidFill>
                  <a:srgbClr val="FFC000"/>
                </a:solidFill>
                <a:latin typeface="Impact" panose="020B0806030902050204" pitchFamily="34" charset="0"/>
              </a:endParaRPr>
            </a:p>
          </p:txBody>
        </p:sp>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7856" y="1318548"/>
            <a:ext cx="1525308" cy="3005183"/>
          </a:xfrm>
          <a:prstGeom prst="rect">
            <a:avLst/>
          </a:prstGeom>
        </p:spPr>
      </p:pic>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r="34370"/>
          <a:stretch/>
        </p:blipFill>
        <p:spPr>
          <a:xfrm>
            <a:off x="1388182" y="1318547"/>
            <a:ext cx="3792272" cy="928028"/>
          </a:xfrm>
          <a:prstGeom prst="rect">
            <a:avLst/>
          </a:prstGeom>
        </p:spPr>
      </p:pic>
      <p:pic>
        <p:nvPicPr>
          <p:cNvPr id="5" name="Picture 4"/>
          <p:cNvPicPr>
            <a:picLocks noChangeAspect="1"/>
          </p:cNvPicPr>
          <p:nvPr/>
        </p:nvPicPr>
        <p:blipFill rotWithShape="1">
          <a:blip r:embed="rId5">
            <a:extLst>
              <a:ext uri="{28A0092B-C50C-407E-A947-70E740481C1C}">
                <a14:useLocalDpi xmlns:a14="http://schemas.microsoft.com/office/drawing/2010/main" val="0"/>
              </a:ext>
            </a:extLst>
          </a:blip>
          <a:srcRect r="20897"/>
          <a:stretch/>
        </p:blipFill>
        <p:spPr>
          <a:xfrm>
            <a:off x="1388182" y="2821140"/>
            <a:ext cx="3792272" cy="1407515"/>
          </a:xfrm>
          <a:prstGeom prst="rect">
            <a:avLst/>
          </a:prstGeom>
        </p:spPr>
      </p:pic>
      <p:pic>
        <p:nvPicPr>
          <p:cNvPr id="14" name="Picture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04800" y="228601"/>
            <a:ext cx="838200" cy="602246"/>
          </a:xfrm>
          <a:prstGeom prst="rect">
            <a:avLst/>
          </a:prstGeom>
        </p:spPr>
      </p:pic>
    </p:spTree>
    <p:extLst>
      <p:ext uri="{BB962C8B-B14F-4D97-AF65-F5344CB8AC3E}">
        <p14:creationId xmlns:p14="http://schemas.microsoft.com/office/powerpoint/2010/main" val="429112205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1143001" y="649350"/>
            <a:ext cx="6811592" cy="542781"/>
            <a:chOff x="3129129" y="1121776"/>
            <a:chExt cx="5933741" cy="1171624"/>
          </a:xfrm>
        </p:grpSpPr>
        <p:sp>
          <p:nvSpPr>
            <p:cNvPr id="19"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a:solidFill>
                  <a:srgbClr val="FFAA2D"/>
                </a:solidFill>
              </a:endParaRPr>
            </a:p>
          </p:txBody>
        </p:sp>
        <p:sp>
          <p:nvSpPr>
            <p:cNvPr id="20"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Xử</a:t>
              </a:r>
              <a:r>
                <a:rPr lang="en-US" altLang="zh-CN" sz="21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1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Lý</a:t>
              </a:r>
              <a:r>
                <a:rPr lang="en-US" altLang="zh-CN" sz="21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1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Ngoại</a:t>
              </a:r>
              <a:r>
                <a:rPr lang="en-US" altLang="zh-CN" sz="21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1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Lệ</a:t>
              </a:r>
              <a:r>
                <a:rPr lang="en-US" altLang="zh-CN" sz="21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(Exception) Trong Java</a:t>
              </a:r>
              <a:endParaRPr lang="zh-CN" altLang="en-US" sz="21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22" name="组合 21"/>
          <p:cNvGrpSpPr/>
          <p:nvPr/>
        </p:nvGrpSpPr>
        <p:grpSpPr>
          <a:xfrm>
            <a:off x="1304428" y="665302"/>
            <a:ext cx="821131" cy="751094"/>
            <a:chOff x="3222820" y="1148080"/>
            <a:chExt cx="1484216" cy="1750177"/>
          </a:xfrm>
        </p:grpSpPr>
        <p:grpSp>
          <p:nvGrpSpPr>
            <p:cNvPr id="26" name="组合 25"/>
            <p:cNvGrpSpPr/>
            <p:nvPr/>
          </p:nvGrpSpPr>
          <p:grpSpPr>
            <a:xfrm>
              <a:off x="3420363" y="1295115"/>
              <a:ext cx="1286673" cy="1603142"/>
              <a:chOff x="7380501" y="2927402"/>
              <a:chExt cx="2311887" cy="2880512"/>
            </a:xfrm>
          </p:grpSpPr>
          <p:sp>
            <p:nvSpPr>
              <p:cNvPr id="28"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a:latin typeface="Arial" panose="020B0604020202020204" pitchFamily="34" charset="0"/>
                  <a:ea typeface="Microsoft YaHei" panose="020B0503020204020204" pitchFamily="34" charset="-122"/>
                  <a:sym typeface="Arial" panose="020B0604020202020204" pitchFamily="34" charset="0"/>
                </a:endParaRPr>
              </a:p>
            </p:txBody>
          </p:sp>
          <p:sp>
            <p:nvSpPr>
              <p:cNvPr id="29"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a:latin typeface="Arial" panose="020B0604020202020204" pitchFamily="34" charset="0"/>
                  <a:ea typeface="Microsoft YaHei" panose="020B0503020204020204" pitchFamily="34" charset="-122"/>
                  <a:sym typeface="Arial" panose="020B0604020202020204" pitchFamily="34" charset="0"/>
                </a:endParaRPr>
              </a:p>
            </p:txBody>
          </p:sp>
          <p:sp>
            <p:nvSpPr>
              <p:cNvPr id="30"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a:latin typeface="Arial" panose="020B0604020202020204" pitchFamily="34" charset="0"/>
                  <a:ea typeface="Microsoft YaHei" panose="020B0503020204020204" pitchFamily="34" charset="-122"/>
                  <a:sym typeface="Arial" panose="020B0604020202020204" pitchFamily="34" charset="0"/>
                </a:endParaRPr>
              </a:p>
            </p:txBody>
          </p:sp>
        </p:grpSp>
        <p:sp>
          <p:nvSpPr>
            <p:cNvPr id="27"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a:solidFill>
                    <a:srgbClr val="FFC000"/>
                  </a:solidFill>
                  <a:latin typeface="Impact" panose="020B0806030902050204" pitchFamily="34" charset="0"/>
                </a:rPr>
                <a:t>01</a:t>
              </a:r>
              <a:endParaRPr lang="zh-CN" altLang="en-US" sz="2100">
                <a:solidFill>
                  <a:srgbClr val="FFC000"/>
                </a:solidFill>
                <a:latin typeface="Impact" panose="020B0806030902050204" pitchFamily="34" charset="0"/>
              </a:endParaRPr>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5258" y="1411266"/>
            <a:ext cx="6567077" cy="2588483"/>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6902" y="1482681"/>
            <a:ext cx="6567077" cy="2588483"/>
          </a:xfrm>
          <a:prstGeom prst="rect">
            <a:avLst/>
          </a:prstGeom>
        </p:spPr>
      </p:pic>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4800" y="228601"/>
            <a:ext cx="838200" cy="602246"/>
          </a:xfrm>
          <a:prstGeom prst="rect">
            <a:avLst/>
          </a:prstGeom>
        </p:spPr>
      </p:pic>
    </p:spTree>
    <p:extLst>
      <p:ext uri="{BB962C8B-B14F-4D97-AF65-F5344CB8AC3E}">
        <p14:creationId xmlns:p14="http://schemas.microsoft.com/office/powerpoint/2010/main" val="243087872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1143000" y="754544"/>
            <a:ext cx="6609600" cy="493194"/>
            <a:chOff x="3129129" y="1121776"/>
            <a:chExt cx="5933741" cy="1171624"/>
          </a:xfrm>
          <a:solidFill>
            <a:schemeClr val="accent1">
              <a:lumMod val="75000"/>
            </a:schemeClr>
          </a:solidFill>
        </p:grpSpPr>
        <p:sp>
          <p:nvSpPr>
            <p:cNvPr id="19"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a:solidFill>
                  <a:srgbClr val="FFAA2D"/>
                </a:solidFill>
              </a:endParaRPr>
            </a:p>
          </p:txBody>
        </p:sp>
        <p:sp>
          <p:nvSpPr>
            <p:cNvPr id="20"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b="1" dirty="0" err="1">
                  <a:solidFill>
                    <a:schemeClr val="bg1"/>
                  </a:solidFill>
                  <a:latin typeface="Times New Roman" panose="02020603050405020304" pitchFamily="18" charset="0"/>
                  <a:cs typeface="Times New Roman" panose="02020603050405020304" pitchFamily="18" charset="0"/>
                </a:rPr>
                <a:t>Hằng</a:t>
              </a:r>
              <a:r>
                <a:rPr lang="en-US" altLang="zh-CN" sz="2100" b="1" dirty="0">
                  <a:solidFill>
                    <a:schemeClr val="bg1"/>
                  </a:solidFill>
                  <a:latin typeface="Times New Roman" panose="02020603050405020304" pitchFamily="18" charset="0"/>
                  <a:cs typeface="Times New Roman" panose="02020603050405020304" pitchFamily="18" charset="0"/>
                </a:rPr>
                <a:t> </a:t>
              </a:r>
              <a:r>
                <a:rPr lang="en-US" altLang="zh-CN" sz="2100" b="1" dirty="0" err="1">
                  <a:solidFill>
                    <a:schemeClr val="bg1"/>
                  </a:solidFill>
                  <a:latin typeface="Times New Roman" panose="02020603050405020304" pitchFamily="18" charset="0"/>
                  <a:cs typeface="Times New Roman" panose="02020603050405020304" pitchFamily="18" charset="0"/>
                </a:rPr>
                <a:t>Số</a:t>
              </a:r>
              <a:r>
                <a:rPr lang="en-US" altLang="zh-CN" sz="2100" b="1" dirty="0">
                  <a:solidFill>
                    <a:schemeClr val="bg1"/>
                  </a:solidFill>
                  <a:latin typeface="Times New Roman" panose="02020603050405020304" pitchFamily="18" charset="0"/>
                  <a:cs typeface="Times New Roman" panose="02020603050405020304" pitchFamily="18" charset="0"/>
                </a:rPr>
                <a:t> (Constant)</a:t>
              </a:r>
              <a:r>
                <a:rPr lang="zh-CN" altLang="en-US" sz="2100" b="1" dirty="0">
                  <a:solidFill>
                    <a:schemeClr val="bg1"/>
                  </a:solidFill>
                  <a:latin typeface="Times New Roman" panose="02020603050405020304" pitchFamily="18" charset="0"/>
                  <a:cs typeface="Times New Roman" panose="02020603050405020304" pitchFamily="18" charset="0"/>
                </a:rPr>
                <a:t> </a:t>
              </a:r>
              <a:r>
                <a:rPr lang="en-US" altLang="zh-CN" sz="2100" b="1" dirty="0">
                  <a:solidFill>
                    <a:schemeClr val="bg1"/>
                  </a:solidFill>
                  <a:latin typeface="Times New Roman" panose="02020603050405020304" pitchFamily="18" charset="0"/>
                  <a:cs typeface="Times New Roman" panose="02020603050405020304" pitchFamily="18" charset="0"/>
                </a:rPr>
                <a:t> </a:t>
              </a:r>
              <a:r>
                <a:rPr lang="en-US" altLang="zh-CN" sz="2100" b="1" dirty="0" err="1">
                  <a:solidFill>
                    <a:schemeClr val="bg1"/>
                  </a:solidFill>
                  <a:latin typeface="Times New Roman" panose="02020603050405020304" pitchFamily="18" charset="0"/>
                  <a:cs typeface="Times New Roman" panose="02020603050405020304" pitchFamily="18" charset="0"/>
                </a:rPr>
                <a:t>Và</a:t>
              </a:r>
              <a:r>
                <a:rPr lang="en-US" altLang="zh-CN" sz="2100" b="1" dirty="0">
                  <a:solidFill>
                    <a:schemeClr val="bg1"/>
                  </a:solidFill>
                  <a:latin typeface="Times New Roman" panose="02020603050405020304" pitchFamily="18" charset="0"/>
                  <a:cs typeface="Times New Roman" panose="02020603050405020304" pitchFamily="18" charset="0"/>
                </a:rPr>
                <a:t>  </a:t>
              </a:r>
              <a:r>
                <a:rPr lang="en-US" altLang="zh-CN" sz="2100" b="1" dirty="0" err="1">
                  <a:solidFill>
                    <a:schemeClr val="bg1"/>
                  </a:solidFill>
                  <a:latin typeface="Times New Roman" panose="02020603050405020304" pitchFamily="18" charset="0"/>
                  <a:cs typeface="Times New Roman" panose="02020603050405020304" pitchFamily="18" charset="0"/>
                </a:rPr>
                <a:t>Enum</a:t>
              </a:r>
              <a:endParaRPr lang="zh-CN" altLang="en-US" sz="2100" b="1" dirty="0">
                <a:solidFill>
                  <a:schemeClr val="bg1"/>
                </a:solidFill>
                <a:latin typeface="Times New Roman" panose="02020603050405020304" pitchFamily="18" charset="0"/>
                <a:cs typeface="Times New Roman" panose="02020603050405020304" pitchFamily="18" charset="0"/>
              </a:endParaRPr>
            </a:p>
          </p:txBody>
        </p:sp>
      </p:grpSp>
      <p:grpSp>
        <p:nvGrpSpPr>
          <p:cNvPr id="21" name="组合 20"/>
          <p:cNvGrpSpPr/>
          <p:nvPr/>
        </p:nvGrpSpPr>
        <p:grpSpPr>
          <a:xfrm>
            <a:off x="1327001" y="713313"/>
            <a:ext cx="724913" cy="770117"/>
            <a:chOff x="3150396" y="933507"/>
            <a:chExt cx="1350360" cy="1758295"/>
          </a:xfrm>
        </p:grpSpPr>
        <p:grpSp>
          <p:nvGrpSpPr>
            <p:cNvPr id="22" name="组合 21"/>
            <p:cNvGrpSpPr/>
            <p:nvPr/>
          </p:nvGrpSpPr>
          <p:grpSpPr>
            <a:xfrm>
              <a:off x="3150396" y="933507"/>
              <a:ext cx="1350360" cy="1758295"/>
              <a:chOff x="3222820" y="1148080"/>
              <a:chExt cx="1284820" cy="1672959"/>
            </a:xfrm>
          </p:grpSpPr>
          <p:grpSp>
            <p:nvGrpSpPr>
              <p:cNvPr id="26" name="组合 25"/>
              <p:cNvGrpSpPr/>
              <p:nvPr/>
            </p:nvGrpSpPr>
            <p:grpSpPr>
              <a:xfrm>
                <a:off x="3283275" y="1217897"/>
                <a:ext cx="1219082" cy="1603142"/>
                <a:chOff x="7134179" y="2788658"/>
                <a:chExt cx="2190439" cy="2880512"/>
              </a:xfrm>
            </p:grpSpPr>
            <p:sp>
              <p:nvSpPr>
                <p:cNvPr id="28" name="椭圆 50"/>
                <p:cNvSpPr/>
                <p:nvPr/>
              </p:nvSpPr>
              <p:spPr>
                <a:xfrm rot="18900000">
                  <a:off x="7134179" y="2788658"/>
                  <a:ext cx="2190439"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a:latin typeface="Arial" panose="020B0604020202020204" pitchFamily="34" charset="0"/>
                    <a:ea typeface="Microsoft YaHei" panose="020B0503020204020204" pitchFamily="34" charset="-122"/>
                    <a:sym typeface="Arial" panose="020B0604020202020204" pitchFamily="34" charset="0"/>
                  </a:endParaRPr>
                </a:p>
              </p:txBody>
            </p:sp>
            <p:sp>
              <p:nvSpPr>
                <p:cNvPr id="29"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a:latin typeface="Arial" panose="020B0604020202020204" pitchFamily="34" charset="0"/>
                    <a:ea typeface="Microsoft YaHei" panose="020B0503020204020204" pitchFamily="34" charset="-122"/>
                    <a:sym typeface="Arial" panose="020B0604020202020204" pitchFamily="34" charset="0"/>
                  </a:endParaRPr>
                </a:p>
              </p:txBody>
            </p:sp>
            <p:sp>
              <p:nvSpPr>
                <p:cNvPr id="30"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a:latin typeface="Arial" panose="020B0604020202020204" pitchFamily="34" charset="0"/>
                    <a:ea typeface="Microsoft YaHei" panose="020B0503020204020204" pitchFamily="34" charset="-122"/>
                    <a:sym typeface="Arial" panose="020B0604020202020204" pitchFamily="34" charset="0"/>
                  </a:endParaRPr>
                </a:p>
              </p:txBody>
            </p:sp>
          </p:grpSp>
          <p:sp>
            <p:nvSpPr>
              <p:cNvPr id="27" name="椭圆 26"/>
              <p:cNvSpPr/>
              <p:nvPr/>
            </p:nvSpPr>
            <p:spPr>
              <a:xfrm>
                <a:off x="3222820" y="1148080"/>
                <a:ext cx="1284820" cy="1284820"/>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a:p>
            </p:txBody>
          </p:sp>
        </p:grpSp>
        <p:sp>
          <p:nvSpPr>
            <p:cNvPr id="24" name="文本框 23"/>
            <p:cNvSpPr txBox="1"/>
            <p:nvPr/>
          </p:nvSpPr>
          <p:spPr>
            <a:xfrm>
              <a:off x="3358019" y="1147356"/>
              <a:ext cx="883668" cy="948645"/>
            </a:xfrm>
            <a:prstGeom prst="rect">
              <a:avLst/>
            </a:prstGeom>
            <a:noFill/>
          </p:spPr>
          <p:txBody>
            <a:bodyPr wrap="square" rtlCol="0">
              <a:spAutoFit/>
            </a:bodyPr>
            <a:lstStyle/>
            <a:p>
              <a:r>
                <a:rPr lang="en-US" altLang="zh-CN" sz="2100" b="1" dirty="0">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02</a:t>
              </a:r>
              <a:endParaRPr lang="zh-CN" altLang="en-US" sz="2100" b="1" dirty="0">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sp>
        <p:nvSpPr>
          <p:cNvPr id="2" name="TextBox 1">
            <a:extLst>
              <a:ext uri="{FF2B5EF4-FFF2-40B4-BE49-F238E27FC236}">
                <a16:creationId xmlns:a16="http://schemas.microsoft.com/office/drawing/2014/main" xmlns="" id="{A341CAAF-7C44-4305-9329-B4B08CDBAF47}"/>
              </a:ext>
            </a:extLst>
          </p:cNvPr>
          <p:cNvSpPr txBox="1"/>
          <p:nvPr/>
        </p:nvSpPr>
        <p:spPr>
          <a:xfrm>
            <a:off x="1143000" y="1367108"/>
            <a:ext cx="6722042" cy="2793072"/>
          </a:xfrm>
          <a:prstGeom prst="rect">
            <a:avLst/>
          </a:prstGeom>
          <a:noFill/>
        </p:spPr>
        <p:txBody>
          <a:bodyPr wrap="square" rtlCol="0">
            <a:spAutoFit/>
          </a:bodyPr>
          <a:lstStyle/>
          <a:p>
            <a:pPr marL="342900" indent="-342900">
              <a:buFont typeface="Wingdings" panose="05000000000000000000" pitchFamily="2" charset="2"/>
              <a:buChar char="Ø"/>
            </a:pPr>
            <a:r>
              <a:rPr lang="en-US" sz="1950" b="1" i="1" dirty="0">
                <a:latin typeface="Times New Roman" panose="02020603050405020304" pitchFamily="18" charset="0"/>
                <a:cs typeface="Times New Roman" panose="02020603050405020304" pitchFamily="18" charset="0"/>
              </a:rPr>
              <a:t>	</a:t>
            </a:r>
            <a:r>
              <a:rPr lang="vi-VN" sz="1950" b="1" i="1" dirty="0">
                <a:latin typeface="Times New Roman" panose="02020603050405020304" pitchFamily="18" charset="0"/>
                <a:cs typeface="Times New Roman" panose="02020603050405020304" pitchFamily="18" charset="0"/>
              </a:rPr>
              <a:t>Hằng Số</a:t>
            </a:r>
            <a:r>
              <a:rPr lang="vi-VN" sz="1950" dirty="0">
                <a:latin typeface="Times New Roman" panose="02020603050405020304" pitchFamily="18" charset="0"/>
                <a:cs typeface="Times New Roman" panose="02020603050405020304" pitchFamily="18" charset="0"/>
              </a:rPr>
              <a:t> trong tài liệu tiếng Anh gọi là </a:t>
            </a:r>
            <a:r>
              <a:rPr lang="vi-VN" sz="1950" b="1" i="1" dirty="0">
                <a:latin typeface="Times New Roman" panose="02020603050405020304" pitchFamily="18" charset="0"/>
                <a:cs typeface="Times New Roman" panose="02020603050405020304" pitchFamily="18" charset="0"/>
              </a:rPr>
              <a:t>const</a:t>
            </a:r>
            <a:r>
              <a:rPr lang="vi-VN" sz="1950" dirty="0">
                <a:latin typeface="Times New Roman" panose="02020603050405020304" pitchFamily="18" charset="0"/>
                <a:cs typeface="Times New Roman" panose="02020603050405020304" pitchFamily="18" charset="0"/>
              </a:rPr>
              <a:t>, viết tắt của từ </a:t>
            </a:r>
            <a:r>
              <a:rPr lang="vi-VN" sz="1950" b="1" i="1" dirty="0">
                <a:latin typeface="Times New Roman" panose="02020603050405020304" pitchFamily="18" charset="0"/>
                <a:cs typeface="Times New Roman" panose="02020603050405020304" pitchFamily="18" charset="0"/>
              </a:rPr>
              <a:t>constant</a:t>
            </a:r>
            <a:r>
              <a:rPr lang="vi-VN" sz="1950" dirty="0">
                <a:latin typeface="Times New Roman" panose="02020603050405020304" pitchFamily="18" charset="0"/>
                <a:cs typeface="Times New Roman" panose="02020603050405020304" pitchFamily="18" charset="0"/>
              </a:rPr>
              <a:t>. Hằng cũng tương tự như biến, nhưng đặc biệt ở chỗ nếu một biến được khai báo là hằng thì nó sẽ </a:t>
            </a:r>
            <a:r>
              <a:rPr lang="vi-VN" sz="1950" i="1" dirty="0">
                <a:latin typeface="Times New Roman" panose="02020603050405020304" pitchFamily="18" charset="0"/>
                <a:cs typeface="Times New Roman" panose="02020603050405020304" pitchFamily="18" charset="0"/>
              </a:rPr>
              <a:t>không được thay đổi giá trị trong suốt chương trình</a:t>
            </a:r>
            <a:r>
              <a:rPr lang="vi-VN" sz="1950" dirty="0">
                <a:latin typeface="Times New Roman" panose="02020603050405020304" pitchFamily="18" charset="0"/>
                <a:cs typeface="Times New Roman" panose="02020603050405020304" pitchFamily="18" charset="0"/>
              </a:rPr>
              <a:t>.</a:t>
            </a:r>
            <a:endParaRPr lang="en-US" sz="1950" dirty="0">
              <a:latin typeface="Times New Roman" panose="02020603050405020304" pitchFamily="18" charset="0"/>
              <a:cs typeface="Times New Roman" panose="02020603050405020304" pitchFamily="18" charset="0"/>
            </a:endParaRPr>
          </a:p>
          <a:p>
            <a:pPr marL="214313" indent="-214313">
              <a:buFont typeface="Wingdings" panose="05000000000000000000" pitchFamily="2" charset="2"/>
              <a:buChar char="Ø"/>
            </a:pPr>
            <a:r>
              <a:rPr lang="en-US" sz="1950" dirty="0">
                <a:latin typeface="Times New Roman" panose="02020603050405020304" pitchFamily="18" charset="0"/>
                <a:cs typeface="Times New Roman" panose="02020603050405020304" pitchFamily="18" charset="0"/>
              </a:rPr>
              <a:t>    H</a:t>
            </a:r>
            <a:r>
              <a:rPr lang="vi-VN" sz="1950" dirty="0">
                <a:latin typeface="Times New Roman" panose="02020603050405020304" pitchFamily="18" charset="0"/>
                <a:cs typeface="Times New Roman" panose="02020603050405020304" pitchFamily="18" charset="0"/>
              </a:rPr>
              <a:t>ằng thì </a:t>
            </a:r>
            <a:r>
              <a:rPr lang="vi-VN" sz="1950" b="1" dirty="0">
                <a:latin typeface="Times New Roman" panose="02020603050405020304" pitchFamily="18" charset="0"/>
                <a:cs typeface="Times New Roman" panose="02020603050405020304" pitchFamily="18" charset="0"/>
              </a:rPr>
              <a:t>không</a:t>
            </a:r>
            <a:r>
              <a:rPr lang="vi-VN" sz="1950" dirty="0">
                <a:latin typeface="Times New Roman" panose="02020603050405020304" pitchFamily="18" charset="0"/>
                <a:cs typeface="Times New Roman" panose="02020603050405020304" pitchFamily="18" charset="0"/>
              </a:rPr>
              <a:t> có sự </a:t>
            </a:r>
            <a:r>
              <a:rPr lang="vi-VN" sz="1950" b="1" dirty="0">
                <a:latin typeface="Times New Roman" panose="02020603050405020304" pitchFamily="18" charset="0"/>
                <a:cs typeface="Times New Roman" panose="02020603050405020304" pitchFamily="18" charset="0"/>
              </a:rPr>
              <a:t>thay đổi </a:t>
            </a:r>
            <a:r>
              <a:rPr lang="vi-VN" sz="1950" dirty="0">
                <a:latin typeface="Times New Roman" panose="02020603050405020304" pitchFamily="18" charset="0"/>
                <a:cs typeface="Times New Roman" panose="02020603050405020304" pitchFamily="18" charset="0"/>
              </a:rPr>
              <a:t>nào cả, nếu cố tình thay đổi hay gán lại giá trị mới của hằng sau khi nó được khai báo, sẽ nhận được thông báo lỗi.</a:t>
            </a:r>
            <a:endParaRPr lang="en-US" sz="1950" dirty="0">
              <a:latin typeface="Times New Roman" panose="02020603050405020304" pitchFamily="18" charset="0"/>
              <a:cs typeface="Times New Roman" panose="02020603050405020304" pitchFamily="18" charset="0"/>
            </a:endParaRPr>
          </a:p>
          <a:p>
            <a:pPr marL="214313" indent="-214313">
              <a:buFont typeface="Wingdings" panose="05000000000000000000" pitchFamily="2" charset="2"/>
              <a:buChar char="Ø"/>
            </a:pPr>
            <a:r>
              <a:rPr lang="en-US" sz="1950" dirty="0">
                <a:latin typeface="Times New Roman" panose="02020603050405020304" pitchFamily="18" charset="0"/>
                <a:cs typeface="Times New Roman" panose="02020603050405020304" pitchFamily="18" charset="0"/>
              </a:rPr>
              <a:t>    </a:t>
            </a:r>
            <a:r>
              <a:rPr lang="en-US" sz="1950" dirty="0" err="1">
                <a:latin typeface="Times New Roman" panose="02020603050405020304" pitchFamily="18" charset="0"/>
                <a:cs typeface="Times New Roman" panose="02020603050405020304" pitchFamily="18" charset="0"/>
              </a:rPr>
              <a:t>Hằng</a:t>
            </a:r>
            <a:r>
              <a:rPr lang="en-US" sz="1950" dirty="0">
                <a:latin typeface="Times New Roman" panose="02020603050405020304" pitchFamily="18" charset="0"/>
                <a:cs typeface="Times New Roman" panose="02020603050405020304" pitchFamily="18" charset="0"/>
              </a:rPr>
              <a:t> </a:t>
            </a:r>
            <a:r>
              <a:rPr lang="en-US" sz="1950" dirty="0" err="1">
                <a:latin typeface="Times New Roman" panose="02020603050405020304" pitchFamily="18" charset="0"/>
                <a:cs typeface="Times New Roman" panose="02020603050405020304" pitchFamily="18" charset="0"/>
              </a:rPr>
              <a:t>thường</a:t>
            </a:r>
            <a:r>
              <a:rPr lang="en-US" sz="1950" dirty="0">
                <a:latin typeface="Times New Roman" panose="02020603050405020304" pitchFamily="18" charset="0"/>
                <a:cs typeface="Times New Roman" panose="02020603050405020304" pitchFamily="18" charset="0"/>
              </a:rPr>
              <a:t> </a:t>
            </a:r>
            <a:r>
              <a:rPr lang="en-US" sz="1950" dirty="0" err="1">
                <a:latin typeface="Times New Roman" panose="02020603050405020304" pitchFamily="18" charset="0"/>
                <a:cs typeface="Times New Roman" panose="02020603050405020304" pitchFamily="18" charset="0"/>
              </a:rPr>
              <a:t>dùng</a:t>
            </a:r>
            <a:r>
              <a:rPr lang="en-US" sz="1950" dirty="0">
                <a:latin typeface="Times New Roman" panose="02020603050405020304" pitchFamily="18" charset="0"/>
                <a:cs typeface="Times New Roman" panose="02020603050405020304" pitchFamily="18" charset="0"/>
              </a:rPr>
              <a:t> </a:t>
            </a:r>
            <a:r>
              <a:rPr lang="en-US" sz="1950" dirty="0" err="1">
                <a:latin typeface="Times New Roman" panose="02020603050405020304" pitchFamily="18" charset="0"/>
                <a:cs typeface="Times New Roman" panose="02020603050405020304" pitchFamily="18" charset="0"/>
              </a:rPr>
              <a:t>để</a:t>
            </a:r>
            <a:r>
              <a:rPr lang="en-US" sz="1950" dirty="0">
                <a:latin typeface="Times New Roman" panose="02020603050405020304" pitchFamily="18" charset="0"/>
                <a:cs typeface="Times New Roman" panose="02020603050405020304" pitchFamily="18" charset="0"/>
              </a:rPr>
              <a:t> </a:t>
            </a:r>
            <a:r>
              <a:rPr lang="en-US" sz="1950" dirty="0" err="1">
                <a:latin typeface="Times New Roman" panose="02020603050405020304" pitchFamily="18" charset="0"/>
                <a:cs typeface="Times New Roman" panose="02020603050405020304" pitchFamily="18" charset="0"/>
              </a:rPr>
              <a:t>định</a:t>
            </a:r>
            <a:r>
              <a:rPr lang="en-US" sz="1950" dirty="0">
                <a:latin typeface="Times New Roman" panose="02020603050405020304" pitchFamily="18" charset="0"/>
                <a:cs typeface="Times New Roman" panose="02020603050405020304" pitchFamily="18" charset="0"/>
              </a:rPr>
              <a:t> </a:t>
            </a:r>
            <a:r>
              <a:rPr lang="en-US" sz="1950" dirty="0" err="1">
                <a:latin typeface="Times New Roman" panose="02020603050405020304" pitchFamily="18" charset="0"/>
                <a:cs typeface="Times New Roman" panose="02020603050405020304" pitchFamily="18" charset="0"/>
              </a:rPr>
              <a:t>nghĩa</a:t>
            </a:r>
            <a:r>
              <a:rPr lang="en-US" sz="1950" dirty="0">
                <a:latin typeface="Times New Roman" panose="02020603050405020304" pitchFamily="18" charset="0"/>
                <a:cs typeface="Times New Roman" panose="02020603050405020304" pitchFamily="18" charset="0"/>
              </a:rPr>
              <a:t> </a:t>
            </a:r>
            <a:r>
              <a:rPr lang="en-US" sz="1950" dirty="0" err="1">
                <a:latin typeface="Times New Roman" panose="02020603050405020304" pitchFamily="18" charset="0"/>
                <a:cs typeface="Times New Roman" panose="02020603050405020304" pitchFamily="18" charset="0"/>
              </a:rPr>
              <a:t>một</a:t>
            </a:r>
            <a:r>
              <a:rPr lang="en-US" sz="1950" dirty="0">
                <a:latin typeface="Times New Roman" panose="02020603050405020304" pitchFamily="18" charset="0"/>
                <a:cs typeface="Times New Roman" panose="02020603050405020304" pitchFamily="18" charset="0"/>
              </a:rPr>
              <a:t> </a:t>
            </a:r>
            <a:r>
              <a:rPr lang="en-US" sz="1950" dirty="0" err="1">
                <a:latin typeface="Times New Roman" panose="02020603050405020304" pitchFamily="18" charset="0"/>
                <a:cs typeface="Times New Roman" panose="02020603050405020304" pitchFamily="18" charset="0"/>
              </a:rPr>
              <a:t>giá</a:t>
            </a:r>
            <a:r>
              <a:rPr lang="en-US" sz="1950" dirty="0">
                <a:latin typeface="Times New Roman" panose="02020603050405020304" pitchFamily="18" charset="0"/>
                <a:cs typeface="Times New Roman" panose="02020603050405020304" pitchFamily="18" charset="0"/>
              </a:rPr>
              <a:t> </a:t>
            </a:r>
            <a:r>
              <a:rPr lang="en-US" sz="1950" dirty="0" err="1">
                <a:latin typeface="Times New Roman" panose="02020603050405020304" pitchFamily="18" charset="0"/>
                <a:cs typeface="Times New Roman" panose="02020603050405020304" pitchFamily="18" charset="0"/>
              </a:rPr>
              <a:t>trị</a:t>
            </a:r>
            <a:r>
              <a:rPr lang="en-US" sz="1950" dirty="0">
                <a:latin typeface="Times New Roman" panose="02020603050405020304" pitchFamily="18" charset="0"/>
                <a:cs typeface="Times New Roman" panose="02020603050405020304" pitchFamily="18" charset="0"/>
              </a:rPr>
              <a:t> </a:t>
            </a:r>
            <a:r>
              <a:rPr lang="en-US" sz="1950" dirty="0" err="1">
                <a:latin typeface="Times New Roman" panose="02020603050405020304" pitchFamily="18" charset="0"/>
                <a:cs typeface="Times New Roman" panose="02020603050405020304" pitchFamily="18" charset="0"/>
              </a:rPr>
              <a:t>cố</a:t>
            </a:r>
            <a:r>
              <a:rPr lang="en-US" sz="1950" dirty="0">
                <a:latin typeface="Times New Roman" panose="02020603050405020304" pitchFamily="18" charset="0"/>
                <a:cs typeface="Times New Roman" panose="02020603050405020304" pitchFamily="18" charset="0"/>
              </a:rPr>
              <a:t> </a:t>
            </a:r>
            <a:r>
              <a:rPr lang="en-US" sz="1950" dirty="0" err="1">
                <a:latin typeface="Times New Roman" panose="02020603050405020304" pitchFamily="18" charset="0"/>
                <a:cs typeface="Times New Roman" panose="02020603050405020304" pitchFamily="18" charset="0"/>
              </a:rPr>
              <a:t>định</a:t>
            </a:r>
            <a:r>
              <a:rPr lang="en-US" sz="1950" dirty="0">
                <a:latin typeface="Times New Roman" panose="02020603050405020304" pitchFamily="18" charset="0"/>
                <a:cs typeface="Times New Roman" panose="02020603050405020304" pitchFamily="18" charset="0"/>
              </a:rPr>
              <a:t>, </a:t>
            </a:r>
            <a:r>
              <a:rPr lang="en-US" sz="1950" dirty="0" err="1">
                <a:latin typeface="Times New Roman" panose="02020603050405020304" pitchFamily="18" charset="0"/>
                <a:cs typeface="Times New Roman" panose="02020603050405020304" pitchFamily="18" charset="0"/>
              </a:rPr>
              <a:t>những</a:t>
            </a:r>
            <a:r>
              <a:rPr lang="en-US" sz="1950" dirty="0">
                <a:latin typeface="Times New Roman" panose="02020603050405020304" pitchFamily="18" charset="0"/>
                <a:cs typeface="Times New Roman" panose="02020603050405020304" pitchFamily="18" charset="0"/>
              </a:rPr>
              <a:t> </a:t>
            </a:r>
            <a:r>
              <a:rPr lang="en-US" sz="1950" dirty="0" err="1">
                <a:latin typeface="Times New Roman" panose="02020603050405020304" pitchFamily="18" charset="0"/>
                <a:cs typeface="Times New Roman" panose="02020603050405020304" pitchFamily="18" charset="0"/>
              </a:rPr>
              <a:t>điều</a:t>
            </a:r>
            <a:r>
              <a:rPr lang="en-US" sz="1950" dirty="0">
                <a:latin typeface="Times New Roman" panose="02020603050405020304" pitchFamily="18" charset="0"/>
                <a:cs typeface="Times New Roman" panose="02020603050405020304" pitchFamily="18" charset="0"/>
              </a:rPr>
              <a:t> </a:t>
            </a:r>
            <a:r>
              <a:rPr lang="en-US" sz="1950" dirty="0" err="1">
                <a:latin typeface="Times New Roman" panose="02020603050405020304" pitchFamily="18" charset="0"/>
                <a:cs typeface="Times New Roman" panose="02020603050405020304" pitchFamily="18" charset="0"/>
              </a:rPr>
              <a:t>không</a:t>
            </a:r>
            <a:r>
              <a:rPr lang="en-US" sz="1950" dirty="0">
                <a:latin typeface="Times New Roman" panose="02020603050405020304" pitchFamily="18" charset="0"/>
                <a:cs typeface="Times New Roman" panose="02020603050405020304" pitchFamily="18" charset="0"/>
              </a:rPr>
              <a:t> </a:t>
            </a:r>
            <a:r>
              <a:rPr lang="en-US" sz="1950" dirty="0" err="1">
                <a:latin typeface="Times New Roman" panose="02020603050405020304" pitchFamily="18" charset="0"/>
                <a:cs typeface="Times New Roman" panose="02020603050405020304" pitchFamily="18" charset="0"/>
              </a:rPr>
              <a:t>thể</a:t>
            </a:r>
            <a:r>
              <a:rPr lang="en-US" sz="1950" dirty="0">
                <a:latin typeface="Times New Roman" panose="02020603050405020304" pitchFamily="18" charset="0"/>
                <a:cs typeface="Times New Roman" panose="02020603050405020304" pitchFamily="18" charset="0"/>
              </a:rPr>
              <a:t> </a:t>
            </a:r>
            <a:r>
              <a:rPr lang="en-US" sz="1950" dirty="0" err="1">
                <a:latin typeface="Times New Roman" panose="02020603050405020304" pitchFamily="18" charset="0"/>
                <a:cs typeface="Times New Roman" panose="02020603050405020304" pitchFamily="18" charset="0"/>
              </a:rPr>
              <a:t>thay</a:t>
            </a:r>
            <a:r>
              <a:rPr lang="en-US" sz="1950" dirty="0">
                <a:latin typeface="Times New Roman" panose="02020603050405020304" pitchFamily="18" charset="0"/>
                <a:cs typeface="Times New Roman" panose="02020603050405020304" pitchFamily="18" charset="0"/>
              </a:rPr>
              <a:t> </a:t>
            </a:r>
            <a:r>
              <a:rPr lang="en-US" sz="1950" dirty="0" err="1">
                <a:latin typeface="Times New Roman" panose="02020603050405020304" pitchFamily="18" charset="0"/>
                <a:cs typeface="Times New Roman" panose="02020603050405020304" pitchFamily="18" charset="0"/>
              </a:rPr>
              <a:t>đổi.VD</a:t>
            </a:r>
            <a:r>
              <a:rPr lang="en-US" sz="1950" dirty="0">
                <a:latin typeface="Times New Roman" panose="02020603050405020304" pitchFamily="18" charset="0"/>
                <a:cs typeface="Times New Roman" panose="02020603050405020304" pitchFamily="18" charset="0"/>
              </a:rPr>
              <a:t>: THU_HAI = “Monday”;</a:t>
            </a:r>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1"/>
            <a:ext cx="838200" cy="602246"/>
          </a:xfrm>
          <a:prstGeom prst="rect">
            <a:avLst/>
          </a:prstGeom>
        </p:spPr>
      </p:pic>
    </p:spTree>
    <p:extLst>
      <p:ext uri="{BB962C8B-B14F-4D97-AF65-F5344CB8AC3E}">
        <p14:creationId xmlns:p14="http://schemas.microsoft.com/office/powerpoint/2010/main" val="203643099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1+#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2238</TotalTime>
  <Words>736</Words>
  <Application>Microsoft Office PowerPoint</Application>
  <PresentationFormat>On-screen Show (16:9)</PresentationFormat>
  <Paragraphs>108</Paragraphs>
  <Slides>21</Slides>
  <Notes>21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Microsoft YaHei</vt:lpstr>
      <vt:lpstr>宋体</vt:lpstr>
      <vt:lpstr>Arial</vt:lpstr>
      <vt:lpstr>Calibri</vt:lpstr>
      <vt:lpstr>Impact</vt:lpstr>
      <vt:lpstr>黑体</vt:lpstr>
      <vt:lpstr>Times New Roman</vt:lpstr>
      <vt:lpstr>Wingdings</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微粒体年度总结计划PPT模版</dc:title>
  <dc:creator>kk</dc:creator>
  <cp:lastModifiedBy>Phung Quang</cp:lastModifiedBy>
  <cp:revision>612</cp:revision>
  <cp:lastPrinted>2019-05-11T01:18:13Z</cp:lastPrinted>
  <dcterms:created xsi:type="dcterms:W3CDTF">2019-05-11T01:18:13Z</dcterms:created>
  <dcterms:modified xsi:type="dcterms:W3CDTF">2024-02-21T00:54:39Z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1033-10.1.0.6758</vt:lpwstr>
  </property>
</Properties>
</file>