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y="6858000" cx="12192000"/>
  <p:notesSz cx="6858000" cy="9144000"/>
  <p:embeddedFontLst>
    <p:embeddedFont>
      <p:font typeface="Quattrocento Sans"/>
      <p:regular r:id="rId60"/>
      <p:bold r:id="rId61"/>
      <p:italic r:id="rId62"/>
      <p:boldItalic r:id="rId63"/>
    </p:embeddedFont>
    <p:embeddedFont>
      <p:font typeface="Oi"/>
      <p:regular r:id="rId64"/>
    </p:embeddedFont>
    <p:embeddedFont>
      <p:font typeface="Noto Sans Symbols"/>
      <p:regular r:id="rId65"/>
      <p:bold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67" roundtripDataSignature="AMtx7mjyIwj4Ppf0pH3qcHcca484h6Qg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882ED56-9CE7-4252-A32E-9EB2EA12498E}">
  <a:tblStyle styleId="{7882ED56-9CE7-4252-A32E-9EB2EA12498E}"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QuattrocentoSans-italic.fntdata"/><Relationship Id="rId61" Type="http://schemas.openxmlformats.org/officeDocument/2006/relationships/font" Target="fonts/QuattrocentoSans-bold.fntdata"/><Relationship Id="rId20" Type="http://schemas.openxmlformats.org/officeDocument/2006/relationships/slide" Target="slides/slide14.xml"/><Relationship Id="rId64" Type="http://schemas.openxmlformats.org/officeDocument/2006/relationships/font" Target="fonts/Oi-regular.fntdata"/><Relationship Id="rId63" Type="http://schemas.openxmlformats.org/officeDocument/2006/relationships/font" Target="fonts/QuattrocentoSans-boldItalic.fntdata"/><Relationship Id="rId22" Type="http://schemas.openxmlformats.org/officeDocument/2006/relationships/slide" Target="slides/slide16.xml"/><Relationship Id="rId66" Type="http://schemas.openxmlformats.org/officeDocument/2006/relationships/font" Target="fonts/NotoSansSymbols-bold.fntdata"/><Relationship Id="rId21" Type="http://schemas.openxmlformats.org/officeDocument/2006/relationships/slide" Target="slides/slide15.xml"/><Relationship Id="rId65" Type="http://schemas.openxmlformats.org/officeDocument/2006/relationships/font" Target="fonts/NotoSansSymbols-regular.fntdata"/><Relationship Id="rId24" Type="http://schemas.openxmlformats.org/officeDocument/2006/relationships/slide" Target="slides/slide18.xml"/><Relationship Id="rId23" Type="http://schemas.openxmlformats.org/officeDocument/2006/relationships/slide" Target="slides/slide17.xml"/><Relationship Id="rId67" Type="http://customschemas.google.com/relationships/presentationmetadata" Target="metadata"/><Relationship Id="rId60" Type="http://schemas.openxmlformats.org/officeDocument/2006/relationships/font" Target="fonts/QuattrocentoSans-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 name="Google Shape;5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3" name="Google Shape;253;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 name="Google Shape;6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3" name="Google Shape;273;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3" name="Google Shape;283;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0" name="Google Shape;300;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0" name="Google Shape;310;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0" name="Google Shape;320;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0" name="Google Shape;330;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0" name="Google Shape;340;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0" name="Google Shape;350;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9" name="Google Shape;369;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 name="Google Shape;7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2" name="Google Shape;382;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2" name="Google Shape;392;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5" name="Google Shape;405;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6" name="Google Shape;416;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6" name="Google Shape;426;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6" name="Google Shape;436;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6" name="Google Shape;446;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6" name="Google Shape;456;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6" name="Google Shape;466;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5" name="Google Shape;485;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5" name="Google Shape;495;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5" name="Google Shape;505;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5" name="Google Shape;515;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5" name="Google Shape;525;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5" name="Google Shape;535;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5" name="Google Shape;545;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5" name="Google Shape;555;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5" name="Google Shape;565;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5" name="Google Shape;575;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7" name="Google Shape;587;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9" name="Google Shape;599;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12" name="Google Shape;612;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5" name="Google Shape;625;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38" name="Google Shape;63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 name="Shape 20"/>
        <p:cNvGrpSpPr/>
        <p:nvPr/>
      </p:nvGrpSpPr>
      <p:grpSpPr>
        <a:xfrm>
          <a:off x="0" y="0"/>
          <a:ext cx="0" cy="0"/>
          <a:chOff x="0" y="0"/>
          <a:chExt cx="0" cy="0"/>
        </a:xfrm>
      </p:grpSpPr>
      <p:sp>
        <p:nvSpPr>
          <p:cNvPr id="21" name="Google Shape;21;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5" name="Shape 35"/>
        <p:cNvGrpSpPr/>
        <p:nvPr/>
      </p:nvGrpSpPr>
      <p:grpSpPr>
        <a:xfrm>
          <a:off x="0" y="0"/>
          <a:ext cx="0" cy="0"/>
          <a:chOff x="0" y="0"/>
          <a:chExt cx="0" cy="0"/>
        </a:xfrm>
      </p:grpSpPr>
      <p:sp>
        <p:nvSpPr>
          <p:cNvPr id="36" name="Google Shape;36;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8" name="Google Shape;3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1" name="Shape 41"/>
        <p:cNvGrpSpPr/>
        <p:nvPr/>
      </p:nvGrpSpPr>
      <p:grpSpPr>
        <a:xfrm>
          <a:off x="0" y="0"/>
          <a:ext cx="0" cy="0"/>
          <a:chOff x="0" y="0"/>
          <a:chExt cx="0" cy="0"/>
        </a:xfrm>
      </p:grpSpPr>
      <p:sp>
        <p:nvSpPr>
          <p:cNvPr id="42" name="Google Shape;42;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2"/>
          <p:cNvSpPr/>
          <p:nvPr>
            <p:ph idx="2" type="pic"/>
          </p:nvPr>
        </p:nvSpPr>
        <p:spPr>
          <a:xfrm>
            <a:off x="5183188" y="987425"/>
            <a:ext cx="6172200" cy="4873625"/>
          </a:xfrm>
          <a:prstGeom prst="rect">
            <a:avLst/>
          </a:prstGeom>
          <a:noFill/>
          <a:ln>
            <a:noFill/>
          </a:ln>
        </p:spPr>
      </p:sp>
      <p:sp>
        <p:nvSpPr>
          <p:cNvPr id="44" name="Google Shape;44;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5" name="Google Shape;4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D7D7D7"/>
                </a:solidFill>
                <a:latin typeface="Oi"/>
                <a:ea typeface="Oi"/>
                <a:cs typeface="Oi"/>
                <a:sym typeface="Oi"/>
              </a:rPr>
              <a:t>www.9slide.vn</a:t>
            </a:r>
            <a:endParaRPr b="0" i="0" sz="1400" u="none" cap="none" strike="noStrike">
              <a:solidFill>
                <a:srgbClr val="000000"/>
              </a:solidFill>
              <a:latin typeface="Arial"/>
              <a:ea typeface="Arial"/>
              <a:cs typeface="Arial"/>
              <a:sym typeface="Arial"/>
            </a:endParaRPr>
          </a:p>
        </p:txBody>
      </p:sp>
      <p:sp>
        <p:nvSpPr>
          <p:cNvPr id="7" name="Google Shape;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i"/>
                <a:ea typeface="Oi"/>
                <a:cs typeface="Oi"/>
                <a:sym typeface="O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i"/>
                <a:ea typeface="Oi"/>
                <a:cs typeface="Oi"/>
                <a:sym typeface="O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i"/>
                <a:ea typeface="Oi"/>
                <a:cs typeface="Oi"/>
                <a:sym typeface="O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9pPr>
          </a:lstStyle>
          <a:p/>
        </p:txBody>
      </p:sp>
      <p:sp>
        <p:nvSpPr>
          <p:cNvPr id="9" name="Google Shape;9;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Oi"/>
                <a:ea typeface="Oi"/>
                <a:cs typeface="Oi"/>
                <a:sym typeface="O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9pPr>
          </a:lstStyle>
          <a:p/>
        </p:txBody>
      </p:sp>
      <p:sp>
        <p:nvSpPr>
          <p:cNvPr id="10" name="Google Shape;10;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Oi"/>
                <a:ea typeface="Oi"/>
                <a:cs typeface="Oi"/>
                <a:sym typeface="O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9pPr>
          </a:lstStyle>
          <a:p/>
        </p:txBody>
      </p:sp>
      <p:sp>
        <p:nvSpPr>
          <p:cNvPr id="11" name="Google Shape;11;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
        <p:nvSpPr>
          <p:cNvPr id="12" name="Google Shape;12;p8"/>
          <p:cNvSpPr/>
          <p:nvPr/>
        </p:nvSpPr>
        <p:spPr>
          <a:xfrm>
            <a:off x="-23164800" y="-1303020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cap="flat" cmpd="sng" w="2157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i"/>
                <a:ea typeface="Oi"/>
                <a:cs typeface="Oi"/>
                <a:sym typeface="Oi"/>
              </a:endParaRPr>
            </a:p>
          </p:txBody>
        </p:sp>
        <p:sp>
          <p:nvSpPr>
            <p:cNvPr id="18" name="Google Shape;18;p8"/>
            <p:cNvSpPr/>
            <p:nvPr/>
          </p:nvSpPr>
          <p:spPr>
            <a:xfrm>
              <a:off x="5006988" y="8647176"/>
              <a:ext cx="2178025" cy="260524"/>
            </a:xfrm>
            <a:custGeom>
              <a:rect b="b" l="l" r="r" t="t"/>
              <a:pathLst>
                <a:path extrusionOk="0" h="260524" w="2178025">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0.png"/><Relationship Id="rId5"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8.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8.png"/><Relationship Id="rId5"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jp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jpg"/><Relationship Id="rId4" Type="http://schemas.openxmlformats.org/officeDocument/2006/relationships/image" Target="../media/image8.png"/><Relationship Id="rId5"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 Id="rId4" Type="http://schemas.openxmlformats.org/officeDocument/2006/relationships/image" Target="../media/image8.png"/><Relationship Id="rId5" Type="http://schemas.openxmlformats.org/officeDocument/2006/relationships/image" Target="../media/image1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jp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jp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jp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jp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jpg"/><Relationship Id="rId4" Type="http://schemas.openxmlformats.org/officeDocument/2006/relationships/image" Target="../media/image8.png"/><Relationship Id="rId5" Type="http://schemas.openxmlformats.org/officeDocument/2006/relationships/image" Target="../media/image16.png"/><Relationship Id="rId6" Type="http://schemas.openxmlformats.org/officeDocument/2006/relationships/image" Target="../media/image20.jpg"/><Relationship Id="rId7"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jp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jp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jp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jp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jp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jpg"/><Relationship Id="rId4" Type="http://schemas.openxmlformats.org/officeDocument/2006/relationships/image" Target="../media/image8.png"/><Relationship Id="rId5" Type="http://schemas.openxmlformats.org/officeDocument/2006/relationships/image" Target="../media/image22.jpg"/><Relationship Id="rId6" Type="http://schemas.openxmlformats.org/officeDocument/2006/relationships/image" Target="../media/image11.png"/><Relationship Id="rId7"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jpg"/><Relationship Id="rId4" Type="http://schemas.openxmlformats.org/officeDocument/2006/relationships/image" Target="../media/image8.png"/><Relationship Id="rId5"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jp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jpg"/><Relationship Id="rId4" Type="http://schemas.openxmlformats.org/officeDocument/2006/relationships/image" Target="../media/image8.png"/><Relationship Id="rId5"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jpg"/><Relationship Id="rId4" Type="http://schemas.openxmlformats.org/officeDocument/2006/relationships/image" Target="../media/image8.png"/><Relationship Id="rId5" Type="http://schemas.openxmlformats.org/officeDocument/2006/relationships/image" Target="../media/image19.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jpg"/><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jp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jpg"/><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jpg"/><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jpg"/><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jpg"/><Relationship Id="rId4" Type="http://schemas.openxmlformats.org/officeDocument/2006/relationships/image" Target="../media/image8.png"/><Relationship Id="rId5" Type="http://schemas.openxmlformats.org/officeDocument/2006/relationships/image" Target="../media/image21.jpg"/><Relationship Id="rId6" Type="http://schemas.openxmlformats.org/officeDocument/2006/relationships/image" Target="../media/image17.png"/><Relationship Id="rId7"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jp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jpg"/><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jpg"/><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jpg"/><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jpg"/><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jpg"/><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jpg"/><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jp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jpg"/><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jpg"/><Relationship Id="rId4" Type="http://schemas.openxmlformats.org/officeDocument/2006/relationships/image" Target="../media/image8.png"/><Relationship Id="rId5" Type="http://schemas.openxmlformats.org/officeDocument/2006/relationships/image" Target="../media/image13.jpg"/><Relationship Id="rId6" Type="http://schemas.openxmlformats.org/officeDocument/2006/relationships/image" Target="../media/image25.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jpg"/><Relationship Id="rId4" Type="http://schemas.openxmlformats.org/officeDocument/2006/relationships/image" Target="../media/image8.png"/><Relationship Id="rId5" Type="http://schemas.openxmlformats.org/officeDocument/2006/relationships/image" Target="../media/image28.png"/><Relationship Id="rId6"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8.png"/><Relationship Id="rId5" Type="http://schemas.openxmlformats.org/officeDocument/2006/relationships/image" Target="../media/image7.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jpg"/><Relationship Id="rId4" Type="http://schemas.openxmlformats.org/officeDocument/2006/relationships/image" Target="../media/image8.png"/><Relationship Id="rId5" Type="http://schemas.openxmlformats.org/officeDocument/2006/relationships/image" Target="../media/image23.png"/><Relationship Id="rId6" Type="http://schemas.openxmlformats.org/officeDocument/2006/relationships/image" Target="../media/image2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jpg"/><Relationship Id="rId4" Type="http://schemas.openxmlformats.org/officeDocument/2006/relationships/image" Target="../media/image8.png"/><Relationship Id="rId5" Type="http://schemas.openxmlformats.org/officeDocument/2006/relationships/image" Target="../media/image2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jpg"/><Relationship Id="rId4" Type="http://schemas.openxmlformats.org/officeDocument/2006/relationships/image" Target="../media/image8.png"/><Relationship Id="rId5" Type="http://schemas.openxmlformats.org/officeDocument/2006/relationships/image" Target="../media/image2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jpg"/><Relationship Id="rId4" Type="http://schemas.openxmlformats.org/officeDocument/2006/relationships/image" Target="../media/image8.png"/><Relationship Id="rId5"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8.png"/><Relationship Id="rId5"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5"/>
          <p:cNvPicPr preferRelativeResize="0"/>
          <p:nvPr/>
        </p:nvPicPr>
        <p:blipFill rotWithShape="1">
          <a:blip r:embed="rId3">
            <a:alphaModFix/>
          </a:blip>
          <a:srcRect b="0" l="0" r="0" t="0"/>
          <a:stretch/>
        </p:blipFill>
        <p:spPr>
          <a:xfrm>
            <a:off x="-263300" y="-147937"/>
            <a:ext cx="12192000" cy="6858000"/>
          </a:xfrm>
          <a:prstGeom prst="rect">
            <a:avLst/>
          </a:prstGeom>
          <a:noFill/>
          <a:ln>
            <a:noFill/>
          </a:ln>
        </p:spPr>
      </p:pic>
      <p:sp>
        <p:nvSpPr>
          <p:cNvPr id="60" name="Google Shape;60;p15"/>
          <p:cNvSpPr txBox="1"/>
          <p:nvPr/>
        </p:nvSpPr>
        <p:spPr>
          <a:xfrm>
            <a:off x="304800" y="1773588"/>
            <a:ext cx="4626428" cy="61555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US" sz="4000" u="none" cap="none" strike="noStrike">
                <a:solidFill>
                  <a:srgbClr val="154A8D"/>
                </a:solidFill>
                <a:latin typeface="Arial"/>
                <a:ea typeface="Arial"/>
                <a:cs typeface="Arial"/>
                <a:sym typeface="Arial"/>
              </a:rPr>
              <a:t>Lập trình Java</a:t>
            </a:r>
            <a:endParaRPr/>
          </a:p>
        </p:txBody>
      </p:sp>
      <p:pic>
        <p:nvPicPr>
          <p:cNvPr id="61" name="Google Shape;61;p15"/>
          <p:cNvPicPr preferRelativeResize="0"/>
          <p:nvPr/>
        </p:nvPicPr>
        <p:blipFill rotWithShape="1">
          <a:blip r:embed="rId4">
            <a:alphaModFix/>
          </a:blip>
          <a:srcRect b="0" l="0" r="0" t="0"/>
          <a:stretch/>
        </p:blipFill>
        <p:spPr>
          <a:xfrm>
            <a:off x="4681850" y="914400"/>
            <a:ext cx="7445124" cy="5029200"/>
          </a:xfrm>
          <a:prstGeom prst="rect">
            <a:avLst/>
          </a:prstGeom>
          <a:noFill/>
          <a:ln>
            <a:noFill/>
          </a:ln>
        </p:spPr>
      </p:pic>
      <p:pic>
        <p:nvPicPr>
          <p:cNvPr id="62" name="Google Shape;62;p15"/>
          <p:cNvPicPr preferRelativeResize="0"/>
          <p:nvPr/>
        </p:nvPicPr>
        <p:blipFill rotWithShape="1">
          <a:blip r:embed="rId5">
            <a:alphaModFix/>
          </a:blip>
          <a:srcRect b="0" l="0" r="0" t="0"/>
          <a:stretch/>
        </p:blipFill>
        <p:spPr>
          <a:xfrm>
            <a:off x="304800" y="228600"/>
            <a:ext cx="1143000" cy="821245"/>
          </a:xfrm>
          <a:prstGeom prst="rect">
            <a:avLst/>
          </a:prstGeom>
          <a:noFill/>
          <a:ln>
            <a:noFill/>
          </a:ln>
        </p:spPr>
      </p:pic>
      <p:sp>
        <p:nvSpPr>
          <p:cNvPr id="63" name="Google Shape;63;p15"/>
          <p:cNvSpPr/>
          <p:nvPr/>
        </p:nvSpPr>
        <p:spPr>
          <a:xfrm>
            <a:off x="-266700" y="4067031"/>
            <a:ext cx="2753046" cy="237641"/>
          </a:xfrm>
          <a:custGeom>
            <a:rect b="b" l="l" r="r" t="t"/>
            <a:pathLst>
              <a:path extrusionOk="0" h="247014" w="3429000">
                <a:moveTo>
                  <a:pt x="3429000" y="0"/>
                </a:moveTo>
                <a:lnTo>
                  <a:pt x="0" y="0"/>
                </a:lnTo>
                <a:lnTo>
                  <a:pt x="0" y="246887"/>
                </a:lnTo>
                <a:lnTo>
                  <a:pt x="3429000" y="246887"/>
                </a:lnTo>
                <a:lnTo>
                  <a:pt x="3429000" y="0"/>
                </a:lnTo>
                <a:close/>
              </a:path>
            </a:pathLst>
          </a:custGeom>
          <a:solidFill>
            <a:srgbClr val="36365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4" name="Google Shape;64;p15"/>
          <p:cNvSpPr txBox="1"/>
          <p:nvPr/>
        </p:nvSpPr>
        <p:spPr>
          <a:xfrm>
            <a:off x="304800" y="4067031"/>
            <a:ext cx="2479401" cy="228268"/>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GV Nguyễn Đắc Kiên</a:t>
            </a:r>
            <a:endParaRPr b="0" i="0" sz="1400" u="none" cap="none" strike="noStrike">
              <a:solidFill>
                <a:schemeClr val="lt1"/>
              </a:solidFill>
              <a:latin typeface="Arial"/>
              <a:ea typeface="Arial"/>
              <a:cs typeface="Arial"/>
              <a:sym typeface="Arial"/>
            </a:endParaRPr>
          </a:p>
        </p:txBody>
      </p:sp>
      <p:sp>
        <p:nvSpPr>
          <p:cNvPr id="65" name="Google Shape;65;p15"/>
          <p:cNvSpPr txBox="1"/>
          <p:nvPr/>
        </p:nvSpPr>
        <p:spPr>
          <a:xfrm>
            <a:off x="1270884" y="2612533"/>
            <a:ext cx="4626428" cy="61555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US" sz="4000" u="none" cap="none" strike="noStrike">
                <a:solidFill>
                  <a:srgbClr val="154A8D"/>
                </a:solidFill>
                <a:latin typeface="Times New Roman"/>
                <a:ea typeface="Times New Roman"/>
                <a:cs typeface="Times New Roman"/>
                <a:sym typeface="Times New Roman"/>
              </a:rPr>
              <a:t>Collection 2</a:t>
            </a:r>
            <a:endParaRPr b="1" i="0" sz="4000" u="none" cap="none" strike="noStrike">
              <a:solidFill>
                <a:srgbClr val="154A8D"/>
              </a:solidFill>
              <a:latin typeface="Times New Roman"/>
              <a:ea typeface="Times New Roman"/>
              <a:cs typeface="Times New Roman"/>
              <a:sym typeface="Times New Roman"/>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3"/>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55" name="Google Shape;155;p23"/>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156" name="Google Shape;156;p23"/>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Các phương thức của Map Interface</a:t>
            </a:r>
            <a:endParaRPr b="1" sz="2800">
              <a:latin typeface="Times New Roman"/>
              <a:ea typeface="Times New Roman"/>
              <a:cs typeface="Times New Roman"/>
              <a:sym typeface="Times New Roman"/>
            </a:endParaRPr>
          </a:p>
        </p:txBody>
      </p:sp>
      <p:sp>
        <p:nvSpPr>
          <p:cNvPr id="157" name="Google Shape;157;p23"/>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158" name="Google Shape;158;p23"/>
          <p:cNvSpPr txBox="1"/>
          <p:nvPr>
            <p:ph idx="4294967295" type="sldNum"/>
          </p:nvPr>
        </p:nvSpPr>
        <p:spPr>
          <a:xfrm>
            <a:off x="11857571" y="7033209"/>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159" name="Google Shape;159;p23"/>
          <p:cNvSpPr txBox="1"/>
          <p:nvPr/>
        </p:nvSpPr>
        <p:spPr>
          <a:xfrm>
            <a:off x="589192" y="1562589"/>
            <a:ext cx="5507990" cy="452120"/>
          </a:xfrm>
          <a:prstGeom prst="rect">
            <a:avLst/>
          </a:prstGeom>
          <a:noFill/>
          <a:ln>
            <a:noFill/>
          </a:ln>
        </p:spPr>
        <p:txBody>
          <a:bodyPr anchorCtr="0" anchor="t" bIns="0" lIns="0" spcFirstLastPara="1" rIns="0" wrap="square" tIns="12050">
            <a:spAutoFit/>
          </a:bodyPr>
          <a:lstStyle/>
          <a:p>
            <a:pPr indent="-287019" lvl="0" marL="299085"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Các phương thức của Map interface:</a:t>
            </a:r>
            <a:endParaRPr b="0" i="0" sz="2800" u="none" cap="none" strike="noStrike">
              <a:solidFill>
                <a:srgbClr val="000000"/>
              </a:solidFill>
              <a:latin typeface="Times New Roman"/>
              <a:ea typeface="Times New Roman"/>
              <a:cs typeface="Times New Roman"/>
              <a:sym typeface="Times New Roman"/>
            </a:endParaRPr>
          </a:p>
        </p:txBody>
      </p:sp>
      <p:graphicFrame>
        <p:nvGraphicFramePr>
          <p:cNvPr id="160" name="Google Shape;160;p23"/>
          <p:cNvGraphicFramePr/>
          <p:nvPr/>
        </p:nvGraphicFramePr>
        <p:xfrm>
          <a:off x="504064" y="2058702"/>
          <a:ext cx="3000000" cy="3000000"/>
        </p:xfrm>
        <a:graphic>
          <a:graphicData uri="http://schemas.openxmlformats.org/drawingml/2006/table">
            <a:tbl>
              <a:tblPr bandRow="1" firstRow="1">
                <a:noFill/>
                <a:tableStyleId>{7882ED56-9CE7-4252-A32E-9EB2EA12498E}</a:tableStyleId>
              </a:tblPr>
              <a:tblGrid>
                <a:gridCol w="3760475"/>
                <a:gridCol w="7354575"/>
              </a:tblGrid>
              <a:tr h="370850">
                <a:tc>
                  <a:txBody>
                    <a:bodyPr/>
                    <a:lstStyle/>
                    <a:p>
                      <a:pPr indent="0" lvl="0" marL="91440" marR="0" rtl="0" algn="l">
                        <a:lnSpc>
                          <a:spcPct val="100000"/>
                        </a:lnSpc>
                        <a:spcBef>
                          <a:spcPts val="0"/>
                        </a:spcBef>
                        <a:spcAft>
                          <a:spcPts val="0"/>
                        </a:spcAft>
                        <a:buNone/>
                      </a:pPr>
                      <a:r>
                        <a:rPr b="1" lang="en-US" sz="1800" u="none" cap="none" strike="noStrike">
                          <a:solidFill>
                            <a:srgbClr val="FFFFFF"/>
                          </a:solidFill>
                          <a:latin typeface="Quattrocento Sans"/>
                          <a:ea typeface="Quattrocento Sans"/>
                          <a:cs typeface="Quattrocento Sans"/>
                          <a:sym typeface="Quattrocento Sans"/>
                        </a:rPr>
                        <a:t>Phương thức</a:t>
                      </a:r>
                      <a:endParaRPr sz="1800" u="none" cap="none" strike="noStrike">
                        <a:latin typeface="Quattrocento Sans"/>
                        <a:ea typeface="Quattrocento Sans"/>
                        <a:cs typeface="Quattrocento Sans"/>
                        <a:sym typeface="Quattrocento Sans"/>
                      </a:endParaRPr>
                    </a:p>
                  </a:txBody>
                  <a:tcPr marT="400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92075" marR="0" rtl="0" algn="l">
                        <a:lnSpc>
                          <a:spcPct val="100000"/>
                        </a:lnSpc>
                        <a:spcBef>
                          <a:spcPts val="0"/>
                        </a:spcBef>
                        <a:spcAft>
                          <a:spcPts val="0"/>
                        </a:spcAft>
                        <a:buNone/>
                      </a:pPr>
                      <a:r>
                        <a:rPr b="1" lang="en-US" sz="1800" u="none" cap="none" strike="noStrike">
                          <a:solidFill>
                            <a:srgbClr val="FFFFFF"/>
                          </a:solidFill>
                          <a:latin typeface="Quattrocento Sans"/>
                          <a:ea typeface="Quattrocento Sans"/>
                          <a:cs typeface="Quattrocento Sans"/>
                          <a:sym typeface="Quattrocento Sans"/>
                        </a:rPr>
                        <a:t>Mô tả</a:t>
                      </a:r>
                      <a:endParaRPr sz="1800" u="none" cap="none" strike="noStrike">
                        <a:latin typeface="Quattrocento Sans"/>
                        <a:ea typeface="Quattrocento Sans"/>
                        <a:cs typeface="Quattrocento Sans"/>
                        <a:sym typeface="Quattrocento Sans"/>
                      </a:endParaRPr>
                    </a:p>
                  </a:txBody>
                  <a:tcPr marT="400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r>
              <a:tr h="396250">
                <a:tc>
                  <a:txBody>
                    <a:bodyPr/>
                    <a:lstStyle/>
                    <a:p>
                      <a:pPr indent="0" lvl="0" marL="91440"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void </a:t>
                      </a:r>
                      <a:r>
                        <a:rPr lang="en-US" sz="2100" u="none" cap="none" strike="noStrike">
                          <a:solidFill>
                            <a:srgbClr val="0000FF"/>
                          </a:solidFill>
                          <a:latin typeface="Times New Roman"/>
                          <a:ea typeface="Times New Roman"/>
                          <a:cs typeface="Times New Roman"/>
                          <a:sym typeface="Times New Roman"/>
                        </a:rPr>
                        <a:t>putAll</a:t>
                      </a:r>
                      <a:r>
                        <a:rPr lang="en-US" sz="2100" u="none" cap="none" strike="noStrike">
                          <a:solidFill>
                            <a:srgbClr val="36365C"/>
                          </a:solidFill>
                          <a:latin typeface="Times New Roman"/>
                          <a:ea typeface="Times New Roman"/>
                          <a:cs typeface="Times New Roman"/>
                          <a:sym typeface="Times New Roman"/>
                        </a:rPr>
                        <a:t>(Map map)</a:t>
                      </a:r>
                      <a:endParaRPr sz="2100" u="none" cap="none" strike="noStrike">
                        <a:latin typeface="Times New Roman"/>
                        <a:ea typeface="Times New Roman"/>
                        <a:cs typeface="Times New Roman"/>
                        <a:sym typeface="Times New Roman"/>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Đặt tất cả entry từ m vào trong Map này</a:t>
                      </a:r>
                      <a:endParaRPr sz="2100" u="none" cap="none" strike="noStrike">
                        <a:latin typeface="Times New Roman"/>
                        <a:ea typeface="Times New Roman"/>
                        <a:cs typeface="Times New Roman"/>
                        <a:sym typeface="Times New Roman"/>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396250">
                <a:tc>
                  <a:txBody>
                    <a:bodyPr/>
                    <a:lstStyle/>
                    <a:p>
                      <a:pPr indent="0" lvl="0" marL="91440"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Object </a:t>
                      </a:r>
                      <a:r>
                        <a:rPr lang="en-US" sz="2100" u="none" cap="none" strike="noStrike">
                          <a:solidFill>
                            <a:srgbClr val="0000FF"/>
                          </a:solidFill>
                          <a:latin typeface="Times New Roman"/>
                          <a:ea typeface="Times New Roman"/>
                          <a:cs typeface="Times New Roman"/>
                          <a:sym typeface="Times New Roman"/>
                        </a:rPr>
                        <a:t>remove</a:t>
                      </a:r>
                      <a:r>
                        <a:rPr lang="en-US" sz="2100" u="none" cap="none" strike="noStrike">
                          <a:solidFill>
                            <a:srgbClr val="36365C"/>
                          </a:solidFill>
                          <a:latin typeface="Times New Roman"/>
                          <a:ea typeface="Times New Roman"/>
                          <a:cs typeface="Times New Roman"/>
                          <a:sym typeface="Times New Roman"/>
                        </a:rPr>
                        <a:t>(Object key)</a:t>
                      </a:r>
                      <a:endParaRPr sz="2100" u="none" cap="none" strike="noStrike">
                        <a:latin typeface="Times New Roman"/>
                        <a:ea typeface="Times New Roman"/>
                        <a:cs typeface="Times New Roman"/>
                        <a:sym typeface="Times New Roman"/>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2075"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Gỡ bỏ entry mà có khóa là key được chỉ định.</a:t>
                      </a:r>
                      <a:endParaRPr sz="2100" u="none" cap="none" strike="noStrike">
                        <a:latin typeface="Times New Roman"/>
                        <a:ea typeface="Times New Roman"/>
                        <a:cs typeface="Times New Roman"/>
                        <a:sym typeface="Times New Roman"/>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396250">
                <a:tc>
                  <a:txBody>
                    <a:bodyPr/>
                    <a:lstStyle/>
                    <a:p>
                      <a:pPr indent="0" lvl="0" marL="91440"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int </a:t>
                      </a:r>
                      <a:r>
                        <a:rPr lang="en-US" sz="2100" u="none" cap="none" strike="noStrike">
                          <a:solidFill>
                            <a:srgbClr val="0000FF"/>
                          </a:solidFill>
                          <a:latin typeface="Times New Roman"/>
                          <a:ea typeface="Times New Roman"/>
                          <a:cs typeface="Times New Roman"/>
                          <a:sym typeface="Times New Roman"/>
                        </a:rPr>
                        <a:t>size</a:t>
                      </a:r>
                      <a:r>
                        <a:rPr lang="en-US" sz="2100" u="none" cap="none" strike="noStrike">
                          <a:solidFill>
                            <a:srgbClr val="36365C"/>
                          </a:solidFill>
                          <a:latin typeface="Times New Roman"/>
                          <a:ea typeface="Times New Roman"/>
                          <a:cs typeface="Times New Roman"/>
                          <a:sym typeface="Times New Roman"/>
                        </a:rPr>
                        <a:t>()</a:t>
                      </a:r>
                      <a:endParaRPr sz="2100" u="none" cap="none" strike="noStrike">
                        <a:latin typeface="Times New Roman"/>
                        <a:ea typeface="Times New Roman"/>
                        <a:cs typeface="Times New Roman"/>
                        <a:sym typeface="Times New Roman"/>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Trả về số các cặp key/value trong Map</a:t>
                      </a:r>
                      <a:endParaRPr sz="2100" u="none" cap="none" strike="noStrike">
                        <a:latin typeface="Times New Roman"/>
                        <a:ea typeface="Times New Roman"/>
                        <a:cs typeface="Times New Roman"/>
                        <a:sym typeface="Times New Roman"/>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716275">
                <a:tc>
                  <a:txBody>
                    <a:bodyPr/>
                    <a:lstStyle/>
                    <a:p>
                      <a:pPr indent="0" lvl="0" marL="91440"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Collection </a:t>
                      </a:r>
                      <a:r>
                        <a:rPr lang="en-US" sz="2100" u="none" cap="none" strike="noStrike">
                          <a:solidFill>
                            <a:srgbClr val="0000FF"/>
                          </a:solidFill>
                          <a:latin typeface="Times New Roman"/>
                          <a:ea typeface="Times New Roman"/>
                          <a:cs typeface="Times New Roman"/>
                          <a:sym typeface="Times New Roman"/>
                        </a:rPr>
                        <a:t>values</a:t>
                      </a:r>
                      <a:r>
                        <a:rPr lang="en-US" sz="2100" u="none" cap="none" strike="noStrike">
                          <a:solidFill>
                            <a:srgbClr val="36365C"/>
                          </a:solidFill>
                          <a:latin typeface="Times New Roman"/>
                          <a:ea typeface="Times New Roman"/>
                          <a:cs typeface="Times New Roman"/>
                          <a:sym typeface="Times New Roman"/>
                        </a:rPr>
                        <a:t>( )</a:t>
                      </a:r>
                      <a:endParaRPr sz="2100" u="none" cap="none" strike="noStrike">
                        <a:latin typeface="Times New Roman"/>
                        <a:ea typeface="Times New Roman"/>
                        <a:cs typeface="Times New Roman"/>
                        <a:sym typeface="Times New Roman"/>
                      </a:endParaRPr>
                    </a:p>
                  </a:txBody>
                  <a:tcPr marT="1898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2075" marR="43180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Trả về một tập hợp chứa các value trong Map. Phương thức này  cung cấp một collection-view của các value trong Map</a:t>
                      </a:r>
                      <a:endParaRPr sz="2100" u="none" cap="none" strike="noStrike">
                        <a:latin typeface="Times New Roman"/>
                        <a:ea typeface="Times New Roman"/>
                        <a:cs typeface="Times New Roman"/>
                        <a:sym typeface="Times New Roman"/>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396250">
                <a:tc>
                  <a:txBody>
                    <a:bodyPr/>
                    <a:lstStyle/>
                    <a:p>
                      <a:pPr indent="0" lvl="0" marL="91440"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Set </a:t>
                      </a:r>
                      <a:r>
                        <a:rPr lang="en-US" sz="2100" u="none" cap="none" strike="noStrike">
                          <a:solidFill>
                            <a:srgbClr val="0000FF"/>
                          </a:solidFill>
                          <a:latin typeface="Times New Roman"/>
                          <a:ea typeface="Times New Roman"/>
                          <a:cs typeface="Times New Roman"/>
                          <a:sym typeface="Times New Roman"/>
                        </a:rPr>
                        <a:t>keySet</a:t>
                      </a:r>
                      <a:r>
                        <a:rPr lang="en-US" sz="2100" u="none" cap="none" strike="noStrike">
                          <a:solidFill>
                            <a:srgbClr val="36365C"/>
                          </a:solidFill>
                          <a:latin typeface="Times New Roman"/>
                          <a:ea typeface="Times New Roman"/>
                          <a:cs typeface="Times New Roman"/>
                          <a:sym typeface="Times New Roman"/>
                        </a:rPr>
                        <a:t>()</a:t>
                      </a:r>
                      <a:endParaRPr sz="2100" u="none" cap="none" strike="noStrike">
                        <a:latin typeface="Times New Roman"/>
                        <a:ea typeface="Times New Roman"/>
                        <a:cs typeface="Times New Roman"/>
                        <a:sym typeface="Times New Roman"/>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Nó được sử dụng để trả đối tượng Set có chứa tất cả các keys.</a:t>
                      </a:r>
                      <a:endParaRPr sz="2100" u="none" cap="none" strike="noStrike">
                        <a:latin typeface="Times New Roman"/>
                        <a:ea typeface="Times New Roman"/>
                        <a:cs typeface="Times New Roman"/>
                        <a:sym typeface="Times New Roman"/>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716275">
                <a:tc>
                  <a:txBody>
                    <a:bodyPr/>
                    <a:lstStyle/>
                    <a:p>
                      <a:pPr indent="0" lvl="0" marL="91440"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Set </a:t>
                      </a:r>
                      <a:r>
                        <a:rPr lang="en-US" sz="2100" u="none" cap="none" strike="noStrike">
                          <a:solidFill>
                            <a:srgbClr val="0000FF"/>
                          </a:solidFill>
                          <a:latin typeface="Times New Roman"/>
                          <a:ea typeface="Times New Roman"/>
                          <a:cs typeface="Times New Roman"/>
                          <a:sym typeface="Times New Roman"/>
                        </a:rPr>
                        <a:t>entrySet</a:t>
                      </a:r>
                      <a:r>
                        <a:rPr lang="en-US" sz="2100" u="none" cap="none" strike="noStrike">
                          <a:solidFill>
                            <a:srgbClr val="36365C"/>
                          </a:solidFill>
                          <a:latin typeface="Times New Roman"/>
                          <a:ea typeface="Times New Roman"/>
                          <a:cs typeface="Times New Roman"/>
                          <a:sym typeface="Times New Roman"/>
                        </a:rPr>
                        <a:t>()</a:t>
                      </a:r>
                      <a:endParaRPr sz="2100" u="none" cap="none" strike="noStrike">
                        <a:latin typeface="Times New Roman"/>
                        <a:ea typeface="Times New Roman"/>
                        <a:cs typeface="Times New Roman"/>
                        <a:sym typeface="Times New Roman"/>
                      </a:endParaRPr>
                    </a:p>
                  </a:txBody>
                  <a:tcPr marT="1898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2075" marR="380365"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Nó được sử dụng để trả lại đối tượng Set có chứa tất cả các keys  và values.</a:t>
                      </a:r>
                      <a:endParaRPr sz="2100" u="none" cap="none" strike="noStrike">
                        <a:latin typeface="Times New Roman"/>
                        <a:ea typeface="Times New Roman"/>
                        <a:cs typeface="Times New Roman"/>
                        <a:sym typeface="Times New Roman"/>
                      </a:endParaRPr>
                    </a:p>
                  </a:txBody>
                  <a:tcPr marT="2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4"/>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66" name="Google Shape;166;p24"/>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167" name="Google Shape;167;p24"/>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Map.Entry Interface</a:t>
            </a:r>
            <a:endParaRPr/>
          </a:p>
        </p:txBody>
      </p:sp>
      <p:sp>
        <p:nvSpPr>
          <p:cNvPr id="168" name="Google Shape;168;p24"/>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169" name="Google Shape;169;p24"/>
          <p:cNvSpPr txBox="1"/>
          <p:nvPr/>
        </p:nvSpPr>
        <p:spPr>
          <a:xfrm>
            <a:off x="540207" y="1776742"/>
            <a:ext cx="10558145" cy="1732280"/>
          </a:xfrm>
          <a:prstGeom prst="rect">
            <a:avLst/>
          </a:prstGeom>
          <a:noFill/>
          <a:ln>
            <a:noFill/>
          </a:ln>
        </p:spPr>
        <p:txBody>
          <a:bodyPr anchorCtr="0" anchor="t" bIns="0" lIns="0" spcFirstLastPara="1" rIns="0" wrap="square" tIns="12050">
            <a:spAutoFit/>
          </a:bodyPr>
          <a:lstStyle/>
          <a:p>
            <a:pPr indent="-287019" lvl="0" marL="299085" marR="508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Entry là một interface con của Map. Vì vậy, chúng ta được truy cập nó  bằng tên Map.Entry. Nó cung cấp các phương pháp để truy xuất các key  và value.</a:t>
            </a:r>
            <a:endParaRPr b="0" i="0" sz="2800" u="none" cap="none" strike="noStrike">
              <a:solidFill>
                <a:srgbClr val="000000"/>
              </a:solidFill>
              <a:latin typeface="Times New Roman"/>
              <a:ea typeface="Times New Roman"/>
              <a:cs typeface="Times New Roman"/>
              <a:sym typeface="Times New Roman"/>
            </a:endParaRPr>
          </a:p>
          <a:p>
            <a:pPr indent="-287019" lvl="0" marL="299085" marR="0" rtl="0" algn="l">
              <a:lnSpc>
                <a:spcPct val="100000"/>
              </a:lnSpc>
              <a:spcBef>
                <a:spcPts val="5"/>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Interface </a:t>
            </a:r>
            <a:r>
              <a:rPr b="1" i="0" lang="en-US" sz="2800" u="none" cap="none" strike="noStrike">
                <a:solidFill>
                  <a:srgbClr val="36365C"/>
                </a:solidFill>
                <a:latin typeface="Times New Roman"/>
                <a:ea typeface="Times New Roman"/>
                <a:cs typeface="Times New Roman"/>
                <a:sym typeface="Times New Roman"/>
              </a:rPr>
              <a:t>java.util.Map.Entry </a:t>
            </a:r>
            <a:r>
              <a:rPr b="0" i="0" lang="en-US" sz="2800" u="none" cap="none" strike="noStrike">
                <a:solidFill>
                  <a:srgbClr val="36365C"/>
                </a:solidFill>
                <a:latin typeface="Times New Roman"/>
                <a:ea typeface="Times New Roman"/>
                <a:cs typeface="Times New Roman"/>
                <a:sym typeface="Times New Roman"/>
              </a:rPr>
              <a:t>được định nghĩa như sau:</a:t>
            </a:r>
            <a:endParaRPr b="0" i="0" sz="2800" u="none" cap="none" strike="noStrike">
              <a:solidFill>
                <a:srgbClr val="000000"/>
              </a:solidFill>
              <a:latin typeface="Times New Roman"/>
              <a:ea typeface="Times New Roman"/>
              <a:cs typeface="Times New Roman"/>
              <a:sym typeface="Times New Roman"/>
            </a:endParaRPr>
          </a:p>
        </p:txBody>
      </p:sp>
      <p:grpSp>
        <p:nvGrpSpPr>
          <p:cNvPr id="170" name="Google Shape;170;p24"/>
          <p:cNvGrpSpPr/>
          <p:nvPr/>
        </p:nvGrpSpPr>
        <p:grpSpPr>
          <a:xfrm>
            <a:off x="2976761" y="3952007"/>
            <a:ext cx="4925184" cy="1809396"/>
            <a:chOff x="3061716" y="3137916"/>
            <a:chExt cx="3848100" cy="1153795"/>
          </a:xfrm>
        </p:grpSpPr>
        <p:pic>
          <p:nvPicPr>
            <p:cNvPr id="171" name="Google Shape;171;p24"/>
            <p:cNvPicPr preferRelativeResize="0"/>
            <p:nvPr/>
          </p:nvPicPr>
          <p:blipFill rotWithShape="1">
            <a:blip r:embed="rId5">
              <a:alphaModFix/>
            </a:blip>
            <a:srcRect b="0" l="0" r="0" t="0"/>
            <a:stretch/>
          </p:blipFill>
          <p:spPr>
            <a:xfrm>
              <a:off x="3243368" y="3187915"/>
              <a:ext cx="3098570" cy="1097573"/>
            </a:xfrm>
            <a:prstGeom prst="rect">
              <a:avLst/>
            </a:prstGeom>
            <a:noFill/>
            <a:ln>
              <a:noFill/>
            </a:ln>
          </p:spPr>
        </p:pic>
        <p:sp>
          <p:nvSpPr>
            <p:cNvPr id="172" name="Google Shape;172;p24"/>
            <p:cNvSpPr/>
            <p:nvPr/>
          </p:nvSpPr>
          <p:spPr>
            <a:xfrm>
              <a:off x="3061716" y="3137916"/>
              <a:ext cx="3848100" cy="1153795"/>
            </a:xfrm>
            <a:custGeom>
              <a:rect b="b" l="l" r="r" t="t"/>
              <a:pathLst>
                <a:path extrusionOk="0" h="1153795" w="3848100">
                  <a:moveTo>
                    <a:pt x="0" y="1153668"/>
                  </a:moveTo>
                  <a:lnTo>
                    <a:pt x="3848100" y="1153668"/>
                  </a:lnTo>
                  <a:lnTo>
                    <a:pt x="3848100" y="0"/>
                  </a:lnTo>
                  <a:lnTo>
                    <a:pt x="0" y="0"/>
                  </a:lnTo>
                  <a:lnTo>
                    <a:pt x="0" y="1153668"/>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73" name="Google Shape;173;p24"/>
          <p:cNvSpPr txBox="1"/>
          <p:nvPr>
            <p:ph idx="4294967295" type="sldNum"/>
          </p:nvPr>
        </p:nvSpPr>
        <p:spPr>
          <a:xfrm>
            <a:off x="11808586" y="7247362"/>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5"/>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79" name="Google Shape;179;p2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180" name="Google Shape;180;p25"/>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Các phương thức Map.Entry Interface</a:t>
            </a:r>
            <a:endParaRPr/>
          </a:p>
        </p:txBody>
      </p:sp>
      <p:sp>
        <p:nvSpPr>
          <p:cNvPr id="181" name="Google Shape;181;p25"/>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graphicFrame>
        <p:nvGraphicFramePr>
          <p:cNvPr id="182" name="Google Shape;182;p25"/>
          <p:cNvGraphicFramePr/>
          <p:nvPr/>
        </p:nvGraphicFramePr>
        <p:xfrm>
          <a:off x="304800" y="1857567"/>
          <a:ext cx="3000000" cy="3000000"/>
        </p:xfrm>
        <a:graphic>
          <a:graphicData uri="http://schemas.openxmlformats.org/drawingml/2006/table">
            <a:tbl>
              <a:tblPr bandRow="1" firstRow="1">
                <a:noFill/>
                <a:tableStyleId>{7882ED56-9CE7-4252-A32E-9EB2EA12498E}</a:tableStyleId>
              </a:tblPr>
              <a:tblGrid>
                <a:gridCol w="3760475"/>
                <a:gridCol w="7354575"/>
              </a:tblGrid>
              <a:tr h="518150">
                <a:tc>
                  <a:txBody>
                    <a:bodyPr/>
                    <a:lstStyle/>
                    <a:p>
                      <a:pPr indent="0" lvl="0" marL="91440" marR="0" rtl="0" algn="l">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Phương thức</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92075" marR="0" rtl="0" algn="l">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Mô tả</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r>
              <a:tr h="502925">
                <a:tc>
                  <a:txBody>
                    <a:bodyPr/>
                    <a:lstStyle/>
                    <a:p>
                      <a:pPr indent="0" lvl="0" marL="91440" marR="0" rtl="0" algn="l">
                        <a:lnSpc>
                          <a:spcPct val="100000"/>
                        </a:lnSpc>
                        <a:spcBef>
                          <a:spcPts val="0"/>
                        </a:spcBef>
                        <a:spcAft>
                          <a:spcPts val="0"/>
                        </a:spcAft>
                        <a:buNone/>
                      </a:pPr>
                      <a:r>
                        <a:rPr lang="en-US" sz="2800" u="none" cap="none" strike="noStrike">
                          <a:solidFill>
                            <a:srgbClr val="36365C"/>
                          </a:solidFill>
                          <a:latin typeface="Times New Roman"/>
                          <a:ea typeface="Times New Roman"/>
                          <a:cs typeface="Times New Roman"/>
                          <a:sym typeface="Times New Roman"/>
                        </a:rPr>
                        <a:t>Object getKey()</a:t>
                      </a:r>
                      <a:endParaRPr sz="2800" u="none" cap="none" strike="noStrike">
                        <a:latin typeface="Times New Roman"/>
                        <a:ea typeface="Times New Roman"/>
                        <a:cs typeface="Times New Roman"/>
                        <a:sym typeface="Times New Roman"/>
                      </a:endParaRPr>
                    </a:p>
                  </a:txBody>
                  <a:tcPr marT="254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0" rtl="0" algn="l">
                        <a:lnSpc>
                          <a:spcPct val="100000"/>
                        </a:lnSpc>
                        <a:spcBef>
                          <a:spcPts val="0"/>
                        </a:spcBef>
                        <a:spcAft>
                          <a:spcPts val="0"/>
                        </a:spcAft>
                        <a:buNone/>
                      </a:pPr>
                      <a:r>
                        <a:rPr lang="en-US" sz="2800" u="none" cap="none" strike="noStrike">
                          <a:solidFill>
                            <a:srgbClr val="36365C"/>
                          </a:solidFill>
                          <a:latin typeface="Times New Roman"/>
                          <a:ea typeface="Times New Roman"/>
                          <a:cs typeface="Times New Roman"/>
                          <a:sym typeface="Times New Roman"/>
                        </a:rPr>
                        <a:t>Được dùng để lấy key.</a:t>
                      </a:r>
                      <a:endParaRPr sz="2800" u="none" cap="none" strike="noStrike">
                        <a:latin typeface="Times New Roman"/>
                        <a:ea typeface="Times New Roman"/>
                        <a:cs typeface="Times New Roman"/>
                        <a:sym typeface="Times New Roman"/>
                      </a:endParaRPr>
                    </a:p>
                  </a:txBody>
                  <a:tcPr marT="254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502925">
                <a:tc>
                  <a:txBody>
                    <a:bodyPr/>
                    <a:lstStyle/>
                    <a:p>
                      <a:pPr indent="0" lvl="0" marL="91440" marR="0" rtl="0" algn="l">
                        <a:lnSpc>
                          <a:spcPct val="100000"/>
                        </a:lnSpc>
                        <a:spcBef>
                          <a:spcPts val="0"/>
                        </a:spcBef>
                        <a:spcAft>
                          <a:spcPts val="0"/>
                        </a:spcAft>
                        <a:buNone/>
                      </a:pPr>
                      <a:r>
                        <a:rPr lang="en-US" sz="2800" u="none" cap="none" strike="noStrike">
                          <a:solidFill>
                            <a:srgbClr val="36365C"/>
                          </a:solidFill>
                          <a:latin typeface="Times New Roman"/>
                          <a:ea typeface="Times New Roman"/>
                          <a:cs typeface="Times New Roman"/>
                          <a:sym typeface="Times New Roman"/>
                        </a:rPr>
                        <a:t>Object getValue()</a:t>
                      </a:r>
                      <a:endParaRPr sz="2800" u="none" cap="none" strike="noStrike">
                        <a:latin typeface="Times New Roman"/>
                        <a:ea typeface="Times New Roman"/>
                        <a:cs typeface="Times New Roman"/>
                        <a:sym typeface="Times New Roman"/>
                      </a:endParaRPr>
                    </a:p>
                  </a:txBody>
                  <a:tcPr marT="254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2075" marR="0" rtl="0" algn="l">
                        <a:lnSpc>
                          <a:spcPct val="100000"/>
                        </a:lnSpc>
                        <a:spcBef>
                          <a:spcPts val="0"/>
                        </a:spcBef>
                        <a:spcAft>
                          <a:spcPts val="0"/>
                        </a:spcAft>
                        <a:buNone/>
                      </a:pPr>
                      <a:r>
                        <a:rPr lang="en-US" sz="2800" u="none" cap="none" strike="noStrike">
                          <a:solidFill>
                            <a:srgbClr val="36365C"/>
                          </a:solidFill>
                          <a:latin typeface="Times New Roman"/>
                          <a:ea typeface="Times New Roman"/>
                          <a:cs typeface="Times New Roman"/>
                          <a:sym typeface="Times New Roman"/>
                        </a:rPr>
                        <a:t>Được sử dụng để lấy value.</a:t>
                      </a:r>
                      <a:endParaRPr sz="2800" u="none" cap="none" strike="noStrike">
                        <a:latin typeface="Times New Roman"/>
                        <a:ea typeface="Times New Roman"/>
                        <a:cs typeface="Times New Roman"/>
                        <a:sym typeface="Times New Roman"/>
                      </a:endParaRPr>
                    </a:p>
                  </a:txBody>
                  <a:tcPr marT="254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bl>
          </a:graphicData>
        </a:graphic>
      </p:graphicFrame>
      <p:sp>
        <p:nvSpPr>
          <p:cNvPr id="183" name="Google Shape;183;p25"/>
          <p:cNvSpPr txBox="1"/>
          <p:nvPr>
            <p:ph idx="4294967295" type="sldNum"/>
          </p:nvPr>
        </p:nvSpPr>
        <p:spPr>
          <a:xfrm>
            <a:off x="11792257" y="6773545"/>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6"/>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89" name="Google Shape;189;p26"/>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190" name="Google Shape;190;p26"/>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Các phương thức Map.Entry Interface</a:t>
            </a:r>
            <a:endParaRPr/>
          </a:p>
        </p:txBody>
      </p:sp>
      <p:sp>
        <p:nvSpPr>
          <p:cNvPr id="191" name="Google Shape;191;p26"/>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grpSp>
        <p:nvGrpSpPr>
          <p:cNvPr id="192" name="Google Shape;192;p26"/>
          <p:cNvGrpSpPr/>
          <p:nvPr/>
        </p:nvGrpSpPr>
        <p:grpSpPr>
          <a:xfrm>
            <a:off x="1951250" y="1466923"/>
            <a:ext cx="6956745" cy="4798564"/>
            <a:chOff x="2980944" y="2973323"/>
            <a:chExt cx="5346700" cy="3659504"/>
          </a:xfrm>
        </p:grpSpPr>
        <p:pic>
          <p:nvPicPr>
            <p:cNvPr id="193" name="Google Shape;193;p26"/>
            <p:cNvPicPr preferRelativeResize="0"/>
            <p:nvPr/>
          </p:nvPicPr>
          <p:blipFill rotWithShape="1">
            <a:blip r:embed="rId5">
              <a:alphaModFix/>
            </a:blip>
            <a:srcRect b="0" l="0" r="0" t="0"/>
            <a:stretch/>
          </p:blipFill>
          <p:spPr>
            <a:xfrm>
              <a:off x="2987040" y="2987727"/>
              <a:ext cx="5151214" cy="3630317"/>
            </a:xfrm>
            <a:prstGeom prst="rect">
              <a:avLst/>
            </a:prstGeom>
            <a:noFill/>
            <a:ln>
              <a:noFill/>
            </a:ln>
          </p:spPr>
        </p:pic>
        <p:sp>
          <p:nvSpPr>
            <p:cNvPr id="194" name="Google Shape;194;p26"/>
            <p:cNvSpPr/>
            <p:nvPr/>
          </p:nvSpPr>
          <p:spPr>
            <a:xfrm>
              <a:off x="2980944" y="2973323"/>
              <a:ext cx="5346700" cy="3659504"/>
            </a:xfrm>
            <a:custGeom>
              <a:rect b="b" l="l" r="r" t="t"/>
              <a:pathLst>
                <a:path extrusionOk="0" h="3659504" w="5346700">
                  <a:moveTo>
                    <a:pt x="0" y="3659124"/>
                  </a:moveTo>
                  <a:lnTo>
                    <a:pt x="5346191" y="3659124"/>
                  </a:lnTo>
                  <a:lnTo>
                    <a:pt x="5346191" y="0"/>
                  </a:lnTo>
                  <a:lnTo>
                    <a:pt x="0" y="0"/>
                  </a:lnTo>
                  <a:lnTo>
                    <a:pt x="0" y="3659124"/>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95" name="Google Shape;195;p26"/>
          <p:cNvSpPr txBox="1"/>
          <p:nvPr/>
        </p:nvSpPr>
        <p:spPr>
          <a:xfrm>
            <a:off x="365234" y="1550682"/>
            <a:ext cx="1212850" cy="452120"/>
          </a:xfrm>
          <a:prstGeom prst="rect">
            <a:avLst/>
          </a:prstGeom>
          <a:noFill/>
          <a:ln>
            <a:noFill/>
          </a:ln>
        </p:spPr>
        <p:txBody>
          <a:bodyPr anchorCtr="0" anchor="t" bIns="0" lIns="0" spcFirstLastPara="1" rIns="0" wrap="square" tIns="12050">
            <a:spAutoFit/>
          </a:bodyPr>
          <a:lstStyle/>
          <a:p>
            <a:pPr indent="-287019" lvl="0" marL="299085"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Ví dụ:</a:t>
            </a:r>
            <a:endParaRPr b="0" i="0" sz="2800" u="none" cap="none" strike="noStrike">
              <a:solidFill>
                <a:srgbClr val="000000"/>
              </a:solidFill>
              <a:latin typeface="Times New Roman"/>
              <a:ea typeface="Times New Roman"/>
              <a:cs typeface="Times New Roman"/>
              <a:sym typeface="Times New Roman"/>
            </a:endParaRPr>
          </a:p>
        </p:txBody>
      </p:sp>
      <p:sp>
        <p:nvSpPr>
          <p:cNvPr id="196" name="Google Shape;196;p26"/>
          <p:cNvSpPr txBox="1"/>
          <p:nvPr>
            <p:ph idx="4294967295" type="sldNum"/>
          </p:nvPr>
        </p:nvSpPr>
        <p:spPr>
          <a:xfrm>
            <a:off x="11792257" y="6773545"/>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7"/>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02" name="Google Shape;202;p2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203" name="Google Shape;203;p27"/>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ArrayList</a:t>
            </a:r>
            <a:endParaRPr b="1" sz="2800">
              <a:latin typeface="Times New Roman"/>
              <a:ea typeface="Times New Roman"/>
              <a:cs typeface="Times New Roman"/>
              <a:sym typeface="Times New Roman"/>
            </a:endParaRPr>
          </a:p>
        </p:txBody>
      </p:sp>
      <p:sp>
        <p:nvSpPr>
          <p:cNvPr id="204" name="Google Shape;204;p27"/>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205" name="Google Shape;205;p27"/>
          <p:cNvSpPr txBox="1"/>
          <p:nvPr>
            <p:ph idx="4294967295" type="sldNum"/>
          </p:nvPr>
        </p:nvSpPr>
        <p:spPr>
          <a:xfrm>
            <a:off x="11726943" y="6919596"/>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206" name="Google Shape;206;p27"/>
          <p:cNvSpPr txBox="1"/>
          <p:nvPr/>
        </p:nvSpPr>
        <p:spPr>
          <a:xfrm>
            <a:off x="458564" y="1549865"/>
            <a:ext cx="10879455" cy="2159000"/>
          </a:xfrm>
          <a:prstGeom prst="rect">
            <a:avLst/>
          </a:prstGeom>
          <a:noFill/>
          <a:ln>
            <a:noFill/>
          </a:ln>
        </p:spPr>
        <p:txBody>
          <a:bodyPr anchorCtr="0" anchor="t" bIns="0" lIns="0" spcFirstLastPara="1" rIns="0" wrap="square" tIns="12050">
            <a:spAutoFit/>
          </a:bodyPr>
          <a:lstStyle/>
          <a:p>
            <a:pPr indent="-287019" lvl="0" marL="299085" marR="241300" rtl="0" algn="l">
              <a:lnSpc>
                <a:spcPct val="100000"/>
              </a:lnSpc>
              <a:spcBef>
                <a:spcPts val="0"/>
              </a:spcBef>
              <a:spcAft>
                <a:spcPts val="0"/>
              </a:spcAft>
              <a:buClr>
                <a:srgbClr val="000000"/>
              </a:buClr>
              <a:buSzPts val="2800"/>
              <a:buFont typeface="Noto Sans Symbols"/>
              <a:buChar char="▪"/>
            </a:pPr>
            <a:r>
              <a:rPr b="1" i="0" lang="en-US" sz="2800" u="none" cap="none" strike="noStrike">
                <a:solidFill>
                  <a:srgbClr val="36365C"/>
                </a:solidFill>
                <a:latin typeface="Times New Roman"/>
                <a:ea typeface="Times New Roman"/>
                <a:cs typeface="Times New Roman"/>
                <a:sym typeface="Times New Roman"/>
              </a:rPr>
              <a:t>Lớp ArrayList trong java </a:t>
            </a:r>
            <a:r>
              <a:rPr b="0" i="0" lang="en-US" sz="2800" u="none" cap="none" strike="noStrike">
                <a:solidFill>
                  <a:srgbClr val="36365C"/>
                </a:solidFill>
                <a:latin typeface="Times New Roman"/>
                <a:ea typeface="Times New Roman"/>
                <a:cs typeface="Times New Roman"/>
                <a:sym typeface="Times New Roman"/>
              </a:rPr>
              <a:t>được sử dụng như một mảng động để lưu trữ  các phần tử. Nó kế thừa lớp AbstractList và impliments giao tiếp List.</a:t>
            </a:r>
            <a:endParaRPr b="0" i="0" sz="2800" u="none" cap="none" strike="noStrike">
              <a:solidFill>
                <a:srgbClr val="000000"/>
              </a:solidFill>
              <a:latin typeface="Times New Roman"/>
              <a:ea typeface="Times New Roman"/>
              <a:cs typeface="Times New Roman"/>
              <a:sym typeface="Times New Roman"/>
            </a:endParaRPr>
          </a:p>
          <a:p>
            <a:pPr indent="-287019" lvl="0" marL="299085" marR="508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ArrayList được tạo với một kích cỡ ban đầu. Khi kích cỡ này bị vượt,  collection tự động được tăng. Khi các đối tượng bị gỡ bỏ, ArrayList có thể  bị giảm kích cỡ.</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28"/>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12" name="Google Shape;212;p28"/>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213" name="Google Shape;213;p28"/>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ArrayList</a:t>
            </a:r>
            <a:endParaRPr b="1" sz="2800">
              <a:latin typeface="Times New Roman"/>
              <a:ea typeface="Times New Roman"/>
              <a:cs typeface="Times New Roman"/>
              <a:sym typeface="Times New Roman"/>
            </a:endParaRPr>
          </a:p>
        </p:txBody>
      </p:sp>
      <p:sp>
        <p:nvSpPr>
          <p:cNvPr id="214" name="Google Shape;214;p28"/>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215" name="Google Shape;215;p28"/>
          <p:cNvSpPr txBox="1"/>
          <p:nvPr>
            <p:ph idx="4294967295" type="sldNum"/>
          </p:nvPr>
        </p:nvSpPr>
        <p:spPr>
          <a:xfrm>
            <a:off x="11808586" y="7146473"/>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216" name="Google Shape;216;p28"/>
          <p:cNvSpPr txBox="1"/>
          <p:nvPr/>
        </p:nvSpPr>
        <p:spPr>
          <a:xfrm>
            <a:off x="540207" y="1776742"/>
            <a:ext cx="10698480" cy="3439795"/>
          </a:xfrm>
          <a:prstGeom prst="rect">
            <a:avLst/>
          </a:prstGeom>
          <a:noFill/>
          <a:ln>
            <a:noFill/>
          </a:ln>
        </p:spPr>
        <p:txBody>
          <a:bodyPr anchorCtr="0" anchor="t" bIns="0" lIns="0" spcFirstLastPara="1" rIns="0" wrap="square" tIns="12050">
            <a:spAutoFit/>
          </a:bodyPr>
          <a:lstStyle/>
          <a:p>
            <a:pPr indent="-287019" lvl="0" marL="299085" marR="0" rtl="0" algn="l">
              <a:lnSpc>
                <a:spcPct val="100000"/>
              </a:lnSpc>
              <a:spcBef>
                <a:spcPts val="0"/>
              </a:spcBef>
              <a:spcAft>
                <a:spcPts val="0"/>
              </a:spcAft>
              <a:buClr>
                <a:srgbClr val="000000"/>
              </a:buClr>
              <a:buSzPts val="2800"/>
              <a:buFont typeface="Noto Sans Symbols"/>
              <a:buChar char="▪"/>
            </a:pPr>
            <a:r>
              <a:rPr b="1" i="0" lang="en-US" sz="2800" u="none" cap="none" strike="noStrike">
                <a:solidFill>
                  <a:srgbClr val="36365C"/>
                </a:solidFill>
                <a:latin typeface="Times New Roman"/>
                <a:ea typeface="Times New Roman"/>
                <a:cs typeface="Times New Roman"/>
                <a:sym typeface="Times New Roman"/>
              </a:rPr>
              <a:t>Chú ý:</a:t>
            </a:r>
            <a:endParaRPr b="0" i="0" sz="2800" u="none" cap="none" strike="noStrike">
              <a:solidFill>
                <a:srgbClr val="000000"/>
              </a:solidFill>
              <a:latin typeface="Times New Roman"/>
              <a:ea typeface="Times New Roman"/>
              <a:cs typeface="Times New Roman"/>
              <a:sym typeface="Times New Roman"/>
            </a:endParaRPr>
          </a:p>
          <a:p>
            <a:pPr indent="-287019" lvl="1" marL="756285" marR="0" rtl="0" algn="l">
              <a:lnSpc>
                <a:spcPct val="100000"/>
              </a:lnSpc>
              <a:spcBef>
                <a:spcPts val="0"/>
              </a:spcBef>
              <a:spcAft>
                <a:spcPts val="0"/>
              </a:spcAft>
              <a:buClr>
                <a:srgbClr val="000000"/>
              </a:buClr>
              <a:buSzPts val="2800"/>
              <a:buFont typeface="Helvetica Neue"/>
              <a:buChar char="•"/>
            </a:pPr>
            <a:r>
              <a:rPr b="0" i="0" lang="en-US" sz="2800" u="none" cap="none" strike="noStrike">
                <a:solidFill>
                  <a:srgbClr val="36365C"/>
                </a:solidFill>
                <a:latin typeface="Times New Roman"/>
                <a:ea typeface="Times New Roman"/>
                <a:cs typeface="Times New Roman"/>
                <a:sym typeface="Times New Roman"/>
              </a:rPr>
              <a:t>Có thể chứa các phần tử trùng lặp.</a:t>
            </a:r>
            <a:endParaRPr b="0" i="0" sz="2800" u="none" cap="none" strike="noStrike">
              <a:solidFill>
                <a:srgbClr val="000000"/>
              </a:solidFill>
              <a:latin typeface="Times New Roman"/>
              <a:ea typeface="Times New Roman"/>
              <a:cs typeface="Times New Roman"/>
              <a:sym typeface="Times New Roman"/>
            </a:endParaRPr>
          </a:p>
          <a:p>
            <a:pPr indent="-287019" lvl="1" marL="756285" marR="0" rtl="0" algn="l">
              <a:lnSpc>
                <a:spcPct val="100000"/>
              </a:lnSpc>
              <a:spcBef>
                <a:spcPts val="0"/>
              </a:spcBef>
              <a:spcAft>
                <a:spcPts val="0"/>
              </a:spcAft>
              <a:buClr>
                <a:srgbClr val="000000"/>
              </a:buClr>
              <a:buSzPts val="2800"/>
              <a:buFont typeface="Helvetica Neue"/>
              <a:buChar char="•"/>
            </a:pPr>
            <a:r>
              <a:rPr b="0" i="0" lang="en-US" sz="2800" u="none" cap="none" strike="noStrike">
                <a:solidFill>
                  <a:srgbClr val="36365C"/>
                </a:solidFill>
                <a:latin typeface="Times New Roman"/>
                <a:ea typeface="Times New Roman"/>
                <a:cs typeface="Times New Roman"/>
                <a:sym typeface="Times New Roman"/>
              </a:rPr>
              <a:t>Duy trì thứ tự của phần tử được thêm vào.</a:t>
            </a:r>
            <a:endParaRPr b="0" i="0" sz="2800" u="none" cap="none" strike="noStrike">
              <a:solidFill>
                <a:srgbClr val="000000"/>
              </a:solidFill>
              <a:latin typeface="Times New Roman"/>
              <a:ea typeface="Times New Roman"/>
              <a:cs typeface="Times New Roman"/>
              <a:sym typeface="Times New Roman"/>
            </a:endParaRPr>
          </a:p>
          <a:p>
            <a:pPr indent="-287019" lvl="1" marL="756285" marR="0" rtl="0" algn="l">
              <a:lnSpc>
                <a:spcPct val="100000"/>
              </a:lnSpc>
              <a:spcBef>
                <a:spcPts val="0"/>
              </a:spcBef>
              <a:spcAft>
                <a:spcPts val="0"/>
              </a:spcAft>
              <a:buClr>
                <a:srgbClr val="000000"/>
              </a:buClr>
              <a:buSzPts val="2800"/>
              <a:buFont typeface="Helvetica Neue"/>
              <a:buChar char="•"/>
            </a:pPr>
            <a:r>
              <a:rPr b="0" i="0" lang="en-US" sz="2800" u="none" cap="none" strike="noStrike">
                <a:solidFill>
                  <a:srgbClr val="36365C"/>
                </a:solidFill>
                <a:latin typeface="Times New Roman"/>
                <a:ea typeface="Times New Roman"/>
                <a:cs typeface="Times New Roman"/>
                <a:sym typeface="Times New Roman"/>
              </a:rPr>
              <a:t>Không đồng bộ (non-synchronized).</a:t>
            </a:r>
            <a:endParaRPr b="0" i="0" sz="2800" u="none" cap="none" strike="noStrike">
              <a:solidFill>
                <a:srgbClr val="000000"/>
              </a:solidFill>
              <a:latin typeface="Times New Roman"/>
              <a:ea typeface="Times New Roman"/>
              <a:cs typeface="Times New Roman"/>
              <a:sym typeface="Times New Roman"/>
            </a:endParaRPr>
          </a:p>
          <a:p>
            <a:pPr indent="-287019" lvl="1" marL="756285" marR="5080" rtl="0" algn="l">
              <a:lnSpc>
                <a:spcPct val="100000"/>
              </a:lnSpc>
              <a:spcBef>
                <a:spcPts val="0"/>
              </a:spcBef>
              <a:spcAft>
                <a:spcPts val="0"/>
              </a:spcAft>
              <a:buClr>
                <a:srgbClr val="000000"/>
              </a:buClr>
              <a:buSzPts val="2800"/>
              <a:buFont typeface="Helvetica Neue"/>
              <a:buChar char="•"/>
            </a:pPr>
            <a:r>
              <a:rPr b="0" i="0" lang="en-US" sz="2800" u="none" cap="none" strike="noStrike">
                <a:solidFill>
                  <a:srgbClr val="36365C"/>
                </a:solidFill>
                <a:latin typeface="Times New Roman"/>
                <a:ea typeface="Times New Roman"/>
                <a:cs typeface="Times New Roman"/>
                <a:sym typeface="Times New Roman"/>
              </a:rPr>
              <a:t>Cho phép truy cập ngẫu nhiên, tốc độ truy xuất (get) phần tử nhanh vì  nó lưu dữ liệu theo chỉ mục.</a:t>
            </a:r>
            <a:endParaRPr b="0" i="0" sz="2800" u="none" cap="none" strike="noStrike">
              <a:solidFill>
                <a:srgbClr val="000000"/>
              </a:solidFill>
              <a:latin typeface="Times New Roman"/>
              <a:ea typeface="Times New Roman"/>
              <a:cs typeface="Times New Roman"/>
              <a:sym typeface="Times New Roman"/>
            </a:endParaRPr>
          </a:p>
          <a:p>
            <a:pPr indent="-287019" lvl="1" marL="756285" marR="153670" rtl="0" algn="l">
              <a:lnSpc>
                <a:spcPct val="100000"/>
              </a:lnSpc>
              <a:spcBef>
                <a:spcPts val="5"/>
              </a:spcBef>
              <a:spcAft>
                <a:spcPts val="0"/>
              </a:spcAft>
              <a:buClr>
                <a:srgbClr val="000000"/>
              </a:buClr>
              <a:buSzPts val="2800"/>
              <a:buFont typeface="Helvetica Neue"/>
              <a:buChar char="•"/>
            </a:pPr>
            <a:r>
              <a:rPr b="0" i="0" lang="en-US" sz="2800" u="none" cap="none" strike="noStrike">
                <a:solidFill>
                  <a:srgbClr val="36365C"/>
                </a:solidFill>
                <a:latin typeface="Times New Roman"/>
                <a:ea typeface="Times New Roman"/>
                <a:cs typeface="Times New Roman"/>
                <a:sym typeface="Times New Roman"/>
              </a:rPr>
              <a:t>Thao tác thêm/ xóa (add/ remove) phần tử chậm vì cần nhiều sự dịch  chuyển nếu bất kỳ phần tử nào thêm/ xoá khỏi danh sách.</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29"/>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22" name="Google Shape;222;p29"/>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223" name="Google Shape;223;p29"/>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ArrayList</a:t>
            </a:r>
            <a:endParaRPr b="1" sz="2800">
              <a:latin typeface="Times New Roman"/>
              <a:ea typeface="Times New Roman"/>
              <a:cs typeface="Times New Roman"/>
              <a:sym typeface="Times New Roman"/>
            </a:endParaRPr>
          </a:p>
        </p:txBody>
      </p:sp>
      <p:sp>
        <p:nvSpPr>
          <p:cNvPr id="224" name="Google Shape;224;p29"/>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grpSp>
        <p:nvGrpSpPr>
          <p:cNvPr id="225" name="Google Shape;225;p29"/>
          <p:cNvGrpSpPr/>
          <p:nvPr/>
        </p:nvGrpSpPr>
        <p:grpSpPr>
          <a:xfrm>
            <a:off x="2638441" y="2181114"/>
            <a:ext cx="6425755" cy="3940770"/>
            <a:chOff x="2586228" y="1923288"/>
            <a:chExt cx="6154420" cy="3828415"/>
          </a:xfrm>
        </p:grpSpPr>
        <p:pic>
          <p:nvPicPr>
            <p:cNvPr id="226" name="Google Shape;226;p29"/>
            <p:cNvPicPr preferRelativeResize="0"/>
            <p:nvPr/>
          </p:nvPicPr>
          <p:blipFill rotWithShape="1">
            <a:blip r:embed="rId5">
              <a:alphaModFix/>
            </a:blip>
            <a:srcRect b="0" l="0" r="0" t="0"/>
            <a:stretch/>
          </p:blipFill>
          <p:spPr>
            <a:xfrm>
              <a:off x="2592324" y="2024627"/>
              <a:ext cx="6122666" cy="3720852"/>
            </a:xfrm>
            <a:prstGeom prst="rect">
              <a:avLst/>
            </a:prstGeom>
            <a:noFill/>
            <a:ln>
              <a:noFill/>
            </a:ln>
          </p:spPr>
        </p:pic>
        <p:sp>
          <p:nvSpPr>
            <p:cNvPr id="227" name="Google Shape;227;p29"/>
            <p:cNvSpPr/>
            <p:nvPr/>
          </p:nvSpPr>
          <p:spPr>
            <a:xfrm>
              <a:off x="2586228" y="1923288"/>
              <a:ext cx="6154420" cy="3828415"/>
            </a:xfrm>
            <a:custGeom>
              <a:rect b="b" l="l" r="r" t="t"/>
              <a:pathLst>
                <a:path extrusionOk="0" h="3828415" w="6154420">
                  <a:moveTo>
                    <a:pt x="0" y="3828288"/>
                  </a:moveTo>
                  <a:lnTo>
                    <a:pt x="6153912" y="3828288"/>
                  </a:lnTo>
                  <a:lnTo>
                    <a:pt x="6153912" y="0"/>
                  </a:lnTo>
                  <a:lnTo>
                    <a:pt x="0" y="0"/>
                  </a:lnTo>
                  <a:lnTo>
                    <a:pt x="0" y="3828288"/>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28" name="Google Shape;228;p29"/>
          <p:cNvSpPr txBox="1"/>
          <p:nvPr/>
        </p:nvSpPr>
        <p:spPr>
          <a:xfrm>
            <a:off x="706451" y="1590824"/>
            <a:ext cx="4032885" cy="452120"/>
          </a:xfrm>
          <a:prstGeom prst="rect">
            <a:avLst/>
          </a:prstGeom>
          <a:noFill/>
          <a:ln>
            <a:noFill/>
          </a:ln>
        </p:spPr>
        <p:txBody>
          <a:bodyPr anchorCtr="0" anchor="t" bIns="0" lIns="0" spcFirstLastPara="1" rIns="0" wrap="square" tIns="12050">
            <a:spAutoFit/>
          </a:bodyPr>
          <a:lstStyle/>
          <a:p>
            <a:pPr indent="-287019" lvl="0" marL="299085"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Array List Data Structure:</a:t>
            </a:r>
            <a:endParaRPr b="0" i="0" sz="2800" u="none" cap="none" strike="noStrike">
              <a:solidFill>
                <a:srgbClr val="000000"/>
              </a:solidFill>
              <a:latin typeface="Times New Roman"/>
              <a:ea typeface="Times New Roman"/>
              <a:cs typeface="Times New Roman"/>
              <a:sym typeface="Times New Roman"/>
            </a:endParaRPr>
          </a:p>
        </p:txBody>
      </p:sp>
      <p:sp>
        <p:nvSpPr>
          <p:cNvPr id="229" name="Google Shape;229;p29"/>
          <p:cNvSpPr txBox="1"/>
          <p:nvPr>
            <p:ph idx="4294967295" type="sldNum"/>
          </p:nvPr>
        </p:nvSpPr>
        <p:spPr>
          <a:xfrm>
            <a:off x="11974830" y="6965509"/>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30"/>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35" name="Google Shape;235;p3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236" name="Google Shape;236;p30"/>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ArrayList</a:t>
            </a:r>
            <a:endParaRPr b="1" sz="2800">
              <a:latin typeface="Times New Roman"/>
              <a:ea typeface="Times New Roman"/>
              <a:cs typeface="Times New Roman"/>
              <a:sym typeface="Times New Roman"/>
            </a:endParaRPr>
          </a:p>
        </p:txBody>
      </p:sp>
      <p:sp>
        <p:nvSpPr>
          <p:cNvPr id="237" name="Google Shape;237;p30"/>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238" name="Google Shape;238;p30"/>
          <p:cNvSpPr txBox="1"/>
          <p:nvPr/>
        </p:nvSpPr>
        <p:spPr>
          <a:xfrm>
            <a:off x="838200" y="1544911"/>
            <a:ext cx="5181600" cy="452120"/>
          </a:xfrm>
          <a:prstGeom prst="rect">
            <a:avLst/>
          </a:prstGeom>
          <a:noFill/>
          <a:ln>
            <a:noFill/>
          </a:ln>
        </p:spPr>
        <p:txBody>
          <a:bodyPr anchorCtr="0" anchor="t" bIns="0" lIns="0" spcFirstLastPara="1" rIns="0" wrap="square" tIns="12050">
            <a:spAutoFit/>
          </a:bodyPr>
          <a:lstStyle/>
          <a:p>
            <a:pPr indent="-287019" lvl="0" marL="299085"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Cây thừa kế Array List trong java:</a:t>
            </a:r>
            <a:endParaRPr b="0" i="0" sz="2800" u="none" cap="none" strike="noStrike">
              <a:solidFill>
                <a:srgbClr val="000000"/>
              </a:solidFill>
              <a:latin typeface="Times New Roman"/>
              <a:ea typeface="Times New Roman"/>
              <a:cs typeface="Times New Roman"/>
              <a:sym typeface="Times New Roman"/>
            </a:endParaRPr>
          </a:p>
        </p:txBody>
      </p:sp>
      <p:pic>
        <p:nvPicPr>
          <p:cNvPr id="239" name="Google Shape;239;p30"/>
          <p:cNvPicPr preferRelativeResize="0"/>
          <p:nvPr/>
        </p:nvPicPr>
        <p:blipFill rotWithShape="1">
          <a:blip r:embed="rId5">
            <a:alphaModFix/>
          </a:blip>
          <a:srcRect b="0" l="0" r="0" t="0"/>
          <a:stretch/>
        </p:blipFill>
        <p:spPr>
          <a:xfrm>
            <a:off x="6411310" y="1207213"/>
            <a:ext cx="2334767" cy="4913376"/>
          </a:xfrm>
          <a:prstGeom prst="rect">
            <a:avLst/>
          </a:prstGeom>
          <a:noFill/>
          <a:ln>
            <a:noFill/>
          </a:ln>
        </p:spPr>
      </p:pic>
      <p:sp>
        <p:nvSpPr>
          <p:cNvPr id="240" name="Google Shape;240;p30"/>
          <p:cNvSpPr txBox="1"/>
          <p:nvPr>
            <p:ph idx="4294967295" type="sldNum"/>
          </p:nvPr>
        </p:nvSpPr>
        <p:spPr>
          <a:xfrm>
            <a:off x="12106579" y="6919596"/>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31"/>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46" name="Google Shape;246;p3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247" name="Google Shape;247;p31"/>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Các phương thức khởi tạo ArrayList</a:t>
            </a:r>
            <a:endParaRPr b="1" sz="2800">
              <a:latin typeface="Times New Roman"/>
              <a:ea typeface="Times New Roman"/>
              <a:cs typeface="Times New Roman"/>
              <a:sym typeface="Times New Roman"/>
            </a:endParaRPr>
          </a:p>
        </p:txBody>
      </p:sp>
      <p:sp>
        <p:nvSpPr>
          <p:cNvPr id="248" name="Google Shape;248;p31"/>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249" name="Google Shape;249;p31"/>
          <p:cNvSpPr txBox="1"/>
          <p:nvPr>
            <p:ph idx="4294967295" type="sldNum"/>
          </p:nvPr>
        </p:nvSpPr>
        <p:spPr>
          <a:xfrm>
            <a:off x="11734507" y="7023255"/>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graphicFrame>
        <p:nvGraphicFramePr>
          <p:cNvPr id="250" name="Google Shape;250;p31"/>
          <p:cNvGraphicFramePr/>
          <p:nvPr/>
        </p:nvGraphicFramePr>
        <p:xfrm>
          <a:off x="381000" y="1626092"/>
          <a:ext cx="3000000" cy="3000000"/>
        </p:xfrm>
        <a:graphic>
          <a:graphicData uri="http://schemas.openxmlformats.org/drawingml/2006/table">
            <a:tbl>
              <a:tblPr bandRow="1" firstRow="1">
                <a:noFill/>
                <a:tableStyleId>{7882ED56-9CE7-4252-A32E-9EB2EA12498E}</a:tableStyleId>
              </a:tblPr>
              <a:tblGrid>
                <a:gridCol w="3780150"/>
                <a:gridCol w="7260600"/>
              </a:tblGrid>
              <a:tr h="518150">
                <a:tc>
                  <a:txBody>
                    <a:bodyPr/>
                    <a:lstStyle/>
                    <a:p>
                      <a:pPr indent="0" lvl="0" marL="91440" marR="0" rtl="0" algn="l">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Phương thức</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91440" marR="0" rtl="0" algn="l">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Mô tả</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r>
              <a:tr h="518150">
                <a:tc>
                  <a:txBody>
                    <a:bodyPr/>
                    <a:lstStyle/>
                    <a:p>
                      <a:pPr indent="0" lvl="0" marL="91440" marR="0" rtl="0" algn="l">
                        <a:lnSpc>
                          <a:spcPct val="100000"/>
                        </a:lnSpc>
                        <a:spcBef>
                          <a:spcPts val="0"/>
                        </a:spcBef>
                        <a:spcAft>
                          <a:spcPts val="0"/>
                        </a:spcAft>
                        <a:buNone/>
                      </a:pPr>
                      <a:r>
                        <a:rPr b="1" lang="en-US" sz="2800" u="none" cap="none" strike="noStrike">
                          <a:solidFill>
                            <a:srgbClr val="36365C"/>
                          </a:solidFill>
                          <a:latin typeface="Times New Roman"/>
                          <a:ea typeface="Times New Roman"/>
                          <a:cs typeface="Times New Roman"/>
                          <a:sym typeface="Times New Roman"/>
                        </a:rPr>
                        <a:t>ArrayList()</a:t>
                      </a:r>
                      <a:r>
                        <a:rPr lang="en-US" sz="2800" u="none" cap="none" strike="noStrike">
                          <a:solidFill>
                            <a:srgbClr val="36365C"/>
                          </a:solidFill>
                          <a:latin typeface="Times New Roman"/>
                          <a:ea typeface="Times New Roman"/>
                          <a:cs typeface="Times New Roman"/>
                          <a:sym typeface="Times New Roman"/>
                        </a:rPr>
                        <a:t>:</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1440" marR="0" rtl="0" algn="l">
                        <a:lnSpc>
                          <a:spcPct val="100000"/>
                        </a:lnSpc>
                        <a:spcBef>
                          <a:spcPts val="0"/>
                        </a:spcBef>
                        <a:spcAft>
                          <a:spcPts val="0"/>
                        </a:spcAft>
                        <a:buNone/>
                      </a:pPr>
                      <a:r>
                        <a:rPr b="1" lang="en-US" sz="2800" u="none" cap="none" strike="noStrike">
                          <a:solidFill>
                            <a:srgbClr val="36365C"/>
                          </a:solidFill>
                          <a:latin typeface="Times New Roman"/>
                          <a:ea typeface="Times New Roman"/>
                          <a:cs typeface="Times New Roman"/>
                          <a:sym typeface="Times New Roman"/>
                        </a:rPr>
                        <a:t>ArrayList()</a:t>
                      </a:r>
                      <a:r>
                        <a:rPr lang="en-US" sz="2800" u="none" cap="none" strike="noStrike">
                          <a:solidFill>
                            <a:srgbClr val="36365C"/>
                          </a:solidFill>
                          <a:latin typeface="Times New Roman"/>
                          <a:ea typeface="Times New Roman"/>
                          <a:cs typeface="Times New Roman"/>
                          <a:sym typeface="Times New Roman"/>
                        </a:rPr>
                        <a:t>: khởi tạo một danh sách mảng trống</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1371600">
                <a:tc>
                  <a:txBody>
                    <a:bodyPr/>
                    <a:lstStyle/>
                    <a:p>
                      <a:pPr indent="0" lvl="0" marL="91440" marR="0" rtl="0" algn="l">
                        <a:lnSpc>
                          <a:spcPct val="100000"/>
                        </a:lnSpc>
                        <a:spcBef>
                          <a:spcPts val="0"/>
                        </a:spcBef>
                        <a:spcAft>
                          <a:spcPts val="0"/>
                        </a:spcAft>
                        <a:buNone/>
                      </a:pPr>
                      <a:r>
                        <a:rPr b="1" lang="en-US" sz="2800" u="none" cap="none" strike="noStrike">
                          <a:solidFill>
                            <a:srgbClr val="36365C"/>
                          </a:solidFill>
                          <a:latin typeface="Times New Roman"/>
                          <a:ea typeface="Times New Roman"/>
                          <a:cs typeface="Times New Roman"/>
                          <a:sym typeface="Times New Roman"/>
                        </a:rPr>
                        <a:t>ArrayList(Collection c)</a:t>
                      </a:r>
                      <a:endParaRPr sz="2800" u="none" cap="none" strike="noStrike">
                        <a:latin typeface="Times New Roman"/>
                        <a:ea typeface="Times New Roman"/>
                        <a:cs typeface="Times New Roman"/>
                        <a:sym typeface="Times New Roman"/>
                      </a:endParaRPr>
                    </a:p>
                  </a:txBody>
                  <a:tcPr marT="336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1440" marR="127000" rtl="0" algn="l">
                        <a:lnSpc>
                          <a:spcPct val="100000"/>
                        </a:lnSpc>
                        <a:spcBef>
                          <a:spcPts val="0"/>
                        </a:spcBef>
                        <a:spcAft>
                          <a:spcPts val="0"/>
                        </a:spcAft>
                        <a:buNone/>
                      </a:pPr>
                      <a:r>
                        <a:rPr b="1" lang="en-US" sz="2800" u="none" cap="none" strike="noStrike">
                          <a:solidFill>
                            <a:srgbClr val="36365C"/>
                          </a:solidFill>
                          <a:latin typeface="Times New Roman"/>
                          <a:ea typeface="Times New Roman"/>
                          <a:cs typeface="Times New Roman"/>
                          <a:sym typeface="Times New Roman"/>
                        </a:rPr>
                        <a:t>ArrayList(Collection c)</a:t>
                      </a:r>
                      <a:r>
                        <a:rPr lang="en-US" sz="2800" u="none" cap="none" strike="noStrike">
                          <a:solidFill>
                            <a:srgbClr val="36365C"/>
                          </a:solidFill>
                          <a:latin typeface="Times New Roman"/>
                          <a:ea typeface="Times New Roman"/>
                          <a:cs typeface="Times New Roman"/>
                          <a:sym typeface="Times New Roman"/>
                        </a:rPr>
                        <a:t>: khởi tạo một danh sách  mảng được khởi tạo với các phần tử của  collection c.</a:t>
                      </a:r>
                      <a:endParaRPr sz="2800" u="none" cap="none" strike="noStrike">
                        <a:latin typeface="Times New Roman"/>
                        <a:ea typeface="Times New Roman"/>
                        <a:cs typeface="Times New Roman"/>
                        <a:sym typeface="Times New Roman"/>
                      </a:endParaRPr>
                    </a:p>
                  </a:txBody>
                  <a:tcPr marT="336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2651700">
                <a:tc>
                  <a:txBody>
                    <a:bodyPr/>
                    <a:lstStyle/>
                    <a:p>
                      <a:pPr indent="0" lvl="0" marL="91440" marR="0" rtl="0" algn="l">
                        <a:lnSpc>
                          <a:spcPct val="100000"/>
                        </a:lnSpc>
                        <a:spcBef>
                          <a:spcPts val="0"/>
                        </a:spcBef>
                        <a:spcAft>
                          <a:spcPts val="0"/>
                        </a:spcAft>
                        <a:buNone/>
                      </a:pPr>
                      <a:r>
                        <a:rPr b="1" lang="en-US" sz="2800" u="none" cap="none" strike="noStrike">
                          <a:solidFill>
                            <a:srgbClr val="36365C"/>
                          </a:solidFill>
                          <a:latin typeface="Times New Roman"/>
                          <a:ea typeface="Times New Roman"/>
                          <a:cs typeface="Times New Roman"/>
                          <a:sym typeface="Times New Roman"/>
                        </a:rPr>
                        <a:t>ArrayList(int capacity)</a:t>
                      </a:r>
                      <a:endParaRPr sz="2800" u="none" cap="none" strike="noStrike">
                        <a:latin typeface="Times New Roman"/>
                        <a:ea typeface="Times New Roman"/>
                        <a:cs typeface="Times New Roman"/>
                        <a:sym typeface="Times New Roman"/>
                      </a:endParaRPr>
                    </a:p>
                  </a:txBody>
                  <a:tcPr marT="336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1440" marR="140970" rtl="0" algn="l">
                        <a:lnSpc>
                          <a:spcPct val="100000"/>
                        </a:lnSpc>
                        <a:spcBef>
                          <a:spcPts val="0"/>
                        </a:spcBef>
                        <a:spcAft>
                          <a:spcPts val="0"/>
                        </a:spcAft>
                        <a:buNone/>
                      </a:pPr>
                      <a:r>
                        <a:rPr b="1" lang="en-US" sz="2800" u="none" cap="none" strike="noStrike">
                          <a:solidFill>
                            <a:srgbClr val="36365C"/>
                          </a:solidFill>
                          <a:latin typeface="Times New Roman"/>
                          <a:ea typeface="Times New Roman"/>
                          <a:cs typeface="Times New Roman"/>
                          <a:sym typeface="Times New Roman"/>
                        </a:rPr>
                        <a:t>ArrayList(int capacity)</a:t>
                      </a:r>
                      <a:r>
                        <a:rPr lang="en-US" sz="2800" u="none" cap="none" strike="noStrike">
                          <a:solidFill>
                            <a:srgbClr val="36365C"/>
                          </a:solidFill>
                          <a:latin typeface="Times New Roman"/>
                          <a:ea typeface="Times New Roman"/>
                          <a:cs typeface="Times New Roman"/>
                          <a:sym typeface="Times New Roman"/>
                        </a:rPr>
                        <a:t>: khởi tạo một danh sách  mảng mà có sức chứa (compacity) ban đầu được  chỉ định. Nếu không chỉ định, mặc định là </a:t>
                      </a:r>
                      <a:r>
                        <a:rPr b="1" lang="en-US" sz="2800" u="none" cap="none" strike="noStrike">
                          <a:solidFill>
                            <a:srgbClr val="36365C"/>
                          </a:solidFill>
                          <a:latin typeface="Times New Roman"/>
                          <a:ea typeface="Times New Roman"/>
                          <a:cs typeface="Times New Roman"/>
                          <a:sym typeface="Times New Roman"/>
                        </a:rPr>
                        <a:t>10</a:t>
                      </a:r>
                      <a:r>
                        <a:rPr lang="en-US" sz="2800" u="none" cap="none" strike="noStrike">
                          <a:solidFill>
                            <a:srgbClr val="36365C"/>
                          </a:solidFill>
                          <a:latin typeface="Times New Roman"/>
                          <a:ea typeface="Times New Roman"/>
                          <a:cs typeface="Times New Roman"/>
                          <a:sym typeface="Times New Roman"/>
                        </a:rPr>
                        <a:t>.</a:t>
                      </a:r>
                      <a:endParaRPr sz="2800" u="none" cap="none" strike="noStrike">
                        <a:latin typeface="Times New Roman"/>
                        <a:ea typeface="Times New Roman"/>
                        <a:cs typeface="Times New Roman"/>
                        <a:sym typeface="Times New Roman"/>
                      </a:endParaRPr>
                    </a:p>
                    <a:p>
                      <a:pPr indent="0" lvl="0" marL="91440" marR="447675" rtl="0" algn="l">
                        <a:lnSpc>
                          <a:spcPct val="100000"/>
                        </a:lnSpc>
                        <a:spcBef>
                          <a:spcPts val="0"/>
                        </a:spcBef>
                        <a:spcAft>
                          <a:spcPts val="0"/>
                        </a:spcAft>
                        <a:buNone/>
                      </a:pPr>
                      <a:r>
                        <a:rPr lang="en-US" sz="2800" u="none" cap="none" strike="noStrike">
                          <a:solidFill>
                            <a:srgbClr val="36365C"/>
                          </a:solidFill>
                          <a:latin typeface="Times New Roman"/>
                          <a:ea typeface="Times New Roman"/>
                          <a:cs typeface="Times New Roman"/>
                          <a:sym typeface="Times New Roman"/>
                        </a:rPr>
                        <a:t>Mỗi lần thêm một phần tử vào danh sách, nếu  vượt quá sức chứa cho phép thì danh sách sẽ tự  động tăng thêm </a:t>
                      </a:r>
                      <a:r>
                        <a:rPr b="1" lang="en-US" sz="2800" u="none" cap="none" strike="noStrike">
                          <a:solidFill>
                            <a:srgbClr val="36365C"/>
                          </a:solidFill>
                          <a:latin typeface="Times New Roman"/>
                          <a:ea typeface="Times New Roman"/>
                          <a:cs typeface="Times New Roman"/>
                          <a:sym typeface="Times New Roman"/>
                        </a:rPr>
                        <a:t>50% </a:t>
                      </a:r>
                      <a:r>
                        <a:rPr lang="en-US" sz="2800" u="none" cap="none" strike="noStrike">
                          <a:solidFill>
                            <a:srgbClr val="36365C"/>
                          </a:solidFill>
                          <a:latin typeface="Times New Roman"/>
                          <a:ea typeface="Times New Roman"/>
                          <a:cs typeface="Times New Roman"/>
                          <a:sym typeface="Times New Roman"/>
                        </a:rPr>
                        <a:t>kích thước hiện có.</a:t>
                      </a:r>
                      <a:endParaRPr sz="2800" u="none" cap="none" strike="noStrike">
                        <a:latin typeface="Times New Roman"/>
                        <a:ea typeface="Times New Roman"/>
                        <a:cs typeface="Times New Roman"/>
                        <a:sym typeface="Times New Roman"/>
                      </a:endParaRPr>
                    </a:p>
                  </a:txBody>
                  <a:tcPr marT="336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56" name="Google Shape;256;p3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257" name="Google Shape;257;p32"/>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Các phương thức của lớp ArrayList</a:t>
            </a:r>
            <a:endParaRPr b="1" sz="2800">
              <a:latin typeface="Times New Roman"/>
              <a:ea typeface="Times New Roman"/>
              <a:cs typeface="Times New Roman"/>
              <a:sym typeface="Times New Roman"/>
            </a:endParaRPr>
          </a:p>
        </p:txBody>
      </p:sp>
      <p:sp>
        <p:nvSpPr>
          <p:cNvPr id="258" name="Google Shape;258;p32"/>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259" name="Google Shape;259;p32"/>
          <p:cNvSpPr txBox="1"/>
          <p:nvPr>
            <p:ph idx="4294967295" type="sldNum"/>
          </p:nvPr>
        </p:nvSpPr>
        <p:spPr>
          <a:xfrm>
            <a:off x="11857572" y="6856093"/>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graphicFrame>
        <p:nvGraphicFramePr>
          <p:cNvPr id="260" name="Google Shape;260;p32"/>
          <p:cNvGraphicFramePr/>
          <p:nvPr/>
        </p:nvGraphicFramePr>
        <p:xfrm>
          <a:off x="504065" y="1458930"/>
          <a:ext cx="3000000" cy="3000000"/>
        </p:xfrm>
        <a:graphic>
          <a:graphicData uri="http://schemas.openxmlformats.org/drawingml/2006/table">
            <a:tbl>
              <a:tblPr bandRow="1" firstRow="1">
                <a:noFill/>
                <a:tableStyleId>{7882ED56-9CE7-4252-A32E-9EB2EA12498E}</a:tableStyleId>
              </a:tblPr>
              <a:tblGrid>
                <a:gridCol w="3780150"/>
                <a:gridCol w="7260600"/>
              </a:tblGrid>
              <a:tr h="518150">
                <a:tc>
                  <a:txBody>
                    <a:bodyPr/>
                    <a:lstStyle/>
                    <a:p>
                      <a:pPr indent="0" lvl="0" marL="91440" marR="0" rtl="0" algn="l">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Phương thức</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91440" marR="0" rtl="0" algn="l">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Mô tả</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r>
              <a:tr h="396250">
                <a:tc>
                  <a:txBody>
                    <a:bodyPr/>
                    <a:lstStyle/>
                    <a:p>
                      <a:pPr indent="0" lvl="0" marL="91440"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boolean add(Object o)</a:t>
                      </a:r>
                      <a:endParaRPr sz="2100" u="none" cap="none" strike="noStrike">
                        <a:latin typeface="Times New Roman"/>
                        <a:ea typeface="Times New Roman"/>
                        <a:cs typeface="Times New Roman"/>
                        <a:sym typeface="Times New Roman"/>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1440"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Thêm phần tử được chỉ định vào cuối một danh sách.</a:t>
                      </a:r>
                      <a:endParaRPr sz="2100" u="none" cap="none" strike="noStrike">
                        <a:latin typeface="Times New Roman"/>
                        <a:ea typeface="Times New Roman"/>
                        <a:cs typeface="Times New Roman"/>
                        <a:sym typeface="Times New Roman"/>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1036325">
                <a:tc>
                  <a:txBody>
                    <a:bodyPr/>
                    <a:lstStyle/>
                    <a:p>
                      <a:pPr indent="0" lvl="0" marL="91440" marR="876935"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void add(int index, Object  element)</a:t>
                      </a:r>
                      <a:endParaRPr sz="2100" u="none" cap="none" strike="noStrike">
                        <a:latin typeface="Times New Roman"/>
                        <a:ea typeface="Times New Roman"/>
                        <a:cs typeface="Times New Roman"/>
                        <a:sym typeface="Times New Roman"/>
                      </a:endParaRPr>
                    </a:p>
                  </a:txBody>
                  <a:tcPr marT="1892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1440" marR="178435"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Chèn một phần tử được chỉ định tại vị trí (index) được chỉ định  vào danh sách. Ném IndexOutOfBoundsException nếu index này  ở bên ngoài dãy (index &lt; 0 hoặc index &gt; size()).</a:t>
                      </a:r>
                      <a:endParaRPr sz="2100" u="none" cap="none" strike="noStrike">
                        <a:latin typeface="Times New Roman"/>
                        <a:ea typeface="Times New Roman"/>
                        <a:cs typeface="Times New Roman"/>
                        <a:sym typeface="Times New Roman"/>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1036325">
                <a:tc>
                  <a:txBody>
                    <a:bodyPr/>
                    <a:lstStyle/>
                    <a:p>
                      <a:pPr indent="0" lvl="0" marL="0" marR="0" rtl="0" algn="l">
                        <a:lnSpc>
                          <a:spcPct val="100000"/>
                        </a:lnSpc>
                        <a:spcBef>
                          <a:spcPts val="0"/>
                        </a:spcBef>
                        <a:spcAft>
                          <a:spcPts val="0"/>
                        </a:spcAft>
                        <a:buNone/>
                      </a:pPr>
                      <a:r>
                        <a:t/>
                      </a:r>
                      <a:endParaRPr sz="2350" u="none" cap="none" strike="noStrike">
                        <a:latin typeface="Times New Roman"/>
                        <a:ea typeface="Times New Roman"/>
                        <a:cs typeface="Times New Roman"/>
                        <a:sym typeface="Times New Roman"/>
                      </a:endParaRPr>
                    </a:p>
                    <a:p>
                      <a:pPr indent="0" lvl="0" marL="91440"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boolean addAll(Collection c)</a:t>
                      </a:r>
                      <a:endParaRPr sz="2100" u="none" cap="none" strike="noStrike">
                        <a:latin typeface="Times New Roman"/>
                        <a:ea typeface="Times New Roman"/>
                        <a:cs typeface="Times New Roman"/>
                        <a:sym typeface="Times New Roman"/>
                      </a:endParaRPr>
                    </a:p>
                  </a:txBody>
                  <a:tcPr marT="63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1440" marR="126364"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Thêm tất cả các phần tử trong collection được chỉ định vào cuối  của danh sách gọi phương thức, theo thứ tự chúng được trả về bởi  bộ lặp iterator.</a:t>
                      </a:r>
                      <a:endParaRPr sz="2100" u="none" cap="none" strike="noStrike">
                        <a:latin typeface="Times New Roman"/>
                        <a:ea typeface="Times New Roman"/>
                        <a:cs typeface="Times New Roman"/>
                        <a:sym typeface="Times New Roman"/>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1036325">
                <a:tc>
                  <a:txBody>
                    <a:bodyPr/>
                    <a:lstStyle/>
                    <a:p>
                      <a:pPr indent="0" lvl="0" marL="91440" marR="941705"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boolean addAll(int index,  Collection c)</a:t>
                      </a:r>
                      <a:endParaRPr sz="2100" u="none" cap="none" strike="noStrike">
                        <a:latin typeface="Times New Roman"/>
                        <a:ea typeface="Times New Roman"/>
                        <a:cs typeface="Times New Roman"/>
                        <a:sym typeface="Times New Roman"/>
                      </a:endParaRPr>
                    </a:p>
                  </a:txBody>
                  <a:tcPr marT="1898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1440" marR="27686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Thêm tất cả các phần tử trong collection được chỉ định vào danh  sách gọi phương thức, bắt đầu từ vị trí đã chỉ định. Ném  NullPointerException nếu collection đã cho là null.</a:t>
                      </a:r>
                      <a:endParaRPr sz="2100" u="none" cap="none" strike="noStrike">
                        <a:latin typeface="Times New Roman"/>
                        <a:ea typeface="Times New Roman"/>
                        <a:cs typeface="Times New Roman"/>
                        <a:sym typeface="Times New Roman"/>
                      </a:endParaRPr>
                    </a:p>
                  </a:txBody>
                  <a:tcPr marT="2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1036275">
                <a:tc>
                  <a:txBody>
                    <a:bodyPr/>
                    <a:lstStyle/>
                    <a:p>
                      <a:pPr indent="0" lvl="0" marL="0" marR="0" rtl="0" algn="l">
                        <a:lnSpc>
                          <a:spcPct val="100000"/>
                        </a:lnSpc>
                        <a:spcBef>
                          <a:spcPts val="0"/>
                        </a:spcBef>
                        <a:spcAft>
                          <a:spcPts val="0"/>
                        </a:spcAft>
                        <a:buNone/>
                      </a:pPr>
                      <a:r>
                        <a:t/>
                      </a:r>
                      <a:endParaRPr sz="2350" u="none" cap="none" strike="noStrike">
                        <a:latin typeface="Times New Roman"/>
                        <a:ea typeface="Times New Roman"/>
                        <a:cs typeface="Times New Roman"/>
                        <a:sym typeface="Times New Roman"/>
                      </a:endParaRPr>
                    </a:p>
                    <a:p>
                      <a:pPr indent="0" lvl="0" marL="91440" marR="0" rtl="0" algn="l">
                        <a:lnSpc>
                          <a:spcPct val="100000"/>
                        </a:lnSpc>
                        <a:spcBef>
                          <a:spcPts val="5"/>
                        </a:spcBef>
                        <a:spcAft>
                          <a:spcPts val="0"/>
                        </a:spcAft>
                        <a:buNone/>
                      </a:pPr>
                      <a:r>
                        <a:rPr lang="en-US" sz="2100" u="none" cap="none" strike="noStrike">
                          <a:solidFill>
                            <a:srgbClr val="36365C"/>
                          </a:solidFill>
                          <a:latin typeface="Times New Roman"/>
                          <a:ea typeface="Times New Roman"/>
                          <a:cs typeface="Times New Roman"/>
                          <a:sym typeface="Times New Roman"/>
                        </a:rPr>
                        <a:t>Object get(int index)</a:t>
                      </a:r>
                      <a:endParaRPr sz="2100" u="none" cap="none" strike="noStrike">
                        <a:latin typeface="Times New Roman"/>
                        <a:ea typeface="Times New Roman"/>
                        <a:cs typeface="Times New Roman"/>
                        <a:sym typeface="Times New Roman"/>
                      </a:endParaRPr>
                    </a:p>
                  </a:txBody>
                  <a:tcPr marT="63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1440" marR="505459"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Trả về phần tử tại index đã cho. Ném  IndexOutOfBoundsException nếu index đã cho là ở bên ngoài  dãy (index &lt; 0 hoặc index &gt;= size()).</a:t>
                      </a:r>
                      <a:endParaRPr sz="2100" u="none" cap="none" strike="noStrike">
                        <a:latin typeface="Times New Roman"/>
                        <a:ea typeface="Times New Roman"/>
                        <a:cs typeface="Times New Roman"/>
                        <a:sym typeface="Times New Roman"/>
                      </a:endParaRPr>
                    </a:p>
                  </a:txBody>
                  <a:tcPr marT="2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6"/>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71" name="Google Shape;71;p16"/>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72" name="Google Shape;72;p16"/>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Nội dung</a:t>
            </a:r>
            <a:endParaRPr b="1" sz="2800">
              <a:latin typeface="Times New Roman"/>
              <a:ea typeface="Times New Roman"/>
              <a:cs typeface="Times New Roman"/>
              <a:sym typeface="Times New Roman"/>
            </a:endParaRPr>
          </a:p>
        </p:txBody>
      </p:sp>
      <p:sp>
        <p:nvSpPr>
          <p:cNvPr id="73" name="Google Shape;73;p16"/>
          <p:cNvSpPr txBox="1"/>
          <p:nvPr>
            <p:ph idx="1" type="body"/>
          </p:nvPr>
        </p:nvSpPr>
        <p:spPr>
          <a:xfrm>
            <a:off x="838200" y="1613043"/>
            <a:ext cx="10515600" cy="4563920"/>
          </a:xfrm>
          <a:prstGeom prst="rect">
            <a:avLst/>
          </a:prstGeom>
          <a:noFill/>
          <a:ln>
            <a:noFill/>
          </a:ln>
        </p:spPr>
        <p:txBody>
          <a:bodyPr anchorCtr="0" anchor="t" bIns="45700" lIns="91425" spcFirstLastPara="1" rIns="91425" wrap="square" tIns="45700">
            <a:normAutofit/>
          </a:bodyPr>
          <a:lstStyle/>
          <a:p>
            <a:pPr indent="-514350" lvl="0" marL="628650" rtl="0" algn="l">
              <a:lnSpc>
                <a:spcPct val="90000"/>
              </a:lnSpc>
              <a:spcBef>
                <a:spcPts val="1000"/>
              </a:spcBef>
              <a:spcAft>
                <a:spcPts val="0"/>
              </a:spcAft>
              <a:buSzPts val="1800"/>
              <a:buFont typeface="Arial"/>
              <a:buAutoNum type="arabicPeriod"/>
            </a:pPr>
            <a:r>
              <a:rPr lang="en-US" sz="3200">
                <a:latin typeface="Times New Roman"/>
                <a:ea typeface="Times New Roman"/>
                <a:cs typeface="Times New Roman"/>
                <a:sym typeface="Times New Roman"/>
              </a:rPr>
              <a:t>SortedSet Interface</a:t>
            </a:r>
            <a:endParaRPr/>
          </a:p>
          <a:p>
            <a:pPr indent="-514350" lvl="0" marL="628650" rtl="0" algn="l">
              <a:lnSpc>
                <a:spcPct val="90000"/>
              </a:lnSpc>
              <a:spcBef>
                <a:spcPts val="1000"/>
              </a:spcBef>
              <a:spcAft>
                <a:spcPts val="0"/>
              </a:spcAft>
              <a:buSzPts val="1800"/>
              <a:buFont typeface="Arial"/>
              <a:buAutoNum type="arabicPeriod"/>
            </a:pPr>
            <a:r>
              <a:rPr lang="en-US" sz="3200">
                <a:latin typeface="Times New Roman"/>
                <a:ea typeface="Times New Roman"/>
                <a:cs typeface="Times New Roman"/>
                <a:sym typeface="Times New Roman"/>
              </a:rPr>
              <a:t>Map Interface</a:t>
            </a:r>
            <a:endParaRPr/>
          </a:p>
          <a:p>
            <a:pPr indent="-514350" lvl="0" marL="628650" rtl="0" algn="l">
              <a:lnSpc>
                <a:spcPct val="90000"/>
              </a:lnSpc>
              <a:spcBef>
                <a:spcPts val="1000"/>
              </a:spcBef>
              <a:spcAft>
                <a:spcPts val="0"/>
              </a:spcAft>
              <a:buSzPts val="1800"/>
              <a:buFont typeface="Arial"/>
              <a:buAutoNum type="arabicPeriod"/>
            </a:pPr>
            <a:r>
              <a:rPr lang="en-US" sz="3200">
                <a:latin typeface="Times New Roman"/>
                <a:ea typeface="Times New Roman"/>
                <a:cs typeface="Times New Roman"/>
                <a:sym typeface="Times New Roman"/>
              </a:rPr>
              <a:t>ArrayList</a:t>
            </a:r>
            <a:endParaRPr/>
          </a:p>
          <a:p>
            <a:pPr indent="-514350" lvl="0" marL="628650" rtl="0" algn="l">
              <a:lnSpc>
                <a:spcPct val="90000"/>
              </a:lnSpc>
              <a:spcBef>
                <a:spcPts val="1000"/>
              </a:spcBef>
              <a:spcAft>
                <a:spcPts val="0"/>
              </a:spcAft>
              <a:buSzPts val="1800"/>
              <a:buFont typeface="Arial"/>
              <a:buAutoNum type="arabicPeriod"/>
            </a:pPr>
            <a:r>
              <a:rPr lang="en-US" sz="3200">
                <a:latin typeface="Times New Roman"/>
                <a:ea typeface="Times New Roman"/>
                <a:cs typeface="Times New Roman"/>
                <a:sym typeface="Times New Roman"/>
              </a:rPr>
              <a:t>Vector</a:t>
            </a:r>
            <a:endParaRPr/>
          </a:p>
          <a:p>
            <a:pPr indent="-514350" lvl="0" marL="628650" rtl="0" algn="l">
              <a:lnSpc>
                <a:spcPct val="90000"/>
              </a:lnSpc>
              <a:spcBef>
                <a:spcPts val="1000"/>
              </a:spcBef>
              <a:spcAft>
                <a:spcPts val="0"/>
              </a:spcAft>
              <a:buSzPts val="1800"/>
              <a:buFont typeface="Arial"/>
              <a:buAutoNum type="arabicPeriod"/>
            </a:pPr>
            <a:r>
              <a:rPr lang="en-US" sz="3200">
                <a:latin typeface="Times New Roman"/>
                <a:ea typeface="Times New Roman"/>
                <a:cs typeface="Times New Roman"/>
                <a:sym typeface="Times New Roman"/>
              </a:rPr>
              <a:t>LinkedList</a:t>
            </a:r>
            <a:endParaRPr/>
          </a:p>
          <a:p>
            <a:pPr indent="-514350" lvl="0" marL="628650" rtl="0" algn="l">
              <a:lnSpc>
                <a:spcPct val="90000"/>
              </a:lnSpc>
              <a:spcBef>
                <a:spcPts val="1000"/>
              </a:spcBef>
              <a:spcAft>
                <a:spcPts val="0"/>
              </a:spcAft>
              <a:buSzPts val="1800"/>
              <a:buFont typeface="Arial"/>
              <a:buAutoNum type="arabicPeriod"/>
            </a:pPr>
            <a:r>
              <a:rPr lang="en-US" sz="3200">
                <a:latin typeface="Times New Roman"/>
                <a:ea typeface="Times New Roman"/>
                <a:cs typeface="Times New Roman"/>
                <a:sym typeface="Times New Roman"/>
              </a:rPr>
              <a:t>Lớp Wrapper</a:t>
            </a:r>
            <a:endParaRPr/>
          </a:p>
          <a:p>
            <a:pPr indent="-514350" lvl="0" marL="628650" rtl="0" algn="l">
              <a:lnSpc>
                <a:spcPct val="90000"/>
              </a:lnSpc>
              <a:spcBef>
                <a:spcPts val="1000"/>
              </a:spcBef>
              <a:spcAft>
                <a:spcPts val="0"/>
              </a:spcAft>
              <a:buSzPts val="1800"/>
              <a:buFont typeface="Arial"/>
              <a:buAutoNum type="arabicPeriod"/>
            </a:pPr>
            <a:r>
              <a:rPr lang="en-US" sz="3200">
                <a:latin typeface="Times New Roman"/>
                <a:ea typeface="Times New Roman"/>
                <a:cs typeface="Times New Roman"/>
                <a:sym typeface="Times New Roman"/>
              </a:rPr>
              <a:t>Cơ chế Autoboxing, Unboxing</a:t>
            </a:r>
            <a:endParaRPr/>
          </a:p>
          <a:p>
            <a:pPr indent="-400050" lvl="0" marL="628650" rtl="0" algn="l">
              <a:lnSpc>
                <a:spcPct val="90000"/>
              </a:lnSpc>
              <a:spcBef>
                <a:spcPts val="1000"/>
              </a:spcBef>
              <a:spcAft>
                <a:spcPts val="0"/>
              </a:spcAft>
              <a:buSzPts val="1800"/>
              <a:buFont typeface="Arial"/>
              <a:buNone/>
            </a:pPr>
            <a:r>
              <a:t/>
            </a:r>
            <a:endParaRPr sz="3200">
              <a:latin typeface="Times New Roman"/>
              <a:ea typeface="Times New Roman"/>
              <a:cs typeface="Times New Roman"/>
              <a:sym typeface="Times New Roman"/>
            </a:endParaRPr>
          </a:p>
        </p:txBody>
      </p:sp>
      <p:sp>
        <p:nvSpPr>
          <p:cNvPr id="74" name="Google Shape;74;p16"/>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33"/>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66" name="Google Shape;266;p33"/>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267" name="Google Shape;267;p33"/>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Các phương thức của lớp ArrayList</a:t>
            </a:r>
            <a:endParaRPr b="1" sz="2800">
              <a:latin typeface="Times New Roman"/>
              <a:ea typeface="Times New Roman"/>
              <a:cs typeface="Times New Roman"/>
              <a:sym typeface="Times New Roman"/>
            </a:endParaRPr>
          </a:p>
        </p:txBody>
      </p:sp>
      <p:sp>
        <p:nvSpPr>
          <p:cNvPr id="268" name="Google Shape;268;p33"/>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269" name="Google Shape;269;p33"/>
          <p:cNvSpPr txBox="1"/>
          <p:nvPr>
            <p:ph idx="4294967295" type="sldNum"/>
          </p:nvPr>
        </p:nvSpPr>
        <p:spPr>
          <a:xfrm>
            <a:off x="11974830" y="6856093"/>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graphicFrame>
        <p:nvGraphicFramePr>
          <p:cNvPr id="270" name="Google Shape;270;p33"/>
          <p:cNvGraphicFramePr/>
          <p:nvPr/>
        </p:nvGraphicFramePr>
        <p:xfrm>
          <a:off x="621323" y="1458930"/>
          <a:ext cx="3000000" cy="3000000"/>
        </p:xfrm>
        <a:graphic>
          <a:graphicData uri="http://schemas.openxmlformats.org/drawingml/2006/table">
            <a:tbl>
              <a:tblPr bandRow="1" firstRow="1">
                <a:noFill/>
                <a:tableStyleId>{7882ED56-9CE7-4252-A32E-9EB2EA12498E}</a:tableStyleId>
              </a:tblPr>
              <a:tblGrid>
                <a:gridCol w="3780150"/>
                <a:gridCol w="7260600"/>
              </a:tblGrid>
              <a:tr h="518150">
                <a:tc>
                  <a:txBody>
                    <a:bodyPr/>
                    <a:lstStyle/>
                    <a:p>
                      <a:pPr indent="0" lvl="0" marL="91440" marR="0" rtl="0" algn="l">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Phương thức</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91440" marR="0" rtl="0" algn="l">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Mô tả</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r>
              <a:tr h="1036325">
                <a:tc>
                  <a:txBody>
                    <a:bodyPr/>
                    <a:lstStyle/>
                    <a:p>
                      <a:pPr indent="0" lvl="0" marL="0" marR="0" rtl="0" algn="l">
                        <a:lnSpc>
                          <a:spcPct val="100000"/>
                        </a:lnSpc>
                        <a:spcBef>
                          <a:spcPts val="0"/>
                        </a:spcBef>
                        <a:spcAft>
                          <a:spcPts val="0"/>
                        </a:spcAft>
                        <a:buNone/>
                      </a:pPr>
                      <a:r>
                        <a:t/>
                      </a:r>
                      <a:endParaRPr sz="2350" u="none" cap="none" strike="noStrike">
                        <a:latin typeface="Times New Roman"/>
                        <a:ea typeface="Times New Roman"/>
                        <a:cs typeface="Times New Roman"/>
                        <a:sym typeface="Times New Roman"/>
                      </a:endParaRPr>
                    </a:p>
                    <a:p>
                      <a:pPr indent="0" lvl="0" marL="91440" marR="0" rtl="0" algn="l">
                        <a:lnSpc>
                          <a:spcPct val="100000"/>
                        </a:lnSpc>
                        <a:spcBef>
                          <a:spcPts val="5"/>
                        </a:spcBef>
                        <a:spcAft>
                          <a:spcPts val="0"/>
                        </a:spcAft>
                        <a:buNone/>
                      </a:pPr>
                      <a:r>
                        <a:rPr lang="en-US" sz="2100" u="none" cap="none" strike="noStrike">
                          <a:solidFill>
                            <a:srgbClr val="36365C"/>
                          </a:solidFill>
                          <a:latin typeface="Times New Roman"/>
                          <a:ea typeface="Times New Roman"/>
                          <a:cs typeface="Times New Roman"/>
                          <a:sym typeface="Times New Roman"/>
                        </a:rPr>
                        <a:t>int indexOf(Object o)</a:t>
                      </a:r>
                      <a:endParaRPr sz="2100" u="none" cap="none" strike="noStrike">
                        <a:latin typeface="Times New Roman"/>
                        <a:ea typeface="Times New Roman"/>
                        <a:cs typeface="Times New Roman"/>
                        <a:sym typeface="Times New Roman"/>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1440" marR="123825"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Lấy vị trí (index) trong danh sách với sự xuất hiện đầu tiên của  phần tử được chỉ định, hoặc -1 nếu danh sách không chứa phần tử  này.</a:t>
                      </a:r>
                      <a:endParaRPr sz="2100" u="none" cap="none" strike="noStrike">
                        <a:latin typeface="Times New Roman"/>
                        <a:ea typeface="Times New Roman"/>
                        <a:cs typeface="Times New Roman"/>
                        <a:sym typeface="Times New Roman"/>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1036325">
                <a:tc>
                  <a:txBody>
                    <a:bodyPr/>
                    <a:lstStyle/>
                    <a:p>
                      <a:pPr indent="0" lvl="0" marL="0" marR="0" rtl="0" algn="l">
                        <a:lnSpc>
                          <a:spcPct val="100000"/>
                        </a:lnSpc>
                        <a:spcBef>
                          <a:spcPts val="0"/>
                        </a:spcBef>
                        <a:spcAft>
                          <a:spcPts val="0"/>
                        </a:spcAft>
                        <a:buNone/>
                      </a:pPr>
                      <a:r>
                        <a:t/>
                      </a:r>
                      <a:endParaRPr sz="2350" u="none" cap="none" strike="noStrike">
                        <a:latin typeface="Times New Roman"/>
                        <a:ea typeface="Times New Roman"/>
                        <a:cs typeface="Times New Roman"/>
                        <a:sym typeface="Times New Roman"/>
                      </a:endParaRPr>
                    </a:p>
                    <a:p>
                      <a:pPr indent="0" lvl="0" marL="91440" marR="0" rtl="0" algn="l">
                        <a:lnSpc>
                          <a:spcPct val="100000"/>
                        </a:lnSpc>
                        <a:spcBef>
                          <a:spcPts val="5"/>
                        </a:spcBef>
                        <a:spcAft>
                          <a:spcPts val="0"/>
                        </a:spcAft>
                        <a:buNone/>
                      </a:pPr>
                      <a:r>
                        <a:rPr lang="en-US" sz="2100" u="none" cap="none" strike="noStrike">
                          <a:solidFill>
                            <a:srgbClr val="36365C"/>
                          </a:solidFill>
                          <a:latin typeface="Times New Roman"/>
                          <a:ea typeface="Times New Roman"/>
                          <a:cs typeface="Times New Roman"/>
                          <a:sym typeface="Times New Roman"/>
                        </a:rPr>
                        <a:t>int lastIndexOf(Object o)</a:t>
                      </a:r>
                      <a:endParaRPr sz="2100" u="none" cap="none" strike="noStrike">
                        <a:latin typeface="Times New Roman"/>
                        <a:ea typeface="Times New Roman"/>
                        <a:cs typeface="Times New Roman"/>
                        <a:sym typeface="Times New Roman"/>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1440" marR="123825"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Lấy vị trí (index) trong danh sách với sự xuất hiện cuối cùng của  phần tử được chỉ định, hoặc -1 nếu danh sách không chứa phần tử  này.</a:t>
                      </a:r>
                      <a:endParaRPr sz="2100" u="none" cap="none" strike="noStrike">
                        <a:latin typeface="Times New Roman"/>
                        <a:ea typeface="Times New Roman"/>
                        <a:cs typeface="Times New Roman"/>
                        <a:sym typeface="Times New Roman"/>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1036325">
                <a:tc>
                  <a:txBody>
                    <a:bodyPr/>
                    <a:lstStyle/>
                    <a:p>
                      <a:pPr indent="0" lvl="0" marL="0" marR="0" rtl="0" algn="l">
                        <a:lnSpc>
                          <a:spcPct val="100000"/>
                        </a:lnSpc>
                        <a:spcBef>
                          <a:spcPts val="0"/>
                        </a:spcBef>
                        <a:spcAft>
                          <a:spcPts val="0"/>
                        </a:spcAft>
                        <a:buNone/>
                      </a:pPr>
                      <a:r>
                        <a:t/>
                      </a:r>
                      <a:endParaRPr sz="2350" u="none" cap="none" strike="noStrike">
                        <a:latin typeface="Times New Roman"/>
                        <a:ea typeface="Times New Roman"/>
                        <a:cs typeface="Times New Roman"/>
                        <a:sym typeface="Times New Roman"/>
                      </a:endParaRPr>
                    </a:p>
                    <a:p>
                      <a:pPr indent="0" lvl="0" marL="91440"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Object remove(int index)</a:t>
                      </a:r>
                      <a:endParaRPr sz="2100" u="none" cap="none" strike="noStrike">
                        <a:latin typeface="Times New Roman"/>
                        <a:ea typeface="Times New Roman"/>
                        <a:cs typeface="Times New Roman"/>
                        <a:sym typeface="Times New Roman"/>
                      </a:endParaRPr>
                    </a:p>
                  </a:txBody>
                  <a:tcPr marT="63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1440" marR="37211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Gỡ bỏ phần tử tại index đã cho. Ném  IndexOutOfBoundsException nếu index ở ngoài dãy (index &lt; 0  hoặc index &gt;= size()).</a:t>
                      </a:r>
                      <a:endParaRPr sz="2100" u="none" cap="none" strike="noStrike">
                        <a:latin typeface="Times New Roman"/>
                        <a:ea typeface="Times New Roman"/>
                        <a:cs typeface="Times New Roman"/>
                        <a:sym typeface="Times New Roman"/>
                      </a:endParaRPr>
                    </a:p>
                  </a:txBody>
                  <a:tcPr marT="2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1036275">
                <a:tc>
                  <a:txBody>
                    <a:bodyPr/>
                    <a:lstStyle/>
                    <a:p>
                      <a:pPr indent="0" lvl="0" marL="0" marR="0" rtl="0" algn="l">
                        <a:lnSpc>
                          <a:spcPct val="100000"/>
                        </a:lnSpc>
                        <a:spcBef>
                          <a:spcPts val="0"/>
                        </a:spcBef>
                        <a:spcAft>
                          <a:spcPts val="0"/>
                        </a:spcAft>
                        <a:buNone/>
                      </a:pPr>
                      <a:r>
                        <a:t/>
                      </a:r>
                      <a:endParaRPr sz="2350" u="none" cap="none" strike="noStrike">
                        <a:latin typeface="Times New Roman"/>
                        <a:ea typeface="Times New Roman"/>
                        <a:cs typeface="Times New Roman"/>
                        <a:sym typeface="Times New Roman"/>
                      </a:endParaRPr>
                    </a:p>
                    <a:p>
                      <a:pPr indent="0" lvl="0" marL="91440" marR="0" rtl="0" algn="l">
                        <a:lnSpc>
                          <a:spcPct val="100000"/>
                        </a:lnSpc>
                        <a:spcBef>
                          <a:spcPts val="5"/>
                        </a:spcBef>
                        <a:spcAft>
                          <a:spcPts val="0"/>
                        </a:spcAft>
                        <a:buNone/>
                      </a:pPr>
                      <a:r>
                        <a:rPr lang="en-US" sz="2100" u="none" cap="none" strike="noStrike">
                          <a:solidFill>
                            <a:srgbClr val="36365C"/>
                          </a:solidFill>
                          <a:latin typeface="Times New Roman"/>
                          <a:ea typeface="Times New Roman"/>
                          <a:cs typeface="Times New Roman"/>
                          <a:sym typeface="Times New Roman"/>
                        </a:rPr>
                        <a:t>void retainAll(Collection c)</a:t>
                      </a:r>
                      <a:endParaRPr sz="2100" u="none" cap="none" strike="noStrike">
                        <a:latin typeface="Times New Roman"/>
                        <a:ea typeface="Times New Roman"/>
                        <a:cs typeface="Times New Roman"/>
                        <a:sym typeface="Times New Roman"/>
                      </a:endParaRPr>
                    </a:p>
                  </a:txBody>
                  <a:tcPr marT="63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1440"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Chỉ giữ lại các phần tử trong tập hợp này được chứa trong tập hợp</a:t>
                      </a:r>
                      <a:endParaRPr sz="2100" u="none" cap="none" strike="noStrike">
                        <a:latin typeface="Times New Roman"/>
                        <a:ea typeface="Times New Roman"/>
                        <a:cs typeface="Times New Roman"/>
                        <a:sym typeface="Times New Roman"/>
                      </a:endParaRPr>
                    </a:p>
                    <a:p>
                      <a:pPr indent="0" lvl="0" marL="91440"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đã chỉ định (những phần tử thuộc collection c).</a:t>
                      </a:r>
                      <a:endParaRPr sz="2100" u="none" cap="none" strike="noStrike">
                        <a:latin typeface="Times New Roman"/>
                        <a:ea typeface="Times New Roman"/>
                        <a:cs typeface="Times New Roman"/>
                        <a:sym typeface="Times New Roman"/>
                      </a:endParaRPr>
                    </a:p>
                    <a:p>
                      <a:pPr indent="0" lvl="0" marL="91440"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Ném NullPointerException nếu collection đã cho là null.</a:t>
                      </a:r>
                      <a:endParaRPr sz="2100" u="none" cap="none" strike="noStrike">
                        <a:latin typeface="Times New Roman"/>
                        <a:ea typeface="Times New Roman"/>
                        <a:cs typeface="Times New Roman"/>
                        <a:sym typeface="Times New Roman"/>
                      </a:endParaRPr>
                    </a:p>
                  </a:txBody>
                  <a:tcPr marT="2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34"/>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76" name="Google Shape;276;p34"/>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277" name="Google Shape;277;p34"/>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Các phương thức của lớp ArrayList</a:t>
            </a:r>
            <a:endParaRPr b="1" sz="2800">
              <a:latin typeface="Times New Roman"/>
              <a:ea typeface="Times New Roman"/>
              <a:cs typeface="Times New Roman"/>
              <a:sym typeface="Times New Roman"/>
            </a:endParaRPr>
          </a:p>
        </p:txBody>
      </p:sp>
      <p:sp>
        <p:nvSpPr>
          <p:cNvPr id="278" name="Google Shape;278;p34"/>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279" name="Google Shape;279;p34"/>
          <p:cNvSpPr txBox="1"/>
          <p:nvPr>
            <p:ph idx="4294967295" type="sldNum"/>
          </p:nvPr>
        </p:nvSpPr>
        <p:spPr>
          <a:xfrm>
            <a:off x="11792257" y="6856093"/>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graphicFrame>
        <p:nvGraphicFramePr>
          <p:cNvPr id="280" name="Google Shape;280;p34"/>
          <p:cNvGraphicFramePr/>
          <p:nvPr/>
        </p:nvGraphicFramePr>
        <p:xfrm>
          <a:off x="438750" y="1458930"/>
          <a:ext cx="3000000" cy="3000000"/>
        </p:xfrm>
        <a:graphic>
          <a:graphicData uri="http://schemas.openxmlformats.org/drawingml/2006/table">
            <a:tbl>
              <a:tblPr bandRow="1" firstRow="1">
                <a:noFill/>
                <a:tableStyleId>{7882ED56-9CE7-4252-A32E-9EB2EA12498E}</a:tableStyleId>
              </a:tblPr>
              <a:tblGrid>
                <a:gridCol w="3780150"/>
                <a:gridCol w="7260600"/>
              </a:tblGrid>
              <a:tr h="518150">
                <a:tc>
                  <a:txBody>
                    <a:bodyPr/>
                    <a:lstStyle/>
                    <a:p>
                      <a:pPr indent="0" lvl="0" marL="91440" marR="0" rtl="0" algn="l">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Phương thức</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91440" marR="0" rtl="0" algn="l">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Mô tả</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r>
              <a:tr h="1036325">
                <a:tc>
                  <a:txBody>
                    <a:bodyPr/>
                    <a:lstStyle/>
                    <a:p>
                      <a:pPr indent="0" lvl="0" marL="91440" marR="727075"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Object set(int index, Object  element)</a:t>
                      </a:r>
                      <a:endParaRPr sz="2100" u="none" cap="none" strike="noStrike">
                        <a:latin typeface="Times New Roman"/>
                        <a:ea typeface="Times New Roman"/>
                        <a:cs typeface="Times New Roman"/>
                        <a:sym typeface="Times New Roman"/>
                      </a:endParaRPr>
                    </a:p>
                  </a:txBody>
                  <a:tcPr marT="1892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1440" marR="14224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Thay thế phần tử tại vị trí đã cho trong list này với phần tử đã xác  định. Ném IndexOutOfBoundsException nếu index ở ngoài dãy  (index &lt; 0 hoặc index &gt;= size()).</a:t>
                      </a:r>
                      <a:endParaRPr sz="2100" u="none" cap="none" strike="noStrike">
                        <a:latin typeface="Times New Roman"/>
                        <a:ea typeface="Times New Roman"/>
                        <a:cs typeface="Times New Roman"/>
                        <a:sym typeface="Times New Roman"/>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1036325">
                <a:tc>
                  <a:txBody>
                    <a:bodyPr/>
                    <a:lstStyle/>
                    <a:p>
                      <a:pPr indent="0" lvl="0" marL="0" marR="0" rtl="0" algn="l">
                        <a:lnSpc>
                          <a:spcPct val="100000"/>
                        </a:lnSpc>
                        <a:spcBef>
                          <a:spcPts val="0"/>
                        </a:spcBef>
                        <a:spcAft>
                          <a:spcPts val="0"/>
                        </a:spcAft>
                        <a:buNone/>
                      </a:pPr>
                      <a:r>
                        <a:t/>
                      </a:r>
                      <a:endParaRPr sz="2350" u="none" cap="none" strike="noStrike">
                        <a:latin typeface="Times New Roman"/>
                        <a:ea typeface="Times New Roman"/>
                        <a:cs typeface="Times New Roman"/>
                        <a:sym typeface="Times New Roman"/>
                      </a:endParaRPr>
                    </a:p>
                    <a:p>
                      <a:pPr indent="0" lvl="0" marL="91440" marR="0" rtl="0" algn="l">
                        <a:lnSpc>
                          <a:spcPct val="100000"/>
                        </a:lnSpc>
                        <a:spcBef>
                          <a:spcPts val="5"/>
                        </a:spcBef>
                        <a:spcAft>
                          <a:spcPts val="0"/>
                        </a:spcAft>
                        <a:buNone/>
                      </a:pPr>
                      <a:r>
                        <a:rPr lang="en-US" sz="2100" u="none" cap="none" strike="noStrike">
                          <a:solidFill>
                            <a:srgbClr val="36365C"/>
                          </a:solidFill>
                          <a:latin typeface="Times New Roman"/>
                          <a:ea typeface="Times New Roman"/>
                          <a:cs typeface="Times New Roman"/>
                          <a:sym typeface="Times New Roman"/>
                        </a:rPr>
                        <a:t>Object[] toArray()</a:t>
                      </a:r>
                      <a:endParaRPr sz="2100" u="none" cap="none" strike="noStrike">
                        <a:latin typeface="Times New Roman"/>
                        <a:ea typeface="Times New Roman"/>
                        <a:cs typeface="Times New Roman"/>
                        <a:sym typeface="Times New Roman"/>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1440" marR="15113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Chuyển một danh sách sang mảng và trả về một mảng chứa tất cả  các phần tử trong danh sách này theo đúng thứ tự. Ném  NullPointerException nếu mảng này là null.</a:t>
                      </a:r>
                      <a:endParaRPr sz="2100" u="none" cap="none" strike="noStrike">
                        <a:latin typeface="Times New Roman"/>
                        <a:ea typeface="Times New Roman"/>
                        <a:cs typeface="Times New Roman"/>
                        <a:sym typeface="Times New Roman"/>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1036325">
                <a:tc>
                  <a:txBody>
                    <a:bodyPr/>
                    <a:lstStyle/>
                    <a:p>
                      <a:pPr indent="0" lvl="0" marL="0" marR="0" rtl="0" algn="l">
                        <a:lnSpc>
                          <a:spcPct val="100000"/>
                        </a:lnSpc>
                        <a:spcBef>
                          <a:spcPts val="0"/>
                        </a:spcBef>
                        <a:spcAft>
                          <a:spcPts val="0"/>
                        </a:spcAft>
                        <a:buNone/>
                      </a:pPr>
                      <a:r>
                        <a:t/>
                      </a:r>
                      <a:endParaRPr sz="2350" u="none" cap="none" strike="noStrike">
                        <a:latin typeface="Times New Roman"/>
                        <a:ea typeface="Times New Roman"/>
                        <a:cs typeface="Times New Roman"/>
                        <a:sym typeface="Times New Roman"/>
                      </a:endParaRPr>
                    </a:p>
                    <a:p>
                      <a:pPr indent="0" lvl="0" marL="91440"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Object[] toArray(Object[] a)</a:t>
                      </a:r>
                      <a:endParaRPr sz="2100" u="none" cap="none" strike="noStrike">
                        <a:latin typeface="Times New Roman"/>
                        <a:ea typeface="Times New Roman"/>
                        <a:cs typeface="Times New Roman"/>
                        <a:sym typeface="Times New Roman"/>
                      </a:endParaRPr>
                    </a:p>
                  </a:txBody>
                  <a:tcPr marT="63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1440" marR="15621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Chuyển một danh sách sang mảng và trả về một mảng chứa tất cả  các phần tử trong danh sách này theo đúng thứ tự. Kiểu runtime  là của mảng trả về giống như mảng đã xác định.</a:t>
                      </a:r>
                      <a:endParaRPr sz="2100" u="none" cap="none" strike="noStrike">
                        <a:latin typeface="Times New Roman"/>
                        <a:ea typeface="Times New Roman"/>
                        <a:cs typeface="Times New Roman"/>
                        <a:sym typeface="Times New Roman"/>
                      </a:endParaRPr>
                    </a:p>
                  </a:txBody>
                  <a:tcPr marT="2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396250">
                <a:tc>
                  <a:txBody>
                    <a:bodyPr/>
                    <a:lstStyle/>
                    <a:p>
                      <a:pPr indent="0" lvl="0" marL="91440"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Object clone()</a:t>
                      </a:r>
                      <a:endParaRPr sz="2100" u="none" cap="none" strike="noStrike">
                        <a:latin typeface="Times New Roman"/>
                        <a:ea typeface="Times New Roman"/>
                        <a:cs typeface="Times New Roman"/>
                        <a:sym typeface="Times New Roman"/>
                      </a:endParaRPr>
                    </a:p>
                  </a:txBody>
                  <a:tcPr marT="2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1440"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Tạo một bản sao của ArrayList.</a:t>
                      </a:r>
                      <a:endParaRPr sz="2100" u="none" cap="none" strike="noStrike">
                        <a:latin typeface="Times New Roman"/>
                        <a:ea typeface="Times New Roman"/>
                        <a:cs typeface="Times New Roman"/>
                        <a:sym typeface="Times New Roman"/>
                      </a:endParaRPr>
                    </a:p>
                  </a:txBody>
                  <a:tcPr marT="2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396200">
                <a:tc>
                  <a:txBody>
                    <a:bodyPr/>
                    <a:lstStyle/>
                    <a:p>
                      <a:pPr indent="0" lvl="0" marL="91440"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void clear()</a:t>
                      </a:r>
                      <a:endParaRPr sz="2100" u="none" cap="none" strike="noStrike">
                        <a:latin typeface="Times New Roman"/>
                        <a:ea typeface="Times New Roman"/>
                        <a:cs typeface="Times New Roman"/>
                        <a:sym typeface="Times New Roman"/>
                      </a:endParaRPr>
                    </a:p>
                  </a:txBody>
                  <a:tcPr marT="2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1440"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Xóa tất cả các phần tử từ danh sách.</a:t>
                      </a:r>
                      <a:endParaRPr sz="2100" u="none" cap="none" strike="noStrike">
                        <a:latin typeface="Times New Roman"/>
                        <a:ea typeface="Times New Roman"/>
                        <a:cs typeface="Times New Roman"/>
                        <a:sym typeface="Times New Roman"/>
                      </a:endParaRPr>
                    </a:p>
                  </a:txBody>
                  <a:tcPr marT="2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716275">
                <a:tc>
                  <a:txBody>
                    <a:bodyPr/>
                    <a:lstStyle/>
                    <a:p>
                      <a:pPr indent="0" lvl="0" marL="91440"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void trimToSize()</a:t>
                      </a:r>
                      <a:endParaRPr sz="2100" u="none" cap="none" strike="noStrike">
                        <a:latin typeface="Times New Roman"/>
                        <a:ea typeface="Times New Roman"/>
                        <a:cs typeface="Times New Roman"/>
                        <a:sym typeface="Times New Roman"/>
                      </a:endParaRPr>
                    </a:p>
                  </a:txBody>
                  <a:tcPr marT="1898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1440" marR="544195"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Cắt dung lượng của thể hiện ArrayList này là kích thước danh  sách hiện tại.</a:t>
                      </a:r>
                      <a:endParaRPr sz="2100" u="none" cap="none" strike="noStrike">
                        <a:latin typeface="Times New Roman"/>
                        <a:ea typeface="Times New Roman"/>
                        <a:cs typeface="Times New Roman"/>
                        <a:sym typeface="Times New Roman"/>
                      </a:endParaRPr>
                    </a:p>
                  </a:txBody>
                  <a:tcPr marT="2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35"/>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86" name="Google Shape;286;p3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287" name="Google Shape;287;p35"/>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Các phương thức của lớp ArrayList</a:t>
            </a:r>
            <a:endParaRPr b="1" sz="2800">
              <a:latin typeface="Times New Roman"/>
              <a:ea typeface="Times New Roman"/>
              <a:cs typeface="Times New Roman"/>
              <a:sym typeface="Times New Roman"/>
            </a:endParaRPr>
          </a:p>
        </p:txBody>
      </p:sp>
      <p:sp>
        <p:nvSpPr>
          <p:cNvPr id="288" name="Google Shape;288;p35"/>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289" name="Google Shape;289;p35"/>
          <p:cNvSpPr txBox="1"/>
          <p:nvPr/>
        </p:nvSpPr>
        <p:spPr>
          <a:xfrm>
            <a:off x="556535" y="1553222"/>
            <a:ext cx="1212850" cy="452120"/>
          </a:xfrm>
          <a:prstGeom prst="rect">
            <a:avLst/>
          </a:prstGeom>
          <a:noFill/>
          <a:ln>
            <a:noFill/>
          </a:ln>
        </p:spPr>
        <p:txBody>
          <a:bodyPr anchorCtr="0" anchor="t" bIns="0" lIns="0" spcFirstLastPara="1" rIns="0" wrap="square" tIns="12050">
            <a:spAutoFit/>
          </a:bodyPr>
          <a:lstStyle/>
          <a:p>
            <a:pPr indent="-287019" lvl="0" marL="299085"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Ví dụ:</a:t>
            </a:r>
            <a:endParaRPr b="0" i="0" sz="2800" u="none" cap="none" strike="noStrike">
              <a:solidFill>
                <a:srgbClr val="000000"/>
              </a:solidFill>
              <a:latin typeface="Times New Roman"/>
              <a:ea typeface="Times New Roman"/>
              <a:cs typeface="Times New Roman"/>
              <a:sym typeface="Times New Roman"/>
            </a:endParaRPr>
          </a:p>
        </p:txBody>
      </p:sp>
      <p:grpSp>
        <p:nvGrpSpPr>
          <p:cNvPr id="290" name="Google Shape;290;p35"/>
          <p:cNvGrpSpPr/>
          <p:nvPr/>
        </p:nvGrpSpPr>
        <p:grpSpPr>
          <a:xfrm>
            <a:off x="2142506" y="1467016"/>
            <a:ext cx="7743852" cy="3790427"/>
            <a:chOff x="3076956" y="1691640"/>
            <a:chExt cx="6038215" cy="2857500"/>
          </a:xfrm>
        </p:grpSpPr>
        <p:pic>
          <p:nvPicPr>
            <p:cNvPr id="291" name="Google Shape;291;p35"/>
            <p:cNvPicPr preferRelativeResize="0"/>
            <p:nvPr/>
          </p:nvPicPr>
          <p:blipFill rotWithShape="1">
            <a:blip r:embed="rId5">
              <a:alphaModFix/>
            </a:blip>
            <a:srcRect b="0" l="0" r="0" t="0"/>
            <a:stretch/>
          </p:blipFill>
          <p:spPr>
            <a:xfrm>
              <a:off x="3083052" y="1697736"/>
              <a:ext cx="5831512" cy="2836471"/>
            </a:xfrm>
            <a:prstGeom prst="rect">
              <a:avLst/>
            </a:prstGeom>
            <a:noFill/>
            <a:ln>
              <a:noFill/>
            </a:ln>
          </p:spPr>
        </p:pic>
        <p:sp>
          <p:nvSpPr>
            <p:cNvPr id="292" name="Google Shape;292;p35"/>
            <p:cNvSpPr/>
            <p:nvPr/>
          </p:nvSpPr>
          <p:spPr>
            <a:xfrm>
              <a:off x="3076956" y="1691640"/>
              <a:ext cx="6038215" cy="2857500"/>
            </a:xfrm>
            <a:custGeom>
              <a:rect b="b" l="l" r="r" t="t"/>
              <a:pathLst>
                <a:path extrusionOk="0" h="2857500" w="6038215">
                  <a:moveTo>
                    <a:pt x="0" y="2857500"/>
                  </a:moveTo>
                  <a:lnTo>
                    <a:pt x="6038088" y="2857500"/>
                  </a:lnTo>
                  <a:lnTo>
                    <a:pt x="6038088" y="0"/>
                  </a:lnTo>
                  <a:lnTo>
                    <a:pt x="0" y="0"/>
                  </a:lnTo>
                  <a:lnTo>
                    <a:pt x="0" y="2857500"/>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293" name="Google Shape;293;p35"/>
          <p:cNvGrpSpPr/>
          <p:nvPr/>
        </p:nvGrpSpPr>
        <p:grpSpPr>
          <a:xfrm>
            <a:off x="4413805" y="5915829"/>
            <a:ext cx="3200674" cy="670726"/>
            <a:chOff x="4571999" y="5635751"/>
            <a:chExt cx="2811780" cy="457200"/>
          </a:xfrm>
        </p:grpSpPr>
        <p:pic>
          <p:nvPicPr>
            <p:cNvPr id="294" name="Google Shape;294;p35"/>
            <p:cNvPicPr preferRelativeResize="0"/>
            <p:nvPr/>
          </p:nvPicPr>
          <p:blipFill rotWithShape="1">
            <a:blip r:embed="rId6">
              <a:alphaModFix/>
            </a:blip>
            <a:srcRect b="0" l="0" r="0" t="0"/>
            <a:stretch/>
          </p:blipFill>
          <p:spPr>
            <a:xfrm>
              <a:off x="4597140" y="5654562"/>
              <a:ext cx="2526612" cy="247933"/>
            </a:xfrm>
            <a:prstGeom prst="rect">
              <a:avLst/>
            </a:prstGeom>
            <a:noFill/>
            <a:ln>
              <a:noFill/>
            </a:ln>
          </p:spPr>
        </p:pic>
        <p:sp>
          <p:nvSpPr>
            <p:cNvPr id="295" name="Google Shape;295;p35"/>
            <p:cNvSpPr/>
            <p:nvPr/>
          </p:nvSpPr>
          <p:spPr>
            <a:xfrm>
              <a:off x="4571999" y="5635751"/>
              <a:ext cx="2811780" cy="457200"/>
            </a:xfrm>
            <a:custGeom>
              <a:rect b="b" l="l" r="r" t="t"/>
              <a:pathLst>
                <a:path extrusionOk="0" h="457200" w="2811779">
                  <a:moveTo>
                    <a:pt x="0" y="457200"/>
                  </a:moveTo>
                  <a:lnTo>
                    <a:pt x="2811779" y="457200"/>
                  </a:lnTo>
                  <a:lnTo>
                    <a:pt x="2811779" y="0"/>
                  </a:lnTo>
                  <a:lnTo>
                    <a:pt x="0" y="0"/>
                  </a:lnTo>
                  <a:lnTo>
                    <a:pt x="0" y="457200"/>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pic>
        <p:nvPicPr>
          <p:cNvPr id="296" name="Google Shape;296;p35"/>
          <p:cNvPicPr preferRelativeResize="0"/>
          <p:nvPr/>
        </p:nvPicPr>
        <p:blipFill rotWithShape="1">
          <a:blip r:embed="rId7">
            <a:alphaModFix/>
          </a:blip>
          <a:srcRect b="0" l="0" r="0" t="0"/>
          <a:stretch/>
        </p:blipFill>
        <p:spPr>
          <a:xfrm>
            <a:off x="5613980" y="5203379"/>
            <a:ext cx="533400" cy="635507"/>
          </a:xfrm>
          <a:prstGeom prst="rect">
            <a:avLst/>
          </a:prstGeom>
          <a:noFill/>
          <a:ln>
            <a:noFill/>
          </a:ln>
        </p:spPr>
      </p:pic>
      <p:sp>
        <p:nvSpPr>
          <p:cNvPr id="297" name="Google Shape;297;p35"/>
          <p:cNvSpPr txBox="1"/>
          <p:nvPr>
            <p:ph idx="4294967295" type="sldNum"/>
          </p:nvPr>
        </p:nvSpPr>
        <p:spPr>
          <a:xfrm>
            <a:off x="11824914" y="7023842"/>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36"/>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03" name="Google Shape;303;p36"/>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304" name="Google Shape;304;p36"/>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Vector</a:t>
            </a:r>
            <a:endParaRPr/>
          </a:p>
        </p:txBody>
      </p:sp>
      <p:sp>
        <p:nvSpPr>
          <p:cNvPr id="305" name="Google Shape;305;p36"/>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306" name="Google Shape;306;p36"/>
          <p:cNvSpPr txBox="1"/>
          <p:nvPr>
            <p:ph idx="4294967295" type="sldNum"/>
          </p:nvPr>
        </p:nvSpPr>
        <p:spPr>
          <a:xfrm>
            <a:off x="11922886" y="6595154"/>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307" name="Google Shape;307;p36"/>
          <p:cNvSpPr txBox="1"/>
          <p:nvPr/>
        </p:nvSpPr>
        <p:spPr>
          <a:xfrm>
            <a:off x="589192" y="1575272"/>
            <a:ext cx="6844665" cy="1732280"/>
          </a:xfrm>
          <a:prstGeom prst="rect">
            <a:avLst/>
          </a:prstGeom>
          <a:noFill/>
          <a:ln>
            <a:noFill/>
          </a:ln>
        </p:spPr>
        <p:txBody>
          <a:bodyPr anchorCtr="0" anchor="t" bIns="0" lIns="0" spcFirstLastPara="1" rIns="0" wrap="square" tIns="12050">
            <a:spAutoFit/>
          </a:bodyPr>
          <a:lstStyle/>
          <a:p>
            <a:pPr indent="-375285" lvl="0" marL="38735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Đặc điểm lớp Vector:</a:t>
            </a:r>
            <a:endParaRPr b="0" i="0" sz="2800" u="none" cap="none" strike="noStrike">
              <a:solidFill>
                <a:srgbClr val="000000"/>
              </a:solidFill>
              <a:latin typeface="Times New Roman"/>
              <a:ea typeface="Times New Roman"/>
              <a:cs typeface="Times New Roman"/>
              <a:sym typeface="Times New Roman"/>
            </a:endParaRPr>
          </a:p>
          <a:p>
            <a:pPr indent="-375285" lvl="1" marL="84455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Có thể chứa các phần tử trùng lặp.</a:t>
            </a:r>
            <a:endParaRPr b="0" i="0" sz="2800" u="none" cap="none" strike="noStrike">
              <a:solidFill>
                <a:srgbClr val="000000"/>
              </a:solidFill>
              <a:latin typeface="Times New Roman"/>
              <a:ea typeface="Times New Roman"/>
              <a:cs typeface="Times New Roman"/>
              <a:sym typeface="Times New Roman"/>
            </a:endParaRPr>
          </a:p>
          <a:p>
            <a:pPr indent="-375285" lvl="1" marL="84455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Duy trì thứ tự của phần tử được thêm vào.</a:t>
            </a:r>
            <a:endParaRPr b="0" i="0" sz="2800" u="none" cap="none" strike="noStrike">
              <a:solidFill>
                <a:srgbClr val="000000"/>
              </a:solidFill>
              <a:latin typeface="Times New Roman"/>
              <a:ea typeface="Times New Roman"/>
              <a:cs typeface="Times New Roman"/>
              <a:sym typeface="Times New Roman"/>
            </a:endParaRPr>
          </a:p>
          <a:p>
            <a:pPr indent="-369570" lvl="1" marL="838835"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Vector là synchronized.</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37"/>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13" name="Google Shape;313;p3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314" name="Google Shape;314;p37"/>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Các phương thức khởi tạo của lớp Vector</a:t>
            </a:r>
            <a:endParaRPr b="1" sz="2800">
              <a:latin typeface="Times New Roman"/>
              <a:ea typeface="Times New Roman"/>
              <a:cs typeface="Times New Roman"/>
              <a:sym typeface="Times New Roman"/>
            </a:endParaRPr>
          </a:p>
        </p:txBody>
      </p:sp>
      <p:sp>
        <p:nvSpPr>
          <p:cNvPr id="315" name="Google Shape;315;p37"/>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316" name="Google Shape;316;p37"/>
          <p:cNvSpPr txBox="1"/>
          <p:nvPr>
            <p:ph idx="4294967295" type="sldNum"/>
          </p:nvPr>
        </p:nvSpPr>
        <p:spPr>
          <a:xfrm>
            <a:off x="11857571" y="6919596"/>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graphicFrame>
        <p:nvGraphicFramePr>
          <p:cNvPr id="317" name="Google Shape;317;p37"/>
          <p:cNvGraphicFramePr/>
          <p:nvPr/>
        </p:nvGraphicFramePr>
        <p:xfrm>
          <a:off x="504064" y="1522433"/>
          <a:ext cx="3000000" cy="3000000"/>
        </p:xfrm>
        <a:graphic>
          <a:graphicData uri="http://schemas.openxmlformats.org/drawingml/2006/table">
            <a:tbl>
              <a:tblPr bandRow="1" firstRow="1">
                <a:noFill/>
                <a:tableStyleId>{7882ED56-9CE7-4252-A32E-9EB2EA12498E}</a:tableStyleId>
              </a:tblPr>
              <a:tblGrid>
                <a:gridCol w="3780150"/>
                <a:gridCol w="7260600"/>
              </a:tblGrid>
              <a:tr h="518150">
                <a:tc>
                  <a:txBody>
                    <a:bodyPr/>
                    <a:lstStyle/>
                    <a:p>
                      <a:pPr indent="0" lvl="0" marL="91440" marR="0" rtl="0" algn="l">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Phương thức</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91440" marR="0" rtl="0" algn="l">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Mô tả</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r>
              <a:tr h="457200">
                <a:tc>
                  <a:txBody>
                    <a:bodyPr/>
                    <a:lstStyle/>
                    <a:p>
                      <a:pPr indent="0" lvl="0" marL="91440" marR="0" rtl="0" algn="l">
                        <a:lnSpc>
                          <a:spcPct val="100000"/>
                        </a:lnSpc>
                        <a:spcBef>
                          <a:spcPts val="0"/>
                        </a:spcBef>
                        <a:spcAft>
                          <a:spcPts val="0"/>
                        </a:spcAft>
                        <a:buNone/>
                      </a:pPr>
                      <a:r>
                        <a:rPr b="1" lang="en-US" sz="2400" u="none" cap="none" strike="noStrike">
                          <a:solidFill>
                            <a:srgbClr val="36365C"/>
                          </a:solidFill>
                          <a:latin typeface="Times New Roman"/>
                          <a:ea typeface="Times New Roman"/>
                          <a:cs typeface="Times New Roman"/>
                          <a:sym typeface="Times New Roman"/>
                        </a:rPr>
                        <a:t>Vector()</a:t>
                      </a:r>
                      <a:r>
                        <a:rPr lang="en-US" sz="2400" u="none" cap="none" strike="noStrike">
                          <a:solidFill>
                            <a:srgbClr val="36365C"/>
                          </a:solidFill>
                          <a:latin typeface="Times New Roman"/>
                          <a:ea typeface="Times New Roman"/>
                          <a:cs typeface="Times New Roman"/>
                          <a:sym typeface="Times New Roman"/>
                        </a:rPr>
                        <a:t>:</a:t>
                      </a:r>
                      <a:endParaRPr sz="2400" u="none" cap="none" strike="noStrike">
                        <a:latin typeface="Times New Roman"/>
                        <a:ea typeface="Times New Roman"/>
                        <a:cs typeface="Times New Roman"/>
                        <a:sym typeface="Times New Roman"/>
                      </a:endParaRPr>
                    </a:p>
                  </a:txBody>
                  <a:tcPr marT="349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1440" marR="0" rtl="0" algn="l">
                        <a:lnSpc>
                          <a:spcPct val="100000"/>
                        </a:lnSpc>
                        <a:spcBef>
                          <a:spcPts val="0"/>
                        </a:spcBef>
                        <a:spcAft>
                          <a:spcPts val="0"/>
                        </a:spcAft>
                        <a:buNone/>
                      </a:pPr>
                      <a:r>
                        <a:rPr b="1" lang="en-US" sz="2400" u="none" cap="none" strike="noStrike">
                          <a:solidFill>
                            <a:srgbClr val="36365C"/>
                          </a:solidFill>
                          <a:latin typeface="Times New Roman"/>
                          <a:ea typeface="Times New Roman"/>
                          <a:cs typeface="Times New Roman"/>
                          <a:sym typeface="Times New Roman"/>
                        </a:rPr>
                        <a:t>Vector()</a:t>
                      </a:r>
                      <a:r>
                        <a:rPr lang="en-US" sz="2400" u="none" cap="none" strike="noStrike">
                          <a:solidFill>
                            <a:srgbClr val="36365C"/>
                          </a:solidFill>
                          <a:latin typeface="Times New Roman"/>
                          <a:ea typeface="Times New Roman"/>
                          <a:cs typeface="Times New Roman"/>
                          <a:sym typeface="Times New Roman"/>
                        </a:rPr>
                        <a:t>: khởi tạo một danh sách mảng trống.</a:t>
                      </a:r>
                      <a:endParaRPr sz="2400" u="none" cap="none" strike="noStrike">
                        <a:latin typeface="Times New Roman"/>
                        <a:ea typeface="Times New Roman"/>
                        <a:cs typeface="Times New Roman"/>
                        <a:sym typeface="Times New Roman"/>
                      </a:endParaRPr>
                    </a:p>
                  </a:txBody>
                  <a:tcPr marT="349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822950">
                <a:tc>
                  <a:txBody>
                    <a:bodyPr/>
                    <a:lstStyle/>
                    <a:p>
                      <a:pPr indent="0" lvl="0" marL="91440" marR="0" rtl="0" algn="l">
                        <a:lnSpc>
                          <a:spcPct val="100000"/>
                        </a:lnSpc>
                        <a:spcBef>
                          <a:spcPts val="0"/>
                        </a:spcBef>
                        <a:spcAft>
                          <a:spcPts val="0"/>
                        </a:spcAft>
                        <a:buNone/>
                      </a:pPr>
                      <a:r>
                        <a:rPr b="1" lang="en-US" sz="2400" u="none" cap="none" strike="noStrike">
                          <a:solidFill>
                            <a:srgbClr val="36365C"/>
                          </a:solidFill>
                          <a:latin typeface="Times New Roman"/>
                          <a:ea typeface="Times New Roman"/>
                          <a:cs typeface="Times New Roman"/>
                          <a:sym typeface="Times New Roman"/>
                        </a:rPr>
                        <a:t>Vector(Collection c)</a:t>
                      </a:r>
                      <a:endParaRPr sz="2400" u="none" cap="none" strike="noStrike">
                        <a:latin typeface="Times New Roman"/>
                        <a:ea typeface="Times New Roman"/>
                        <a:cs typeface="Times New Roman"/>
                        <a:sym typeface="Times New Roman"/>
                      </a:endParaRPr>
                    </a:p>
                  </a:txBody>
                  <a:tcPr marT="355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1440" marR="132080" rtl="0" algn="l">
                        <a:lnSpc>
                          <a:spcPct val="100000"/>
                        </a:lnSpc>
                        <a:spcBef>
                          <a:spcPts val="0"/>
                        </a:spcBef>
                        <a:spcAft>
                          <a:spcPts val="0"/>
                        </a:spcAft>
                        <a:buNone/>
                      </a:pPr>
                      <a:r>
                        <a:rPr b="1" lang="en-US" sz="2400" u="none" cap="none" strike="noStrike">
                          <a:solidFill>
                            <a:srgbClr val="36365C"/>
                          </a:solidFill>
                          <a:latin typeface="Times New Roman"/>
                          <a:ea typeface="Times New Roman"/>
                          <a:cs typeface="Times New Roman"/>
                          <a:sym typeface="Times New Roman"/>
                        </a:rPr>
                        <a:t>Vector(Collection c)</a:t>
                      </a:r>
                      <a:r>
                        <a:rPr lang="en-US" sz="2400" u="none" cap="none" strike="noStrike">
                          <a:solidFill>
                            <a:srgbClr val="36365C"/>
                          </a:solidFill>
                          <a:latin typeface="Times New Roman"/>
                          <a:ea typeface="Times New Roman"/>
                          <a:cs typeface="Times New Roman"/>
                          <a:sym typeface="Times New Roman"/>
                        </a:rPr>
                        <a:t>: khởi tạo một danh sách mảng được  khởi tạo với các phần tử của collection c.</a:t>
                      </a:r>
                      <a:endParaRPr sz="2400" u="none" cap="none" strike="noStrike">
                        <a:latin typeface="Times New Roman"/>
                        <a:ea typeface="Times New Roman"/>
                        <a:cs typeface="Times New Roman"/>
                        <a:sym typeface="Times New Roman"/>
                      </a:endParaRPr>
                    </a:p>
                  </a:txBody>
                  <a:tcPr marT="355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2286000">
                <a:tc>
                  <a:txBody>
                    <a:bodyPr/>
                    <a:lstStyle/>
                    <a:p>
                      <a:pPr indent="0" lvl="0" marL="91440" marR="0" rtl="0" algn="l">
                        <a:lnSpc>
                          <a:spcPct val="100000"/>
                        </a:lnSpc>
                        <a:spcBef>
                          <a:spcPts val="0"/>
                        </a:spcBef>
                        <a:spcAft>
                          <a:spcPts val="0"/>
                        </a:spcAft>
                        <a:buNone/>
                      </a:pPr>
                      <a:r>
                        <a:rPr b="1" lang="en-US" sz="2400" u="none" cap="none" strike="noStrike">
                          <a:solidFill>
                            <a:srgbClr val="36365C"/>
                          </a:solidFill>
                          <a:latin typeface="Times New Roman"/>
                          <a:ea typeface="Times New Roman"/>
                          <a:cs typeface="Times New Roman"/>
                          <a:sym typeface="Times New Roman"/>
                        </a:rPr>
                        <a:t>Vector(int capacity)</a:t>
                      </a:r>
                      <a:endParaRPr sz="2400" u="none" cap="none" strike="noStrike">
                        <a:latin typeface="Times New Roman"/>
                        <a:ea typeface="Times New Roman"/>
                        <a:cs typeface="Times New Roman"/>
                        <a:sym typeface="Times New Roman"/>
                      </a:endParaRPr>
                    </a:p>
                  </a:txBody>
                  <a:tcPr marT="355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1440" marR="370205" rtl="0" algn="l">
                        <a:lnSpc>
                          <a:spcPct val="100000"/>
                        </a:lnSpc>
                        <a:spcBef>
                          <a:spcPts val="0"/>
                        </a:spcBef>
                        <a:spcAft>
                          <a:spcPts val="0"/>
                        </a:spcAft>
                        <a:buNone/>
                      </a:pPr>
                      <a:r>
                        <a:rPr b="1" lang="en-US" sz="2400" u="none" cap="none" strike="noStrike">
                          <a:solidFill>
                            <a:srgbClr val="36365C"/>
                          </a:solidFill>
                          <a:latin typeface="Times New Roman"/>
                          <a:ea typeface="Times New Roman"/>
                          <a:cs typeface="Times New Roman"/>
                          <a:sym typeface="Times New Roman"/>
                        </a:rPr>
                        <a:t>Vector(int capacity)</a:t>
                      </a:r>
                      <a:r>
                        <a:rPr lang="en-US" sz="2400" u="none" cap="none" strike="noStrike">
                          <a:solidFill>
                            <a:srgbClr val="36365C"/>
                          </a:solidFill>
                          <a:latin typeface="Times New Roman"/>
                          <a:ea typeface="Times New Roman"/>
                          <a:cs typeface="Times New Roman"/>
                          <a:sym typeface="Times New Roman"/>
                        </a:rPr>
                        <a:t>: khởi tạo một danh sách mảng mà  có sức chứa (compacity) ban đầu được chỉ định. Nếu  không chỉ định, mặc định là </a:t>
                      </a:r>
                      <a:r>
                        <a:rPr b="1" lang="en-US" sz="2400" u="none" cap="none" strike="noStrike">
                          <a:solidFill>
                            <a:srgbClr val="36365C"/>
                          </a:solidFill>
                          <a:latin typeface="Times New Roman"/>
                          <a:ea typeface="Times New Roman"/>
                          <a:cs typeface="Times New Roman"/>
                          <a:sym typeface="Times New Roman"/>
                        </a:rPr>
                        <a:t>10</a:t>
                      </a:r>
                      <a:r>
                        <a:rPr lang="en-US" sz="2400" u="none" cap="none" strike="noStrike">
                          <a:solidFill>
                            <a:srgbClr val="36365C"/>
                          </a:solidFill>
                          <a:latin typeface="Times New Roman"/>
                          <a:ea typeface="Times New Roman"/>
                          <a:cs typeface="Times New Roman"/>
                          <a:sym typeface="Times New Roman"/>
                        </a:rPr>
                        <a:t>. Mỗi lần thêm một phần  tử vào danh sách, nếu vượt quá sức chứa cho phép thì  danh sách sẽ tự động tăng thêm </a:t>
                      </a:r>
                      <a:r>
                        <a:rPr b="1" lang="en-US" sz="2400" u="none" cap="none" strike="noStrike">
                          <a:solidFill>
                            <a:srgbClr val="36365C"/>
                          </a:solidFill>
                          <a:latin typeface="Times New Roman"/>
                          <a:ea typeface="Times New Roman"/>
                          <a:cs typeface="Times New Roman"/>
                          <a:sym typeface="Times New Roman"/>
                        </a:rPr>
                        <a:t>100% </a:t>
                      </a:r>
                      <a:r>
                        <a:rPr lang="en-US" sz="2400" u="none" cap="none" strike="noStrike">
                          <a:solidFill>
                            <a:srgbClr val="36365C"/>
                          </a:solidFill>
                          <a:latin typeface="Times New Roman"/>
                          <a:ea typeface="Times New Roman"/>
                          <a:cs typeface="Times New Roman"/>
                          <a:sym typeface="Times New Roman"/>
                        </a:rPr>
                        <a:t>kích thước hiện  có.</a:t>
                      </a:r>
                      <a:endParaRPr sz="2400" u="none" cap="none" strike="noStrike">
                        <a:latin typeface="Times New Roman"/>
                        <a:ea typeface="Times New Roman"/>
                        <a:cs typeface="Times New Roman"/>
                        <a:sym typeface="Times New Roman"/>
                      </a:endParaRPr>
                    </a:p>
                  </a:txBody>
                  <a:tcPr marT="355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38"/>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23" name="Google Shape;323;p38"/>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324" name="Google Shape;324;p38"/>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Các phương thức của lớp Vector</a:t>
            </a:r>
            <a:endParaRPr b="1" sz="2800">
              <a:latin typeface="Times New Roman"/>
              <a:ea typeface="Times New Roman"/>
              <a:cs typeface="Times New Roman"/>
              <a:sym typeface="Times New Roman"/>
            </a:endParaRPr>
          </a:p>
        </p:txBody>
      </p:sp>
      <p:sp>
        <p:nvSpPr>
          <p:cNvPr id="325" name="Google Shape;325;p38"/>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326" name="Google Shape;326;p38"/>
          <p:cNvSpPr txBox="1"/>
          <p:nvPr>
            <p:ph idx="4294967295" type="sldNum"/>
          </p:nvPr>
        </p:nvSpPr>
        <p:spPr>
          <a:xfrm>
            <a:off x="12527148" y="5977968"/>
            <a:ext cx="198252" cy="430887"/>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graphicFrame>
        <p:nvGraphicFramePr>
          <p:cNvPr id="327" name="Google Shape;327;p38"/>
          <p:cNvGraphicFramePr/>
          <p:nvPr/>
        </p:nvGraphicFramePr>
        <p:xfrm>
          <a:off x="1447800" y="1485806"/>
          <a:ext cx="3000000" cy="3000000"/>
        </p:xfrm>
        <a:graphic>
          <a:graphicData uri="http://schemas.openxmlformats.org/drawingml/2006/table">
            <a:tbl>
              <a:tblPr bandRow="1" firstRow="1">
                <a:noFill/>
                <a:tableStyleId>{7882ED56-9CE7-4252-A32E-9EB2EA12498E}</a:tableStyleId>
              </a:tblPr>
              <a:tblGrid>
                <a:gridCol w="3450850"/>
                <a:gridCol w="6628100"/>
              </a:tblGrid>
              <a:tr h="117375">
                <a:tc>
                  <a:txBody>
                    <a:bodyPr/>
                    <a:lstStyle/>
                    <a:p>
                      <a:pPr indent="0" lvl="0" marL="91440" marR="0" rtl="0" algn="l">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Phương thức</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91440" marR="0" rtl="0" algn="l">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Mô tả</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r>
              <a:tr h="301500">
                <a:tc>
                  <a:txBody>
                    <a:bodyPr/>
                    <a:lstStyle/>
                    <a:p>
                      <a:pPr indent="0" lvl="0" marL="91440" marR="0" rtl="0" algn="l">
                        <a:lnSpc>
                          <a:spcPct val="100000"/>
                        </a:lnSpc>
                        <a:spcBef>
                          <a:spcPts val="0"/>
                        </a:spcBef>
                        <a:spcAft>
                          <a:spcPts val="0"/>
                        </a:spcAft>
                        <a:buNone/>
                      </a:pPr>
                      <a:r>
                        <a:rPr lang="en-US" sz="2000" u="none" cap="none" strike="noStrike">
                          <a:solidFill>
                            <a:srgbClr val="36365C"/>
                          </a:solidFill>
                          <a:latin typeface="Times New Roman"/>
                          <a:ea typeface="Times New Roman"/>
                          <a:cs typeface="Times New Roman"/>
                          <a:sym typeface="Times New Roman"/>
                        </a:rPr>
                        <a:t>boolean add(Object o)</a:t>
                      </a:r>
                      <a:endParaRPr sz="2000" u="none" cap="none" strike="noStrike">
                        <a:latin typeface="Times New Roman"/>
                        <a:ea typeface="Times New Roman"/>
                        <a:cs typeface="Times New Roman"/>
                        <a:sym typeface="Times New Roman"/>
                      </a:endParaRPr>
                    </a:p>
                  </a:txBody>
                  <a:tcPr marT="2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1440" marR="0" rtl="0" algn="l">
                        <a:lnSpc>
                          <a:spcPct val="100000"/>
                        </a:lnSpc>
                        <a:spcBef>
                          <a:spcPts val="0"/>
                        </a:spcBef>
                        <a:spcAft>
                          <a:spcPts val="0"/>
                        </a:spcAft>
                        <a:buNone/>
                      </a:pPr>
                      <a:r>
                        <a:rPr lang="en-US" sz="2000" u="none" cap="none" strike="noStrike">
                          <a:solidFill>
                            <a:srgbClr val="36365C"/>
                          </a:solidFill>
                          <a:latin typeface="Times New Roman"/>
                          <a:ea typeface="Times New Roman"/>
                          <a:cs typeface="Times New Roman"/>
                          <a:sym typeface="Times New Roman"/>
                        </a:rPr>
                        <a:t>Thêm phần tử được chỉ định vào cuối một danh sách.</a:t>
                      </a:r>
                      <a:endParaRPr sz="2000" u="none" cap="none" strike="noStrike">
                        <a:latin typeface="Times New Roman"/>
                        <a:ea typeface="Times New Roman"/>
                        <a:cs typeface="Times New Roman"/>
                        <a:sym typeface="Times New Roman"/>
                      </a:endParaRPr>
                    </a:p>
                  </a:txBody>
                  <a:tcPr marT="2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850725">
                <a:tc>
                  <a:txBody>
                    <a:bodyPr/>
                    <a:lstStyle/>
                    <a:p>
                      <a:pPr indent="0" lvl="0" marL="91440" marR="1014730" rtl="0" algn="l">
                        <a:lnSpc>
                          <a:spcPct val="100000"/>
                        </a:lnSpc>
                        <a:spcBef>
                          <a:spcPts val="0"/>
                        </a:spcBef>
                        <a:spcAft>
                          <a:spcPts val="0"/>
                        </a:spcAft>
                        <a:buNone/>
                      </a:pPr>
                      <a:r>
                        <a:rPr lang="en-US" sz="2000" u="none" cap="none" strike="noStrike">
                          <a:solidFill>
                            <a:srgbClr val="36365C"/>
                          </a:solidFill>
                          <a:latin typeface="Times New Roman"/>
                          <a:ea typeface="Times New Roman"/>
                          <a:cs typeface="Times New Roman"/>
                          <a:sym typeface="Times New Roman"/>
                        </a:rPr>
                        <a:t>void add(int index, Object  element)</a:t>
                      </a:r>
                      <a:endParaRPr sz="2000" u="none" cap="none" strike="noStrike">
                        <a:latin typeface="Times New Roman"/>
                        <a:ea typeface="Times New Roman"/>
                        <a:cs typeface="Times New Roman"/>
                        <a:sym typeface="Times New Roman"/>
                      </a:endParaRPr>
                    </a:p>
                  </a:txBody>
                  <a:tcPr marT="1822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1440" marR="319405" rtl="0" algn="just">
                        <a:lnSpc>
                          <a:spcPct val="100000"/>
                        </a:lnSpc>
                        <a:spcBef>
                          <a:spcPts val="0"/>
                        </a:spcBef>
                        <a:spcAft>
                          <a:spcPts val="0"/>
                        </a:spcAft>
                        <a:buNone/>
                      </a:pPr>
                      <a:r>
                        <a:rPr lang="en-US" sz="2000" u="none" cap="none" strike="noStrike">
                          <a:solidFill>
                            <a:srgbClr val="36365C"/>
                          </a:solidFill>
                          <a:latin typeface="Times New Roman"/>
                          <a:ea typeface="Times New Roman"/>
                          <a:cs typeface="Times New Roman"/>
                          <a:sym typeface="Times New Roman"/>
                        </a:rPr>
                        <a:t>Chèn một phần tử được chỉ định tại vị trí (index) được chỉ định vào  danh sách. Ném IndexOutOfBoundsException nếu index này ở bên  ngoài dãy (index &lt; 0 hoặc index &gt; size()).</a:t>
                      </a:r>
                      <a:endParaRPr sz="2000" u="none" cap="none" strike="noStrike">
                        <a:latin typeface="Times New Roman"/>
                        <a:ea typeface="Times New Roman"/>
                        <a:cs typeface="Times New Roman"/>
                        <a:sym typeface="Times New Roman"/>
                      </a:endParaRPr>
                    </a:p>
                  </a:txBody>
                  <a:tcPr marT="2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850725">
                <a:tc>
                  <a:txBody>
                    <a:bodyPr/>
                    <a:lstStyle/>
                    <a:p>
                      <a:pPr indent="0" lvl="0" marL="0" marR="0" rtl="0" algn="l">
                        <a:lnSpc>
                          <a:spcPct val="100000"/>
                        </a:lnSpc>
                        <a:spcBef>
                          <a:spcPts val="0"/>
                        </a:spcBef>
                        <a:spcAft>
                          <a:spcPts val="0"/>
                        </a:spcAft>
                        <a:buNone/>
                      </a:pPr>
                      <a:r>
                        <a:t/>
                      </a:r>
                      <a:endParaRPr sz="2250" u="none" cap="none" strike="noStrike">
                        <a:latin typeface="Times New Roman"/>
                        <a:ea typeface="Times New Roman"/>
                        <a:cs typeface="Times New Roman"/>
                        <a:sym typeface="Times New Roman"/>
                      </a:endParaRPr>
                    </a:p>
                    <a:p>
                      <a:pPr indent="0" lvl="0" marL="91440" marR="0" rtl="0" algn="l">
                        <a:lnSpc>
                          <a:spcPct val="100000"/>
                        </a:lnSpc>
                        <a:spcBef>
                          <a:spcPts val="0"/>
                        </a:spcBef>
                        <a:spcAft>
                          <a:spcPts val="0"/>
                        </a:spcAft>
                        <a:buNone/>
                      </a:pPr>
                      <a:r>
                        <a:rPr lang="en-US" sz="2000" u="none" cap="none" strike="noStrike">
                          <a:solidFill>
                            <a:srgbClr val="36365C"/>
                          </a:solidFill>
                          <a:latin typeface="Times New Roman"/>
                          <a:ea typeface="Times New Roman"/>
                          <a:cs typeface="Times New Roman"/>
                          <a:sym typeface="Times New Roman"/>
                        </a:rPr>
                        <a:t>boolean addAll(Collection c)</a:t>
                      </a:r>
                      <a:endParaRPr sz="2000" u="none" cap="none" strike="noStrike">
                        <a:latin typeface="Times New Roman"/>
                        <a:ea typeface="Times New Roman"/>
                        <a:cs typeface="Times New Roman"/>
                        <a:sym typeface="Times New Roman"/>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1440" marR="196215" rtl="0" algn="just">
                        <a:lnSpc>
                          <a:spcPct val="100000"/>
                        </a:lnSpc>
                        <a:spcBef>
                          <a:spcPts val="0"/>
                        </a:spcBef>
                        <a:spcAft>
                          <a:spcPts val="0"/>
                        </a:spcAft>
                        <a:buNone/>
                      </a:pPr>
                      <a:r>
                        <a:rPr lang="en-US" sz="2000" u="none" cap="none" strike="noStrike">
                          <a:solidFill>
                            <a:srgbClr val="36365C"/>
                          </a:solidFill>
                          <a:latin typeface="Times New Roman"/>
                          <a:ea typeface="Times New Roman"/>
                          <a:cs typeface="Times New Roman"/>
                          <a:sym typeface="Times New Roman"/>
                        </a:rPr>
                        <a:t>Thêm tất cả các phần tử trong collection được chỉ định vào cuối của  danh sách gọi phương thức, theo thứ tự chúng được trả về bởi bộ lặp  iterator.</a:t>
                      </a:r>
                      <a:endParaRPr sz="2000" u="none" cap="none" strike="noStrike">
                        <a:latin typeface="Times New Roman"/>
                        <a:ea typeface="Times New Roman"/>
                        <a:cs typeface="Times New Roman"/>
                        <a:sym typeface="Times New Roman"/>
                      </a:endParaRPr>
                    </a:p>
                  </a:txBody>
                  <a:tcPr marT="2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851300">
                <a:tc>
                  <a:txBody>
                    <a:bodyPr/>
                    <a:lstStyle/>
                    <a:p>
                      <a:pPr indent="0" lvl="0" marL="91440" marR="1078230" rtl="0" algn="l">
                        <a:lnSpc>
                          <a:spcPct val="100000"/>
                        </a:lnSpc>
                        <a:spcBef>
                          <a:spcPts val="0"/>
                        </a:spcBef>
                        <a:spcAft>
                          <a:spcPts val="0"/>
                        </a:spcAft>
                        <a:buNone/>
                      </a:pPr>
                      <a:r>
                        <a:rPr lang="en-US" sz="2000" u="none" cap="none" strike="noStrike">
                          <a:solidFill>
                            <a:srgbClr val="36365C"/>
                          </a:solidFill>
                          <a:latin typeface="Times New Roman"/>
                          <a:ea typeface="Times New Roman"/>
                          <a:cs typeface="Times New Roman"/>
                          <a:sym typeface="Times New Roman"/>
                        </a:rPr>
                        <a:t>boolean addAll(int index,  Collection c)</a:t>
                      </a:r>
                      <a:endParaRPr sz="2000" u="none" cap="none" strike="noStrike">
                        <a:latin typeface="Times New Roman"/>
                        <a:ea typeface="Times New Roman"/>
                        <a:cs typeface="Times New Roman"/>
                        <a:sym typeface="Times New Roman"/>
                      </a:endParaRPr>
                    </a:p>
                  </a:txBody>
                  <a:tcPr marT="1828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1440" marR="106679" rtl="0" algn="l">
                        <a:lnSpc>
                          <a:spcPct val="100000"/>
                        </a:lnSpc>
                        <a:spcBef>
                          <a:spcPts val="0"/>
                        </a:spcBef>
                        <a:spcAft>
                          <a:spcPts val="0"/>
                        </a:spcAft>
                        <a:buNone/>
                      </a:pPr>
                      <a:r>
                        <a:rPr lang="en-US" sz="2000" u="none" cap="none" strike="noStrike">
                          <a:solidFill>
                            <a:srgbClr val="36365C"/>
                          </a:solidFill>
                          <a:latin typeface="Times New Roman"/>
                          <a:ea typeface="Times New Roman"/>
                          <a:cs typeface="Times New Roman"/>
                          <a:sym typeface="Times New Roman"/>
                        </a:rPr>
                        <a:t>Thêm tất cả các phần tử trong collection được chỉ định vào danh sách  gọi phương thức, bắt đầu từ vị trí đã chỉ định. Ném  NullPointerException nếu collection đã cho là null.</a:t>
                      </a:r>
                      <a:endParaRPr sz="2000" u="none" cap="none" strike="noStrike">
                        <a:latin typeface="Times New Roman"/>
                        <a:ea typeface="Times New Roman"/>
                        <a:cs typeface="Times New Roman"/>
                        <a:sym typeface="Times New Roman"/>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851300">
                <a:tc>
                  <a:txBody>
                    <a:bodyPr/>
                    <a:lstStyle/>
                    <a:p>
                      <a:pPr indent="0" lvl="0" marL="91440" marR="0" rtl="0" algn="l">
                        <a:lnSpc>
                          <a:spcPct val="100000"/>
                        </a:lnSpc>
                        <a:spcBef>
                          <a:spcPts val="0"/>
                        </a:spcBef>
                        <a:spcAft>
                          <a:spcPts val="0"/>
                        </a:spcAft>
                        <a:buNone/>
                      </a:pPr>
                      <a:r>
                        <a:rPr lang="en-US" sz="2000" u="none" cap="none" strike="noStrike">
                          <a:solidFill>
                            <a:srgbClr val="36365C"/>
                          </a:solidFill>
                          <a:latin typeface="Times New Roman"/>
                          <a:ea typeface="Times New Roman"/>
                          <a:cs typeface="Times New Roman"/>
                          <a:sym typeface="Times New Roman"/>
                        </a:rPr>
                        <a:t>Object get(int index)</a:t>
                      </a:r>
                      <a:endParaRPr sz="2000" u="none" cap="none" strike="noStrike">
                        <a:latin typeface="Times New Roman"/>
                        <a:ea typeface="Times New Roman"/>
                        <a:cs typeface="Times New Roman"/>
                        <a:sym typeface="Times New Roman"/>
                      </a:endParaRPr>
                    </a:p>
                  </a:txBody>
                  <a:tcPr marT="1828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1440" marR="95885" rtl="0" algn="l">
                        <a:lnSpc>
                          <a:spcPct val="100000"/>
                        </a:lnSpc>
                        <a:spcBef>
                          <a:spcPts val="0"/>
                        </a:spcBef>
                        <a:spcAft>
                          <a:spcPts val="0"/>
                        </a:spcAft>
                        <a:buNone/>
                      </a:pPr>
                      <a:r>
                        <a:rPr lang="en-US" sz="2000" u="none" cap="none" strike="noStrike">
                          <a:solidFill>
                            <a:srgbClr val="36365C"/>
                          </a:solidFill>
                          <a:latin typeface="Times New Roman"/>
                          <a:ea typeface="Times New Roman"/>
                          <a:cs typeface="Times New Roman"/>
                          <a:sym typeface="Times New Roman"/>
                        </a:rPr>
                        <a:t>Trả về phần tử tại index đã cho. Ném IndexOutOfBoundsException  nếu index đã cho là ở bên ngoài dãy (index &lt; 0 hoặc index &gt;= size()).</a:t>
                      </a:r>
                      <a:endParaRPr sz="2000" u="none" cap="none" strike="noStrike">
                        <a:latin typeface="Times New Roman"/>
                        <a:ea typeface="Times New Roman"/>
                        <a:cs typeface="Times New Roman"/>
                        <a:sym typeface="Times New Roman"/>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851300">
                <a:tc>
                  <a:txBody>
                    <a:bodyPr/>
                    <a:lstStyle/>
                    <a:p>
                      <a:pPr indent="0" lvl="0" marL="91440" marR="0" rtl="0" algn="l">
                        <a:lnSpc>
                          <a:spcPct val="100000"/>
                        </a:lnSpc>
                        <a:spcBef>
                          <a:spcPts val="0"/>
                        </a:spcBef>
                        <a:spcAft>
                          <a:spcPts val="0"/>
                        </a:spcAft>
                        <a:buNone/>
                      </a:pPr>
                      <a:r>
                        <a:rPr lang="en-US" sz="2000" u="none" cap="none" strike="noStrike">
                          <a:solidFill>
                            <a:srgbClr val="36365C"/>
                          </a:solidFill>
                          <a:latin typeface="Times New Roman"/>
                          <a:ea typeface="Times New Roman"/>
                          <a:cs typeface="Times New Roman"/>
                          <a:sym typeface="Times New Roman"/>
                        </a:rPr>
                        <a:t>int indexOf(Object o)</a:t>
                      </a:r>
                      <a:endParaRPr sz="2000" u="none" cap="none" strike="noStrike">
                        <a:latin typeface="Times New Roman"/>
                        <a:ea typeface="Times New Roman"/>
                        <a:cs typeface="Times New Roman"/>
                        <a:sym typeface="Times New Roman"/>
                      </a:endParaRPr>
                    </a:p>
                  </a:txBody>
                  <a:tcPr marT="1828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1440" marR="210184" rtl="0" algn="l">
                        <a:lnSpc>
                          <a:spcPct val="100000"/>
                        </a:lnSpc>
                        <a:spcBef>
                          <a:spcPts val="0"/>
                        </a:spcBef>
                        <a:spcAft>
                          <a:spcPts val="0"/>
                        </a:spcAft>
                        <a:buNone/>
                      </a:pPr>
                      <a:r>
                        <a:rPr lang="en-US" sz="2000" u="none" cap="none" strike="noStrike">
                          <a:solidFill>
                            <a:srgbClr val="36365C"/>
                          </a:solidFill>
                          <a:latin typeface="Times New Roman"/>
                          <a:ea typeface="Times New Roman"/>
                          <a:cs typeface="Times New Roman"/>
                          <a:sym typeface="Times New Roman"/>
                        </a:rPr>
                        <a:t>Lấy vị trí (index) trong danh sách với sự xuất hiện đầu tiên của phần  tử được chỉ định, hoặc -1 nếu danh sách không chứa phần tử này.</a:t>
                      </a:r>
                      <a:endParaRPr sz="2000" u="none" cap="none" strike="noStrike">
                        <a:latin typeface="Times New Roman"/>
                        <a:ea typeface="Times New Roman"/>
                        <a:cs typeface="Times New Roman"/>
                        <a:sym typeface="Times New Roman"/>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39"/>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33" name="Google Shape;333;p39"/>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334" name="Google Shape;334;p39"/>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Các phương thức của lớp Vector</a:t>
            </a:r>
            <a:endParaRPr b="1" sz="2800">
              <a:latin typeface="Times New Roman"/>
              <a:ea typeface="Times New Roman"/>
              <a:cs typeface="Times New Roman"/>
              <a:sym typeface="Times New Roman"/>
            </a:endParaRPr>
          </a:p>
        </p:txBody>
      </p:sp>
      <p:sp>
        <p:nvSpPr>
          <p:cNvPr id="335" name="Google Shape;335;p39"/>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336" name="Google Shape;336;p39"/>
          <p:cNvSpPr txBox="1"/>
          <p:nvPr>
            <p:ph idx="4294967295" type="sldNum"/>
          </p:nvPr>
        </p:nvSpPr>
        <p:spPr>
          <a:xfrm>
            <a:off x="11824915" y="7028529"/>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graphicFrame>
        <p:nvGraphicFramePr>
          <p:cNvPr id="337" name="Google Shape;337;p39"/>
          <p:cNvGraphicFramePr/>
          <p:nvPr/>
        </p:nvGraphicFramePr>
        <p:xfrm>
          <a:off x="471408" y="1631366"/>
          <a:ext cx="3000000" cy="3000000"/>
        </p:xfrm>
        <a:graphic>
          <a:graphicData uri="http://schemas.openxmlformats.org/drawingml/2006/table">
            <a:tbl>
              <a:tblPr bandRow="1" firstRow="1">
                <a:noFill/>
                <a:tableStyleId>{7882ED56-9CE7-4252-A32E-9EB2EA12498E}</a:tableStyleId>
              </a:tblPr>
              <a:tblGrid>
                <a:gridCol w="3780150"/>
                <a:gridCol w="7260600"/>
              </a:tblGrid>
              <a:tr h="518150">
                <a:tc>
                  <a:txBody>
                    <a:bodyPr/>
                    <a:lstStyle/>
                    <a:p>
                      <a:pPr indent="0" lvl="0" marL="91440" marR="0" rtl="0" algn="l">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Phương thức</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91440" marR="0" rtl="0" algn="l">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Mô tả</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r>
              <a:tr h="990600">
                <a:tc>
                  <a:txBody>
                    <a:bodyPr/>
                    <a:lstStyle/>
                    <a:p>
                      <a:pPr indent="0" lvl="0" marL="0" marR="0" rtl="0" algn="l">
                        <a:lnSpc>
                          <a:spcPct val="100000"/>
                        </a:lnSpc>
                        <a:spcBef>
                          <a:spcPts val="0"/>
                        </a:spcBef>
                        <a:spcAft>
                          <a:spcPts val="0"/>
                        </a:spcAft>
                        <a:buNone/>
                      </a:pPr>
                      <a:r>
                        <a:t/>
                      </a:r>
                      <a:endParaRPr sz="2250" u="none" cap="none" strike="noStrike">
                        <a:latin typeface="Times New Roman"/>
                        <a:ea typeface="Times New Roman"/>
                        <a:cs typeface="Times New Roman"/>
                        <a:sym typeface="Times New Roman"/>
                      </a:endParaRPr>
                    </a:p>
                    <a:p>
                      <a:pPr indent="0" lvl="0" marL="91440" marR="0" rtl="0" algn="l">
                        <a:lnSpc>
                          <a:spcPct val="100000"/>
                        </a:lnSpc>
                        <a:spcBef>
                          <a:spcPts val="0"/>
                        </a:spcBef>
                        <a:spcAft>
                          <a:spcPts val="0"/>
                        </a:spcAft>
                        <a:buNone/>
                      </a:pPr>
                      <a:r>
                        <a:rPr lang="en-US" sz="2000" u="none" cap="none" strike="noStrike">
                          <a:solidFill>
                            <a:srgbClr val="36365C"/>
                          </a:solidFill>
                          <a:latin typeface="Times New Roman"/>
                          <a:ea typeface="Times New Roman"/>
                          <a:cs typeface="Times New Roman"/>
                          <a:sym typeface="Times New Roman"/>
                        </a:rPr>
                        <a:t>int lastIndexOf(Object o)</a:t>
                      </a:r>
                      <a:endParaRPr sz="2000" u="none" cap="none" strike="noStrike">
                        <a:latin typeface="Times New Roman"/>
                        <a:ea typeface="Times New Roman"/>
                        <a:cs typeface="Times New Roman"/>
                        <a:sym typeface="Times New Roman"/>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1440" marR="467994" rtl="0" algn="l">
                        <a:lnSpc>
                          <a:spcPct val="100000"/>
                        </a:lnSpc>
                        <a:spcBef>
                          <a:spcPts val="0"/>
                        </a:spcBef>
                        <a:spcAft>
                          <a:spcPts val="0"/>
                        </a:spcAft>
                        <a:buNone/>
                      </a:pPr>
                      <a:r>
                        <a:rPr lang="en-US" sz="2000" u="none" cap="none" strike="noStrike">
                          <a:solidFill>
                            <a:srgbClr val="36365C"/>
                          </a:solidFill>
                          <a:latin typeface="Times New Roman"/>
                          <a:ea typeface="Times New Roman"/>
                          <a:cs typeface="Times New Roman"/>
                          <a:sym typeface="Times New Roman"/>
                        </a:rPr>
                        <a:t>Lấy vị trí (index) trong danh sách với sự xuất hiện cuối cùng của  phần tử được chỉ định, hoặc -1 nếu danh sách không chứa phần tử  này.</a:t>
                      </a:r>
                      <a:endParaRPr sz="2000" u="none" cap="none" strike="noStrike">
                        <a:latin typeface="Times New Roman"/>
                        <a:ea typeface="Times New Roman"/>
                        <a:cs typeface="Times New Roman"/>
                        <a:sym typeface="Times New Roman"/>
                      </a:endParaRPr>
                    </a:p>
                  </a:txBody>
                  <a:tcPr marT="2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685800">
                <a:tc>
                  <a:txBody>
                    <a:bodyPr/>
                    <a:lstStyle/>
                    <a:p>
                      <a:pPr indent="0" lvl="0" marL="91440" marR="0" rtl="0" algn="l">
                        <a:lnSpc>
                          <a:spcPct val="100000"/>
                        </a:lnSpc>
                        <a:spcBef>
                          <a:spcPts val="0"/>
                        </a:spcBef>
                        <a:spcAft>
                          <a:spcPts val="0"/>
                        </a:spcAft>
                        <a:buNone/>
                      </a:pPr>
                      <a:r>
                        <a:rPr lang="en-US" sz="2000" u="none" cap="none" strike="noStrike">
                          <a:solidFill>
                            <a:srgbClr val="36365C"/>
                          </a:solidFill>
                          <a:latin typeface="Times New Roman"/>
                          <a:ea typeface="Times New Roman"/>
                          <a:cs typeface="Times New Roman"/>
                          <a:sym typeface="Times New Roman"/>
                        </a:rPr>
                        <a:t>Object remove(int index)</a:t>
                      </a:r>
                      <a:endParaRPr sz="2000" u="none" cap="none" strike="noStrike">
                        <a:latin typeface="Times New Roman"/>
                        <a:ea typeface="Times New Roman"/>
                        <a:cs typeface="Times New Roman"/>
                        <a:sym typeface="Times New Roman"/>
                      </a:endParaRPr>
                    </a:p>
                  </a:txBody>
                  <a:tcPr marT="1822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1440" marR="299085" rtl="0" algn="l">
                        <a:lnSpc>
                          <a:spcPct val="100000"/>
                        </a:lnSpc>
                        <a:spcBef>
                          <a:spcPts val="0"/>
                        </a:spcBef>
                        <a:spcAft>
                          <a:spcPts val="0"/>
                        </a:spcAft>
                        <a:buNone/>
                      </a:pPr>
                      <a:r>
                        <a:rPr lang="en-US" sz="2000" u="none" cap="none" strike="noStrike">
                          <a:solidFill>
                            <a:srgbClr val="36365C"/>
                          </a:solidFill>
                          <a:latin typeface="Times New Roman"/>
                          <a:ea typeface="Times New Roman"/>
                          <a:cs typeface="Times New Roman"/>
                          <a:sym typeface="Times New Roman"/>
                        </a:rPr>
                        <a:t>Gỡ bỏ phần tử tại index đã cho. Ném IndexOutOfBoundsException  nếu index ở ngoài dãy (index &lt; 0 hoặc index &gt;= size()).</a:t>
                      </a:r>
                      <a:endParaRPr sz="2000" u="none" cap="none" strike="noStrike">
                        <a:latin typeface="Times New Roman"/>
                        <a:ea typeface="Times New Roman"/>
                        <a:cs typeface="Times New Roman"/>
                        <a:sym typeface="Times New Roman"/>
                      </a:endParaRPr>
                    </a:p>
                  </a:txBody>
                  <a:tcPr marT="2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990600">
                <a:tc>
                  <a:txBody>
                    <a:bodyPr/>
                    <a:lstStyle/>
                    <a:p>
                      <a:pPr indent="0" lvl="0" marL="0" marR="0" rtl="0" algn="l">
                        <a:lnSpc>
                          <a:spcPct val="100000"/>
                        </a:lnSpc>
                        <a:spcBef>
                          <a:spcPts val="0"/>
                        </a:spcBef>
                        <a:spcAft>
                          <a:spcPts val="0"/>
                        </a:spcAft>
                        <a:buNone/>
                      </a:pPr>
                      <a:r>
                        <a:t/>
                      </a:r>
                      <a:endParaRPr sz="2250" u="none" cap="none" strike="noStrike">
                        <a:latin typeface="Times New Roman"/>
                        <a:ea typeface="Times New Roman"/>
                        <a:cs typeface="Times New Roman"/>
                        <a:sym typeface="Times New Roman"/>
                      </a:endParaRPr>
                    </a:p>
                    <a:p>
                      <a:pPr indent="0" lvl="0" marL="91440" marR="0" rtl="0" algn="l">
                        <a:lnSpc>
                          <a:spcPct val="100000"/>
                        </a:lnSpc>
                        <a:spcBef>
                          <a:spcPts val="0"/>
                        </a:spcBef>
                        <a:spcAft>
                          <a:spcPts val="0"/>
                        </a:spcAft>
                        <a:buNone/>
                      </a:pPr>
                      <a:r>
                        <a:rPr lang="en-US" sz="2000" u="none" cap="none" strike="noStrike">
                          <a:solidFill>
                            <a:srgbClr val="36365C"/>
                          </a:solidFill>
                          <a:latin typeface="Times New Roman"/>
                          <a:ea typeface="Times New Roman"/>
                          <a:cs typeface="Times New Roman"/>
                          <a:sym typeface="Times New Roman"/>
                        </a:rPr>
                        <a:t>void retainAll(Collection c)</a:t>
                      </a:r>
                      <a:endParaRPr sz="2000" u="none" cap="none" strike="noStrike">
                        <a:latin typeface="Times New Roman"/>
                        <a:ea typeface="Times New Roman"/>
                        <a:cs typeface="Times New Roman"/>
                        <a:sym typeface="Times New Roman"/>
                      </a:endParaRPr>
                    </a:p>
                  </a:txBody>
                  <a:tcPr marT="63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1440" marR="83820" rtl="0" algn="just">
                        <a:lnSpc>
                          <a:spcPct val="100000"/>
                        </a:lnSpc>
                        <a:spcBef>
                          <a:spcPts val="0"/>
                        </a:spcBef>
                        <a:spcAft>
                          <a:spcPts val="0"/>
                        </a:spcAft>
                        <a:buNone/>
                      </a:pPr>
                      <a:r>
                        <a:rPr lang="en-US" sz="2000" u="none" cap="none" strike="noStrike">
                          <a:solidFill>
                            <a:srgbClr val="36365C"/>
                          </a:solidFill>
                          <a:latin typeface="Times New Roman"/>
                          <a:ea typeface="Times New Roman"/>
                          <a:cs typeface="Times New Roman"/>
                          <a:sym typeface="Times New Roman"/>
                        </a:rPr>
                        <a:t>Xóa những phần tử không thuộc collection c và không thuộc list hiện  tại khỏi list hiện tại. Ném NullPointerException nếu collection đã cho  là null.</a:t>
                      </a:r>
                      <a:endParaRPr sz="2000" u="none" cap="none" strike="noStrike">
                        <a:latin typeface="Times New Roman"/>
                        <a:ea typeface="Times New Roman"/>
                        <a:cs typeface="Times New Roman"/>
                        <a:sym typeface="Times New Roman"/>
                      </a:endParaRPr>
                    </a:p>
                  </a:txBody>
                  <a:tcPr marT="2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685800">
                <a:tc>
                  <a:txBody>
                    <a:bodyPr/>
                    <a:lstStyle/>
                    <a:p>
                      <a:pPr indent="0" lvl="0" marL="91440" marR="0" rtl="0" algn="l">
                        <a:lnSpc>
                          <a:spcPct val="100000"/>
                        </a:lnSpc>
                        <a:spcBef>
                          <a:spcPts val="0"/>
                        </a:spcBef>
                        <a:spcAft>
                          <a:spcPts val="0"/>
                        </a:spcAft>
                        <a:buNone/>
                      </a:pPr>
                      <a:r>
                        <a:rPr lang="en-US" sz="2000" u="none" cap="none" strike="noStrike">
                          <a:solidFill>
                            <a:srgbClr val="36365C"/>
                          </a:solidFill>
                          <a:latin typeface="Times New Roman"/>
                          <a:ea typeface="Times New Roman"/>
                          <a:cs typeface="Times New Roman"/>
                          <a:sym typeface="Times New Roman"/>
                        </a:rPr>
                        <a:t>void removeAll(Collection c)</a:t>
                      </a:r>
                      <a:endParaRPr sz="2000" u="none" cap="none" strike="noStrike">
                        <a:latin typeface="Times New Roman"/>
                        <a:ea typeface="Times New Roman"/>
                        <a:cs typeface="Times New Roman"/>
                        <a:sym typeface="Times New Roman"/>
                      </a:endParaRPr>
                    </a:p>
                  </a:txBody>
                  <a:tcPr marT="1828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1440" marR="0" rtl="0" algn="l">
                        <a:lnSpc>
                          <a:spcPct val="100000"/>
                        </a:lnSpc>
                        <a:spcBef>
                          <a:spcPts val="0"/>
                        </a:spcBef>
                        <a:spcAft>
                          <a:spcPts val="0"/>
                        </a:spcAft>
                        <a:buNone/>
                      </a:pPr>
                      <a:r>
                        <a:rPr lang="en-US" sz="2000" u="none" cap="none" strike="noStrike">
                          <a:solidFill>
                            <a:srgbClr val="36365C"/>
                          </a:solidFill>
                          <a:latin typeface="Times New Roman"/>
                          <a:ea typeface="Times New Roman"/>
                          <a:cs typeface="Times New Roman"/>
                          <a:sym typeface="Times New Roman"/>
                        </a:rPr>
                        <a:t>Xóa những phần tử thuộc collection c và thuộc list hiện tại khỏi list</a:t>
                      </a:r>
                      <a:endParaRPr sz="2000" u="none" cap="none" strike="noStrike">
                        <a:latin typeface="Times New Roman"/>
                        <a:ea typeface="Times New Roman"/>
                        <a:cs typeface="Times New Roman"/>
                        <a:sym typeface="Times New Roman"/>
                      </a:endParaRPr>
                    </a:p>
                    <a:p>
                      <a:pPr indent="0" lvl="0" marL="91440" marR="0" rtl="0" algn="l">
                        <a:lnSpc>
                          <a:spcPct val="100000"/>
                        </a:lnSpc>
                        <a:spcBef>
                          <a:spcPts val="0"/>
                        </a:spcBef>
                        <a:spcAft>
                          <a:spcPts val="0"/>
                        </a:spcAft>
                        <a:buNone/>
                      </a:pPr>
                      <a:r>
                        <a:rPr lang="en-US" sz="2000" u="none" cap="none" strike="noStrike">
                          <a:solidFill>
                            <a:srgbClr val="36365C"/>
                          </a:solidFill>
                          <a:latin typeface="Times New Roman"/>
                          <a:ea typeface="Times New Roman"/>
                          <a:cs typeface="Times New Roman"/>
                          <a:sym typeface="Times New Roman"/>
                        </a:rPr>
                        <a:t>hiện tại. Ném NullPointerException nếu collection đã cho là null.</a:t>
                      </a:r>
                      <a:endParaRPr sz="2000" u="none" cap="none" strike="noStrike">
                        <a:latin typeface="Times New Roman"/>
                        <a:ea typeface="Times New Roman"/>
                        <a:cs typeface="Times New Roman"/>
                        <a:sym typeface="Times New Roman"/>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990550">
                <a:tc>
                  <a:txBody>
                    <a:bodyPr/>
                    <a:lstStyle/>
                    <a:p>
                      <a:pPr indent="0" lvl="0" marL="91440" marR="874394" rtl="0" algn="l">
                        <a:lnSpc>
                          <a:spcPct val="100000"/>
                        </a:lnSpc>
                        <a:spcBef>
                          <a:spcPts val="0"/>
                        </a:spcBef>
                        <a:spcAft>
                          <a:spcPts val="0"/>
                        </a:spcAft>
                        <a:buNone/>
                      </a:pPr>
                      <a:r>
                        <a:rPr lang="en-US" sz="2000" u="none" cap="none" strike="noStrike">
                          <a:solidFill>
                            <a:srgbClr val="36365C"/>
                          </a:solidFill>
                          <a:latin typeface="Times New Roman"/>
                          <a:ea typeface="Times New Roman"/>
                          <a:cs typeface="Times New Roman"/>
                          <a:sym typeface="Times New Roman"/>
                        </a:rPr>
                        <a:t>Object set(int index, Object  element)</a:t>
                      </a:r>
                      <a:endParaRPr sz="2000" u="none" cap="none" strike="noStrike">
                        <a:latin typeface="Times New Roman"/>
                        <a:ea typeface="Times New Roman"/>
                        <a:cs typeface="Times New Roman"/>
                        <a:sym typeface="Times New Roman"/>
                      </a:endParaRPr>
                    </a:p>
                  </a:txBody>
                  <a:tcPr marT="1828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1440" marR="494030" rtl="0" algn="l">
                        <a:lnSpc>
                          <a:spcPct val="100000"/>
                        </a:lnSpc>
                        <a:spcBef>
                          <a:spcPts val="0"/>
                        </a:spcBef>
                        <a:spcAft>
                          <a:spcPts val="0"/>
                        </a:spcAft>
                        <a:buNone/>
                      </a:pPr>
                      <a:r>
                        <a:rPr lang="en-US" sz="2000" u="none" cap="none" strike="noStrike">
                          <a:solidFill>
                            <a:srgbClr val="36365C"/>
                          </a:solidFill>
                          <a:latin typeface="Times New Roman"/>
                          <a:ea typeface="Times New Roman"/>
                          <a:cs typeface="Times New Roman"/>
                          <a:sym typeface="Times New Roman"/>
                        </a:rPr>
                        <a:t>Thay thế phần tử tại vị trí đã cho trong list này với phần tử đã xác  định. Ném IndexOutOfBoundsException nếu index ở ngoài dãy  (index &lt; 0 hoặc index &gt;= size()).</a:t>
                      </a:r>
                      <a:endParaRPr sz="2000" u="none" cap="none" strike="noStrike">
                        <a:latin typeface="Times New Roman"/>
                        <a:ea typeface="Times New Roman"/>
                        <a:cs typeface="Times New Roman"/>
                        <a:sym typeface="Times New Roman"/>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p40"/>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43" name="Google Shape;343;p4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344" name="Google Shape;344;p40"/>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Các phương thức của lớp Vector</a:t>
            </a:r>
            <a:endParaRPr b="1" sz="2800">
              <a:latin typeface="Times New Roman"/>
              <a:ea typeface="Times New Roman"/>
              <a:cs typeface="Times New Roman"/>
              <a:sym typeface="Times New Roman"/>
            </a:endParaRPr>
          </a:p>
        </p:txBody>
      </p:sp>
      <p:sp>
        <p:nvSpPr>
          <p:cNvPr id="345" name="Google Shape;345;p40"/>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346" name="Google Shape;346;p40"/>
          <p:cNvSpPr txBox="1"/>
          <p:nvPr>
            <p:ph idx="4294967295" type="sldNum"/>
          </p:nvPr>
        </p:nvSpPr>
        <p:spPr>
          <a:xfrm>
            <a:off x="11658307" y="696732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graphicFrame>
        <p:nvGraphicFramePr>
          <p:cNvPr id="347" name="Google Shape;347;p40"/>
          <p:cNvGraphicFramePr/>
          <p:nvPr/>
        </p:nvGraphicFramePr>
        <p:xfrm>
          <a:off x="304800" y="1570158"/>
          <a:ext cx="3000000" cy="3000000"/>
        </p:xfrm>
        <a:graphic>
          <a:graphicData uri="http://schemas.openxmlformats.org/drawingml/2006/table">
            <a:tbl>
              <a:tblPr bandRow="1" firstRow="1">
                <a:noFill/>
                <a:tableStyleId>{7882ED56-9CE7-4252-A32E-9EB2EA12498E}</a:tableStyleId>
              </a:tblPr>
              <a:tblGrid>
                <a:gridCol w="3780150"/>
                <a:gridCol w="7260600"/>
              </a:tblGrid>
              <a:tr h="518150">
                <a:tc>
                  <a:txBody>
                    <a:bodyPr/>
                    <a:lstStyle/>
                    <a:p>
                      <a:pPr indent="0" lvl="0" marL="91440" marR="0" rtl="0" algn="l">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Phương thức</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91440" marR="0" rtl="0" algn="l">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Mô tả</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r>
              <a:tr h="1173475">
                <a:tc>
                  <a:txBody>
                    <a:bodyPr/>
                    <a:lstStyle/>
                    <a:p>
                      <a:pPr indent="0" lvl="0" marL="0" marR="0" rtl="0" algn="l">
                        <a:lnSpc>
                          <a:spcPct val="100000"/>
                        </a:lnSpc>
                        <a:spcBef>
                          <a:spcPts val="0"/>
                        </a:spcBef>
                        <a:spcAft>
                          <a:spcPts val="0"/>
                        </a:spcAft>
                        <a:buNone/>
                      </a:pPr>
                      <a:r>
                        <a:t/>
                      </a:r>
                      <a:endParaRPr sz="2650" u="none" cap="none" strike="noStrike">
                        <a:latin typeface="Times New Roman"/>
                        <a:ea typeface="Times New Roman"/>
                        <a:cs typeface="Times New Roman"/>
                        <a:sym typeface="Times New Roman"/>
                      </a:endParaRPr>
                    </a:p>
                    <a:p>
                      <a:pPr indent="0" lvl="0" marL="91440" marR="0" rtl="0" algn="l">
                        <a:lnSpc>
                          <a:spcPct val="100000"/>
                        </a:lnSpc>
                        <a:spcBef>
                          <a:spcPts val="0"/>
                        </a:spcBef>
                        <a:spcAft>
                          <a:spcPts val="0"/>
                        </a:spcAft>
                        <a:buNone/>
                      </a:pPr>
                      <a:r>
                        <a:rPr lang="en-US" sz="2400" u="none" cap="none" strike="noStrike">
                          <a:solidFill>
                            <a:srgbClr val="36365C"/>
                          </a:solidFill>
                          <a:latin typeface="Times New Roman"/>
                          <a:ea typeface="Times New Roman"/>
                          <a:cs typeface="Times New Roman"/>
                          <a:sym typeface="Times New Roman"/>
                        </a:rPr>
                        <a:t>Object[] toArray()</a:t>
                      </a:r>
                      <a:endParaRPr sz="2400" u="none" cap="none" strike="noStrike">
                        <a:latin typeface="Times New Roman"/>
                        <a:ea typeface="Times New Roman"/>
                        <a:cs typeface="Times New Roman"/>
                        <a:sym typeface="Times New Roman"/>
                      </a:endParaRPr>
                    </a:p>
                  </a:txBody>
                  <a:tcPr marT="63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1440" marR="86995" rtl="0" algn="l">
                        <a:lnSpc>
                          <a:spcPct val="100000"/>
                        </a:lnSpc>
                        <a:spcBef>
                          <a:spcPts val="0"/>
                        </a:spcBef>
                        <a:spcAft>
                          <a:spcPts val="0"/>
                        </a:spcAft>
                        <a:buNone/>
                      </a:pPr>
                      <a:r>
                        <a:rPr lang="en-US" sz="2400" u="none" cap="none" strike="noStrike">
                          <a:solidFill>
                            <a:srgbClr val="36365C"/>
                          </a:solidFill>
                          <a:latin typeface="Times New Roman"/>
                          <a:ea typeface="Times New Roman"/>
                          <a:cs typeface="Times New Roman"/>
                          <a:sym typeface="Times New Roman"/>
                        </a:rPr>
                        <a:t>Chuyển một danh sách sang mảng và trả về một mảng  chứa tất cả các phần tử trong danh sách này theo đúng thứ  tự. Ném NullPointerException nếu mảng này là null.</a:t>
                      </a:r>
                      <a:endParaRPr sz="2400" u="none" cap="none" strike="noStrike">
                        <a:latin typeface="Times New Roman"/>
                        <a:ea typeface="Times New Roman"/>
                        <a:cs typeface="Times New Roman"/>
                        <a:sym typeface="Times New Roman"/>
                      </a:endParaRPr>
                    </a:p>
                  </a:txBody>
                  <a:tcPr marT="273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1539250">
                <a:tc>
                  <a:txBody>
                    <a:bodyPr/>
                    <a:lstStyle/>
                    <a:p>
                      <a:pPr indent="0" lvl="0" marL="0" marR="0" rtl="0" algn="l">
                        <a:lnSpc>
                          <a:spcPct val="100000"/>
                        </a:lnSpc>
                        <a:spcBef>
                          <a:spcPts val="0"/>
                        </a:spcBef>
                        <a:spcAft>
                          <a:spcPts val="0"/>
                        </a:spcAft>
                        <a:buNone/>
                      </a:pPr>
                      <a:r>
                        <a:t/>
                      </a:r>
                      <a:endParaRPr sz="2600" u="none" cap="none" strike="noStrike">
                        <a:latin typeface="Times New Roman"/>
                        <a:ea typeface="Times New Roman"/>
                        <a:cs typeface="Times New Roman"/>
                        <a:sym typeface="Times New Roman"/>
                      </a:endParaRPr>
                    </a:p>
                    <a:p>
                      <a:pPr indent="0" lvl="0" marL="91440" marR="0" rtl="0" algn="l">
                        <a:lnSpc>
                          <a:spcPct val="100000"/>
                        </a:lnSpc>
                        <a:spcBef>
                          <a:spcPts val="1550"/>
                        </a:spcBef>
                        <a:spcAft>
                          <a:spcPts val="0"/>
                        </a:spcAft>
                        <a:buNone/>
                      </a:pPr>
                      <a:r>
                        <a:rPr lang="en-US" sz="2400" u="none" cap="none" strike="noStrike">
                          <a:solidFill>
                            <a:srgbClr val="36365C"/>
                          </a:solidFill>
                          <a:latin typeface="Times New Roman"/>
                          <a:ea typeface="Times New Roman"/>
                          <a:cs typeface="Times New Roman"/>
                          <a:sym typeface="Times New Roman"/>
                        </a:rPr>
                        <a:t>Object[] toArray(Object[] a)</a:t>
                      </a:r>
                      <a:endParaRPr sz="24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1440" marR="86995" rtl="0" algn="l">
                        <a:lnSpc>
                          <a:spcPct val="100000"/>
                        </a:lnSpc>
                        <a:spcBef>
                          <a:spcPts val="0"/>
                        </a:spcBef>
                        <a:spcAft>
                          <a:spcPts val="0"/>
                        </a:spcAft>
                        <a:buNone/>
                      </a:pPr>
                      <a:r>
                        <a:rPr lang="en-US" sz="2400" u="none" cap="none" strike="noStrike">
                          <a:solidFill>
                            <a:srgbClr val="36365C"/>
                          </a:solidFill>
                          <a:latin typeface="Times New Roman"/>
                          <a:ea typeface="Times New Roman"/>
                          <a:cs typeface="Times New Roman"/>
                          <a:sym typeface="Times New Roman"/>
                        </a:rPr>
                        <a:t>Chuyển một danh sách sang mảng và trả về một mảng  chứa tất cả các phần tử trong danh sách này theo đúng thứ  tự. Kiểu runtime là của mảng trả về giống như mảng đã  xác định.</a:t>
                      </a:r>
                      <a:endParaRPr sz="2400" u="none" cap="none" strike="noStrike">
                        <a:latin typeface="Times New Roman"/>
                        <a:ea typeface="Times New Roman"/>
                        <a:cs typeface="Times New Roman"/>
                        <a:sym typeface="Times New Roman"/>
                      </a:endParaRPr>
                    </a:p>
                  </a:txBody>
                  <a:tcPr marT="279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441950">
                <a:tc>
                  <a:txBody>
                    <a:bodyPr/>
                    <a:lstStyle/>
                    <a:p>
                      <a:pPr indent="0" lvl="0" marL="91440" marR="0" rtl="0" algn="l">
                        <a:lnSpc>
                          <a:spcPct val="100000"/>
                        </a:lnSpc>
                        <a:spcBef>
                          <a:spcPts val="0"/>
                        </a:spcBef>
                        <a:spcAft>
                          <a:spcPts val="0"/>
                        </a:spcAft>
                        <a:buNone/>
                      </a:pPr>
                      <a:r>
                        <a:rPr lang="en-US" sz="2400" u="none" cap="none" strike="noStrike">
                          <a:solidFill>
                            <a:srgbClr val="36365C"/>
                          </a:solidFill>
                          <a:latin typeface="Times New Roman"/>
                          <a:ea typeface="Times New Roman"/>
                          <a:cs typeface="Times New Roman"/>
                          <a:sym typeface="Times New Roman"/>
                        </a:rPr>
                        <a:t>Object clone()</a:t>
                      </a:r>
                      <a:endParaRPr sz="2400" u="none" cap="none" strike="noStrike">
                        <a:latin typeface="Times New Roman"/>
                        <a:ea typeface="Times New Roman"/>
                        <a:cs typeface="Times New Roman"/>
                        <a:sym typeface="Times New Roman"/>
                      </a:endParaRPr>
                    </a:p>
                  </a:txBody>
                  <a:tcPr marT="279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1440" marR="0" rtl="0" algn="l">
                        <a:lnSpc>
                          <a:spcPct val="100000"/>
                        </a:lnSpc>
                        <a:spcBef>
                          <a:spcPts val="0"/>
                        </a:spcBef>
                        <a:spcAft>
                          <a:spcPts val="0"/>
                        </a:spcAft>
                        <a:buNone/>
                      </a:pPr>
                      <a:r>
                        <a:rPr lang="en-US" sz="2400" u="none" cap="none" strike="noStrike">
                          <a:solidFill>
                            <a:srgbClr val="36365C"/>
                          </a:solidFill>
                          <a:latin typeface="Times New Roman"/>
                          <a:ea typeface="Times New Roman"/>
                          <a:cs typeface="Times New Roman"/>
                          <a:sym typeface="Times New Roman"/>
                        </a:rPr>
                        <a:t>Tạo một bản sao của Vector.</a:t>
                      </a:r>
                      <a:endParaRPr sz="2400" u="none" cap="none" strike="noStrike">
                        <a:latin typeface="Times New Roman"/>
                        <a:ea typeface="Times New Roman"/>
                        <a:cs typeface="Times New Roman"/>
                        <a:sym typeface="Times New Roman"/>
                      </a:endParaRPr>
                    </a:p>
                  </a:txBody>
                  <a:tcPr marT="279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441950">
                <a:tc>
                  <a:txBody>
                    <a:bodyPr/>
                    <a:lstStyle/>
                    <a:p>
                      <a:pPr indent="0" lvl="0" marL="91440" marR="0" rtl="0" algn="l">
                        <a:lnSpc>
                          <a:spcPct val="100000"/>
                        </a:lnSpc>
                        <a:spcBef>
                          <a:spcPts val="0"/>
                        </a:spcBef>
                        <a:spcAft>
                          <a:spcPts val="0"/>
                        </a:spcAft>
                        <a:buNone/>
                      </a:pPr>
                      <a:r>
                        <a:rPr lang="en-US" sz="2400" u="none" cap="none" strike="noStrike">
                          <a:solidFill>
                            <a:srgbClr val="36365C"/>
                          </a:solidFill>
                          <a:latin typeface="Times New Roman"/>
                          <a:ea typeface="Times New Roman"/>
                          <a:cs typeface="Times New Roman"/>
                          <a:sym typeface="Times New Roman"/>
                        </a:rPr>
                        <a:t>void clear()</a:t>
                      </a:r>
                      <a:endParaRPr sz="2400" u="none" cap="none" strike="noStrike">
                        <a:latin typeface="Times New Roman"/>
                        <a:ea typeface="Times New Roman"/>
                        <a:cs typeface="Times New Roman"/>
                        <a:sym typeface="Times New Roman"/>
                      </a:endParaRPr>
                    </a:p>
                  </a:txBody>
                  <a:tcPr marT="279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1440" marR="0" rtl="0" algn="l">
                        <a:lnSpc>
                          <a:spcPct val="100000"/>
                        </a:lnSpc>
                        <a:spcBef>
                          <a:spcPts val="0"/>
                        </a:spcBef>
                        <a:spcAft>
                          <a:spcPts val="0"/>
                        </a:spcAft>
                        <a:buNone/>
                      </a:pPr>
                      <a:r>
                        <a:rPr lang="en-US" sz="2400" u="none" cap="none" strike="noStrike">
                          <a:solidFill>
                            <a:srgbClr val="36365C"/>
                          </a:solidFill>
                          <a:latin typeface="Times New Roman"/>
                          <a:ea typeface="Times New Roman"/>
                          <a:cs typeface="Times New Roman"/>
                          <a:sym typeface="Times New Roman"/>
                        </a:rPr>
                        <a:t>Xóa tất cả các phần tử từ danh sách.</a:t>
                      </a:r>
                      <a:endParaRPr sz="2400" u="none" cap="none" strike="noStrike">
                        <a:latin typeface="Times New Roman"/>
                        <a:ea typeface="Times New Roman"/>
                        <a:cs typeface="Times New Roman"/>
                        <a:sym typeface="Times New Roman"/>
                      </a:endParaRPr>
                    </a:p>
                  </a:txBody>
                  <a:tcPr marT="279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807675">
                <a:tc>
                  <a:txBody>
                    <a:bodyPr/>
                    <a:lstStyle/>
                    <a:p>
                      <a:pPr indent="0" lvl="0" marL="91440" marR="0" rtl="0" algn="l">
                        <a:lnSpc>
                          <a:spcPct val="100000"/>
                        </a:lnSpc>
                        <a:spcBef>
                          <a:spcPts val="0"/>
                        </a:spcBef>
                        <a:spcAft>
                          <a:spcPts val="0"/>
                        </a:spcAft>
                        <a:buNone/>
                      </a:pPr>
                      <a:r>
                        <a:rPr lang="en-US" sz="2400" u="none" cap="none" strike="noStrike">
                          <a:solidFill>
                            <a:srgbClr val="36365C"/>
                          </a:solidFill>
                          <a:latin typeface="Times New Roman"/>
                          <a:ea typeface="Times New Roman"/>
                          <a:cs typeface="Times New Roman"/>
                          <a:sym typeface="Times New Roman"/>
                        </a:rPr>
                        <a:t>void trimToSize()</a:t>
                      </a:r>
                      <a:endParaRPr sz="2400" u="none" cap="none" strike="noStrike">
                        <a:latin typeface="Times New Roman"/>
                        <a:ea typeface="Times New Roman"/>
                        <a:cs typeface="Times New Roman"/>
                        <a:sym typeface="Times New Roman"/>
                      </a:endParaRPr>
                    </a:p>
                  </a:txBody>
                  <a:tcPr marT="2114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1440" marR="662940" rtl="0" algn="l">
                        <a:lnSpc>
                          <a:spcPct val="100000"/>
                        </a:lnSpc>
                        <a:spcBef>
                          <a:spcPts val="0"/>
                        </a:spcBef>
                        <a:spcAft>
                          <a:spcPts val="0"/>
                        </a:spcAft>
                        <a:buNone/>
                      </a:pPr>
                      <a:r>
                        <a:rPr lang="en-US" sz="2400" u="none" cap="none" strike="noStrike">
                          <a:solidFill>
                            <a:srgbClr val="36365C"/>
                          </a:solidFill>
                          <a:latin typeface="Times New Roman"/>
                          <a:ea typeface="Times New Roman"/>
                          <a:cs typeface="Times New Roman"/>
                          <a:sym typeface="Times New Roman"/>
                        </a:rPr>
                        <a:t>Cắt dung lượng của thể hiện Vector này là kích thước  danh sách hiện tại.</a:t>
                      </a:r>
                      <a:endParaRPr sz="2400" u="none" cap="none" strike="noStrike">
                        <a:latin typeface="Times New Roman"/>
                        <a:ea typeface="Times New Roman"/>
                        <a:cs typeface="Times New Roman"/>
                        <a:sym typeface="Times New Roman"/>
                      </a:endParaRPr>
                    </a:p>
                  </a:txBody>
                  <a:tcPr marT="285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41"/>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53" name="Google Shape;353;p4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354" name="Google Shape;354;p41"/>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Ví dụ về Vector</a:t>
            </a:r>
            <a:endParaRPr/>
          </a:p>
        </p:txBody>
      </p:sp>
      <p:sp>
        <p:nvSpPr>
          <p:cNvPr id="355" name="Google Shape;355;p41"/>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356" name="Google Shape;356;p41"/>
          <p:cNvSpPr txBox="1"/>
          <p:nvPr/>
        </p:nvSpPr>
        <p:spPr>
          <a:xfrm>
            <a:off x="6412611" y="3786469"/>
            <a:ext cx="252285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i="0" lang="en-US" sz="2800" u="none" cap="none" strike="noStrike">
                <a:solidFill>
                  <a:srgbClr val="1B1B2D"/>
                </a:solidFill>
                <a:latin typeface="Times New Roman"/>
                <a:ea typeface="Times New Roman"/>
                <a:cs typeface="Times New Roman"/>
                <a:sym typeface="Times New Roman"/>
              </a:rPr>
              <a:t>Kết quả thực thi</a:t>
            </a:r>
            <a:endParaRPr b="0" i="0" sz="2800" u="none" cap="none" strike="noStrike">
              <a:solidFill>
                <a:srgbClr val="000000"/>
              </a:solidFill>
              <a:latin typeface="Times New Roman"/>
              <a:ea typeface="Times New Roman"/>
              <a:cs typeface="Times New Roman"/>
              <a:sym typeface="Times New Roman"/>
            </a:endParaRPr>
          </a:p>
        </p:txBody>
      </p:sp>
      <p:grpSp>
        <p:nvGrpSpPr>
          <p:cNvPr id="357" name="Google Shape;357;p41"/>
          <p:cNvGrpSpPr/>
          <p:nvPr/>
        </p:nvGrpSpPr>
        <p:grpSpPr>
          <a:xfrm>
            <a:off x="538621" y="1479946"/>
            <a:ext cx="5645235" cy="5334000"/>
            <a:chOff x="569976" y="1229868"/>
            <a:chExt cx="5001895" cy="5334000"/>
          </a:xfrm>
        </p:grpSpPr>
        <p:pic>
          <p:nvPicPr>
            <p:cNvPr id="358" name="Google Shape;358;p41"/>
            <p:cNvPicPr preferRelativeResize="0"/>
            <p:nvPr/>
          </p:nvPicPr>
          <p:blipFill rotWithShape="1">
            <a:blip r:embed="rId5">
              <a:alphaModFix/>
            </a:blip>
            <a:srcRect b="0" l="0" r="0" t="0"/>
            <a:stretch/>
          </p:blipFill>
          <p:spPr>
            <a:xfrm>
              <a:off x="576072" y="1235964"/>
              <a:ext cx="4989576" cy="5321808"/>
            </a:xfrm>
            <a:prstGeom prst="rect">
              <a:avLst/>
            </a:prstGeom>
            <a:noFill/>
            <a:ln>
              <a:noFill/>
            </a:ln>
          </p:spPr>
        </p:pic>
        <p:sp>
          <p:nvSpPr>
            <p:cNvPr id="359" name="Google Shape;359;p41"/>
            <p:cNvSpPr/>
            <p:nvPr/>
          </p:nvSpPr>
          <p:spPr>
            <a:xfrm>
              <a:off x="569976" y="1229868"/>
              <a:ext cx="5001895" cy="5334000"/>
            </a:xfrm>
            <a:custGeom>
              <a:rect b="b" l="l" r="r" t="t"/>
              <a:pathLst>
                <a:path extrusionOk="0" h="5334000" w="5001895">
                  <a:moveTo>
                    <a:pt x="0" y="5334000"/>
                  </a:moveTo>
                  <a:lnTo>
                    <a:pt x="5001768" y="5334000"/>
                  </a:lnTo>
                  <a:lnTo>
                    <a:pt x="5001768" y="0"/>
                  </a:lnTo>
                  <a:lnTo>
                    <a:pt x="0" y="0"/>
                  </a:lnTo>
                  <a:lnTo>
                    <a:pt x="0" y="5334000"/>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360" name="Google Shape;360;p41"/>
          <p:cNvGrpSpPr/>
          <p:nvPr/>
        </p:nvGrpSpPr>
        <p:grpSpPr>
          <a:xfrm>
            <a:off x="6400928" y="1473850"/>
            <a:ext cx="4699000" cy="2100580"/>
            <a:chOff x="6348984" y="1229868"/>
            <a:chExt cx="4699000" cy="2100580"/>
          </a:xfrm>
        </p:grpSpPr>
        <p:pic>
          <p:nvPicPr>
            <p:cNvPr id="361" name="Google Shape;361;p41"/>
            <p:cNvPicPr preferRelativeResize="0"/>
            <p:nvPr/>
          </p:nvPicPr>
          <p:blipFill rotWithShape="1">
            <a:blip r:embed="rId6">
              <a:alphaModFix/>
            </a:blip>
            <a:srcRect b="0" l="0" r="0" t="0"/>
            <a:stretch/>
          </p:blipFill>
          <p:spPr>
            <a:xfrm>
              <a:off x="6355080" y="1244315"/>
              <a:ext cx="4686300" cy="2079528"/>
            </a:xfrm>
            <a:prstGeom prst="rect">
              <a:avLst/>
            </a:prstGeom>
            <a:noFill/>
            <a:ln>
              <a:noFill/>
            </a:ln>
          </p:spPr>
        </p:pic>
        <p:sp>
          <p:nvSpPr>
            <p:cNvPr id="362" name="Google Shape;362;p41"/>
            <p:cNvSpPr/>
            <p:nvPr/>
          </p:nvSpPr>
          <p:spPr>
            <a:xfrm>
              <a:off x="6348984" y="1229868"/>
              <a:ext cx="4699000" cy="2100580"/>
            </a:xfrm>
            <a:custGeom>
              <a:rect b="b" l="l" r="r" t="t"/>
              <a:pathLst>
                <a:path extrusionOk="0" h="2100579" w="4699000">
                  <a:moveTo>
                    <a:pt x="0" y="2100072"/>
                  </a:moveTo>
                  <a:lnTo>
                    <a:pt x="4698492" y="2100072"/>
                  </a:lnTo>
                  <a:lnTo>
                    <a:pt x="4698492" y="0"/>
                  </a:lnTo>
                  <a:lnTo>
                    <a:pt x="0" y="0"/>
                  </a:lnTo>
                  <a:lnTo>
                    <a:pt x="0" y="2100072"/>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363" name="Google Shape;363;p41"/>
          <p:cNvGrpSpPr/>
          <p:nvPr/>
        </p:nvGrpSpPr>
        <p:grpSpPr>
          <a:xfrm>
            <a:off x="6396355" y="4406025"/>
            <a:ext cx="4703445" cy="1751330"/>
            <a:chOff x="6344411" y="4162043"/>
            <a:chExt cx="4703445" cy="1751330"/>
          </a:xfrm>
        </p:grpSpPr>
        <p:pic>
          <p:nvPicPr>
            <p:cNvPr id="364" name="Google Shape;364;p41"/>
            <p:cNvPicPr preferRelativeResize="0"/>
            <p:nvPr/>
          </p:nvPicPr>
          <p:blipFill rotWithShape="1">
            <a:blip r:embed="rId7">
              <a:alphaModFix/>
            </a:blip>
            <a:srcRect b="0" l="0" r="0" t="0"/>
            <a:stretch/>
          </p:blipFill>
          <p:spPr>
            <a:xfrm>
              <a:off x="6350507" y="4168139"/>
              <a:ext cx="3890954" cy="1738883"/>
            </a:xfrm>
            <a:prstGeom prst="rect">
              <a:avLst/>
            </a:prstGeom>
            <a:noFill/>
            <a:ln>
              <a:noFill/>
            </a:ln>
          </p:spPr>
        </p:pic>
        <p:sp>
          <p:nvSpPr>
            <p:cNvPr id="365" name="Google Shape;365;p41"/>
            <p:cNvSpPr/>
            <p:nvPr/>
          </p:nvSpPr>
          <p:spPr>
            <a:xfrm>
              <a:off x="6344411" y="4162043"/>
              <a:ext cx="4703445" cy="1751330"/>
            </a:xfrm>
            <a:custGeom>
              <a:rect b="b" l="l" r="r" t="t"/>
              <a:pathLst>
                <a:path extrusionOk="0" h="1751329" w="4703445">
                  <a:moveTo>
                    <a:pt x="0" y="1751075"/>
                  </a:moveTo>
                  <a:lnTo>
                    <a:pt x="4703064" y="1751075"/>
                  </a:lnTo>
                  <a:lnTo>
                    <a:pt x="4703064" y="0"/>
                  </a:lnTo>
                  <a:lnTo>
                    <a:pt x="0" y="0"/>
                  </a:lnTo>
                  <a:lnTo>
                    <a:pt x="0" y="1751075"/>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66" name="Google Shape;366;p41"/>
          <p:cNvSpPr txBox="1"/>
          <p:nvPr>
            <p:ph idx="4294967295" type="sldNum"/>
          </p:nvPr>
        </p:nvSpPr>
        <p:spPr>
          <a:xfrm>
            <a:off x="11974830" y="6839136"/>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p4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72" name="Google Shape;372;p4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373" name="Google Shape;373;p42"/>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LinkedList</a:t>
            </a:r>
            <a:endParaRPr b="1" sz="2800">
              <a:latin typeface="Times New Roman"/>
              <a:ea typeface="Times New Roman"/>
              <a:cs typeface="Times New Roman"/>
              <a:sym typeface="Times New Roman"/>
            </a:endParaRPr>
          </a:p>
        </p:txBody>
      </p:sp>
      <p:sp>
        <p:nvSpPr>
          <p:cNvPr id="374" name="Google Shape;374;p42"/>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375" name="Google Shape;375;p42"/>
          <p:cNvSpPr txBox="1"/>
          <p:nvPr/>
        </p:nvSpPr>
        <p:spPr>
          <a:xfrm>
            <a:off x="523879" y="1390098"/>
            <a:ext cx="10521950" cy="1732280"/>
          </a:xfrm>
          <a:prstGeom prst="rect">
            <a:avLst/>
          </a:prstGeom>
          <a:noFill/>
          <a:ln>
            <a:noFill/>
          </a:ln>
        </p:spPr>
        <p:txBody>
          <a:bodyPr anchorCtr="0" anchor="t" bIns="0" lIns="0" spcFirstLastPara="1" rIns="0" wrap="square" tIns="12050">
            <a:spAutoFit/>
          </a:bodyPr>
          <a:lstStyle/>
          <a:p>
            <a:pPr indent="-287019" lvl="0" marL="299085" marR="508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Danh sách có kết nối ( </a:t>
            </a:r>
            <a:r>
              <a:rPr b="1" i="0" lang="en-US" sz="2800" u="none" cap="none" strike="noStrike">
                <a:solidFill>
                  <a:srgbClr val="36365C"/>
                </a:solidFill>
                <a:latin typeface="Times New Roman"/>
                <a:ea typeface="Times New Roman"/>
                <a:cs typeface="Times New Roman"/>
                <a:sym typeface="Times New Roman"/>
              </a:rPr>
              <a:t>Linked List</a:t>
            </a:r>
            <a:r>
              <a:rPr b="0" i="0" lang="en-US" sz="2800" u="none" cap="none" strike="noStrike">
                <a:solidFill>
                  <a:srgbClr val="36365C"/>
                </a:solidFill>
                <a:latin typeface="Times New Roman"/>
                <a:ea typeface="Times New Roman"/>
                <a:cs typeface="Times New Roman"/>
                <a:sym typeface="Times New Roman"/>
              </a:rPr>
              <a:t>) là một trong các cách quản lý danh  sách dữ liệu khắc phục được các nhược điểm của mảng.</a:t>
            </a:r>
            <a:endParaRPr b="0" i="0" sz="2800" u="none" cap="none" strike="noStrike">
              <a:solidFill>
                <a:srgbClr val="000000"/>
              </a:solidFill>
              <a:latin typeface="Times New Roman"/>
              <a:ea typeface="Times New Roman"/>
              <a:cs typeface="Times New Roman"/>
              <a:sym typeface="Times New Roman"/>
            </a:endParaRPr>
          </a:p>
          <a:p>
            <a:pPr indent="-287019" lvl="0" marL="299085" marR="65405"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Lớp </a:t>
            </a:r>
            <a:r>
              <a:rPr b="1" i="0" lang="en-US" sz="2800" u="none" cap="none" strike="noStrike">
                <a:solidFill>
                  <a:srgbClr val="36365C"/>
                </a:solidFill>
                <a:latin typeface="Times New Roman"/>
                <a:ea typeface="Times New Roman"/>
                <a:cs typeface="Times New Roman"/>
                <a:sym typeface="Times New Roman"/>
              </a:rPr>
              <a:t>LinkedList </a:t>
            </a:r>
            <a:r>
              <a:rPr b="0" i="0" lang="en-US" sz="2800" u="none" cap="none" strike="noStrike">
                <a:solidFill>
                  <a:srgbClr val="36365C"/>
                </a:solidFill>
                <a:latin typeface="Times New Roman"/>
                <a:ea typeface="Times New Roman"/>
                <a:cs typeface="Times New Roman"/>
                <a:sym typeface="Times New Roman"/>
              </a:rPr>
              <a:t>trong java sử dụng cấu trúc danh sách liên kết </a:t>
            </a:r>
            <a:r>
              <a:rPr b="1" i="0" lang="en-US" sz="2800" u="none" cap="none" strike="noStrike">
                <a:solidFill>
                  <a:srgbClr val="36365C"/>
                </a:solidFill>
                <a:latin typeface="Times New Roman"/>
                <a:ea typeface="Times New Roman"/>
                <a:cs typeface="Times New Roman"/>
                <a:sym typeface="Times New Roman"/>
              </a:rPr>
              <a:t>Doubly  Linked List </a:t>
            </a:r>
            <a:r>
              <a:rPr b="0" i="0" lang="en-US" sz="2800" u="none" cap="none" strike="noStrike">
                <a:solidFill>
                  <a:srgbClr val="36365C"/>
                </a:solidFill>
                <a:latin typeface="Times New Roman"/>
                <a:ea typeface="Times New Roman"/>
                <a:cs typeface="Times New Roman"/>
                <a:sym typeface="Times New Roman"/>
              </a:rPr>
              <a:t>để lưu trữ các phần tử.</a:t>
            </a:r>
            <a:endParaRPr b="0" i="0" sz="2800" u="none" cap="none" strike="noStrike">
              <a:solidFill>
                <a:srgbClr val="000000"/>
              </a:solidFill>
              <a:latin typeface="Times New Roman"/>
              <a:ea typeface="Times New Roman"/>
              <a:cs typeface="Times New Roman"/>
              <a:sym typeface="Times New Roman"/>
            </a:endParaRPr>
          </a:p>
        </p:txBody>
      </p:sp>
      <p:grpSp>
        <p:nvGrpSpPr>
          <p:cNvPr id="376" name="Google Shape;376;p42"/>
          <p:cNvGrpSpPr/>
          <p:nvPr/>
        </p:nvGrpSpPr>
        <p:grpSpPr>
          <a:xfrm>
            <a:off x="2583616" y="3668350"/>
            <a:ext cx="6468110" cy="2322830"/>
            <a:chOff x="2714244" y="3503675"/>
            <a:chExt cx="6468110" cy="2322830"/>
          </a:xfrm>
        </p:grpSpPr>
        <p:pic>
          <p:nvPicPr>
            <p:cNvPr id="377" name="Google Shape;377;p42"/>
            <p:cNvPicPr preferRelativeResize="0"/>
            <p:nvPr/>
          </p:nvPicPr>
          <p:blipFill rotWithShape="1">
            <a:blip r:embed="rId5">
              <a:alphaModFix/>
            </a:blip>
            <a:srcRect b="0" l="0" r="0" t="0"/>
            <a:stretch/>
          </p:blipFill>
          <p:spPr>
            <a:xfrm>
              <a:off x="2756006" y="3545425"/>
              <a:ext cx="6298730" cy="2260468"/>
            </a:xfrm>
            <a:prstGeom prst="rect">
              <a:avLst/>
            </a:prstGeom>
            <a:noFill/>
            <a:ln>
              <a:noFill/>
            </a:ln>
          </p:spPr>
        </p:pic>
        <p:sp>
          <p:nvSpPr>
            <p:cNvPr id="378" name="Google Shape;378;p42"/>
            <p:cNvSpPr/>
            <p:nvPr/>
          </p:nvSpPr>
          <p:spPr>
            <a:xfrm>
              <a:off x="2714244" y="3503675"/>
              <a:ext cx="6468110" cy="2322830"/>
            </a:xfrm>
            <a:custGeom>
              <a:rect b="b" l="l" r="r" t="t"/>
              <a:pathLst>
                <a:path extrusionOk="0" h="2322829" w="6468109">
                  <a:moveTo>
                    <a:pt x="0" y="2322576"/>
                  </a:moveTo>
                  <a:lnTo>
                    <a:pt x="6467856" y="2322576"/>
                  </a:lnTo>
                  <a:lnTo>
                    <a:pt x="6467856" y="0"/>
                  </a:lnTo>
                  <a:lnTo>
                    <a:pt x="0" y="0"/>
                  </a:lnTo>
                  <a:lnTo>
                    <a:pt x="0" y="2322576"/>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79" name="Google Shape;379;p42"/>
          <p:cNvSpPr txBox="1"/>
          <p:nvPr>
            <p:ph idx="4294967295" type="sldNum"/>
          </p:nvPr>
        </p:nvSpPr>
        <p:spPr>
          <a:xfrm>
            <a:off x="11792258" y="6759829"/>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4"/>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80" name="Google Shape;80;p4"/>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81" name="Google Shape;81;p4"/>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SortedSet Interface</a:t>
            </a:r>
            <a:endParaRPr/>
          </a:p>
        </p:txBody>
      </p:sp>
      <p:sp>
        <p:nvSpPr>
          <p:cNvPr id="82" name="Google Shape;82;p4"/>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83" name="Google Shape;83;p4"/>
          <p:cNvSpPr txBox="1"/>
          <p:nvPr/>
        </p:nvSpPr>
        <p:spPr>
          <a:xfrm>
            <a:off x="304800" y="1495742"/>
            <a:ext cx="10927715" cy="3866515"/>
          </a:xfrm>
          <a:prstGeom prst="rect">
            <a:avLst/>
          </a:prstGeom>
          <a:noFill/>
          <a:ln>
            <a:noFill/>
          </a:ln>
        </p:spPr>
        <p:txBody>
          <a:bodyPr anchorCtr="0" anchor="t" bIns="0" lIns="0" spcFirstLastPara="1" rIns="0" wrap="square" tIns="12050">
            <a:spAutoFit/>
          </a:bodyPr>
          <a:lstStyle/>
          <a:p>
            <a:pPr indent="-287019" lvl="0" marL="299085" marR="5080" rtl="0" algn="l">
              <a:lnSpc>
                <a:spcPct val="100000"/>
              </a:lnSpc>
              <a:spcBef>
                <a:spcPts val="0"/>
              </a:spcBef>
              <a:spcAft>
                <a:spcPts val="0"/>
              </a:spcAft>
              <a:buClr>
                <a:srgbClr val="36365C"/>
              </a:buClr>
              <a:buSzPts val="1400"/>
              <a:buFont typeface="Noto Sans Symbols"/>
              <a:buChar char="▪"/>
            </a:pPr>
            <a:r>
              <a:rPr b="0" i="0" lang="en-US" sz="1400" u="none" cap="none" strike="noStrike">
                <a:solidFill>
                  <a:srgbClr val="000000"/>
                </a:solidFill>
                <a:latin typeface="Arial"/>
                <a:ea typeface="Arial"/>
                <a:cs typeface="Arial"/>
                <a:sym typeface="Arial"/>
              </a:rPr>
              <a:t>	</a:t>
            </a:r>
            <a:r>
              <a:rPr b="1" i="0" lang="en-US" sz="2800" u="sng" cap="none" strike="noStrike">
                <a:solidFill>
                  <a:srgbClr val="36365C"/>
                </a:solidFill>
                <a:latin typeface="Times New Roman"/>
                <a:ea typeface="Times New Roman"/>
                <a:cs typeface="Times New Roman"/>
                <a:sym typeface="Times New Roman"/>
              </a:rPr>
              <a:t>Đặc điểm:</a:t>
            </a:r>
            <a:r>
              <a:rPr b="1" i="0" lang="en-US" sz="2800" u="none" cap="none" strike="noStrike">
                <a:solidFill>
                  <a:srgbClr val="36365C"/>
                </a:solidFill>
                <a:latin typeface="Times New Roman"/>
                <a:ea typeface="Times New Roman"/>
                <a:cs typeface="Times New Roman"/>
                <a:sym typeface="Times New Roman"/>
              </a:rPr>
              <a:t> </a:t>
            </a:r>
            <a:r>
              <a:rPr b="0" i="0" lang="en-US" sz="2800" u="none" cap="none" strike="noStrike">
                <a:solidFill>
                  <a:srgbClr val="36365C"/>
                </a:solidFill>
                <a:latin typeface="Times New Roman"/>
                <a:ea typeface="Times New Roman"/>
                <a:cs typeface="Times New Roman"/>
                <a:sym typeface="Times New Roman"/>
              </a:rPr>
              <a:t>SortedSet Interface là 1 dạng riêng của Set Interface nên nó có  những đặc điểm của Set đó là:</a:t>
            </a:r>
            <a:endParaRPr b="0" i="0" sz="2800" u="none" cap="none" strike="noStrike">
              <a:solidFill>
                <a:srgbClr val="000000"/>
              </a:solidFill>
              <a:latin typeface="Times New Roman"/>
              <a:ea typeface="Times New Roman"/>
              <a:cs typeface="Times New Roman"/>
              <a:sym typeface="Times New Roman"/>
            </a:endParaRPr>
          </a:p>
          <a:p>
            <a:pPr indent="-457834" lvl="1" marL="927100" marR="116839" rtl="0" algn="l">
              <a:lnSpc>
                <a:spcPct val="100000"/>
              </a:lnSpc>
              <a:spcBef>
                <a:spcPts val="0"/>
              </a:spcBef>
              <a:spcAft>
                <a:spcPts val="0"/>
              </a:spcAft>
              <a:buClr>
                <a:srgbClr val="000000"/>
              </a:buClr>
              <a:buSzPts val="2800"/>
              <a:buFont typeface="Helvetica Neue"/>
              <a:buChar char="•"/>
            </a:pPr>
            <a:r>
              <a:rPr b="0" i="0" lang="en-US" sz="2800" u="none" cap="none" strike="noStrike">
                <a:solidFill>
                  <a:srgbClr val="36365C"/>
                </a:solidFill>
                <a:latin typeface="Times New Roman"/>
                <a:ea typeface="Times New Roman"/>
                <a:cs typeface="Times New Roman"/>
                <a:sym typeface="Times New Roman"/>
              </a:rPr>
              <a:t>Các phần tử trong SortedSet là duy nhất (nghĩa là giá trị của các phần  tử này không được giống nhau)</a:t>
            </a:r>
            <a:endParaRPr b="0" i="0" sz="2800" u="none" cap="none" strike="noStrike">
              <a:solidFill>
                <a:srgbClr val="000000"/>
              </a:solidFill>
              <a:latin typeface="Times New Roman"/>
              <a:ea typeface="Times New Roman"/>
              <a:cs typeface="Times New Roman"/>
              <a:sym typeface="Times New Roman"/>
            </a:endParaRPr>
          </a:p>
          <a:p>
            <a:pPr indent="-457834" lvl="1" marL="927100" marR="88900" rtl="0" algn="l">
              <a:lnSpc>
                <a:spcPct val="100000"/>
              </a:lnSpc>
              <a:spcBef>
                <a:spcPts val="0"/>
              </a:spcBef>
              <a:spcAft>
                <a:spcPts val="0"/>
              </a:spcAft>
              <a:buClr>
                <a:srgbClr val="000000"/>
              </a:buClr>
              <a:buSzPts val="2800"/>
              <a:buFont typeface="Helvetica Neue"/>
              <a:buChar char="•"/>
            </a:pPr>
            <a:r>
              <a:rPr b="0" i="0" lang="en-US" sz="2800" u="none" cap="none" strike="noStrike">
                <a:solidFill>
                  <a:srgbClr val="36365C"/>
                </a:solidFill>
                <a:latin typeface="Times New Roman"/>
                <a:ea typeface="Times New Roman"/>
                <a:cs typeface="Times New Roman"/>
                <a:sym typeface="Times New Roman"/>
              </a:rPr>
              <a:t>SortedSet được sử dụng khi chúng ta muốn lưu trữ một danh sách các  phần tử không có sự trùng lặp.</a:t>
            </a:r>
            <a:endParaRPr b="0" i="0" sz="2800" u="none" cap="none" strike="noStrike">
              <a:solidFill>
                <a:srgbClr val="000000"/>
              </a:solidFill>
              <a:latin typeface="Times New Roman"/>
              <a:ea typeface="Times New Roman"/>
              <a:cs typeface="Times New Roman"/>
              <a:sym typeface="Times New Roman"/>
            </a:endParaRPr>
          </a:p>
          <a:p>
            <a:pPr indent="-457834" lvl="1" marL="927100" marR="252095" rtl="0" algn="l">
              <a:lnSpc>
                <a:spcPct val="100000"/>
              </a:lnSpc>
              <a:spcBef>
                <a:spcPts val="5"/>
              </a:spcBef>
              <a:spcAft>
                <a:spcPts val="0"/>
              </a:spcAft>
              <a:buClr>
                <a:srgbClr val="000000"/>
              </a:buClr>
              <a:buSzPts val="2800"/>
              <a:buFont typeface="Helvetica Neue"/>
              <a:buChar char="•"/>
            </a:pPr>
            <a:r>
              <a:rPr b="0" i="0" lang="en-US" sz="2800" u="none" cap="none" strike="noStrike">
                <a:solidFill>
                  <a:srgbClr val="36365C"/>
                </a:solidFill>
                <a:latin typeface="Times New Roman"/>
                <a:ea typeface="Times New Roman"/>
                <a:cs typeface="Times New Roman"/>
                <a:sym typeface="Times New Roman"/>
              </a:rPr>
              <a:t>Ngoài ra, SortedSet có điểm vượt trội hơn so với Set là thứ tự các  phần tử trong Set được sắp xếp tăng dần hoặc giảm dần (mặc định là  tăng dần).</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id="384" name="Google Shape;384;p43"/>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85" name="Google Shape;385;p43"/>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386" name="Google Shape;386;p43"/>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LinkedList</a:t>
            </a:r>
            <a:endParaRPr b="1" sz="2800">
              <a:latin typeface="Times New Roman"/>
              <a:ea typeface="Times New Roman"/>
              <a:cs typeface="Times New Roman"/>
              <a:sym typeface="Times New Roman"/>
            </a:endParaRPr>
          </a:p>
        </p:txBody>
      </p:sp>
      <p:sp>
        <p:nvSpPr>
          <p:cNvPr id="387" name="Google Shape;387;p43"/>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388" name="Google Shape;388;p43"/>
          <p:cNvSpPr txBox="1"/>
          <p:nvPr>
            <p:ph idx="4294967295" type="sldNum"/>
          </p:nvPr>
        </p:nvSpPr>
        <p:spPr>
          <a:xfrm>
            <a:off x="11573179" y="6331558"/>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389" name="Google Shape;389;p43"/>
          <p:cNvSpPr txBox="1"/>
          <p:nvPr/>
        </p:nvSpPr>
        <p:spPr>
          <a:xfrm>
            <a:off x="619125" y="1427016"/>
            <a:ext cx="10953900" cy="4444200"/>
          </a:xfrm>
          <a:prstGeom prst="rect">
            <a:avLst/>
          </a:prstGeom>
          <a:noFill/>
          <a:ln>
            <a:noFill/>
          </a:ln>
        </p:spPr>
        <p:txBody>
          <a:bodyPr anchorCtr="0" anchor="t" bIns="0" lIns="0" spcFirstLastPara="1" rIns="0" wrap="square" tIns="12050">
            <a:spAutoFit/>
          </a:bodyPr>
          <a:lstStyle/>
          <a:p>
            <a:pPr indent="-457200" lvl="0" marL="469900" marR="0" rtl="0" algn="l">
              <a:lnSpc>
                <a:spcPct val="100000"/>
              </a:lnSpc>
              <a:spcBef>
                <a:spcPts val="0"/>
              </a:spcBef>
              <a:spcAft>
                <a:spcPts val="0"/>
              </a:spcAft>
              <a:buClr>
                <a:srgbClr val="000000"/>
              </a:buClr>
              <a:buSzPts val="2400"/>
              <a:buFont typeface="Noto Sans Symbols"/>
              <a:buChar char="▪"/>
            </a:pPr>
            <a:r>
              <a:rPr b="1" i="0" lang="en-US" sz="2400" u="none" cap="none" strike="noStrike">
                <a:solidFill>
                  <a:srgbClr val="36365C"/>
                </a:solidFill>
                <a:latin typeface="Times New Roman"/>
                <a:ea typeface="Times New Roman"/>
                <a:cs typeface="Times New Roman"/>
                <a:sym typeface="Times New Roman"/>
              </a:rPr>
              <a:t>Đặc điểm LinkedList</a:t>
            </a:r>
            <a:r>
              <a:rPr b="0" i="0" lang="en-US" sz="2400" u="none" cap="none" strike="noStrike">
                <a:solidFill>
                  <a:srgbClr val="36365C"/>
                </a:solidFill>
                <a:latin typeface="Times New Roman"/>
                <a:ea typeface="Times New Roman"/>
                <a:cs typeface="Times New Roman"/>
                <a:sym typeface="Times New Roman"/>
              </a:rPr>
              <a:t>:</a:t>
            </a:r>
            <a:endParaRPr b="0" i="0" sz="2400" u="none" cap="none" strike="noStrike">
              <a:solidFill>
                <a:srgbClr val="000000"/>
              </a:solidFill>
              <a:latin typeface="Times New Roman"/>
              <a:ea typeface="Times New Roman"/>
              <a:cs typeface="Times New Roman"/>
              <a:sym typeface="Times New Roman"/>
            </a:endParaRPr>
          </a:p>
          <a:p>
            <a:pPr indent="-457834" lvl="1" marL="927100" marR="0" rtl="0" algn="l">
              <a:lnSpc>
                <a:spcPct val="100000"/>
              </a:lnSpc>
              <a:spcBef>
                <a:spcPts val="5"/>
              </a:spcBef>
              <a:spcAft>
                <a:spcPts val="0"/>
              </a:spcAft>
              <a:buClr>
                <a:srgbClr val="000000"/>
              </a:buClr>
              <a:buSzPts val="2400"/>
              <a:buFont typeface="Helvetica Neue"/>
              <a:buChar char="•"/>
            </a:pPr>
            <a:r>
              <a:rPr b="0" i="0" lang="en-US" sz="2400" u="none" cap="none" strike="noStrike">
                <a:solidFill>
                  <a:srgbClr val="36365C"/>
                </a:solidFill>
                <a:latin typeface="Times New Roman"/>
                <a:ea typeface="Times New Roman"/>
                <a:cs typeface="Times New Roman"/>
                <a:sym typeface="Times New Roman"/>
              </a:rPr>
              <a:t>Có thể chứa các phần tử trùng lặp.</a:t>
            </a:r>
            <a:endParaRPr b="0" i="0" sz="2400" u="none" cap="none" strike="noStrike">
              <a:solidFill>
                <a:srgbClr val="000000"/>
              </a:solidFill>
              <a:latin typeface="Times New Roman"/>
              <a:ea typeface="Times New Roman"/>
              <a:cs typeface="Times New Roman"/>
              <a:sym typeface="Times New Roman"/>
            </a:endParaRPr>
          </a:p>
          <a:p>
            <a:pPr indent="-457834" lvl="1" marL="927100" marR="0" rtl="0" algn="l">
              <a:lnSpc>
                <a:spcPct val="100000"/>
              </a:lnSpc>
              <a:spcBef>
                <a:spcPts val="0"/>
              </a:spcBef>
              <a:spcAft>
                <a:spcPts val="0"/>
              </a:spcAft>
              <a:buClr>
                <a:srgbClr val="000000"/>
              </a:buClr>
              <a:buSzPts val="2400"/>
              <a:buFont typeface="Helvetica Neue"/>
              <a:buChar char="•"/>
            </a:pPr>
            <a:r>
              <a:rPr b="0" i="0" lang="en-US" sz="2400" u="none" cap="none" strike="noStrike">
                <a:solidFill>
                  <a:srgbClr val="36365C"/>
                </a:solidFill>
                <a:latin typeface="Times New Roman"/>
                <a:ea typeface="Times New Roman"/>
                <a:cs typeface="Times New Roman"/>
                <a:sym typeface="Times New Roman"/>
              </a:rPr>
              <a:t>Duy tr</a:t>
            </a:r>
            <a:r>
              <a:rPr b="0" i="0" lang="en-US" sz="2400" u="none" cap="none" strike="noStrike">
                <a:solidFill>
                  <a:srgbClr val="36365C"/>
                </a:solidFill>
                <a:latin typeface="Times New Roman"/>
                <a:ea typeface="Times New Roman"/>
                <a:cs typeface="Times New Roman"/>
                <a:sym typeface="Times New Roman"/>
              </a:rPr>
              <a:t>ì thứ tự của phần tử được thêm</a:t>
            </a:r>
            <a:r>
              <a:rPr b="0" i="0" lang="en-US" sz="2400" u="none" cap="none" strike="noStrike">
                <a:solidFill>
                  <a:srgbClr val="36365C"/>
                </a:solidFill>
                <a:latin typeface="Times New Roman"/>
                <a:ea typeface="Times New Roman"/>
                <a:cs typeface="Times New Roman"/>
                <a:sym typeface="Times New Roman"/>
              </a:rPr>
              <a:t> vào.</a:t>
            </a:r>
            <a:endParaRPr b="0" i="0" sz="2400" u="none" cap="none" strike="noStrike">
              <a:solidFill>
                <a:srgbClr val="000000"/>
              </a:solidFill>
              <a:latin typeface="Times New Roman"/>
              <a:ea typeface="Times New Roman"/>
              <a:cs typeface="Times New Roman"/>
              <a:sym typeface="Times New Roman"/>
            </a:endParaRPr>
          </a:p>
          <a:p>
            <a:pPr indent="-457834" lvl="1" marL="927100" marR="0" rtl="0" algn="l">
              <a:lnSpc>
                <a:spcPct val="100000"/>
              </a:lnSpc>
              <a:spcBef>
                <a:spcPts val="0"/>
              </a:spcBef>
              <a:spcAft>
                <a:spcPts val="0"/>
              </a:spcAft>
              <a:buClr>
                <a:srgbClr val="000000"/>
              </a:buClr>
              <a:buSzPts val="2400"/>
              <a:buFont typeface="Helvetica Neue"/>
              <a:buChar char="•"/>
            </a:pPr>
            <a:r>
              <a:rPr b="0" i="0" lang="en-US" sz="2400" u="none" cap="none" strike="noStrike">
                <a:solidFill>
                  <a:srgbClr val="36365C"/>
                </a:solidFill>
                <a:latin typeface="Times New Roman"/>
                <a:ea typeface="Times New Roman"/>
                <a:cs typeface="Times New Roman"/>
                <a:sym typeface="Times New Roman"/>
              </a:rPr>
              <a:t>Không đồng bộ (non-synchronized).</a:t>
            </a:r>
            <a:endParaRPr b="0" i="0" sz="2400" u="none" cap="none" strike="noStrike">
              <a:solidFill>
                <a:srgbClr val="000000"/>
              </a:solidFill>
              <a:latin typeface="Times New Roman"/>
              <a:ea typeface="Times New Roman"/>
              <a:cs typeface="Times New Roman"/>
              <a:sym typeface="Times New Roman"/>
            </a:endParaRPr>
          </a:p>
          <a:p>
            <a:pPr indent="-457834" lvl="1" marL="927100" marR="457834" rtl="0" algn="l">
              <a:lnSpc>
                <a:spcPct val="100000"/>
              </a:lnSpc>
              <a:spcBef>
                <a:spcPts val="0"/>
              </a:spcBef>
              <a:spcAft>
                <a:spcPts val="0"/>
              </a:spcAft>
              <a:buClr>
                <a:srgbClr val="000000"/>
              </a:buClr>
              <a:buSzPts val="2400"/>
              <a:buFont typeface="Helvetica Neue"/>
              <a:buChar char="•"/>
            </a:pPr>
            <a:r>
              <a:rPr b="0" i="0" lang="en-US" sz="2400" u="none" cap="none" strike="noStrike">
                <a:solidFill>
                  <a:srgbClr val="36365C"/>
                </a:solidFill>
                <a:latin typeface="Times New Roman"/>
                <a:ea typeface="Times New Roman"/>
                <a:cs typeface="Times New Roman"/>
                <a:sym typeface="Times New Roman"/>
              </a:rPr>
              <a:t>Thao tác thêm/ xóa (add/ remove) phần tử nhanh vì không cần phải  dịch chuyển nếu bất kỳ phần tử nào thêm/ xoá khỏi danh sách.</a:t>
            </a:r>
            <a:endParaRPr b="0" i="0" sz="2400" u="none" cap="none" strike="noStrike">
              <a:solidFill>
                <a:srgbClr val="000000"/>
              </a:solidFill>
              <a:latin typeface="Times New Roman"/>
              <a:ea typeface="Times New Roman"/>
              <a:cs typeface="Times New Roman"/>
              <a:sym typeface="Times New Roman"/>
            </a:endParaRPr>
          </a:p>
          <a:p>
            <a:pPr indent="-457834" lvl="1" marL="927100" marR="71120" rtl="0" algn="l">
              <a:lnSpc>
                <a:spcPct val="100000"/>
              </a:lnSpc>
              <a:spcBef>
                <a:spcPts val="0"/>
              </a:spcBef>
              <a:spcAft>
                <a:spcPts val="0"/>
              </a:spcAft>
              <a:buClr>
                <a:srgbClr val="000000"/>
              </a:buClr>
              <a:buSzPts val="2400"/>
              <a:buFont typeface="Helvetica Neue"/>
              <a:buChar char="•"/>
            </a:pPr>
            <a:r>
              <a:rPr b="0" i="0" lang="en-US" sz="2400" u="none" cap="none" strike="noStrike">
                <a:solidFill>
                  <a:srgbClr val="36365C"/>
                </a:solidFill>
                <a:latin typeface="Times New Roman"/>
                <a:ea typeface="Times New Roman"/>
                <a:cs typeface="Times New Roman"/>
                <a:sym typeface="Times New Roman"/>
              </a:rPr>
              <a:t>LinkedList có thể được sử dụng như danh sách (list), stack (ngăn xếp)  hoặc queue (hàng đợi).</a:t>
            </a:r>
            <a:endParaRPr b="0" i="0" sz="2400" u="none" cap="none" strike="noStrike">
              <a:solidFill>
                <a:srgbClr val="000000"/>
              </a:solidFill>
              <a:latin typeface="Times New Roman"/>
              <a:ea typeface="Times New Roman"/>
              <a:cs typeface="Times New Roman"/>
              <a:sym typeface="Times New Roman"/>
            </a:endParaRPr>
          </a:p>
          <a:p>
            <a:pPr indent="-457834" lvl="1" marL="927100" marR="5080" rtl="0" algn="l">
              <a:lnSpc>
                <a:spcPct val="100000"/>
              </a:lnSpc>
              <a:spcBef>
                <a:spcPts val="5"/>
              </a:spcBef>
              <a:spcAft>
                <a:spcPts val="0"/>
              </a:spcAft>
              <a:buClr>
                <a:srgbClr val="000000"/>
              </a:buClr>
              <a:buSzPts val="2400"/>
              <a:buFont typeface="Helvetica Neue"/>
              <a:buChar char="•"/>
            </a:pPr>
            <a:r>
              <a:rPr b="0" i="0" lang="en-US" sz="2400" u="none" cap="none" strike="noStrike">
                <a:solidFill>
                  <a:srgbClr val="36365C"/>
                </a:solidFill>
                <a:latin typeface="Times New Roman"/>
                <a:ea typeface="Times New Roman"/>
                <a:cs typeface="Times New Roman"/>
                <a:sym typeface="Times New Roman"/>
              </a:rPr>
              <a:t>Các phần tử trong LinkedList có thể nằm cách ly nhau (không liên  tục) trong bộ nhớ. Nó là một liên kết có tính hai chiều giữa các phần  tử. Mỗi phần tử trong danh sách cầm giữ một tham chiếu đến đối phần  tử đằng trước nó và tham chiếu đến phần tử ngay sau nó.</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id="394" name="Google Shape;394;p44"/>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95" name="Google Shape;395;p44"/>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396" name="Google Shape;396;p44"/>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LinkedList</a:t>
            </a:r>
            <a:endParaRPr b="1" sz="2800">
              <a:latin typeface="Times New Roman"/>
              <a:ea typeface="Times New Roman"/>
              <a:cs typeface="Times New Roman"/>
              <a:sym typeface="Times New Roman"/>
            </a:endParaRPr>
          </a:p>
        </p:txBody>
      </p:sp>
      <p:sp>
        <p:nvSpPr>
          <p:cNvPr id="397" name="Google Shape;397;p44"/>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grpSp>
        <p:nvGrpSpPr>
          <p:cNvPr id="398" name="Google Shape;398;p44"/>
          <p:cNvGrpSpPr/>
          <p:nvPr/>
        </p:nvGrpSpPr>
        <p:grpSpPr>
          <a:xfrm>
            <a:off x="1978370" y="2420523"/>
            <a:ext cx="6861175" cy="4061460"/>
            <a:chOff x="2043684" y="2065019"/>
            <a:chExt cx="6861175" cy="4061460"/>
          </a:xfrm>
        </p:grpSpPr>
        <p:pic>
          <p:nvPicPr>
            <p:cNvPr id="399" name="Google Shape;399;p44"/>
            <p:cNvPicPr preferRelativeResize="0"/>
            <p:nvPr/>
          </p:nvPicPr>
          <p:blipFill rotWithShape="1">
            <a:blip r:embed="rId5">
              <a:alphaModFix/>
            </a:blip>
            <a:srcRect b="0" l="0" r="0" t="0"/>
            <a:stretch/>
          </p:blipFill>
          <p:spPr>
            <a:xfrm>
              <a:off x="2094838" y="2186993"/>
              <a:ext cx="6720118" cy="3843263"/>
            </a:xfrm>
            <a:prstGeom prst="rect">
              <a:avLst/>
            </a:prstGeom>
            <a:noFill/>
            <a:ln>
              <a:noFill/>
            </a:ln>
          </p:spPr>
        </p:pic>
        <p:sp>
          <p:nvSpPr>
            <p:cNvPr id="400" name="Google Shape;400;p44"/>
            <p:cNvSpPr/>
            <p:nvPr/>
          </p:nvSpPr>
          <p:spPr>
            <a:xfrm>
              <a:off x="2043684" y="2065019"/>
              <a:ext cx="6861175" cy="4061460"/>
            </a:xfrm>
            <a:custGeom>
              <a:rect b="b" l="l" r="r" t="t"/>
              <a:pathLst>
                <a:path extrusionOk="0" h="4061460" w="6861175">
                  <a:moveTo>
                    <a:pt x="0" y="4061460"/>
                  </a:moveTo>
                  <a:lnTo>
                    <a:pt x="6861048" y="4061460"/>
                  </a:lnTo>
                  <a:lnTo>
                    <a:pt x="6861048" y="0"/>
                  </a:lnTo>
                  <a:lnTo>
                    <a:pt x="0" y="0"/>
                  </a:lnTo>
                  <a:lnTo>
                    <a:pt x="0" y="4061460"/>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401" name="Google Shape;401;p44"/>
          <p:cNvSpPr txBox="1"/>
          <p:nvPr/>
        </p:nvSpPr>
        <p:spPr>
          <a:xfrm>
            <a:off x="589193" y="1580927"/>
            <a:ext cx="4298315" cy="452120"/>
          </a:xfrm>
          <a:prstGeom prst="rect">
            <a:avLst/>
          </a:prstGeom>
          <a:noFill/>
          <a:ln>
            <a:noFill/>
          </a:ln>
        </p:spPr>
        <p:txBody>
          <a:bodyPr anchorCtr="0" anchor="t" bIns="0" lIns="0" spcFirstLastPara="1" rIns="0" wrap="square" tIns="12050">
            <a:spAutoFit/>
          </a:bodyPr>
          <a:lstStyle/>
          <a:p>
            <a:pPr indent="-375285" lvl="0" marL="38735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Linked List Data Structure:</a:t>
            </a:r>
            <a:endParaRPr b="0" i="0" sz="2800" u="none" cap="none" strike="noStrike">
              <a:solidFill>
                <a:srgbClr val="000000"/>
              </a:solidFill>
              <a:latin typeface="Times New Roman"/>
              <a:ea typeface="Times New Roman"/>
              <a:cs typeface="Times New Roman"/>
              <a:sym typeface="Times New Roman"/>
            </a:endParaRPr>
          </a:p>
        </p:txBody>
      </p:sp>
      <p:sp>
        <p:nvSpPr>
          <p:cNvPr id="402" name="Google Shape;402;p44"/>
          <p:cNvSpPr txBox="1"/>
          <p:nvPr>
            <p:ph idx="4294967295" type="sldNum"/>
          </p:nvPr>
        </p:nvSpPr>
        <p:spPr>
          <a:xfrm>
            <a:off x="11857572" y="6950658"/>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pic>
        <p:nvPicPr>
          <p:cNvPr id="407" name="Google Shape;407;p45"/>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408" name="Google Shape;408;p4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409" name="Google Shape;409;p45"/>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Cây thừa kế LinkedList</a:t>
            </a:r>
            <a:endParaRPr b="1" sz="2800">
              <a:latin typeface="Times New Roman"/>
              <a:ea typeface="Times New Roman"/>
              <a:cs typeface="Times New Roman"/>
              <a:sym typeface="Times New Roman"/>
            </a:endParaRPr>
          </a:p>
        </p:txBody>
      </p:sp>
      <p:sp>
        <p:nvSpPr>
          <p:cNvPr id="410" name="Google Shape;410;p45"/>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411" name="Google Shape;411;p45"/>
          <p:cNvSpPr txBox="1"/>
          <p:nvPr/>
        </p:nvSpPr>
        <p:spPr>
          <a:xfrm>
            <a:off x="838200" y="1481867"/>
            <a:ext cx="6223000" cy="452120"/>
          </a:xfrm>
          <a:prstGeom prst="rect">
            <a:avLst/>
          </a:prstGeom>
          <a:noFill/>
          <a:ln>
            <a:noFill/>
          </a:ln>
        </p:spPr>
        <p:txBody>
          <a:bodyPr anchorCtr="0" anchor="t" bIns="0" lIns="0" spcFirstLastPara="1" rIns="0" wrap="square" tIns="12050">
            <a:spAutoFit/>
          </a:bodyPr>
          <a:lstStyle/>
          <a:p>
            <a:pPr indent="-375285" lvl="0" marL="38735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Hierarchy của lớp LinkedList trong java:</a:t>
            </a:r>
            <a:endParaRPr b="0" i="0" sz="2800" u="none" cap="none" strike="noStrike">
              <a:solidFill>
                <a:srgbClr val="000000"/>
              </a:solidFill>
              <a:latin typeface="Times New Roman"/>
              <a:ea typeface="Times New Roman"/>
              <a:cs typeface="Times New Roman"/>
              <a:sym typeface="Times New Roman"/>
            </a:endParaRPr>
          </a:p>
        </p:txBody>
      </p:sp>
      <p:pic>
        <p:nvPicPr>
          <p:cNvPr id="412" name="Google Shape;412;p45"/>
          <p:cNvPicPr preferRelativeResize="0"/>
          <p:nvPr/>
        </p:nvPicPr>
        <p:blipFill rotWithShape="1">
          <a:blip r:embed="rId5">
            <a:alphaModFix/>
          </a:blip>
          <a:srcRect b="0" l="0" r="0" t="0"/>
          <a:stretch/>
        </p:blipFill>
        <p:spPr>
          <a:xfrm>
            <a:off x="3915969" y="2185827"/>
            <a:ext cx="3366516" cy="4552066"/>
          </a:xfrm>
          <a:prstGeom prst="rect">
            <a:avLst/>
          </a:prstGeom>
          <a:noFill/>
          <a:ln>
            <a:noFill/>
          </a:ln>
        </p:spPr>
      </p:pic>
      <p:sp>
        <p:nvSpPr>
          <p:cNvPr id="413" name="Google Shape;413;p45"/>
          <p:cNvSpPr txBox="1"/>
          <p:nvPr>
            <p:ph idx="4294967295" type="sldNum"/>
          </p:nvPr>
        </p:nvSpPr>
        <p:spPr>
          <a:xfrm>
            <a:off x="12106579" y="6851598"/>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id="418" name="Google Shape;418;p46"/>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419" name="Google Shape;419;p46"/>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420" name="Google Shape;420;p46"/>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Các phương thức khởi tạo của LinkedList</a:t>
            </a:r>
            <a:endParaRPr b="1" sz="2800">
              <a:latin typeface="Times New Roman"/>
              <a:ea typeface="Times New Roman"/>
              <a:cs typeface="Times New Roman"/>
              <a:sym typeface="Times New Roman"/>
            </a:endParaRPr>
          </a:p>
        </p:txBody>
      </p:sp>
      <p:sp>
        <p:nvSpPr>
          <p:cNvPr id="421" name="Google Shape;421;p46"/>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422" name="Google Shape;422;p46"/>
          <p:cNvSpPr txBox="1"/>
          <p:nvPr>
            <p:ph idx="4294967295" type="sldNum"/>
          </p:nvPr>
        </p:nvSpPr>
        <p:spPr>
          <a:xfrm>
            <a:off x="11824914" y="7173905"/>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graphicFrame>
        <p:nvGraphicFramePr>
          <p:cNvPr id="423" name="Google Shape;423;p46"/>
          <p:cNvGraphicFramePr/>
          <p:nvPr/>
        </p:nvGraphicFramePr>
        <p:xfrm>
          <a:off x="471407" y="1776742"/>
          <a:ext cx="3000000" cy="3000000"/>
        </p:xfrm>
        <a:graphic>
          <a:graphicData uri="http://schemas.openxmlformats.org/drawingml/2006/table">
            <a:tbl>
              <a:tblPr bandRow="1" firstRow="1">
                <a:noFill/>
                <a:tableStyleId>{7882ED56-9CE7-4252-A32E-9EB2EA12498E}</a:tableStyleId>
              </a:tblPr>
              <a:tblGrid>
                <a:gridCol w="3976375"/>
                <a:gridCol w="7063750"/>
              </a:tblGrid>
              <a:tr h="518150">
                <a:tc>
                  <a:txBody>
                    <a:bodyPr/>
                    <a:lstStyle/>
                    <a:p>
                      <a:pPr indent="0" lvl="0" marL="91440" marR="0" rtl="0" algn="l">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Phương thức</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92075" marR="0" rtl="0" algn="l">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Mô tả</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r>
              <a:tr h="518150">
                <a:tc>
                  <a:txBody>
                    <a:bodyPr/>
                    <a:lstStyle/>
                    <a:p>
                      <a:pPr indent="0" lvl="0" marL="91440" marR="0" rtl="0" algn="l">
                        <a:lnSpc>
                          <a:spcPct val="100000"/>
                        </a:lnSpc>
                        <a:spcBef>
                          <a:spcPts val="0"/>
                        </a:spcBef>
                        <a:spcAft>
                          <a:spcPts val="0"/>
                        </a:spcAft>
                        <a:buNone/>
                      </a:pPr>
                      <a:r>
                        <a:rPr b="1" lang="en-US" sz="2800" u="none" cap="none" strike="noStrike">
                          <a:solidFill>
                            <a:srgbClr val="36365C"/>
                          </a:solidFill>
                          <a:latin typeface="Times New Roman"/>
                          <a:ea typeface="Times New Roman"/>
                          <a:cs typeface="Times New Roman"/>
                          <a:sym typeface="Times New Roman"/>
                        </a:rPr>
                        <a:t>LinkedList()</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0" rtl="0" algn="l">
                        <a:lnSpc>
                          <a:spcPct val="100000"/>
                        </a:lnSpc>
                        <a:spcBef>
                          <a:spcPts val="0"/>
                        </a:spcBef>
                        <a:spcAft>
                          <a:spcPts val="0"/>
                        </a:spcAft>
                        <a:buNone/>
                      </a:pPr>
                      <a:r>
                        <a:rPr b="1" lang="en-US" sz="2800" u="none" cap="none" strike="noStrike">
                          <a:solidFill>
                            <a:srgbClr val="36365C"/>
                          </a:solidFill>
                          <a:latin typeface="Times New Roman"/>
                          <a:ea typeface="Times New Roman"/>
                          <a:cs typeface="Times New Roman"/>
                          <a:sym typeface="Times New Roman"/>
                        </a:rPr>
                        <a:t>LinkedList()</a:t>
                      </a:r>
                      <a:r>
                        <a:rPr lang="en-US" sz="2800" u="none" cap="none" strike="noStrike">
                          <a:solidFill>
                            <a:srgbClr val="36365C"/>
                          </a:solidFill>
                          <a:latin typeface="Times New Roman"/>
                          <a:ea typeface="Times New Roman"/>
                          <a:cs typeface="Times New Roman"/>
                          <a:sym typeface="Times New Roman"/>
                        </a:rPr>
                        <a:t>: khởi tạo một danh sách trống.</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944875">
                <a:tc>
                  <a:txBody>
                    <a:bodyPr/>
                    <a:lstStyle/>
                    <a:p>
                      <a:pPr indent="0" lvl="0" marL="91440" marR="0" rtl="0" algn="l">
                        <a:lnSpc>
                          <a:spcPct val="100000"/>
                        </a:lnSpc>
                        <a:spcBef>
                          <a:spcPts val="0"/>
                        </a:spcBef>
                        <a:spcAft>
                          <a:spcPts val="0"/>
                        </a:spcAft>
                        <a:buNone/>
                      </a:pPr>
                      <a:r>
                        <a:rPr b="1" lang="en-US" sz="2800" u="none" cap="none" strike="noStrike">
                          <a:solidFill>
                            <a:srgbClr val="36365C"/>
                          </a:solidFill>
                          <a:latin typeface="Times New Roman"/>
                          <a:ea typeface="Times New Roman"/>
                          <a:cs typeface="Times New Roman"/>
                          <a:sym typeface="Times New Roman"/>
                        </a:rPr>
                        <a:t>LinkedList(Collection c)</a:t>
                      </a:r>
                      <a:endParaRPr sz="2800" u="none" cap="none" strike="noStrike">
                        <a:latin typeface="Times New Roman"/>
                        <a:ea typeface="Times New Roman"/>
                        <a:cs typeface="Times New Roman"/>
                        <a:sym typeface="Times New Roman"/>
                      </a:endParaRPr>
                    </a:p>
                  </a:txBody>
                  <a:tcPr marT="336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2075" marR="487680" rtl="0" algn="l">
                        <a:lnSpc>
                          <a:spcPct val="100000"/>
                        </a:lnSpc>
                        <a:spcBef>
                          <a:spcPts val="0"/>
                        </a:spcBef>
                        <a:spcAft>
                          <a:spcPts val="0"/>
                        </a:spcAft>
                        <a:buNone/>
                      </a:pPr>
                      <a:r>
                        <a:rPr b="1" lang="en-US" sz="2800" u="none" cap="none" strike="noStrike">
                          <a:solidFill>
                            <a:srgbClr val="36365C"/>
                          </a:solidFill>
                          <a:latin typeface="Times New Roman"/>
                          <a:ea typeface="Times New Roman"/>
                          <a:cs typeface="Times New Roman"/>
                          <a:sym typeface="Times New Roman"/>
                        </a:rPr>
                        <a:t>LinkedList(Collection c)</a:t>
                      </a:r>
                      <a:r>
                        <a:rPr lang="en-US" sz="2800" u="none" cap="none" strike="noStrike">
                          <a:solidFill>
                            <a:srgbClr val="36365C"/>
                          </a:solidFill>
                          <a:latin typeface="Times New Roman"/>
                          <a:ea typeface="Times New Roman"/>
                          <a:cs typeface="Times New Roman"/>
                          <a:sym typeface="Times New Roman"/>
                        </a:rPr>
                        <a:t>: khởi tạo một danh  sách với các phần tử của collection c.</a:t>
                      </a:r>
                      <a:endParaRPr sz="2800" u="none" cap="none" strike="noStrike">
                        <a:latin typeface="Times New Roman"/>
                        <a:ea typeface="Times New Roman"/>
                        <a:cs typeface="Times New Roman"/>
                        <a:sym typeface="Times New Roman"/>
                      </a:endParaRPr>
                    </a:p>
                  </a:txBody>
                  <a:tcPr marT="336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pic>
        <p:nvPicPr>
          <p:cNvPr id="428" name="Google Shape;428;p47"/>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429" name="Google Shape;429;p4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430" name="Google Shape;430;p47"/>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Các phương thức của lớp LinkedList</a:t>
            </a:r>
            <a:endParaRPr b="1" sz="2800">
              <a:latin typeface="Times New Roman"/>
              <a:ea typeface="Times New Roman"/>
              <a:cs typeface="Times New Roman"/>
              <a:sym typeface="Times New Roman"/>
            </a:endParaRPr>
          </a:p>
        </p:txBody>
      </p:sp>
      <p:sp>
        <p:nvSpPr>
          <p:cNvPr id="431" name="Google Shape;431;p47"/>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432" name="Google Shape;432;p47"/>
          <p:cNvSpPr txBox="1"/>
          <p:nvPr>
            <p:ph idx="4294967295" type="sldNum"/>
          </p:nvPr>
        </p:nvSpPr>
        <p:spPr>
          <a:xfrm>
            <a:off x="11841243" y="6900320"/>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graphicFrame>
        <p:nvGraphicFramePr>
          <p:cNvPr id="433" name="Google Shape;433;p47"/>
          <p:cNvGraphicFramePr/>
          <p:nvPr/>
        </p:nvGraphicFramePr>
        <p:xfrm>
          <a:off x="487736" y="1503157"/>
          <a:ext cx="3000000" cy="3000000"/>
        </p:xfrm>
        <a:graphic>
          <a:graphicData uri="http://schemas.openxmlformats.org/drawingml/2006/table">
            <a:tbl>
              <a:tblPr bandRow="1" firstRow="1">
                <a:noFill/>
                <a:tableStyleId>{7882ED56-9CE7-4252-A32E-9EB2EA12498E}</a:tableStyleId>
              </a:tblPr>
              <a:tblGrid>
                <a:gridCol w="3976375"/>
                <a:gridCol w="7063750"/>
              </a:tblGrid>
              <a:tr h="518150">
                <a:tc>
                  <a:txBody>
                    <a:bodyPr/>
                    <a:lstStyle/>
                    <a:p>
                      <a:pPr indent="0" lvl="0" marL="91440" marR="0" rtl="0" algn="l">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Phương thức</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92075" marR="0" rtl="0" algn="l">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Mô tả</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r>
              <a:tr h="1036325">
                <a:tc>
                  <a:txBody>
                    <a:bodyPr/>
                    <a:lstStyle/>
                    <a:p>
                      <a:pPr indent="0" lvl="0" marL="91440" marR="107315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void add(int index, Object  element)</a:t>
                      </a:r>
                      <a:endParaRPr sz="2100" u="none" cap="none" strike="noStrike">
                        <a:latin typeface="Times New Roman"/>
                        <a:ea typeface="Times New Roman"/>
                        <a:cs typeface="Times New Roman"/>
                        <a:sym typeface="Times New Roman"/>
                      </a:endParaRPr>
                    </a:p>
                  </a:txBody>
                  <a:tcPr marT="1892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31242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Chèn element đã xác định tại index đã cho. Ném một  IndexOutOfBoundsException nếu index đã cho là ở bên ngoài  dãy (index &lt; 0 || index &gt; size())</a:t>
                      </a:r>
                      <a:endParaRPr sz="2100" u="none" cap="none" strike="noStrike">
                        <a:latin typeface="Times New Roman"/>
                        <a:ea typeface="Times New Roman"/>
                        <a:cs typeface="Times New Roman"/>
                        <a:sym typeface="Times New Roman"/>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396250">
                <a:tc>
                  <a:txBody>
                    <a:bodyPr/>
                    <a:lstStyle/>
                    <a:p>
                      <a:pPr indent="0" lvl="0" marL="91440"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boolean add(Object o)</a:t>
                      </a:r>
                      <a:endParaRPr sz="2100" u="none" cap="none" strike="noStrike">
                        <a:latin typeface="Times New Roman"/>
                        <a:ea typeface="Times New Roman"/>
                        <a:cs typeface="Times New Roman"/>
                        <a:sym typeface="Times New Roman"/>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2075"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Phụ thêm phần tử đã cho tới cuối của List này</a:t>
                      </a:r>
                      <a:endParaRPr sz="2100" u="none" cap="none" strike="noStrike">
                        <a:latin typeface="Times New Roman"/>
                        <a:ea typeface="Times New Roman"/>
                        <a:cs typeface="Times New Roman"/>
                        <a:sym typeface="Times New Roman"/>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1356350">
                <a:tc>
                  <a:txBody>
                    <a:bodyPr/>
                    <a:lstStyle/>
                    <a:p>
                      <a:pPr indent="0" lvl="0" marL="0" marR="0" rtl="0" algn="l">
                        <a:lnSpc>
                          <a:spcPct val="100000"/>
                        </a:lnSpc>
                        <a:spcBef>
                          <a:spcPts val="0"/>
                        </a:spcBef>
                        <a:spcAft>
                          <a:spcPts val="0"/>
                        </a:spcAft>
                        <a:buNone/>
                      </a:pPr>
                      <a:r>
                        <a:t/>
                      </a:r>
                      <a:endParaRPr sz="2300" u="none" cap="none" strike="noStrike">
                        <a:latin typeface="Times New Roman"/>
                        <a:ea typeface="Times New Roman"/>
                        <a:cs typeface="Times New Roman"/>
                        <a:sym typeface="Times New Roman"/>
                      </a:endParaRPr>
                    </a:p>
                    <a:p>
                      <a:pPr indent="0" lvl="0" marL="91440" marR="0" rtl="0" algn="l">
                        <a:lnSpc>
                          <a:spcPct val="100000"/>
                        </a:lnSpc>
                        <a:spcBef>
                          <a:spcPts val="1370"/>
                        </a:spcBef>
                        <a:spcAft>
                          <a:spcPts val="0"/>
                        </a:spcAft>
                        <a:buNone/>
                      </a:pPr>
                      <a:r>
                        <a:rPr lang="en-US" sz="2100" u="none" cap="none" strike="noStrike">
                          <a:solidFill>
                            <a:srgbClr val="36365C"/>
                          </a:solidFill>
                          <a:latin typeface="Times New Roman"/>
                          <a:ea typeface="Times New Roman"/>
                          <a:cs typeface="Times New Roman"/>
                          <a:sym typeface="Times New Roman"/>
                        </a:rPr>
                        <a:t>boolean addAll(Collection c)</a:t>
                      </a:r>
                      <a:endParaRPr sz="2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20066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Phụ thêm tất cả phần tử trong collection đã cho tới cuối của list  này, theo thứ tự mà chúng được trả về bởi Iterator của  collection đã cho. Ném một NullPointerException nếu  collection đã cho là null</a:t>
                      </a:r>
                      <a:endParaRPr sz="2100" u="none" cap="none" strike="noStrike">
                        <a:latin typeface="Times New Roman"/>
                        <a:ea typeface="Times New Roman"/>
                        <a:cs typeface="Times New Roman"/>
                        <a:sym typeface="Times New Roman"/>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1036325">
                <a:tc>
                  <a:txBody>
                    <a:bodyPr/>
                    <a:lstStyle/>
                    <a:p>
                      <a:pPr indent="0" lvl="0" marL="91440" marR="113792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boolean addAll(int index,  Collection c)</a:t>
                      </a:r>
                      <a:endParaRPr sz="2100" u="none" cap="none" strike="noStrike">
                        <a:latin typeface="Times New Roman"/>
                        <a:ea typeface="Times New Roman"/>
                        <a:cs typeface="Times New Roman"/>
                        <a:sym typeface="Times New Roman"/>
                      </a:endParaRPr>
                    </a:p>
                  </a:txBody>
                  <a:tcPr marT="1898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2075" marR="29591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Chèn tất cả phần tử trong collection đã cho vào trong List này,  bắt đầu từ vị trí đã cho. Ném NullPointerException nếu  collection đã cho là null</a:t>
                      </a:r>
                      <a:endParaRPr sz="2100" u="none" cap="none" strike="noStrike">
                        <a:latin typeface="Times New Roman"/>
                        <a:ea typeface="Times New Roman"/>
                        <a:cs typeface="Times New Roman"/>
                        <a:sym typeface="Times New Roman"/>
                      </a:endParaRPr>
                    </a:p>
                  </a:txBody>
                  <a:tcPr marT="2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396200">
                <a:tc>
                  <a:txBody>
                    <a:bodyPr/>
                    <a:lstStyle/>
                    <a:p>
                      <a:pPr indent="0" lvl="0" marL="91440"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void addFirst(Object o)</a:t>
                      </a:r>
                      <a:endParaRPr sz="2100" u="none" cap="none" strike="noStrike">
                        <a:latin typeface="Times New Roman"/>
                        <a:ea typeface="Times New Roman"/>
                        <a:cs typeface="Times New Roman"/>
                        <a:sym typeface="Times New Roman"/>
                      </a:endParaRPr>
                    </a:p>
                  </a:txBody>
                  <a:tcPr marT="2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Chèn phần tử đã cho vào phần đầu của list này</a:t>
                      </a:r>
                      <a:endParaRPr sz="2100" u="none" cap="none" strike="noStrike">
                        <a:latin typeface="Times New Roman"/>
                        <a:ea typeface="Times New Roman"/>
                        <a:cs typeface="Times New Roman"/>
                        <a:sym typeface="Times New Roman"/>
                      </a:endParaRPr>
                    </a:p>
                  </a:txBody>
                  <a:tcPr marT="2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396250">
                <a:tc>
                  <a:txBody>
                    <a:bodyPr/>
                    <a:lstStyle/>
                    <a:p>
                      <a:pPr indent="0" lvl="0" marL="91440"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void addLast(Object o)</a:t>
                      </a:r>
                      <a:endParaRPr sz="2100" u="none" cap="none" strike="noStrike">
                        <a:latin typeface="Times New Roman"/>
                        <a:ea typeface="Times New Roman"/>
                        <a:cs typeface="Times New Roman"/>
                        <a:sym typeface="Times New Roman"/>
                      </a:endParaRPr>
                    </a:p>
                  </a:txBody>
                  <a:tcPr marT="2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2075"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Phụ thêm phần tử đã cho vào phần cuối của list này</a:t>
                      </a:r>
                      <a:endParaRPr sz="2100" u="none" cap="none" strike="noStrike">
                        <a:latin typeface="Times New Roman"/>
                        <a:ea typeface="Times New Roman"/>
                        <a:cs typeface="Times New Roman"/>
                        <a:sym typeface="Times New Roman"/>
                      </a:endParaRPr>
                    </a:p>
                  </a:txBody>
                  <a:tcPr marT="2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pic>
        <p:nvPicPr>
          <p:cNvPr id="438" name="Google Shape;438;p48"/>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439" name="Google Shape;439;p48"/>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440" name="Google Shape;440;p48"/>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Các phương thức của lớp LinkedList</a:t>
            </a:r>
            <a:endParaRPr b="1" sz="2800">
              <a:latin typeface="Times New Roman"/>
              <a:ea typeface="Times New Roman"/>
              <a:cs typeface="Times New Roman"/>
              <a:sym typeface="Times New Roman"/>
            </a:endParaRPr>
          </a:p>
        </p:txBody>
      </p:sp>
      <p:sp>
        <p:nvSpPr>
          <p:cNvPr id="441" name="Google Shape;441;p48"/>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442" name="Google Shape;442;p48"/>
          <p:cNvSpPr txBox="1"/>
          <p:nvPr>
            <p:ph idx="4294967295" type="sldNum"/>
          </p:nvPr>
        </p:nvSpPr>
        <p:spPr>
          <a:xfrm>
            <a:off x="11792257" y="6851334"/>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graphicFrame>
        <p:nvGraphicFramePr>
          <p:cNvPr id="443" name="Google Shape;443;p48"/>
          <p:cNvGraphicFramePr/>
          <p:nvPr/>
        </p:nvGraphicFramePr>
        <p:xfrm>
          <a:off x="438750" y="1454171"/>
          <a:ext cx="3000000" cy="3000000"/>
        </p:xfrm>
        <a:graphic>
          <a:graphicData uri="http://schemas.openxmlformats.org/drawingml/2006/table">
            <a:tbl>
              <a:tblPr bandRow="1" firstRow="1">
                <a:noFill/>
                <a:tableStyleId>{7882ED56-9CE7-4252-A32E-9EB2EA12498E}</a:tableStyleId>
              </a:tblPr>
              <a:tblGrid>
                <a:gridCol w="3613150"/>
                <a:gridCol w="7428225"/>
              </a:tblGrid>
              <a:tr h="518150">
                <a:tc>
                  <a:txBody>
                    <a:bodyPr/>
                    <a:lstStyle/>
                    <a:p>
                      <a:pPr indent="0" lvl="0" marL="91440" marR="0" rtl="0" algn="l">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Phương thức</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92075" marR="0" rtl="0" algn="l">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Mô tả</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r>
              <a:tr h="396250">
                <a:tc>
                  <a:txBody>
                    <a:bodyPr/>
                    <a:lstStyle/>
                    <a:p>
                      <a:pPr indent="0" lvl="0" marL="91440"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void clear()</a:t>
                      </a:r>
                      <a:endParaRPr sz="2100" u="none" cap="none" strike="noStrike">
                        <a:latin typeface="Times New Roman"/>
                        <a:ea typeface="Times New Roman"/>
                        <a:cs typeface="Times New Roman"/>
                        <a:sym typeface="Times New Roman"/>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Gỡ bỏ tất cả phần tử từ list này</a:t>
                      </a:r>
                      <a:endParaRPr sz="2100" u="none" cap="none" strike="noStrike">
                        <a:latin typeface="Times New Roman"/>
                        <a:ea typeface="Times New Roman"/>
                        <a:cs typeface="Times New Roman"/>
                        <a:sym typeface="Times New Roman"/>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396250">
                <a:tc>
                  <a:txBody>
                    <a:bodyPr/>
                    <a:lstStyle/>
                    <a:p>
                      <a:pPr indent="0" lvl="0" marL="91440"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Object clone()</a:t>
                      </a:r>
                      <a:endParaRPr sz="2100" u="none" cap="none" strike="noStrike">
                        <a:latin typeface="Times New Roman"/>
                        <a:ea typeface="Times New Roman"/>
                        <a:cs typeface="Times New Roman"/>
                        <a:sym typeface="Times New Roman"/>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2075"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Trả về một shallow copy của LinkedList này</a:t>
                      </a:r>
                      <a:endParaRPr sz="2100" u="none" cap="none" strike="noStrike">
                        <a:latin typeface="Times New Roman"/>
                        <a:ea typeface="Times New Roman"/>
                        <a:cs typeface="Times New Roman"/>
                        <a:sym typeface="Times New Roman"/>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1036325">
                <a:tc>
                  <a:txBody>
                    <a:bodyPr/>
                    <a:lstStyle/>
                    <a:p>
                      <a:pPr indent="0" lvl="0" marL="0" marR="0" rtl="0" algn="l">
                        <a:lnSpc>
                          <a:spcPct val="100000"/>
                        </a:lnSpc>
                        <a:spcBef>
                          <a:spcPts val="0"/>
                        </a:spcBef>
                        <a:spcAft>
                          <a:spcPts val="0"/>
                        </a:spcAft>
                        <a:buNone/>
                      </a:pPr>
                      <a:r>
                        <a:t/>
                      </a:r>
                      <a:endParaRPr sz="2350" u="none" cap="none" strike="noStrike">
                        <a:latin typeface="Times New Roman"/>
                        <a:ea typeface="Times New Roman"/>
                        <a:cs typeface="Times New Roman"/>
                        <a:sym typeface="Times New Roman"/>
                      </a:endParaRPr>
                    </a:p>
                    <a:p>
                      <a:pPr indent="0" lvl="0" marL="91440" marR="0" rtl="0" algn="l">
                        <a:lnSpc>
                          <a:spcPct val="100000"/>
                        </a:lnSpc>
                        <a:spcBef>
                          <a:spcPts val="5"/>
                        </a:spcBef>
                        <a:spcAft>
                          <a:spcPts val="0"/>
                        </a:spcAft>
                        <a:buNone/>
                      </a:pPr>
                      <a:r>
                        <a:rPr lang="en-US" sz="2100" u="none" cap="none" strike="noStrike">
                          <a:solidFill>
                            <a:srgbClr val="36365C"/>
                          </a:solidFill>
                          <a:latin typeface="Times New Roman"/>
                          <a:ea typeface="Times New Roman"/>
                          <a:cs typeface="Times New Roman"/>
                          <a:sym typeface="Times New Roman"/>
                        </a:rPr>
                        <a:t>boolean contains(Object o)</a:t>
                      </a:r>
                      <a:endParaRPr sz="2100" u="none" cap="none" strike="noStrike">
                        <a:latin typeface="Times New Roman"/>
                        <a:ea typeface="Times New Roman"/>
                        <a:cs typeface="Times New Roman"/>
                        <a:sym typeface="Times New Roman"/>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111125"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Trả về true nếu list này chứa phần tử đã cho. Chính thức hơn, trả về  true nếu và chỉ nếu list này chứa ít nhất một phần tử e để mà  (o==null ? e==null : o.equals(e))</a:t>
                      </a:r>
                      <a:endParaRPr sz="2100" u="none" cap="none" strike="noStrike">
                        <a:latin typeface="Times New Roman"/>
                        <a:ea typeface="Times New Roman"/>
                        <a:cs typeface="Times New Roman"/>
                        <a:sym typeface="Times New Roman"/>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716275">
                <a:tc>
                  <a:txBody>
                    <a:bodyPr/>
                    <a:lstStyle/>
                    <a:p>
                      <a:pPr indent="0" lvl="0" marL="91440"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Object get(int index)</a:t>
                      </a:r>
                      <a:endParaRPr sz="2100" u="none" cap="none" strike="noStrike">
                        <a:latin typeface="Times New Roman"/>
                        <a:ea typeface="Times New Roman"/>
                        <a:cs typeface="Times New Roman"/>
                        <a:sym typeface="Times New Roman"/>
                      </a:endParaRPr>
                    </a:p>
                  </a:txBody>
                  <a:tcPr marT="1898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2075" marR="17907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Trả về phần tử tại vị trí đã cho. Ném IndexOutOfBoundsException  nếu index ở bên ngoài dãy (index &lt; 0 || index &gt;= size())</a:t>
                      </a:r>
                      <a:endParaRPr sz="2100" u="none" cap="none" strike="noStrike">
                        <a:latin typeface="Times New Roman"/>
                        <a:ea typeface="Times New Roman"/>
                        <a:cs typeface="Times New Roman"/>
                        <a:sym typeface="Times New Roman"/>
                      </a:endParaRPr>
                    </a:p>
                  </a:txBody>
                  <a:tcPr marT="2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716275">
                <a:tc>
                  <a:txBody>
                    <a:bodyPr/>
                    <a:lstStyle/>
                    <a:p>
                      <a:pPr indent="0" lvl="0" marL="91440"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Object getFirst()</a:t>
                      </a:r>
                      <a:endParaRPr sz="2100" u="none" cap="none" strike="noStrike">
                        <a:latin typeface="Times New Roman"/>
                        <a:ea typeface="Times New Roman"/>
                        <a:cs typeface="Times New Roman"/>
                        <a:sym typeface="Times New Roman"/>
                      </a:endParaRPr>
                    </a:p>
                  </a:txBody>
                  <a:tcPr marT="1898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230378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Trả về phần tử đầu tiên trong list này. Ném  NoSuchElementException nếu list này là trống</a:t>
                      </a:r>
                      <a:endParaRPr sz="2100" u="none" cap="none" strike="noStrike">
                        <a:latin typeface="Times New Roman"/>
                        <a:ea typeface="Times New Roman"/>
                        <a:cs typeface="Times New Roman"/>
                        <a:sym typeface="Times New Roman"/>
                      </a:endParaRPr>
                    </a:p>
                  </a:txBody>
                  <a:tcPr marT="2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716225">
                <a:tc>
                  <a:txBody>
                    <a:bodyPr/>
                    <a:lstStyle/>
                    <a:p>
                      <a:pPr indent="0" lvl="0" marL="91440"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Object getLast()</a:t>
                      </a:r>
                      <a:endParaRPr sz="2100" u="none" cap="none" strike="noStrike">
                        <a:latin typeface="Times New Roman"/>
                        <a:ea typeface="Times New Roman"/>
                        <a:cs typeface="Times New Roman"/>
                        <a:sym typeface="Times New Roman"/>
                      </a:endParaRPr>
                    </a:p>
                  </a:txBody>
                  <a:tcPr marT="1898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2075" marR="23622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Trả về phần tử cuối trong list này. Ném NoSuchElementException  nếu list này là trống</a:t>
                      </a:r>
                      <a:endParaRPr sz="2100" u="none" cap="none" strike="noStrike">
                        <a:latin typeface="Times New Roman"/>
                        <a:ea typeface="Times New Roman"/>
                        <a:cs typeface="Times New Roman"/>
                        <a:sym typeface="Times New Roman"/>
                      </a:endParaRPr>
                    </a:p>
                  </a:txBody>
                  <a:tcPr marT="2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716275">
                <a:tc>
                  <a:txBody>
                    <a:bodyPr/>
                    <a:lstStyle/>
                    <a:p>
                      <a:pPr indent="0" lvl="0" marL="91440"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int indexOf(Object o)</a:t>
                      </a:r>
                      <a:endParaRPr sz="2100" u="none" cap="none" strike="noStrike">
                        <a:latin typeface="Times New Roman"/>
                        <a:ea typeface="Times New Roman"/>
                        <a:cs typeface="Times New Roman"/>
                        <a:sym typeface="Times New Roman"/>
                      </a:endParaRPr>
                    </a:p>
                  </a:txBody>
                  <a:tcPr marT="1898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137795"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Trả về index trong list này cho sự xuất hiện đầu tiên của phần tử đã  cho, hoặc -1 nếu List này không chứa phần tử này</a:t>
                      </a:r>
                      <a:endParaRPr sz="2100" u="none" cap="none" strike="noStrike">
                        <a:latin typeface="Times New Roman"/>
                        <a:ea typeface="Times New Roman"/>
                        <a:cs typeface="Times New Roman"/>
                        <a:sym typeface="Times New Roman"/>
                      </a:endParaRPr>
                    </a:p>
                  </a:txBody>
                  <a:tcPr marT="2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pic>
        <p:nvPicPr>
          <p:cNvPr id="448" name="Google Shape;448;p49"/>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449" name="Google Shape;449;p49"/>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450" name="Google Shape;450;p49"/>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Các phương thức của lớp LinkedList</a:t>
            </a:r>
            <a:endParaRPr b="1" sz="2800">
              <a:latin typeface="Times New Roman"/>
              <a:ea typeface="Times New Roman"/>
              <a:cs typeface="Times New Roman"/>
              <a:sym typeface="Times New Roman"/>
            </a:endParaRPr>
          </a:p>
        </p:txBody>
      </p:sp>
      <p:sp>
        <p:nvSpPr>
          <p:cNvPr id="451" name="Google Shape;451;p49"/>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452" name="Google Shape;452;p49"/>
          <p:cNvSpPr txBox="1"/>
          <p:nvPr>
            <p:ph idx="4294967295" type="sldNum"/>
          </p:nvPr>
        </p:nvSpPr>
        <p:spPr>
          <a:xfrm>
            <a:off x="11846686" y="7061877"/>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graphicFrame>
        <p:nvGraphicFramePr>
          <p:cNvPr id="453" name="Google Shape;453;p49"/>
          <p:cNvGraphicFramePr/>
          <p:nvPr/>
        </p:nvGraphicFramePr>
        <p:xfrm>
          <a:off x="707572" y="1458930"/>
          <a:ext cx="3000000" cy="3000000"/>
        </p:xfrm>
        <a:graphic>
          <a:graphicData uri="http://schemas.openxmlformats.org/drawingml/2006/table">
            <a:tbl>
              <a:tblPr bandRow="1" firstRow="1">
                <a:noFill/>
                <a:tableStyleId>{7882ED56-9CE7-4252-A32E-9EB2EA12498E}</a:tableStyleId>
              </a:tblPr>
              <a:tblGrid>
                <a:gridCol w="3441100"/>
                <a:gridCol w="7074500"/>
              </a:tblGrid>
              <a:tr h="353375">
                <a:tc>
                  <a:txBody>
                    <a:bodyPr/>
                    <a:lstStyle/>
                    <a:p>
                      <a:pPr indent="0" lvl="0" marL="91440" marR="0" rtl="0" algn="l">
                        <a:lnSpc>
                          <a:spcPct val="100000"/>
                        </a:lnSpc>
                        <a:spcBef>
                          <a:spcPts val="0"/>
                        </a:spcBef>
                        <a:spcAft>
                          <a:spcPts val="0"/>
                        </a:spcAft>
                        <a:buNone/>
                      </a:pPr>
                      <a:r>
                        <a:rPr b="1" lang="en-US" sz="2000" u="none" cap="none" strike="noStrike">
                          <a:solidFill>
                            <a:srgbClr val="FFFFFF"/>
                          </a:solidFill>
                          <a:latin typeface="Times New Roman"/>
                          <a:ea typeface="Times New Roman"/>
                          <a:cs typeface="Times New Roman"/>
                          <a:sym typeface="Times New Roman"/>
                        </a:rPr>
                        <a:t>Phương thức</a:t>
                      </a:r>
                      <a:endParaRPr sz="20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92075" marR="0" rtl="0" algn="l">
                        <a:lnSpc>
                          <a:spcPct val="100000"/>
                        </a:lnSpc>
                        <a:spcBef>
                          <a:spcPts val="0"/>
                        </a:spcBef>
                        <a:spcAft>
                          <a:spcPts val="0"/>
                        </a:spcAft>
                        <a:buNone/>
                      </a:pPr>
                      <a:r>
                        <a:rPr b="1" lang="en-US" sz="2000" u="none" cap="none" strike="noStrike">
                          <a:solidFill>
                            <a:srgbClr val="FFFFFF"/>
                          </a:solidFill>
                          <a:latin typeface="Times New Roman"/>
                          <a:ea typeface="Times New Roman"/>
                          <a:cs typeface="Times New Roman"/>
                          <a:sym typeface="Times New Roman"/>
                        </a:rPr>
                        <a:t>Mô tả</a:t>
                      </a:r>
                      <a:endParaRPr sz="20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r>
              <a:tr h="566100">
                <a:tc>
                  <a:txBody>
                    <a:bodyPr/>
                    <a:lstStyle/>
                    <a:p>
                      <a:pPr indent="0" lvl="0" marL="91440" marR="0" rtl="0" algn="l">
                        <a:lnSpc>
                          <a:spcPct val="100000"/>
                        </a:lnSpc>
                        <a:spcBef>
                          <a:spcPts val="0"/>
                        </a:spcBef>
                        <a:spcAft>
                          <a:spcPts val="0"/>
                        </a:spcAft>
                        <a:buNone/>
                      </a:pPr>
                      <a:r>
                        <a:rPr lang="en-US" sz="2000" u="none" cap="none" strike="noStrike">
                          <a:solidFill>
                            <a:srgbClr val="36365C"/>
                          </a:solidFill>
                          <a:latin typeface="Times New Roman"/>
                          <a:ea typeface="Times New Roman"/>
                          <a:cs typeface="Times New Roman"/>
                          <a:sym typeface="Times New Roman"/>
                        </a:rPr>
                        <a:t>int lastIndexOf(Object o)</a:t>
                      </a:r>
                      <a:endParaRPr sz="2000" u="none" cap="none" strike="noStrike">
                        <a:latin typeface="Times New Roman"/>
                        <a:ea typeface="Times New Roman"/>
                        <a:cs typeface="Times New Roman"/>
                        <a:sym typeface="Times New Roman"/>
                      </a:endParaRPr>
                    </a:p>
                  </a:txBody>
                  <a:tcPr marT="1892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0" rtl="0" algn="l">
                        <a:lnSpc>
                          <a:spcPct val="100000"/>
                        </a:lnSpc>
                        <a:spcBef>
                          <a:spcPts val="0"/>
                        </a:spcBef>
                        <a:spcAft>
                          <a:spcPts val="0"/>
                        </a:spcAft>
                        <a:buNone/>
                      </a:pPr>
                      <a:r>
                        <a:rPr lang="en-US" sz="2000" u="none" cap="none" strike="noStrike">
                          <a:solidFill>
                            <a:srgbClr val="36365C"/>
                          </a:solidFill>
                          <a:latin typeface="Times New Roman"/>
                          <a:ea typeface="Times New Roman"/>
                          <a:cs typeface="Times New Roman"/>
                          <a:sym typeface="Times New Roman"/>
                        </a:rPr>
                        <a:t>Trả về index trong list này cho sự xuất hiện cuối của phần tử đã</a:t>
                      </a:r>
                      <a:endParaRPr sz="2000" u="none" cap="none" strike="noStrike">
                        <a:latin typeface="Times New Roman"/>
                        <a:ea typeface="Times New Roman"/>
                        <a:cs typeface="Times New Roman"/>
                        <a:sym typeface="Times New Roman"/>
                      </a:endParaRPr>
                    </a:p>
                    <a:p>
                      <a:pPr indent="0" lvl="0" marL="92075" marR="0" rtl="0" algn="l">
                        <a:lnSpc>
                          <a:spcPct val="100000"/>
                        </a:lnSpc>
                        <a:spcBef>
                          <a:spcPts val="0"/>
                        </a:spcBef>
                        <a:spcAft>
                          <a:spcPts val="0"/>
                        </a:spcAft>
                        <a:buNone/>
                      </a:pPr>
                      <a:r>
                        <a:rPr lang="en-US" sz="2000" u="none" cap="none" strike="noStrike">
                          <a:solidFill>
                            <a:srgbClr val="36365C"/>
                          </a:solidFill>
                          <a:latin typeface="Times New Roman"/>
                          <a:ea typeface="Times New Roman"/>
                          <a:cs typeface="Times New Roman"/>
                          <a:sym typeface="Times New Roman"/>
                        </a:rPr>
                        <a:t>cho, hoặc -1 nếu List này không chứa phần tử này</a:t>
                      </a:r>
                      <a:endParaRPr sz="2000" u="none" cap="none" strike="noStrike">
                        <a:latin typeface="Times New Roman"/>
                        <a:ea typeface="Times New Roman"/>
                        <a:cs typeface="Times New Roman"/>
                        <a:sym typeface="Times New Roman"/>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1042575">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p>
                      <a:pPr indent="0" lvl="0" marL="91440" marR="758825" rtl="0" algn="l">
                        <a:lnSpc>
                          <a:spcPct val="100000"/>
                        </a:lnSpc>
                        <a:spcBef>
                          <a:spcPts val="5"/>
                        </a:spcBef>
                        <a:spcAft>
                          <a:spcPts val="0"/>
                        </a:spcAft>
                        <a:buNone/>
                      </a:pPr>
                      <a:r>
                        <a:rPr lang="en-US" sz="2000" u="none" cap="none" strike="noStrike">
                          <a:solidFill>
                            <a:srgbClr val="36365C"/>
                          </a:solidFill>
                          <a:latin typeface="Times New Roman"/>
                          <a:ea typeface="Times New Roman"/>
                          <a:cs typeface="Times New Roman"/>
                          <a:sym typeface="Times New Roman"/>
                        </a:rPr>
                        <a:t>ListIterator listIterator(int  index)</a:t>
                      </a:r>
                      <a:endParaRPr sz="2000" u="none" cap="none" strike="noStrike">
                        <a:latin typeface="Times New Roman"/>
                        <a:ea typeface="Times New Roman"/>
                        <a:cs typeface="Times New Roman"/>
                        <a:sym typeface="Times New Roman"/>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2075" marR="289560" rtl="0" algn="l">
                        <a:lnSpc>
                          <a:spcPct val="100000"/>
                        </a:lnSpc>
                        <a:spcBef>
                          <a:spcPts val="0"/>
                        </a:spcBef>
                        <a:spcAft>
                          <a:spcPts val="0"/>
                        </a:spcAft>
                        <a:buNone/>
                      </a:pPr>
                      <a:r>
                        <a:rPr lang="en-US" sz="2000" u="none" cap="none" strike="noStrike">
                          <a:solidFill>
                            <a:srgbClr val="36365C"/>
                          </a:solidFill>
                          <a:latin typeface="Times New Roman"/>
                          <a:ea typeface="Times New Roman"/>
                          <a:cs typeface="Times New Roman"/>
                          <a:sym typeface="Times New Roman"/>
                        </a:rPr>
                        <a:t>Trả về một list-iterator của phần tử trong list này (trong dãy chính  xác), bắt đầu từ vị trí đã cho trong list. Ném  IndexOutOfBoundsException nếu index đã cho ở bên ngoài dãy  (index &lt; 0 || index &gt;= size())</a:t>
                      </a:r>
                      <a:endParaRPr sz="2000" u="none" cap="none" strike="noStrike">
                        <a:latin typeface="Times New Roman"/>
                        <a:ea typeface="Times New Roman"/>
                        <a:cs typeface="Times New Roman"/>
                        <a:sym typeface="Times New Roman"/>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534025">
                <a:tc>
                  <a:txBody>
                    <a:bodyPr/>
                    <a:lstStyle/>
                    <a:p>
                      <a:pPr indent="0" lvl="0" marL="91440" marR="0" rtl="0" algn="l">
                        <a:lnSpc>
                          <a:spcPct val="100000"/>
                        </a:lnSpc>
                        <a:spcBef>
                          <a:spcPts val="0"/>
                        </a:spcBef>
                        <a:spcAft>
                          <a:spcPts val="0"/>
                        </a:spcAft>
                        <a:buNone/>
                      </a:pPr>
                      <a:r>
                        <a:rPr lang="en-US" sz="2000" u="none" cap="none" strike="noStrike">
                          <a:solidFill>
                            <a:srgbClr val="36365C"/>
                          </a:solidFill>
                          <a:latin typeface="Times New Roman"/>
                          <a:ea typeface="Times New Roman"/>
                          <a:cs typeface="Times New Roman"/>
                          <a:sym typeface="Times New Roman"/>
                        </a:rPr>
                        <a:t>Object remove(int index)</a:t>
                      </a:r>
                      <a:endParaRPr sz="2000" u="none" cap="none" strike="noStrike">
                        <a:latin typeface="Times New Roman"/>
                        <a:ea typeface="Times New Roman"/>
                        <a:cs typeface="Times New Roman"/>
                        <a:sym typeface="Times New Roman"/>
                      </a:endParaRPr>
                    </a:p>
                  </a:txBody>
                  <a:tcPr marT="1898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94615" rtl="0" algn="l">
                        <a:lnSpc>
                          <a:spcPct val="100000"/>
                        </a:lnSpc>
                        <a:spcBef>
                          <a:spcPts val="0"/>
                        </a:spcBef>
                        <a:spcAft>
                          <a:spcPts val="0"/>
                        </a:spcAft>
                        <a:buNone/>
                      </a:pPr>
                      <a:r>
                        <a:rPr lang="en-US" sz="2000" u="none" cap="none" strike="noStrike">
                          <a:solidFill>
                            <a:srgbClr val="36365C"/>
                          </a:solidFill>
                          <a:latin typeface="Times New Roman"/>
                          <a:ea typeface="Times New Roman"/>
                          <a:cs typeface="Times New Roman"/>
                          <a:sym typeface="Times New Roman"/>
                        </a:rPr>
                        <a:t>Gỡ bỏ phần tử tại vị trí đã cho. Ném NoSuchElementException nếu  list này là trống</a:t>
                      </a:r>
                      <a:endParaRPr sz="2000" u="none" cap="none" strike="noStrike">
                        <a:latin typeface="Times New Roman"/>
                        <a:ea typeface="Times New Roman"/>
                        <a:cs typeface="Times New Roman"/>
                        <a:sym typeface="Times New Roman"/>
                      </a:endParaRPr>
                    </a:p>
                  </a:txBody>
                  <a:tcPr marT="2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1252900">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p>
                      <a:pPr indent="0" lvl="0" marL="91440" marR="0" rtl="0" algn="l">
                        <a:lnSpc>
                          <a:spcPct val="100000"/>
                        </a:lnSpc>
                        <a:spcBef>
                          <a:spcPts val="1370"/>
                        </a:spcBef>
                        <a:spcAft>
                          <a:spcPts val="0"/>
                        </a:spcAft>
                        <a:buNone/>
                      </a:pPr>
                      <a:r>
                        <a:rPr lang="en-US" sz="2000" u="none" cap="none" strike="noStrike">
                          <a:solidFill>
                            <a:srgbClr val="36365C"/>
                          </a:solidFill>
                          <a:latin typeface="Times New Roman"/>
                          <a:ea typeface="Times New Roman"/>
                          <a:cs typeface="Times New Roman"/>
                          <a:sym typeface="Times New Roman"/>
                        </a:rPr>
                        <a:t>boolean remove(Object o)</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2075" marR="86360" rtl="0" algn="l">
                        <a:lnSpc>
                          <a:spcPct val="100000"/>
                        </a:lnSpc>
                        <a:spcBef>
                          <a:spcPts val="0"/>
                        </a:spcBef>
                        <a:spcAft>
                          <a:spcPts val="0"/>
                        </a:spcAft>
                        <a:buNone/>
                      </a:pPr>
                      <a:r>
                        <a:rPr lang="en-US" sz="2000" u="none" cap="none" strike="noStrike">
                          <a:solidFill>
                            <a:srgbClr val="36365C"/>
                          </a:solidFill>
                          <a:latin typeface="Times New Roman"/>
                          <a:ea typeface="Times New Roman"/>
                          <a:cs typeface="Times New Roman"/>
                          <a:sym typeface="Times New Roman"/>
                        </a:rPr>
                        <a:t>Gỡ bỏ sự xuất hiện đầu tiên của phần tử đã cho. Ném  NoSuchElementException nếu list này trống. Ném  IndexOutOfBoundsException nếu index ở bên ngoài dãy (index &lt; 0</a:t>
                      </a:r>
                      <a:endParaRPr sz="2000" u="none" cap="none" strike="noStrike">
                        <a:latin typeface="Times New Roman"/>
                        <a:ea typeface="Times New Roman"/>
                        <a:cs typeface="Times New Roman"/>
                        <a:sym typeface="Times New Roman"/>
                      </a:endParaRPr>
                    </a:p>
                    <a:p>
                      <a:pPr indent="0" lvl="0" marL="92075" marR="0" rtl="0" algn="l">
                        <a:lnSpc>
                          <a:spcPct val="100000"/>
                        </a:lnSpc>
                        <a:spcBef>
                          <a:spcPts val="0"/>
                        </a:spcBef>
                        <a:spcAft>
                          <a:spcPts val="0"/>
                        </a:spcAft>
                        <a:buNone/>
                      </a:pPr>
                      <a:r>
                        <a:rPr lang="en-US" sz="2000" u="none" cap="none" strike="noStrike">
                          <a:solidFill>
                            <a:srgbClr val="36365C"/>
                          </a:solidFill>
                          <a:latin typeface="Times New Roman"/>
                          <a:ea typeface="Times New Roman"/>
                          <a:cs typeface="Times New Roman"/>
                          <a:sym typeface="Times New Roman"/>
                        </a:rPr>
                        <a:t>|| index &gt;= size())</a:t>
                      </a:r>
                      <a:endParaRPr sz="2000" u="none" cap="none" strike="noStrike">
                        <a:latin typeface="Times New Roman"/>
                        <a:ea typeface="Times New Roman"/>
                        <a:cs typeface="Times New Roman"/>
                        <a:sym typeface="Times New Roman"/>
                      </a:endParaRPr>
                    </a:p>
                  </a:txBody>
                  <a:tcPr marT="2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788575">
                <a:tc>
                  <a:txBody>
                    <a:bodyPr/>
                    <a:lstStyle/>
                    <a:p>
                      <a:pPr indent="0" lvl="0" marL="91440" marR="0" rtl="0" algn="l">
                        <a:lnSpc>
                          <a:spcPct val="100000"/>
                        </a:lnSpc>
                        <a:spcBef>
                          <a:spcPts val="0"/>
                        </a:spcBef>
                        <a:spcAft>
                          <a:spcPts val="0"/>
                        </a:spcAft>
                        <a:buNone/>
                      </a:pPr>
                      <a:r>
                        <a:rPr lang="en-US" sz="2000" u="none" cap="none" strike="noStrike">
                          <a:solidFill>
                            <a:srgbClr val="36365C"/>
                          </a:solidFill>
                          <a:latin typeface="Times New Roman"/>
                          <a:ea typeface="Times New Roman"/>
                          <a:cs typeface="Times New Roman"/>
                          <a:sym typeface="Times New Roman"/>
                        </a:rPr>
                        <a:t>Object removeFirst()</a:t>
                      </a:r>
                      <a:endParaRPr sz="2000" u="none" cap="none" strike="noStrike">
                        <a:latin typeface="Times New Roman"/>
                        <a:ea typeface="Times New Roman"/>
                        <a:cs typeface="Times New Roman"/>
                        <a:sym typeface="Times New Roman"/>
                      </a:endParaRPr>
                    </a:p>
                  </a:txBody>
                  <a:tcPr marT="1898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2115185" rtl="0" algn="l">
                        <a:lnSpc>
                          <a:spcPct val="100000"/>
                        </a:lnSpc>
                        <a:spcBef>
                          <a:spcPts val="0"/>
                        </a:spcBef>
                        <a:spcAft>
                          <a:spcPts val="0"/>
                        </a:spcAft>
                        <a:buNone/>
                      </a:pPr>
                      <a:r>
                        <a:rPr lang="en-US" sz="2000" u="none" cap="none" strike="noStrike">
                          <a:solidFill>
                            <a:srgbClr val="36365C"/>
                          </a:solidFill>
                          <a:latin typeface="Times New Roman"/>
                          <a:ea typeface="Times New Roman"/>
                          <a:cs typeface="Times New Roman"/>
                          <a:sym typeface="Times New Roman"/>
                        </a:rPr>
                        <a:t>Gỡ bỏ và trả về phần tử đầu tiên từ list này. Ném  NoSuchElementException nếu list là trống</a:t>
                      </a:r>
                      <a:endParaRPr sz="2000" u="none" cap="none" strike="noStrike">
                        <a:latin typeface="Times New Roman"/>
                        <a:ea typeface="Times New Roman"/>
                        <a:cs typeface="Times New Roman"/>
                        <a:sym typeface="Times New Roman"/>
                      </a:endParaRPr>
                    </a:p>
                  </a:txBody>
                  <a:tcPr marT="2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pic>
        <p:nvPicPr>
          <p:cNvPr id="458" name="Google Shape;458;p50"/>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459" name="Google Shape;459;p5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460" name="Google Shape;460;p50"/>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Các phương thức của lớp LinkedList</a:t>
            </a:r>
            <a:endParaRPr b="1" sz="2800">
              <a:latin typeface="Times New Roman"/>
              <a:ea typeface="Times New Roman"/>
              <a:cs typeface="Times New Roman"/>
              <a:sym typeface="Times New Roman"/>
            </a:endParaRPr>
          </a:p>
        </p:txBody>
      </p:sp>
      <p:sp>
        <p:nvSpPr>
          <p:cNvPr id="461" name="Google Shape;461;p50"/>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462" name="Google Shape;462;p50"/>
          <p:cNvSpPr txBox="1"/>
          <p:nvPr>
            <p:ph idx="4294967295" type="sldNum"/>
          </p:nvPr>
        </p:nvSpPr>
        <p:spPr>
          <a:xfrm>
            <a:off x="11775929" y="7006926"/>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graphicFrame>
        <p:nvGraphicFramePr>
          <p:cNvPr id="463" name="Google Shape;463;p50"/>
          <p:cNvGraphicFramePr/>
          <p:nvPr/>
        </p:nvGraphicFramePr>
        <p:xfrm>
          <a:off x="422422" y="1609763"/>
          <a:ext cx="3000000" cy="3000000"/>
        </p:xfrm>
        <a:graphic>
          <a:graphicData uri="http://schemas.openxmlformats.org/drawingml/2006/table">
            <a:tbl>
              <a:tblPr bandRow="1" firstRow="1">
                <a:noFill/>
                <a:tableStyleId>{7882ED56-9CE7-4252-A32E-9EB2EA12498E}</a:tableStyleId>
              </a:tblPr>
              <a:tblGrid>
                <a:gridCol w="3613150"/>
                <a:gridCol w="7428225"/>
              </a:tblGrid>
              <a:tr h="518150">
                <a:tc>
                  <a:txBody>
                    <a:bodyPr/>
                    <a:lstStyle/>
                    <a:p>
                      <a:pPr indent="0" lvl="0" marL="91440" marR="0" rtl="0" algn="l">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Phương thức</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92075" marR="0" rtl="0" algn="l">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Mô tả</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r>
              <a:tr h="396250">
                <a:tc>
                  <a:txBody>
                    <a:bodyPr/>
                    <a:lstStyle/>
                    <a:p>
                      <a:pPr indent="0" lvl="0" marL="91440"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int size()</a:t>
                      </a:r>
                      <a:endParaRPr sz="2100" u="none" cap="none" strike="noStrike">
                        <a:latin typeface="Times New Roman"/>
                        <a:ea typeface="Times New Roman"/>
                        <a:cs typeface="Times New Roman"/>
                        <a:sym typeface="Times New Roman"/>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Trả về số phần tử trong list này</a:t>
                      </a:r>
                      <a:endParaRPr sz="2100" u="none" cap="none" strike="noStrike">
                        <a:latin typeface="Times New Roman"/>
                        <a:ea typeface="Times New Roman"/>
                        <a:cs typeface="Times New Roman"/>
                        <a:sym typeface="Times New Roman"/>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716275">
                <a:tc>
                  <a:txBody>
                    <a:bodyPr/>
                    <a:lstStyle/>
                    <a:p>
                      <a:pPr indent="0" lvl="0" marL="91440"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Object[] toArray()</a:t>
                      </a:r>
                      <a:endParaRPr sz="2100" u="none" cap="none" strike="noStrike">
                        <a:latin typeface="Times New Roman"/>
                        <a:ea typeface="Times New Roman"/>
                        <a:cs typeface="Times New Roman"/>
                        <a:sym typeface="Times New Roman"/>
                      </a:endParaRPr>
                    </a:p>
                  </a:txBody>
                  <a:tcPr marT="1892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2075" marR="28194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Trả về một mảng chứa tất cả phần tử trong list này trong đúng thứ  tự. Ném NullPointerException nếu mảng đã xác định là null</a:t>
                      </a:r>
                      <a:endParaRPr sz="2100" u="none" cap="none" strike="noStrike">
                        <a:latin typeface="Times New Roman"/>
                        <a:ea typeface="Times New Roman"/>
                        <a:cs typeface="Times New Roman"/>
                        <a:sym typeface="Times New Roman"/>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716275">
                <a:tc>
                  <a:txBody>
                    <a:bodyPr/>
                    <a:lstStyle/>
                    <a:p>
                      <a:pPr indent="0" lvl="0" marL="91440"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Object[] toArray(Object[] a)</a:t>
                      </a:r>
                      <a:endParaRPr sz="2100" u="none" cap="none" strike="noStrike">
                        <a:latin typeface="Times New Roman"/>
                        <a:ea typeface="Times New Roman"/>
                        <a:cs typeface="Times New Roman"/>
                        <a:sym typeface="Times New Roman"/>
                      </a:endParaRPr>
                    </a:p>
                  </a:txBody>
                  <a:tcPr marT="1892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Trả về một mảng chứa tất cả phần tử trong list này trong đúng thứ</a:t>
                      </a:r>
                      <a:endParaRPr sz="2100" u="none" cap="none" strike="noStrike">
                        <a:latin typeface="Times New Roman"/>
                        <a:ea typeface="Times New Roman"/>
                        <a:cs typeface="Times New Roman"/>
                        <a:sym typeface="Times New Roman"/>
                      </a:endParaRPr>
                    </a:p>
                    <a:p>
                      <a:pPr indent="0" lvl="0" marL="92075" marR="0" rtl="0" algn="l">
                        <a:lnSpc>
                          <a:spcPct val="100000"/>
                        </a:lnSpc>
                        <a:spcBef>
                          <a:spcPts val="0"/>
                        </a:spcBef>
                        <a:spcAft>
                          <a:spcPts val="0"/>
                        </a:spcAft>
                        <a:buNone/>
                      </a:pPr>
                      <a:r>
                        <a:rPr lang="en-US" sz="2100" u="none" cap="none" strike="noStrike">
                          <a:solidFill>
                            <a:srgbClr val="36365C"/>
                          </a:solidFill>
                          <a:latin typeface="Times New Roman"/>
                          <a:ea typeface="Times New Roman"/>
                          <a:cs typeface="Times New Roman"/>
                          <a:sym typeface="Times New Roman"/>
                        </a:rPr>
                        <a:t>tự; kiểu runtime của mảng trả về là như của mảng đã xác định</a:t>
                      </a:r>
                      <a:endParaRPr sz="2100" u="none" cap="none" strike="noStrike">
                        <a:latin typeface="Times New Roman"/>
                        <a:ea typeface="Times New Roman"/>
                        <a:cs typeface="Times New Roman"/>
                        <a:sym typeface="Times New Roman"/>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pic>
        <p:nvPicPr>
          <p:cNvPr id="468" name="Google Shape;468;p51"/>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469" name="Google Shape;469;p5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470" name="Google Shape;470;p51"/>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Ví dụ về LinkedList</a:t>
            </a:r>
            <a:endParaRPr b="1" sz="2800">
              <a:latin typeface="Times New Roman"/>
              <a:ea typeface="Times New Roman"/>
              <a:cs typeface="Times New Roman"/>
              <a:sym typeface="Times New Roman"/>
            </a:endParaRPr>
          </a:p>
        </p:txBody>
      </p:sp>
      <p:sp>
        <p:nvSpPr>
          <p:cNvPr id="471" name="Google Shape;471;p51"/>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472" name="Google Shape;472;p51"/>
          <p:cNvSpPr txBox="1"/>
          <p:nvPr/>
        </p:nvSpPr>
        <p:spPr>
          <a:xfrm>
            <a:off x="6715760" y="3816647"/>
            <a:ext cx="124142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i="0" lang="en-US" sz="2800" u="none" cap="none" strike="noStrike">
                <a:solidFill>
                  <a:srgbClr val="1B1B2D"/>
                </a:solidFill>
                <a:latin typeface="Times New Roman"/>
                <a:ea typeface="Times New Roman"/>
                <a:cs typeface="Times New Roman"/>
                <a:sym typeface="Times New Roman"/>
              </a:rPr>
              <a:t>Kết quả</a:t>
            </a:r>
            <a:endParaRPr b="0" i="0" sz="2800" u="none" cap="none" strike="noStrike">
              <a:solidFill>
                <a:srgbClr val="000000"/>
              </a:solidFill>
              <a:latin typeface="Times New Roman"/>
              <a:ea typeface="Times New Roman"/>
              <a:cs typeface="Times New Roman"/>
              <a:sym typeface="Times New Roman"/>
            </a:endParaRPr>
          </a:p>
        </p:txBody>
      </p:sp>
      <p:grpSp>
        <p:nvGrpSpPr>
          <p:cNvPr id="473" name="Google Shape;473;p51"/>
          <p:cNvGrpSpPr/>
          <p:nvPr/>
        </p:nvGrpSpPr>
        <p:grpSpPr>
          <a:xfrm>
            <a:off x="822232" y="1396600"/>
            <a:ext cx="5644749" cy="5219234"/>
            <a:chOff x="569976" y="1316735"/>
            <a:chExt cx="4535805" cy="4913630"/>
          </a:xfrm>
        </p:grpSpPr>
        <p:pic>
          <p:nvPicPr>
            <p:cNvPr id="474" name="Google Shape;474;p51"/>
            <p:cNvPicPr preferRelativeResize="0"/>
            <p:nvPr/>
          </p:nvPicPr>
          <p:blipFill rotWithShape="1">
            <a:blip r:embed="rId5">
              <a:alphaModFix/>
            </a:blip>
            <a:srcRect b="0" l="0" r="0" t="0"/>
            <a:stretch/>
          </p:blipFill>
          <p:spPr>
            <a:xfrm>
              <a:off x="582946" y="1405320"/>
              <a:ext cx="4516357" cy="4818695"/>
            </a:xfrm>
            <a:prstGeom prst="rect">
              <a:avLst/>
            </a:prstGeom>
            <a:noFill/>
            <a:ln>
              <a:noFill/>
            </a:ln>
          </p:spPr>
        </p:pic>
        <p:sp>
          <p:nvSpPr>
            <p:cNvPr id="475" name="Google Shape;475;p51"/>
            <p:cNvSpPr/>
            <p:nvPr/>
          </p:nvSpPr>
          <p:spPr>
            <a:xfrm>
              <a:off x="569976" y="1316735"/>
              <a:ext cx="4535805" cy="4913630"/>
            </a:xfrm>
            <a:custGeom>
              <a:rect b="b" l="l" r="r" t="t"/>
              <a:pathLst>
                <a:path extrusionOk="0" h="4913630" w="4535805">
                  <a:moveTo>
                    <a:pt x="0" y="4913376"/>
                  </a:moveTo>
                  <a:lnTo>
                    <a:pt x="4535424" y="4913376"/>
                  </a:lnTo>
                  <a:lnTo>
                    <a:pt x="4535424" y="0"/>
                  </a:lnTo>
                  <a:lnTo>
                    <a:pt x="0" y="0"/>
                  </a:lnTo>
                  <a:lnTo>
                    <a:pt x="0" y="4913376"/>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476" name="Google Shape;476;p51"/>
          <p:cNvGrpSpPr/>
          <p:nvPr/>
        </p:nvGrpSpPr>
        <p:grpSpPr>
          <a:xfrm>
            <a:off x="6722767" y="1390583"/>
            <a:ext cx="4657877" cy="2430862"/>
            <a:chOff x="6495287" y="1316735"/>
            <a:chExt cx="4052570" cy="1899285"/>
          </a:xfrm>
        </p:grpSpPr>
        <p:pic>
          <p:nvPicPr>
            <p:cNvPr id="477" name="Google Shape;477;p51"/>
            <p:cNvPicPr preferRelativeResize="0"/>
            <p:nvPr/>
          </p:nvPicPr>
          <p:blipFill rotWithShape="1">
            <a:blip r:embed="rId6">
              <a:alphaModFix/>
            </a:blip>
            <a:srcRect b="0" l="0" r="0" t="0"/>
            <a:stretch/>
          </p:blipFill>
          <p:spPr>
            <a:xfrm>
              <a:off x="6501383" y="1322831"/>
              <a:ext cx="3828678" cy="1886712"/>
            </a:xfrm>
            <a:prstGeom prst="rect">
              <a:avLst/>
            </a:prstGeom>
            <a:noFill/>
            <a:ln>
              <a:noFill/>
            </a:ln>
          </p:spPr>
        </p:pic>
        <p:sp>
          <p:nvSpPr>
            <p:cNvPr id="478" name="Google Shape;478;p51"/>
            <p:cNvSpPr/>
            <p:nvPr/>
          </p:nvSpPr>
          <p:spPr>
            <a:xfrm>
              <a:off x="6495287" y="1316735"/>
              <a:ext cx="4052570" cy="1899285"/>
            </a:xfrm>
            <a:custGeom>
              <a:rect b="b" l="l" r="r" t="t"/>
              <a:pathLst>
                <a:path extrusionOk="0" h="1899285" w="4052570">
                  <a:moveTo>
                    <a:pt x="0" y="1898904"/>
                  </a:moveTo>
                  <a:lnTo>
                    <a:pt x="4052316" y="1898904"/>
                  </a:lnTo>
                  <a:lnTo>
                    <a:pt x="4052316" y="0"/>
                  </a:lnTo>
                  <a:lnTo>
                    <a:pt x="0" y="0"/>
                  </a:lnTo>
                  <a:lnTo>
                    <a:pt x="0" y="1898904"/>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479" name="Google Shape;479;p51"/>
          <p:cNvGrpSpPr/>
          <p:nvPr/>
        </p:nvGrpSpPr>
        <p:grpSpPr>
          <a:xfrm>
            <a:off x="6760463" y="4417915"/>
            <a:ext cx="4279900" cy="1504315"/>
            <a:chOff x="6486143" y="4143755"/>
            <a:chExt cx="4279900" cy="1504315"/>
          </a:xfrm>
        </p:grpSpPr>
        <p:pic>
          <p:nvPicPr>
            <p:cNvPr id="480" name="Google Shape;480;p51"/>
            <p:cNvPicPr preferRelativeResize="0"/>
            <p:nvPr/>
          </p:nvPicPr>
          <p:blipFill rotWithShape="1">
            <a:blip r:embed="rId7">
              <a:alphaModFix/>
            </a:blip>
            <a:srcRect b="0" l="0" r="0" t="0"/>
            <a:stretch/>
          </p:blipFill>
          <p:spPr>
            <a:xfrm>
              <a:off x="6492239" y="4149851"/>
              <a:ext cx="4267200" cy="1491996"/>
            </a:xfrm>
            <a:prstGeom prst="rect">
              <a:avLst/>
            </a:prstGeom>
            <a:noFill/>
            <a:ln>
              <a:noFill/>
            </a:ln>
          </p:spPr>
        </p:pic>
        <p:sp>
          <p:nvSpPr>
            <p:cNvPr id="481" name="Google Shape;481;p51"/>
            <p:cNvSpPr/>
            <p:nvPr/>
          </p:nvSpPr>
          <p:spPr>
            <a:xfrm>
              <a:off x="6486143" y="4143755"/>
              <a:ext cx="4279900" cy="1504315"/>
            </a:xfrm>
            <a:custGeom>
              <a:rect b="b" l="l" r="r" t="t"/>
              <a:pathLst>
                <a:path extrusionOk="0" h="1504314" w="4279900">
                  <a:moveTo>
                    <a:pt x="0" y="1504188"/>
                  </a:moveTo>
                  <a:lnTo>
                    <a:pt x="4279392" y="1504188"/>
                  </a:lnTo>
                  <a:lnTo>
                    <a:pt x="4279392" y="0"/>
                  </a:lnTo>
                  <a:lnTo>
                    <a:pt x="0" y="0"/>
                  </a:lnTo>
                  <a:lnTo>
                    <a:pt x="0" y="1504188"/>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482" name="Google Shape;482;p51"/>
          <p:cNvSpPr txBox="1"/>
          <p:nvPr>
            <p:ph idx="4294967295" type="sldNum"/>
          </p:nvPr>
        </p:nvSpPr>
        <p:spPr>
          <a:xfrm>
            <a:off x="12197206" y="6869314"/>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pic>
        <p:nvPicPr>
          <p:cNvPr id="487" name="Google Shape;487;p5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488" name="Google Shape;488;p5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489" name="Google Shape;489;p52"/>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Phân biệt Collection vs Collections</a:t>
            </a:r>
            <a:endParaRPr b="1" sz="2800">
              <a:latin typeface="Times New Roman"/>
              <a:ea typeface="Times New Roman"/>
              <a:cs typeface="Times New Roman"/>
              <a:sym typeface="Times New Roman"/>
            </a:endParaRPr>
          </a:p>
        </p:txBody>
      </p:sp>
      <p:sp>
        <p:nvSpPr>
          <p:cNvPr id="490" name="Google Shape;490;p52"/>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491" name="Google Shape;491;p52"/>
          <p:cNvSpPr txBox="1"/>
          <p:nvPr>
            <p:ph idx="4294967295" type="sldNum"/>
          </p:nvPr>
        </p:nvSpPr>
        <p:spPr>
          <a:xfrm>
            <a:off x="11808586" y="6875473"/>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graphicFrame>
        <p:nvGraphicFramePr>
          <p:cNvPr id="492" name="Google Shape;492;p52"/>
          <p:cNvGraphicFramePr/>
          <p:nvPr/>
        </p:nvGraphicFramePr>
        <p:xfrm>
          <a:off x="455079" y="1603277"/>
          <a:ext cx="3000000" cy="3000000"/>
        </p:xfrm>
        <a:graphic>
          <a:graphicData uri="http://schemas.openxmlformats.org/drawingml/2006/table">
            <a:tbl>
              <a:tblPr bandRow="1" firstRow="1">
                <a:noFill/>
                <a:tableStyleId>{7882ED56-9CE7-4252-A32E-9EB2EA12498E}</a:tableStyleId>
              </a:tblPr>
              <a:tblGrid>
                <a:gridCol w="5520050"/>
                <a:gridCol w="5520050"/>
              </a:tblGrid>
              <a:tr h="518150">
                <a:tc>
                  <a:txBody>
                    <a:bodyPr/>
                    <a:lstStyle/>
                    <a:p>
                      <a:pPr indent="0" lvl="0" marL="0" marR="0" rtl="0" algn="ctr">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Collection</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0" marR="0" rtl="0" algn="ctr">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Java Collections</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r>
              <a:tr h="2651750">
                <a:tc>
                  <a:txBody>
                    <a:bodyPr/>
                    <a:lstStyle/>
                    <a:p>
                      <a:pPr indent="0" lvl="0" marL="91440" marR="174625" rtl="0" algn="l">
                        <a:lnSpc>
                          <a:spcPct val="100000"/>
                        </a:lnSpc>
                        <a:spcBef>
                          <a:spcPts val="0"/>
                        </a:spcBef>
                        <a:spcAft>
                          <a:spcPts val="0"/>
                        </a:spcAft>
                        <a:buNone/>
                      </a:pPr>
                      <a:r>
                        <a:rPr lang="en-US" sz="2800" u="none" cap="none" strike="noStrike">
                          <a:solidFill>
                            <a:srgbClr val="36365C"/>
                          </a:solidFill>
                          <a:latin typeface="Times New Roman"/>
                          <a:ea typeface="Times New Roman"/>
                          <a:cs typeface="Times New Roman"/>
                          <a:sym typeface="Times New Roman"/>
                        </a:rPr>
                        <a:t>Collections trong java là kiến trúc để  lưu trữ và thao tác với nhóm các đối  tượng. Tất cả các hoạt động mà bạn  thực hiện trên một dữ liệu như tìm  kiếm, phân loại, chèn, xóa,… có thể  được thực hiện bởi Java Collections.</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217804" rtl="0" algn="l">
                        <a:lnSpc>
                          <a:spcPct val="100000"/>
                        </a:lnSpc>
                        <a:spcBef>
                          <a:spcPts val="0"/>
                        </a:spcBef>
                        <a:spcAft>
                          <a:spcPts val="0"/>
                        </a:spcAft>
                        <a:buNone/>
                      </a:pPr>
                      <a:r>
                        <a:rPr lang="en-US" sz="2800" u="none" cap="none" strike="noStrike">
                          <a:solidFill>
                            <a:srgbClr val="36365C"/>
                          </a:solidFill>
                          <a:latin typeface="Times New Roman"/>
                          <a:ea typeface="Times New Roman"/>
                          <a:cs typeface="Times New Roman"/>
                          <a:sym typeface="Times New Roman"/>
                        </a:rPr>
                        <a:t>Java Collection cung cấp nhiều  interface (Set, List, Queue, Deque  vv) và các lớp (ArrayList, Vector,  LinkedList, PriorityQueue, HashSet,  LinkedHashSet, TreeSet vv).</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7"/>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89" name="Google Shape;89;p1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90" name="Google Shape;90;p17"/>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Các phương thức SortedSet Interface</a:t>
            </a:r>
            <a:endParaRPr b="1" sz="2800">
              <a:latin typeface="Times New Roman"/>
              <a:ea typeface="Times New Roman"/>
              <a:cs typeface="Times New Roman"/>
              <a:sym typeface="Times New Roman"/>
            </a:endParaRPr>
          </a:p>
        </p:txBody>
      </p:sp>
      <p:sp>
        <p:nvSpPr>
          <p:cNvPr id="91" name="Google Shape;91;p17"/>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92" name="Google Shape;92;p17"/>
          <p:cNvSpPr txBox="1"/>
          <p:nvPr>
            <p:ph idx="4294967295" type="sldNum"/>
          </p:nvPr>
        </p:nvSpPr>
        <p:spPr>
          <a:xfrm>
            <a:off x="11808586" y="6834008"/>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93" name="Google Shape;93;p17"/>
          <p:cNvSpPr txBox="1"/>
          <p:nvPr/>
        </p:nvSpPr>
        <p:spPr>
          <a:xfrm>
            <a:off x="540207" y="1478882"/>
            <a:ext cx="10450195" cy="1732280"/>
          </a:xfrm>
          <a:prstGeom prst="rect">
            <a:avLst/>
          </a:prstGeom>
          <a:noFill/>
          <a:ln>
            <a:noFill/>
          </a:ln>
        </p:spPr>
        <p:txBody>
          <a:bodyPr anchorCtr="0" anchor="t" bIns="0" lIns="0" spcFirstLastPara="1" rIns="0" wrap="square" tIns="12050">
            <a:spAutoFit/>
          </a:bodyPr>
          <a:lstStyle/>
          <a:p>
            <a:pPr indent="-287019" lvl="0" marL="299085" marR="5080" rtl="0" algn="l">
              <a:lnSpc>
                <a:spcPct val="100000"/>
              </a:lnSpc>
              <a:spcBef>
                <a:spcPts val="0"/>
              </a:spcBef>
              <a:spcAft>
                <a:spcPts val="0"/>
              </a:spcAft>
              <a:buClr>
                <a:srgbClr val="36365C"/>
              </a:buClr>
              <a:buSzPts val="1400"/>
              <a:buFont typeface="Noto Sans Symbols"/>
              <a:buChar char="▪"/>
            </a:pPr>
            <a:r>
              <a:rPr b="0" i="0" lang="en-US" sz="1400" u="none" cap="none" strike="noStrike">
                <a:solidFill>
                  <a:srgbClr val="000000"/>
                </a:solidFill>
                <a:latin typeface="Arial"/>
                <a:ea typeface="Arial"/>
                <a:cs typeface="Arial"/>
                <a:sym typeface="Arial"/>
              </a:rPr>
              <a:t>	</a:t>
            </a:r>
            <a:r>
              <a:rPr b="0" i="0" lang="en-US" sz="2800" u="none" cap="none" strike="noStrike">
                <a:solidFill>
                  <a:srgbClr val="36365C"/>
                </a:solidFill>
                <a:latin typeface="Times New Roman"/>
                <a:ea typeface="Times New Roman"/>
                <a:cs typeface="Times New Roman"/>
                <a:sym typeface="Times New Roman"/>
              </a:rPr>
              <a:t>Vì SortedSet là 1 dạng riêng của Set nên những phương thức của nó sẽ  tương tự như những phương thức có trong Set.</a:t>
            </a:r>
            <a:endParaRPr b="0" i="0" sz="2800" u="none" cap="none" strike="noStrike">
              <a:solidFill>
                <a:srgbClr val="000000"/>
              </a:solidFill>
              <a:latin typeface="Times New Roman"/>
              <a:ea typeface="Times New Roman"/>
              <a:cs typeface="Times New Roman"/>
              <a:sym typeface="Times New Roman"/>
            </a:endParaRPr>
          </a:p>
          <a:p>
            <a:pPr indent="-287019" lvl="0" marL="299085" marR="340360" rtl="0" algn="l">
              <a:lnSpc>
                <a:spcPct val="100000"/>
              </a:lnSpc>
              <a:spcBef>
                <a:spcPts val="0"/>
              </a:spcBef>
              <a:spcAft>
                <a:spcPts val="0"/>
              </a:spcAft>
              <a:buClr>
                <a:srgbClr val="36365C"/>
              </a:buClr>
              <a:buSzPts val="1400"/>
              <a:buFont typeface="Noto Sans Symbols"/>
              <a:buChar char="▪"/>
            </a:pPr>
            <a:r>
              <a:rPr b="0" i="0" lang="en-US" sz="1400" u="none" cap="none" strike="noStrike">
                <a:solidFill>
                  <a:srgbClr val="000000"/>
                </a:solidFill>
                <a:latin typeface="Arial"/>
                <a:ea typeface="Arial"/>
                <a:cs typeface="Arial"/>
                <a:sym typeface="Arial"/>
              </a:rPr>
              <a:t>	</a:t>
            </a:r>
            <a:r>
              <a:rPr b="1" i="0" lang="en-US" sz="2800" u="none" cap="none" strike="noStrike">
                <a:solidFill>
                  <a:srgbClr val="36365C"/>
                </a:solidFill>
                <a:latin typeface="Times New Roman"/>
                <a:ea typeface="Times New Roman"/>
                <a:cs typeface="Times New Roman"/>
                <a:sym typeface="Times New Roman"/>
              </a:rPr>
              <a:t>Chú ý</a:t>
            </a:r>
            <a:r>
              <a:rPr b="0" i="0" lang="en-US" sz="2800" u="none" cap="none" strike="noStrike">
                <a:solidFill>
                  <a:srgbClr val="36365C"/>
                </a:solidFill>
                <a:latin typeface="Times New Roman"/>
                <a:ea typeface="Times New Roman"/>
                <a:cs typeface="Times New Roman"/>
                <a:sym typeface="Times New Roman"/>
              </a:rPr>
              <a:t>: Để khai báo SortedSet chúng ta cần phải import gói thư viện  </a:t>
            </a:r>
            <a:r>
              <a:rPr b="0" i="0" lang="en-US" sz="2800" u="none" cap="none" strike="noStrike">
                <a:solidFill>
                  <a:srgbClr val="0000FF"/>
                </a:solidFill>
                <a:latin typeface="Times New Roman"/>
                <a:ea typeface="Times New Roman"/>
                <a:cs typeface="Times New Roman"/>
                <a:sym typeface="Times New Roman"/>
              </a:rPr>
              <a:t>java.util.SortedSet</a:t>
            </a:r>
            <a:endParaRPr b="0" i="0" sz="2800" u="none" cap="none" strike="noStrike">
              <a:solidFill>
                <a:srgbClr val="000000"/>
              </a:solidFill>
              <a:latin typeface="Times New Roman"/>
              <a:ea typeface="Times New Roman"/>
              <a:cs typeface="Times New Roman"/>
              <a:sym typeface="Times New Roman"/>
            </a:endParaRPr>
          </a:p>
        </p:txBody>
      </p:sp>
      <p:graphicFrame>
        <p:nvGraphicFramePr>
          <p:cNvPr id="94" name="Google Shape;94;p17"/>
          <p:cNvGraphicFramePr/>
          <p:nvPr/>
        </p:nvGraphicFramePr>
        <p:xfrm>
          <a:off x="455079" y="3382358"/>
          <a:ext cx="3000000" cy="3000000"/>
        </p:xfrm>
        <a:graphic>
          <a:graphicData uri="http://schemas.openxmlformats.org/drawingml/2006/table">
            <a:tbl>
              <a:tblPr bandRow="1" firstRow="1">
                <a:noFill/>
                <a:tableStyleId>{7882ED56-9CE7-4252-A32E-9EB2EA12498E}</a:tableStyleId>
              </a:tblPr>
              <a:tblGrid>
                <a:gridCol w="3760475"/>
                <a:gridCol w="7354575"/>
              </a:tblGrid>
              <a:tr h="370850">
                <a:tc>
                  <a:txBody>
                    <a:bodyPr/>
                    <a:lstStyle/>
                    <a:p>
                      <a:pPr indent="0" lvl="0" marL="91440" marR="0" rtl="0" algn="l">
                        <a:lnSpc>
                          <a:spcPct val="100000"/>
                        </a:lnSpc>
                        <a:spcBef>
                          <a:spcPts val="0"/>
                        </a:spcBef>
                        <a:spcAft>
                          <a:spcPts val="0"/>
                        </a:spcAft>
                        <a:buNone/>
                      </a:pPr>
                      <a:r>
                        <a:rPr b="1" lang="en-US" sz="1800" u="none" cap="none" strike="noStrike">
                          <a:solidFill>
                            <a:srgbClr val="FFFFFF"/>
                          </a:solidFill>
                          <a:latin typeface="Quattrocento Sans"/>
                          <a:ea typeface="Quattrocento Sans"/>
                          <a:cs typeface="Quattrocento Sans"/>
                          <a:sym typeface="Quattrocento Sans"/>
                        </a:rPr>
                        <a:t>Phương thức</a:t>
                      </a:r>
                      <a:endParaRPr sz="1800" u="none" cap="none" strike="noStrike">
                        <a:latin typeface="Quattrocento Sans"/>
                        <a:ea typeface="Quattrocento Sans"/>
                        <a:cs typeface="Quattrocento Sans"/>
                        <a:sym typeface="Quattrocento Sans"/>
                      </a:endParaRPr>
                    </a:p>
                  </a:txBody>
                  <a:tcPr marT="400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92075" marR="0" rtl="0" algn="l">
                        <a:lnSpc>
                          <a:spcPct val="100000"/>
                        </a:lnSpc>
                        <a:spcBef>
                          <a:spcPts val="0"/>
                        </a:spcBef>
                        <a:spcAft>
                          <a:spcPts val="0"/>
                        </a:spcAft>
                        <a:buNone/>
                      </a:pPr>
                      <a:r>
                        <a:rPr b="1" lang="en-US" sz="1800" u="none" cap="none" strike="noStrike">
                          <a:solidFill>
                            <a:srgbClr val="FFFFFF"/>
                          </a:solidFill>
                          <a:latin typeface="Quattrocento Sans"/>
                          <a:ea typeface="Quattrocento Sans"/>
                          <a:cs typeface="Quattrocento Sans"/>
                          <a:sym typeface="Quattrocento Sans"/>
                        </a:rPr>
                        <a:t>Mô tả</a:t>
                      </a:r>
                      <a:endParaRPr sz="1800" u="none" cap="none" strike="noStrike">
                        <a:latin typeface="Quattrocento Sans"/>
                        <a:ea typeface="Quattrocento Sans"/>
                        <a:cs typeface="Quattrocento Sans"/>
                        <a:sym typeface="Quattrocento Sans"/>
                      </a:endParaRPr>
                    </a:p>
                  </a:txBody>
                  <a:tcPr marT="400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r>
              <a:tr h="914400">
                <a:tc>
                  <a:txBody>
                    <a:bodyPr/>
                    <a:lstStyle/>
                    <a:p>
                      <a:pPr indent="0" lvl="0" marL="91440" marR="0" rtl="0" algn="l">
                        <a:lnSpc>
                          <a:spcPct val="100000"/>
                        </a:lnSpc>
                        <a:spcBef>
                          <a:spcPts val="0"/>
                        </a:spcBef>
                        <a:spcAft>
                          <a:spcPts val="0"/>
                        </a:spcAft>
                        <a:buNone/>
                      </a:pPr>
                      <a:r>
                        <a:rPr i="1" lang="en-US" sz="1800" u="none" cap="none" strike="noStrike">
                          <a:solidFill>
                            <a:srgbClr val="36365C"/>
                          </a:solidFill>
                          <a:latin typeface="Times New Roman"/>
                          <a:ea typeface="Times New Roman"/>
                          <a:cs typeface="Times New Roman"/>
                          <a:sym typeface="Times New Roman"/>
                        </a:rPr>
                        <a:t>Obj.</a:t>
                      </a:r>
                      <a:r>
                        <a:rPr i="1" lang="en-US" sz="1800" u="none" cap="none" strike="noStrike">
                          <a:solidFill>
                            <a:srgbClr val="0000FF"/>
                          </a:solidFill>
                          <a:latin typeface="Times New Roman"/>
                          <a:ea typeface="Times New Roman"/>
                          <a:cs typeface="Times New Roman"/>
                          <a:sym typeface="Times New Roman"/>
                        </a:rPr>
                        <a:t>add</a:t>
                      </a:r>
                      <a:r>
                        <a:rPr i="1" lang="en-US" sz="1800" u="none" cap="none" strike="noStrike">
                          <a:solidFill>
                            <a:srgbClr val="36365C"/>
                          </a:solidFill>
                          <a:latin typeface="Times New Roman"/>
                          <a:ea typeface="Times New Roman"/>
                          <a:cs typeface="Times New Roman"/>
                          <a:sym typeface="Times New Roman"/>
                        </a:rPr>
                        <a:t>(value)</a:t>
                      </a:r>
                      <a:endParaRPr sz="1800" u="none" cap="none" strike="noStrike">
                        <a:latin typeface="Times New Roman"/>
                        <a:ea typeface="Times New Roman"/>
                        <a:cs typeface="Times New Roman"/>
                        <a:sym typeface="Times New Roman"/>
                      </a:endParaRPr>
                    </a:p>
                  </a:txBody>
                  <a:tcPr marT="38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0" rtl="0" algn="l">
                        <a:lnSpc>
                          <a:spcPct val="100000"/>
                        </a:lnSpc>
                        <a:spcBef>
                          <a:spcPts val="0"/>
                        </a:spcBef>
                        <a:spcAft>
                          <a:spcPts val="0"/>
                        </a:spcAft>
                        <a:buNone/>
                      </a:pPr>
                      <a:r>
                        <a:rPr lang="en-US" sz="1800" u="none" cap="none" strike="noStrike">
                          <a:solidFill>
                            <a:srgbClr val="36365C"/>
                          </a:solidFill>
                          <a:latin typeface="Times New Roman"/>
                          <a:ea typeface="Times New Roman"/>
                          <a:cs typeface="Times New Roman"/>
                          <a:sym typeface="Times New Roman"/>
                        </a:rPr>
                        <a:t>Thêm phần tử mới vào sortset</a:t>
                      </a:r>
                      <a:endParaRPr sz="1800" u="none" cap="none" strike="noStrike">
                        <a:latin typeface="Times New Roman"/>
                        <a:ea typeface="Times New Roman"/>
                        <a:cs typeface="Times New Roman"/>
                        <a:sym typeface="Times New Roman"/>
                      </a:endParaRPr>
                    </a:p>
                    <a:p>
                      <a:pPr indent="0" lvl="0" marL="92075" marR="0" rtl="0" algn="l">
                        <a:lnSpc>
                          <a:spcPct val="100000"/>
                        </a:lnSpc>
                        <a:spcBef>
                          <a:spcPts val="0"/>
                        </a:spcBef>
                        <a:spcAft>
                          <a:spcPts val="0"/>
                        </a:spcAft>
                        <a:buNone/>
                      </a:pPr>
                      <a:r>
                        <a:rPr lang="en-US" sz="1800" u="none" cap="none" strike="noStrike">
                          <a:solidFill>
                            <a:srgbClr val="36365C"/>
                          </a:solidFill>
                          <a:latin typeface="Times New Roman"/>
                          <a:ea typeface="Times New Roman"/>
                          <a:cs typeface="Times New Roman"/>
                          <a:sym typeface="Times New Roman"/>
                        </a:rPr>
                        <a:t>Ví dụ:	SortedSet&lt;String&gt; sortedSetString = new TreeSet&lt;String&gt;();</a:t>
                      </a:r>
                      <a:endParaRPr sz="1800" u="none" cap="none" strike="noStrike">
                        <a:latin typeface="Times New Roman"/>
                        <a:ea typeface="Times New Roman"/>
                        <a:cs typeface="Times New Roman"/>
                        <a:sym typeface="Times New Roman"/>
                      </a:endParaRPr>
                    </a:p>
                    <a:p>
                      <a:pPr indent="0" lvl="0" marL="1176655" marR="0" rtl="0" algn="l">
                        <a:lnSpc>
                          <a:spcPct val="100000"/>
                        </a:lnSpc>
                        <a:spcBef>
                          <a:spcPts val="0"/>
                        </a:spcBef>
                        <a:spcAft>
                          <a:spcPts val="0"/>
                        </a:spcAft>
                        <a:buNone/>
                      </a:pPr>
                      <a:r>
                        <a:rPr lang="en-US" sz="1800" u="none" cap="none" strike="noStrike">
                          <a:solidFill>
                            <a:srgbClr val="36365C"/>
                          </a:solidFill>
                          <a:latin typeface="Times New Roman"/>
                          <a:ea typeface="Times New Roman"/>
                          <a:cs typeface="Times New Roman"/>
                          <a:sym typeface="Times New Roman"/>
                        </a:rPr>
                        <a:t>sortedSetString.add("Monday“)</a:t>
                      </a:r>
                      <a:endParaRPr sz="1800" u="none" cap="none" strike="noStrike">
                        <a:latin typeface="Times New Roman"/>
                        <a:ea typeface="Times New Roman"/>
                        <a:cs typeface="Times New Roman"/>
                        <a:sym typeface="Times New Roman"/>
                      </a:endParaRPr>
                    </a:p>
                  </a:txBody>
                  <a:tcPr marT="38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640075">
                <a:tc>
                  <a:txBody>
                    <a:bodyPr/>
                    <a:lstStyle/>
                    <a:p>
                      <a:pPr indent="0" lvl="0" marL="91440" marR="430530" rtl="0" algn="l">
                        <a:lnSpc>
                          <a:spcPct val="100000"/>
                        </a:lnSpc>
                        <a:spcBef>
                          <a:spcPts val="0"/>
                        </a:spcBef>
                        <a:spcAft>
                          <a:spcPts val="0"/>
                        </a:spcAft>
                        <a:buNone/>
                      </a:pPr>
                      <a:r>
                        <a:rPr i="1" lang="en-US" sz="1800" u="none" cap="none" strike="noStrike">
                          <a:solidFill>
                            <a:srgbClr val="36365C"/>
                          </a:solidFill>
                          <a:latin typeface="Times New Roman"/>
                          <a:ea typeface="Times New Roman"/>
                          <a:cs typeface="Times New Roman"/>
                          <a:sym typeface="Times New Roman"/>
                        </a:rPr>
                        <a:t>SortedSet </a:t>
                      </a:r>
                      <a:r>
                        <a:rPr i="1" lang="en-US" sz="1800" u="none" cap="none" strike="noStrike">
                          <a:solidFill>
                            <a:srgbClr val="0000FF"/>
                          </a:solidFill>
                          <a:latin typeface="Times New Roman"/>
                          <a:ea typeface="Times New Roman"/>
                          <a:cs typeface="Times New Roman"/>
                          <a:sym typeface="Times New Roman"/>
                        </a:rPr>
                        <a:t>subSet</a:t>
                      </a:r>
                      <a:r>
                        <a:rPr i="1" lang="en-US" sz="1800" u="none" cap="none" strike="noStrike">
                          <a:solidFill>
                            <a:srgbClr val="36365C"/>
                          </a:solidFill>
                          <a:latin typeface="Times New Roman"/>
                          <a:ea typeface="Times New Roman"/>
                          <a:cs typeface="Times New Roman"/>
                          <a:sym typeface="Times New Roman"/>
                        </a:rPr>
                        <a:t>(E fromElement, E  toElement)</a:t>
                      </a:r>
                      <a:endParaRPr sz="1800" u="none" cap="none" strike="noStrike">
                        <a:latin typeface="Times New Roman"/>
                        <a:ea typeface="Times New Roman"/>
                        <a:cs typeface="Times New Roman"/>
                        <a:sym typeface="Times New Roman"/>
                      </a:endParaRPr>
                    </a:p>
                  </a:txBody>
                  <a:tcPr marT="38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2075" marR="482600" rtl="0" algn="l">
                        <a:lnSpc>
                          <a:spcPct val="100000"/>
                        </a:lnSpc>
                        <a:spcBef>
                          <a:spcPts val="0"/>
                        </a:spcBef>
                        <a:spcAft>
                          <a:spcPts val="0"/>
                        </a:spcAft>
                        <a:buNone/>
                      </a:pPr>
                      <a:r>
                        <a:rPr lang="en-US" sz="1800" u="none" cap="none" strike="noStrike">
                          <a:solidFill>
                            <a:srgbClr val="36365C"/>
                          </a:solidFill>
                          <a:latin typeface="Times New Roman"/>
                          <a:ea typeface="Times New Roman"/>
                          <a:cs typeface="Times New Roman"/>
                          <a:sym typeface="Times New Roman"/>
                        </a:rPr>
                        <a:t>Trả về một SortedSet được trích xuất từ phần tử fromElement đến phần tử  đứng trước phần tử toElement của một SortedSet cho trước</a:t>
                      </a:r>
                      <a:endParaRPr sz="1800" u="none" cap="none" strike="noStrike">
                        <a:latin typeface="Times New Roman"/>
                        <a:ea typeface="Times New Roman"/>
                        <a:cs typeface="Times New Roman"/>
                        <a:sym typeface="Times New Roman"/>
                      </a:endParaRPr>
                    </a:p>
                  </a:txBody>
                  <a:tcPr marT="38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640075">
                <a:tc>
                  <a:txBody>
                    <a:bodyPr/>
                    <a:lstStyle/>
                    <a:p>
                      <a:pPr indent="0" lvl="0" marL="91440" marR="0" rtl="0" algn="l">
                        <a:lnSpc>
                          <a:spcPct val="100000"/>
                        </a:lnSpc>
                        <a:spcBef>
                          <a:spcPts val="0"/>
                        </a:spcBef>
                        <a:spcAft>
                          <a:spcPts val="0"/>
                        </a:spcAft>
                        <a:buNone/>
                      </a:pPr>
                      <a:r>
                        <a:rPr i="1" lang="en-US" sz="1800" u="none" cap="none" strike="noStrike">
                          <a:solidFill>
                            <a:srgbClr val="36365C"/>
                          </a:solidFill>
                          <a:latin typeface="Times New Roman"/>
                          <a:ea typeface="Times New Roman"/>
                          <a:cs typeface="Times New Roman"/>
                          <a:sym typeface="Times New Roman"/>
                        </a:rPr>
                        <a:t>SortedSet </a:t>
                      </a:r>
                      <a:r>
                        <a:rPr i="1" lang="en-US" sz="1800" u="none" cap="none" strike="noStrike">
                          <a:solidFill>
                            <a:srgbClr val="0000FF"/>
                          </a:solidFill>
                          <a:latin typeface="Times New Roman"/>
                          <a:ea typeface="Times New Roman"/>
                          <a:cs typeface="Times New Roman"/>
                          <a:sym typeface="Times New Roman"/>
                        </a:rPr>
                        <a:t>headSet</a:t>
                      </a:r>
                      <a:r>
                        <a:rPr i="1" lang="en-US" sz="1800" u="none" cap="none" strike="noStrike">
                          <a:solidFill>
                            <a:srgbClr val="36365C"/>
                          </a:solidFill>
                          <a:latin typeface="Times New Roman"/>
                          <a:ea typeface="Times New Roman"/>
                          <a:cs typeface="Times New Roman"/>
                          <a:sym typeface="Times New Roman"/>
                        </a:rPr>
                        <a:t>(E toElement)</a:t>
                      </a:r>
                      <a:endParaRPr sz="1800" u="none" cap="none" strike="noStrike">
                        <a:latin typeface="Times New Roman"/>
                        <a:ea typeface="Times New Roman"/>
                        <a:cs typeface="Times New Roman"/>
                        <a:sym typeface="Times New Roman"/>
                      </a:endParaRPr>
                    </a:p>
                  </a:txBody>
                  <a:tcPr marT="38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0" rtl="0" algn="l">
                        <a:lnSpc>
                          <a:spcPct val="100000"/>
                        </a:lnSpc>
                        <a:spcBef>
                          <a:spcPts val="0"/>
                        </a:spcBef>
                        <a:spcAft>
                          <a:spcPts val="0"/>
                        </a:spcAft>
                        <a:buNone/>
                      </a:pPr>
                      <a:r>
                        <a:rPr lang="en-US" sz="1800" u="none" cap="none" strike="noStrike">
                          <a:solidFill>
                            <a:srgbClr val="36365C"/>
                          </a:solidFill>
                          <a:latin typeface="Times New Roman"/>
                          <a:ea typeface="Times New Roman"/>
                          <a:cs typeface="Times New Roman"/>
                          <a:sym typeface="Times New Roman"/>
                        </a:rPr>
                        <a:t>Trả về một SortedSet được trích xuất từ phần tử đầu tiên đến phần tử đứng</a:t>
                      </a:r>
                      <a:endParaRPr sz="1800" u="none" cap="none" strike="noStrike">
                        <a:latin typeface="Times New Roman"/>
                        <a:ea typeface="Times New Roman"/>
                        <a:cs typeface="Times New Roman"/>
                        <a:sym typeface="Times New Roman"/>
                      </a:endParaRPr>
                    </a:p>
                    <a:p>
                      <a:pPr indent="0" lvl="0" marL="92075" marR="0" rtl="0" algn="l">
                        <a:lnSpc>
                          <a:spcPct val="100000"/>
                        </a:lnSpc>
                        <a:spcBef>
                          <a:spcPts val="0"/>
                        </a:spcBef>
                        <a:spcAft>
                          <a:spcPts val="0"/>
                        </a:spcAft>
                        <a:buNone/>
                      </a:pPr>
                      <a:r>
                        <a:rPr lang="en-US" sz="1800" u="none" cap="none" strike="noStrike">
                          <a:solidFill>
                            <a:srgbClr val="36365C"/>
                          </a:solidFill>
                          <a:latin typeface="Times New Roman"/>
                          <a:ea typeface="Times New Roman"/>
                          <a:cs typeface="Times New Roman"/>
                          <a:sym typeface="Times New Roman"/>
                        </a:rPr>
                        <a:t>trước phần tử toElement của một SortedSet cho trước.</a:t>
                      </a:r>
                      <a:endParaRPr sz="1800" u="none" cap="none" strike="noStrike">
                        <a:latin typeface="Times New Roman"/>
                        <a:ea typeface="Times New Roman"/>
                        <a:cs typeface="Times New Roman"/>
                        <a:sym typeface="Times New Roman"/>
                      </a:endParaRPr>
                    </a:p>
                  </a:txBody>
                  <a:tcPr marT="38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640075">
                <a:tc>
                  <a:txBody>
                    <a:bodyPr/>
                    <a:lstStyle/>
                    <a:p>
                      <a:pPr indent="0" lvl="0" marL="91440" marR="0" rtl="0" algn="l">
                        <a:lnSpc>
                          <a:spcPct val="100000"/>
                        </a:lnSpc>
                        <a:spcBef>
                          <a:spcPts val="0"/>
                        </a:spcBef>
                        <a:spcAft>
                          <a:spcPts val="0"/>
                        </a:spcAft>
                        <a:buNone/>
                      </a:pPr>
                      <a:r>
                        <a:rPr i="1" lang="en-US" sz="1800" u="none" cap="none" strike="noStrike">
                          <a:solidFill>
                            <a:srgbClr val="36365C"/>
                          </a:solidFill>
                          <a:latin typeface="Times New Roman"/>
                          <a:ea typeface="Times New Roman"/>
                          <a:cs typeface="Times New Roman"/>
                          <a:sym typeface="Times New Roman"/>
                        </a:rPr>
                        <a:t>SortedSet </a:t>
                      </a:r>
                      <a:r>
                        <a:rPr i="1" lang="en-US" sz="1800" u="none" cap="none" strike="noStrike">
                          <a:solidFill>
                            <a:srgbClr val="0000FF"/>
                          </a:solidFill>
                          <a:latin typeface="Times New Roman"/>
                          <a:ea typeface="Times New Roman"/>
                          <a:cs typeface="Times New Roman"/>
                          <a:sym typeface="Times New Roman"/>
                        </a:rPr>
                        <a:t>tailSet</a:t>
                      </a:r>
                      <a:r>
                        <a:rPr i="1" lang="en-US" sz="1800" u="none" cap="none" strike="noStrike">
                          <a:solidFill>
                            <a:srgbClr val="36365C"/>
                          </a:solidFill>
                          <a:latin typeface="Times New Roman"/>
                          <a:ea typeface="Times New Roman"/>
                          <a:cs typeface="Times New Roman"/>
                          <a:sym typeface="Times New Roman"/>
                        </a:rPr>
                        <a:t>(E fromElement)</a:t>
                      </a:r>
                      <a:endParaRPr sz="1800" u="none" cap="none" strike="noStrike">
                        <a:latin typeface="Times New Roman"/>
                        <a:ea typeface="Times New Roman"/>
                        <a:cs typeface="Times New Roman"/>
                        <a:sym typeface="Times New Roman"/>
                      </a:endParaRPr>
                    </a:p>
                  </a:txBody>
                  <a:tcPr marT="393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2075" marR="381635" rtl="0" algn="l">
                        <a:lnSpc>
                          <a:spcPct val="100000"/>
                        </a:lnSpc>
                        <a:spcBef>
                          <a:spcPts val="0"/>
                        </a:spcBef>
                        <a:spcAft>
                          <a:spcPts val="0"/>
                        </a:spcAft>
                        <a:buNone/>
                      </a:pPr>
                      <a:r>
                        <a:rPr lang="en-US" sz="1800" u="none" cap="none" strike="noStrike">
                          <a:solidFill>
                            <a:srgbClr val="36365C"/>
                          </a:solidFill>
                          <a:latin typeface="Times New Roman"/>
                          <a:ea typeface="Times New Roman"/>
                          <a:cs typeface="Times New Roman"/>
                          <a:sym typeface="Times New Roman"/>
                        </a:rPr>
                        <a:t>Trả về một SortedSet được trích xuất từ phần tử lớn hơn hoặc bằng phần tử  fromElement đến phần tử cuối cùng của một SortedSet cho trước</a:t>
                      </a:r>
                      <a:endParaRPr sz="1800" u="none" cap="none" strike="noStrike">
                        <a:latin typeface="Times New Roman"/>
                        <a:ea typeface="Times New Roman"/>
                        <a:cs typeface="Times New Roman"/>
                        <a:sym typeface="Times New Roman"/>
                      </a:endParaRPr>
                    </a:p>
                  </a:txBody>
                  <a:tcPr marT="393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pic>
        <p:nvPicPr>
          <p:cNvPr id="497" name="Google Shape;497;p53"/>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498" name="Google Shape;498;p53"/>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499" name="Google Shape;499;p53"/>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Sự khác nhau Array và ArrayList</a:t>
            </a:r>
            <a:endParaRPr b="1" sz="2800">
              <a:latin typeface="Times New Roman"/>
              <a:ea typeface="Times New Roman"/>
              <a:cs typeface="Times New Roman"/>
              <a:sym typeface="Times New Roman"/>
            </a:endParaRPr>
          </a:p>
        </p:txBody>
      </p:sp>
      <p:sp>
        <p:nvSpPr>
          <p:cNvPr id="500" name="Google Shape;500;p53"/>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501" name="Google Shape;501;p53"/>
          <p:cNvSpPr txBox="1"/>
          <p:nvPr>
            <p:ph idx="4294967295" type="sldNum"/>
          </p:nvPr>
        </p:nvSpPr>
        <p:spPr>
          <a:xfrm>
            <a:off x="11792258" y="6892626"/>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graphicFrame>
        <p:nvGraphicFramePr>
          <p:cNvPr id="502" name="Google Shape;502;p53"/>
          <p:cNvGraphicFramePr/>
          <p:nvPr/>
        </p:nvGraphicFramePr>
        <p:xfrm>
          <a:off x="438751" y="1620430"/>
          <a:ext cx="3000000" cy="3000000"/>
        </p:xfrm>
        <a:graphic>
          <a:graphicData uri="http://schemas.openxmlformats.org/drawingml/2006/table">
            <a:tbl>
              <a:tblPr bandRow="1" firstRow="1">
                <a:noFill/>
                <a:tableStyleId>{7882ED56-9CE7-4252-A32E-9EB2EA12498E}</a:tableStyleId>
              </a:tblPr>
              <a:tblGrid>
                <a:gridCol w="5520050"/>
                <a:gridCol w="5520050"/>
              </a:tblGrid>
              <a:tr h="518150">
                <a:tc>
                  <a:txBody>
                    <a:bodyPr/>
                    <a:lstStyle/>
                    <a:p>
                      <a:pPr indent="0" lvl="0" marL="0" marR="0" rtl="0" algn="ctr">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Array</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0" marR="0" rtl="0" algn="ctr">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ArrayList</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r>
              <a:tr h="822950">
                <a:tc>
                  <a:txBody>
                    <a:bodyPr/>
                    <a:lstStyle/>
                    <a:p>
                      <a:pPr indent="0" lvl="0" marL="91440" marR="226059" rtl="0" algn="l">
                        <a:lnSpc>
                          <a:spcPct val="100000"/>
                        </a:lnSpc>
                        <a:spcBef>
                          <a:spcPts val="0"/>
                        </a:spcBef>
                        <a:spcAft>
                          <a:spcPts val="0"/>
                        </a:spcAft>
                        <a:buNone/>
                      </a:pPr>
                      <a:r>
                        <a:rPr lang="en-US" sz="2400" u="none" cap="none" strike="noStrike">
                          <a:solidFill>
                            <a:srgbClr val="36365C"/>
                          </a:solidFill>
                          <a:latin typeface="Times New Roman"/>
                          <a:ea typeface="Times New Roman"/>
                          <a:cs typeface="Times New Roman"/>
                          <a:sym typeface="Times New Roman"/>
                        </a:rPr>
                        <a:t>Là fix size, cố định số lượng phần tử trong  mảng</a:t>
                      </a:r>
                      <a:endParaRPr sz="2400" u="none" cap="none" strike="noStrike">
                        <a:latin typeface="Times New Roman"/>
                        <a:ea typeface="Times New Roman"/>
                        <a:cs typeface="Times New Roman"/>
                        <a:sym typeface="Times New Roman"/>
                      </a:endParaRPr>
                    </a:p>
                  </a:txBody>
                  <a:tcPr marT="355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0" rtl="0" algn="l">
                        <a:lnSpc>
                          <a:spcPct val="100000"/>
                        </a:lnSpc>
                        <a:spcBef>
                          <a:spcPts val="0"/>
                        </a:spcBef>
                        <a:spcAft>
                          <a:spcPts val="0"/>
                        </a:spcAft>
                        <a:buNone/>
                      </a:pPr>
                      <a:r>
                        <a:rPr lang="en-US" sz="2400" u="none" cap="none" strike="noStrike">
                          <a:solidFill>
                            <a:srgbClr val="36365C"/>
                          </a:solidFill>
                          <a:latin typeface="Times New Roman"/>
                          <a:ea typeface="Times New Roman"/>
                          <a:cs typeface="Times New Roman"/>
                          <a:sym typeface="Times New Roman"/>
                        </a:rPr>
                        <a:t>Số lượng phần tử co giãn được</a:t>
                      </a:r>
                      <a:endParaRPr sz="2400" u="none" cap="none" strike="noStrike">
                        <a:latin typeface="Times New Roman"/>
                        <a:ea typeface="Times New Roman"/>
                        <a:cs typeface="Times New Roman"/>
                        <a:sym typeface="Times New Roman"/>
                      </a:endParaRPr>
                    </a:p>
                  </a:txBody>
                  <a:tcPr marT="355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1554475">
                <a:tc>
                  <a:txBody>
                    <a:bodyPr/>
                    <a:lstStyle/>
                    <a:p>
                      <a:pPr indent="0" lvl="0" marL="91440" marR="231775" rtl="0" algn="l">
                        <a:lnSpc>
                          <a:spcPct val="100000"/>
                        </a:lnSpc>
                        <a:spcBef>
                          <a:spcPts val="0"/>
                        </a:spcBef>
                        <a:spcAft>
                          <a:spcPts val="0"/>
                        </a:spcAft>
                        <a:buNone/>
                      </a:pPr>
                      <a:r>
                        <a:rPr lang="en-US" sz="2400" u="none" cap="none" strike="noStrike">
                          <a:solidFill>
                            <a:srgbClr val="36365C"/>
                          </a:solidFill>
                          <a:latin typeface="Times New Roman"/>
                          <a:ea typeface="Times New Roman"/>
                          <a:cs typeface="Times New Roman"/>
                          <a:sym typeface="Times New Roman"/>
                        </a:rPr>
                        <a:t>Có thể lưu trữ dữ liệu kiểu nguyên thủy và  đối tượng.</a:t>
                      </a:r>
                      <a:endParaRPr sz="2400" u="none" cap="none" strike="noStrike">
                        <a:latin typeface="Times New Roman"/>
                        <a:ea typeface="Times New Roman"/>
                        <a:cs typeface="Times New Roman"/>
                        <a:sym typeface="Times New Roman"/>
                      </a:endParaRPr>
                    </a:p>
                  </a:txBody>
                  <a:tcPr marT="355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2075" marR="241300" rtl="0" algn="l">
                        <a:lnSpc>
                          <a:spcPct val="100000"/>
                        </a:lnSpc>
                        <a:spcBef>
                          <a:spcPts val="0"/>
                        </a:spcBef>
                        <a:spcAft>
                          <a:spcPts val="0"/>
                        </a:spcAft>
                        <a:buNone/>
                      </a:pPr>
                      <a:r>
                        <a:rPr lang="en-US" sz="2400" u="none" cap="none" strike="noStrike">
                          <a:solidFill>
                            <a:srgbClr val="36365C"/>
                          </a:solidFill>
                          <a:latin typeface="Times New Roman"/>
                          <a:ea typeface="Times New Roman"/>
                          <a:cs typeface="Times New Roman"/>
                          <a:sym typeface="Times New Roman"/>
                        </a:rPr>
                        <a:t>Chỉ có thể lưu trữ dữ liệu kiểu đối tượng.  Kể từ Java 5, kiểu nguyên thủy được tự  động chuyển đổi trong các đối tượng được  gọi là auto-boxing.</a:t>
                      </a:r>
                      <a:endParaRPr sz="2400" u="none" cap="none" strike="noStrike">
                        <a:latin typeface="Times New Roman"/>
                        <a:ea typeface="Times New Roman"/>
                        <a:cs typeface="Times New Roman"/>
                        <a:sym typeface="Times New Roman"/>
                      </a:endParaRPr>
                    </a:p>
                  </a:txBody>
                  <a:tcPr marT="355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457200">
                <a:tc>
                  <a:txBody>
                    <a:bodyPr/>
                    <a:lstStyle/>
                    <a:p>
                      <a:pPr indent="0" lvl="0" marL="91440" marR="0" rtl="0" algn="l">
                        <a:lnSpc>
                          <a:spcPct val="100000"/>
                        </a:lnSpc>
                        <a:spcBef>
                          <a:spcPts val="0"/>
                        </a:spcBef>
                        <a:spcAft>
                          <a:spcPts val="0"/>
                        </a:spcAft>
                        <a:buNone/>
                      </a:pPr>
                      <a:r>
                        <a:rPr lang="en-US" sz="2400" u="none" cap="none" strike="noStrike">
                          <a:solidFill>
                            <a:srgbClr val="36365C"/>
                          </a:solidFill>
                          <a:latin typeface="Times New Roman"/>
                          <a:ea typeface="Times New Roman"/>
                          <a:cs typeface="Times New Roman"/>
                          <a:sym typeface="Times New Roman"/>
                        </a:rPr>
                        <a:t>Tốc độ lưu trữ và thao tác nhanh hơn.</a:t>
                      </a:r>
                      <a:endParaRPr sz="2400" u="none" cap="none" strike="noStrike">
                        <a:latin typeface="Times New Roman"/>
                        <a:ea typeface="Times New Roman"/>
                        <a:cs typeface="Times New Roman"/>
                        <a:sym typeface="Times New Roman"/>
                      </a:endParaRPr>
                    </a:p>
                  </a:txBody>
                  <a:tcPr marT="355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0" rtl="0" algn="l">
                        <a:lnSpc>
                          <a:spcPct val="100000"/>
                        </a:lnSpc>
                        <a:spcBef>
                          <a:spcPts val="0"/>
                        </a:spcBef>
                        <a:spcAft>
                          <a:spcPts val="0"/>
                        </a:spcAft>
                        <a:buNone/>
                      </a:pPr>
                      <a:r>
                        <a:rPr lang="en-US" sz="2400" u="none" cap="none" strike="noStrike">
                          <a:solidFill>
                            <a:srgbClr val="36365C"/>
                          </a:solidFill>
                          <a:latin typeface="Times New Roman"/>
                          <a:ea typeface="Times New Roman"/>
                          <a:cs typeface="Times New Roman"/>
                          <a:sym typeface="Times New Roman"/>
                        </a:rPr>
                        <a:t>Tốc độ lưu trữ vào thao tác chậm hơn.</a:t>
                      </a:r>
                      <a:endParaRPr sz="2400" u="none" cap="none" strike="noStrike">
                        <a:latin typeface="Times New Roman"/>
                        <a:ea typeface="Times New Roman"/>
                        <a:cs typeface="Times New Roman"/>
                        <a:sym typeface="Times New Roman"/>
                      </a:endParaRPr>
                    </a:p>
                  </a:txBody>
                  <a:tcPr marT="355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822950">
                <a:tc>
                  <a:txBody>
                    <a:bodyPr/>
                    <a:lstStyle/>
                    <a:p>
                      <a:pPr indent="0" lvl="0" marL="91440" marR="0" rtl="0" algn="l">
                        <a:lnSpc>
                          <a:spcPct val="100000"/>
                        </a:lnSpc>
                        <a:spcBef>
                          <a:spcPts val="0"/>
                        </a:spcBef>
                        <a:spcAft>
                          <a:spcPts val="0"/>
                        </a:spcAft>
                        <a:buNone/>
                      </a:pPr>
                      <a:r>
                        <a:rPr lang="en-US" sz="2400" u="none" cap="none" strike="noStrike">
                          <a:solidFill>
                            <a:srgbClr val="36365C"/>
                          </a:solidFill>
                          <a:latin typeface="Times New Roman"/>
                          <a:ea typeface="Times New Roman"/>
                          <a:cs typeface="Times New Roman"/>
                          <a:sym typeface="Times New Roman"/>
                        </a:rPr>
                        <a:t>Chỉ có thuộc tính length</a:t>
                      </a:r>
                      <a:endParaRPr sz="2400" u="none" cap="none" strike="noStrike">
                        <a:latin typeface="Times New Roman"/>
                        <a:ea typeface="Times New Roman"/>
                        <a:cs typeface="Times New Roman"/>
                        <a:sym typeface="Times New Roman"/>
                      </a:endParaRPr>
                    </a:p>
                  </a:txBody>
                  <a:tcPr marT="355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2075" marR="0" rtl="0" algn="l">
                        <a:lnSpc>
                          <a:spcPct val="100000"/>
                        </a:lnSpc>
                        <a:spcBef>
                          <a:spcPts val="0"/>
                        </a:spcBef>
                        <a:spcAft>
                          <a:spcPts val="0"/>
                        </a:spcAft>
                        <a:buNone/>
                      </a:pPr>
                      <a:r>
                        <a:rPr lang="en-US" sz="2400" u="none" cap="none" strike="noStrike">
                          <a:solidFill>
                            <a:srgbClr val="36365C"/>
                          </a:solidFill>
                          <a:latin typeface="Times New Roman"/>
                          <a:ea typeface="Times New Roman"/>
                          <a:cs typeface="Times New Roman"/>
                          <a:sym typeface="Times New Roman"/>
                        </a:rPr>
                        <a:t>Có nhiều phương thức để thao tác với dữ</a:t>
                      </a:r>
                      <a:endParaRPr sz="2400" u="none" cap="none" strike="noStrike">
                        <a:latin typeface="Times New Roman"/>
                        <a:ea typeface="Times New Roman"/>
                        <a:cs typeface="Times New Roman"/>
                        <a:sym typeface="Times New Roman"/>
                      </a:endParaRPr>
                    </a:p>
                    <a:p>
                      <a:pPr indent="0" lvl="0" marL="92075" marR="0" rtl="0" algn="l">
                        <a:lnSpc>
                          <a:spcPct val="100000"/>
                        </a:lnSpc>
                        <a:spcBef>
                          <a:spcPts val="5"/>
                        </a:spcBef>
                        <a:spcAft>
                          <a:spcPts val="0"/>
                        </a:spcAft>
                        <a:buNone/>
                      </a:pPr>
                      <a:r>
                        <a:rPr lang="en-US" sz="2400" u="none" cap="none" strike="noStrike">
                          <a:solidFill>
                            <a:srgbClr val="36365C"/>
                          </a:solidFill>
                          <a:latin typeface="Times New Roman"/>
                          <a:ea typeface="Times New Roman"/>
                          <a:cs typeface="Times New Roman"/>
                          <a:sym typeface="Times New Roman"/>
                        </a:rPr>
                        <a:t>liệu.</a:t>
                      </a:r>
                      <a:endParaRPr sz="2400" u="none" cap="none" strike="noStrike">
                        <a:latin typeface="Times New Roman"/>
                        <a:ea typeface="Times New Roman"/>
                        <a:cs typeface="Times New Roman"/>
                        <a:sym typeface="Times New Roman"/>
                      </a:endParaRPr>
                    </a:p>
                  </a:txBody>
                  <a:tcPr marT="355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pic>
        <p:nvPicPr>
          <p:cNvPr id="507" name="Google Shape;507;p54"/>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508" name="Google Shape;508;p54"/>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509" name="Google Shape;509;p54"/>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Sự khác nhau Set và List</a:t>
            </a:r>
            <a:endParaRPr/>
          </a:p>
        </p:txBody>
      </p:sp>
      <p:sp>
        <p:nvSpPr>
          <p:cNvPr id="510" name="Google Shape;510;p54"/>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511" name="Google Shape;511;p54"/>
          <p:cNvSpPr txBox="1"/>
          <p:nvPr>
            <p:ph idx="4294967295" type="sldNum"/>
          </p:nvPr>
        </p:nvSpPr>
        <p:spPr>
          <a:xfrm>
            <a:off x="11808586" y="7070954"/>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graphicFrame>
        <p:nvGraphicFramePr>
          <p:cNvPr id="512" name="Google Shape;512;p54"/>
          <p:cNvGraphicFramePr/>
          <p:nvPr/>
        </p:nvGraphicFramePr>
        <p:xfrm>
          <a:off x="455079" y="1798758"/>
          <a:ext cx="3000000" cy="3000000"/>
        </p:xfrm>
        <a:graphic>
          <a:graphicData uri="http://schemas.openxmlformats.org/drawingml/2006/table">
            <a:tbl>
              <a:tblPr bandRow="1" firstRow="1">
                <a:noFill/>
                <a:tableStyleId>{7882ED56-9CE7-4252-A32E-9EB2EA12498E}</a:tableStyleId>
              </a:tblPr>
              <a:tblGrid>
                <a:gridCol w="5520050"/>
                <a:gridCol w="5520050"/>
              </a:tblGrid>
              <a:tr h="518150">
                <a:tc>
                  <a:txBody>
                    <a:bodyPr/>
                    <a:lstStyle/>
                    <a:p>
                      <a:pPr indent="0" lvl="0" marL="0" marR="0" rtl="0" algn="ctr">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Set</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0" marR="0" rtl="0" algn="ctr">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List</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r>
              <a:tr h="518150">
                <a:tc>
                  <a:txBody>
                    <a:bodyPr/>
                    <a:lstStyle/>
                    <a:p>
                      <a:pPr indent="0" lvl="0" marL="91440" marR="0" rtl="0" algn="l">
                        <a:lnSpc>
                          <a:spcPct val="100000"/>
                        </a:lnSpc>
                        <a:spcBef>
                          <a:spcPts val="0"/>
                        </a:spcBef>
                        <a:spcAft>
                          <a:spcPts val="0"/>
                        </a:spcAft>
                        <a:buNone/>
                      </a:pPr>
                      <a:r>
                        <a:rPr lang="en-US" sz="2800" u="none" cap="none" strike="noStrike">
                          <a:solidFill>
                            <a:srgbClr val="36365C"/>
                          </a:solidFill>
                          <a:latin typeface="Times New Roman"/>
                          <a:ea typeface="Times New Roman"/>
                          <a:cs typeface="Times New Roman"/>
                          <a:sym typeface="Times New Roman"/>
                        </a:rPr>
                        <a:t>Set các phần tử không trùng lặp</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0" rtl="0" algn="l">
                        <a:lnSpc>
                          <a:spcPct val="100000"/>
                        </a:lnSpc>
                        <a:spcBef>
                          <a:spcPts val="0"/>
                        </a:spcBef>
                        <a:spcAft>
                          <a:spcPts val="0"/>
                        </a:spcAft>
                        <a:buNone/>
                      </a:pPr>
                      <a:r>
                        <a:rPr lang="en-US" sz="2800" u="none" cap="none" strike="noStrike">
                          <a:solidFill>
                            <a:srgbClr val="36365C"/>
                          </a:solidFill>
                          <a:latin typeface="Times New Roman"/>
                          <a:ea typeface="Times New Roman"/>
                          <a:cs typeface="Times New Roman"/>
                          <a:sym typeface="Times New Roman"/>
                        </a:rPr>
                        <a:t>List các phần tử có thể trùng lặp</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pic>
        <p:nvPicPr>
          <p:cNvPr id="517" name="Google Shape;517;p55"/>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518" name="Google Shape;518;p5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519" name="Google Shape;519;p55"/>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Sự khác nhau ArrayList và LinkedList</a:t>
            </a:r>
            <a:endParaRPr b="1" sz="2800">
              <a:latin typeface="Times New Roman"/>
              <a:ea typeface="Times New Roman"/>
              <a:cs typeface="Times New Roman"/>
              <a:sym typeface="Times New Roman"/>
            </a:endParaRPr>
          </a:p>
        </p:txBody>
      </p:sp>
      <p:sp>
        <p:nvSpPr>
          <p:cNvPr id="520" name="Google Shape;520;p55"/>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521" name="Google Shape;521;p55"/>
          <p:cNvSpPr txBox="1"/>
          <p:nvPr>
            <p:ph idx="4294967295" type="sldNum"/>
          </p:nvPr>
        </p:nvSpPr>
        <p:spPr>
          <a:xfrm>
            <a:off x="11808586" y="6919596"/>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graphicFrame>
        <p:nvGraphicFramePr>
          <p:cNvPr id="522" name="Google Shape;522;p55"/>
          <p:cNvGraphicFramePr/>
          <p:nvPr/>
        </p:nvGraphicFramePr>
        <p:xfrm>
          <a:off x="455079" y="1647400"/>
          <a:ext cx="3000000" cy="3000000"/>
        </p:xfrm>
        <a:graphic>
          <a:graphicData uri="http://schemas.openxmlformats.org/drawingml/2006/table">
            <a:tbl>
              <a:tblPr bandRow="1" firstRow="1">
                <a:noFill/>
                <a:tableStyleId>{7882ED56-9CE7-4252-A32E-9EB2EA12498E}</a:tableStyleId>
              </a:tblPr>
              <a:tblGrid>
                <a:gridCol w="5520050"/>
                <a:gridCol w="5520050"/>
              </a:tblGrid>
              <a:tr h="518150">
                <a:tc>
                  <a:txBody>
                    <a:bodyPr/>
                    <a:lstStyle/>
                    <a:p>
                      <a:pPr indent="0" lvl="0" marL="0" marR="0" rtl="0" algn="ctr">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ArrayList</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1270" marR="0" rtl="0" algn="ctr">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LinkedList</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r>
              <a:tr h="944875">
                <a:tc>
                  <a:txBody>
                    <a:bodyPr/>
                    <a:lstStyle/>
                    <a:p>
                      <a:pPr indent="0" lvl="0" marL="91440" marR="0" rtl="0" algn="l">
                        <a:lnSpc>
                          <a:spcPct val="100000"/>
                        </a:lnSpc>
                        <a:spcBef>
                          <a:spcPts val="0"/>
                        </a:spcBef>
                        <a:spcAft>
                          <a:spcPts val="0"/>
                        </a:spcAft>
                        <a:buNone/>
                      </a:pPr>
                      <a:r>
                        <a:rPr lang="en-US" sz="2800" u="none" cap="none" strike="noStrike">
                          <a:solidFill>
                            <a:srgbClr val="36365C"/>
                          </a:solidFill>
                          <a:latin typeface="Times New Roman"/>
                          <a:ea typeface="Times New Roman"/>
                          <a:cs typeface="Times New Roman"/>
                          <a:sym typeface="Times New Roman"/>
                        </a:rPr>
                        <a:t>ArrayList sử dụng một mảng động</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520700" rtl="0" algn="l">
                        <a:lnSpc>
                          <a:spcPct val="100000"/>
                        </a:lnSpc>
                        <a:spcBef>
                          <a:spcPts val="0"/>
                        </a:spcBef>
                        <a:spcAft>
                          <a:spcPts val="0"/>
                        </a:spcAft>
                        <a:buNone/>
                      </a:pPr>
                      <a:r>
                        <a:rPr lang="en-US" sz="2800" u="none" cap="none" strike="noStrike">
                          <a:solidFill>
                            <a:srgbClr val="36365C"/>
                          </a:solidFill>
                          <a:latin typeface="Times New Roman"/>
                          <a:ea typeface="Times New Roman"/>
                          <a:cs typeface="Times New Roman"/>
                          <a:sym typeface="Times New Roman"/>
                        </a:rPr>
                        <a:t>LinkedList sử dụng danh sách liên  kết doubly</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1371600">
                <a:tc>
                  <a:txBody>
                    <a:bodyPr/>
                    <a:lstStyle/>
                    <a:p>
                      <a:pPr indent="0" lvl="0" marL="91440" marR="433705" rtl="0" algn="l">
                        <a:lnSpc>
                          <a:spcPct val="100000"/>
                        </a:lnSpc>
                        <a:spcBef>
                          <a:spcPts val="0"/>
                        </a:spcBef>
                        <a:spcAft>
                          <a:spcPts val="0"/>
                        </a:spcAft>
                        <a:buNone/>
                      </a:pPr>
                      <a:r>
                        <a:rPr lang="en-US" sz="2800" u="none" cap="none" strike="noStrike">
                          <a:solidFill>
                            <a:srgbClr val="36365C"/>
                          </a:solidFill>
                          <a:latin typeface="Times New Roman"/>
                          <a:ea typeface="Times New Roman"/>
                          <a:cs typeface="Times New Roman"/>
                          <a:sym typeface="Times New Roman"/>
                        </a:rPr>
                        <a:t>ArrayList nhanh hơn trong việc trữ  và lấy dữ liệu</a:t>
                      </a:r>
                      <a:endParaRPr sz="2800" u="none" cap="none" strike="noStrike">
                        <a:latin typeface="Times New Roman"/>
                        <a:ea typeface="Times New Roman"/>
                        <a:cs typeface="Times New Roman"/>
                        <a:sym typeface="Times New Roman"/>
                      </a:endParaRPr>
                    </a:p>
                  </a:txBody>
                  <a:tcPr marT="336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2075" marR="751840" rtl="0" algn="l">
                        <a:lnSpc>
                          <a:spcPct val="100000"/>
                        </a:lnSpc>
                        <a:spcBef>
                          <a:spcPts val="0"/>
                        </a:spcBef>
                        <a:spcAft>
                          <a:spcPts val="0"/>
                        </a:spcAft>
                        <a:buNone/>
                      </a:pPr>
                      <a:r>
                        <a:rPr lang="en-US" sz="2800" u="none" cap="none" strike="noStrike">
                          <a:solidFill>
                            <a:srgbClr val="36365C"/>
                          </a:solidFill>
                          <a:latin typeface="Times New Roman"/>
                          <a:ea typeface="Times New Roman"/>
                          <a:cs typeface="Times New Roman"/>
                          <a:sym typeface="Times New Roman"/>
                        </a:rPr>
                        <a:t>LinkedList nhanh hơn trong việc  thao tác dữ liệu</a:t>
                      </a:r>
                      <a:endParaRPr sz="2800" u="none" cap="none" strike="noStrike">
                        <a:latin typeface="Times New Roman"/>
                        <a:ea typeface="Times New Roman"/>
                        <a:cs typeface="Times New Roman"/>
                        <a:sym typeface="Times New Roman"/>
                      </a:endParaRPr>
                    </a:p>
                  </a:txBody>
                  <a:tcPr marT="336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pic>
        <p:nvPicPr>
          <p:cNvPr id="527" name="Google Shape;527;p56"/>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528" name="Google Shape;528;p56"/>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529" name="Google Shape;529;p56"/>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Sự khác nhau HashSet và TreeSet</a:t>
            </a:r>
            <a:endParaRPr b="1" sz="2800">
              <a:latin typeface="Times New Roman"/>
              <a:ea typeface="Times New Roman"/>
              <a:cs typeface="Times New Roman"/>
              <a:sym typeface="Times New Roman"/>
            </a:endParaRPr>
          </a:p>
        </p:txBody>
      </p:sp>
      <p:sp>
        <p:nvSpPr>
          <p:cNvPr id="530" name="Google Shape;530;p56"/>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531" name="Google Shape;531;p56"/>
          <p:cNvSpPr txBox="1"/>
          <p:nvPr>
            <p:ph idx="4294967295" type="sldNum"/>
          </p:nvPr>
        </p:nvSpPr>
        <p:spPr>
          <a:xfrm>
            <a:off x="11857571" y="7048938"/>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graphicFrame>
        <p:nvGraphicFramePr>
          <p:cNvPr id="532" name="Google Shape;532;p56"/>
          <p:cNvGraphicFramePr/>
          <p:nvPr/>
        </p:nvGraphicFramePr>
        <p:xfrm>
          <a:off x="504064" y="1776742"/>
          <a:ext cx="3000000" cy="3000000"/>
        </p:xfrm>
        <a:graphic>
          <a:graphicData uri="http://schemas.openxmlformats.org/drawingml/2006/table">
            <a:tbl>
              <a:tblPr bandRow="1" firstRow="1">
                <a:noFill/>
                <a:tableStyleId>{7882ED56-9CE7-4252-A32E-9EB2EA12498E}</a:tableStyleId>
              </a:tblPr>
              <a:tblGrid>
                <a:gridCol w="5520050"/>
                <a:gridCol w="5520050"/>
              </a:tblGrid>
              <a:tr h="518150">
                <a:tc>
                  <a:txBody>
                    <a:bodyPr/>
                    <a:lstStyle/>
                    <a:p>
                      <a:pPr indent="0" lvl="0" marL="0" marR="0" rtl="0" algn="ctr">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HashSet</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1270" marR="0" rtl="0" algn="ctr">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TreeSet</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r>
              <a:tr h="518150">
                <a:tc>
                  <a:txBody>
                    <a:bodyPr/>
                    <a:lstStyle/>
                    <a:p>
                      <a:pPr indent="0" lvl="0" marL="91440" marR="0" rtl="0" algn="l">
                        <a:lnSpc>
                          <a:spcPct val="100000"/>
                        </a:lnSpc>
                        <a:spcBef>
                          <a:spcPts val="0"/>
                        </a:spcBef>
                        <a:spcAft>
                          <a:spcPts val="0"/>
                        </a:spcAft>
                        <a:buNone/>
                      </a:pPr>
                      <a:r>
                        <a:rPr lang="en-US" sz="2800" u="none" cap="none" strike="noStrike">
                          <a:solidFill>
                            <a:srgbClr val="36365C"/>
                          </a:solidFill>
                          <a:latin typeface="Times New Roman"/>
                          <a:ea typeface="Times New Roman"/>
                          <a:cs typeface="Times New Roman"/>
                          <a:sym typeface="Times New Roman"/>
                        </a:rPr>
                        <a:t>HashSet không duy trì thứ tự nào</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0" rtl="0" algn="l">
                        <a:lnSpc>
                          <a:spcPct val="100000"/>
                        </a:lnSpc>
                        <a:spcBef>
                          <a:spcPts val="0"/>
                        </a:spcBef>
                        <a:spcAft>
                          <a:spcPts val="0"/>
                        </a:spcAft>
                        <a:buNone/>
                      </a:pPr>
                      <a:r>
                        <a:rPr lang="en-US" sz="2800" u="none" cap="none" strike="noStrike">
                          <a:solidFill>
                            <a:srgbClr val="36365C"/>
                          </a:solidFill>
                          <a:latin typeface="Times New Roman"/>
                          <a:ea typeface="Times New Roman"/>
                          <a:cs typeface="Times New Roman"/>
                          <a:sym typeface="Times New Roman"/>
                        </a:rPr>
                        <a:t>TreeSet duy trì thứ tự tăng dần</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pic>
        <p:nvPicPr>
          <p:cNvPr id="537" name="Google Shape;537;p57"/>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538" name="Google Shape;538;p5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539" name="Google Shape;539;p57"/>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Sự khác nhau HashSet và HashMap</a:t>
            </a:r>
            <a:endParaRPr b="1" sz="2800">
              <a:latin typeface="Times New Roman"/>
              <a:ea typeface="Times New Roman"/>
              <a:cs typeface="Times New Roman"/>
              <a:sym typeface="Times New Roman"/>
            </a:endParaRPr>
          </a:p>
        </p:txBody>
      </p:sp>
      <p:sp>
        <p:nvSpPr>
          <p:cNvPr id="540" name="Google Shape;540;p57"/>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541" name="Google Shape;541;p57"/>
          <p:cNvSpPr txBox="1"/>
          <p:nvPr>
            <p:ph idx="4294967295" type="sldNum"/>
          </p:nvPr>
        </p:nvSpPr>
        <p:spPr>
          <a:xfrm>
            <a:off x="11775929" y="698931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graphicFrame>
        <p:nvGraphicFramePr>
          <p:cNvPr id="542" name="Google Shape;542;p57"/>
          <p:cNvGraphicFramePr/>
          <p:nvPr/>
        </p:nvGraphicFramePr>
        <p:xfrm>
          <a:off x="422422" y="1717115"/>
          <a:ext cx="3000000" cy="3000000"/>
        </p:xfrm>
        <a:graphic>
          <a:graphicData uri="http://schemas.openxmlformats.org/drawingml/2006/table">
            <a:tbl>
              <a:tblPr bandRow="1" firstRow="1">
                <a:noFill/>
                <a:tableStyleId>{7882ED56-9CE7-4252-A32E-9EB2EA12498E}</a:tableStyleId>
              </a:tblPr>
              <a:tblGrid>
                <a:gridCol w="5520050"/>
                <a:gridCol w="5520050"/>
              </a:tblGrid>
              <a:tr h="518150">
                <a:tc>
                  <a:txBody>
                    <a:bodyPr/>
                    <a:lstStyle/>
                    <a:p>
                      <a:pPr indent="0" lvl="0" marL="0" marR="0" rtl="0" algn="ctr">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HashSet</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0" marR="0" rtl="0" algn="ctr">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HashMap</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r>
              <a:tr h="944875">
                <a:tc>
                  <a:txBody>
                    <a:bodyPr/>
                    <a:lstStyle/>
                    <a:p>
                      <a:pPr indent="0" lvl="0" marL="91440" marR="350520" rtl="0" algn="l">
                        <a:lnSpc>
                          <a:spcPct val="100000"/>
                        </a:lnSpc>
                        <a:spcBef>
                          <a:spcPts val="0"/>
                        </a:spcBef>
                        <a:spcAft>
                          <a:spcPts val="0"/>
                        </a:spcAft>
                        <a:buNone/>
                      </a:pPr>
                      <a:r>
                        <a:rPr lang="en-US" sz="2800" u="none" cap="none" strike="noStrike">
                          <a:solidFill>
                            <a:srgbClr val="36365C"/>
                          </a:solidFill>
                          <a:latin typeface="Times New Roman"/>
                          <a:ea typeface="Times New Roman"/>
                          <a:cs typeface="Times New Roman"/>
                          <a:sym typeface="Times New Roman"/>
                        </a:rPr>
                        <a:t>HashSet với cấu trúc chứa đựng chỉ  là các giá trị</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283210" rtl="0" algn="l">
                        <a:lnSpc>
                          <a:spcPct val="100000"/>
                        </a:lnSpc>
                        <a:spcBef>
                          <a:spcPts val="0"/>
                        </a:spcBef>
                        <a:spcAft>
                          <a:spcPts val="0"/>
                        </a:spcAft>
                        <a:buNone/>
                      </a:pPr>
                      <a:r>
                        <a:rPr lang="en-US" sz="2800" u="none" cap="none" strike="noStrike">
                          <a:solidFill>
                            <a:srgbClr val="36365C"/>
                          </a:solidFill>
                          <a:latin typeface="Times New Roman"/>
                          <a:ea typeface="Times New Roman"/>
                          <a:cs typeface="Times New Roman"/>
                          <a:sym typeface="Times New Roman"/>
                        </a:rPr>
                        <a:t>HashMap cấu trúc chứa đựng là key  và value</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pic>
        <p:nvPicPr>
          <p:cNvPr id="547" name="Google Shape;547;p58"/>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548" name="Google Shape;548;p58"/>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549" name="Google Shape;549;p58"/>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Sự khác nhau HashMap và TreeMap</a:t>
            </a:r>
            <a:endParaRPr b="1" sz="2800">
              <a:latin typeface="Times New Roman"/>
              <a:ea typeface="Times New Roman"/>
              <a:cs typeface="Times New Roman"/>
              <a:sym typeface="Times New Roman"/>
            </a:endParaRPr>
          </a:p>
        </p:txBody>
      </p:sp>
      <p:sp>
        <p:nvSpPr>
          <p:cNvPr id="550" name="Google Shape;550;p58"/>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551" name="Google Shape;551;p58"/>
          <p:cNvSpPr txBox="1"/>
          <p:nvPr>
            <p:ph idx="4294967295" type="sldNum"/>
          </p:nvPr>
        </p:nvSpPr>
        <p:spPr>
          <a:xfrm>
            <a:off x="11974830" y="6972982"/>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graphicFrame>
        <p:nvGraphicFramePr>
          <p:cNvPr id="552" name="Google Shape;552;p58"/>
          <p:cNvGraphicFramePr/>
          <p:nvPr/>
        </p:nvGraphicFramePr>
        <p:xfrm>
          <a:off x="621323" y="1700786"/>
          <a:ext cx="3000000" cy="3000000"/>
        </p:xfrm>
        <a:graphic>
          <a:graphicData uri="http://schemas.openxmlformats.org/drawingml/2006/table">
            <a:tbl>
              <a:tblPr bandRow="1" firstRow="1">
                <a:noFill/>
                <a:tableStyleId>{7882ED56-9CE7-4252-A32E-9EB2EA12498E}</a:tableStyleId>
              </a:tblPr>
              <a:tblGrid>
                <a:gridCol w="5520050"/>
                <a:gridCol w="5520050"/>
              </a:tblGrid>
              <a:tr h="518150">
                <a:tc>
                  <a:txBody>
                    <a:bodyPr/>
                    <a:lstStyle/>
                    <a:p>
                      <a:pPr indent="0" lvl="0" marL="0" marR="0" rtl="0" algn="ctr">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HashMap</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0" marR="0" rtl="0" algn="ctr">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TreeMap</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r>
              <a:tr h="518150">
                <a:tc>
                  <a:txBody>
                    <a:bodyPr/>
                    <a:lstStyle/>
                    <a:p>
                      <a:pPr indent="0" lvl="0" marL="91440" marR="0" rtl="0" algn="l">
                        <a:lnSpc>
                          <a:spcPct val="100000"/>
                        </a:lnSpc>
                        <a:spcBef>
                          <a:spcPts val="0"/>
                        </a:spcBef>
                        <a:spcAft>
                          <a:spcPts val="0"/>
                        </a:spcAft>
                        <a:buNone/>
                      </a:pPr>
                      <a:r>
                        <a:rPr lang="en-US" sz="2800" u="none" cap="none" strike="noStrike">
                          <a:solidFill>
                            <a:srgbClr val="36365C"/>
                          </a:solidFill>
                          <a:latin typeface="Times New Roman"/>
                          <a:ea typeface="Times New Roman"/>
                          <a:cs typeface="Times New Roman"/>
                          <a:sym typeface="Times New Roman"/>
                        </a:rPr>
                        <a:t>HashMap duy trì không có thứ tự</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0" rtl="0" algn="l">
                        <a:lnSpc>
                          <a:spcPct val="100000"/>
                        </a:lnSpc>
                        <a:spcBef>
                          <a:spcPts val="0"/>
                        </a:spcBef>
                        <a:spcAft>
                          <a:spcPts val="0"/>
                        </a:spcAft>
                        <a:buNone/>
                      </a:pPr>
                      <a:r>
                        <a:rPr lang="en-US" sz="2800" u="none" cap="none" strike="noStrike">
                          <a:solidFill>
                            <a:srgbClr val="36365C"/>
                          </a:solidFill>
                          <a:latin typeface="Times New Roman"/>
                          <a:ea typeface="Times New Roman"/>
                          <a:cs typeface="Times New Roman"/>
                          <a:sym typeface="Times New Roman"/>
                        </a:rPr>
                        <a:t>TreeMap duy trì thứ tự tăng dần.</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pic>
        <p:nvPicPr>
          <p:cNvPr id="557" name="Google Shape;557;p59"/>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558" name="Google Shape;558;p59"/>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559" name="Google Shape;559;p59"/>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Sự khác nhau HashMap và Hashtable</a:t>
            </a:r>
            <a:endParaRPr b="1" sz="2800">
              <a:latin typeface="Times New Roman"/>
              <a:ea typeface="Times New Roman"/>
              <a:cs typeface="Times New Roman"/>
              <a:sym typeface="Times New Roman"/>
            </a:endParaRPr>
          </a:p>
        </p:txBody>
      </p:sp>
      <p:sp>
        <p:nvSpPr>
          <p:cNvPr id="560" name="Google Shape;560;p59"/>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561" name="Google Shape;561;p59"/>
          <p:cNvSpPr txBox="1"/>
          <p:nvPr>
            <p:ph idx="4294967295" type="sldNum"/>
          </p:nvPr>
        </p:nvSpPr>
        <p:spPr>
          <a:xfrm>
            <a:off x="11775928" y="6956654"/>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graphicFrame>
        <p:nvGraphicFramePr>
          <p:cNvPr id="562" name="Google Shape;562;p59"/>
          <p:cNvGraphicFramePr/>
          <p:nvPr/>
        </p:nvGraphicFramePr>
        <p:xfrm>
          <a:off x="422421" y="1684458"/>
          <a:ext cx="3000000" cy="3000000"/>
        </p:xfrm>
        <a:graphic>
          <a:graphicData uri="http://schemas.openxmlformats.org/drawingml/2006/table">
            <a:tbl>
              <a:tblPr bandRow="1" firstRow="1">
                <a:noFill/>
                <a:tableStyleId>{7882ED56-9CE7-4252-A32E-9EB2EA12498E}</a:tableStyleId>
              </a:tblPr>
              <a:tblGrid>
                <a:gridCol w="5520050"/>
                <a:gridCol w="5520050"/>
              </a:tblGrid>
              <a:tr h="518150">
                <a:tc>
                  <a:txBody>
                    <a:bodyPr/>
                    <a:lstStyle/>
                    <a:p>
                      <a:pPr indent="0" lvl="0" marL="0" marR="0" rtl="0" algn="ctr">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HashMap</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635" marR="0" rtl="0" algn="ctr">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Hashtable</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r>
              <a:tr h="518150">
                <a:tc>
                  <a:txBody>
                    <a:bodyPr/>
                    <a:lstStyle/>
                    <a:p>
                      <a:pPr indent="0" lvl="0" marL="91440" marR="0" rtl="0" algn="l">
                        <a:lnSpc>
                          <a:spcPct val="100000"/>
                        </a:lnSpc>
                        <a:spcBef>
                          <a:spcPts val="0"/>
                        </a:spcBef>
                        <a:spcAft>
                          <a:spcPts val="0"/>
                        </a:spcAft>
                        <a:buNone/>
                      </a:pPr>
                      <a:r>
                        <a:rPr lang="en-US" sz="2800" u="none" cap="none" strike="noStrike">
                          <a:solidFill>
                            <a:srgbClr val="36365C"/>
                          </a:solidFill>
                          <a:latin typeface="Times New Roman"/>
                          <a:ea typeface="Times New Roman"/>
                          <a:cs typeface="Times New Roman"/>
                          <a:sym typeface="Times New Roman"/>
                        </a:rPr>
                        <a:t>HashMap là KHÔNG synchronized</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0" rtl="0" algn="l">
                        <a:lnSpc>
                          <a:spcPct val="100000"/>
                        </a:lnSpc>
                        <a:spcBef>
                          <a:spcPts val="0"/>
                        </a:spcBef>
                        <a:spcAft>
                          <a:spcPts val="0"/>
                        </a:spcAft>
                        <a:buNone/>
                      </a:pPr>
                      <a:r>
                        <a:rPr lang="en-US" sz="2800" u="none" cap="none" strike="noStrike">
                          <a:solidFill>
                            <a:srgbClr val="36365C"/>
                          </a:solidFill>
                          <a:latin typeface="Times New Roman"/>
                          <a:ea typeface="Times New Roman"/>
                          <a:cs typeface="Times New Roman"/>
                          <a:sym typeface="Times New Roman"/>
                        </a:rPr>
                        <a:t>Hashtable là synchronized.</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944875">
                <a:tc>
                  <a:txBody>
                    <a:bodyPr/>
                    <a:lstStyle/>
                    <a:p>
                      <a:pPr indent="0" lvl="0" marL="91440" marR="277495" rtl="0" algn="l">
                        <a:lnSpc>
                          <a:spcPct val="100000"/>
                        </a:lnSpc>
                        <a:spcBef>
                          <a:spcPts val="0"/>
                        </a:spcBef>
                        <a:spcAft>
                          <a:spcPts val="0"/>
                        </a:spcAft>
                        <a:buNone/>
                      </a:pPr>
                      <a:r>
                        <a:rPr lang="en-US" sz="2800" u="none" cap="none" strike="noStrike">
                          <a:solidFill>
                            <a:srgbClr val="36365C"/>
                          </a:solidFill>
                          <a:latin typeface="Times New Roman"/>
                          <a:ea typeface="Times New Roman"/>
                          <a:cs typeface="Times New Roman"/>
                          <a:sym typeface="Times New Roman"/>
                        </a:rPr>
                        <a:t>HashMap cấu trúc chỉ chứa một key  null và nhiều giá trị null.</a:t>
                      </a:r>
                      <a:endParaRPr sz="2800" u="none" cap="none" strike="noStrike">
                        <a:latin typeface="Times New Roman"/>
                        <a:ea typeface="Times New Roman"/>
                        <a:cs typeface="Times New Roman"/>
                        <a:sym typeface="Times New Roman"/>
                      </a:endParaRPr>
                    </a:p>
                  </a:txBody>
                  <a:tcPr marT="336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2075" marR="503555" rtl="0" algn="l">
                        <a:lnSpc>
                          <a:spcPct val="100000"/>
                        </a:lnSpc>
                        <a:spcBef>
                          <a:spcPts val="0"/>
                        </a:spcBef>
                        <a:spcAft>
                          <a:spcPts val="0"/>
                        </a:spcAft>
                        <a:buNone/>
                      </a:pPr>
                      <a:r>
                        <a:rPr lang="en-US" sz="2800" u="none" cap="none" strike="noStrike">
                          <a:solidFill>
                            <a:srgbClr val="36365C"/>
                          </a:solidFill>
                          <a:latin typeface="Times New Roman"/>
                          <a:ea typeface="Times New Roman"/>
                          <a:cs typeface="Times New Roman"/>
                          <a:sym typeface="Times New Roman"/>
                        </a:rPr>
                        <a:t>Hashtable cấu trúc không chứa bất  kỳ key null hoặc giá trị null.</a:t>
                      </a:r>
                      <a:endParaRPr sz="2800" u="none" cap="none" strike="noStrike">
                        <a:latin typeface="Times New Roman"/>
                        <a:ea typeface="Times New Roman"/>
                        <a:cs typeface="Times New Roman"/>
                        <a:sym typeface="Times New Roman"/>
                      </a:endParaRPr>
                    </a:p>
                  </a:txBody>
                  <a:tcPr marT="336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pic>
        <p:nvPicPr>
          <p:cNvPr id="567" name="Google Shape;567;p60"/>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568" name="Google Shape;568;p6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569" name="Google Shape;569;p60"/>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Sự khác nhau Set và Map</a:t>
            </a:r>
            <a:endParaRPr/>
          </a:p>
        </p:txBody>
      </p:sp>
      <p:sp>
        <p:nvSpPr>
          <p:cNvPr id="570" name="Google Shape;570;p60"/>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571" name="Google Shape;571;p60"/>
          <p:cNvSpPr txBox="1"/>
          <p:nvPr>
            <p:ph idx="4294967295" type="sldNum"/>
          </p:nvPr>
        </p:nvSpPr>
        <p:spPr>
          <a:xfrm>
            <a:off x="11808586" y="6940325"/>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graphicFrame>
        <p:nvGraphicFramePr>
          <p:cNvPr id="572" name="Google Shape;572;p60"/>
          <p:cNvGraphicFramePr/>
          <p:nvPr/>
        </p:nvGraphicFramePr>
        <p:xfrm>
          <a:off x="455079" y="1668129"/>
          <a:ext cx="3000000" cy="3000000"/>
        </p:xfrm>
        <a:graphic>
          <a:graphicData uri="http://schemas.openxmlformats.org/drawingml/2006/table">
            <a:tbl>
              <a:tblPr bandRow="1" firstRow="1">
                <a:noFill/>
                <a:tableStyleId>{7882ED56-9CE7-4252-A32E-9EB2EA12498E}</a:tableStyleId>
              </a:tblPr>
              <a:tblGrid>
                <a:gridCol w="5520050"/>
                <a:gridCol w="5520050"/>
              </a:tblGrid>
              <a:tr h="518150">
                <a:tc>
                  <a:txBody>
                    <a:bodyPr/>
                    <a:lstStyle/>
                    <a:p>
                      <a:pPr indent="0" lvl="0" marL="0" marR="0" rtl="0" algn="ctr">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Set</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0" marR="0" rtl="0" algn="ctr">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Map</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r>
              <a:tr h="518150">
                <a:tc>
                  <a:txBody>
                    <a:bodyPr/>
                    <a:lstStyle/>
                    <a:p>
                      <a:pPr indent="0" lvl="0" marL="91440" marR="0" rtl="0" algn="l">
                        <a:lnSpc>
                          <a:spcPct val="100000"/>
                        </a:lnSpc>
                        <a:spcBef>
                          <a:spcPts val="0"/>
                        </a:spcBef>
                        <a:spcAft>
                          <a:spcPts val="0"/>
                        </a:spcAft>
                        <a:buNone/>
                      </a:pPr>
                      <a:r>
                        <a:rPr lang="en-US" sz="2800" u="none" cap="none" strike="noStrike">
                          <a:solidFill>
                            <a:srgbClr val="36365C"/>
                          </a:solidFill>
                          <a:latin typeface="Times New Roman"/>
                          <a:ea typeface="Times New Roman"/>
                          <a:cs typeface="Times New Roman"/>
                          <a:sym typeface="Times New Roman"/>
                        </a:rPr>
                        <a:t>Set chỉ chứa giá trị</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0" rtl="0" algn="l">
                        <a:lnSpc>
                          <a:spcPct val="100000"/>
                        </a:lnSpc>
                        <a:spcBef>
                          <a:spcPts val="0"/>
                        </a:spcBef>
                        <a:spcAft>
                          <a:spcPts val="0"/>
                        </a:spcAft>
                        <a:buNone/>
                      </a:pPr>
                      <a:r>
                        <a:rPr lang="en-US" sz="2800" u="none" cap="none" strike="noStrike">
                          <a:solidFill>
                            <a:srgbClr val="36365C"/>
                          </a:solidFill>
                          <a:latin typeface="Times New Roman"/>
                          <a:ea typeface="Times New Roman"/>
                          <a:cs typeface="Times New Roman"/>
                          <a:sym typeface="Times New Roman"/>
                        </a:rPr>
                        <a:t>Map chứa cặp key và value.</a:t>
                      </a:r>
                      <a:endParaRPr sz="2800" u="none" cap="none" strike="noStrike">
                        <a:latin typeface="Times New Roman"/>
                        <a:ea typeface="Times New Roman"/>
                        <a:cs typeface="Times New Roman"/>
                        <a:sym typeface="Times New Roman"/>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pic>
        <p:nvPicPr>
          <p:cNvPr id="577" name="Google Shape;577;p61"/>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578" name="Google Shape;578;p6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579" name="Google Shape;579;p61"/>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Lớp Wrapper</a:t>
            </a:r>
            <a:endParaRPr/>
          </a:p>
        </p:txBody>
      </p:sp>
      <p:sp>
        <p:nvSpPr>
          <p:cNvPr id="580" name="Google Shape;580;p61"/>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581" name="Google Shape;581;p61"/>
          <p:cNvSpPr txBox="1"/>
          <p:nvPr/>
        </p:nvSpPr>
        <p:spPr>
          <a:xfrm>
            <a:off x="304800" y="1458930"/>
            <a:ext cx="10725785" cy="1858842"/>
          </a:xfrm>
          <a:prstGeom prst="rect">
            <a:avLst/>
          </a:prstGeom>
          <a:noFill/>
          <a:ln>
            <a:noFill/>
          </a:ln>
        </p:spPr>
        <p:txBody>
          <a:bodyPr anchorCtr="0" anchor="t" bIns="0" lIns="0" spcFirstLastPara="1" rIns="0" wrap="square" tIns="12050">
            <a:spAutoFit/>
          </a:bodyPr>
          <a:lstStyle/>
          <a:p>
            <a:pPr indent="-287019" lvl="0" marL="299085" marR="5080" rtl="0" algn="just">
              <a:lnSpc>
                <a:spcPct val="100000"/>
              </a:lnSpc>
              <a:spcBef>
                <a:spcPts val="0"/>
              </a:spcBef>
              <a:spcAft>
                <a:spcPts val="0"/>
              </a:spcAft>
              <a:buClr>
                <a:srgbClr val="000000"/>
              </a:buClr>
              <a:buSzPts val="2400"/>
              <a:buFont typeface="Noto Sans Symbols"/>
              <a:buChar char="▪"/>
            </a:pPr>
            <a:r>
              <a:rPr b="0" i="0" lang="en-US" sz="2400" u="none" cap="none" strike="noStrike">
                <a:solidFill>
                  <a:srgbClr val="36365C"/>
                </a:solidFill>
                <a:latin typeface="Times New Roman"/>
                <a:ea typeface="Times New Roman"/>
                <a:cs typeface="Times New Roman"/>
                <a:sym typeface="Times New Roman"/>
              </a:rPr>
              <a:t>Các kiểu dữ liệu nguyên thuỷ này không có tác dụng gì ngoài lưu trữ các  giá trị, nếu chúng ta muốn chuyện một số int sang String, hoặc là khởi tại  một số nguyên bởi một chuỗi số thì điều này là không thể.</a:t>
            </a:r>
            <a:endParaRPr b="0" i="0" sz="2400" u="none" cap="none" strike="noStrike">
              <a:solidFill>
                <a:srgbClr val="000000"/>
              </a:solidFill>
              <a:latin typeface="Times New Roman"/>
              <a:ea typeface="Times New Roman"/>
              <a:cs typeface="Times New Roman"/>
              <a:sym typeface="Times New Roman"/>
            </a:endParaRPr>
          </a:p>
          <a:p>
            <a:pPr indent="0" lvl="0" marL="12700" marR="587375" rtl="0" algn="l">
              <a:lnSpc>
                <a:spcPct val="99900"/>
              </a:lnSpc>
              <a:spcBef>
                <a:spcPts val="20"/>
              </a:spcBef>
              <a:spcAft>
                <a:spcPts val="0"/>
              </a:spcAft>
              <a:buNone/>
            </a:pPr>
            <a:r>
              <a:rPr b="0" i="0" lang="en-US" sz="2400" u="none" cap="none" strike="noStrike">
                <a:solidFill>
                  <a:srgbClr val="36365C"/>
                </a:solidFill>
                <a:latin typeface="Noto Sans Symbols"/>
                <a:ea typeface="Noto Sans Symbols"/>
                <a:cs typeface="Noto Sans Symbols"/>
                <a:sym typeface="Noto Sans Symbols"/>
              </a:rPr>
              <a:t></a:t>
            </a:r>
            <a:r>
              <a:rPr b="0" i="0" lang="en-US" sz="2400" u="none" cap="none" strike="noStrike">
                <a:solidFill>
                  <a:srgbClr val="36365C"/>
                </a:solidFill>
                <a:latin typeface="Times New Roman"/>
                <a:ea typeface="Times New Roman"/>
                <a:cs typeface="Times New Roman"/>
                <a:sym typeface="Times New Roman"/>
              </a:rPr>
              <a:t> Lớp Wrapper trong java cung cấp cơ chế để chuyển đổi kiểu dữ liệu  nguyên thủy thành kiểu đối tượng và từ đối tượng thành kiểu dữ liệu  nguyên thủy.</a:t>
            </a:r>
            <a:endParaRPr b="0" i="0" sz="2400" u="none" cap="none" strike="noStrike">
              <a:solidFill>
                <a:srgbClr val="000000"/>
              </a:solidFill>
              <a:latin typeface="Times New Roman"/>
              <a:ea typeface="Times New Roman"/>
              <a:cs typeface="Times New Roman"/>
              <a:sym typeface="Times New Roman"/>
            </a:endParaRPr>
          </a:p>
        </p:txBody>
      </p:sp>
      <p:pic>
        <p:nvPicPr>
          <p:cNvPr id="582" name="Google Shape;582;p61"/>
          <p:cNvPicPr preferRelativeResize="0"/>
          <p:nvPr/>
        </p:nvPicPr>
        <p:blipFill rotWithShape="1">
          <a:blip r:embed="rId5">
            <a:alphaModFix/>
          </a:blip>
          <a:srcRect b="0" l="0" r="0" t="0"/>
          <a:stretch/>
        </p:blipFill>
        <p:spPr>
          <a:xfrm>
            <a:off x="1330858" y="3577961"/>
            <a:ext cx="7048500" cy="2766018"/>
          </a:xfrm>
          <a:prstGeom prst="rect">
            <a:avLst/>
          </a:prstGeom>
          <a:noFill/>
          <a:ln>
            <a:noFill/>
          </a:ln>
        </p:spPr>
      </p:pic>
      <p:pic>
        <p:nvPicPr>
          <p:cNvPr id="583" name="Google Shape;583;p61"/>
          <p:cNvPicPr preferRelativeResize="0"/>
          <p:nvPr/>
        </p:nvPicPr>
        <p:blipFill rotWithShape="1">
          <a:blip r:embed="rId6">
            <a:alphaModFix/>
          </a:blip>
          <a:srcRect b="0" l="0" r="0" t="0"/>
          <a:stretch/>
        </p:blipFill>
        <p:spPr>
          <a:xfrm>
            <a:off x="8677861" y="4634033"/>
            <a:ext cx="2432304" cy="532201"/>
          </a:xfrm>
          <a:prstGeom prst="rect">
            <a:avLst/>
          </a:prstGeom>
          <a:noFill/>
          <a:ln>
            <a:noFill/>
          </a:ln>
        </p:spPr>
      </p:pic>
      <p:sp>
        <p:nvSpPr>
          <p:cNvPr id="584" name="Google Shape;584;p61"/>
          <p:cNvSpPr txBox="1"/>
          <p:nvPr>
            <p:ph idx="4294967295" type="sldNum"/>
          </p:nvPr>
        </p:nvSpPr>
        <p:spPr>
          <a:xfrm>
            <a:off x="11573179" y="6888402"/>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pic>
        <p:nvPicPr>
          <p:cNvPr id="589" name="Google Shape;589;p6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590" name="Google Shape;590;p6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591" name="Google Shape;591;p62"/>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Tại sao cần lớp Wrapper</a:t>
            </a:r>
            <a:endParaRPr/>
          </a:p>
        </p:txBody>
      </p:sp>
      <p:sp>
        <p:nvSpPr>
          <p:cNvPr id="592" name="Google Shape;592;p62"/>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593" name="Google Shape;593;p62"/>
          <p:cNvSpPr txBox="1"/>
          <p:nvPr/>
        </p:nvSpPr>
        <p:spPr>
          <a:xfrm>
            <a:off x="507550" y="1486479"/>
            <a:ext cx="10629265" cy="3439795"/>
          </a:xfrm>
          <a:prstGeom prst="rect">
            <a:avLst/>
          </a:prstGeom>
          <a:noFill/>
          <a:ln>
            <a:noFill/>
          </a:ln>
        </p:spPr>
        <p:txBody>
          <a:bodyPr anchorCtr="0" anchor="t" bIns="0" lIns="0" spcFirstLastPara="1" rIns="0" wrap="square" tIns="12050">
            <a:spAutoFit/>
          </a:bodyPr>
          <a:lstStyle/>
          <a:p>
            <a:pPr indent="-287019" lvl="0" marL="299085" marR="56514"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Các class trong java.util.package chỉ xử lý cho các object vì thế wrapper  class giúp chúng ta chung trường hợp này.</a:t>
            </a:r>
            <a:endParaRPr b="0" i="0" sz="2800" u="none" cap="none" strike="noStrike">
              <a:solidFill>
                <a:srgbClr val="000000"/>
              </a:solidFill>
              <a:latin typeface="Times New Roman"/>
              <a:ea typeface="Times New Roman"/>
              <a:cs typeface="Times New Roman"/>
              <a:sym typeface="Times New Roman"/>
            </a:endParaRPr>
          </a:p>
          <a:p>
            <a:pPr indent="-287019" lvl="0" marL="299085" marR="349250" rtl="0" algn="l">
              <a:lnSpc>
                <a:spcPct val="100000"/>
              </a:lnSpc>
              <a:spcBef>
                <a:spcPts val="5"/>
              </a:spcBef>
              <a:spcAft>
                <a:spcPts val="0"/>
              </a:spcAft>
              <a:buClr>
                <a:srgbClr val="000000"/>
              </a:buClr>
              <a:buSzPts val="2800"/>
              <a:buFont typeface="Noto Sans Symbols"/>
              <a:buChar char="▪"/>
            </a:pPr>
            <a:r>
              <a:rPr b="1" i="0" lang="en-US" sz="2800" u="none" cap="none" strike="noStrike">
                <a:solidFill>
                  <a:srgbClr val="36365C"/>
                </a:solidFill>
                <a:latin typeface="Times New Roman"/>
                <a:ea typeface="Times New Roman"/>
                <a:cs typeface="Times New Roman"/>
                <a:sym typeface="Times New Roman"/>
              </a:rPr>
              <a:t>Ví dụ 1</a:t>
            </a:r>
            <a:r>
              <a:rPr b="0" i="0" lang="en-US" sz="2800" u="none" cap="none" strike="noStrike">
                <a:solidFill>
                  <a:srgbClr val="36365C"/>
                </a:solidFill>
                <a:latin typeface="Times New Roman"/>
                <a:ea typeface="Times New Roman"/>
                <a:cs typeface="Times New Roman"/>
                <a:sym typeface="Times New Roman"/>
              </a:rPr>
              <a:t>:	Khai báo một ArrayList số nguyên và chúng ta khai báo như  sau:</a:t>
            </a:r>
            <a:endParaRPr b="0" i="0" sz="2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36365C"/>
              </a:buClr>
              <a:buSzPts val="3100"/>
              <a:buFont typeface="Noto Sans Symbols"/>
              <a:buNone/>
            </a:pPr>
            <a:r>
              <a:t/>
            </a:r>
            <a:endParaRPr b="0" i="0" sz="3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50"/>
              </a:spcBef>
              <a:spcAft>
                <a:spcPts val="0"/>
              </a:spcAft>
              <a:buClr>
                <a:srgbClr val="36365C"/>
              </a:buClr>
              <a:buSzPts val="2700"/>
              <a:buFont typeface="Noto Sans Symbols"/>
              <a:buNone/>
            </a:pPr>
            <a:r>
              <a:t/>
            </a:r>
            <a:endParaRPr b="0" i="0" sz="2700" u="none" cap="none" strike="noStrike">
              <a:solidFill>
                <a:srgbClr val="000000"/>
              </a:solidFill>
              <a:latin typeface="Times New Roman"/>
              <a:ea typeface="Times New Roman"/>
              <a:cs typeface="Times New Roman"/>
              <a:sym typeface="Times New Roman"/>
            </a:endParaRPr>
          </a:p>
          <a:p>
            <a:pPr indent="-287019" lvl="0" marL="299085" marR="508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Chúng ta sẽ bị compile error. Và chúng ta sẽ phải sử dụng Wrapper class  của </a:t>
            </a:r>
            <a:r>
              <a:rPr b="1" i="0" lang="en-US" sz="2800" u="none" cap="none" strike="noStrike">
                <a:solidFill>
                  <a:srgbClr val="36365C"/>
                </a:solidFill>
                <a:latin typeface="Times New Roman"/>
                <a:ea typeface="Times New Roman"/>
                <a:cs typeface="Times New Roman"/>
                <a:sym typeface="Times New Roman"/>
              </a:rPr>
              <a:t>int </a:t>
            </a:r>
            <a:r>
              <a:rPr b="0" i="0" lang="en-US" sz="2800" u="none" cap="none" strike="noStrike">
                <a:solidFill>
                  <a:srgbClr val="36365C"/>
                </a:solidFill>
                <a:latin typeface="Times New Roman"/>
                <a:ea typeface="Times New Roman"/>
                <a:cs typeface="Times New Roman"/>
                <a:sym typeface="Times New Roman"/>
              </a:rPr>
              <a:t>là </a:t>
            </a:r>
            <a:r>
              <a:rPr b="1" i="0" lang="en-US" sz="2800" u="none" cap="none" strike="noStrike">
                <a:solidFill>
                  <a:srgbClr val="36365C"/>
                </a:solidFill>
                <a:latin typeface="Times New Roman"/>
                <a:ea typeface="Times New Roman"/>
                <a:cs typeface="Times New Roman"/>
                <a:sym typeface="Times New Roman"/>
              </a:rPr>
              <a:t>Integer</a:t>
            </a:r>
            <a:r>
              <a:rPr b="0" i="0" lang="en-US" sz="2800" u="none" cap="none" strike="noStrike">
                <a:solidFill>
                  <a:srgbClr val="36365C"/>
                </a:solidFill>
                <a:latin typeface="Times New Roman"/>
                <a:ea typeface="Times New Roman"/>
                <a:cs typeface="Times New Roman"/>
                <a:sym typeface="Times New Roman"/>
              </a:rPr>
              <a:t>.</a:t>
            </a:r>
            <a:endParaRPr b="0" i="0" sz="2800" u="none" cap="none" strike="noStrike">
              <a:solidFill>
                <a:srgbClr val="000000"/>
              </a:solidFill>
              <a:latin typeface="Times New Roman"/>
              <a:ea typeface="Times New Roman"/>
              <a:cs typeface="Times New Roman"/>
              <a:sym typeface="Times New Roman"/>
            </a:endParaRPr>
          </a:p>
        </p:txBody>
      </p:sp>
      <p:pic>
        <p:nvPicPr>
          <p:cNvPr id="594" name="Google Shape;594;p62"/>
          <p:cNvPicPr preferRelativeResize="0"/>
          <p:nvPr/>
        </p:nvPicPr>
        <p:blipFill rotWithShape="1">
          <a:blip r:embed="rId5">
            <a:alphaModFix/>
          </a:blip>
          <a:srcRect b="0" l="0" r="0" t="0"/>
          <a:stretch/>
        </p:blipFill>
        <p:spPr>
          <a:xfrm>
            <a:off x="2693778" y="3114783"/>
            <a:ext cx="5760720" cy="310278"/>
          </a:xfrm>
          <a:prstGeom prst="rect">
            <a:avLst/>
          </a:prstGeom>
          <a:noFill/>
          <a:ln>
            <a:noFill/>
          </a:ln>
        </p:spPr>
      </p:pic>
      <p:pic>
        <p:nvPicPr>
          <p:cNvPr id="595" name="Google Shape;595;p62"/>
          <p:cNvPicPr preferRelativeResize="0"/>
          <p:nvPr/>
        </p:nvPicPr>
        <p:blipFill rotWithShape="1">
          <a:blip r:embed="rId6">
            <a:alphaModFix/>
          </a:blip>
          <a:srcRect b="0" l="0" r="0" t="0"/>
          <a:stretch/>
        </p:blipFill>
        <p:spPr>
          <a:xfrm>
            <a:off x="2614531" y="5090155"/>
            <a:ext cx="6912863" cy="349757"/>
          </a:xfrm>
          <a:prstGeom prst="rect">
            <a:avLst/>
          </a:prstGeom>
          <a:noFill/>
          <a:ln>
            <a:noFill/>
          </a:ln>
        </p:spPr>
      </p:pic>
      <p:sp>
        <p:nvSpPr>
          <p:cNvPr id="596" name="Google Shape;596;p62"/>
          <p:cNvSpPr txBox="1"/>
          <p:nvPr>
            <p:ph idx="4294967295" type="sldNum"/>
          </p:nvPr>
        </p:nvSpPr>
        <p:spPr>
          <a:xfrm>
            <a:off x="11775929" y="6915951"/>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8"/>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00" name="Google Shape;100;p18"/>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101" name="Google Shape;101;p18"/>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Các phương thức SortedSet Interface</a:t>
            </a:r>
            <a:endParaRPr b="1" sz="2800">
              <a:latin typeface="Times New Roman"/>
              <a:ea typeface="Times New Roman"/>
              <a:cs typeface="Times New Roman"/>
              <a:sym typeface="Times New Roman"/>
            </a:endParaRPr>
          </a:p>
        </p:txBody>
      </p:sp>
      <p:sp>
        <p:nvSpPr>
          <p:cNvPr id="102" name="Google Shape;102;p18"/>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graphicFrame>
        <p:nvGraphicFramePr>
          <p:cNvPr id="103" name="Google Shape;103;p18"/>
          <p:cNvGraphicFramePr/>
          <p:nvPr/>
        </p:nvGraphicFramePr>
        <p:xfrm>
          <a:off x="304800" y="1622900"/>
          <a:ext cx="3000000" cy="3000000"/>
        </p:xfrm>
        <a:graphic>
          <a:graphicData uri="http://schemas.openxmlformats.org/drawingml/2006/table">
            <a:tbl>
              <a:tblPr bandRow="1" firstRow="1">
                <a:noFill/>
                <a:tableStyleId>{7882ED56-9CE7-4252-A32E-9EB2EA12498E}</a:tableStyleId>
              </a:tblPr>
              <a:tblGrid>
                <a:gridCol w="3760475"/>
                <a:gridCol w="7354575"/>
              </a:tblGrid>
              <a:tr h="370850">
                <a:tc>
                  <a:txBody>
                    <a:bodyPr/>
                    <a:lstStyle/>
                    <a:p>
                      <a:pPr indent="0" lvl="0" marL="91440" marR="0" rtl="0" algn="l">
                        <a:lnSpc>
                          <a:spcPct val="100000"/>
                        </a:lnSpc>
                        <a:spcBef>
                          <a:spcPts val="0"/>
                        </a:spcBef>
                        <a:spcAft>
                          <a:spcPts val="0"/>
                        </a:spcAft>
                        <a:buNone/>
                      </a:pPr>
                      <a:r>
                        <a:rPr b="1" lang="en-US" sz="1800" u="none" cap="none" strike="noStrike">
                          <a:solidFill>
                            <a:srgbClr val="FFFFFF"/>
                          </a:solidFill>
                          <a:latin typeface="Quattrocento Sans"/>
                          <a:ea typeface="Quattrocento Sans"/>
                          <a:cs typeface="Quattrocento Sans"/>
                          <a:sym typeface="Quattrocento Sans"/>
                        </a:rPr>
                        <a:t>Phương thức</a:t>
                      </a:r>
                      <a:endParaRPr sz="1800" u="none" cap="none" strike="noStrike">
                        <a:latin typeface="Quattrocento Sans"/>
                        <a:ea typeface="Quattrocento Sans"/>
                        <a:cs typeface="Quattrocento Sans"/>
                        <a:sym typeface="Quattrocento Sans"/>
                      </a:endParaRPr>
                    </a:p>
                  </a:txBody>
                  <a:tcPr marT="400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92075" marR="0" rtl="0" algn="l">
                        <a:lnSpc>
                          <a:spcPct val="100000"/>
                        </a:lnSpc>
                        <a:spcBef>
                          <a:spcPts val="0"/>
                        </a:spcBef>
                        <a:spcAft>
                          <a:spcPts val="0"/>
                        </a:spcAft>
                        <a:buNone/>
                      </a:pPr>
                      <a:r>
                        <a:rPr b="1" lang="en-US" sz="1800" u="none" cap="none" strike="noStrike">
                          <a:solidFill>
                            <a:srgbClr val="FFFFFF"/>
                          </a:solidFill>
                          <a:latin typeface="Quattrocento Sans"/>
                          <a:ea typeface="Quattrocento Sans"/>
                          <a:cs typeface="Quattrocento Sans"/>
                          <a:sym typeface="Quattrocento Sans"/>
                        </a:rPr>
                        <a:t>Mô tả</a:t>
                      </a:r>
                      <a:endParaRPr sz="1800" u="none" cap="none" strike="noStrike">
                        <a:latin typeface="Quattrocento Sans"/>
                        <a:ea typeface="Quattrocento Sans"/>
                        <a:cs typeface="Quattrocento Sans"/>
                        <a:sym typeface="Quattrocento Sans"/>
                      </a:endParaRPr>
                    </a:p>
                  </a:txBody>
                  <a:tcPr marT="400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r>
              <a:tr h="370850">
                <a:tc>
                  <a:txBody>
                    <a:bodyPr/>
                    <a:lstStyle/>
                    <a:p>
                      <a:pPr indent="0" lvl="0" marL="91440" marR="0" rtl="0" algn="l">
                        <a:lnSpc>
                          <a:spcPct val="100000"/>
                        </a:lnSpc>
                        <a:spcBef>
                          <a:spcPts val="0"/>
                        </a:spcBef>
                        <a:spcAft>
                          <a:spcPts val="0"/>
                        </a:spcAft>
                        <a:buNone/>
                      </a:pPr>
                      <a:r>
                        <a:rPr i="1" lang="en-US" sz="1800" u="none" cap="none" strike="noStrike">
                          <a:solidFill>
                            <a:srgbClr val="36365C"/>
                          </a:solidFill>
                          <a:latin typeface="Times New Roman"/>
                          <a:ea typeface="Times New Roman"/>
                          <a:cs typeface="Times New Roman"/>
                          <a:sym typeface="Times New Roman"/>
                        </a:rPr>
                        <a:t>Obj.</a:t>
                      </a:r>
                      <a:r>
                        <a:rPr i="1" lang="en-US" sz="1800" u="none" cap="none" strike="noStrike">
                          <a:solidFill>
                            <a:srgbClr val="0000FF"/>
                          </a:solidFill>
                          <a:latin typeface="Times New Roman"/>
                          <a:ea typeface="Times New Roman"/>
                          <a:cs typeface="Times New Roman"/>
                          <a:sym typeface="Times New Roman"/>
                        </a:rPr>
                        <a:t>first()</a:t>
                      </a:r>
                      <a:endParaRPr sz="1800" u="none" cap="none" strike="noStrike">
                        <a:latin typeface="Times New Roman"/>
                        <a:ea typeface="Times New Roman"/>
                        <a:cs typeface="Times New Roman"/>
                        <a:sym typeface="Times New Roman"/>
                      </a:endParaRPr>
                    </a:p>
                  </a:txBody>
                  <a:tcPr marT="381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0" rtl="0" algn="l">
                        <a:lnSpc>
                          <a:spcPct val="100000"/>
                        </a:lnSpc>
                        <a:spcBef>
                          <a:spcPts val="0"/>
                        </a:spcBef>
                        <a:spcAft>
                          <a:spcPts val="0"/>
                        </a:spcAft>
                        <a:buNone/>
                      </a:pPr>
                      <a:r>
                        <a:rPr lang="en-US" sz="1800" u="none" cap="none" strike="noStrike">
                          <a:solidFill>
                            <a:srgbClr val="36365C"/>
                          </a:solidFill>
                          <a:latin typeface="Times New Roman"/>
                          <a:ea typeface="Times New Roman"/>
                          <a:cs typeface="Times New Roman"/>
                          <a:sym typeface="Times New Roman"/>
                        </a:rPr>
                        <a:t>Tìm phần tử nhỏ nhất</a:t>
                      </a:r>
                      <a:endParaRPr sz="1800" u="none" cap="none" strike="noStrike">
                        <a:latin typeface="Times New Roman"/>
                        <a:ea typeface="Times New Roman"/>
                        <a:cs typeface="Times New Roman"/>
                        <a:sym typeface="Times New Roman"/>
                      </a:endParaRPr>
                    </a:p>
                  </a:txBody>
                  <a:tcPr marT="381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384175">
                <a:tc>
                  <a:txBody>
                    <a:bodyPr/>
                    <a:lstStyle/>
                    <a:p>
                      <a:pPr indent="0" lvl="0" marL="91440" marR="0" rtl="0" algn="l">
                        <a:lnSpc>
                          <a:spcPct val="100000"/>
                        </a:lnSpc>
                        <a:spcBef>
                          <a:spcPts val="0"/>
                        </a:spcBef>
                        <a:spcAft>
                          <a:spcPts val="0"/>
                        </a:spcAft>
                        <a:buNone/>
                      </a:pPr>
                      <a:r>
                        <a:rPr i="1" lang="en-US" sz="1800" u="none" cap="none" strike="noStrike">
                          <a:solidFill>
                            <a:srgbClr val="36365C"/>
                          </a:solidFill>
                          <a:latin typeface="Times New Roman"/>
                          <a:ea typeface="Times New Roman"/>
                          <a:cs typeface="Times New Roman"/>
                          <a:sym typeface="Times New Roman"/>
                        </a:rPr>
                        <a:t>Obj.</a:t>
                      </a:r>
                      <a:r>
                        <a:rPr i="1" lang="en-US" sz="1800" u="none" cap="none" strike="noStrike">
                          <a:solidFill>
                            <a:srgbClr val="0000FF"/>
                          </a:solidFill>
                          <a:latin typeface="Times New Roman"/>
                          <a:ea typeface="Times New Roman"/>
                          <a:cs typeface="Times New Roman"/>
                          <a:sym typeface="Times New Roman"/>
                        </a:rPr>
                        <a:t>last()</a:t>
                      </a:r>
                      <a:endParaRPr sz="1800" u="none" cap="none" strike="noStrike">
                        <a:latin typeface="Times New Roman"/>
                        <a:ea typeface="Times New Roman"/>
                        <a:cs typeface="Times New Roman"/>
                        <a:sym typeface="Times New Roman"/>
                      </a:endParaRPr>
                    </a:p>
                  </a:txBody>
                  <a:tcPr marT="381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2075" marR="0" rtl="0" algn="l">
                        <a:lnSpc>
                          <a:spcPct val="100000"/>
                        </a:lnSpc>
                        <a:spcBef>
                          <a:spcPts val="0"/>
                        </a:spcBef>
                        <a:spcAft>
                          <a:spcPts val="0"/>
                        </a:spcAft>
                        <a:buNone/>
                      </a:pPr>
                      <a:r>
                        <a:rPr lang="en-US" sz="1800" u="none" cap="none" strike="noStrike">
                          <a:solidFill>
                            <a:srgbClr val="36365C"/>
                          </a:solidFill>
                          <a:latin typeface="Times New Roman"/>
                          <a:ea typeface="Times New Roman"/>
                          <a:cs typeface="Times New Roman"/>
                          <a:sym typeface="Times New Roman"/>
                        </a:rPr>
                        <a:t>Tìm phần tử lớn nhất</a:t>
                      </a:r>
                      <a:endParaRPr sz="1800" u="none" cap="none" strike="noStrike">
                        <a:latin typeface="Times New Roman"/>
                        <a:ea typeface="Times New Roman"/>
                        <a:cs typeface="Times New Roman"/>
                        <a:sym typeface="Times New Roman"/>
                      </a:endParaRPr>
                    </a:p>
                  </a:txBody>
                  <a:tcPr marT="381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bl>
          </a:graphicData>
        </a:graphic>
      </p:graphicFrame>
      <p:sp>
        <p:nvSpPr>
          <p:cNvPr id="104" name="Google Shape;104;p18"/>
          <p:cNvSpPr txBox="1"/>
          <p:nvPr/>
        </p:nvSpPr>
        <p:spPr>
          <a:xfrm>
            <a:off x="389928" y="2978370"/>
            <a:ext cx="92646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800" u="none" cap="none" strike="noStrike">
                <a:solidFill>
                  <a:srgbClr val="36365C"/>
                </a:solidFill>
                <a:latin typeface="Times New Roman"/>
                <a:ea typeface="Times New Roman"/>
                <a:cs typeface="Times New Roman"/>
                <a:sym typeface="Times New Roman"/>
              </a:rPr>
              <a:t>Ví dụ:</a:t>
            </a:r>
            <a:endParaRPr b="0" i="0" sz="2800" u="none" cap="none" strike="noStrike">
              <a:solidFill>
                <a:srgbClr val="000000"/>
              </a:solidFill>
              <a:latin typeface="Times New Roman"/>
              <a:ea typeface="Times New Roman"/>
              <a:cs typeface="Times New Roman"/>
              <a:sym typeface="Times New Roman"/>
            </a:endParaRPr>
          </a:p>
        </p:txBody>
      </p:sp>
      <p:grpSp>
        <p:nvGrpSpPr>
          <p:cNvPr id="105" name="Google Shape;105;p18"/>
          <p:cNvGrpSpPr/>
          <p:nvPr/>
        </p:nvGrpSpPr>
        <p:grpSpPr>
          <a:xfrm>
            <a:off x="1404605" y="3083350"/>
            <a:ext cx="10464207" cy="2759778"/>
            <a:chOff x="1697735" y="3236975"/>
            <a:chExt cx="9371330" cy="2125980"/>
          </a:xfrm>
        </p:grpSpPr>
        <p:pic>
          <p:nvPicPr>
            <p:cNvPr id="106" name="Google Shape;106;p18"/>
            <p:cNvPicPr preferRelativeResize="0"/>
            <p:nvPr/>
          </p:nvPicPr>
          <p:blipFill rotWithShape="1">
            <a:blip r:embed="rId5">
              <a:alphaModFix/>
            </a:blip>
            <a:srcRect b="0" l="0" r="0" t="0"/>
            <a:stretch/>
          </p:blipFill>
          <p:spPr>
            <a:xfrm>
              <a:off x="1703831" y="3243071"/>
              <a:ext cx="9166003" cy="2113788"/>
            </a:xfrm>
            <a:prstGeom prst="rect">
              <a:avLst/>
            </a:prstGeom>
            <a:noFill/>
            <a:ln>
              <a:noFill/>
            </a:ln>
          </p:spPr>
        </p:pic>
        <p:sp>
          <p:nvSpPr>
            <p:cNvPr id="107" name="Google Shape;107;p18"/>
            <p:cNvSpPr/>
            <p:nvPr/>
          </p:nvSpPr>
          <p:spPr>
            <a:xfrm>
              <a:off x="1697735" y="3236975"/>
              <a:ext cx="9371330" cy="2125980"/>
            </a:xfrm>
            <a:custGeom>
              <a:rect b="b" l="l" r="r" t="t"/>
              <a:pathLst>
                <a:path extrusionOk="0" h="2125979" w="9371330">
                  <a:moveTo>
                    <a:pt x="0" y="2125980"/>
                  </a:moveTo>
                  <a:lnTo>
                    <a:pt x="9371075" y="2125980"/>
                  </a:lnTo>
                  <a:lnTo>
                    <a:pt x="9371075" y="0"/>
                  </a:lnTo>
                  <a:lnTo>
                    <a:pt x="0" y="0"/>
                  </a:lnTo>
                  <a:lnTo>
                    <a:pt x="0" y="2125980"/>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08" name="Google Shape;108;p18"/>
          <p:cNvSpPr txBox="1"/>
          <p:nvPr>
            <p:ph idx="4294967295" type="sldNum"/>
          </p:nvPr>
        </p:nvSpPr>
        <p:spPr>
          <a:xfrm>
            <a:off x="11658307" y="7020063"/>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pic>
        <p:nvPicPr>
          <p:cNvPr id="601" name="Google Shape;601;p63"/>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602" name="Google Shape;602;p63"/>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603" name="Google Shape;603;p63"/>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Tại sao cần lớp Wrapper</a:t>
            </a:r>
            <a:endParaRPr/>
          </a:p>
        </p:txBody>
      </p:sp>
      <p:sp>
        <p:nvSpPr>
          <p:cNvPr id="604" name="Google Shape;604;p63"/>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605" name="Google Shape;605;p63"/>
          <p:cNvSpPr txBox="1"/>
          <p:nvPr/>
        </p:nvSpPr>
        <p:spPr>
          <a:xfrm>
            <a:off x="706451" y="1458930"/>
            <a:ext cx="10813415" cy="2240998"/>
          </a:xfrm>
          <a:prstGeom prst="rect">
            <a:avLst/>
          </a:prstGeom>
          <a:noFill/>
          <a:ln>
            <a:noFill/>
          </a:ln>
        </p:spPr>
        <p:txBody>
          <a:bodyPr anchorCtr="0" anchor="t" bIns="0" lIns="0" spcFirstLastPara="1" rIns="0" wrap="square" tIns="12050">
            <a:spAutoFit/>
          </a:bodyPr>
          <a:lstStyle/>
          <a:p>
            <a:pPr indent="-152400" lvl="0" marL="12700" marR="5080" rtl="0" algn="l">
              <a:lnSpc>
                <a:spcPct val="100000"/>
              </a:lnSpc>
              <a:spcBef>
                <a:spcPts val="0"/>
              </a:spcBef>
              <a:spcAft>
                <a:spcPts val="0"/>
              </a:spcAft>
              <a:buClr>
                <a:srgbClr val="000000"/>
              </a:buClr>
              <a:buSzPts val="2400"/>
              <a:buFont typeface="Noto Sans Symbols"/>
              <a:buChar char="▪"/>
            </a:pPr>
            <a:r>
              <a:rPr b="1" i="0" lang="en-US" sz="2400" u="none" cap="none" strike="noStrike">
                <a:solidFill>
                  <a:srgbClr val="36365C"/>
                </a:solidFill>
                <a:latin typeface="Times New Roman"/>
                <a:ea typeface="Times New Roman"/>
                <a:cs typeface="Times New Roman"/>
                <a:sym typeface="Times New Roman"/>
              </a:rPr>
              <a:t>Ví dụ 2</a:t>
            </a:r>
            <a:r>
              <a:rPr b="0" i="0" lang="en-US" sz="2400" u="none" cap="none" strike="noStrike">
                <a:solidFill>
                  <a:srgbClr val="36365C"/>
                </a:solidFill>
                <a:latin typeface="Times New Roman"/>
                <a:ea typeface="Times New Roman"/>
                <a:cs typeface="Times New Roman"/>
                <a:sym typeface="Times New Roman"/>
              </a:rPr>
              <a:t>: Sử dụng giá trị </a:t>
            </a:r>
            <a:r>
              <a:rPr b="1" i="0" lang="en-US" sz="2400" u="none" cap="none" strike="noStrike">
                <a:solidFill>
                  <a:srgbClr val="36365C"/>
                </a:solidFill>
                <a:latin typeface="Times New Roman"/>
                <a:ea typeface="Times New Roman"/>
                <a:cs typeface="Times New Roman"/>
                <a:sym typeface="Times New Roman"/>
              </a:rPr>
              <a:t>null </a:t>
            </a:r>
            <a:r>
              <a:rPr b="0" i="0" lang="en-US" sz="2400" u="none" cap="none" strike="noStrike">
                <a:solidFill>
                  <a:srgbClr val="36365C"/>
                </a:solidFill>
                <a:latin typeface="Times New Roman"/>
                <a:ea typeface="Times New Roman"/>
                <a:cs typeface="Times New Roman"/>
                <a:sym typeface="Times New Roman"/>
              </a:rPr>
              <a:t>để đánh dấu rằng biến chưa mang giá trị nào  Nếu ta khai báo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55"/>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457200" lvl="0" marL="469900" marR="880110" rtl="0" algn="l">
              <a:lnSpc>
                <a:spcPct val="100000"/>
              </a:lnSpc>
              <a:spcBef>
                <a:spcPts val="0"/>
              </a:spcBef>
              <a:spcAft>
                <a:spcPts val="0"/>
              </a:spcAft>
              <a:buNone/>
            </a:pPr>
            <a:r>
              <a:rPr b="0" i="0" lang="en-US" sz="2400" u="none" cap="none" strike="noStrike">
                <a:solidFill>
                  <a:srgbClr val="36365C"/>
                </a:solidFill>
                <a:latin typeface="Noto Sans Symbols"/>
                <a:ea typeface="Noto Sans Symbols"/>
                <a:cs typeface="Noto Sans Symbols"/>
                <a:sym typeface="Noto Sans Symbols"/>
              </a:rPr>
              <a:t></a:t>
            </a:r>
            <a:r>
              <a:rPr b="0" i="0" lang="en-US" sz="2400" u="none" cap="none" strike="noStrike">
                <a:solidFill>
                  <a:srgbClr val="36365C"/>
                </a:solidFill>
                <a:latin typeface="Times New Roman"/>
                <a:ea typeface="Times New Roman"/>
                <a:cs typeface="Times New Roman"/>
                <a:sym typeface="Times New Roman"/>
              </a:rPr>
              <a:t> Bị lỗi Error:(8, 17) java: incompatible types: &lt;nulltype&gt; cannot be  converted to int</a:t>
            </a:r>
            <a:endParaRPr b="0" i="0" sz="2400" u="none" cap="none" strike="noStrike">
              <a:solidFill>
                <a:srgbClr val="000000"/>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0" i="0" lang="en-US" sz="2400" u="none" cap="none" strike="noStrike">
                <a:solidFill>
                  <a:srgbClr val="36365C"/>
                </a:solidFill>
                <a:latin typeface="Noto Sans Symbols"/>
                <a:ea typeface="Noto Sans Symbols"/>
                <a:cs typeface="Noto Sans Symbols"/>
                <a:sym typeface="Noto Sans Symbols"/>
              </a:rPr>
              <a:t></a:t>
            </a:r>
            <a:r>
              <a:rPr b="0" i="0" lang="en-US" sz="2400" u="none" cap="none" strike="noStrike">
                <a:solidFill>
                  <a:srgbClr val="36365C"/>
                </a:solidFill>
                <a:latin typeface="Times New Roman"/>
                <a:ea typeface="Times New Roman"/>
                <a:cs typeface="Times New Roman"/>
                <a:sym typeface="Times New Roman"/>
              </a:rPr>
              <a:t> wrapper class như sau:</a:t>
            </a:r>
            <a:endParaRPr b="0" i="0" sz="2400" u="none" cap="none" strike="noStrike">
              <a:solidFill>
                <a:srgbClr val="000000"/>
              </a:solidFill>
              <a:latin typeface="Times New Roman"/>
              <a:ea typeface="Times New Roman"/>
              <a:cs typeface="Times New Roman"/>
              <a:sym typeface="Times New Roman"/>
            </a:endParaRPr>
          </a:p>
        </p:txBody>
      </p:sp>
      <p:sp>
        <p:nvSpPr>
          <p:cNvPr id="606" name="Google Shape;606;p63"/>
          <p:cNvSpPr txBox="1"/>
          <p:nvPr/>
        </p:nvSpPr>
        <p:spPr>
          <a:xfrm>
            <a:off x="838200" y="4387861"/>
            <a:ext cx="10828020" cy="1305560"/>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None/>
            </a:pPr>
            <a:r>
              <a:rPr b="1" i="0" lang="en-US" sz="2800" u="sng" cap="none" strike="noStrike">
                <a:solidFill>
                  <a:srgbClr val="36365C"/>
                </a:solidFill>
                <a:latin typeface="Times New Roman"/>
                <a:ea typeface="Times New Roman"/>
                <a:cs typeface="Times New Roman"/>
                <a:sym typeface="Times New Roman"/>
              </a:rPr>
              <a:t>Chú ý</a:t>
            </a:r>
            <a:r>
              <a:rPr b="1" i="0" lang="en-US" sz="2800" u="none" cap="none" strike="noStrike">
                <a:solidFill>
                  <a:srgbClr val="36365C"/>
                </a:solidFill>
                <a:latin typeface="Times New Roman"/>
                <a:ea typeface="Times New Roman"/>
                <a:cs typeface="Times New Roman"/>
                <a:sym typeface="Times New Roman"/>
              </a:rPr>
              <a:t>: </a:t>
            </a:r>
            <a:r>
              <a:rPr b="0" i="0" lang="en-US" sz="2800" u="none" cap="none" strike="noStrike">
                <a:solidFill>
                  <a:srgbClr val="36365C"/>
                </a:solidFill>
                <a:latin typeface="Times New Roman"/>
                <a:ea typeface="Times New Roman"/>
                <a:cs typeface="Times New Roman"/>
                <a:sym typeface="Times New Roman"/>
              </a:rPr>
              <a:t>Wrapper class cung cấp cho chúng ta nhiều cơ giúp thao tác nhanh  gọn thế nhưng không phải lúc nào cũng sử dụng chúng. Vì Wrapper class sẽ  phải khởi object và tốn bộ nhớ hơn</a:t>
            </a:r>
            <a:endParaRPr b="0" i="0" sz="2800" u="none" cap="none" strike="noStrike">
              <a:solidFill>
                <a:srgbClr val="000000"/>
              </a:solidFill>
              <a:latin typeface="Times New Roman"/>
              <a:ea typeface="Times New Roman"/>
              <a:cs typeface="Times New Roman"/>
              <a:sym typeface="Times New Roman"/>
            </a:endParaRPr>
          </a:p>
        </p:txBody>
      </p:sp>
      <p:pic>
        <p:nvPicPr>
          <p:cNvPr id="607" name="Google Shape;607;p63"/>
          <p:cNvPicPr preferRelativeResize="0"/>
          <p:nvPr/>
        </p:nvPicPr>
        <p:blipFill rotWithShape="1">
          <a:blip r:embed="rId5">
            <a:alphaModFix/>
          </a:blip>
          <a:srcRect b="0" l="0" r="0" t="0"/>
          <a:stretch/>
        </p:blipFill>
        <p:spPr>
          <a:xfrm>
            <a:off x="3807079" y="2042968"/>
            <a:ext cx="3404616" cy="626001"/>
          </a:xfrm>
          <a:prstGeom prst="rect">
            <a:avLst/>
          </a:prstGeom>
          <a:noFill/>
          <a:ln>
            <a:noFill/>
          </a:ln>
        </p:spPr>
      </p:pic>
      <p:pic>
        <p:nvPicPr>
          <p:cNvPr id="608" name="Google Shape;608;p63"/>
          <p:cNvPicPr preferRelativeResize="0"/>
          <p:nvPr/>
        </p:nvPicPr>
        <p:blipFill rotWithShape="1">
          <a:blip r:embed="rId6">
            <a:alphaModFix/>
          </a:blip>
          <a:srcRect b="0" l="0" r="0" t="0"/>
          <a:stretch/>
        </p:blipFill>
        <p:spPr>
          <a:xfrm>
            <a:off x="3954036" y="3455048"/>
            <a:ext cx="3666744" cy="664645"/>
          </a:xfrm>
          <a:prstGeom prst="rect">
            <a:avLst/>
          </a:prstGeom>
          <a:noFill/>
          <a:ln>
            <a:noFill/>
          </a:ln>
        </p:spPr>
      </p:pic>
      <p:sp>
        <p:nvSpPr>
          <p:cNvPr id="609" name="Google Shape;609;p63"/>
          <p:cNvSpPr txBox="1"/>
          <p:nvPr>
            <p:ph idx="4294967295" type="sldNum"/>
          </p:nvPr>
        </p:nvSpPr>
        <p:spPr>
          <a:xfrm>
            <a:off x="11974830" y="6888402"/>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pic>
        <p:nvPicPr>
          <p:cNvPr id="614" name="Google Shape;614;p64"/>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615" name="Google Shape;615;p64"/>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616" name="Google Shape;616;p64"/>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Cơ chế Autoboxing</a:t>
            </a:r>
            <a:endParaRPr b="1" sz="2800">
              <a:latin typeface="Times New Roman"/>
              <a:ea typeface="Times New Roman"/>
              <a:cs typeface="Times New Roman"/>
              <a:sym typeface="Times New Roman"/>
            </a:endParaRPr>
          </a:p>
        </p:txBody>
      </p:sp>
      <p:sp>
        <p:nvSpPr>
          <p:cNvPr id="617" name="Google Shape;617;p64"/>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618" name="Google Shape;618;p64"/>
          <p:cNvSpPr txBox="1"/>
          <p:nvPr/>
        </p:nvSpPr>
        <p:spPr>
          <a:xfrm>
            <a:off x="556536" y="1410924"/>
            <a:ext cx="10578465" cy="1305560"/>
          </a:xfrm>
          <a:prstGeom prst="rect">
            <a:avLst/>
          </a:prstGeom>
          <a:noFill/>
          <a:ln>
            <a:noFill/>
          </a:ln>
        </p:spPr>
        <p:txBody>
          <a:bodyPr anchorCtr="0" anchor="t" bIns="0" lIns="0" spcFirstLastPara="1" rIns="0" wrap="square" tIns="12050">
            <a:spAutoFit/>
          </a:bodyPr>
          <a:lstStyle/>
          <a:p>
            <a:pPr indent="-287019" lvl="0" marL="299085" marR="508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Autoboxing là cơ chế tự động chuyển đổi kiểu dữ liệu nguyên thuỷ sang  object của Wrapper class tương ứng.</a:t>
            </a:r>
            <a:endParaRPr b="0" i="0" sz="2800" u="none" cap="none" strike="noStrike">
              <a:solidFill>
                <a:srgbClr val="000000"/>
              </a:solidFill>
              <a:latin typeface="Times New Roman"/>
              <a:ea typeface="Times New Roman"/>
              <a:cs typeface="Times New Roman"/>
              <a:sym typeface="Times New Roman"/>
            </a:endParaRPr>
          </a:p>
          <a:p>
            <a:pPr indent="-287019" lvl="0" marL="299085" marR="0" rtl="0" algn="l">
              <a:lnSpc>
                <a:spcPct val="100000"/>
              </a:lnSpc>
              <a:spcBef>
                <a:spcPts val="5"/>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Ví dụ nó sẽ tự động chuyển </a:t>
            </a:r>
            <a:r>
              <a:rPr b="1" i="0" lang="en-US" sz="2800" u="none" cap="none" strike="noStrike">
                <a:solidFill>
                  <a:srgbClr val="36365C"/>
                </a:solidFill>
                <a:latin typeface="Times New Roman"/>
                <a:ea typeface="Times New Roman"/>
                <a:cs typeface="Times New Roman"/>
                <a:sym typeface="Times New Roman"/>
              </a:rPr>
              <a:t>int </a:t>
            </a:r>
            <a:r>
              <a:rPr b="0" i="0" lang="en-US" sz="2800" u="none" cap="none" strike="noStrike">
                <a:solidFill>
                  <a:srgbClr val="36365C"/>
                </a:solidFill>
                <a:latin typeface="Times New Roman"/>
                <a:ea typeface="Times New Roman"/>
                <a:cs typeface="Times New Roman"/>
                <a:sym typeface="Times New Roman"/>
              </a:rPr>
              <a:t>sang </a:t>
            </a:r>
            <a:r>
              <a:rPr b="1" i="0" lang="en-US" sz="2800" u="none" cap="none" strike="noStrike">
                <a:solidFill>
                  <a:srgbClr val="36365C"/>
                </a:solidFill>
                <a:latin typeface="Times New Roman"/>
                <a:ea typeface="Times New Roman"/>
                <a:cs typeface="Times New Roman"/>
                <a:sym typeface="Times New Roman"/>
              </a:rPr>
              <a:t>Integer</a:t>
            </a:r>
            <a:r>
              <a:rPr b="0" i="0" lang="en-US" sz="2800" u="none" cap="none" strike="noStrike">
                <a:solidFill>
                  <a:srgbClr val="36365C"/>
                </a:solidFill>
                <a:latin typeface="Times New Roman"/>
                <a:ea typeface="Times New Roman"/>
                <a:cs typeface="Times New Roman"/>
                <a:sym typeface="Times New Roman"/>
              </a:rPr>
              <a:t>, </a:t>
            </a:r>
            <a:r>
              <a:rPr b="1" i="0" lang="en-US" sz="2800" u="none" cap="none" strike="noStrike">
                <a:solidFill>
                  <a:srgbClr val="36365C"/>
                </a:solidFill>
                <a:latin typeface="Times New Roman"/>
                <a:ea typeface="Times New Roman"/>
                <a:cs typeface="Times New Roman"/>
                <a:sym typeface="Times New Roman"/>
              </a:rPr>
              <a:t>char </a:t>
            </a:r>
            <a:r>
              <a:rPr b="0" i="0" lang="en-US" sz="2800" u="none" cap="none" strike="noStrike">
                <a:solidFill>
                  <a:srgbClr val="36365C"/>
                </a:solidFill>
                <a:latin typeface="Times New Roman"/>
                <a:ea typeface="Times New Roman"/>
                <a:cs typeface="Times New Roman"/>
                <a:sym typeface="Times New Roman"/>
              </a:rPr>
              <a:t>sang </a:t>
            </a:r>
            <a:r>
              <a:rPr b="1" i="0" lang="en-US" sz="2800" u="none" cap="none" strike="noStrike">
                <a:solidFill>
                  <a:srgbClr val="36365C"/>
                </a:solidFill>
                <a:latin typeface="Times New Roman"/>
                <a:ea typeface="Times New Roman"/>
                <a:cs typeface="Times New Roman"/>
                <a:sym typeface="Times New Roman"/>
              </a:rPr>
              <a:t>Character </a:t>
            </a:r>
            <a:r>
              <a:rPr b="0" i="0" lang="en-US" sz="2800" u="none" cap="none" strike="noStrike">
                <a:solidFill>
                  <a:srgbClr val="36365C"/>
                </a:solidFill>
                <a:latin typeface="Times New Roman"/>
                <a:ea typeface="Times New Roman"/>
                <a:cs typeface="Times New Roman"/>
                <a:sym typeface="Times New Roman"/>
              </a:rPr>
              <a:t>etc.</a:t>
            </a:r>
            <a:endParaRPr b="0" i="0" sz="2800" u="none" cap="none" strike="noStrike">
              <a:solidFill>
                <a:srgbClr val="000000"/>
              </a:solidFill>
              <a:latin typeface="Times New Roman"/>
              <a:ea typeface="Times New Roman"/>
              <a:cs typeface="Times New Roman"/>
              <a:sym typeface="Times New Roman"/>
            </a:endParaRPr>
          </a:p>
        </p:txBody>
      </p:sp>
      <p:grpSp>
        <p:nvGrpSpPr>
          <p:cNvPr id="619" name="Google Shape;619;p64"/>
          <p:cNvGrpSpPr/>
          <p:nvPr/>
        </p:nvGrpSpPr>
        <p:grpSpPr>
          <a:xfrm>
            <a:off x="1654404" y="2876577"/>
            <a:ext cx="8670501" cy="3198923"/>
            <a:chOff x="760476" y="2747772"/>
            <a:chExt cx="7652384" cy="2900680"/>
          </a:xfrm>
        </p:grpSpPr>
        <p:pic>
          <p:nvPicPr>
            <p:cNvPr id="620" name="Google Shape;620;p64"/>
            <p:cNvPicPr preferRelativeResize="0"/>
            <p:nvPr/>
          </p:nvPicPr>
          <p:blipFill rotWithShape="1">
            <a:blip r:embed="rId5">
              <a:alphaModFix/>
            </a:blip>
            <a:srcRect b="0" l="0" r="0" t="0"/>
            <a:stretch/>
          </p:blipFill>
          <p:spPr>
            <a:xfrm>
              <a:off x="766572" y="2753868"/>
              <a:ext cx="7639811" cy="2879704"/>
            </a:xfrm>
            <a:prstGeom prst="rect">
              <a:avLst/>
            </a:prstGeom>
            <a:noFill/>
            <a:ln>
              <a:noFill/>
            </a:ln>
          </p:spPr>
        </p:pic>
        <p:sp>
          <p:nvSpPr>
            <p:cNvPr id="621" name="Google Shape;621;p64"/>
            <p:cNvSpPr/>
            <p:nvPr/>
          </p:nvSpPr>
          <p:spPr>
            <a:xfrm>
              <a:off x="760476" y="2747772"/>
              <a:ext cx="7652384" cy="2900680"/>
            </a:xfrm>
            <a:custGeom>
              <a:rect b="b" l="l" r="r" t="t"/>
              <a:pathLst>
                <a:path extrusionOk="0" h="2900679" w="7652384">
                  <a:moveTo>
                    <a:pt x="0" y="2900172"/>
                  </a:moveTo>
                  <a:lnTo>
                    <a:pt x="7652004" y="2900172"/>
                  </a:lnTo>
                  <a:lnTo>
                    <a:pt x="7652004" y="0"/>
                  </a:lnTo>
                  <a:lnTo>
                    <a:pt x="0" y="0"/>
                  </a:lnTo>
                  <a:lnTo>
                    <a:pt x="0" y="2900172"/>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622" name="Google Shape;622;p64"/>
          <p:cNvSpPr txBox="1"/>
          <p:nvPr>
            <p:ph idx="4294967295" type="sldNum"/>
          </p:nvPr>
        </p:nvSpPr>
        <p:spPr>
          <a:xfrm>
            <a:off x="11922886" y="6595154"/>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pic>
        <p:nvPicPr>
          <p:cNvPr id="627" name="Google Shape;627;p65"/>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628" name="Google Shape;628;p6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629" name="Google Shape;629;p65"/>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Cơ chế Unboxing</a:t>
            </a:r>
            <a:endParaRPr b="1" sz="2800">
              <a:latin typeface="Times New Roman"/>
              <a:ea typeface="Times New Roman"/>
              <a:cs typeface="Times New Roman"/>
              <a:sym typeface="Times New Roman"/>
            </a:endParaRPr>
          </a:p>
        </p:txBody>
      </p:sp>
      <p:sp>
        <p:nvSpPr>
          <p:cNvPr id="630" name="Google Shape;630;p65"/>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631" name="Google Shape;631;p65"/>
          <p:cNvSpPr txBox="1"/>
          <p:nvPr/>
        </p:nvSpPr>
        <p:spPr>
          <a:xfrm>
            <a:off x="395427" y="1458930"/>
            <a:ext cx="10397490" cy="1305560"/>
          </a:xfrm>
          <a:prstGeom prst="rect">
            <a:avLst/>
          </a:prstGeom>
          <a:noFill/>
          <a:ln>
            <a:noFill/>
          </a:ln>
        </p:spPr>
        <p:txBody>
          <a:bodyPr anchorCtr="0" anchor="t" bIns="0" lIns="0" spcFirstLastPara="1" rIns="0" wrap="square" tIns="12050">
            <a:spAutoFit/>
          </a:bodyPr>
          <a:lstStyle/>
          <a:p>
            <a:pPr indent="-287019" lvl="0" marL="299085" marR="508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Unboxing là cơ chế giúp chuyển đổi các object của Wrapper class sang  kiểu dữ liệu nguyên thuỷ tương ứng.</a:t>
            </a:r>
            <a:endParaRPr b="0" i="0" sz="2800" u="none" cap="none" strike="noStrike">
              <a:solidFill>
                <a:srgbClr val="000000"/>
              </a:solidFill>
              <a:latin typeface="Times New Roman"/>
              <a:ea typeface="Times New Roman"/>
              <a:cs typeface="Times New Roman"/>
              <a:sym typeface="Times New Roman"/>
            </a:endParaRPr>
          </a:p>
          <a:p>
            <a:pPr indent="-368935" lvl="0" marL="381000" marR="0" rtl="0" algn="l">
              <a:lnSpc>
                <a:spcPct val="100000"/>
              </a:lnSpc>
              <a:spcBef>
                <a:spcPts val="5"/>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Ví dụ </a:t>
            </a:r>
            <a:r>
              <a:rPr b="1" i="0" lang="en-US" sz="2800" u="none" cap="none" strike="noStrike">
                <a:solidFill>
                  <a:srgbClr val="36365C"/>
                </a:solidFill>
                <a:latin typeface="Times New Roman"/>
                <a:ea typeface="Times New Roman"/>
                <a:cs typeface="Times New Roman"/>
                <a:sym typeface="Times New Roman"/>
              </a:rPr>
              <a:t>Long </a:t>
            </a:r>
            <a:r>
              <a:rPr b="0" i="0" lang="en-US" sz="2800" u="none" cap="none" strike="noStrike">
                <a:solidFill>
                  <a:srgbClr val="36365C"/>
                </a:solidFill>
                <a:latin typeface="Times New Roman"/>
                <a:ea typeface="Times New Roman"/>
                <a:cs typeface="Times New Roman"/>
                <a:sym typeface="Times New Roman"/>
              </a:rPr>
              <a:t>chuyển thành </a:t>
            </a:r>
            <a:r>
              <a:rPr b="1" i="0" lang="en-US" sz="2800" u="none" cap="none" strike="noStrike">
                <a:solidFill>
                  <a:srgbClr val="36365C"/>
                </a:solidFill>
                <a:latin typeface="Times New Roman"/>
                <a:ea typeface="Times New Roman"/>
                <a:cs typeface="Times New Roman"/>
                <a:sym typeface="Times New Roman"/>
              </a:rPr>
              <a:t>long</a:t>
            </a:r>
            <a:r>
              <a:rPr b="0" i="0" lang="en-US" sz="2800" u="none" cap="none" strike="noStrike">
                <a:solidFill>
                  <a:srgbClr val="36365C"/>
                </a:solidFill>
                <a:latin typeface="Times New Roman"/>
                <a:ea typeface="Times New Roman"/>
                <a:cs typeface="Times New Roman"/>
                <a:sym typeface="Times New Roman"/>
              </a:rPr>
              <a:t>, </a:t>
            </a:r>
            <a:r>
              <a:rPr b="1" i="0" lang="en-US" sz="2800" u="none" cap="none" strike="noStrike">
                <a:solidFill>
                  <a:srgbClr val="36365C"/>
                </a:solidFill>
                <a:latin typeface="Times New Roman"/>
                <a:ea typeface="Times New Roman"/>
                <a:cs typeface="Times New Roman"/>
                <a:sym typeface="Times New Roman"/>
              </a:rPr>
              <a:t>Integer </a:t>
            </a:r>
            <a:r>
              <a:rPr b="0" i="0" lang="en-US" sz="2800" u="none" cap="none" strike="noStrike">
                <a:solidFill>
                  <a:srgbClr val="36365C"/>
                </a:solidFill>
                <a:latin typeface="Times New Roman"/>
                <a:ea typeface="Times New Roman"/>
                <a:cs typeface="Times New Roman"/>
                <a:sym typeface="Times New Roman"/>
              </a:rPr>
              <a:t>thành </a:t>
            </a:r>
            <a:r>
              <a:rPr b="1" i="0" lang="en-US" sz="2800" u="none" cap="none" strike="noStrike">
                <a:solidFill>
                  <a:srgbClr val="36365C"/>
                </a:solidFill>
                <a:latin typeface="Times New Roman"/>
                <a:ea typeface="Times New Roman"/>
                <a:cs typeface="Times New Roman"/>
                <a:sym typeface="Times New Roman"/>
              </a:rPr>
              <a:t>int</a:t>
            </a:r>
            <a:r>
              <a:rPr b="0" i="0" lang="en-US" sz="2800" u="none" cap="none" strike="noStrike">
                <a:solidFill>
                  <a:srgbClr val="36365C"/>
                </a:solidFill>
                <a:latin typeface="Times New Roman"/>
                <a:ea typeface="Times New Roman"/>
                <a:cs typeface="Times New Roman"/>
                <a:sym typeface="Times New Roman"/>
              </a:rPr>
              <a:t>..</a:t>
            </a:r>
            <a:endParaRPr b="0" i="0" sz="2800" u="none" cap="none" strike="noStrike">
              <a:solidFill>
                <a:srgbClr val="000000"/>
              </a:solidFill>
              <a:latin typeface="Times New Roman"/>
              <a:ea typeface="Times New Roman"/>
              <a:cs typeface="Times New Roman"/>
              <a:sym typeface="Times New Roman"/>
            </a:endParaRPr>
          </a:p>
        </p:txBody>
      </p:sp>
      <p:grpSp>
        <p:nvGrpSpPr>
          <p:cNvPr id="632" name="Google Shape;632;p65"/>
          <p:cNvGrpSpPr/>
          <p:nvPr/>
        </p:nvGrpSpPr>
        <p:grpSpPr>
          <a:xfrm>
            <a:off x="2442312" y="2923956"/>
            <a:ext cx="5847715" cy="3291840"/>
            <a:chOff x="569976" y="2714244"/>
            <a:chExt cx="5847715" cy="3291840"/>
          </a:xfrm>
        </p:grpSpPr>
        <p:pic>
          <p:nvPicPr>
            <p:cNvPr id="633" name="Google Shape;633;p65"/>
            <p:cNvPicPr preferRelativeResize="0"/>
            <p:nvPr/>
          </p:nvPicPr>
          <p:blipFill rotWithShape="1">
            <a:blip r:embed="rId5">
              <a:alphaModFix/>
            </a:blip>
            <a:srcRect b="0" l="0" r="0" t="0"/>
            <a:stretch/>
          </p:blipFill>
          <p:spPr>
            <a:xfrm>
              <a:off x="592509" y="2794317"/>
              <a:ext cx="5588829" cy="3156352"/>
            </a:xfrm>
            <a:prstGeom prst="rect">
              <a:avLst/>
            </a:prstGeom>
            <a:noFill/>
            <a:ln>
              <a:noFill/>
            </a:ln>
          </p:spPr>
        </p:pic>
        <p:sp>
          <p:nvSpPr>
            <p:cNvPr id="634" name="Google Shape;634;p65"/>
            <p:cNvSpPr/>
            <p:nvPr/>
          </p:nvSpPr>
          <p:spPr>
            <a:xfrm>
              <a:off x="569976" y="2714244"/>
              <a:ext cx="5847715" cy="3291840"/>
            </a:xfrm>
            <a:custGeom>
              <a:rect b="b" l="l" r="r" t="t"/>
              <a:pathLst>
                <a:path extrusionOk="0" h="3291840" w="5847715">
                  <a:moveTo>
                    <a:pt x="0" y="3291840"/>
                  </a:moveTo>
                  <a:lnTo>
                    <a:pt x="5847588" y="3291840"/>
                  </a:lnTo>
                  <a:lnTo>
                    <a:pt x="5847588" y="0"/>
                  </a:lnTo>
                  <a:lnTo>
                    <a:pt x="0" y="0"/>
                  </a:lnTo>
                  <a:lnTo>
                    <a:pt x="0" y="3291840"/>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635" name="Google Shape;635;p65"/>
          <p:cNvSpPr txBox="1"/>
          <p:nvPr>
            <p:ph idx="4294967295" type="sldNum"/>
          </p:nvPr>
        </p:nvSpPr>
        <p:spPr>
          <a:xfrm>
            <a:off x="11663806" y="6888402"/>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pic>
        <p:nvPicPr>
          <p:cNvPr id="640" name="Google Shape;640;p7"/>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641" name="Google Shape;641;p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642" name="Google Shape;642;p7"/>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pic>
        <p:nvPicPr>
          <p:cNvPr id="643" name="Google Shape;643;p7"/>
          <p:cNvPicPr preferRelativeResize="0"/>
          <p:nvPr/>
        </p:nvPicPr>
        <p:blipFill rotWithShape="1">
          <a:blip r:embed="rId5">
            <a:alphaModFix/>
          </a:blip>
          <a:srcRect b="0" l="0" r="0" t="0"/>
          <a:stretch/>
        </p:blipFill>
        <p:spPr>
          <a:xfrm>
            <a:off x="1447800" y="1307628"/>
            <a:ext cx="9031014" cy="465871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9"/>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14" name="Google Shape;114;p19"/>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115" name="Google Shape;115;p19"/>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Map Interface</a:t>
            </a:r>
            <a:endParaRPr/>
          </a:p>
        </p:txBody>
      </p:sp>
      <p:sp>
        <p:nvSpPr>
          <p:cNvPr id="116" name="Google Shape;116;p19"/>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117" name="Google Shape;117;p19"/>
          <p:cNvSpPr txBox="1"/>
          <p:nvPr/>
        </p:nvSpPr>
        <p:spPr>
          <a:xfrm>
            <a:off x="458564" y="1420200"/>
            <a:ext cx="10757535" cy="4293235"/>
          </a:xfrm>
          <a:prstGeom prst="rect">
            <a:avLst/>
          </a:prstGeom>
          <a:noFill/>
          <a:ln>
            <a:noFill/>
          </a:ln>
        </p:spPr>
        <p:txBody>
          <a:bodyPr anchorCtr="0" anchor="t" bIns="0" lIns="0" spcFirstLastPara="1" rIns="0" wrap="square" tIns="12050">
            <a:spAutoFit/>
          </a:bodyPr>
          <a:lstStyle/>
          <a:p>
            <a:pPr indent="-457200" lvl="0" marL="469900" marR="508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Map là một tập các cặp khóa - giá trị (key - value). Giá trị của các phần  tử trong Map có thể giống nhau, nhưng khóa thì không được giống nhau  (vì thế chúng ta có thể tạo ra 1 Set có các phần tử là khóa của Map).</a:t>
            </a:r>
            <a:endParaRPr b="0" i="0" sz="2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30"/>
              </a:spcBef>
              <a:spcAft>
                <a:spcPts val="0"/>
              </a:spcAft>
              <a:buClr>
                <a:srgbClr val="36365C"/>
              </a:buClr>
              <a:buSzPts val="2900"/>
              <a:buFont typeface="Noto Sans Symbols"/>
              <a:buNone/>
            </a:pPr>
            <a:r>
              <a:t/>
            </a:r>
            <a:endParaRPr b="0" i="0" sz="2900" u="none" cap="none" strike="noStrike">
              <a:solidFill>
                <a:srgbClr val="000000"/>
              </a:solidFill>
              <a:latin typeface="Times New Roman"/>
              <a:ea typeface="Times New Roman"/>
              <a:cs typeface="Times New Roman"/>
              <a:sym typeface="Times New Roman"/>
            </a:endParaRPr>
          </a:p>
          <a:p>
            <a:pPr indent="-457200" lvl="0" marL="469900" marR="219456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Các lớp cài đặt (implements) Map interface là </a:t>
            </a:r>
            <a:r>
              <a:rPr b="0" i="0" lang="en-US" sz="2800" u="none" cap="none" strike="noStrike">
                <a:solidFill>
                  <a:srgbClr val="0000FF"/>
                </a:solidFill>
                <a:latin typeface="Times New Roman"/>
                <a:ea typeface="Times New Roman"/>
                <a:cs typeface="Times New Roman"/>
                <a:sym typeface="Times New Roman"/>
              </a:rPr>
              <a:t>HashMap</a:t>
            </a:r>
            <a:r>
              <a:rPr b="0" i="0" lang="en-US" sz="2800" u="none" cap="none" strike="noStrike">
                <a:solidFill>
                  <a:srgbClr val="36365C"/>
                </a:solidFill>
                <a:latin typeface="Times New Roman"/>
                <a:ea typeface="Times New Roman"/>
                <a:cs typeface="Times New Roman"/>
                <a:sym typeface="Times New Roman"/>
              </a:rPr>
              <a:t>,  </a:t>
            </a:r>
            <a:r>
              <a:rPr b="0" i="0" lang="en-US" sz="2800" u="none" cap="none" strike="noStrike">
                <a:solidFill>
                  <a:srgbClr val="0000FF"/>
                </a:solidFill>
                <a:latin typeface="Times New Roman"/>
                <a:ea typeface="Times New Roman"/>
                <a:cs typeface="Times New Roman"/>
                <a:sym typeface="Times New Roman"/>
              </a:rPr>
              <a:t>LinkedHashMap </a:t>
            </a:r>
            <a:r>
              <a:rPr b="0" i="0" lang="en-US" sz="2800" u="none" cap="none" strike="noStrike">
                <a:solidFill>
                  <a:srgbClr val="36365C"/>
                </a:solidFill>
                <a:latin typeface="Times New Roman"/>
                <a:ea typeface="Times New Roman"/>
                <a:cs typeface="Times New Roman"/>
                <a:sym typeface="Times New Roman"/>
              </a:rPr>
              <a:t>and </a:t>
            </a:r>
            <a:r>
              <a:rPr b="0" i="0" lang="en-US" sz="2800" u="none" cap="none" strike="noStrike">
                <a:solidFill>
                  <a:srgbClr val="0000FF"/>
                </a:solidFill>
                <a:latin typeface="Times New Roman"/>
                <a:ea typeface="Times New Roman"/>
                <a:cs typeface="Times New Roman"/>
                <a:sym typeface="Times New Roman"/>
              </a:rPr>
              <a:t>TreeMap</a:t>
            </a:r>
            <a:r>
              <a:rPr b="0" i="0" lang="en-US" sz="2800" u="none" cap="none" strike="noStrike">
                <a:solidFill>
                  <a:srgbClr val="36365C"/>
                </a:solidFill>
                <a:latin typeface="Times New Roman"/>
                <a:ea typeface="Times New Roman"/>
                <a:cs typeface="Times New Roman"/>
                <a:sym typeface="Times New Roman"/>
              </a:rPr>
              <a:t>.</a:t>
            </a:r>
            <a:endParaRPr b="0" i="0" sz="2800" u="none" cap="none" strike="noStrike">
              <a:solidFill>
                <a:srgbClr val="000000"/>
              </a:solidFill>
              <a:latin typeface="Times New Roman"/>
              <a:ea typeface="Times New Roman"/>
              <a:cs typeface="Times New Roman"/>
              <a:sym typeface="Times New Roman"/>
            </a:endParaRPr>
          </a:p>
          <a:p>
            <a:pPr indent="-457834" lvl="1" marL="927100" marR="0" rtl="0" algn="l">
              <a:lnSpc>
                <a:spcPct val="100000"/>
              </a:lnSpc>
              <a:spcBef>
                <a:spcPts val="0"/>
              </a:spcBef>
              <a:spcAft>
                <a:spcPts val="0"/>
              </a:spcAft>
              <a:buClr>
                <a:srgbClr val="000000"/>
              </a:buClr>
              <a:buSzPts val="2800"/>
              <a:buFont typeface="Helvetica Neue"/>
              <a:buChar char="•"/>
            </a:pPr>
            <a:r>
              <a:rPr b="0" i="0" lang="en-US" sz="2800" u="none" cap="none" strike="noStrike">
                <a:solidFill>
                  <a:srgbClr val="0000FF"/>
                </a:solidFill>
                <a:latin typeface="Times New Roman"/>
                <a:ea typeface="Times New Roman"/>
                <a:cs typeface="Times New Roman"/>
                <a:sym typeface="Times New Roman"/>
              </a:rPr>
              <a:t>HashMap </a:t>
            </a:r>
            <a:r>
              <a:rPr b="0" i="0" lang="en-US" sz="2800" u="none" cap="none" strike="noStrike">
                <a:solidFill>
                  <a:srgbClr val="36365C"/>
                </a:solidFill>
                <a:latin typeface="Times New Roman"/>
                <a:ea typeface="Times New Roman"/>
                <a:cs typeface="Times New Roman"/>
                <a:sym typeface="Times New Roman"/>
              </a:rPr>
              <a:t>không đảm bảo thứ tự các entry được thêm vào.</a:t>
            </a:r>
            <a:endParaRPr b="0" i="0" sz="2800" u="none" cap="none" strike="noStrike">
              <a:solidFill>
                <a:srgbClr val="000000"/>
              </a:solidFill>
              <a:latin typeface="Times New Roman"/>
              <a:ea typeface="Times New Roman"/>
              <a:cs typeface="Times New Roman"/>
              <a:sym typeface="Times New Roman"/>
            </a:endParaRPr>
          </a:p>
          <a:p>
            <a:pPr indent="-457834" lvl="1" marL="927100" marR="0" rtl="0" algn="l">
              <a:lnSpc>
                <a:spcPct val="100000"/>
              </a:lnSpc>
              <a:spcBef>
                <a:spcPts val="0"/>
              </a:spcBef>
              <a:spcAft>
                <a:spcPts val="0"/>
              </a:spcAft>
              <a:buClr>
                <a:srgbClr val="000000"/>
              </a:buClr>
              <a:buSzPts val="2800"/>
              <a:buFont typeface="Helvetica Neue"/>
              <a:buChar char="•"/>
            </a:pPr>
            <a:r>
              <a:rPr b="0" i="0" lang="en-US" sz="2800" u="none" cap="none" strike="noStrike">
                <a:solidFill>
                  <a:srgbClr val="0000FF"/>
                </a:solidFill>
                <a:latin typeface="Times New Roman"/>
                <a:ea typeface="Times New Roman"/>
                <a:cs typeface="Times New Roman"/>
                <a:sym typeface="Times New Roman"/>
              </a:rPr>
              <a:t>LinkedHashMap </a:t>
            </a:r>
            <a:r>
              <a:rPr b="0" i="0" lang="en-US" sz="2800" u="none" cap="none" strike="noStrike">
                <a:solidFill>
                  <a:srgbClr val="36365C"/>
                </a:solidFill>
                <a:latin typeface="Times New Roman"/>
                <a:ea typeface="Times New Roman"/>
                <a:cs typeface="Times New Roman"/>
                <a:sym typeface="Times New Roman"/>
              </a:rPr>
              <a:t>đảm bảo thứ tự các entry được thêm vào.</a:t>
            </a:r>
            <a:endParaRPr b="0" i="0" sz="2800" u="none" cap="none" strike="noStrike">
              <a:solidFill>
                <a:srgbClr val="000000"/>
              </a:solidFill>
              <a:latin typeface="Times New Roman"/>
              <a:ea typeface="Times New Roman"/>
              <a:cs typeface="Times New Roman"/>
              <a:sym typeface="Times New Roman"/>
            </a:endParaRPr>
          </a:p>
          <a:p>
            <a:pPr indent="-457834" lvl="1" marL="927100" marR="1689735" rtl="0" algn="l">
              <a:lnSpc>
                <a:spcPct val="100000"/>
              </a:lnSpc>
              <a:spcBef>
                <a:spcPts val="5"/>
              </a:spcBef>
              <a:spcAft>
                <a:spcPts val="0"/>
              </a:spcAft>
              <a:buClr>
                <a:srgbClr val="000000"/>
              </a:buClr>
              <a:buSzPts val="2800"/>
              <a:buFont typeface="Helvetica Neue"/>
              <a:buChar char="•"/>
            </a:pPr>
            <a:r>
              <a:rPr b="0" i="0" lang="en-US" sz="2800" u="none" cap="none" strike="noStrike">
                <a:solidFill>
                  <a:srgbClr val="0000FF"/>
                </a:solidFill>
                <a:latin typeface="Times New Roman"/>
                <a:ea typeface="Times New Roman"/>
                <a:cs typeface="Times New Roman"/>
                <a:sym typeface="Times New Roman"/>
              </a:rPr>
              <a:t>TreeMap </a:t>
            </a:r>
            <a:r>
              <a:rPr b="0" i="0" lang="en-US" sz="2800" u="none" cap="none" strike="noStrike">
                <a:solidFill>
                  <a:srgbClr val="36365C"/>
                </a:solidFill>
                <a:latin typeface="Times New Roman"/>
                <a:ea typeface="Times New Roman"/>
                <a:cs typeface="Times New Roman"/>
                <a:sym typeface="Times New Roman"/>
              </a:rPr>
              <a:t>duy trình thứ tự các phần tử dựa vào bộ so sánh  Comparator.</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0"/>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23" name="Google Shape;123;p2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124" name="Google Shape;124;p20"/>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Map Interface</a:t>
            </a:r>
            <a:endParaRPr/>
          </a:p>
        </p:txBody>
      </p:sp>
      <p:sp>
        <p:nvSpPr>
          <p:cNvPr id="125" name="Google Shape;125;p20"/>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grpSp>
        <p:nvGrpSpPr>
          <p:cNvPr id="126" name="Google Shape;126;p20"/>
          <p:cNvGrpSpPr/>
          <p:nvPr/>
        </p:nvGrpSpPr>
        <p:grpSpPr>
          <a:xfrm>
            <a:off x="1454134" y="1783605"/>
            <a:ext cx="8049421" cy="3872835"/>
            <a:chOff x="1758695" y="1197863"/>
            <a:chExt cx="7745095" cy="3439795"/>
          </a:xfrm>
        </p:grpSpPr>
        <p:pic>
          <p:nvPicPr>
            <p:cNvPr id="127" name="Google Shape;127;p20"/>
            <p:cNvPicPr preferRelativeResize="0"/>
            <p:nvPr/>
          </p:nvPicPr>
          <p:blipFill rotWithShape="1">
            <a:blip r:embed="rId5">
              <a:alphaModFix/>
            </a:blip>
            <a:srcRect b="0" l="0" r="0" t="0"/>
            <a:stretch/>
          </p:blipFill>
          <p:spPr>
            <a:xfrm>
              <a:off x="2089244" y="1352686"/>
              <a:ext cx="7306932" cy="3177344"/>
            </a:xfrm>
            <a:prstGeom prst="rect">
              <a:avLst/>
            </a:prstGeom>
            <a:noFill/>
            <a:ln>
              <a:noFill/>
            </a:ln>
          </p:spPr>
        </p:pic>
        <p:sp>
          <p:nvSpPr>
            <p:cNvPr id="128" name="Google Shape;128;p20"/>
            <p:cNvSpPr/>
            <p:nvPr/>
          </p:nvSpPr>
          <p:spPr>
            <a:xfrm>
              <a:off x="1758695" y="1197863"/>
              <a:ext cx="7745095" cy="3439795"/>
            </a:xfrm>
            <a:custGeom>
              <a:rect b="b" l="l" r="r" t="t"/>
              <a:pathLst>
                <a:path extrusionOk="0" h="3439795" w="7745095">
                  <a:moveTo>
                    <a:pt x="0" y="3439667"/>
                  </a:moveTo>
                  <a:lnTo>
                    <a:pt x="7744968" y="3439667"/>
                  </a:lnTo>
                  <a:lnTo>
                    <a:pt x="7744968" y="0"/>
                  </a:lnTo>
                  <a:lnTo>
                    <a:pt x="0" y="0"/>
                  </a:lnTo>
                  <a:lnTo>
                    <a:pt x="0" y="3439667"/>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1"/>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34" name="Google Shape;134;p2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135" name="Google Shape;135;p21"/>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Map Interface</a:t>
            </a:r>
            <a:endParaRPr/>
          </a:p>
        </p:txBody>
      </p:sp>
      <p:sp>
        <p:nvSpPr>
          <p:cNvPr id="136" name="Google Shape;136;p21"/>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137" name="Google Shape;137;p21"/>
          <p:cNvSpPr txBox="1"/>
          <p:nvPr>
            <p:ph idx="4294967295" type="sldNum"/>
          </p:nvPr>
        </p:nvSpPr>
        <p:spPr>
          <a:xfrm>
            <a:off x="11841243" y="7146473"/>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138" name="Google Shape;138;p21"/>
          <p:cNvSpPr txBox="1"/>
          <p:nvPr/>
        </p:nvSpPr>
        <p:spPr>
          <a:xfrm>
            <a:off x="572864" y="1776742"/>
            <a:ext cx="9916160" cy="2159000"/>
          </a:xfrm>
          <a:prstGeom prst="rect">
            <a:avLst/>
          </a:prstGeom>
          <a:noFill/>
          <a:ln>
            <a:noFill/>
          </a:ln>
        </p:spPr>
        <p:txBody>
          <a:bodyPr anchorCtr="0" anchor="t" bIns="0" lIns="0" spcFirstLastPara="1" rIns="0" wrap="square" tIns="12050">
            <a:spAutoFit/>
          </a:bodyPr>
          <a:lstStyle/>
          <a:p>
            <a:pPr indent="-287019" lvl="0" marL="299085"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Map inteface có thể được khai báo như sau:</a:t>
            </a:r>
            <a:endParaRPr b="0" i="0" sz="2800" u="none" cap="none" strike="noStrike">
              <a:solidFill>
                <a:srgbClr val="000000"/>
              </a:solidFill>
              <a:latin typeface="Times New Roman"/>
              <a:ea typeface="Times New Roman"/>
              <a:cs typeface="Times New Roman"/>
              <a:sym typeface="Times New Roman"/>
            </a:endParaRPr>
          </a:p>
          <a:p>
            <a:pPr indent="-287019" lvl="0" marL="299085" marR="0" rtl="0" algn="l">
              <a:lnSpc>
                <a:spcPct val="100000"/>
              </a:lnSpc>
              <a:spcBef>
                <a:spcPts val="0"/>
              </a:spcBef>
              <a:spcAft>
                <a:spcPts val="0"/>
              </a:spcAft>
              <a:buClr>
                <a:srgbClr val="000000"/>
              </a:buClr>
              <a:buSzPts val="2800"/>
              <a:buFont typeface="Noto Sans Symbols"/>
              <a:buChar char="▪"/>
            </a:pPr>
            <a:r>
              <a:rPr b="1" i="0" lang="en-US" sz="2800" u="none" cap="none" strike="noStrike">
                <a:solidFill>
                  <a:srgbClr val="36365C"/>
                </a:solidFill>
                <a:latin typeface="Times New Roman"/>
                <a:ea typeface="Times New Roman"/>
                <a:cs typeface="Times New Roman"/>
                <a:sym typeface="Times New Roman"/>
              </a:rPr>
              <a:t>Cú pháp</a:t>
            </a:r>
            <a:r>
              <a:rPr b="0" i="0" lang="en-US" sz="2800" u="none" cap="none" strike="noStrike">
                <a:solidFill>
                  <a:srgbClr val="36365C"/>
                </a:solidFill>
                <a:latin typeface="Times New Roman"/>
                <a:ea typeface="Times New Roman"/>
                <a:cs typeface="Times New Roman"/>
                <a:sym typeface="Times New Roman"/>
              </a:rPr>
              <a:t>:</a:t>
            </a:r>
            <a:endParaRPr b="0" i="0" sz="2800" u="none" cap="none" strike="noStrike">
              <a:solidFill>
                <a:srgbClr val="000000"/>
              </a:solidFill>
              <a:latin typeface="Times New Roman"/>
              <a:ea typeface="Times New Roman"/>
              <a:cs typeface="Times New Roman"/>
              <a:sym typeface="Times New Roman"/>
            </a:endParaRPr>
          </a:p>
          <a:p>
            <a:pPr indent="13335" lvl="0" marL="2844165" marR="5080" rtl="0" algn="l">
              <a:lnSpc>
                <a:spcPct val="100000"/>
              </a:lnSpc>
              <a:spcBef>
                <a:spcPts val="0"/>
              </a:spcBef>
              <a:spcAft>
                <a:spcPts val="0"/>
              </a:spcAft>
              <a:buNone/>
            </a:pPr>
            <a:r>
              <a:rPr b="0" i="1" lang="en-US" sz="2800" u="none" cap="none" strike="noStrike">
                <a:solidFill>
                  <a:srgbClr val="0000FF"/>
                </a:solidFill>
                <a:latin typeface="Times New Roman"/>
                <a:ea typeface="Times New Roman"/>
                <a:cs typeface="Times New Roman"/>
                <a:sym typeface="Times New Roman"/>
              </a:rPr>
              <a:t>Map</a:t>
            </a:r>
            <a:r>
              <a:rPr b="0" i="1" lang="en-US" sz="2800" u="none" cap="none" strike="noStrike">
                <a:solidFill>
                  <a:srgbClr val="36365C"/>
                </a:solidFill>
                <a:latin typeface="Times New Roman"/>
                <a:ea typeface="Times New Roman"/>
                <a:cs typeface="Times New Roman"/>
                <a:sym typeface="Times New Roman"/>
              </a:rPr>
              <a:t>&lt;K,V&gt; &lt;Tên&gt; = </a:t>
            </a:r>
            <a:r>
              <a:rPr b="0" i="1" lang="en-US" sz="2800" u="none" cap="none" strike="noStrike">
                <a:solidFill>
                  <a:srgbClr val="0000FF"/>
                </a:solidFill>
                <a:latin typeface="Times New Roman"/>
                <a:ea typeface="Times New Roman"/>
                <a:cs typeface="Times New Roman"/>
                <a:sym typeface="Times New Roman"/>
              </a:rPr>
              <a:t>new HashMap</a:t>
            </a:r>
            <a:r>
              <a:rPr b="0" i="1" lang="en-US" sz="2800" u="none" cap="none" strike="noStrike">
                <a:solidFill>
                  <a:srgbClr val="36365C"/>
                </a:solidFill>
                <a:latin typeface="Times New Roman"/>
                <a:ea typeface="Times New Roman"/>
                <a:cs typeface="Times New Roman"/>
                <a:sym typeface="Times New Roman"/>
              </a:rPr>
              <a:t>&lt;&gt;();  </a:t>
            </a:r>
            <a:r>
              <a:rPr b="0" i="1" lang="en-US" sz="2800" u="none" cap="none" strike="noStrike">
                <a:solidFill>
                  <a:srgbClr val="0000FF"/>
                </a:solidFill>
                <a:latin typeface="Times New Roman"/>
                <a:ea typeface="Times New Roman"/>
                <a:cs typeface="Times New Roman"/>
                <a:sym typeface="Times New Roman"/>
              </a:rPr>
              <a:t>Map</a:t>
            </a:r>
            <a:r>
              <a:rPr b="0" i="1" lang="en-US" sz="2800" u="none" cap="none" strike="noStrike">
                <a:solidFill>
                  <a:srgbClr val="36365C"/>
                </a:solidFill>
                <a:latin typeface="Times New Roman"/>
                <a:ea typeface="Times New Roman"/>
                <a:cs typeface="Times New Roman"/>
                <a:sym typeface="Times New Roman"/>
              </a:rPr>
              <a:t>&lt;K,V&gt; &lt;Tên&gt; = </a:t>
            </a:r>
            <a:r>
              <a:rPr b="0" i="1" lang="en-US" sz="2800" u="none" cap="none" strike="noStrike">
                <a:solidFill>
                  <a:srgbClr val="0000FF"/>
                </a:solidFill>
                <a:latin typeface="Times New Roman"/>
                <a:ea typeface="Times New Roman"/>
                <a:cs typeface="Times New Roman"/>
                <a:sym typeface="Times New Roman"/>
              </a:rPr>
              <a:t>new LinkedHashMap</a:t>
            </a:r>
            <a:r>
              <a:rPr b="0" i="1" lang="en-US" sz="2800" u="none" cap="none" strike="noStrike">
                <a:solidFill>
                  <a:srgbClr val="36365C"/>
                </a:solidFill>
                <a:latin typeface="Times New Roman"/>
                <a:ea typeface="Times New Roman"/>
                <a:cs typeface="Times New Roman"/>
                <a:sym typeface="Times New Roman"/>
              </a:rPr>
              <a:t>&lt;&gt;();  </a:t>
            </a:r>
            <a:r>
              <a:rPr b="0" i="1" lang="en-US" sz="2800" u="none" cap="none" strike="noStrike">
                <a:solidFill>
                  <a:srgbClr val="0000FF"/>
                </a:solidFill>
                <a:latin typeface="Times New Roman"/>
                <a:ea typeface="Times New Roman"/>
                <a:cs typeface="Times New Roman"/>
                <a:sym typeface="Times New Roman"/>
              </a:rPr>
              <a:t>Map</a:t>
            </a:r>
            <a:r>
              <a:rPr b="0" i="1" lang="en-US" sz="2800" u="none" cap="none" strike="noStrike">
                <a:solidFill>
                  <a:srgbClr val="36365C"/>
                </a:solidFill>
                <a:latin typeface="Times New Roman"/>
                <a:ea typeface="Times New Roman"/>
                <a:cs typeface="Times New Roman"/>
                <a:sym typeface="Times New Roman"/>
              </a:rPr>
              <a:t>&lt;K,V&gt; &lt;Tên&gt; = </a:t>
            </a:r>
            <a:r>
              <a:rPr b="0" i="1" lang="en-US" sz="2800" u="none" cap="none" strike="noStrike">
                <a:solidFill>
                  <a:srgbClr val="0000FF"/>
                </a:solidFill>
                <a:latin typeface="Times New Roman"/>
                <a:ea typeface="Times New Roman"/>
                <a:cs typeface="Times New Roman"/>
                <a:sym typeface="Times New Roman"/>
              </a:rPr>
              <a:t>new TreeMap</a:t>
            </a:r>
            <a:r>
              <a:rPr b="0" i="1" lang="en-US" sz="2800" u="none" cap="none" strike="noStrike">
                <a:solidFill>
                  <a:srgbClr val="36365C"/>
                </a:solidFill>
                <a:latin typeface="Times New Roman"/>
                <a:ea typeface="Times New Roman"/>
                <a:cs typeface="Times New Roman"/>
                <a:sym typeface="Times New Roman"/>
              </a:rPr>
              <a:t>&lt;&gt;();</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44" name="Google Shape;144;p2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145" name="Google Shape;145;p22"/>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Các phương thức của Map Interface</a:t>
            </a:r>
            <a:endParaRPr b="1" sz="2800">
              <a:latin typeface="Times New Roman"/>
              <a:ea typeface="Times New Roman"/>
              <a:cs typeface="Times New Roman"/>
              <a:sym typeface="Times New Roman"/>
            </a:endParaRPr>
          </a:p>
        </p:txBody>
      </p:sp>
      <p:sp>
        <p:nvSpPr>
          <p:cNvPr id="146" name="Google Shape;146;p22"/>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147" name="Google Shape;147;p22"/>
          <p:cNvSpPr txBox="1"/>
          <p:nvPr>
            <p:ph idx="4294967295" type="sldNum"/>
          </p:nvPr>
        </p:nvSpPr>
        <p:spPr>
          <a:xfrm>
            <a:off x="11974830" y="7023255"/>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148" name="Google Shape;148;p22"/>
          <p:cNvSpPr txBox="1"/>
          <p:nvPr/>
        </p:nvSpPr>
        <p:spPr>
          <a:xfrm>
            <a:off x="706451" y="1552635"/>
            <a:ext cx="5507990" cy="452120"/>
          </a:xfrm>
          <a:prstGeom prst="rect">
            <a:avLst/>
          </a:prstGeom>
          <a:noFill/>
          <a:ln>
            <a:noFill/>
          </a:ln>
        </p:spPr>
        <p:txBody>
          <a:bodyPr anchorCtr="0" anchor="t" bIns="0" lIns="0" spcFirstLastPara="1" rIns="0" wrap="square" tIns="12050">
            <a:spAutoFit/>
          </a:bodyPr>
          <a:lstStyle/>
          <a:p>
            <a:pPr indent="-287019" lvl="0" marL="299085"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Các phương thức của Map interface:</a:t>
            </a:r>
            <a:endParaRPr b="0" i="0" sz="2800" u="none" cap="none" strike="noStrike">
              <a:solidFill>
                <a:srgbClr val="000000"/>
              </a:solidFill>
              <a:latin typeface="Times New Roman"/>
              <a:ea typeface="Times New Roman"/>
              <a:cs typeface="Times New Roman"/>
              <a:sym typeface="Times New Roman"/>
            </a:endParaRPr>
          </a:p>
        </p:txBody>
      </p:sp>
      <p:graphicFrame>
        <p:nvGraphicFramePr>
          <p:cNvPr id="149" name="Google Shape;149;p22"/>
          <p:cNvGraphicFramePr/>
          <p:nvPr/>
        </p:nvGraphicFramePr>
        <p:xfrm>
          <a:off x="621323" y="2048748"/>
          <a:ext cx="3000000" cy="3000000"/>
        </p:xfrm>
        <a:graphic>
          <a:graphicData uri="http://schemas.openxmlformats.org/drawingml/2006/table">
            <a:tbl>
              <a:tblPr bandRow="1" firstRow="1">
                <a:noFill/>
                <a:tableStyleId>{7882ED56-9CE7-4252-A32E-9EB2EA12498E}</a:tableStyleId>
              </a:tblPr>
              <a:tblGrid>
                <a:gridCol w="3760475"/>
                <a:gridCol w="7354575"/>
              </a:tblGrid>
              <a:tr h="370850">
                <a:tc>
                  <a:txBody>
                    <a:bodyPr/>
                    <a:lstStyle/>
                    <a:p>
                      <a:pPr indent="0" lvl="0" marL="91440" marR="0" rtl="0" algn="l">
                        <a:lnSpc>
                          <a:spcPct val="100000"/>
                        </a:lnSpc>
                        <a:spcBef>
                          <a:spcPts val="0"/>
                        </a:spcBef>
                        <a:spcAft>
                          <a:spcPts val="0"/>
                        </a:spcAft>
                        <a:buNone/>
                      </a:pPr>
                      <a:r>
                        <a:rPr b="1" lang="en-US" sz="1800" u="none" cap="none" strike="noStrike">
                          <a:solidFill>
                            <a:srgbClr val="FFFFFF"/>
                          </a:solidFill>
                          <a:latin typeface="Times New Roman"/>
                          <a:ea typeface="Times New Roman"/>
                          <a:cs typeface="Times New Roman"/>
                          <a:sym typeface="Times New Roman"/>
                        </a:rPr>
                        <a:t>Phương thức</a:t>
                      </a:r>
                      <a:endParaRPr sz="1800" u="none" cap="none" strike="noStrike">
                        <a:latin typeface="Times New Roman"/>
                        <a:ea typeface="Times New Roman"/>
                        <a:cs typeface="Times New Roman"/>
                        <a:sym typeface="Times New Roman"/>
                      </a:endParaRPr>
                    </a:p>
                  </a:txBody>
                  <a:tcPr marT="381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92075" marR="0" rtl="0" algn="l">
                        <a:lnSpc>
                          <a:spcPct val="100000"/>
                        </a:lnSpc>
                        <a:spcBef>
                          <a:spcPts val="0"/>
                        </a:spcBef>
                        <a:spcAft>
                          <a:spcPts val="0"/>
                        </a:spcAft>
                        <a:buNone/>
                      </a:pPr>
                      <a:r>
                        <a:rPr b="1" lang="en-US" sz="1800" u="none" cap="none" strike="noStrike">
                          <a:solidFill>
                            <a:srgbClr val="FFFFFF"/>
                          </a:solidFill>
                          <a:latin typeface="Times New Roman"/>
                          <a:ea typeface="Times New Roman"/>
                          <a:cs typeface="Times New Roman"/>
                          <a:sym typeface="Times New Roman"/>
                        </a:rPr>
                        <a:t>Mô tả</a:t>
                      </a:r>
                      <a:endParaRPr sz="1800" u="none" cap="none" strike="noStrike">
                        <a:latin typeface="Times New Roman"/>
                        <a:ea typeface="Times New Roman"/>
                        <a:cs typeface="Times New Roman"/>
                        <a:sym typeface="Times New Roman"/>
                      </a:endParaRPr>
                    </a:p>
                  </a:txBody>
                  <a:tcPr marT="381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r>
              <a:tr h="370850">
                <a:tc>
                  <a:txBody>
                    <a:bodyPr/>
                    <a:lstStyle/>
                    <a:p>
                      <a:pPr indent="0" lvl="0" marL="91440" marR="0" rtl="0" algn="l">
                        <a:lnSpc>
                          <a:spcPct val="100000"/>
                        </a:lnSpc>
                        <a:spcBef>
                          <a:spcPts val="0"/>
                        </a:spcBef>
                        <a:spcAft>
                          <a:spcPts val="0"/>
                        </a:spcAft>
                        <a:buNone/>
                      </a:pPr>
                      <a:r>
                        <a:rPr lang="en-US" sz="1800" u="none" cap="none" strike="noStrike">
                          <a:solidFill>
                            <a:srgbClr val="36365C"/>
                          </a:solidFill>
                          <a:latin typeface="Times New Roman"/>
                          <a:ea typeface="Times New Roman"/>
                          <a:cs typeface="Times New Roman"/>
                          <a:sym typeface="Times New Roman"/>
                        </a:rPr>
                        <a:t>void </a:t>
                      </a:r>
                      <a:r>
                        <a:rPr lang="en-US" sz="1800" u="none" cap="none" strike="noStrike">
                          <a:solidFill>
                            <a:srgbClr val="0000FF"/>
                          </a:solidFill>
                          <a:latin typeface="Times New Roman"/>
                          <a:ea typeface="Times New Roman"/>
                          <a:cs typeface="Times New Roman"/>
                          <a:sym typeface="Times New Roman"/>
                        </a:rPr>
                        <a:t>clear</a:t>
                      </a:r>
                      <a:r>
                        <a:rPr lang="en-US" sz="1800" u="none" cap="none" strike="noStrike">
                          <a:solidFill>
                            <a:srgbClr val="36365C"/>
                          </a:solidFill>
                          <a:latin typeface="Times New Roman"/>
                          <a:ea typeface="Times New Roman"/>
                          <a:cs typeface="Times New Roman"/>
                          <a:sym typeface="Times New Roman"/>
                        </a:rPr>
                        <a:t>()</a:t>
                      </a:r>
                      <a:endParaRPr sz="1800" u="none" cap="none" strike="noStrike">
                        <a:latin typeface="Times New Roman"/>
                        <a:ea typeface="Times New Roman"/>
                        <a:cs typeface="Times New Roman"/>
                        <a:sym typeface="Times New Roman"/>
                      </a:endParaRPr>
                    </a:p>
                  </a:txBody>
                  <a:tcPr marT="406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0" rtl="0" algn="l">
                        <a:lnSpc>
                          <a:spcPct val="100000"/>
                        </a:lnSpc>
                        <a:spcBef>
                          <a:spcPts val="0"/>
                        </a:spcBef>
                        <a:spcAft>
                          <a:spcPts val="0"/>
                        </a:spcAft>
                        <a:buNone/>
                      </a:pPr>
                      <a:r>
                        <a:rPr lang="en-US" sz="1800" u="none" cap="none" strike="noStrike">
                          <a:solidFill>
                            <a:srgbClr val="36365C"/>
                          </a:solidFill>
                          <a:latin typeface="Times New Roman"/>
                          <a:ea typeface="Times New Roman"/>
                          <a:cs typeface="Times New Roman"/>
                          <a:sym typeface="Times New Roman"/>
                        </a:rPr>
                        <a:t>Gỡ bỏ tất cả cặp key/value từ Map đang gọi</a:t>
                      </a:r>
                      <a:endParaRPr sz="1800" u="none" cap="none" strike="noStrike">
                        <a:latin typeface="Times New Roman"/>
                        <a:ea typeface="Times New Roman"/>
                        <a:cs typeface="Times New Roman"/>
                        <a:sym typeface="Times New Roman"/>
                      </a:endParaRPr>
                    </a:p>
                  </a:txBody>
                  <a:tcPr marT="406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443350">
                <a:tc>
                  <a:txBody>
                    <a:bodyPr/>
                    <a:lstStyle/>
                    <a:p>
                      <a:pPr indent="0" lvl="0" marL="91440" marR="0" rtl="0" algn="l">
                        <a:lnSpc>
                          <a:spcPct val="100000"/>
                        </a:lnSpc>
                        <a:spcBef>
                          <a:spcPts val="0"/>
                        </a:spcBef>
                        <a:spcAft>
                          <a:spcPts val="0"/>
                        </a:spcAft>
                        <a:buNone/>
                      </a:pPr>
                      <a:r>
                        <a:rPr lang="en-US" sz="1800" u="none" cap="none" strike="noStrike">
                          <a:solidFill>
                            <a:srgbClr val="36365C"/>
                          </a:solidFill>
                          <a:latin typeface="Times New Roman"/>
                          <a:ea typeface="Times New Roman"/>
                          <a:cs typeface="Times New Roman"/>
                          <a:sym typeface="Times New Roman"/>
                        </a:rPr>
                        <a:t>boolean </a:t>
                      </a:r>
                      <a:r>
                        <a:rPr lang="en-US" sz="1800" u="none" cap="none" strike="noStrike">
                          <a:solidFill>
                            <a:srgbClr val="0000FF"/>
                          </a:solidFill>
                          <a:latin typeface="Times New Roman"/>
                          <a:ea typeface="Times New Roman"/>
                          <a:cs typeface="Times New Roman"/>
                          <a:sym typeface="Times New Roman"/>
                        </a:rPr>
                        <a:t>containsKey</a:t>
                      </a:r>
                      <a:r>
                        <a:rPr lang="en-US" sz="1800" u="none" cap="none" strike="noStrike">
                          <a:solidFill>
                            <a:srgbClr val="36365C"/>
                          </a:solidFill>
                          <a:latin typeface="Times New Roman"/>
                          <a:ea typeface="Times New Roman"/>
                          <a:cs typeface="Times New Roman"/>
                          <a:sym typeface="Times New Roman"/>
                        </a:rPr>
                        <a:t>(Object key)</a:t>
                      </a:r>
                      <a:endParaRPr sz="1800" u="none" cap="none" strike="noStrike">
                        <a:latin typeface="Times New Roman"/>
                        <a:ea typeface="Times New Roman"/>
                        <a:cs typeface="Times New Roman"/>
                        <a:sym typeface="Times New Roman"/>
                      </a:endParaRPr>
                    </a:p>
                  </a:txBody>
                  <a:tcPr marT="77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2075" marR="0" rtl="0" algn="l">
                        <a:lnSpc>
                          <a:spcPct val="100000"/>
                        </a:lnSpc>
                        <a:spcBef>
                          <a:spcPts val="0"/>
                        </a:spcBef>
                        <a:spcAft>
                          <a:spcPts val="0"/>
                        </a:spcAft>
                        <a:buNone/>
                      </a:pPr>
                      <a:r>
                        <a:rPr lang="en-US" sz="1800" u="none" cap="none" strike="noStrike">
                          <a:solidFill>
                            <a:srgbClr val="36365C"/>
                          </a:solidFill>
                          <a:latin typeface="Times New Roman"/>
                          <a:ea typeface="Times New Roman"/>
                          <a:cs typeface="Times New Roman"/>
                          <a:sym typeface="Times New Roman"/>
                        </a:rPr>
                        <a:t>Trả về true nếu Map đang gọi chứa k như là một key. Nếu không là false</a:t>
                      </a:r>
                      <a:endParaRPr sz="1800" u="none" cap="none" strike="noStrike">
                        <a:latin typeface="Times New Roman"/>
                        <a:ea typeface="Times New Roman"/>
                        <a:cs typeface="Times New Roman"/>
                        <a:sym typeface="Times New Roman"/>
                      </a:endParaRPr>
                    </a:p>
                  </a:txBody>
                  <a:tcPr marT="77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370850">
                <a:tc>
                  <a:txBody>
                    <a:bodyPr/>
                    <a:lstStyle/>
                    <a:p>
                      <a:pPr indent="0" lvl="0" marL="91440" marR="0" rtl="0" algn="l">
                        <a:lnSpc>
                          <a:spcPct val="100000"/>
                        </a:lnSpc>
                        <a:spcBef>
                          <a:spcPts val="0"/>
                        </a:spcBef>
                        <a:spcAft>
                          <a:spcPts val="0"/>
                        </a:spcAft>
                        <a:buNone/>
                      </a:pPr>
                      <a:r>
                        <a:rPr lang="en-US" sz="1800" u="none" cap="none" strike="noStrike">
                          <a:solidFill>
                            <a:srgbClr val="36365C"/>
                          </a:solidFill>
                          <a:latin typeface="Times New Roman"/>
                          <a:ea typeface="Times New Roman"/>
                          <a:cs typeface="Times New Roman"/>
                          <a:sym typeface="Times New Roman"/>
                        </a:rPr>
                        <a:t>boolean </a:t>
                      </a:r>
                      <a:r>
                        <a:rPr lang="en-US" sz="1800" u="none" cap="none" strike="noStrike">
                          <a:solidFill>
                            <a:srgbClr val="0000FF"/>
                          </a:solidFill>
                          <a:latin typeface="Times New Roman"/>
                          <a:ea typeface="Times New Roman"/>
                          <a:cs typeface="Times New Roman"/>
                          <a:sym typeface="Times New Roman"/>
                        </a:rPr>
                        <a:t>containsValue</a:t>
                      </a:r>
                      <a:r>
                        <a:rPr lang="en-US" sz="1800" u="none" cap="none" strike="noStrike">
                          <a:solidFill>
                            <a:srgbClr val="36365C"/>
                          </a:solidFill>
                          <a:latin typeface="Times New Roman"/>
                          <a:ea typeface="Times New Roman"/>
                          <a:cs typeface="Times New Roman"/>
                          <a:sym typeface="Times New Roman"/>
                        </a:rPr>
                        <a:t>(Object v)</a:t>
                      </a:r>
                      <a:endParaRPr sz="1800" u="none" cap="none" strike="noStrike">
                        <a:latin typeface="Times New Roman"/>
                        <a:ea typeface="Times New Roman"/>
                        <a:cs typeface="Times New Roman"/>
                        <a:sym typeface="Times New Roman"/>
                      </a:endParaRPr>
                    </a:p>
                  </a:txBody>
                  <a:tcPr marT="41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0" rtl="0" algn="l">
                        <a:lnSpc>
                          <a:spcPct val="100000"/>
                        </a:lnSpc>
                        <a:spcBef>
                          <a:spcPts val="0"/>
                        </a:spcBef>
                        <a:spcAft>
                          <a:spcPts val="0"/>
                        </a:spcAft>
                        <a:buNone/>
                      </a:pPr>
                      <a:r>
                        <a:rPr lang="en-US" sz="1800" u="none" cap="none" strike="noStrike">
                          <a:solidFill>
                            <a:srgbClr val="36365C"/>
                          </a:solidFill>
                          <a:latin typeface="Times New Roman"/>
                          <a:ea typeface="Times New Roman"/>
                          <a:cs typeface="Times New Roman"/>
                          <a:sym typeface="Times New Roman"/>
                        </a:rPr>
                        <a:t>Trả về true nếu Map đang gọi chứa v như là một value. Nếu không là false</a:t>
                      </a:r>
                      <a:endParaRPr sz="1800" u="none" cap="none" strike="noStrike">
                        <a:latin typeface="Times New Roman"/>
                        <a:ea typeface="Times New Roman"/>
                        <a:cs typeface="Times New Roman"/>
                        <a:sym typeface="Times New Roman"/>
                      </a:endParaRPr>
                    </a:p>
                  </a:txBody>
                  <a:tcPr marT="41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370850">
                <a:tc>
                  <a:txBody>
                    <a:bodyPr/>
                    <a:lstStyle/>
                    <a:p>
                      <a:pPr indent="0" lvl="0" marL="91440" marR="0" rtl="0" algn="l">
                        <a:lnSpc>
                          <a:spcPct val="100000"/>
                        </a:lnSpc>
                        <a:spcBef>
                          <a:spcPts val="0"/>
                        </a:spcBef>
                        <a:spcAft>
                          <a:spcPts val="0"/>
                        </a:spcAft>
                        <a:buNone/>
                      </a:pPr>
                      <a:r>
                        <a:rPr lang="en-US" sz="1800" u="none" cap="none" strike="noStrike">
                          <a:solidFill>
                            <a:srgbClr val="36365C"/>
                          </a:solidFill>
                          <a:latin typeface="Times New Roman"/>
                          <a:ea typeface="Times New Roman"/>
                          <a:cs typeface="Times New Roman"/>
                          <a:sym typeface="Times New Roman"/>
                        </a:rPr>
                        <a:t>boolean </a:t>
                      </a:r>
                      <a:r>
                        <a:rPr lang="en-US" sz="1800" u="none" cap="none" strike="noStrike">
                          <a:solidFill>
                            <a:srgbClr val="0000FF"/>
                          </a:solidFill>
                          <a:latin typeface="Times New Roman"/>
                          <a:ea typeface="Times New Roman"/>
                          <a:cs typeface="Times New Roman"/>
                          <a:sym typeface="Times New Roman"/>
                        </a:rPr>
                        <a:t>equals</a:t>
                      </a:r>
                      <a:r>
                        <a:rPr lang="en-US" sz="1800" u="none" cap="none" strike="noStrike">
                          <a:solidFill>
                            <a:srgbClr val="36365C"/>
                          </a:solidFill>
                          <a:latin typeface="Times New Roman"/>
                          <a:ea typeface="Times New Roman"/>
                          <a:cs typeface="Times New Roman"/>
                          <a:sym typeface="Times New Roman"/>
                        </a:rPr>
                        <a:t>(Object obj)</a:t>
                      </a:r>
                      <a:endParaRPr sz="1800" u="none" cap="none" strike="noStrike">
                        <a:latin typeface="Times New Roman"/>
                        <a:ea typeface="Times New Roman"/>
                        <a:cs typeface="Times New Roman"/>
                        <a:sym typeface="Times New Roman"/>
                      </a:endParaRPr>
                    </a:p>
                  </a:txBody>
                  <a:tcPr marT="41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2075" marR="0" rtl="0" algn="l">
                        <a:lnSpc>
                          <a:spcPct val="100000"/>
                        </a:lnSpc>
                        <a:spcBef>
                          <a:spcPts val="0"/>
                        </a:spcBef>
                        <a:spcAft>
                          <a:spcPts val="0"/>
                        </a:spcAft>
                        <a:buNone/>
                      </a:pPr>
                      <a:r>
                        <a:rPr lang="en-US" sz="1800" u="none" cap="none" strike="noStrike">
                          <a:solidFill>
                            <a:srgbClr val="36365C"/>
                          </a:solidFill>
                          <a:latin typeface="Times New Roman"/>
                          <a:ea typeface="Times New Roman"/>
                          <a:cs typeface="Times New Roman"/>
                          <a:sym typeface="Times New Roman"/>
                        </a:rPr>
                        <a:t>Trả về true nếu obj là một Map và chứa cùng các Entry. Nếu không là false.</a:t>
                      </a:r>
                      <a:endParaRPr sz="1800" u="none" cap="none" strike="noStrike">
                        <a:latin typeface="Times New Roman"/>
                        <a:ea typeface="Times New Roman"/>
                        <a:cs typeface="Times New Roman"/>
                        <a:sym typeface="Times New Roman"/>
                      </a:endParaRPr>
                    </a:p>
                  </a:txBody>
                  <a:tcPr marT="41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370850">
                <a:tc>
                  <a:txBody>
                    <a:bodyPr/>
                    <a:lstStyle/>
                    <a:p>
                      <a:pPr indent="0" lvl="0" marL="91440" marR="0" rtl="0" algn="l">
                        <a:lnSpc>
                          <a:spcPct val="100000"/>
                        </a:lnSpc>
                        <a:spcBef>
                          <a:spcPts val="0"/>
                        </a:spcBef>
                        <a:spcAft>
                          <a:spcPts val="0"/>
                        </a:spcAft>
                        <a:buNone/>
                      </a:pPr>
                      <a:r>
                        <a:rPr lang="en-US" sz="1800" u="none" cap="none" strike="noStrike">
                          <a:solidFill>
                            <a:srgbClr val="36365C"/>
                          </a:solidFill>
                          <a:latin typeface="Times New Roman"/>
                          <a:ea typeface="Times New Roman"/>
                          <a:cs typeface="Times New Roman"/>
                          <a:sym typeface="Times New Roman"/>
                        </a:rPr>
                        <a:t>Object </a:t>
                      </a:r>
                      <a:r>
                        <a:rPr lang="en-US" sz="1800" u="none" cap="none" strike="noStrike">
                          <a:solidFill>
                            <a:srgbClr val="0000FF"/>
                          </a:solidFill>
                          <a:latin typeface="Times New Roman"/>
                          <a:ea typeface="Times New Roman"/>
                          <a:cs typeface="Times New Roman"/>
                          <a:sym typeface="Times New Roman"/>
                        </a:rPr>
                        <a:t>get</a:t>
                      </a:r>
                      <a:r>
                        <a:rPr lang="en-US" sz="1800" u="none" cap="none" strike="noStrike">
                          <a:solidFill>
                            <a:srgbClr val="36365C"/>
                          </a:solidFill>
                          <a:latin typeface="Times New Roman"/>
                          <a:ea typeface="Times New Roman"/>
                          <a:cs typeface="Times New Roman"/>
                          <a:sym typeface="Times New Roman"/>
                        </a:rPr>
                        <a:t>(Object key)</a:t>
                      </a:r>
                      <a:endParaRPr sz="1800" u="none" cap="none" strike="noStrike">
                        <a:latin typeface="Times New Roman"/>
                        <a:ea typeface="Times New Roman"/>
                        <a:cs typeface="Times New Roman"/>
                        <a:sym typeface="Times New Roman"/>
                      </a:endParaRPr>
                    </a:p>
                  </a:txBody>
                  <a:tcPr marT="41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0" rtl="0" algn="l">
                        <a:lnSpc>
                          <a:spcPct val="100000"/>
                        </a:lnSpc>
                        <a:spcBef>
                          <a:spcPts val="0"/>
                        </a:spcBef>
                        <a:spcAft>
                          <a:spcPts val="0"/>
                        </a:spcAft>
                        <a:buNone/>
                      </a:pPr>
                      <a:r>
                        <a:rPr lang="en-US" sz="1800" u="none" cap="none" strike="noStrike">
                          <a:solidFill>
                            <a:srgbClr val="36365C"/>
                          </a:solidFill>
                          <a:latin typeface="Times New Roman"/>
                          <a:ea typeface="Times New Roman"/>
                          <a:cs typeface="Times New Roman"/>
                          <a:sym typeface="Times New Roman"/>
                        </a:rPr>
                        <a:t>Trả về value mà liên kết với key</a:t>
                      </a:r>
                      <a:endParaRPr sz="1800" u="none" cap="none" strike="noStrike">
                        <a:latin typeface="Times New Roman"/>
                        <a:ea typeface="Times New Roman"/>
                        <a:cs typeface="Times New Roman"/>
                        <a:sym typeface="Times New Roman"/>
                      </a:endParaRPr>
                    </a:p>
                  </a:txBody>
                  <a:tcPr marT="41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370850">
                <a:tc>
                  <a:txBody>
                    <a:bodyPr/>
                    <a:lstStyle/>
                    <a:p>
                      <a:pPr indent="0" lvl="0" marL="91440" marR="0" rtl="0" algn="l">
                        <a:lnSpc>
                          <a:spcPct val="100000"/>
                        </a:lnSpc>
                        <a:spcBef>
                          <a:spcPts val="0"/>
                        </a:spcBef>
                        <a:spcAft>
                          <a:spcPts val="0"/>
                        </a:spcAft>
                        <a:buNone/>
                      </a:pPr>
                      <a:r>
                        <a:rPr lang="en-US" sz="1800" u="none" cap="none" strike="noStrike">
                          <a:solidFill>
                            <a:srgbClr val="36365C"/>
                          </a:solidFill>
                          <a:latin typeface="Times New Roman"/>
                          <a:ea typeface="Times New Roman"/>
                          <a:cs typeface="Times New Roman"/>
                          <a:sym typeface="Times New Roman"/>
                        </a:rPr>
                        <a:t>int </a:t>
                      </a:r>
                      <a:r>
                        <a:rPr lang="en-US" sz="1800" u="none" cap="none" strike="noStrike">
                          <a:solidFill>
                            <a:srgbClr val="0000FF"/>
                          </a:solidFill>
                          <a:latin typeface="Times New Roman"/>
                          <a:ea typeface="Times New Roman"/>
                          <a:cs typeface="Times New Roman"/>
                          <a:sym typeface="Times New Roman"/>
                        </a:rPr>
                        <a:t>hashCode</a:t>
                      </a:r>
                      <a:r>
                        <a:rPr lang="en-US" sz="1800" u="none" cap="none" strike="noStrike">
                          <a:solidFill>
                            <a:srgbClr val="36365C"/>
                          </a:solidFill>
                          <a:latin typeface="Times New Roman"/>
                          <a:ea typeface="Times New Roman"/>
                          <a:cs typeface="Times New Roman"/>
                          <a:sym typeface="Times New Roman"/>
                        </a:rPr>
                        <a:t>()</a:t>
                      </a:r>
                      <a:endParaRPr sz="1800" u="none" cap="none" strike="noStrike">
                        <a:latin typeface="Times New Roman"/>
                        <a:ea typeface="Times New Roman"/>
                        <a:cs typeface="Times New Roman"/>
                        <a:sym typeface="Times New Roman"/>
                      </a:endParaRPr>
                    </a:p>
                  </a:txBody>
                  <a:tcPr marT="41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2075" marR="0" rtl="0" algn="l">
                        <a:lnSpc>
                          <a:spcPct val="100000"/>
                        </a:lnSpc>
                        <a:spcBef>
                          <a:spcPts val="0"/>
                        </a:spcBef>
                        <a:spcAft>
                          <a:spcPts val="0"/>
                        </a:spcAft>
                        <a:buNone/>
                      </a:pPr>
                      <a:r>
                        <a:rPr lang="en-US" sz="1800" u="none" cap="none" strike="noStrike">
                          <a:solidFill>
                            <a:srgbClr val="36365C"/>
                          </a:solidFill>
                          <a:latin typeface="Times New Roman"/>
                          <a:ea typeface="Times New Roman"/>
                          <a:cs typeface="Times New Roman"/>
                          <a:sym typeface="Times New Roman"/>
                        </a:rPr>
                        <a:t>Trả về hash code cho Map đang gọi</a:t>
                      </a:r>
                      <a:endParaRPr sz="1800" u="none" cap="none" strike="noStrike">
                        <a:latin typeface="Times New Roman"/>
                        <a:ea typeface="Times New Roman"/>
                        <a:cs typeface="Times New Roman"/>
                        <a:sym typeface="Times New Roman"/>
                      </a:endParaRPr>
                    </a:p>
                  </a:txBody>
                  <a:tcPr marT="41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370850">
                <a:tc>
                  <a:txBody>
                    <a:bodyPr/>
                    <a:lstStyle/>
                    <a:p>
                      <a:pPr indent="0" lvl="0" marL="91440" marR="0" rtl="0" algn="l">
                        <a:lnSpc>
                          <a:spcPct val="100000"/>
                        </a:lnSpc>
                        <a:spcBef>
                          <a:spcPts val="0"/>
                        </a:spcBef>
                        <a:spcAft>
                          <a:spcPts val="0"/>
                        </a:spcAft>
                        <a:buNone/>
                      </a:pPr>
                      <a:r>
                        <a:rPr lang="en-US" sz="1800" u="none" cap="none" strike="noStrike">
                          <a:solidFill>
                            <a:srgbClr val="36365C"/>
                          </a:solidFill>
                          <a:latin typeface="Times New Roman"/>
                          <a:ea typeface="Times New Roman"/>
                          <a:cs typeface="Times New Roman"/>
                          <a:sym typeface="Times New Roman"/>
                        </a:rPr>
                        <a:t>boolean </a:t>
                      </a:r>
                      <a:r>
                        <a:rPr lang="en-US" sz="1800" u="none" cap="none" strike="noStrike">
                          <a:solidFill>
                            <a:srgbClr val="0000FF"/>
                          </a:solidFill>
                          <a:latin typeface="Times New Roman"/>
                          <a:ea typeface="Times New Roman"/>
                          <a:cs typeface="Times New Roman"/>
                          <a:sym typeface="Times New Roman"/>
                        </a:rPr>
                        <a:t>isEmpty</a:t>
                      </a:r>
                      <a:r>
                        <a:rPr lang="en-US" sz="1800" u="none" cap="none" strike="noStrike">
                          <a:solidFill>
                            <a:srgbClr val="36365C"/>
                          </a:solidFill>
                          <a:latin typeface="Times New Roman"/>
                          <a:ea typeface="Times New Roman"/>
                          <a:cs typeface="Times New Roman"/>
                          <a:sym typeface="Times New Roman"/>
                        </a:rPr>
                        <a:t>()</a:t>
                      </a:r>
                      <a:endParaRPr sz="1800" u="none" cap="none" strike="noStrike">
                        <a:latin typeface="Times New Roman"/>
                        <a:ea typeface="Times New Roman"/>
                        <a:cs typeface="Times New Roman"/>
                        <a:sym typeface="Times New Roman"/>
                      </a:endParaRPr>
                    </a:p>
                  </a:txBody>
                  <a:tcPr marT="41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0" rtl="0" algn="l">
                        <a:lnSpc>
                          <a:spcPct val="100000"/>
                        </a:lnSpc>
                        <a:spcBef>
                          <a:spcPts val="0"/>
                        </a:spcBef>
                        <a:spcAft>
                          <a:spcPts val="0"/>
                        </a:spcAft>
                        <a:buNone/>
                      </a:pPr>
                      <a:r>
                        <a:rPr lang="en-US" sz="1800" u="none" cap="none" strike="noStrike">
                          <a:solidFill>
                            <a:srgbClr val="36365C"/>
                          </a:solidFill>
                          <a:latin typeface="Times New Roman"/>
                          <a:ea typeface="Times New Roman"/>
                          <a:cs typeface="Times New Roman"/>
                          <a:sym typeface="Times New Roman"/>
                        </a:rPr>
                        <a:t>Trả về true nếu Map đang gọi là trống, nếu không là false</a:t>
                      </a:r>
                      <a:endParaRPr sz="1800" u="none" cap="none" strike="noStrike">
                        <a:latin typeface="Times New Roman"/>
                        <a:ea typeface="Times New Roman"/>
                        <a:cs typeface="Times New Roman"/>
                        <a:sym typeface="Times New Roman"/>
                      </a:endParaRPr>
                    </a:p>
                  </a:txBody>
                  <a:tcPr marT="41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899150">
                <a:tc>
                  <a:txBody>
                    <a:bodyPr/>
                    <a:lstStyle/>
                    <a:p>
                      <a:pPr indent="0" lvl="0" marL="0" marR="0" rtl="0" algn="l">
                        <a:lnSpc>
                          <a:spcPct val="100000"/>
                        </a:lnSpc>
                        <a:spcBef>
                          <a:spcPts val="0"/>
                        </a:spcBef>
                        <a:spcAft>
                          <a:spcPts val="0"/>
                        </a:spcAft>
                        <a:buNone/>
                      </a:pPr>
                      <a:r>
                        <a:t/>
                      </a:r>
                      <a:endParaRPr sz="2050" u="none" cap="none" strike="noStrike">
                        <a:latin typeface="Times New Roman"/>
                        <a:ea typeface="Times New Roman"/>
                        <a:cs typeface="Times New Roman"/>
                        <a:sym typeface="Times New Roman"/>
                      </a:endParaRPr>
                    </a:p>
                    <a:p>
                      <a:pPr indent="0" lvl="0" marL="91440" marR="0" rtl="0" algn="l">
                        <a:lnSpc>
                          <a:spcPct val="100000"/>
                        </a:lnSpc>
                        <a:spcBef>
                          <a:spcPts val="0"/>
                        </a:spcBef>
                        <a:spcAft>
                          <a:spcPts val="0"/>
                        </a:spcAft>
                        <a:buNone/>
                      </a:pPr>
                      <a:r>
                        <a:rPr lang="en-US" sz="1800" u="none" cap="none" strike="noStrike">
                          <a:solidFill>
                            <a:srgbClr val="36365C"/>
                          </a:solidFill>
                          <a:latin typeface="Times New Roman"/>
                          <a:ea typeface="Times New Roman"/>
                          <a:cs typeface="Times New Roman"/>
                          <a:sym typeface="Times New Roman"/>
                        </a:rPr>
                        <a:t>Object </a:t>
                      </a:r>
                      <a:r>
                        <a:rPr lang="en-US" sz="1800" u="none" cap="none" strike="noStrike">
                          <a:solidFill>
                            <a:srgbClr val="0000FF"/>
                          </a:solidFill>
                          <a:latin typeface="Times New Roman"/>
                          <a:ea typeface="Times New Roman"/>
                          <a:cs typeface="Times New Roman"/>
                          <a:sym typeface="Times New Roman"/>
                        </a:rPr>
                        <a:t>put</a:t>
                      </a:r>
                      <a:r>
                        <a:rPr lang="en-US" sz="1800" u="none" cap="none" strike="noStrike">
                          <a:solidFill>
                            <a:srgbClr val="36365C"/>
                          </a:solidFill>
                          <a:latin typeface="Times New Roman"/>
                          <a:ea typeface="Times New Roman"/>
                          <a:cs typeface="Times New Roman"/>
                          <a:sym typeface="Times New Roman"/>
                        </a:rPr>
                        <a:t>(Object key, Object value)</a:t>
                      </a:r>
                      <a:endParaRPr sz="1800" u="none" cap="none" strike="noStrike">
                        <a:latin typeface="Times New Roman"/>
                        <a:ea typeface="Times New Roman"/>
                        <a:cs typeface="Times New Roman"/>
                        <a:sym typeface="Times New Roman"/>
                      </a:endParaRPr>
                    </a:p>
                  </a:txBody>
                  <a:tcPr marT="63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2075" marR="311150" rtl="0" algn="l">
                        <a:lnSpc>
                          <a:spcPct val="100000"/>
                        </a:lnSpc>
                        <a:spcBef>
                          <a:spcPts val="0"/>
                        </a:spcBef>
                        <a:spcAft>
                          <a:spcPts val="0"/>
                        </a:spcAft>
                        <a:buNone/>
                      </a:pPr>
                      <a:r>
                        <a:rPr lang="en-US" sz="1800" u="none" cap="none" strike="noStrike">
                          <a:solidFill>
                            <a:srgbClr val="36365C"/>
                          </a:solidFill>
                          <a:latin typeface="Times New Roman"/>
                          <a:ea typeface="Times New Roman"/>
                          <a:cs typeface="Times New Roman"/>
                          <a:sym typeface="Times New Roman"/>
                        </a:rPr>
                        <a:t>Đặt một entry vào Map đang gọi, ghi đè bất kỳ value trước mà liên kết với  key. Với key và value tương ứng là k và v. Trả về null nếu key đã không tồn  tại. Nếu không thì, value trước mà liên kết với key được trả về</a:t>
                      </a:r>
                      <a:endParaRPr sz="1800" u="none" cap="none" strike="noStrike">
                        <a:latin typeface="Times New Roman"/>
                        <a:ea typeface="Times New Roman"/>
                        <a:cs typeface="Times New Roman"/>
                        <a:sym typeface="Times New Roman"/>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2020-08-07T13:14:06Z</dcterms:created>
  <dc:creator>Admin</dc:creator>
</cp:coreProperties>
</file>