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6858000" cx="12192000"/>
  <p:notesSz cx="6858000" cy="9144000"/>
  <p:embeddedFontLst>
    <p:embeddedFont>
      <p:font typeface="Quattrocento Sans"/>
      <p:regular r:id="rId59"/>
      <p:bold r:id="rId60"/>
      <p:italic r:id="rId61"/>
      <p:boldItalic r:id="rId62"/>
    </p:embeddedFont>
    <p:embeddedFont>
      <p:font typeface="Oi"/>
      <p:regular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4" roundtripDataSignature="AMtx7mih6JjoQgv9UYJ7UbaaeGhrn2/m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A2D1EB-CD79-4310-ACE0-E75B65062D01}">
  <a:tblStyle styleId="{04A2D1EB-CD79-4310-ACE0-E75B65062D01}"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QuattrocentoSans-boldItalic.fntdata"/><Relationship Id="rId61" Type="http://schemas.openxmlformats.org/officeDocument/2006/relationships/font" Target="fonts/QuattrocentoSans-italic.fntdata"/><Relationship Id="rId20" Type="http://schemas.openxmlformats.org/officeDocument/2006/relationships/slide" Target="slides/slide14.xml"/><Relationship Id="rId64" Type="http://customschemas.google.com/relationships/presentationmetadata" Target="metadata"/><Relationship Id="rId63" Type="http://schemas.openxmlformats.org/officeDocument/2006/relationships/font" Target="fonts/Oi-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QuattrocentoSans-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QuattrocentoSans-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5" name="Google Shape;39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3" name="Google Shape;42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1" name="Google Shape;441;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2" name="Google Shape;45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3" name="Google Shape;46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7" name="Google Shape;477;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8" name="Google Shape;488;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2" name="Google Shape;502;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3" name="Google Shape;513;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7" name="Google Shape;527;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8" name="Google Shape;538;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5" name="Google Shape;555;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6" name="Google Shape;56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0" name="Google Shape;580;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7" name="Google Shape;597;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8" name="Google Shape;608;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9" name="Google Shape;619;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7" name="Google Shape;637;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4" name="Google Shape;654;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6" name="Google Shape;666;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7" name="Google Shape;677;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1" name="Google Shape;691;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3" name="Google Shape;703;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4" name="Google Shape;71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8" name="Google Shape;3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 name="Shape 41"/>
        <p:cNvGrpSpPr/>
        <p:nvPr/>
      </p:nvGrpSpPr>
      <p:grpSpPr>
        <a:xfrm>
          <a:off x="0" y="0"/>
          <a:ext cx="0" cy="0"/>
          <a:chOff x="0" y="0"/>
          <a:chExt cx="0" cy="0"/>
        </a:xfrm>
      </p:grpSpPr>
      <p:sp>
        <p:nvSpPr>
          <p:cNvPr id="42" name="Google Shape;4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
          <p:cNvSpPr/>
          <p:nvPr>
            <p:ph idx="2" type="pic"/>
          </p:nvPr>
        </p:nvSpPr>
        <p:spPr>
          <a:xfrm>
            <a:off x="5183188" y="987425"/>
            <a:ext cx="6172200" cy="4873625"/>
          </a:xfrm>
          <a:prstGeom prst="rect">
            <a:avLst/>
          </a:prstGeom>
          <a:noFill/>
          <a:ln>
            <a:noFill/>
          </a:ln>
        </p:spPr>
      </p:sp>
      <p:sp>
        <p:nvSpPr>
          <p:cNvPr id="44" name="Google Shape;4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 name="Google Shape;4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7" name="Google Shape;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9" name="Google Shape;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0" name="Google Shape;1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1" name="Google Shape;1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18" name="Google Shape;18;p8"/>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3.png"/><Relationship Id="rId7"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6.png"/><Relationship Id="rId7"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10.jpg"/><Relationship Id="rId7"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21.jpg"/><Relationship Id="rId6" Type="http://schemas.openxmlformats.org/officeDocument/2006/relationships/image" Target="../media/image2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25.png"/><Relationship Id="rId6" Type="http://schemas.openxmlformats.org/officeDocument/2006/relationships/image" Target="../media/image2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3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jp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jp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2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jp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3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jp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31.jpg"/><Relationship Id="rId6"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jp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3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32.jpg"/><Relationship Id="rId6" Type="http://schemas.openxmlformats.org/officeDocument/2006/relationships/image" Target="../media/image3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jp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jp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37.png"/><Relationship Id="rId6" Type="http://schemas.openxmlformats.org/officeDocument/2006/relationships/image" Target="../media/image43.jpg"/><Relationship Id="rId7"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37.png"/><Relationship Id="rId6" Type="http://schemas.openxmlformats.org/officeDocument/2006/relationships/image" Target="../media/image4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jp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jp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jp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jp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5"/>
          <p:cNvPicPr preferRelativeResize="0"/>
          <p:nvPr/>
        </p:nvPicPr>
        <p:blipFill rotWithShape="1">
          <a:blip r:embed="rId3">
            <a:alphaModFix/>
          </a:blip>
          <a:srcRect b="0" l="0" r="0" t="0"/>
          <a:stretch/>
        </p:blipFill>
        <p:spPr>
          <a:xfrm>
            <a:off x="-263300" y="-147937"/>
            <a:ext cx="12192000" cy="6858000"/>
          </a:xfrm>
          <a:prstGeom prst="rect">
            <a:avLst/>
          </a:prstGeom>
          <a:noFill/>
          <a:ln>
            <a:noFill/>
          </a:ln>
        </p:spPr>
      </p:pic>
      <p:sp>
        <p:nvSpPr>
          <p:cNvPr id="60" name="Google Shape;60;p15"/>
          <p:cNvSpPr txBox="1"/>
          <p:nvPr/>
        </p:nvSpPr>
        <p:spPr>
          <a:xfrm>
            <a:off x="304800" y="1773588"/>
            <a:ext cx="4626428" cy="61555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4000" u="none" cap="none" strike="noStrike">
                <a:solidFill>
                  <a:srgbClr val="154A8D"/>
                </a:solidFill>
                <a:latin typeface="Arial"/>
                <a:ea typeface="Arial"/>
                <a:cs typeface="Arial"/>
                <a:sym typeface="Arial"/>
              </a:rPr>
              <a:t>Lập trình Java</a:t>
            </a:r>
            <a:endParaRPr/>
          </a:p>
        </p:txBody>
      </p:sp>
      <p:pic>
        <p:nvPicPr>
          <p:cNvPr id="61" name="Google Shape;61;p15"/>
          <p:cNvPicPr preferRelativeResize="0"/>
          <p:nvPr/>
        </p:nvPicPr>
        <p:blipFill rotWithShape="1">
          <a:blip r:embed="rId4">
            <a:alphaModFix/>
          </a:blip>
          <a:srcRect b="0" l="0" r="0" t="0"/>
          <a:stretch/>
        </p:blipFill>
        <p:spPr>
          <a:xfrm>
            <a:off x="4681850" y="914400"/>
            <a:ext cx="7445124" cy="5029200"/>
          </a:xfrm>
          <a:prstGeom prst="rect">
            <a:avLst/>
          </a:prstGeom>
          <a:noFill/>
          <a:ln>
            <a:noFill/>
          </a:ln>
        </p:spPr>
      </p:pic>
      <p:pic>
        <p:nvPicPr>
          <p:cNvPr id="62" name="Google Shape;62;p15"/>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
        <p:nvSpPr>
          <p:cNvPr id="63" name="Google Shape;63;p15"/>
          <p:cNvSpPr/>
          <p:nvPr/>
        </p:nvSpPr>
        <p:spPr>
          <a:xfrm>
            <a:off x="-266700" y="4067031"/>
            <a:ext cx="2753046" cy="237641"/>
          </a:xfrm>
          <a:custGeom>
            <a:rect b="b" l="l" r="r" t="t"/>
            <a:pathLst>
              <a:path extrusionOk="0" h="247014" w="3429000">
                <a:moveTo>
                  <a:pt x="3429000" y="0"/>
                </a:moveTo>
                <a:lnTo>
                  <a:pt x="0" y="0"/>
                </a:lnTo>
                <a:lnTo>
                  <a:pt x="0" y="246887"/>
                </a:lnTo>
                <a:lnTo>
                  <a:pt x="3429000" y="246887"/>
                </a:lnTo>
                <a:lnTo>
                  <a:pt x="3429000" y="0"/>
                </a:lnTo>
                <a:close/>
              </a:path>
            </a:pathLst>
          </a:custGeom>
          <a:solidFill>
            <a:srgbClr val="36365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 name="Google Shape;64;p15"/>
          <p:cNvSpPr txBox="1"/>
          <p:nvPr/>
        </p:nvSpPr>
        <p:spPr>
          <a:xfrm>
            <a:off x="304800" y="4067031"/>
            <a:ext cx="2479401"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GV Nguyễn Đắc Kiên</a:t>
            </a:r>
            <a:endParaRPr b="0" i="0" sz="1400" u="none" cap="none" strike="noStrike">
              <a:solidFill>
                <a:schemeClr val="lt1"/>
              </a:solidFill>
              <a:latin typeface="Arial"/>
              <a:ea typeface="Arial"/>
              <a:cs typeface="Arial"/>
              <a:sym typeface="Arial"/>
            </a:endParaRPr>
          </a:p>
        </p:txBody>
      </p:sp>
      <p:sp>
        <p:nvSpPr>
          <p:cNvPr id="65" name="Google Shape;65;p15"/>
          <p:cNvSpPr txBox="1"/>
          <p:nvPr/>
        </p:nvSpPr>
        <p:spPr>
          <a:xfrm>
            <a:off x="1270884" y="2612533"/>
            <a:ext cx="4626428" cy="61555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4000" u="none" cap="none" strike="noStrike">
                <a:solidFill>
                  <a:srgbClr val="154A8D"/>
                </a:solidFill>
                <a:latin typeface="Times New Roman"/>
                <a:ea typeface="Times New Roman"/>
                <a:cs typeface="Times New Roman"/>
                <a:sym typeface="Times New Roman"/>
              </a:rPr>
              <a:t>Collection</a:t>
            </a:r>
            <a:endParaRPr b="1" i="0" sz="4000" u="none" cap="none" strike="noStrike">
              <a:solidFill>
                <a:srgbClr val="154A8D"/>
              </a:solidFill>
              <a:latin typeface="Times New Roman"/>
              <a:ea typeface="Times New Roman"/>
              <a:cs typeface="Times New Roman"/>
              <a:sym typeface="Times New Roman"/>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3"/>
          <p:cNvPicPr preferRelativeResize="0"/>
          <p:nvPr/>
        </p:nvPicPr>
        <p:blipFill rotWithShape="1">
          <a:blip r:embed="rId3">
            <a:alphaModFix/>
          </a:blip>
          <a:srcRect b="0" l="0" r="0" t="0"/>
          <a:stretch/>
        </p:blipFill>
        <p:spPr>
          <a:xfrm>
            <a:off x="0" y="152400"/>
            <a:ext cx="12192000" cy="6858001"/>
          </a:xfrm>
          <a:prstGeom prst="rect">
            <a:avLst/>
          </a:prstGeom>
          <a:noFill/>
          <a:ln>
            <a:noFill/>
          </a:ln>
        </p:spPr>
      </p:pic>
      <p:pic>
        <p:nvPicPr>
          <p:cNvPr id="158" name="Google Shape;158;p2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59" name="Google Shape;159;p23"/>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List Interface</a:t>
            </a:r>
            <a:endParaRPr/>
          </a:p>
        </p:txBody>
      </p:sp>
      <p:sp>
        <p:nvSpPr>
          <p:cNvPr id="160" name="Google Shape;160;p2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61" name="Google Shape;161;p23"/>
          <p:cNvSpPr txBox="1"/>
          <p:nvPr>
            <p:ph idx="4294967295" type="sldNum"/>
          </p:nvPr>
        </p:nvSpPr>
        <p:spPr>
          <a:xfrm>
            <a:off x="11922886" y="659515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162" name="Google Shape;162;p23"/>
          <p:cNvSpPr txBox="1"/>
          <p:nvPr/>
        </p:nvSpPr>
        <p:spPr>
          <a:xfrm>
            <a:off x="572864" y="1824626"/>
            <a:ext cx="8742680" cy="2586355"/>
          </a:xfrm>
          <a:prstGeom prst="rect">
            <a:avLst/>
          </a:prstGeom>
          <a:noFill/>
          <a:ln>
            <a:noFill/>
          </a:ln>
        </p:spPr>
        <p:txBody>
          <a:bodyPr anchorCtr="0" anchor="t" bIns="0" lIns="0" spcFirstLastPara="1" rIns="0" wrap="square" tIns="12050">
            <a:spAutoFit/>
          </a:bodyPr>
          <a:lstStyle/>
          <a:p>
            <a:pPr indent="-457200" lvl="0" marL="469900"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List Interface </a:t>
            </a:r>
            <a:r>
              <a:rPr b="0" i="0" lang="en-US" sz="2800" u="none" cap="none" strike="noStrike">
                <a:solidFill>
                  <a:srgbClr val="36365C"/>
                </a:solidFill>
                <a:latin typeface="Times New Roman"/>
                <a:ea typeface="Times New Roman"/>
                <a:cs typeface="Times New Roman"/>
                <a:sym typeface="Times New Roman"/>
              </a:rPr>
              <a:t>được khai báo như sau</a:t>
            </a:r>
            <a:endParaRPr b="0" i="0" sz="2800" u="none" cap="none" strike="noStrike">
              <a:solidFill>
                <a:srgbClr val="000000"/>
              </a:solidFill>
              <a:latin typeface="Times New Roman"/>
              <a:ea typeface="Times New Roman"/>
              <a:cs typeface="Times New Roman"/>
              <a:sym typeface="Times New Roman"/>
            </a:endParaRPr>
          </a:p>
          <a:p>
            <a:pPr indent="-457200" lvl="0" marL="469900" marR="0" rtl="0" algn="l">
              <a:lnSpc>
                <a:spcPct val="100000"/>
              </a:lnSpc>
              <a:spcBef>
                <a:spcPts val="5"/>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Cú pháp:</a:t>
            </a:r>
            <a:endParaRPr b="0" i="0" sz="2800" u="none" cap="none" strike="noStrike">
              <a:solidFill>
                <a:srgbClr val="000000"/>
              </a:solidFill>
              <a:latin typeface="Times New Roman"/>
              <a:ea typeface="Times New Roman"/>
              <a:cs typeface="Times New Roman"/>
              <a:sym typeface="Times New Roman"/>
            </a:endParaRPr>
          </a:p>
          <a:p>
            <a:pPr indent="38100" lvl="0" marL="1841500" marR="5080" rtl="0" algn="l">
              <a:lnSpc>
                <a:spcPct val="100000"/>
              </a:lnSpc>
              <a:spcBef>
                <a:spcPts val="0"/>
              </a:spcBef>
              <a:spcAft>
                <a:spcPts val="0"/>
              </a:spcAft>
              <a:buNone/>
            </a:pPr>
            <a:r>
              <a:rPr b="0" i="1" lang="en-US" sz="2800" u="none" cap="none" strike="noStrike">
                <a:solidFill>
                  <a:srgbClr val="0000FF"/>
                </a:solidFill>
                <a:latin typeface="Times New Roman"/>
                <a:ea typeface="Times New Roman"/>
                <a:cs typeface="Times New Roman"/>
                <a:sym typeface="Times New Roman"/>
              </a:rPr>
              <a:t>List </a:t>
            </a:r>
            <a:r>
              <a:rPr b="0" i="1" lang="en-US" sz="2800" u="none" cap="none" strike="noStrike">
                <a:solidFill>
                  <a:srgbClr val="36365C"/>
                </a:solidFill>
                <a:latin typeface="Times New Roman"/>
                <a:ea typeface="Times New Roman"/>
                <a:cs typeface="Times New Roman"/>
                <a:sym typeface="Times New Roman"/>
              </a:rPr>
              <a:t>&lt;Kiểu dữ liệu&gt; &lt;Tên&gt;= </a:t>
            </a:r>
            <a:r>
              <a:rPr b="0" i="1" lang="en-US" sz="2800" u="none" cap="none" strike="noStrike">
                <a:solidFill>
                  <a:srgbClr val="0000FF"/>
                </a:solidFill>
                <a:latin typeface="Times New Roman"/>
                <a:ea typeface="Times New Roman"/>
                <a:cs typeface="Times New Roman"/>
                <a:sym typeface="Times New Roman"/>
              </a:rPr>
              <a:t>new ArrayList</a:t>
            </a:r>
            <a:r>
              <a:rPr b="0" i="1" lang="en-US" sz="2800" u="none" cap="none" strike="noStrike">
                <a:solidFill>
                  <a:srgbClr val="36365C"/>
                </a:solidFill>
                <a:latin typeface="Times New Roman"/>
                <a:ea typeface="Times New Roman"/>
                <a:cs typeface="Times New Roman"/>
                <a:sym typeface="Times New Roman"/>
              </a:rPr>
              <a:t>();  </a:t>
            </a:r>
            <a:r>
              <a:rPr b="0" i="1" lang="en-US" sz="2800" u="none" cap="none" strike="noStrike">
                <a:solidFill>
                  <a:srgbClr val="0000FF"/>
                </a:solidFill>
                <a:latin typeface="Times New Roman"/>
                <a:ea typeface="Times New Roman"/>
                <a:cs typeface="Times New Roman"/>
                <a:sym typeface="Times New Roman"/>
              </a:rPr>
              <a:t>List </a:t>
            </a:r>
            <a:r>
              <a:rPr b="0" i="1" lang="en-US" sz="2800" u="none" cap="none" strike="noStrike">
                <a:solidFill>
                  <a:srgbClr val="36365C"/>
                </a:solidFill>
                <a:latin typeface="Times New Roman"/>
                <a:ea typeface="Times New Roman"/>
                <a:cs typeface="Times New Roman"/>
                <a:sym typeface="Times New Roman"/>
              </a:rPr>
              <a:t>&lt;Kiểu dữ liệu&gt; &lt;Tên&gt; = </a:t>
            </a:r>
            <a:r>
              <a:rPr b="0" i="1" lang="en-US" sz="2800" u="none" cap="none" strike="noStrike">
                <a:solidFill>
                  <a:srgbClr val="0000FF"/>
                </a:solidFill>
                <a:latin typeface="Times New Roman"/>
                <a:ea typeface="Times New Roman"/>
                <a:cs typeface="Times New Roman"/>
                <a:sym typeface="Times New Roman"/>
              </a:rPr>
              <a:t>new LinkedList</a:t>
            </a:r>
            <a:r>
              <a:rPr b="0" i="1" lang="en-US" sz="2800" u="none" cap="none" strike="noStrike">
                <a:solidFill>
                  <a:srgbClr val="36365C"/>
                </a:solidFill>
                <a:latin typeface="Times New Roman"/>
                <a:ea typeface="Times New Roman"/>
                <a:cs typeface="Times New Roman"/>
                <a:sym typeface="Times New Roman"/>
              </a:rPr>
              <a:t>();  </a:t>
            </a:r>
            <a:r>
              <a:rPr b="0" i="1" lang="en-US" sz="2800" u="none" cap="none" strike="noStrike">
                <a:solidFill>
                  <a:srgbClr val="0000FF"/>
                </a:solidFill>
                <a:latin typeface="Times New Roman"/>
                <a:ea typeface="Times New Roman"/>
                <a:cs typeface="Times New Roman"/>
                <a:sym typeface="Times New Roman"/>
              </a:rPr>
              <a:t>List </a:t>
            </a:r>
            <a:r>
              <a:rPr b="0" i="1" lang="en-US" sz="2800" u="none" cap="none" strike="noStrike">
                <a:solidFill>
                  <a:srgbClr val="36365C"/>
                </a:solidFill>
                <a:latin typeface="Times New Roman"/>
                <a:ea typeface="Times New Roman"/>
                <a:cs typeface="Times New Roman"/>
                <a:sym typeface="Times New Roman"/>
              </a:rPr>
              <a:t>&lt;Kiểu dữ liệu&gt; &lt;Tên&gt; = </a:t>
            </a:r>
            <a:r>
              <a:rPr b="0" i="1" lang="en-US" sz="2800" u="none" cap="none" strike="noStrike">
                <a:solidFill>
                  <a:srgbClr val="0000FF"/>
                </a:solidFill>
                <a:latin typeface="Times New Roman"/>
                <a:ea typeface="Times New Roman"/>
                <a:cs typeface="Times New Roman"/>
                <a:sym typeface="Times New Roman"/>
              </a:rPr>
              <a:t>new Vector</a:t>
            </a:r>
            <a:r>
              <a:rPr b="0" i="1" lang="en-US" sz="2800" u="none" cap="none" strike="noStrike">
                <a:solidFill>
                  <a:srgbClr val="36365C"/>
                </a:solidFill>
                <a:latin typeface="Times New Roman"/>
                <a:ea typeface="Times New Roman"/>
                <a:cs typeface="Times New Roman"/>
                <a:sym typeface="Times New Roman"/>
              </a:rPr>
              <a:t>();  </a:t>
            </a:r>
            <a:r>
              <a:rPr b="0" i="1" lang="en-US" sz="2800" u="none" cap="none" strike="noStrike">
                <a:solidFill>
                  <a:srgbClr val="0000FF"/>
                </a:solidFill>
                <a:latin typeface="Times New Roman"/>
                <a:ea typeface="Times New Roman"/>
                <a:cs typeface="Times New Roman"/>
                <a:sym typeface="Times New Roman"/>
              </a:rPr>
              <a:t>List </a:t>
            </a:r>
            <a:r>
              <a:rPr b="0" i="1" lang="en-US" sz="2800" u="none" cap="none" strike="noStrike">
                <a:solidFill>
                  <a:srgbClr val="36365C"/>
                </a:solidFill>
                <a:latin typeface="Times New Roman"/>
                <a:ea typeface="Times New Roman"/>
                <a:cs typeface="Times New Roman"/>
                <a:sym typeface="Times New Roman"/>
              </a:rPr>
              <a:t>&lt;Kiểu dữ liệu&gt; &lt;Tên&gt; = </a:t>
            </a:r>
            <a:r>
              <a:rPr b="0" i="1" lang="en-US" sz="2800" u="none" cap="none" strike="noStrike">
                <a:solidFill>
                  <a:srgbClr val="0000FF"/>
                </a:solidFill>
                <a:latin typeface="Times New Roman"/>
                <a:ea typeface="Times New Roman"/>
                <a:cs typeface="Times New Roman"/>
                <a:sym typeface="Times New Roman"/>
              </a:rPr>
              <a:t>new Stack</a:t>
            </a:r>
            <a:r>
              <a:rPr b="0" i="1"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68" name="Google Shape;168;p2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69" name="Google Shape;169;p2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List Interface</a:t>
            </a:r>
            <a:endParaRPr/>
          </a:p>
        </p:txBody>
      </p:sp>
      <p:sp>
        <p:nvSpPr>
          <p:cNvPr id="170" name="Google Shape;170;p2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71" name="Google Shape;171;p24"/>
          <p:cNvSpPr txBox="1"/>
          <p:nvPr/>
        </p:nvSpPr>
        <p:spPr>
          <a:xfrm>
            <a:off x="654507" y="1512188"/>
            <a:ext cx="10826750" cy="1305560"/>
          </a:xfrm>
          <a:prstGeom prst="rect">
            <a:avLst/>
          </a:prstGeom>
          <a:noFill/>
          <a:ln>
            <a:noFill/>
          </a:ln>
        </p:spPr>
        <p:txBody>
          <a:bodyPr anchorCtr="0" anchor="t" bIns="0" lIns="0" spcFirstLastPara="1" rIns="0" wrap="square" tIns="12050">
            <a:spAutoFit/>
          </a:bodyPr>
          <a:lstStyle/>
          <a:p>
            <a:pPr indent="-287019" lvl="0" marL="299085" marR="5080" rtl="0" algn="just">
              <a:lnSpc>
                <a:spcPct val="100000"/>
              </a:lnSpc>
              <a:spcBef>
                <a:spcPts val="0"/>
              </a:spcBef>
              <a:spcAft>
                <a:spcPts val="0"/>
              </a:spcAft>
              <a:buClr>
                <a:srgbClr val="36365C"/>
              </a:buClr>
              <a:buSzPts val="1400"/>
              <a:buFont typeface="Noto Sans Symbols"/>
              <a:buChar char="▪"/>
            </a:pPr>
            <a:r>
              <a:rPr b="0" i="0" lang="en-US" sz="1400" u="none" cap="none" strike="noStrike">
                <a:solidFill>
                  <a:srgbClr val="000000"/>
                </a:solidFill>
                <a:latin typeface="Arial"/>
                <a:ea typeface="Arial"/>
                <a:cs typeface="Arial"/>
                <a:sym typeface="Arial"/>
              </a:rPr>
              <a:t>	</a:t>
            </a:r>
            <a:r>
              <a:rPr b="0" i="0" lang="en-US" sz="2800" u="none" cap="none" strike="noStrike">
                <a:solidFill>
                  <a:srgbClr val="36365C"/>
                </a:solidFill>
                <a:latin typeface="Times New Roman"/>
                <a:ea typeface="Times New Roman"/>
                <a:cs typeface="Times New Roman"/>
                <a:sym typeface="Times New Roman"/>
              </a:rPr>
              <a:t>Để khai báo 1 List chúng ta cần phải dùng đến các Class để triển khai nó.  Trong phần này chúng ta sẽ sử dụng 2 loại phổ biến nhất là </a:t>
            </a:r>
            <a:r>
              <a:rPr b="1" i="0" lang="en-US" sz="2800" u="none" cap="none" strike="noStrike">
                <a:solidFill>
                  <a:srgbClr val="36365C"/>
                </a:solidFill>
                <a:latin typeface="Times New Roman"/>
                <a:ea typeface="Times New Roman"/>
                <a:cs typeface="Times New Roman"/>
                <a:sym typeface="Times New Roman"/>
              </a:rPr>
              <a:t>ArrayList </a:t>
            </a:r>
            <a:r>
              <a:rPr b="0" i="0" lang="en-US" sz="2800" u="none" cap="none" strike="noStrike">
                <a:solidFill>
                  <a:srgbClr val="36365C"/>
                </a:solidFill>
                <a:latin typeface="Times New Roman"/>
                <a:ea typeface="Times New Roman"/>
                <a:cs typeface="Times New Roman"/>
                <a:sym typeface="Times New Roman"/>
              </a:rPr>
              <a:t>và  </a:t>
            </a:r>
            <a:r>
              <a:rPr b="1" i="0" lang="en-US" sz="2800" u="none" cap="none" strike="noStrike">
                <a:solidFill>
                  <a:srgbClr val="36365C"/>
                </a:solidFill>
                <a:latin typeface="Times New Roman"/>
                <a:ea typeface="Times New Roman"/>
                <a:cs typeface="Times New Roman"/>
                <a:sym typeface="Times New Roman"/>
              </a:rPr>
              <a:t>LinkedList</a:t>
            </a:r>
            <a:endParaRPr b="0" i="0" sz="2800" u="none" cap="none" strike="noStrike">
              <a:solidFill>
                <a:srgbClr val="000000"/>
              </a:solidFill>
              <a:latin typeface="Times New Roman"/>
              <a:ea typeface="Times New Roman"/>
              <a:cs typeface="Times New Roman"/>
              <a:sym typeface="Times New Roman"/>
            </a:endParaRPr>
          </a:p>
        </p:txBody>
      </p:sp>
      <p:grpSp>
        <p:nvGrpSpPr>
          <p:cNvPr id="172" name="Google Shape;172;p24"/>
          <p:cNvGrpSpPr/>
          <p:nvPr/>
        </p:nvGrpSpPr>
        <p:grpSpPr>
          <a:xfrm>
            <a:off x="1973579" y="3008375"/>
            <a:ext cx="8244840" cy="3177540"/>
            <a:chOff x="1973579" y="3008375"/>
            <a:chExt cx="8244840" cy="3177540"/>
          </a:xfrm>
        </p:grpSpPr>
        <p:pic>
          <p:nvPicPr>
            <p:cNvPr id="173" name="Google Shape;173;p24"/>
            <p:cNvPicPr preferRelativeResize="0"/>
            <p:nvPr/>
          </p:nvPicPr>
          <p:blipFill rotWithShape="1">
            <a:blip r:embed="rId5">
              <a:alphaModFix/>
            </a:blip>
            <a:srcRect b="0" l="0" r="0" t="0"/>
            <a:stretch/>
          </p:blipFill>
          <p:spPr>
            <a:xfrm>
              <a:off x="1979675" y="3025462"/>
              <a:ext cx="7880919" cy="3154357"/>
            </a:xfrm>
            <a:prstGeom prst="rect">
              <a:avLst/>
            </a:prstGeom>
            <a:noFill/>
            <a:ln>
              <a:noFill/>
            </a:ln>
          </p:spPr>
        </p:pic>
        <p:sp>
          <p:nvSpPr>
            <p:cNvPr id="174" name="Google Shape;174;p24"/>
            <p:cNvSpPr/>
            <p:nvPr/>
          </p:nvSpPr>
          <p:spPr>
            <a:xfrm>
              <a:off x="1973579" y="3008375"/>
              <a:ext cx="8244840" cy="3177540"/>
            </a:xfrm>
            <a:custGeom>
              <a:rect b="b" l="l" r="r" t="t"/>
              <a:pathLst>
                <a:path extrusionOk="0" h="3177540" w="8244840">
                  <a:moveTo>
                    <a:pt x="0" y="3177540"/>
                  </a:moveTo>
                  <a:lnTo>
                    <a:pt x="8244840" y="3177540"/>
                  </a:lnTo>
                  <a:lnTo>
                    <a:pt x="8244840" y="0"/>
                  </a:lnTo>
                  <a:lnTo>
                    <a:pt x="0" y="0"/>
                  </a:lnTo>
                  <a:lnTo>
                    <a:pt x="0" y="317754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75" name="Google Shape;175;p24"/>
          <p:cNvSpPr txBox="1"/>
          <p:nvPr>
            <p:ph idx="4294967295" type="sldNum"/>
          </p:nvPr>
        </p:nvSpPr>
        <p:spPr>
          <a:xfrm>
            <a:off x="11922886" y="659515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81" name="Google Shape;181;p2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82" name="Google Shape;182;p25"/>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List Interface</a:t>
            </a:r>
            <a:endParaRPr/>
          </a:p>
        </p:txBody>
      </p:sp>
      <p:sp>
        <p:nvSpPr>
          <p:cNvPr id="183" name="Google Shape;183;p25"/>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84" name="Google Shape;184;p25"/>
          <p:cNvSpPr txBox="1"/>
          <p:nvPr/>
        </p:nvSpPr>
        <p:spPr>
          <a:xfrm>
            <a:off x="654507" y="1512188"/>
            <a:ext cx="10732770" cy="2585720"/>
          </a:xfrm>
          <a:prstGeom prst="rect">
            <a:avLst/>
          </a:prstGeom>
          <a:noFill/>
          <a:ln>
            <a:noFill/>
          </a:ln>
        </p:spPr>
        <p:txBody>
          <a:bodyPr anchorCtr="0" anchor="t" bIns="0" lIns="0" spcFirstLastPara="1" rIns="0" wrap="square" tIns="12050">
            <a:spAutoFit/>
          </a:bodyPr>
          <a:lstStyle/>
          <a:p>
            <a:pPr indent="-287019" lvl="0" marL="299085" marR="5080" rtl="0" algn="just">
              <a:lnSpc>
                <a:spcPct val="100000"/>
              </a:lnSpc>
              <a:spcBef>
                <a:spcPts val="0"/>
              </a:spcBef>
              <a:spcAft>
                <a:spcPts val="0"/>
              </a:spcAft>
              <a:buClr>
                <a:srgbClr val="36365C"/>
              </a:buClr>
              <a:buSzPts val="1400"/>
              <a:buFont typeface="Noto Sans Symbols"/>
              <a:buChar char="▪"/>
            </a:pPr>
            <a:r>
              <a:rPr b="0" i="0" lang="en-US" sz="1400" u="none" cap="none" strike="noStrike">
                <a:solidFill>
                  <a:srgbClr val="000000"/>
                </a:solidFill>
                <a:latin typeface="Arial"/>
                <a:ea typeface="Arial"/>
                <a:cs typeface="Arial"/>
                <a:sym typeface="Arial"/>
              </a:rPr>
              <a:t>	</a:t>
            </a:r>
            <a:r>
              <a:rPr b="0" i="0" lang="en-US" sz="2800" u="none" cap="none" strike="noStrike">
                <a:solidFill>
                  <a:srgbClr val="36365C"/>
                </a:solidFill>
                <a:latin typeface="Times New Roman"/>
                <a:ea typeface="Times New Roman"/>
                <a:cs typeface="Times New Roman"/>
                <a:sym typeface="Times New Roman"/>
              </a:rPr>
              <a:t>Ta có thể khai báo 1 List có Class triển khai là ArrayList và đã biết trước  số lượng phần tử, thì lúc này ta có thể khai báo kèm với số lượng phần tử  của nó.</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36365C"/>
              </a:buClr>
              <a:buSzPts val="2900"/>
              <a:buFont typeface="Noto Sans Symbols"/>
              <a:buNone/>
            </a:pPr>
            <a:r>
              <a:t/>
            </a:r>
            <a:endParaRPr b="0" i="0" sz="2900" u="none" cap="none" strike="noStrike">
              <a:solidFill>
                <a:srgbClr val="000000"/>
              </a:solidFill>
              <a:latin typeface="Times New Roman"/>
              <a:ea typeface="Times New Roman"/>
              <a:cs typeface="Times New Roman"/>
              <a:sym typeface="Times New Roman"/>
            </a:endParaRPr>
          </a:p>
          <a:p>
            <a:pPr indent="-287019" lvl="0" marL="299085" marR="167640" rtl="0" algn="just">
              <a:lnSpc>
                <a:spcPct val="100000"/>
              </a:lnSpc>
              <a:spcBef>
                <a:spcPts val="5"/>
              </a:spcBef>
              <a:spcAft>
                <a:spcPts val="0"/>
              </a:spcAft>
              <a:buClr>
                <a:srgbClr val="36365C"/>
              </a:buClr>
              <a:buSzPts val="1400"/>
              <a:buFont typeface="Noto Sans Symbols"/>
              <a:buChar char="▪"/>
            </a:pPr>
            <a:r>
              <a:rPr b="0" i="0" lang="en-US" sz="1400" u="none" cap="none" strike="noStrike">
                <a:solidFill>
                  <a:srgbClr val="000000"/>
                </a:solidFill>
                <a:latin typeface="Arial"/>
                <a:ea typeface="Arial"/>
                <a:cs typeface="Arial"/>
                <a:sym typeface="Arial"/>
              </a:rPr>
              <a:t>	</a:t>
            </a:r>
            <a:r>
              <a:rPr b="1" i="0" lang="en-US" sz="2800" u="none" cap="none" strike="noStrike">
                <a:solidFill>
                  <a:srgbClr val="36365C"/>
                </a:solidFill>
                <a:latin typeface="Times New Roman"/>
                <a:ea typeface="Times New Roman"/>
                <a:cs typeface="Times New Roman"/>
                <a:sym typeface="Times New Roman"/>
              </a:rPr>
              <a:t>Ví dụ: </a:t>
            </a:r>
            <a:r>
              <a:rPr b="0" i="0" lang="en-US" sz="2800" u="none" cap="none" strike="noStrike">
                <a:solidFill>
                  <a:srgbClr val="36365C"/>
                </a:solidFill>
                <a:latin typeface="Times New Roman"/>
                <a:ea typeface="Times New Roman"/>
                <a:cs typeface="Times New Roman"/>
                <a:sym typeface="Times New Roman"/>
              </a:rPr>
              <a:t>Khai báo 1 List có tên là listFloat, kiểu là Float và có 1000 phần  tử</a:t>
            </a:r>
            <a:endParaRPr b="0" i="0" sz="2800" u="none" cap="none" strike="noStrike">
              <a:solidFill>
                <a:srgbClr val="000000"/>
              </a:solidFill>
              <a:latin typeface="Times New Roman"/>
              <a:ea typeface="Times New Roman"/>
              <a:cs typeface="Times New Roman"/>
              <a:sym typeface="Times New Roman"/>
            </a:endParaRPr>
          </a:p>
        </p:txBody>
      </p:sp>
      <p:grpSp>
        <p:nvGrpSpPr>
          <p:cNvPr id="185" name="Google Shape;185;p25"/>
          <p:cNvGrpSpPr/>
          <p:nvPr/>
        </p:nvGrpSpPr>
        <p:grpSpPr>
          <a:xfrm>
            <a:off x="984504" y="4448555"/>
            <a:ext cx="10799445" cy="1386840"/>
            <a:chOff x="984504" y="4448555"/>
            <a:chExt cx="10799445" cy="1386840"/>
          </a:xfrm>
        </p:grpSpPr>
        <p:pic>
          <p:nvPicPr>
            <p:cNvPr id="186" name="Google Shape;186;p25"/>
            <p:cNvPicPr preferRelativeResize="0"/>
            <p:nvPr/>
          </p:nvPicPr>
          <p:blipFill rotWithShape="1">
            <a:blip r:embed="rId5">
              <a:alphaModFix/>
            </a:blip>
            <a:srcRect b="0" l="0" r="0" t="0"/>
            <a:stretch/>
          </p:blipFill>
          <p:spPr>
            <a:xfrm>
              <a:off x="1090743" y="4483290"/>
              <a:ext cx="9699601" cy="1331690"/>
            </a:xfrm>
            <a:prstGeom prst="rect">
              <a:avLst/>
            </a:prstGeom>
            <a:noFill/>
            <a:ln>
              <a:noFill/>
            </a:ln>
          </p:spPr>
        </p:pic>
        <p:sp>
          <p:nvSpPr>
            <p:cNvPr id="187" name="Google Shape;187;p25"/>
            <p:cNvSpPr/>
            <p:nvPr/>
          </p:nvSpPr>
          <p:spPr>
            <a:xfrm>
              <a:off x="984504" y="4448555"/>
              <a:ext cx="10799445" cy="1386840"/>
            </a:xfrm>
            <a:custGeom>
              <a:rect b="b" l="l" r="r" t="t"/>
              <a:pathLst>
                <a:path extrusionOk="0" h="1386839" w="10799445">
                  <a:moveTo>
                    <a:pt x="0" y="1386840"/>
                  </a:moveTo>
                  <a:lnTo>
                    <a:pt x="10799064" y="1386840"/>
                  </a:lnTo>
                  <a:lnTo>
                    <a:pt x="10799064" y="0"/>
                  </a:lnTo>
                  <a:lnTo>
                    <a:pt x="0" y="0"/>
                  </a:lnTo>
                  <a:lnTo>
                    <a:pt x="0" y="138684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88" name="Google Shape;188;p25"/>
          <p:cNvSpPr txBox="1"/>
          <p:nvPr>
            <p:ph idx="4294967295" type="sldNum"/>
          </p:nvPr>
        </p:nvSpPr>
        <p:spPr>
          <a:xfrm>
            <a:off x="11922886" y="659515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6"/>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94" name="Google Shape;194;p2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95" name="Google Shape;195;p26"/>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List Interface</a:t>
            </a:r>
            <a:endParaRPr/>
          </a:p>
        </p:txBody>
      </p:sp>
      <p:sp>
        <p:nvSpPr>
          <p:cNvPr id="196" name="Google Shape;196;p2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97" name="Google Shape;197;p26"/>
          <p:cNvSpPr txBox="1"/>
          <p:nvPr/>
        </p:nvSpPr>
        <p:spPr>
          <a:xfrm>
            <a:off x="654507" y="1512188"/>
            <a:ext cx="9326880" cy="1732280"/>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36365C"/>
              </a:buClr>
              <a:buSzPts val="1400"/>
              <a:buFont typeface="Noto Sans Symbols"/>
              <a:buChar char="▪"/>
            </a:pPr>
            <a:r>
              <a:rPr b="0" i="0" lang="en-US" sz="1400" u="none" cap="none" strike="noStrike">
                <a:solidFill>
                  <a:srgbClr val="000000"/>
                </a:solidFill>
                <a:latin typeface="Arial"/>
                <a:ea typeface="Arial"/>
                <a:cs typeface="Arial"/>
                <a:sym typeface="Arial"/>
              </a:rPr>
              <a:t>	</a:t>
            </a:r>
            <a:r>
              <a:rPr b="1" i="0" lang="en-US" sz="2800" u="none" cap="none" strike="noStrike">
                <a:solidFill>
                  <a:srgbClr val="36365C"/>
                </a:solidFill>
                <a:latin typeface="Times New Roman"/>
                <a:ea typeface="Times New Roman"/>
                <a:cs typeface="Times New Roman"/>
                <a:sym typeface="Times New Roman"/>
              </a:rPr>
              <a:t>Chú ý</a:t>
            </a:r>
            <a:r>
              <a:rPr b="0" i="0" lang="en-US" sz="2800" u="none" cap="none" strike="noStrike">
                <a:solidFill>
                  <a:srgbClr val="36365C"/>
                </a:solidFill>
                <a:latin typeface="Times New Roman"/>
                <a:ea typeface="Times New Roman"/>
                <a:cs typeface="Times New Roman"/>
                <a:sym typeface="Times New Roman"/>
              </a:rPr>
              <a:t>: Để khai báo </a:t>
            </a:r>
            <a:r>
              <a:rPr b="1" i="0" lang="en-US" sz="2800" u="none" cap="none" strike="noStrike">
                <a:solidFill>
                  <a:srgbClr val="36365C"/>
                </a:solidFill>
                <a:latin typeface="Times New Roman"/>
                <a:ea typeface="Times New Roman"/>
                <a:cs typeface="Times New Roman"/>
                <a:sym typeface="Times New Roman"/>
              </a:rPr>
              <a:t>List </a:t>
            </a:r>
            <a:r>
              <a:rPr b="0" i="0" lang="en-US" sz="2800" u="none" cap="none" strike="noStrike">
                <a:solidFill>
                  <a:srgbClr val="36365C"/>
                </a:solidFill>
                <a:latin typeface="Times New Roman"/>
                <a:ea typeface="Times New Roman"/>
                <a:cs typeface="Times New Roman"/>
                <a:sym typeface="Times New Roman"/>
              </a:rPr>
              <a:t>chúng ta cần phải import gói thư viện  </a:t>
            </a:r>
            <a:r>
              <a:rPr b="1" i="0" lang="en-US" sz="2800" u="none" cap="none" strike="noStrike">
                <a:solidFill>
                  <a:srgbClr val="0000FF"/>
                </a:solidFill>
                <a:latin typeface="Times New Roman"/>
                <a:ea typeface="Times New Roman"/>
                <a:cs typeface="Times New Roman"/>
                <a:sym typeface="Times New Roman"/>
              </a:rPr>
              <a:t>java.util.List</a:t>
            </a:r>
            <a:r>
              <a:rPr b="0" i="0" lang="en-US" sz="2800" u="none" cap="none" strike="noStrike">
                <a:solidFill>
                  <a:srgbClr val="36365C"/>
                </a:solidFill>
                <a:latin typeface="Times New Roman"/>
                <a:ea typeface="Times New Roman"/>
                <a:cs typeface="Times New Roman"/>
                <a:sym typeface="Times New Roman"/>
              </a:rPr>
              <a:t>, đối với </a:t>
            </a:r>
            <a:r>
              <a:rPr b="1" i="0" lang="en-US" sz="2800" u="none" cap="none" strike="noStrike">
                <a:solidFill>
                  <a:srgbClr val="36365C"/>
                </a:solidFill>
                <a:latin typeface="Times New Roman"/>
                <a:ea typeface="Times New Roman"/>
                <a:cs typeface="Times New Roman"/>
                <a:sym typeface="Times New Roman"/>
              </a:rPr>
              <a:t>ArrayList </a:t>
            </a:r>
            <a:r>
              <a:rPr b="0" i="0" lang="en-US" sz="2800" u="none" cap="none" strike="noStrike">
                <a:solidFill>
                  <a:srgbClr val="36365C"/>
                </a:solidFill>
                <a:latin typeface="Times New Roman"/>
                <a:ea typeface="Times New Roman"/>
                <a:cs typeface="Times New Roman"/>
                <a:sym typeface="Times New Roman"/>
              </a:rPr>
              <a:t>thì import gói thư viện  </a:t>
            </a:r>
            <a:r>
              <a:rPr b="1" i="0" lang="en-US" sz="2800" u="none" cap="none" strike="noStrike">
                <a:solidFill>
                  <a:srgbClr val="0000FF"/>
                </a:solidFill>
                <a:latin typeface="Times New Roman"/>
                <a:ea typeface="Times New Roman"/>
                <a:cs typeface="Times New Roman"/>
                <a:sym typeface="Times New Roman"/>
              </a:rPr>
              <a:t>java.util.ArrayList </a:t>
            </a:r>
            <a:r>
              <a:rPr b="0" i="0" lang="en-US" sz="2800" u="none" cap="none" strike="noStrike">
                <a:solidFill>
                  <a:srgbClr val="36365C"/>
                </a:solidFill>
                <a:latin typeface="Times New Roman"/>
                <a:ea typeface="Times New Roman"/>
                <a:cs typeface="Times New Roman"/>
                <a:sym typeface="Times New Roman"/>
              </a:rPr>
              <a:t>và với </a:t>
            </a:r>
            <a:r>
              <a:rPr b="1" i="0" lang="en-US" sz="2800" u="none" cap="none" strike="noStrike">
                <a:solidFill>
                  <a:srgbClr val="36365C"/>
                </a:solidFill>
                <a:latin typeface="Times New Roman"/>
                <a:ea typeface="Times New Roman"/>
                <a:cs typeface="Times New Roman"/>
                <a:sym typeface="Times New Roman"/>
              </a:rPr>
              <a:t>LinkedList </a:t>
            </a:r>
            <a:r>
              <a:rPr b="0" i="0" lang="en-US" sz="2800" u="none" cap="none" strike="noStrike">
                <a:solidFill>
                  <a:srgbClr val="36365C"/>
                </a:solidFill>
                <a:latin typeface="Times New Roman"/>
                <a:ea typeface="Times New Roman"/>
                <a:cs typeface="Times New Roman"/>
                <a:sym typeface="Times New Roman"/>
              </a:rPr>
              <a:t>thì import gói thư viện  </a:t>
            </a:r>
            <a:r>
              <a:rPr b="1" i="0" lang="en-US" sz="2800" u="none" cap="none" strike="noStrike">
                <a:solidFill>
                  <a:srgbClr val="0000FF"/>
                </a:solidFill>
                <a:latin typeface="Times New Roman"/>
                <a:ea typeface="Times New Roman"/>
                <a:cs typeface="Times New Roman"/>
                <a:sym typeface="Times New Roman"/>
              </a:rPr>
              <a:t>java.util.LinkedList</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03" name="Google Shape;203;p2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04" name="Google Shape;204;p27"/>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Hiển thị các phần tử có trong List</a:t>
            </a:r>
            <a:endParaRPr/>
          </a:p>
        </p:txBody>
      </p:sp>
      <p:sp>
        <p:nvSpPr>
          <p:cNvPr id="205" name="Google Shape;205;p2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06" name="Google Shape;206;p27"/>
          <p:cNvSpPr txBox="1"/>
          <p:nvPr/>
        </p:nvSpPr>
        <p:spPr>
          <a:xfrm>
            <a:off x="654507" y="1512188"/>
            <a:ext cx="10751820" cy="2585720"/>
          </a:xfrm>
          <a:prstGeom prst="rect">
            <a:avLst/>
          </a:prstGeom>
          <a:noFill/>
          <a:ln>
            <a:noFill/>
          </a:ln>
        </p:spPr>
        <p:txBody>
          <a:bodyPr anchorCtr="0" anchor="t" bIns="0" lIns="0" spcFirstLastPara="1" rIns="0" wrap="square" tIns="12050">
            <a:spAutoFit/>
          </a:bodyPr>
          <a:lstStyle/>
          <a:p>
            <a:pPr indent="-375285" lvl="0" marL="38735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Để hiển thị các phần tử có trong List, ta có các cách sau:</a:t>
            </a:r>
            <a:endParaRPr b="0" i="0" sz="2800" u="none" cap="none" strike="noStrike">
              <a:solidFill>
                <a:srgbClr val="000000"/>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Cách 1: Sử dụng vòng lặp for thông thường</a:t>
            </a:r>
            <a:endParaRPr b="0" i="0" sz="2800" u="none" cap="none" strike="noStrike">
              <a:solidFill>
                <a:srgbClr val="000000"/>
              </a:solidFill>
              <a:latin typeface="Times New Roman"/>
              <a:ea typeface="Times New Roman"/>
              <a:cs typeface="Times New Roman"/>
              <a:sym typeface="Times New Roman"/>
            </a:endParaRPr>
          </a:p>
          <a:p>
            <a:pPr indent="-287019" lvl="1" marL="756285" marR="508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Cách 2: Sử dụng vòng lặp for cải tiến duyệt theo đối tượng trong danh  sách</a:t>
            </a:r>
            <a:endParaRPr b="0" i="0" sz="2800" u="none" cap="none" strike="noStrike">
              <a:solidFill>
                <a:srgbClr val="000000"/>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Cách 3: Sử dụng Iterator</a:t>
            </a:r>
            <a:endParaRPr b="0" i="0" sz="2800" u="none" cap="none" strike="noStrike">
              <a:solidFill>
                <a:srgbClr val="000000"/>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Cách 4: Sử dụng ListIterator</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12" name="Google Shape;212;p2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13" name="Google Shape;213;p28"/>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Hiển thị các phần tử có trong List</a:t>
            </a:r>
            <a:endParaRPr/>
          </a:p>
        </p:txBody>
      </p:sp>
      <p:sp>
        <p:nvSpPr>
          <p:cNvPr id="214" name="Google Shape;214;p2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15" name="Google Shape;215;p28"/>
          <p:cNvSpPr txBox="1"/>
          <p:nvPr/>
        </p:nvSpPr>
        <p:spPr>
          <a:xfrm>
            <a:off x="654507" y="1512188"/>
            <a:ext cx="6575425" cy="45212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1" i="0" lang="en-US" sz="2800" u="sng" cap="none" strike="noStrike">
                <a:solidFill>
                  <a:srgbClr val="36365C"/>
                </a:solidFill>
                <a:latin typeface="Times New Roman"/>
                <a:ea typeface="Times New Roman"/>
                <a:cs typeface="Times New Roman"/>
                <a:sym typeface="Times New Roman"/>
              </a:rPr>
              <a:t>Cách 1</a:t>
            </a:r>
            <a:r>
              <a:rPr b="0" i="0" lang="en-US" sz="2800" u="none" cap="none" strike="noStrike">
                <a:solidFill>
                  <a:srgbClr val="36365C"/>
                </a:solidFill>
                <a:latin typeface="Times New Roman"/>
                <a:ea typeface="Times New Roman"/>
                <a:cs typeface="Times New Roman"/>
                <a:sym typeface="Times New Roman"/>
              </a:rPr>
              <a:t>: Sử dụng vòng lặp for thông thường</a:t>
            </a:r>
            <a:endParaRPr b="0" i="0" sz="2800" u="none" cap="none" strike="noStrike">
              <a:solidFill>
                <a:srgbClr val="000000"/>
              </a:solidFill>
              <a:latin typeface="Times New Roman"/>
              <a:ea typeface="Times New Roman"/>
              <a:cs typeface="Times New Roman"/>
              <a:sym typeface="Times New Roman"/>
            </a:endParaRPr>
          </a:p>
        </p:txBody>
      </p:sp>
      <p:grpSp>
        <p:nvGrpSpPr>
          <p:cNvPr id="216" name="Google Shape;216;p28"/>
          <p:cNvGrpSpPr/>
          <p:nvPr/>
        </p:nvGrpSpPr>
        <p:grpSpPr>
          <a:xfrm>
            <a:off x="9379923" y="2641224"/>
            <a:ext cx="2378411" cy="1210710"/>
            <a:chOff x="9299448" y="3099816"/>
            <a:chExt cx="1823085" cy="546100"/>
          </a:xfrm>
        </p:grpSpPr>
        <p:pic>
          <p:nvPicPr>
            <p:cNvPr id="217" name="Google Shape;217;p28"/>
            <p:cNvPicPr preferRelativeResize="0"/>
            <p:nvPr/>
          </p:nvPicPr>
          <p:blipFill rotWithShape="1">
            <a:blip r:embed="rId5">
              <a:alphaModFix/>
            </a:blip>
            <a:srcRect b="0" l="0" r="0" t="0"/>
            <a:stretch/>
          </p:blipFill>
          <p:spPr>
            <a:xfrm>
              <a:off x="9356365" y="3124962"/>
              <a:ext cx="1543699" cy="476250"/>
            </a:xfrm>
            <a:prstGeom prst="rect">
              <a:avLst/>
            </a:prstGeom>
            <a:noFill/>
            <a:ln>
              <a:noFill/>
            </a:ln>
          </p:spPr>
        </p:pic>
        <p:sp>
          <p:nvSpPr>
            <p:cNvPr id="218" name="Google Shape;218;p28"/>
            <p:cNvSpPr/>
            <p:nvPr/>
          </p:nvSpPr>
          <p:spPr>
            <a:xfrm>
              <a:off x="9299448" y="3099816"/>
              <a:ext cx="1823085" cy="546100"/>
            </a:xfrm>
            <a:custGeom>
              <a:rect b="b" l="l" r="r" t="t"/>
              <a:pathLst>
                <a:path extrusionOk="0" h="546100" w="1823084">
                  <a:moveTo>
                    <a:pt x="0" y="545592"/>
                  </a:moveTo>
                  <a:lnTo>
                    <a:pt x="1822703" y="545592"/>
                  </a:lnTo>
                  <a:lnTo>
                    <a:pt x="1822703" y="0"/>
                  </a:lnTo>
                  <a:lnTo>
                    <a:pt x="0" y="0"/>
                  </a:lnTo>
                  <a:lnTo>
                    <a:pt x="0" y="545592"/>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219" name="Google Shape;219;p28"/>
          <p:cNvPicPr preferRelativeResize="0"/>
          <p:nvPr/>
        </p:nvPicPr>
        <p:blipFill rotWithShape="1">
          <a:blip r:embed="rId6">
            <a:alphaModFix/>
          </a:blip>
          <a:srcRect b="0" l="0" r="0" t="0"/>
          <a:stretch/>
        </p:blipFill>
        <p:spPr>
          <a:xfrm>
            <a:off x="8233076" y="3124962"/>
            <a:ext cx="973836" cy="533400"/>
          </a:xfrm>
          <a:prstGeom prst="rect">
            <a:avLst/>
          </a:prstGeom>
          <a:noFill/>
          <a:ln>
            <a:noFill/>
          </a:ln>
        </p:spPr>
      </p:pic>
      <p:grpSp>
        <p:nvGrpSpPr>
          <p:cNvPr id="220" name="Google Shape;220;p28"/>
          <p:cNvGrpSpPr/>
          <p:nvPr/>
        </p:nvGrpSpPr>
        <p:grpSpPr>
          <a:xfrm>
            <a:off x="768086" y="2026287"/>
            <a:ext cx="7299932" cy="4048963"/>
            <a:chOff x="1077468" y="2225040"/>
            <a:chExt cx="5250180" cy="2830195"/>
          </a:xfrm>
        </p:grpSpPr>
        <p:pic>
          <p:nvPicPr>
            <p:cNvPr id="221" name="Google Shape;221;p28"/>
            <p:cNvPicPr preferRelativeResize="0"/>
            <p:nvPr/>
          </p:nvPicPr>
          <p:blipFill rotWithShape="1">
            <a:blip r:embed="rId7">
              <a:alphaModFix/>
            </a:blip>
            <a:srcRect b="0" l="0" r="0" t="0"/>
            <a:stretch/>
          </p:blipFill>
          <p:spPr>
            <a:xfrm>
              <a:off x="1083564" y="2231136"/>
              <a:ext cx="5172603" cy="2810613"/>
            </a:xfrm>
            <a:prstGeom prst="rect">
              <a:avLst/>
            </a:prstGeom>
            <a:noFill/>
            <a:ln>
              <a:noFill/>
            </a:ln>
          </p:spPr>
        </p:pic>
        <p:sp>
          <p:nvSpPr>
            <p:cNvPr id="222" name="Google Shape;222;p28"/>
            <p:cNvSpPr/>
            <p:nvPr/>
          </p:nvSpPr>
          <p:spPr>
            <a:xfrm>
              <a:off x="1077468" y="2225040"/>
              <a:ext cx="5250180" cy="2830195"/>
            </a:xfrm>
            <a:custGeom>
              <a:rect b="b" l="l" r="r" t="t"/>
              <a:pathLst>
                <a:path extrusionOk="0" h="2830195" w="5250180">
                  <a:moveTo>
                    <a:pt x="0" y="2830068"/>
                  </a:moveTo>
                  <a:lnTo>
                    <a:pt x="5250180" y="2830068"/>
                  </a:lnTo>
                  <a:lnTo>
                    <a:pt x="5250180" y="0"/>
                  </a:lnTo>
                  <a:lnTo>
                    <a:pt x="0" y="0"/>
                  </a:lnTo>
                  <a:lnTo>
                    <a:pt x="0" y="2830068"/>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23" name="Google Shape;223;p28"/>
          <p:cNvSpPr txBox="1"/>
          <p:nvPr>
            <p:ph idx="4294967295" type="sldNum"/>
          </p:nvPr>
        </p:nvSpPr>
        <p:spPr>
          <a:xfrm>
            <a:off x="11922886" y="659515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29" name="Google Shape;229;p2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30" name="Google Shape;230;p29"/>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Hiển thị các phần tử có trong List</a:t>
            </a:r>
            <a:endParaRPr/>
          </a:p>
        </p:txBody>
      </p:sp>
      <p:sp>
        <p:nvSpPr>
          <p:cNvPr id="231" name="Google Shape;231;p2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32" name="Google Shape;232;p29"/>
          <p:cNvSpPr txBox="1"/>
          <p:nvPr/>
        </p:nvSpPr>
        <p:spPr>
          <a:xfrm>
            <a:off x="654507" y="1512188"/>
            <a:ext cx="10357485" cy="878840"/>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000000"/>
              </a:buClr>
              <a:buSzPts val="2800"/>
              <a:buFont typeface="Noto Sans Symbols"/>
              <a:buChar char="▪"/>
            </a:pPr>
            <a:r>
              <a:rPr b="1" i="0" lang="en-US" sz="2800" u="sng" cap="none" strike="noStrike">
                <a:solidFill>
                  <a:srgbClr val="36365C"/>
                </a:solidFill>
                <a:latin typeface="Times New Roman"/>
                <a:ea typeface="Times New Roman"/>
                <a:cs typeface="Times New Roman"/>
                <a:sym typeface="Times New Roman"/>
              </a:rPr>
              <a:t>Cách 2</a:t>
            </a:r>
            <a:r>
              <a:rPr b="0" i="0" lang="en-US" sz="2800" u="none" cap="none" strike="noStrike">
                <a:solidFill>
                  <a:srgbClr val="36365C"/>
                </a:solidFill>
                <a:latin typeface="Times New Roman"/>
                <a:ea typeface="Times New Roman"/>
                <a:cs typeface="Times New Roman"/>
                <a:sym typeface="Times New Roman"/>
              </a:rPr>
              <a:t>: Sử dụng vòng lặp for cải tiến duyệt theo đối tượng trong danh  sách</a:t>
            </a:r>
            <a:endParaRPr b="0" i="0" sz="2800" u="none" cap="none" strike="noStrike">
              <a:solidFill>
                <a:srgbClr val="000000"/>
              </a:solidFill>
              <a:latin typeface="Times New Roman"/>
              <a:ea typeface="Times New Roman"/>
              <a:cs typeface="Times New Roman"/>
              <a:sym typeface="Times New Roman"/>
            </a:endParaRPr>
          </a:p>
        </p:txBody>
      </p:sp>
      <p:grpSp>
        <p:nvGrpSpPr>
          <p:cNvPr id="233" name="Google Shape;233;p29"/>
          <p:cNvGrpSpPr/>
          <p:nvPr/>
        </p:nvGrpSpPr>
        <p:grpSpPr>
          <a:xfrm>
            <a:off x="884506" y="2451877"/>
            <a:ext cx="7211235" cy="3978350"/>
            <a:chOff x="569976" y="2569463"/>
            <a:chExt cx="5356860" cy="3194685"/>
          </a:xfrm>
        </p:grpSpPr>
        <p:pic>
          <p:nvPicPr>
            <p:cNvPr id="234" name="Google Shape;234;p29"/>
            <p:cNvPicPr preferRelativeResize="0"/>
            <p:nvPr/>
          </p:nvPicPr>
          <p:blipFill rotWithShape="1">
            <a:blip r:embed="rId5">
              <a:alphaModFix/>
            </a:blip>
            <a:srcRect b="0" l="0" r="0" t="0"/>
            <a:stretch/>
          </p:blipFill>
          <p:spPr>
            <a:xfrm>
              <a:off x="576072" y="2605722"/>
              <a:ext cx="5193901" cy="3114247"/>
            </a:xfrm>
            <a:prstGeom prst="rect">
              <a:avLst/>
            </a:prstGeom>
            <a:noFill/>
            <a:ln>
              <a:noFill/>
            </a:ln>
          </p:spPr>
        </p:pic>
        <p:sp>
          <p:nvSpPr>
            <p:cNvPr id="235" name="Google Shape;235;p29"/>
            <p:cNvSpPr/>
            <p:nvPr/>
          </p:nvSpPr>
          <p:spPr>
            <a:xfrm>
              <a:off x="569976" y="2569463"/>
              <a:ext cx="5356860" cy="3194685"/>
            </a:xfrm>
            <a:custGeom>
              <a:rect b="b" l="l" r="r" t="t"/>
              <a:pathLst>
                <a:path extrusionOk="0" h="3194685" w="5356860">
                  <a:moveTo>
                    <a:pt x="0" y="3194304"/>
                  </a:moveTo>
                  <a:lnTo>
                    <a:pt x="5356860" y="3194304"/>
                  </a:lnTo>
                  <a:lnTo>
                    <a:pt x="5356860" y="0"/>
                  </a:lnTo>
                  <a:lnTo>
                    <a:pt x="0" y="0"/>
                  </a:lnTo>
                  <a:lnTo>
                    <a:pt x="0" y="3194304"/>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36" name="Google Shape;236;p29"/>
          <p:cNvGrpSpPr/>
          <p:nvPr/>
        </p:nvGrpSpPr>
        <p:grpSpPr>
          <a:xfrm>
            <a:off x="9320050" y="3444495"/>
            <a:ext cx="2709712" cy="1388114"/>
            <a:chOff x="8881872" y="3720084"/>
            <a:chExt cx="1823085" cy="546100"/>
          </a:xfrm>
        </p:grpSpPr>
        <p:pic>
          <p:nvPicPr>
            <p:cNvPr id="237" name="Google Shape;237;p29"/>
            <p:cNvPicPr preferRelativeResize="0"/>
            <p:nvPr/>
          </p:nvPicPr>
          <p:blipFill rotWithShape="1">
            <a:blip r:embed="rId6">
              <a:alphaModFix/>
            </a:blip>
            <a:srcRect b="0" l="0" r="0" t="0"/>
            <a:stretch/>
          </p:blipFill>
          <p:spPr>
            <a:xfrm>
              <a:off x="8938789" y="3745230"/>
              <a:ext cx="1543699" cy="476250"/>
            </a:xfrm>
            <a:prstGeom prst="rect">
              <a:avLst/>
            </a:prstGeom>
            <a:noFill/>
            <a:ln>
              <a:noFill/>
            </a:ln>
          </p:spPr>
        </p:pic>
        <p:sp>
          <p:nvSpPr>
            <p:cNvPr id="238" name="Google Shape;238;p29"/>
            <p:cNvSpPr/>
            <p:nvPr/>
          </p:nvSpPr>
          <p:spPr>
            <a:xfrm>
              <a:off x="8881872" y="3720084"/>
              <a:ext cx="1823085" cy="546100"/>
            </a:xfrm>
            <a:custGeom>
              <a:rect b="b" l="l" r="r" t="t"/>
              <a:pathLst>
                <a:path extrusionOk="0" h="546100" w="1823084">
                  <a:moveTo>
                    <a:pt x="0" y="545592"/>
                  </a:moveTo>
                  <a:lnTo>
                    <a:pt x="1822703" y="545592"/>
                  </a:lnTo>
                  <a:lnTo>
                    <a:pt x="1822703" y="0"/>
                  </a:lnTo>
                  <a:lnTo>
                    <a:pt x="0" y="0"/>
                  </a:lnTo>
                  <a:lnTo>
                    <a:pt x="0" y="545592"/>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239" name="Google Shape;239;p29"/>
          <p:cNvPicPr preferRelativeResize="0"/>
          <p:nvPr/>
        </p:nvPicPr>
        <p:blipFill rotWithShape="1">
          <a:blip r:embed="rId7">
            <a:alphaModFix/>
          </a:blip>
          <a:srcRect b="0" l="0" r="0" t="0"/>
          <a:stretch/>
        </p:blipFill>
        <p:spPr>
          <a:xfrm>
            <a:off x="8183789" y="3908551"/>
            <a:ext cx="973835" cy="533400"/>
          </a:xfrm>
          <a:prstGeom prst="rect">
            <a:avLst/>
          </a:prstGeom>
          <a:noFill/>
          <a:ln>
            <a:noFill/>
          </a:ln>
        </p:spPr>
      </p:pic>
      <p:sp>
        <p:nvSpPr>
          <p:cNvPr id="240" name="Google Shape;240;p29"/>
          <p:cNvSpPr txBox="1"/>
          <p:nvPr>
            <p:ph idx="4294967295" type="sldNum"/>
          </p:nvPr>
        </p:nvSpPr>
        <p:spPr>
          <a:xfrm>
            <a:off x="11922886" y="659515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46" name="Google Shape;246;p3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47" name="Google Shape;247;p30"/>
          <p:cNvSpPr txBox="1"/>
          <p:nvPr>
            <p:ph type="title"/>
          </p:nvPr>
        </p:nvSpPr>
        <p:spPr>
          <a:xfrm>
            <a:off x="876300" y="1049845"/>
            <a:ext cx="9055813" cy="5034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Hiển thị các phần tử có trong List</a:t>
            </a:r>
            <a:endParaRPr/>
          </a:p>
        </p:txBody>
      </p:sp>
      <p:sp>
        <p:nvSpPr>
          <p:cNvPr id="248" name="Google Shape;248;p3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49" name="Google Shape;249;p30"/>
          <p:cNvSpPr txBox="1"/>
          <p:nvPr/>
        </p:nvSpPr>
        <p:spPr>
          <a:xfrm>
            <a:off x="706451" y="1429369"/>
            <a:ext cx="10496550" cy="130556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1" i="0" lang="en-US" sz="2800" u="sng" cap="none" strike="noStrike">
                <a:solidFill>
                  <a:srgbClr val="36365C"/>
                </a:solidFill>
                <a:latin typeface="Times New Roman"/>
                <a:ea typeface="Times New Roman"/>
                <a:cs typeface="Times New Roman"/>
                <a:sym typeface="Times New Roman"/>
              </a:rPr>
              <a:t>Cách 3</a:t>
            </a:r>
            <a:r>
              <a:rPr b="0" i="0" lang="en-US" sz="2800" u="none" cap="none" strike="noStrike">
                <a:solidFill>
                  <a:srgbClr val="36365C"/>
                </a:solidFill>
                <a:latin typeface="Times New Roman"/>
                <a:ea typeface="Times New Roman"/>
                <a:cs typeface="Times New Roman"/>
                <a:sym typeface="Times New Roman"/>
              </a:rPr>
              <a:t>: Sử dụng Iterator</a:t>
            </a:r>
            <a:endParaRPr b="0" i="0" sz="2800" u="none" cap="none" strike="noStrike">
              <a:solidFill>
                <a:srgbClr val="000000"/>
              </a:solidFill>
              <a:latin typeface="Times New Roman"/>
              <a:ea typeface="Times New Roman"/>
              <a:cs typeface="Times New Roman"/>
              <a:sym typeface="Times New Roman"/>
            </a:endParaRPr>
          </a:p>
          <a:p>
            <a:pPr indent="266700" lvl="0" marL="12700" marR="5080" rtl="0" algn="l">
              <a:lnSpc>
                <a:spcPct val="100000"/>
              </a:lnSpc>
              <a:spcBef>
                <a:spcPts val="5"/>
              </a:spcBef>
              <a:spcAft>
                <a:spcPts val="0"/>
              </a:spcAft>
              <a:buNone/>
            </a:pPr>
            <a:r>
              <a:rPr b="0" i="0" lang="en-US" sz="2800" u="none" cap="none" strike="noStrike">
                <a:solidFill>
                  <a:srgbClr val="36365C"/>
                </a:solidFill>
                <a:latin typeface="Times New Roman"/>
                <a:ea typeface="Times New Roman"/>
                <a:cs typeface="Times New Roman"/>
                <a:sym typeface="Times New Roman"/>
              </a:rPr>
              <a:t>Iterator được sử dụng chung cho cả </a:t>
            </a:r>
            <a:r>
              <a:rPr b="1" i="0" lang="en-US" sz="2800" u="none" cap="none" strike="noStrike">
                <a:solidFill>
                  <a:srgbClr val="0000FF"/>
                </a:solidFill>
                <a:latin typeface="Times New Roman"/>
                <a:ea typeface="Times New Roman"/>
                <a:cs typeface="Times New Roman"/>
                <a:sym typeface="Times New Roman"/>
              </a:rPr>
              <a:t>List</a:t>
            </a:r>
            <a:r>
              <a:rPr b="0" i="0" lang="en-US" sz="2800" u="none" cap="none" strike="noStrike">
                <a:solidFill>
                  <a:srgbClr val="36365C"/>
                </a:solidFill>
                <a:latin typeface="Times New Roman"/>
                <a:ea typeface="Times New Roman"/>
                <a:cs typeface="Times New Roman"/>
                <a:sym typeface="Times New Roman"/>
              </a:rPr>
              <a:t>, </a:t>
            </a:r>
            <a:r>
              <a:rPr b="1" i="0" lang="en-US" sz="2800" u="none" cap="none" strike="noStrike">
                <a:solidFill>
                  <a:srgbClr val="0000FF"/>
                </a:solidFill>
                <a:latin typeface="Times New Roman"/>
                <a:ea typeface="Times New Roman"/>
                <a:cs typeface="Times New Roman"/>
                <a:sym typeface="Times New Roman"/>
              </a:rPr>
              <a:t>Set </a:t>
            </a:r>
            <a:r>
              <a:rPr b="0" i="0" lang="en-US" sz="2800" u="none" cap="none" strike="noStrike">
                <a:solidFill>
                  <a:srgbClr val="36365C"/>
                </a:solidFill>
                <a:latin typeface="Times New Roman"/>
                <a:ea typeface="Times New Roman"/>
                <a:cs typeface="Times New Roman"/>
                <a:sym typeface="Times New Roman"/>
              </a:rPr>
              <a:t>và </a:t>
            </a:r>
            <a:r>
              <a:rPr b="1" i="0" lang="en-US" sz="2800" u="none" cap="none" strike="noStrike">
                <a:solidFill>
                  <a:srgbClr val="0000FF"/>
                </a:solidFill>
                <a:latin typeface="Times New Roman"/>
                <a:ea typeface="Times New Roman"/>
                <a:cs typeface="Times New Roman"/>
                <a:sym typeface="Times New Roman"/>
              </a:rPr>
              <a:t>Map</a:t>
            </a:r>
            <a:r>
              <a:rPr b="0" i="0" lang="en-US" sz="2800" u="none" cap="none" strike="noStrike">
                <a:solidFill>
                  <a:srgbClr val="36365C"/>
                </a:solidFill>
                <a:latin typeface="Times New Roman"/>
                <a:ea typeface="Times New Roman"/>
                <a:cs typeface="Times New Roman"/>
                <a:sym typeface="Times New Roman"/>
              </a:rPr>
              <a:t>. Để sử dụng được  Iterator chúng ta cần phải import gói thư viện </a:t>
            </a:r>
            <a:r>
              <a:rPr b="0" i="0" lang="en-US" sz="2800" u="none" cap="none" strike="noStrike">
                <a:solidFill>
                  <a:srgbClr val="0000FF"/>
                </a:solidFill>
                <a:latin typeface="Times New Roman"/>
                <a:ea typeface="Times New Roman"/>
                <a:cs typeface="Times New Roman"/>
                <a:sym typeface="Times New Roman"/>
              </a:rPr>
              <a:t>java.util.Iterator</a:t>
            </a:r>
            <a:endParaRPr b="0" i="0" sz="2800" u="none" cap="none" strike="noStrike">
              <a:solidFill>
                <a:srgbClr val="000000"/>
              </a:solidFill>
              <a:latin typeface="Times New Roman"/>
              <a:ea typeface="Times New Roman"/>
              <a:cs typeface="Times New Roman"/>
              <a:sym typeface="Times New Roman"/>
            </a:endParaRPr>
          </a:p>
        </p:txBody>
      </p:sp>
      <p:sp>
        <p:nvSpPr>
          <p:cNvPr id="250" name="Google Shape;250;p30"/>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56" name="Google Shape;256;p3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57" name="Google Shape;257;p31"/>
          <p:cNvSpPr txBox="1"/>
          <p:nvPr>
            <p:ph type="title"/>
          </p:nvPr>
        </p:nvSpPr>
        <p:spPr>
          <a:xfrm>
            <a:off x="876300" y="1049845"/>
            <a:ext cx="9055813" cy="5034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Hiển thị các phần tử có trong List</a:t>
            </a:r>
            <a:endParaRPr/>
          </a:p>
        </p:txBody>
      </p:sp>
      <p:sp>
        <p:nvSpPr>
          <p:cNvPr id="258" name="Google Shape;258;p3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59" name="Google Shape;259;p31"/>
          <p:cNvSpPr txBox="1"/>
          <p:nvPr/>
        </p:nvSpPr>
        <p:spPr>
          <a:xfrm>
            <a:off x="706451" y="1429369"/>
            <a:ext cx="10496550" cy="44307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Ví dụ sử dụng Iterator</a:t>
            </a:r>
            <a:endParaRPr b="0" i="0" sz="2800" u="none" cap="none" strike="noStrike">
              <a:solidFill>
                <a:srgbClr val="000000"/>
              </a:solidFill>
              <a:latin typeface="Times New Roman"/>
              <a:ea typeface="Times New Roman"/>
              <a:cs typeface="Times New Roman"/>
              <a:sym typeface="Times New Roman"/>
            </a:endParaRPr>
          </a:p>
        </p:txBody>
      </p:sp>
      <p:pic>
        <p:nvPicPr>
          <p:cNvPr id="260" name="Google Shape;260;p31"/>
          <p:cNvPicPr preferRelativeResize="0"/>
          <p:nvPr/>
        </p:nvPicPr>
        <p:blipFill rotWithShape="1">
          <a:blip r:embed="rId5">
            <a:alphaModFix/>
          </a:blip>
          <a:srcRect b="0" l="0" r="0" t="0"/>
          <a:stretch/>
        </p:blipFill>
        <p:spPr>
          <a:xfrm>
            <a:off x="6711824" y="4370866"/>
            <a:ext cx="973836" cy="533400"/>
          </a:xfrm>
          <a:prstGeom prst="rect">
            <a:avLst/>
          </a:prstGeom>
          <a:noFill/>
          <a:ln>
            <a:noFill/>
          </a:ln>
        </p:spPr>
      </p:pic>
      <p:grpSp>
        <p:nvGrpSpPr>
          <p:cNvPr id="261" name="Google Shape;261;p31"/>
          <p:cNvGrpSpPr/>
          <p:nvPr/>
        </p:nvGrpSpPr>
        <p:grpSpPr>
          <a:xfrm>
            <a:off x="1054147" y="1940130"/>
            <a:ext cx="7824972" cy="4626049"/>
            <a:chOff x="665987" y="2869691"/>
            <a:chExt cx="5135880" cy="3848100"/>
          </a:xfrm>
        </p:grpSpPr>
        <p:pic>
          <p:nvPicPr>
            <p:cNvPr id="262" name="Google Shape;262;p31"/>
            <p:cNvPicPr preferRelativeResize="0"/>
            <p:nvPr/>
          </p:nvPicPr>
          <p:blipFill rotWithShape="1">
            <a:blip r:embed="rId6">
              <a:alphaModFix/>
            </a:blip>
            <a:srcRect b="0" l="0" r="0" t="0"/>
            <a:stretch/>
          </p:blipFill>
          <p:spPr>
            <a:xfrm>
              <a:off x="672083" y="2932945"/>
              <a:ext cx="5123688" cy="3715242"/>
            </a:xfrm>
            <a:prstGeom prst="rect">
              <a:avLst/>
            </a:prstGeom>
            <a:noFill/>
            <a:ln>
              <a:noFill/>
            </a:ln>
          </p:spPr>
        </p:pic>
        <p:sp>
          <p:nvSpPr>
            <p:cNvPr id="263" name="Google Shape;263;p31"/>
            <p:cNvSpPr/>
            <p:nvPr/>
          </p:nvSpPr>
          <p:spPr>
            <a:xfrm>
              <a:off x="665987" y="2869691"/>
              <a:ext cx="5135880" cy="3848100"/>
            </a:xfrm>
            <a:custGeom>
              <a:rect b="b" l="l" r="r" t="t"/>
              <a:pathLst>
                <a:path extrusionOk="0" h="3848100" w="5135880">
                  <a:moveTo>
                    <a:pt x="0" y="3848100"/>
                  </a:moveTo>
                  <a:lnTo>
                    <a:pt x="5135880" y="3848100"/>
                  </a:lnTo>
                  <a:lnTo>
                    <a:pt x="5135880" y="0"/>
                  </a:lnTo>
                  <a:lnTo>
                    <a:pt x="0" y="0"/>
                  </a:lnTo>
                  <a:lnTo>
                    <a:pt x="0" y="384810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64" name="Google Shape;264;p31"/>
          <p:cNvGrpSpPr/>
          <p:nvPr/>
        </p:nvGrpSpPr>
        <p:grpSpPr>
          <a:xfrm>
            <a:off x="9035869" y="1936191"/>
            <a:ext cx="2621110" cy="1386268"/>
            <a:chOff x="9002267" y="4253484"/>
            <a:chExt cx="1821180" cy="546100"/>
          </a:xfrm>
        </p:grpSpPr>
        <p:pic>
          <p:nvPicPr>
            <p:cNvPr id="265" name="Google Shape;265;p31"/>
            <p:cNvPicPr preferRelativeResize="0"/>
            <p:nvPr/>
          </p:nvPicPr>
          <p:blipFill rotWithShape="1">
            <a:blip r:embed="rId7">
              <a:alphaModFix/>
            </a:blip>
            <a:srcRect b="0" l="0" r="0" t="0"/>
            <a:stretch/>
          </p:blipFill>
          <p:spPr>
            <a:xfrm>
              <a:off x="9059142" y="4278630"/>
              <a:ext cx="1542400" cy="476250"/>
            </a:xfrm>
            <a:prstGeom prst="rect">
              <a:avLst/>
            </a:prstGeom>
            <a:noFill/>
            <a:ln>
              <a:noFill/>
            </a:ln>
          </p:spPr>
        </p:pic>
        <p:sp>
          <p:nvSpPr>
            <p:cNvPr id="266" name="Google Shape;266;p31"/>
            <p:cNvSpPr/>
            <p:nvPr/>
          </p:nvSpPr>
          <p:spPr>
            <a:xfrm>
              <a:off x="9002267" y="4253484"/>
              <a:ext cx="1821180" cy="546100"/>
            </a:xfrm>
            <a:custGeom>
              <a:rect b="b" l="l" r="r" t="t"/>
              <a:pathLst>
                <a:path extrusionOk="0" h="546100" w="1821179">
                  <a:moveTo>
                    <a:pt x="0" y="545592"/>
                  </a:moveTo>
                  <a:lnTo>
                    <a:pt x="1821179" y="545592"/>
                  </a:lnTo>
                  <a:lnTo>
                    <a:pt x="1821179" y="0"/>
                  </a:lnTo>
                  <a:lnTo>
                    <a:pt x="0" y="0"/>
                  </a:lnTo>
                  <a:lnTo>
                    <a:pt x="0" y="545592"/>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67" name="Google Shape;267;p31"/>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73" name="Google Shape;273;p3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74" name="Google Shape;274;p32"/>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Hiển thị các phần tử có trong List</a:t>
            </a:r>
            <a:endParaRPr/>
          </a:p>
        </p:txBody>
      </p:sp>
      <p:sp>
        <p:nvSpPr>
          <p:cNvPr id="275" name="Google Shape;275;p3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76" name="Google Shape;276;p32"/>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277" name="Google Shape;277;p32"/>
          <p:cNvSpPr txBox="1"/>
          <p:nvPr/>
        </p:nvSpPr>
        <p:spPr>
          <a:xfrm>
            <a:off x="489281" y="1483601"/>
            <a:ext cx="10287000" cy="1732914"/>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1" i="0" lang="en-US" sz="2800" u="sng" cap="none" strike="noStrike">
                <a:solidFill>
                  <a:srgbClr val="36365C"/>
                </a:solidFill>
                <a:latin typeface="Times New Roman"/>
                <a:ea typeface="Times New Roman"/>
                <a:cs typeface="Times New Roman"/>
                <a:sym typeface="Times New Roman"/>
              </a:rPr>
              <a:t>Cách 4</a:t>
            </a:r>
            <a:r>
              <a:rPr b="0" i="0" lang="en-US" sz="2800" u="none" cap="none" strike="noStrike">
                <a:solidFill>
                  <a:srgbClr val="36365C"/>
                </a:solidFill>
                <a:latin typeface="Times New Roman"/>
                <a:ea typeface="Times New Roman"/>
                <a:cs typeface="Times New Roman"/>
                <a:sym typeface="Times New Roman"/>
              </a:rPr>
              <a:t>: Sử dụng ListIterator</a:t>
            </a:r>
            <a:endParaRPr b="0" i="0" sz="2800" u="none" cap="none" strike="noStrike">
              <a:solidFill>
                <a:srgbClr val="000000"/>
              </a:solidFill>
              <a:latin typeface="Times New Roman"/>
              <a:ea typeface="Times New Roman"/>
              <a:cs typeface="Times New Roman"/>
              <a:sym typeface="Times New Roman"/>
            </a:endParaRPr>
          </a:p>
          <a:p>
            <a:pPr indent="0" lvl="0" marL="12700" marR="5080" rtl="0" algn="l">
              <a:lnSpc>
                <a:spcPct val="100000"/>
              </a:lnSpc>
              <a:spcBef>
                <a:spcPts val="5"/>
              </a:spcBef>
              <a:spcAft>
                <a:spcPts val="0"/>
              </a:spcAft>
              <a:buNone/>
            </a:pPr>
            <a:r>
              <a:rPr b="0" i="0" lang="en-US" sz="2800" u="none" cap="none" strike="noStrike">
                <a:solidFill>
                  <a:srgbClr val="36365C"/>
                </a:solidFill>
                <a:latin typeface="Times New Roman"/>
                <a:ea typeface="Times New Roman"/>
                <a:cs typeface="Times New Roman"/>
                <a:sym typeface="Times New Roman"/>
              </a:rPr>
              <a:t>ListIterator chỉ áp dụng riêng đối với List (List Interface, ArrayList,  LinkedList,...), không áp dụng đối với Set. Để sử dụng được ListIterator  chúng ta cần phải import gói thư viện java.util.ListIterator</a:t>
            </a:r>
            <a:endParaRPr b="0" i="0" sz="2800" u="none" cap="none" strike="noStrike">
              <a:solidFill>
                <a:srgbClr val="000000"/>
              </a:solidFill>
              <a:latin typeface="Times New Roman"/>
              <a:ea typeface="Times New Roman"/>
              <a:cs typeface="Times New Roman"/>
              <a:sym typeface="Times New Roman"/>
            </a:endParaRPr>
          </a:p>
        </p:txBody>
      </p:sp>
      <p:sp>
        <p:nvSpPr>
          <p:cNvPr id="278" name="Google Shape;278;p32"/>
          <p:cNvSpPr txBox="1"/>
          <p:nvPr>
            <p:ph idx="4294967295" type="sldNum"/>
          </p:nvPr>
        </p:nvSpPr>
        <p:spPr>
          <a:xfrm>
            <a:off x="11757660" y="6760673"/>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1" name="Google Shape;71;p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72" name="Google Shape;72;p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Nội dung</a:t>
            </a:r>
            <a:endParaRPr b="1" sz="2800">
              <a:latin typeface="Times New Roman"/>
              <a:ea typeface="Times New Roman"/>
              <a:cs typeface="Times New Roman"/>
              <a:sym typeface="Times New Roman"/>
            </a:endParaRPr>
          </a:p>
        </p:txBody>
      </p:sp>
      <p:sp>
        <p:nvSpPr>
          <p:cNvPr id="73" name="Google Shape;73;p4"/>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Khái niệm về Collections </a:t>
            </a:r>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Collections Framework</a:t>
            </a:r>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Interface Collections</a:t>
            </a:r>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Set Interface</a:t>
            </a:r>
            <a:endParaRPr/>
          </a:p>
          <a:p>
            <a:pPr indent="-342900" lvl="0" marL="571500" rtl="0" algn="l">
              <a:lnSpc>
                <a:spcPct val="90000"/>
              </a:lnSpc>
              <a:spcBef>
                <a:spcPts val="1000"/>
              </a:spcBef>
              <a:spcAft>
                <a:spcPts val="0"/>
              </a:spcAft>
              <a:buSzPts val="1800"/>
              <a:buFont typeface="Arial"/>
              <a:buNone/>
            </a:pPr>
            <a:r>
              <a:t/>
            </a:r>
            <a:endParaRPr sz="2400">
              <a:latin typeface="Times New Roman"/>
              <a:ea typeface="Times New Roman"/>
              <a:cs typeface="Times New Roman"/>
              <a:sym typeface="Times New Roman"/>
            </a:endParaRPr>
          </a:p>
        </p:txBody>
      </p:sp>
      <p:sp>
        <p:nvSpPr>
          <p:cNvPr id="74" name="Google Shape;74;p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84" name="Google Shape;284;p3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85" name="Google Shape;285;p33"/>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Hiển thị các phần tử có trong List</a:t>
            </a:r>
            <a:endParaRPr/>
          </a:p>
        </p:txBody>
      </p:sp>
      <p:sp>
        <p:nvSpPr>
          <p:cNvPr id="286" name="Google Shape;286;p3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87" name="Google Shape;287;p33"/>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288" name="Google Shape;288;p33"/>
          <p:cNvSpPr txBox="1"/>
          <p:nvPr/>
        </p:nvSpPr>
        <p:spPr>
          <a:xfrm>
            <a:off x="489281" y="1483601"/>
            <a:ext cx="4482112" cy="886781"/>
          </a:xfrm>
          <a:prstGeom prst="rect">
            <a:avLst/>
          </a:prstGeom>
          <a:noFill/>
          <a:ln>
            <a:noFill/>
          </a:ln>
        </p:spPr>
        <p:txBody>
          <a:bodyPr anchorCtr="0" anchor="t" bIns="0" lIns="0" spcFirstLastPara="1" rIns="0" wrap="square" tIns="12050">
            <a:spAutoFit/>
          </a:bodyPr>
          <a:lstStyle/>
          <a:p>
            <a:pPr indent="0" lvl="0" marL="12065" marR="0" rtl="0" algn="l">
              <a:lnSpc>
                <a:spcPct val="100000"/>
              </a:lnSpc>
              <a:spcBef>
                <a:spcPts val="0"/>
              </a:spcBef>
              <a:spcAft>
                <a:spcPts val="0"/>
              </a:spcAft>
              <a:buNone/>
            </a:pPr>
            <a:r>
              <a:rPr b="1" i="0" lang="en-US" sz="2800" u="sng" cap="none" strike="noStrike">
                <a:solidFill>
                  <a:srgbClr val="36365C"/>
                </a:solidFill>
                <a:latin typeface="Times New Roman"/>
                <a:ea typeface="Times New Roman"/>
                <a:cs typeface="Times New Roman"/>
                <a:sym typeface="Times New Roman"/>
              </a:rPr>
              <a:t>Cách 4</a:t>
            </a:r>
            <a:r>
              <a:rPr b="0" i="0" lang="en-US" sz="2800" u="none" cap="none" strike="noStrike">
                <a:solidFill>
                  <a:srgbClr val="36365C"/>
                </a:solidFill>
                <a:latin typeface="Times New Roman"/>
                <a:ea typeface="Times New Roman"/>
                <a:cs typeface="Times New Roman"/>
                <a:sym typeface="Times New Roman"/>
              </a:rPr>
              <a:t>: Sử dụng ListIterator</a:t>
            </a:r>
            <a:endParaRPr b="0" i="0" sz="2800" u="none" cap="none" strike="noStrike">
              <a:solidFill>
                <a:srgbClr val="36365C"/>
              </a:solidFill>
              <a:latin typeface="Times New Roman"/>
              <a:ea typeface="Times New Roman"/>
              <a:cs typeface="Times New Roman"/>
              <a:sym typeface="Times New Roman"/>
            </a:endParaRPr>
          </a:p>
          <a:p>
            <a:pPr indent="0" lvl="0" marL="12065" marR="0" rtl="0" algn="l">
              <a:lnSpc>
                <a:spcPct val="100000"/>
              </a:lnSpc>
              <a:spcBef>
                <a:spcPts val="95"/>
              </a:spcBef>
              <a:spcAft>
                <a:spcPts val="0"/>
              </a:spcAft>
              <a:buNone/>
            </a:pPr>
            <a:r>
              <a:rPr b="0" i="0" lang="en-US" sz="2800" u="none" cap="none" strike="noStrike">
                <a:solidFill>
                  <a:srgbClr val="36365C"/>
                </a:solidFill>
                <a:latin typeface="Times New Roman"/>
                <a:ea typeface="Times New Roman"/>
                <a:cs typeface="Times New Roman"/>
                <a:sym typeface="Times New Roman"/>
              </a:rPr>
              <a:t>Ví dụ: </a:t>
            </a:r>
            <a:endParaRPr b="0" i="0" sz="2800" u="none" cap="none" strike="noStrike">
              <a:solidFill>
                <a:srgbClr val="000000"/>
              </a:solidFill>
              <a:latin typeface="Times New Roman"/>
              <a:ea typeface="Times New Roman"/>
              <a:cs typeface="Times New Roman"/>
              <a:sym typeface="Times New Roman"/>
            </a:endParaRPr>
          </a:p>
        </p:txBody>
      </p:sp>
      <p:pic>
        <p:nvPicPr>
          <p:cNvPr id="289" name="Google Shape;289;p33"/>
          <p:cNvPicPr preferRelativeResize="0"/>
          <p:nvPr/>
        </p:nvPicPr>
        <p:blipFill rotWithShape="1">
          <a:blip r:embed="rId5">
            <a:alphaModFix/>
          </a:blip>
          <a:srcRect b="0" l="0" r="0" t="0"/>
          <a:stretch/>
        </p:blipFill>
        <p:spPr>
          <a:xfrm>
            <a:off x="5930774" y="4825910"/>
            <a:ext cx="973835" cy="533400"/>
          </a:xfrm>
          <a:prstGeom prst="rect">
            <a:avLst/>
          </a:prstGeom>
          <a:noFill/>
          <a:ln>
            <a:noFill/>
          </a:ln>
        </p:spPr>
      </p:pic>
      <p:grpSp>
        <p:nvGrpSpPr>
          <p:cNvPr id="290" name="Google Shape;290;p33"/>
          <p:cNvGrpSpPr/>
          <p:nvPr/>
        </p:nvGrpSpPr>
        <p:grpSpPr>
          <a:xfrm>
            <a:off x="9148585" y="1913229"/>
            <a:ext cx="2708791" cy="1426183"/>
            <a:chOff x="7972043" y="4654295"/>
            <a:chExt cx="1823085" cy="546100"/>
          </a:xfrm>
        </p:grpSpPr>
        <p:pic>
          <p:nvPicPr>
            <p:cNvPr id="291" name="Google Shape;291;p33"/>
            <p:cNvPicPr preferRelativeResize="0"/>
            <p:nvPr/>
          </p:nvPicPr>
          <p:blipFill rotWithShape="1">
            <a:blip r:embed="rId6">
              <a:alphaModFix/>
            </a:blip>
            <a:srcRect b="0" l="0" r="0" t="0"/>
            <a:stretch/>
          </p:blipFill>
          <p:spPr>
            <a:xfrm>
              <a:off x="8028961" y="4679442"/>
              <a:ext cx="1543699" cy="476250"/>
            </a:xfrm>
            <a:prstGeom prst="rect">
              <a:avLst/>
            </a:prstGeom>
            <a:noFill/>
            <a:ln>
              <a:noFill/>
            </a:ln>
          </p:spPr>
        </p:pic>
        <p:sp>
          <p:nvSpPr>
            <p:cNvPr id="292" name="Google Shape;292;p33"/>
            <p:cNvSpPr/>
            <p:nvPr/>
          </p:nvSpPr>
          <p:spPr>
            <a:xfrm>
              <a:off x="7972043" y="4654295"/>
              <a:ext cx="1823085" cy="546100"/>
            </a:xfrm>
            <a:custGeom>
              <a:rect b="b" l="l" r="r" t="t"/>
              <a:pathLst>
                <a:path extrusionOk="0" h="546100" w="1823084">
                  <a:moveTo>
                    <a:pt x="0" y="545591"/>
                  </a:moveTo>
                  <a:lnTo>
                    <a:pt x="1822703" y="545591"/>
                  </a:lnTo>
                  <a:lnTo>
                    <a:pt x="1822703" y="0"/>
                  </a:lnTo>
                  <a:lnTo>
                    <a:pt x="0" y="0"/>
                  </a:lnTo>
                  <a:lnTo>
                    <a:pt x="0" y="545591"/>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93" name="Google Shape;293;p33"/>
          <p:cNvGrpSpPr/>
          <p:nvPr/>
        </p:nvGrpSpPr>
        <p:grpSpPr>
          <a:xfrm>
            <a:off x="1457086" y="1889778"/>
            <a:ext cx="7477906" cy="4265969"/>
            <a:chOff x="569976" y="3200400"/>
            <a:chExt cx="4909185" cy="3451860"/>
          </a:xfrm>
        </p:grpSpPr>
        <p:pic>
          <p:nvPicPr>
            <p:cNvPr id="294" name="Google Shape;294;p33"/>
            <p:cNvPicPr preferRelativeResize="0"/>
            <p:nvPr/>
          </p:nvPicPr>
          <p:blipFill rotWithShape="1">
            <a:blip r:embed="rId7">
              <a:alphaModFix/>
            </a:blip>
            <a:srcRect b="0" l="0" r="0" t="0"/>
            <a:stretch/>
          </p:blipFill>
          <p:spPr>
            <a:xfrm>
              <a:off x="576072" y="3206496"/>
              <a:ext cx="4789728" cy="3439667"/>
            </a:xfrm>
            <a:prstGeom prst="rect">
              <a:avLst/>
            </a:prstGeom>
            <a:noFill/>
            <a:ln>
              <a:noFill/>
            </a:ln>
          </p:spPr>
        </p:pic>
        <p:sp>
          <p:nvSpPr>
            <p:cNvPr id="295" name="Google Shape;295;p33"/>
            <p:cNvSpPr/>
            <p:nvPr/>
          </p:nvSpPr>
          <p:spPr>
            <a:xfrm>
              <a:off x="569976" y="3200400"/>
              <a:ext cx="4909185" cy="3451860"/>
            </a:xfrm>
            <a:custGeom>
              <a:rect b="b" l="l" r="r" t="t"/>
              <a:pathLst>
                <a:path extrusionOk="0" h="3451859" w="4909185">
                  <a:moveTo>
                    <a:pt x="0" y="3451860"/>
                  </a:moveTo>
                  <a:lnTo>
                    <a:pt x="4908804" y="3451860"/>
                  </a:lnTo>
                  <a:lnTo>
                    <a:pt x="4908804" y="0"/>
                  </a:lnTo>
                  <a:lnTo>
                    <a:pt x="0" y="0"/>
                  </a:lnTo>
                  <a:lnTo>
                    <a:pt x="0" y="345186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96" name="Google Shape;296;p33"/>
          <p:cNvSpPr txBox="1"/>
          <p:nvPr>
            <p:ph idx="4294967295" type="sldNum"/>
          </p:nvPr>
        </p:nvSpPr>
        <p:spPr>
          <a:xfrm>
            <a:off x="11757660" y="6760673"/>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3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02" name="Google Shape;302;p3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03" name="Google Shape;303;p34"/>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Thêm phần tử vào trong List Interface</a:t>
            </a:r>
            <a:endParaRPr/>
          </a:p>
        </p:txBody>
      </p:sp>
      <p:sp>
        <p:nvSpPr>
          <p:cNvPr id="304" name="Google Shape;304;p3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05" name="Google Shape;305;p34"/>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306" name="Google Shape;306;p34"/>
          <p:cNvSpPr txBox="1"/>
          <p:nvPr/>
        </p:nvSpPr>
        <p:spPr>
          <a:xfrm>
            <a:off x="395427" y="1355521"/>
            <a:ext cx="10591800" cy="2159000"/>
          </a:xfrm>
          <a:prstGeom prst="rect">
            <a:avLst/>
          </a:prstGeom>
          <a:noFill/>
          <a:ln>
            <a:noFill/>
          </a:ln>
        </p:spPr>
        <p:txBody>
          <a:bodyPr anchorCtr="0" anchor="t" bIns="0" lIns="0" spcFirstLastPara="1" rIns="0" wrap="square" tIns="12050">
            <a:spAutoFit/>
          </a:bodyPr>
          <a:lstStyle/>
          <a:p>
            <a:pPr indent="-375285" lvl="0" marL="387350"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Sử dụng phương thức add()</a:t>
            </a:r>
            <a:endParaRPr b="0" i="0" sz="2800" u="none" cap="none" strike="noStrike">
              <a:solidFill>
                <a:srgbClr val="000000"/>
              </a:solidFill>
              <a:latin typeface="Times New Roman"/>
              <a:ea typeface="Times New Roman"/>
              <a:cs typeface="Times New Roman"/>
              <a:sym typeface="Times New Roman"/>
            </a:endParaRPr>
          </a:p>
          <a:p>
            <a:pPr indent="354965" lvl="0" marL="12700" marR="508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Ngoài ra, phương thức </a:t>
            </a:r>
            <a:r>
              <a:rPr b="0" i="0" lang="en-US" sz="2800" u="none" cap="none" strike="noStrike">
                <a:solidFill>
                  <a:srgbClr val="0000FF"/>
                </a:solidFill>
                <a:latin typeface="Times New Roman"/>
                <a:ea typeface="Times New Roman"/>
                <a:cs typeface="Times New Roman"/>
                <a:sym typeface="Times New Roman"/>
              </a:rPr>
              <a:t>add() </a:t>
            </a:r>
            <a:r>
              <a:rPr b="0" i="0" lang="en-US" sz="2800" u="none" cap="none" strike="noStrike">
                <a:solidFill>
                  <a:srgbClr val="36365C"/>
                </a:solidFill>
                <a:latin typeface="Times New Roman"/>
                <a:ea typeface="Times New Roman"/>
                <a:cs typeface="Times New Roman"/>
                <a:sym typeface="Times New Roman"/>
              </a:rPr>
              <a:t>còn cho phép chúng ta thêm mới một phần  tử mới vào một vị trí bất kỳ trong danh sách.</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Cú pháp :</a:t>
            </a:r>
            <a:endParaRPr b="0" i="0" sz="2800" u="none" cap="none" strike="noStrike">
              <a:solidFill>
                <a:srgbClr val="000000"/>
              </a:solidFill>
              <a:latin typeface="Times New Roman"/>
              <a:ea typeface="Times New Roman"/>
              <a:cs typeface="Times New Roman"/>
              <a:sym typeface="Times New Roman"/>
            </a:endParaRPr>
          </a:p>
          <a:p>
            <a:pPr indent="0" lvl="0" marL="2146300" marR="0" rtl="0" algn="l">
              <a:lnSpc>
                <a:spcPct val="100000"/>
              </a:lnSpc>
              <a:spcBef>
                <a:spcPts val="0"/>
              </a:spcBef>
              <a:spcAft>
                <a:spcPts val="0"/>
              </a:spcAft>
              <a:buNone/>
            </a:pPr>
            <a:r>
              <a:rPr b="0" i="1" lang="en-US" sz="2800" u="none" cap="none" strike="noStrike">
                <a:solidFill>
                  <a:srgbClr val="36365C"/>
                </a:solidFill>
                <a:latin typeface="Times New Roman"/>
                <a:ea typeface="Times New Roman"/>
                <a:cs typeface="Times New Roman"/>
                <a:sym typeface="Times New Roman"/>
              </a:rPr>
              <a:t>obj.</a:t>
            </a:r>
            <a:r>
              <a:rPr b="0" i="1" lang="en-US" sz="2800" u="none" cap="none" strike="noStrike">
                <a:solidFill>
                  <a:srgbClr val="0000FF"/>
                </a:solidFill>
                <a:latin typeface="Times New Roman"/>
                <a:ea typeface="Times New Roman"/>
                <a:cs typeface="Times New Roman"/>
                <a:sym typeface="Times New Roman"/>
              </a:rPr>
              <a:t>add</a:t>
            </a:r>
            <a:r>
              <a:rPr b="0" i="1" lang="en-US" sz="2800" u="none" cap="none" strike="noStrike">
                <a:solidFill>
                  <a:srgbClr val="36365C"/>
                </a:solidFill>
                <a:latin typeface="Times New Roman"/>
                <a:ea typeface="Times New Roman"/>
                <a:cs typeface="Times New Roman"/>
                <a:sym typeface="Times New Roman"/>
              </a:rPr>
              <a:t>( </a:t>
            </a:r>
            <a:r>
              <a:rPr b="0" i="1" lang="en-US" sz="2800" u="none" cap="none" strike="noStrike">
                <a:solidFill>
                  <a:srgbClr val="0000FF"/>
                </a:solidFill>
                <a:latin typeface="Times New Roman"/>
                <a:ea typeface="Times New Roman"/>
                <a:cs typeface="Times New Roman"/>
                <a:sym typeface="Times New Roman"/>
              </a:rPr>
              <a:t>index</a:t>
            </a:r>
            <a:r>
              <a:rPr b="0" i="1" lang="en-US" sz="2800" u="none" cap="none" strike="noStrike">
                <a:solidFill>
                  <a:srgbClr val="36365C"/>
                </a:solidFill>
                <a:latin typeface="Times New Roman"/>
                <a:ea typeface="Times New Roman"/>
                <a:cs typeface="Times New Roman"/>
                <a:sym typeface="Times New Roman"/>
              </a:rPr>
              <a:t>, </a:t>
            </a:r>
            <a:r>
              <a:rPr b="0" i="1" lang="en-US" sz="2800" u="none" cap="none" strike="noStrike">
                <a:solidFill>
                  <a:srgbClr val="0000FF"/>
                </a:solidFill>
                <a:latin typeface="Times New Roman"/>
                <a:ea typeface="Times New Roman"/>
                <a:cs typeface="Times New Roman"/>
                <a:sym typeface="Times New Roman"/>
              </a:rPr>
              <a:t>value</a:t>
            </a:r>
            <a:r>
              <a:rPr b="0" i="1"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p:txBody>
      </p:sp>
      <p:sp>
        <p:nvSpPr>
          <p:cNvPr id="307" name="Google Shape;307;p34"/>
          <p:cNvSpPr txBox="1"/>
          <p:nvPr>
            <p:ph idx="4294967295" type="sldNum"/>
          </p:nvPr>
        </p:nvSpPr>
        <p:spPr>
          <a:xfrm>
            <a:off x="11663806" y="674633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13" name="Google Shape;313;p3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14" name="Google Shape;314;p35"/>
          <p:cNvSpPr txBox="1"/>
          <p:nvPr>
            <p:ph type="title"/>
          </p:nvPr>
        </p:nvSpPr>
        <p:spPr>
          <a:xfrm>
            <a:off x="886810" y="1049845"/>
            <a:ext cx="9055813" cy="30567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71428"/>
              <a:buNone/>
            </a:pPr>
            <a:r>
              <a:rPr b="1" lang="en-US" sz="2800">
                <a:latin typeface="Times New Roman"/>
                <a:ea typeface="Times New Roman"/>
                <a:cs typeface="Times New Roman"/>
                <a:sym typeface="Times New Roman"/>
              </a:rPr>
              <a:t>Thêm phần tử vào trong List Interface</a:t>
            </a:r>
            <a:endParaRPr/>
          </a:p>
        </p:txBody>
      </p:sp>
      <p:sp>
        <p:nvSpPr>
          <p:cNvPr id="315" name="Google Shape;315;p35"/>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16" name="Google Shape;316;p35"/>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317" name="Google Shape;317;p35"/>
          <p:cNvSpPr txBox="1"/>
          <p:nvPr/>
        </p:nvSpPr>
        <p:spPr>
          <a:xfrm>
            <a:off x="395427" y="1355522"/>
            <a:ext cx="4912297" cy="886781"/>
          </a:xfrm>
          <a:prstGeom prst="rect">
            <a:avLst/>
          </a:prstGeom>
          <a:noFill/>
          <a:ln>
            <a:noFill/>
          </a:ln>
        </p:spPr>
        <p:txBody>
          <a:bodyPr anchorCtr="0" anchor="t" bIns="0" lIns="0" spcFirstLastPara="1" rIns="0" wrap="square" tIns="12050">
            <a:spAutoFit/>
          </a:bodyPr>
          <a:lstStyle/>
          <a:p>
            <a:pPr indent="-375285" lvl="0" marL="387350"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Sử dụng phương thức add()</a:t>
            </a:r>
            <a:endParaRPr b="1" i="0" sz="2800" u="none" cap="none" strike="noStrike">
              <a:solidFill>
                <a:srgbClr val="36365C"/>
              </a:solidFill>
              <a:latin typeface="Times New Roman"/>
              <a:ea typeface="Times New Roman"/>
              <a:cs typeface="Times New Roman"/>
              <a:sym typeface="Times New Roman"/>
            </a:endParaRPr>
          </a:p>
          <a:p>
            <a:pPr indent="-375285" lvl="0" marL="387350" marR="0" rtl="0" algn="l">
              <a:lnSpc>
                <a:spcPct val="100000"/>
              </a:lnSpc>
              <a:spcBef>
                <a:spcPts val="95"/>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Ví dụ: </a:t>
            </a:r>
            <a:endParaRPr b="0" i="0" sz="2800" u="none" cap="none" strike="noStrike">
              <a:solidFill>
                <a:srgbClr val="000000"/>
              </a:solidFill>
              <a:latin typeface="Times New Roman"/>
              <a:ea typeface="Times New Roman"/>
              <a:cs typeface="Times New Roman"/>
              <a:sym typeface="Times New Roman"/>
            </a:endParaRPr>
          </a:p>
        </p:txBody>
      </p:sp>
      <p:grpSp>
        <p:nvGrpSpPr>
          <p:cNvPr id="318" name="Google Shape;318;p35"/>
          <p:cNvGrpSpPr/>
          <p:nvPr/>
        </p:nvGrpSpPr>
        <p:grpSpPr>
          <a:xfrm>
            <a:off x="2013898" y="1985117"/>
            <a:ext cx="7248496" cy="4150216"/>
            <a:chOff x="569976" y="3503675"/>
            <a:chExt cx="4264660" cy="3246120"/>
          </a:xfrm>
        </p:grpSpPr>
        <p:pic>
          <p:nvPicPr>
            <p:cNvPr id="319" name="Google Shape;319;p35"/>
            <p:cNvPicPr preferRelativeResize="0"/>
            <p:nvPr/>
          </p:nvPicPr>
          <p:blipFill rotWithShape="1">
            <a:blip r:embed="rId5">
              <a:alphaModFix/>
            </a:blip>
            <a:srcRect b="0" l="0" r="0" t="0"/>
            <a:stretch/>
          </p:blipFill>
          <p:spPr>
            <a:xfrm>
              <a:off x="674668" y="3614488"/>
              <a:ext cx="3913035" cy="3061451"/>
            </a:xfrm>
            <a:prstGeom prst="rect">
              <a:avLst/>
            </a:prstGeom>
            <a:noFill/>
            <a:ln>
              <a:noFill/>
            </a:ln>
          </p:spPr>
        </p:pic>
        <p:sp>
          <p:nvSpPr>
            <p:cNvPr id="320" name="Google Shape;320;p35"/>
            <p:cNvSpPr/>
            <p:nvPr/>
          </p:nvSpPr>
          <p:spPr>
            <a:xfrm>
              <a:off x="569976" y="3503675"/>
              <a:ext cx="4264660" cy="3246120"/>
            </a:xfrm>
            <a:custGeom>
              <a:rect b="b" l="l" r="r" t="t"/>
              <a:pathLst>
                <a:path extrusionOk="0" h="3246120" w="4264660">
                  <a:moveTo>
                    <a:pt x="0" y="3246120"/>
                  </a:moveTo>
                  <a:lnTo>
                    <a:pt x="4264152" y="3246120"/>
                  </a:lnTo>
                  <a:lnTo>
                    <a:pt x="4264152" y="0"/>
                  </a:lnTo>
                  <a:lnTo>
                    <a:pt x="0" y="0"/>
                  </a:lnTo>
                  <a:lnTo>
                    <a:pt x="0" y="324612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21" name="Google Shape;321;p35"/>
          <p:cNvGrpSpPr/>
          <p:nvPr/>
        </p:nvGrpSpPr>
        <p:grpSpPr>
          <a:xfrm>
            <a:off x="9377764" y="1967017"/>
            <a:ext cx="2699008" cy="1453756"/>
            <a:chOff x="7223760" y="4588763"/>
            <a:chExt cx="2425065" cy="1054735"/>
          </a:xfrm>
        </p:grpSpPr>
        <p:pic>
          <p:nvPicPr>
            <p:cNvPr id="322" name="Google Shape;322;p35"/>
            <p:cNvPicPr preferRelativeResize="0"/>
            <p:nvPr/>
          </p:nvPicPr>
          <p:blipFill rotWithShape="1">
            <a:blip r:embed="rId6">
              <a:alphaModFix/>
            </a:blip>
            <a:srcRect b="0" l="0" r="0" t="0"/>
            <a:stretch/>
          </p:blipFill>
          <p:spPr>
            <a:xfrm>
              <a:off x="7255250" y="4601216"/>
              <a:ext cx="2260124" cy="959785"/>
            </a:xfrm>
            <a:prstGeom prst="rect">
              <a:avLst/>
            </a:prstGeom>
            <a:noFill/>
            <a:ln>
              <a:noFill/>
            </a:ln>
          </p:spPr>
        </p:pic>
        <p:sp>
          <p:nvSpPr>
            <p:cNvPr id="323" name="Google Shape;323;p35"/>
            <p:cNvSpPr/>
            <p:nvPr/>
          </p:nvSpPr>
          <p:spPr>
            <a:xfrm>
              <a:off x="7223760" y="4588763"/>
              <a:ext cx="2425065" cy="1054735"/>
            </a:xfrm>
            <a:custGeom>
              <a:rect b="b" l="l" r="r" t="t"/>
              <a:pathLst>
                <a:path extrusionOk="0" h="1054735" w="2425065">
                  <a:moveTo>
                    <a:pt x="0" y="1054608"/>
                  </a:moveTo>
                  <a:lnTo>
                    <a:pt x="2424683" y="1054608"/>
                  </a:lnTo>
                  <a:lnTo>
                    <a:pt x="2424683" y="0"/>
                  </a:lnTo>
                  <a:lnTo>
                    <a:pt x="0" y="0"/>
                  </a:lnTo>
                  <a:lnTo>
                    <a:pt x="0" y="1054608"/>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24" name="Google Shape;324;p35"/>
          <p:cNvSpPr txBox="1"/>
          <p:nvPr>
            <p:ph idx="4294967295" type="sldNum"/>
          </p:nvPr>
        </p:nvSpPr>
        <p:spPr>
          <a:xfrm>
            <a:off x="11663806" y="674633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3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30" name="Google Shape;330;p3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31" name="Google Shape;331;p36"/>
          <p:cNvSpPr txBox="1"/>
          <p:nvPr>
            <p:ph type="title"/>
          </p:nvPr>
        </p:nvSpPr>
        <p:spPr>
          <a:xfrm>
            <a:off x="876300" y="881744"/>
            <a:ext cx="9055813" cy="63681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Thêm phần tử vào trong List Interface</a:t>
            </a:r>
            <a:endParaRPr/>
          </a:p>
        </p:txBody>
      </p:sp>
      <p:sp>
        <p:nvSpPr>
          <p:cNvPr id="332" name="Google Shape;332;p3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33" name="Google Shape;333;p36"/>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334" name="Google Shape;334;p36"/>
          <p:cNvSpPr txBox="1"/>
          <p:nvPr/>
        </p:nvSpPr>
        <p:spPr>
          <a:xfrm>
            <a:off x="489281" y="1354396"/>
            <a:ext cx="10454640" cy="1732280"/>
          </a:xfrm>
          <a:prstGeom prst="rect">
            <a:avLst/>
          </a:prstGeom>
          <a:noFill/>
          <a:ln>
            <a:noFill/>
          </a:ln>
        </p:spPr>
        <p:txBody>
          <a:bodyPr anchorCtr="0" anchor="t" bIns="0" lIns="0" spcFirstLastPara="1" rIns="0" wrap="square" tIns="12050">
            <a:spAutoFit/>
          </a:bodyPr>
          <a:lstStyle/>
          <a:p>
            <a:pPr indent="-375285" lvl="0" marL="387350"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Sử dụng phương thức addAll()</a:t>
            </a:r>
            <a:endParaRPr b="0" i="0" sz="2800" u="none" cap="none" strike="noStrike">
              <a:solidFill>
                <a:srgbClr val="000000"/>
              </a:solidFill>
              <a:latin typeface="Times New Roman"/>
              <a:ea typeface="Times New Roman"/>
              <a:cs typeface="Times New Roman"/>
              <a:sym typeface="Times New Roman"/>
            </a:endParaRPr>
          </a:p>
          <a:p>
            <a:pPr indent="354965" lvl="0" marL="12700" marR="508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Phương thức </a:t>
            </a:r>
            <a:r>
              <a:rPr b="0" i="0" lang="en-US" sz="2800" u="none" cap="none" strike="noStrike">
                <a:solidFill>
                  <a:srgbClr val="0000FF"/>
                </a:solidFill>
                <a:latin typeface="Times New Roman"/>
                <a:ea typeface="Times New Roman"/>
                <a:cs typeface="Times New Roman"/>
                <a:sym typeface="Times New Roman"/>
              </a:rPr>
              <a:t>addAll</a:t>
            </a:r>
            <a:r>
              <a:rPr b="0" i="0" lang="en-US" sz="2800" u="none" cap="none" strike="noStrike">
                <a:solidFill>
                  <a:srgbClr val="36365C"/>
                </a:solidFill>
                <a:latin typeface="Times New Roman"/>
                <a:ea typeface="Times New Roman"/>
                <a:cs typeface="Times New Roman"/>
                <a:sym typeface="Times New Roman"/>
              </a:rPr>
              <a:t>() để thêm tất cả các phần tử của một List vào cuối  List đã tồn tại</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i="0" lang="en-US" sz="2800" u="sng" cap="none" strike="noStrike">
                <a:solidFill>
                  <a:srgbClr val="36365C"/>
                </a:solidFill>
                <a:latin typeface="Times New Roman"/>
                <a:ea typeface="Times New Roman"/>
                <a:cs typeface="Times New Roman"/>
                <a:sym typeface="Times New Roman"/>
              </a:rPr>
              <a:t>Chú ý</a:t>
            </a:r>
            <a:r>
              <a:rPr b="0" i="0" lang="en-US" sz="2800" u="none" cap="none" strike="noStrike">
                <a:solidFill>
                  <a:srgbClr val="36365C"/>
                </a:solidFill>
                <a:latin typeface="Times New Roman"/>
                <a:ea typeface="Times New Roman"/>
                <a:cs typeface="Times New Roman"/>
                <a:sym typeface="Times New Roman"/>
              </a:rPr>
              <a:t>: kiểu dữ liệu của 2 List này phải giống nhau</a:t>
            </a:r>
            <a:endParaRPr b="0" i="0" sz="2800" u="none" cap="none" strike="noStrike">
              <a:solidFill>
                <a:srgbClr val="000000"/>
              </a:solidFill>
              <a:latin typeface="Times New Roman"/>
              <a:ea typeface="Times New Roman"/>
              <a:cs typeface="Times New Roman"/>
              <a:sym typeface="Times New Roman"/>
            </a:endParaRPr>
          </a:p>
        </p:txBody>
      </p:sp>
      <p:sp>
        <p:nvSpPr>
          <p:cNvPr id="335" name="Google Shape;335;p36"/>
          <p:cNvSpPr txBox="1"/>
          <p:nvPr>
            <p:ph idx="4294967295" type="sldNum"/>
          </p:nvPr>
        </p:nvSpPr>
        <p:spPr>
          <a:xfrm>
            <a:off x="11757660" y="6745209"/>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3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41" name="Google Shape;341;p3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42" name="Google Shape;342;p37"/>
          <p:cNvSpPr txBox="1"/>
          <p:nvPr>
            <p:ph type="title"/>
          </p:nvPr>
        </p:nvSpPr>
        <p:spPr>
          <a:xfrm>
            <a:off x="876300" y="881744"/>
            <a:ext cx="9055813" cy="63681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Thêm phần tử vào trong List Interface</a:t>
            </a:r>
            <a:endParaRPr/>
          </a:p>
        </p:txBody>
      </p:sp>
      <p:sp>
        <p:nvSpPr>
          <p:cNvPr id="343" name="Google Shape;343;p3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44" name="Google Shape;344;p37"/>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345" name="Google Shape;345;p37"/>
          <p:cNvSpPr txBox="1"/>
          <p:nvPr/>
        </p:nvSpPr>
        <p:spPr>
          <a:xfrm>
            <a:off x="489281" y="1354396"/>
            <a:ext cx="10454640" cy="886781"/>
          </a:xfrm>
          <a:prstGeom prst="rect">
            <a:avLst/>
          </a:prstGeom>
          <a:noFill/>
          <a:ln>
            <a:noFill/>
          </a:ln>
        </p:spPr>
        <p:txBody>
          <a:bodyPr anchorCtr="0" anchor="t" bIns="0" lIns="0" spcFirstLastPara="1" rIns="0" wrap="square" tIns="12050">
            <a:spAutoFit/>
          </a:bodyPr>
          <a:lstStyle/>
          <a:p>
            <a:pPr indent="0" lvl="0" marL="12065" marR="0" rtl="0" algn="l">
              <a:lnSpc>
                <a:spcPct val="100000"/>
              </a:lnSpc>
              <a:spcBef>
                <a:spcPts val="0"/>
              </a:spcBef>
              <a:spcAft>
                <a:spcPts val="0"/>
              </a:spcAft>
              <a:buNone/>
            </a:pPr>
            <a:r>
              <a:rPr b="1" i="0" lang="en-US" sz="2800" u="none" cap="none" strike="noStrike">
                <a:solidFill>
                  <a:srgbClr val="36365C"/>
                </a:solidFill>
                <a:latin typeface="Times New Roman"/>
                <a:ea typeface="Times New Roman"/>
                <a:cs typeface="Times New Roman"/>
                <a:sym typeface="Times New Roman"/>
              </a:rPr>
              <a:t>Sử dụng phương thức addAll()</a:t>
            </a:r>
            <a:endParaRPr b="1" i="0" sz="2800" u="none" cap="none" strike="noStrike">
              <a:solidFill>
                <a:srgbClr val="36365C"/>
              </a:solidFill>
              <a:latin typeface="Times New Roman"/>
              <a:ea typeface="Times New Roman"/>
              <a:cs typeface="Times New Roman"/>
              <a:sym typeface="Times New Roman"/>
            </a:endParaRPr>
          </a:p>
          <a:p>
            <a:pPr indent="0" lvl="0" marL="12065" marR="0" rtl="0" algn="l">
              <a:lnSpc>
                <a:spcPct val="100000"/>
              </a:lnSpc>
              <a:spcBef>
                <a:spcPts val="95"/>
              </a:spcBef>
              <a:spcAft>
                <a:spcPts val="0"/>
              </a:spcAft>
              <a:buNone/>
            </a:pPr>
            <a:r>
              <a:rPr b="1" i="0" lang="en-US" sz="2800" u="none" cap="none" strike="noStrike">
                <a:solidFill>
                  <a:srgbClr val="36365C"/>
                </a:solidFill>
                <a:latin typeface="Times New Roman"/>
                <a:ea typeface="Times New Roman"/>
                <a:cs typeface="Times New Roman"/>
                <a:sym typeface="Times New Roman"/>
              </a:rPr>
              <a:t>Ví dụ</a:t>
            </a:r>
            <a:endParaRPr b="0" i="0" sz="2800" u="none" cap="none" strike="noStrike">
              <a:solidFill>
                <a:srgbClr val="000000"/>
              </a:solidFill>
              <a:latin typeface="Times New Roman"/>
              <a:ea typeface="Times New Roman"/>
              <a:cs typeface="Times New Roman"/>
              <a:sym typeface="Times New Roman"/>
            </a:endParaRPr>
          </a:p>
        </p:txBody>
      </p:sp>
      <p:pic>
        <p:nvPicPr>
          <p:cNvPr id="346" name="Google Shape;346;p37"/>
          <p:cNvPicPr preferRelativeResize="0"/>
          <p:nvPr/>
        </p:nvPicPr>
        <p:blipFill rotWithShape="1">
          <a:blip r:embed="rId5">
            <a:alphaModFix/>
          </a:blip>
          <a:srcRect b="0" l="0" r="0" t="0"/>
          <a:stretch/>
        </p:blipFill>
        <p:spPr>
          <a:xfrm>
            <a:off x="5244974" y="5010090"/>
            <a:ext cx="973836" cy="533400"/>
          </a:xfrm>
          <a:prstGeom prst="rect">
            <a:avLst/>
          </a:prstGeom>
          <a:noFill/>
          <a:ln>
            <a:noFill/>
          </a:ln>
        </p:spPr>
      </p:pic>
      <p:grpSp>
        <p:nvGrpSpPr>
          <p:cNvPr id="347" name="Google Shape;347;p37"/>
          <p:cNvGrpSpPr/>
          <p:nvPr/>
        </p:nvGrpSpPr>
        <p:grpSpPr>
          <a:xfrm>
            <a:off x="1433675" y="1939464"/>
            <a:ext cx="6399007" cy="4150943"/>
            <a:chOff x="713232" y="3366516"/>
            <a:chExt cx="4559935" cy="3213100"/>
          </a:xfrm>
        </p:grpSpPr>
        <p:pic>
          <p:nvPicPr>
            <p:cNvPr id="348" name="Google Shape;348;p37"/>
            <p:cNvPicPr preferRelativeResize="0"/>
            <p:nvPr/>
          </p:nvPicPr>
          <p:blipFill rotWithShape="1">
            <a:blip r:embed="rId6">
              <a:alphaModFix/>
            </a:blip>
            <a:srcRect b="0" l="0" r="0" t="0"/>
            <a:stretch/>
          </p:blipFill>
          <p:spPr>
            <a:xfrm>
              <a:off x="719328" y="3455162"/>
              <a:ext cx="4382479" cy="3022600"/>
            </a:xfrm>
            <a:prstGeom prst="rect">
              <a:avLst/>
            </a:prstGeom>
            <a:noFill/>
            <a:ln>
              <a:noFill/>
            </a:ln>
          </p:spPr>
        </p:pic>
        <p:sp>
          <p:nvSpPr>
            <p:cNvPr id="349" name="Google Shape;349;p37"/>
            <p:cNvSpPr/>
            <p:nvPr/>
          </p:nvSpPr>
          <p:spPr>
            <a:xfrm>
              <a:off x="713232" y="3366516"/>
              <a:ext cx="4559935" cy="3213100"/>
            </a:xfrm>
            <a:custGeom>
              <a:rect b="b" l="l" r="r" t="t"/>
              <a:pathLst>
                <a:path extrusionOk="0" h="3213100" w="4559935">
                  <a:moveTo>
                    <a:pt x="0" y="3212592"/>
                  </a:moveTo>
                  <a:lnTo>
                    <a:pt x="4559808" y="3212592"/>
                  </a:lnTo>
                  <a:lnTo>
                    <a:pt x="4559808" y="0"/>
                  </a:lnTo>
                  <a:lnTo>
                    <a:pt x="0" y="0"/>
                  </a:lnTo>
                  <a:lnTo>
                    <a:pt x="0" y="3212592"/>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50" name="Google Shape;350;p37"/>
          <p:cNvGrpSpPr/>
          <p:nvPr/>
        </p:nvGrpSpPr>
        <p:grpSpPr>
          <a:xfrm>
            <a:off x="8084662" y="1950314"/>
            <a:ext cx="3093722" cy="1660254"/>
            <a:chOff x="6890003" y="4660392"/>
            <a:chExt cx="2527300" cy="932815"/>
          </a:xfrm>
        </p:grpSpPr>
        <p:pic>
          <p:nvPicPr>
            <p:cNvPr id="351" name="Google Shape;351;p37"/>
            <p:cNvPicPr preferRelativeResize="0"/>
            <p:nvPr/>
          </p:nvPicPr>
          <p:blipFill rotWithShape="1">
            <a:blip r:embed="rId7">
              <a:alphaModFix/>
            </a:blip>
            <a:srcRect b="0" l="0" r="0" t="0"/>
            <a:stretch/>
          </p:blipFill>
          <p:spPr>
            <a:xfrm>
              <a:off x="6953249" y="4672836"/>
              <a:ext cx="2324100" cy="844317"/>
            </a:xfrm>
            <a:prstGeom prst="rect">
              <a:avLst/>
            </a:prstGeom>
            <a:noFill/>
            <a:ln>
              <a:noFill/>
            </a:ln>
          </p:spPr>
        </p:pic>
        <p:sp>
          <p:nvSpPr>
            <p:cNvPr id="352" name="Google Shape;352;p37"/>
            <p:cNvSpPr/>
            <p:nvPr/>
          </p:nvSpPr>
          <p:spPr>
            <a:xfrm>
              <a:off x="6890003" y="4660392"/>
              <a:ext cx="2527300" cy="932815"/>
            </a:xfrm>
            <a:custGeom>
              <a:rect b="b" l="l" r="r" t="t"/>
              <a:pathLst>
                <a:path extrusionOk="0" h="932814" w="2527300">
                  <a:moveTo>
                    <a:pt x="0" y="932687"/>
                  </a:moveTo>
                  <a:lnTo>
                    <a:pt x="2526792" y="932687"/>
                  </a:lnTo>
                  <a:lnTo>
                    <a:pt x="2526792" y="0"/>
                  </a:lnTo>
                  <a:lnTo>
                    <a:pt x="0" y="0"/>
                  </a:lnTo>
                  <a:lnTo>
                    <a:pt x="0" y="932687"/>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53" name="Google Shape;353;p37"/>
          <p:cNvSpPr txBox="1"/>
          <p:nvPr>
            <p:ph idx="4294967295" type="sldNum"/>
          </p:nvPr>
        </p:nvSpPr>
        <p:spPr>
          <a:xfrm>
            <a:off x="11757660" y="6745209"/>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3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59" name="Google Shape;359;p3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60" name="Google Shape;360;p38"/>
          <p:cNvSpPr txBox="1"/>
          <p:nvPr>
            <p:ph type="title"/>
          </p:nvPr>
        </p:nvSpPr>
        <p:spPr>
          <a:xfrm>
            <a:off x="876300" y="881743"/>
            <a:ext cx="9055813" cy="66947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Cập nhật giá trị phần tử trong List Interface</a:t>
            </a:r>
            <a:endParaRPr/>
          </a:p>
        </p:txBody>
      </p:sp>
      <p:sp>
        <p:nvSpPr>
          <p:cNvPr id="361" name="Google Shape;361;p3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62" name="Google Shape;362;p38"/>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363" name="Google Shape;363;p38"/>
          <p:cNvSpPr txBox="1"/>
          <p:nvPr/>
        </p:nvSpPr>
        <p:spPr>
          <a:xfrm>
            <a:off x="489281" y="1338217"/>
            <a:ext cx="10480040" cy="1732280"/>
          </a:xfrm>
          <a:prstGeom prst="rect">
            <a:avLst/>
          </a:prstGeom>
          <a:noFill/>
          <a:ln>
            <a:noFill/>
          </a:ln>
        </p:spPr>
        <p:txBody>
          <a:bodyPr anchorCtr="0" anchor="t" bIns="0" lIns="0" spcFirstLastPara="1" rIns="0" wrap="square" tIns="12050">
            <a:spAutoFit/>
          </a:bodyPr>
          <a:lstStyle/>
          <a:p>
            <a:pPr indent="-375285" lvl="0" marL="38735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Để cập nhật giá trị của phần tử trong List, sử dụng phương thức</a:t>
            </a:r>
            <a:endParaRPr b="0" i="0" sz="2800" u="none" cap="none" strike="noStrike">
              <a:solidFill>
                <a:srgbClr val="000000"/>
              </a:solidFill>
              <a:latin typeface="Times New Roman"/>
              <a:ea typeface="Times New Roman"/>
              <a:cs typeface="Times New Roman"/>
              <a:sym typeface="Times New Roman"/>
            </a:endParaRPr>
          </a:p>
          <a:p>
            <a:pPr indent="0" lvl="0" marL="2324735" marR="0" rtl="0" algn="l">
              <a:lnSpc>
                <a:spcPct val="100000"/>
              </a:lnSpc>
              <a:spcBef>
                <a:spcPts val="0"/>
              </a:spcBef>
              <a:spcAft>
                <a:spcPts val="0"/>
              </a:spcAft>
              <a:buNone/>
            </a:pPr>
            <a:r>
              <a:rPr b="0" i="1" lang="en-US" sz="2800" u="none" cap="none" strike="noStrike">
                <a:solidFill>
                  <a:srgbClr val="0000FF"/>
                </a:solidFill>
                <a:latin typeface="Times New Roman"/>
                <a:ea typeface="Times New Roman"/>
                <a:cs typeface="Times New Roman"/>
                <a:sym typeface="Times New Roman"/>
              </a:rPr>
              <a:t>set</a:t>
            </a:r>
            <a:r>
              <a:rPr b="0" i="1" lang="en-US" sz="2800" u="none" cap="none" strike="noStrike">
                <a:solidFill>
                  <a:srgbClr val="36365C"/>
                </a:solidFill>
                <a:latin typeface="Times New Roman"/>
                <a:ea typeface="Times New Roman"/>
                <a:cs typeface="Times New Roman"/>
                <a:sym typeface="Times New Roman"/>
              </a:rPr>
              <a:t>(</a:t>
            </a:r>
            <a:r>
              <a:rPr b="0" i="1" lang="en-US" sz="2800" u="none" cap="none" strike="noStrike">
                <a:solidFill>
                  <a:srgbClr val="0000FF"/>
                </a:solidFill>
                <a:latin typeface="Times New Roman"/>
                <a:ea typeface="Times New Roman"/>
                <a:cs typeface="Times New Roman"/>
                <a:sym typeface="Times New Roman"/>
              </a:rPr>
              <a:t>index</a:t>
            </a:r>
            <a:r>
              <a:rPr b="0" i="1" lang="en-US" sz="2800" u="none" cap="none" strike="noStrike">
                <a:solidFill>
                  <a:srgbClr val="36365C"/>
                </a:solidFill>
                <a:latin typeface="Times New Roman"/>
                <a:ea typeface="Times New Roman"/>
                <a:cs typeface="Times New Roman"/>
                <a:sym typeface="Times New Roman"/>
              </a:rPr>
              <a:t>, </a:t>
            </a:r>
            <a:r>
              <a:rPr b="0" i="1" lang="en-US" sz="2800" u="none" cap="none" strike="noStrike">
                <a:solidFill>
                  <a:srgbClr val="0000FF"/>
                </a:solidFill>
                <a:latin typeface="Times New Roman"/>
                <a:ea typeface="Times New Roman"/>
                <a:cs typeface="Times New Roman"/>
                <a:sym typeface="Times New Roman"/>
              </a:rPr>
              <a:t>element</a:t>
            </a:r>
            <a:r>
              <a:rPr b="0" i="1"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260350" lvl="0" marL="12700" marR="508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Trong đó </a:t>
            </a:r>
            <a:r>
              <a:rPr b="0" i="0" lang="en-US" sz="2800" u="none" cap="none" strike="noStrike">
                <a:solidFill>
                  <a:srgbClr val="0000FF"/>
                </a:solidFill>
                <a:latin typeface="Times New Roman"/>
                <a:ea typeface="Times New Roman"/>
                <a:cs typeface="Times New Roman"/>
                <a:sym typeface="Times New Roman"/>
              </a:rPr>
              <a:t>index </a:t>
            </a:r>
            <a:r>
              <a:rPr b="0" i="0" lang="en-US" sz="2800" u="none" cap="none" strike="noStrike">
                <a:solidFill>
                  <a:srgbClr val="36365C"/>
                </a:solidFill>
                <a:latin typeface="Times New Roman"/>
                <a:ea typeface="Times New Roman"/>
                <a:cs typeface="Times New Roman"/>
                <a:sym typeface="Times New Roman"/>
              </a:rPr>
              <a:t>là chỉ số của phần tử cần cập nhật và </a:t>
            </a:r>
            <a:r>
              <a:rPr b="0" i="0" lang="en-US" sz="2800" u="none" cap="none" strike="noStrike">
                <a:solidFill>
                  <a:srgbClr val="0000FF"/>
                </a:solidFill>
                <a:latin typeface="Times New Roman"/>
                <a:ea typeface="Times New Roman"/>
                <a:cs typeface="Times New Roman"/>
                <a:sym typeface="Times New Roman"/>
              </a:rPr>
              <a:t>element </a:t>
            </a:r>
            <a:r>
              <a:rPr b="0" i="0" lang="en-US" sz="2800" u="none" cap="none" strike="noStrike">
                <a:solidFill>
                  <a:srgbClr val="36365C"/>
                </a:solidFill>
                <a:latin typeface="Times New Roman"/>
                <a:ea typeface="Times New Roman"/>
                <a:cs typeface="Times New Roman"/>
                <a:sym typeface="Times New Roman"/>
              </a:rPr>
              <a:t>là phần tử  mới để thay thế</a:t>
            </a:r>
            <a:endParaRPr b="0" i="0" sz="2800" u="none" cap="none" strike="noStrike">
              <a:solidFill>
                <a:srgbClr val="000000"/>
              </a:solidFill>
              <a:latin typeface="Times New Roman"/>
              <a:ea typeface="Times New Roman"/>
              <a:cs typeface="Times New Roman"/>
              <a:sym typeface="Times New Roman"/>
            </a:endParaRPr>
          </a:p>
        </p:txBody>
      </p:sp>
      <p:sp>
        <p:nvSpPr>
          <p:cNvPr id="364" name="Google Shape;364;p38"/>
          <p:cNvSpPr txBox="1"/>
          <p:nvPr>
            <p:ph idx="4294967295" type="sldNum"/>
          </p:nvPr>
        </p:nvSpPr>
        <p:spPr>
          <a:xfrm>
            <a:off x="11757660" y="6729030"/>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3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70" name="Google Shape;370;p3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71" name="Google Shape;371;p39"/>
          <p:cNvSpPr txBox="1"/>
          <p:nvPr>
            <p:ph type="title"/>
          </p:nvPr>
        </p:nvSpPr>
        <p:spPr>
          <a:xfrm>
            <a:off x="876300" y="881743"/>
            <a:ext cx="9055813" cy="66947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Cập nhật giá trị phần tử trong List Interface</a:t>
            </a:r>
            <a:endParaRPr/>
          </a:p>
        </p:txBody>
      </p:sp>
      <p:sp>
        <p:nvSpPr>
          <p:cNvPr id="372" name="Google Shape;372;p3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73" name="Google Shape;373;p39"/>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374" name="Google Shape;374;p39"/>
          <p:cNvSpPr txBox="1"/>
          <p:nvPr/>
        </p:nvSpPr>
        <p:spPr>
          <a:xfrm>
            <a:off x="489281" y="1338216"/>
            <a:ext cx="1486664" cy="443070"/>
          </a:xfrm>
          <a:prstGeom prst="rect">
            <a:avLst/>
          </a:prstGeom>
          <a:noFill/>
          <a:ln>
            <a:noFill/>
          </a:ln>
        </p:spPr>
        <p:txBody>
          <a:bodyPr anchorCtr="0" anchor="t" bIns="0" lIns="0" spcFirstLastPara="1" rIns="0" wrap="square" tIns="12050">
            <a:spAutoFit/>
          </a:bodyPr>
          <a:lstStyle/>
          <a:p>
            <a:pPr indent="-375285" lvl="0" marL="38735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Ví dụ: </a:t>
            </a:r>
            <a:endParaRPr b="0" i="0" sz="2800" u="none" cap="none" strike="noStrike">
              <a:solidFill>
                <a:srgbClr val="000000"/>
              </a:solidFill>
              <a:latin typeface="Times New Roman"/>
              <a:ea typeface="Times New Roman"/>
              <a:cs typeface="Times New Roman"/>
              <a:sym typeface="Times New Roman"/>
            </a:endParaRPr>
          </a:p>
        </p:txBody>
      </p:sp>
      <p:grpSp>
        <p:nvGrpSpPr>
          <p:cNvPr id="375" name="Google Shape;375;p39"/>
          <p:cNvGrpSpPr/>
          <p:nvPr/>
        </p:nvGrpSpPr>
        <p:grpSpPr>
          <a:xfrm>
            <a:off x="1240615" y="1939183"/>
            <a:ext cx="6828749" cy="4056459"/>
            <a:chOff x="569976" y="3220212"/>
            <a:chExt cx="5201920" cy="3255645"/>
          </a:xfrm>
        </p:grpSpPr>
        <p:pic>
          <p:nvPicPr>
            <p:cNvPr id="376" name="Google Shape;376;p39"/>
            <p:cNvPicPr preferRelativeResize="0"/>
            <p:nvPr/>
          </p:nvPicPr>
          <p:blipFill rotWithShape="1">
            <a:blip r:embed="rId5">
              <a:alphaModFix/>
            </a:blip>
            <a:srcRect b="0" l="0" r="0" t="0"/>
            <a:stretch/>
          </p:blipFill>
          <p:spPr>
            <a:xfrm>
              <a:off x="722791" y="3249472"/>
              <a:ext cx="4988446" cy="3196742"/>
            </a:xfrm>
            <a:prstGeom prst="rect">
              <a:avLst/>
            </a:prstGeom>
            <a:noFill/>
            <a:ln>
              <a:noFill/>
            </a:ln>
          </p:spPr>
        </p:pic>
        <p:sp>
          <p:nvSpPr>
            <p:cNvPr id="377" name="Google Shape;377;p39"/>
            <p:cNvSpPr/>
            <p:nvPr/>
          </p:nvSpPr>
          <p:spPr>
            <a:xfrm>
              <a:off x="569976" y="3220212"/>
              <a:ext cx="5201920" cy="3255645"/>
            </a:xfrm>
            <a:custGeom>
              <a:rect b="b" l="l" r="r" t="t"/>
              <a:pathLst>
                <a:path extrusionOk="0" h="3255645" w="5201920">
                  <a:moveTo>
                    <a:pt x="0" y="3255264"/>
                  </a:moveTo>
                  <a:lnTo>
                    <a:pt x="5201412" y="3255264"/>
                  </a:lnTo>
                  <a:lnTo>
                    <a:pt x="5201412" y="0"/>
                  </a:lnTo>
                  <a:lnTo>
                    <a:pt x="0" y="0"/>
                  </a:lnTo>
                  <a:lnTo>
                    <a:pt x="0" y="3255264"/>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78" name="Google Shape;378;p39"/>
          <p:cNvGrpSpPr/>
          <p:nvPr/>
        </p:nvGrpSpPr>
        <p:grpSpPr>
          <a:xfrm>
            <a:off x="8131557" y="1945279"/>
            <a:ext cx="3945890" cy="1393190"/>
            <a:chOff x="7676388" y="4151375"/>
            <a:chExt cx="3945890" cy="1393190"/>
          </a:xfrm>
        </p:grpSpPr>
        <p:pic>
          <p:nvPicPr>
            <p:cNvPr id="379" name="Google Shape;379;p39"/>
            <p:cNvPicPr preferRelativeResize="0"/>
            <p:nvPr/>
          </p:nvPicPr>
          <p:blipFill rotWithShape="1">
            <a:blip r:embed="rId6">
              <a:alphaModFix/>
            </a:blip>
            <a:srcRect b="0" l="0" r="0" t="0"/>
            <a:stretch/>
          </p:blipFill>
          <p:spPr>
            <a:xfrm>
              <a:off x="7682484" y="4157471"/>
              <a:ext cx="3933444" cy="1266475"/>
            </a:xfrm>
            <a:prstGeom prst="rect">
              <a:avLst/>
            </a:prstGeom>
            <a:noFill/>
            <a:ln>
              <a:noFill/>
            </a:ln>
          </p:spPr>
        </p:pic>
        <p:sp>
          <p:nvSpPr>
            <p:cNvPr id="380" name="Google Shape;380;p39"/>
            <p:cNvSpPr/>
            <p:nvPr/>
          </p:nvSpPr>
          <p:spPr>
            <a:xfrm>
              <a:off x="7676388" y="4151375"/>
              <a:ext cx="3945890" cy="1393190"/>
            </a:xfrm>
            <a:custGeom>
              <a:rect b="b" l="l" r="r" t="t"/>
              <a:pathLst>
                <a:path extrusionOk="0" h="1393189" w="3945890">
                  <a:moveTo>
                    <a:pt x="0" y="1392936"/>
                  </a:moveTo>
                  <a:lnTo>
                    <a:pt x="3945636" y="1392936"/>
                  </a:lnTo>
                  <a:lnTo>
                    <a:pt x="3945636" y="0"/>
                  </a:lnTo>
                  <a:lnTo>
                    <a:pt x="0" y="0"/>
                  </a:lnTo>
                  <a:lnTo>
                    <a:pt x="0" y="1392936"/>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81" name="Google Shape;381;p39"/>
          <p:cNvSpPr txBox="1"/>
          <p:nvPr>
            <p:ph idx="4294967295" type="sldNum"/>
          </p:nvPr>
        </p:nvSpPr>
        <p:spPr>
          <a:xfrm>
            <a:off x="11757660" y="6729030"/>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4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87" name="Google Shape;387;p4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88" name="Google Shape;388;p40"/>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Xóa phần tử trong List Interface</a:t>
            </a:r>
            <a:endParaRPr/>
          </a:p>
        </p:txBody>
      </p:sp>
      <p:sp>
        <p:nvSpPr>
          <p:cNvPr id="389" name="Google Shape;389;p4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90" name="Google Shape;390;p40"/>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391" name="Google Shape;391;p40"/>
          <p:cNvSpPr txBox="1"/>
          <p:nvPr/>
        </p:nvSpPr>
        <p:spPr>
          <a:xfrm>
            <a:off x="395427" y="1426731"/>
            <a:ext cx="10727690" cy="1735732"/>
          </a:xfrm>
          <a:prstGeom prst="rect">
            <a:avLst/>
          </a:prstGeom>
          <a:noFill/>
          <a:ln>
            <a:noFill/>
          </a:ln>
        </p:spPr>
        <p:txBody>
          <a:bodyPr anchorCtr="0" anchor="t" bIns="0" lIns="0" spcFirstLastPara="1" rIns="0" wrap="square" tIns="12050">
            <a:spAutoFit/>
          </a:bodyPr>
          <a:lstStyle/>
          <a:p>
            <a:pPr indent="-287019" lvl="0" marL="299085" marR="5080" rtl="0" algn="just">
              <a:lnSpc>
                <a:spcPct val="100000"/>
              </a:lnSpc>
              <a:spcBef>
                <a:spcPts val="0"/>
              </a:spcBef>
              <a:spcAft>
                <a:spcPts val="0"/>
              </a:spcAft>
              <a:buClr>
                <a:srgbClr val="36365C"/>
              </a:buClr>
              <a:buSzPts val="1400"/>
              <a:buFont typeface="Noto Sans Symbols"/>
              <a:buChar char="▪"/>
            </a:pPr>
            <a:r>
              <a:rPr b="0" i="0" lang="en-US" sz="1400" u="none" cap="none" strike="noStrike">
                <a:solidFill>
                  <a:srgbClr val="000000"/>
                </a:solidFill>
                <a:latin typeface="Arial"/>
                <a:ea typeface="Arial"/>
                <a:cs typeface="Arial"/>
                <a:sym typeface="Arial"/>
              </a:rPr>
              <a:t>	</a:t>
            </a:r>
            <a:r>
              <a:rPr b="0" i="0" lang="en-US" sz="2800" u="none" cap="none" strike="noStrike">
                <a:solidFill>
                  <a:srgbClr val="36365C"/>
                </a:solidFill>
                <a:latin typeface="Times New Roman"/>
                <a:ea typeface="Times New Roman"/>
                <a:cs typeface="Times New Roman"/>
                <a:sym typeface="Times New Roman"/>
              </a:rPr>
              <a:t>Để xóa một phần tử khỏi List, chúng ta 2 cách đó là </a:t>
            </a:r>
            <a:r>
              <a:rPr b="1" i="0" lang="en-US" sz="2800" u="none" cap="none" strike="noStrike">
                <a:solidFill>
                  <a:srgbClr val="36365C"/>
                </a:solidFill>
                <a:latin typeface="Times New Roman"/>
                <a:ea typeface="Times New Roman"/>
                <a:cs typeface="Times New Roman"/>
                <a:sym typeface="Times New Roman"/>
              </a:rPr>
              <a:t>xóa dựa vào chỉ số  của phần tử </a:t>
            </a:r>
            <a:r>
              <a:rPr b="0" i="0" lang="en-US" sz="2800" u="none" cap="none" strike="noStrike">
                <a:solidFill>
                  <a:srgbClr val="36365C"/>
                </a:solidFill>
                <a:latin typeface="Times New Roman"/>
                <a:ea typeface="Times New Roman"/>
                <a:cs typeface="Times New Roman"/>
                <a:sym typeface="Times New Roman"/>
              </a:rPr>
              <a:t>và </a:t>
            </a:r>
            <a:r>
              <a:rPr b="1" i="0" lang="en-US" sz="2800" u="none" cap="none" strike="noStrike">
                <a:solidFill>
                  <a:srgbClr val="36365C"/>
                </a:solidFill>
                <a:latin typeface="Times New Roman"/>
                <a:ea typeface="Times New Roman"/>
                <a:cs typeface="Times New Roman"/>
                <a:sym typeface="Times New Roman"/>
              </a:rPr>
              <a:t>xóa trực tiếp phần tử đó </a:t>
            </a:r>
            <a:r>
              <a:rPr b="0" i="0" lang="en-US" sz="2800" u="none" cap="none" strike="noStrike">
                <a:solidFill>
                  <a:srgbClr val="36365C"/>
                </a:solidFill>
                <a:latin typeface="Times New Roman"/>
                <a:ea typeface="Times New Roman"/>
                <a:cs typeface="Times New Roman"/>
                <a:sym typeface="Times New Roman"/>
              </a:rPr>
              <a:t>(không cần biết đến chỉ số của  nó)</a:t>
            </a:r>
            <a:endParaRPr b="0" i="0" sz="2800" u="none" cap="none" strike="noStrike">
              <a:solidFill>
                <a:srgbClr val="000000"/>
              </a:solidFill>
              <a:latin typeface="Times New Roman"/>
              <a:ea typeface="Times New Roman"/>
              <a:cs typeface="Times New Roman"/>
              <a:sym typeface="Times New Roman"/>
            </a:endParaRPr>
          </a:p>
          <a:p>
            <a:pPr indent="-375285" lvl="0" marL="387350" marR="0" rtl="0" algn="just">
              <a:lnSpc>
                <a:spcPct val="100000"/>
              </a:lnSpc>
              <a:spcBef>
                <a:spcPts val="0"/>
              </a:spcBef>
              <a:spcAft>
                <a:spcPts val="0"/>
              </a:spcAft>
              <a:buClr>
                <a:srgbClr val="000000"/>
              </a:buClr>
              <a:buSzPts val="2800"/>
              <a:buFont typeface="Noto Sans Symbols"/>
              <a:buChar char="▪"/>
            </a:pPr>
            <a:r>
              <a:rPr b="1" i="0" lang="en-US" sz="2800" u="sng" cap="none" strike="noStrike">
                <a:solidFill>
                  <a:srgbClr val="36365C"/>
                </a:solidFill>
                <a:latin typeface="Times New Roman"/>
                <a:ea typeface="Times New Roman"/>
                <a:cs typeface="Times New Roman"/>
                <a:sym typeface="Times New Roman"/>
              </a:rPr>
              <a:t>Cách 1</a:t>
            </a:r>
            <a:r>
              <a:rPr b="0" i="1" lang="en-US" sz="2800" u="none" cap="none" strike="noStrike">
                <a:solidFill>
                  <a:srgbClr val="36365C"/>
                </a:solidFill>
                <a:latin typeface="Times New Roman"/>
                <a:ea typeface="Times New Roman"/>
                <a:cs typeface="Times New Roman"/>
                <a:sym typeface="Times New Roman"/>
              </a:rPr>
              <a:t>: </a:t>
            </a:r>
            <a:r>
              <a:rPr b="1" i="0" lang="en-US" sz="2800" u="none" cap="none" strike="noStrike">
                <a:solidFill>
                  <a:srgbClr val="36365C"/>
                </a:solidFill>
                <a:latin typeface="Times New Roman"/>
                <a:ea typeface="Times New Roman"/>
                <a:cs typeface="Times New Roman"/>
                <a:sym typeface="Times New Roman"/>
              </a:rPr>
              <a:t>Xóa dựa vào chỉ số của phần tử</a:t>
            </a:r>
            <a:endParaRPr b="1" i="0" sz="2800" u="none" cap="none" strike="noStrike">
              <a:solidFill>
                <a:srgbClr val="36365C"/>
              </a:solidFill>
              <a:latin typeface="Times New Roman"/>
              <a:ea typeface="Times New Roman"/>
              <a:cs typeface="Times New Roman"/>
              <a:sym typeface="Times New Roman"/>
            </a:endParaRPr>
          </a:p>
        </p:txBody>
      </p:sp>
      <p:sp>
        <p:nvSpPr>
          <p:cNvPr id="392" name="Google Shape;392;p40"/>
          <p:cNvSpPr txBox="1"/>
          <p:nvPr>
            <p:ph idx="4294967295" type="sldNum"/>
          </p:nvPr>
        </p:nvSpPr>
        <p:spPr>
          <a:xfrm>
            <a:off x="11663806" y="681754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4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98" name="Google Shape;398;p4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99" name="Google Shape;399;p41"/>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Xóa phần tử trong List Interface</a:t>
            </a:r>
            <a:endParaRPr/>
          </a:p>
        </p:txBody>
      </p:sp>
      <p:sp>
        <p:nvSpPr>
          <p:cNvPr id="400" name="Google Shape;400;p4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01" name="Google Shape;401;p41"/>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402" name="Google Shape;402;p41"/>
          <p:cNvSpPr txBox="1"/>
          <p:nvPr/>
        </p:nvSpPr>
        <p:spPr>
          <a:xfrm>
            <a:off x="395427" y="1426731"/>
            <a:ext cx="10727690" cy="1304844"/>
          </a:xfrm>
          <a:prstGeom prst="rect">
            <a:avLst/>
          </a:prstGeom>
          <a:noFill/>
          <a:ln>
            <a:noFill/>
          </a:ln>
        </p:spPr>
        <p:txBody>
          <a:bodyPr anchorCtr="0" anchor="t" bIns="0" lIns="0" spcFirstLastPara="1" rIns="0" wrap="square" tIns="12050">
            <a:spAutoFit/>
          </a:bodyPr>
          <a:lstStyle/>
          <a:p>
            <a:pPr indent="-375285" lvl="0" marL="387350" marR="0" rtl="0" algn="just">
              <a:lnSpc>
                <a:spcPct val="100000"/>
              </a:lnSpc>
              <a:spcBef>
                <a:spcPts val="0"/>
              </a:spcBef>
              <a:spcAft>
                <a:spcPts val="0"/>
              </a:spcAft>
              <a:buClr>
                <a:srgbClr val="000000"/>
              </a:buClr>
              <a:buSzPts val="2800"/>
              <a:buFont typeface="Noto Sans Symbols"/>
              <a:buChar char="▪"/>
            </a:pPr>
            <a:r>
              <a:rPr b="1" i="0" lang="en-US" sz="2800" u="sng" cap="none" strike="noStrike">
                <a:solidFill>
                  <a:srgbClr val="36365C"/>
                </a:solidFill>
                <a:latin typeface="Times New Roman"/>
                <a:ea typeface="Times New Roman"/>
                <a:cs typeface="Times New Roman"/>
                <a:sym typeface="Times New Roman"/>
              </a:rPr>
              <a:t>Cách 1</a:t>
            </a:r>
            <a:r>
              <a:rPr b="0" i="1" lang="en-US" sz="2800" u="none" cap="none" strike="noStrike">
                <a:solidFill>
                  <a:srgbClr val="36365C"/>
                </a:solidFill>
                <a:latin typeface="Times New Roman"/>
                <a:ea typeface="Times New Roman"/>
                <a:cs typeface="Times New Roman"/>
                <a:sym typeface="Times New Roman"/>
              </a:rPr>
              <a:t>: </a:t>
            </a:r>
            <a:r>
              <a:rPr b="1" i="0" lang="en-US" sz="2800" u="none" cap="none" strike="noStrike">
                <a:solidFill>
                  <a:srgbClr val="36365C"/>
                </a:solidFill>
                <a:latin typeface="Times New Roman"/>
                <a:ea typeface="Times New Roman"/>
                <a:cs typeface="Times New Roman"/>
                <a:sym typeface="Times New Roman"/>
              </a:rPr>
              <a:t>Xóa dựa vào chỉ số của phần tử</a:t>
            </a:r>
            <a:endParaRPr b="0" i="0" sz="2800" u="none" cap="none" strike="noStrike">
              <a:solidFill>
                <a:srgbClr val="000000"/>
              </a:solidFill>
              <a:latin typeface="Times New Roman"/>
              <a:ea typeface="Times New Roman"/>
              <a:cs typeface="Times New Roman"/>
              <a:sym typeface="Times New Roman"/>
            </a:endParaRPr>
          </a:p>
          <a:p>
            <a:pPr indent="260350" lvl="0" marL="12700" marR="780415" rtl="0" algn="just">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Ví dụ dưới đây sẽ xóa một phần tử có chỉ số là 0 trong List có tên là  listString:</a:t>
            </a:r>
            <a:endParaRPr b="0" i="0" sz="2800" u="none" cap="none" strike="noStrike">
              <a:solidFill>
                <a:srgbClr val="000000"/>
              </a:solidFill>
              <a:latin typeface="Times New Roman"/>
              <a:ea typeface="Times New Roman"/>
              <a:cs typeface="Times New Roman"/>
              <a:sym typeface="Times New Roman"/>
            </a:endParaRPr>
          </a:p>
        </p:txBody>
      </p:sp>
      <p:grpSp>
        <p:nvGrpSpPr>
          <p:cNvPr id="403" name="Google Shape;403;p41"/>
          <p:cNvGrpSpPr/>
          <p:nvPr/>
        </p:nvGrpSpPr>
        <p:grpSpPr>
          <a:xfrm>
            <a:off x="1915536" y="2395217"/>
            <a:ext cx="7025338" cy="4072983"/>
            <a:chOff x="569976" y="3960875"/>
            <a:chExt cx="4927600" cy="2633980"/>
          </a:xfrm>
        </p:grpSpPr>
        <p:pic>
          <p:nvPicPr>
            <p:cNvPr id="404" name="Google Shape;404;p41"/>
            <p:cNvPicPr preferRelativeResize="0"/>
            <p:nvPr/>
          </p:nvPicPr>
          <p:blipFill rotWithShape="1">
            <a:blip r:embed="rId5">
              <a:alphaModFix/>
            </a:blip>
            <a:srcRect b="0" l="0" r="0" t="0"/>
            <a:stretch/>
          </p:blipFill>
          <p:spPr>
            <a:xfrm>
              <a:off x="645393" y="3987775"/>
              <a:ext cx="4783188" cy="2579672"/>
            </a:xfrm>
            <a:prstGeom prst="rect">
              <a:avLst/>
            </a:prstGeom>
            <a:noFill/>
            <a:ln>
              <a:noFill/>
            </a:ln>
          </p:spPr>
        </p:pic>
        <p:sp>
          <p:nvSpPr>
            <p:cNvPr id="405" name="Google Shape;405;p41"/>
            <p:cNvSpPr/>
            <p:nvPr/>
          </p:nvSpPr>
          <p:spPr>
            <a:xfrm>
              <a:off x="569976" y="3960875"/>
              <a:ext cx="4927600" cy="2633980"/>
            </a:xfrm>
            <a:custGeom>
              <a:rect b="b" l="l" r="r" t="t"/>
              <a:pathLst>
                <a:path extrusionOk="0" h="2633979" w="4927600">
                  <a:moveTo>
                    <a:pt x="0" y="2633472"/>
                  </a:moveTo>
                  <a:lnTo>
                    <a:pt x="4927092" y="2633472"/>
                  </a:lnTo>
                  <a:lnTo>
                    <a:pt x="4927092" y="0"/>
                  </a:lnTo>
                  <a:lnTo>
                    <a:pt x="0" y="0"/>
                  </a:lnTo>
                  <a:lnTo>
                    <a:pt x="0" y="2633472"/>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06" name="Google Shape;406;p41"/>
          <p:cNvGrpSpPr/>
          <p:nvPr/>
        </p:nvGrpSpPr>
        <p:grpSpPr>
          <a:xfrm>
            <a:off x="9181883" y="2410738"/>
            <a:ext cx="2769235" cy="768350"/>
            <a:chOff x="7668767" y="4893563"/>
            <a:chExt cx="2769235" cy="768350"/>
          </a:xfrm>
        </p:grpSpPr>
        <p:pic>
          <p:nvPicPr>
            <p:cNvPr id="407" name="Google Shape;407;p41"/>
            <p:cNvPicPr preferRelativeResize="0"/>
            <p:nvPr/>
          </p:nvPicPr>
          <p:blipFill rotWithShape="1">
            <a:blip r:embed="rId6">
              <a:alphaModFix/>
            </a:blip>
            <a:srcRect b="0" l="0" r="0" t="0"/>
            <a:stretch/>
          </p:blipFill>
          <p:spPr>
            <a:xfrm>
              <a:off x="7700273" y="4906012"/>
              <a:ext cx="2591755" cy="673326"/>
            </a:xfrm>
            <a:prstGeom prst="rect">
              <a:avLst/>
            </a:prstGeom>
            <a:noFill/>
            <a:ln>
              <a:noFill/>
            </a:ln>
          </p:spPr>
        </p:pic>
        <p:sp>
          <p:nvSpPr>
            <p:cNvPr id="408" name="Google Shape;408;p41"/>
            <p:cNvSpPr/>
            <p:nvPr/>
          </p:nvSpPr>
          <p:spPr>
            <a:xfrm>
              <a:off x="7668767" y="4893563"/>
              <a:ext cx="2769235" cy="768350"/>
            </a:xfrm>
            <a:custGeom>
              <a:rect b="b" l="l" r="r" t="t"/>
              <a:pathLst>
                <a:path extrusionOk="0" h="768350" w="2769234">
                  <a:moveTo>
                    <a:pt x="0" y="768096"/>
                  </a:moveTo>
                  <a:lnTo>
                    <a:pt x="2769107" y="768096"/>
                  </a:lnTo>
                  <a:lnTo>
                    <a:pt x="2769107" y="0"/>
                  </a:lnTo>
                  <a:lnTo>
                    <a:pt x="0" y="0"/>
                  </a:lnTo>
                  <a:lnTo>
                    <a:pt x="0" y="768096"/>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09" name="Google Shape;409;p41"/>
          <p:cNvSpPr txBox="1"/>
          <p:nvPr>
            <p:ph idx="4294967295" type="sldNum"/>
          </p:nvPr>
        </p:nvSpPr>
        <p:spPr>
          <a:xfrm>
            <a:off x="11663806" y="681754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4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15" name="Google Shape;415;p4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16" name="Google Shape;416;p42"/>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Xóa phần tử trong List Interface</a:t>
            </a:r>
            <a:endParaRPr/>
          </a:p>
        </p:txBody>
      </p:sp>
      <p:sp>
        <p:nvSpPr>
          <p:cNvPr id="417" name="Google Shape;417;p4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18" name="Google Shape;418;p42"/>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419" name="Google Shape;419;p42"/>
          <p:cNvSpPr txBox="1"/>
          <p:nvPr/>
        </p:nvSpPr>
        <p:spPr>
          <a:xfrm>
            <a:off x="489281" y="1426731"/>
            <a:ext cx="10760710" cy="173228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1" i="0" lang="en-US" sz="2800" u="sng" cap="none" strike="noStrike">
                <a:solidFill>
                  <a:srgbClr val="36365C"/>
                </a:solidFill>
                <a:latin typeface="Times New Roman"/>
                <a:ea typeface="Times New Roman"/>
                <a:cs typeface="Times New Roman"/>
                <a:sym typeface="Times New Roman"/>
              </a:rPr>
              <a:t>Cách 2</a:t>
            </a:r>
            <a:r>
              <a:rPr b="0" i="1" lang="en-US" sz="2800" u="none" cap="none" strike="noStrike">
                <a:solidFill>
                  <a:srgbClr val="36365C"/>
                </a:solidFill>
                <a:latin typeface="Times New Roman"/>
                <a:ea typeface="Times New Roman"/>
                <a:cs typeface="Times New Roman"/>
                <a:sym typeface="Times New Roman"/>
              </a:rPr>
              <a:t>: </a:t>
            </a:r>
            <a:r>
              <a:rPr b="1" i="0" lang="en-US" sz="2800" u="none" cap="none" strike="noStrike">
                <a:solidFill>
                  <a:srgbClr val="36365C"/>
                </a:solidFill>
                <a:latin typeface="Times New Roman"/>
                <a:ea typeface="Times New Roman"/>
                <a:cs typeface="Times New Roman"/>
                <a:sym typeface="Times New Roman"/>
              </a:rPr>
              <a:t>Xóa trực tiếp phần tử đó</a:t>
            </a:r>
            <a:endParaRPr b="0" i="0" sz="2800" u="none" cap="none" strike="noStrike">
              <a:solidFill>
                <a:srgbClr val="000000"/>
              </a:solidFill>
              <a:latin typeface="Times New Roman"/>
              <a:ea typeface="Times New Roman"/>
              <a:cs typeface="Times New Roman"/>
              <a:sym typeface="Times New Roman"/>
            </a:endParaRPr>
          </a:p>
          <a:p>
            <a:pPr indent="354965" lvl="0" marL="12700" marR="508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Nếu trong List có 2 phần tử giống nhau thì chương trình sẽ xóa phần tử  đầu tiên trong 2 phần tử giống nhau đó ra khỏi danh sách (</a:t>
            </a:r>
            <a:r>
              <a:rPr b="0" i="1" lang="en-US" sz="2800" u="none" cap="none" strike="noStrike">
                <a:solidFill>
                  <a:srgbClr val="36365C"/>
                </a:solidFill>
                <a:latin typeface="Times New Roman"/>
                <a:ea typeface="Times New Roman"/>
                <a:cs typeface="Times New Roman"/>
                <a:sym typeface="Times New Roman"/>
              </a:rPr>
              <a:t>tức là phần tử có  chỉ số index nhỏ hơn)</a:t>
            </a:r>
            <a:endParaRPr b="0" i="0" sz="2800" u="none" cap="none" strike="noStrike">
              <a:solidFill>
                <a:srgbClr val="000000"/>
              </a:solidFill>
              <a:latin typeface="Times New Roman"/>
              <a:ea typeface="Times New Roman"/>
              <a:cs typeface="Times New Roman"/>
              <a:sym typeface="Times New Roman"/>
            </a:endParaRPr>
          </a:p>
        </p:txBody>
      </p:sp>
      <p:sp>
        <p:nvSpPr>
          <p:cNvPr id="420" name="Google Shape;420;p42"/>
          <p:cNvSpPr txBox="1"/>
          <p:nvPr>
            <p:ph idx="4294967295" type="sldNum"/>
          </p:nvPr>
        </p:nvSpPr>
        <p:spPr>
          <a:xfrm>
            <a:off x="11757660" y="681754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0" name="Google Shape;80;p1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81" name="Google Shape;81;p16"/>
          <p:cNvSpPr txBox="1"/>
          <p:nvPr>
            <p:ph type="title"/>
          </p:nvPr>
        </p:nvSpPr>
        <p:spPr>
          <a:xfrm>
            <a:off x="838200" y="955497"/>
            <a:ext cx="9055813" cy="6120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Khái niệm về Collections (tập hợp)</a:t>
            </a:r>
            <a:endParaRPr/>
          </a:p>
        </p:txBody>
      </p:sp>
      <p:sp>
        <p:nvSpPr>
          <p:cNvPr id="82" name="Google Shape;82;p1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83" name="Google Shape;83;p16"/>
          <p:cNvSpPr txBox="1"/>
          <p:nvPr/>
        </p:nvSpPr>
        <p:spPr>
          <a:xfrm>
            <a:off x="540207" y="1776742"/>
            <a:ext cx="10836275" cy="3013075"/>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Collections là một tập các lớp dùng để lưu trữ danh sách và có khả  năng tự co dãn khi danh sách đó thay đổi</a:t>
            </a:r>
            <a:r>
              <a:rPr b="0" i="0" lang="en-US" sz="2800" u="none" cap="none" strike="noStrike">
                <a:solidFill>
                  <a:srgbClr val="36365C"/>
                </a:solidFill>
                <a:latin typeface="Times New Roman"/>
                <a:ea typeface="Times New Roman"/>
                <a:cs typeface="Times New Roman"/>
                <a:sym typeface="Times New Roman"/>
              </a:rPr>
              <a:t>, ví dụ như khi chúng ta thêm,  sửa, xóa, chèn phần tử trong danh sách đó. Ngoài ra, Collections còn  được dùng để lưu trữ, truy xuất, tương tác với dữ liệu và truyền dữ liệu  giữa các phương thức với nhau</a:t>
            </a:r>
            <a:endParaRPr b="0" i="0" sz="2800" u="none" cap="none" strike="noStrike">
              <a:solidFill>
                <a:srgbClr val="000000"/>
              </a:solidFill>
              <a:latin typeface="Times New Roman"/>
              <a:ea typeface="Times New Roman"/>
              <a:cs typeface="Times New Roman"/>
              <a:sym typeface="Times New Roman"/>
            </a:endParaRPr>
          </a:p>
          <a:p>
            <a:pPr indent="-287019" lvl="0" marL="299085" marR="57404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Một đặc điểm rất quan trong là khi sử dụng Collections đó là chúng ta  không cần phải khai báo trước số lượng phần tử.</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4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26" name="Google Shape;426;p4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27" name="Google Shape;427;p43"/>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Xóa phần tử trong List Interface</a:t>
            </a:r>
            <a:endParaRPr/>
          </a:p>
        </p:txBody>
      </p:sp>
      <p:sp>
        <p:nvSpPr>
          <p:cNvPr id="428" name="Google Shape;428;p4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29" name="Google Shape;429;p43"/>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430" name="Google Shape;430;p43"/>
          <p:cNvSpPr txBox="1"/>
          <p:nvPr/>
        </p:nvSpPr>
        <p:spPr>
          <a:xfrm>
            <a:off x="489281" y="1426731"/>
            <a:ext cx="10760710" cy="44307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Ví dụ xóa trực tiếp phần tử đó</a:t>
            </a:r>
            <a:endParaRPr b="0" i="0" sz="2800" u="none" cap="none" strike="noStrike">
              <a:solidFill>
                <a:srgbClr val="000000"/>
              </a:solidFill>
              <a:latin typeface="Times New Roman"/>
              <a:ea typeface="Times New Roman"/>
              <a:cs typeface="Times New Roman"/>
              <a:sym typeface="Times New Roman"/>
            </a:endParaRPr>
          </a:p>
        </p:txBody>
      </p:sp>
      <p:pic>
        <p:nvPicPr>
          <p:cNvPr id="431" name="Google Shape;431;p43"/>
          <p:cNvPicPr preferRelativeResize="0"/>
          <p:nvPr/>
        </p:nvPicPr>
        <p:blipFill rotWithShape="1">
          <a:blip r:embed="rId5">
            <a:alphaModFix/>
          </a:blip>
          <a:srcRect b="0" l="0" r="0" t="0"/>
          <a:stretch/>
        </p:blipFill>
        <p:spPr>
          <a:xfrm>
            <a:off x="6218809" y="4756290"/>
            <a:ext cx="973836" cy="533400"/>
          </a:xfrm>
          <a:prstGeom prst="rect">
            <a:avLst/>
          </a:prstGeom>
          <a:noFill/>
          <a:ln>
            <a:noFill/>
          </a:ln>
        </p:spPr>
      </p:pic>
      <p:grpSp>
        <p:nvGrpSpPr>
          <p:cNvPr id="432" name="Google Shape;432;p43"/>
          <p:cNvGrpSpPr/>
          <p:nvPr/>
        </p:nvGrpSpPr>
        <p:grpSpPr>
          <a:xfrm>
            <a:off x="886092" y="1878536"/>
            <a:ext cx="8668735" cy="4289263"/>
            <a:chOff x="705612" y="3304031"/>
            <a:chExt cx="5396865" cy="2993390"/>
          </a:xfrm>
        </p:grpSpPr>
        <p:pic>
          <p:nvPicPr>
            <p:cNvPr id="433" name="Google Shape;433;p43"/>
            <p:cNvPicPr preferRelativeResize="0"/>
            <p:nvPr/>
          </p:nvPicPr>
          <p:blipFill rotWithShape="1">
            <a:blip r:embed="rId6">
              <a:alphaModFix/>
            </a:blip>
            <a:srcRect b="0" l="0" r="0" t="0"/>
            <a:stretch/>
          </p:blipFill>
          <p:spPr>
            <a:xfrm>
              <a:off x="853991" y="3310127"/>
              <a:ext cx="5167123" cy="2943494"/>
            </a:xfrm>
            <a:prstGeom prst="rect">
              <a:avLst/>
            </a:prstGeom>
            <a:noFill/>
            <a:ln>
              <a:noFill/>
            </a:ln>
          </p:spPr>
        </p:pic>
        <p:sp>
          <p:nvSpPr>
            <p:cNvPr id="434" name="Google Shape;434;p43"/>
            <p:cNvSpPr/>
            <p:nvPr/>
          </p:nvSpPr>
          <p:spPr>
            <a:xfrm>
              <a:off x="705612" y="3304031"/>
              <a:ext cx="5396865" cy="2993390"/>
            </a:xfrm>
            <a:custGeom>
              <a:rect b="b" l="l" r="r" t="t"/>
              <a:pathLst>
                <a:path extrusionOk="0" h="2993390" w="5396865">
                  <a:moveTo>
                    <a:pt x="0" y="2993136"/>
                  </a:moveTo>
                  <a:lnTo>
                    <a:pt x="5396484" y="2993136"/>
                  </a:lnTo>
                  <a:lnTo>
                    <a:pt x="5396484" y="0"/>
                  </a:lnTo>
                  <a:lnTo>
                    <a:pt x="0" y="0"/>
                  </a:lnTo>
                  <a:lnTo>
                    <a:pt x="0" y="2993136"/>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35" name="Google Shape;435;p43"/>
          <p:cNvGrpSpPr/>
          <p:nvPr/>
        </p:nvGrpSpPr>
        <p:grpSpPr>
          <a:xfrm>
            <a:off x="6573859" y="2774586"/>
            <a:ext cx="3006819" cy="1158895"/>
            <a:chOff x="7763255" y="4337304"/>
            <a:chExt cx="2761615" cy="927100"/>
          </a:xfrm>
        </p:grpSpPr>
        <p:pic>
          <p:nvPicPr>
            <p:cNvPr id="436" name="Google Shape;436;p43"/>
            <p:cNvPicPr preferRelativeResize="0"/>
            <p:nvPr/>
          </p:nvPicPr>
          <p:blipFill rotWithShape="1">
            <a:blip r:embed="rId7">
              <a:alphaModFix/>
            </a:blip>
            <a:srcRect b="0" l="0" r="0" t="0"/>
            <a:stretch/>
          </p:blipFill>
          <p:spPr>
            <a:xfrm>
              <a:off x="7877291" y="4362450"/>
              <a:ext cx="2590560" cy="819150"/>
            </a:xfrm>
            <a:prstGeom prst="rect">
              <a:avLst/>
            </a:prstGeom>
            <a:noFill/>
            <a:ln>
              <a:noFill/>
            </a:ln>
          </p:spPr>
        </p:pic>
        <p:sp>
          <p:nvSpPr>
            <p:cNvPr id="437" name="Google Shape;437;p43"/>
            <p:cNvSpPr/>
            <p:nvPr/>
          </p:nvSpPr>
          <p:spPr>
            <a:xfrm>
              <a:off x="7763255" y="4337304"/>
              <a:ext cx="2761615" cy="927100"/>
            </a:xfrm>
            <a:custGeom>
              <a:rect b="b" l="l" r="r" t="t"/>
              <a:pathLst>
                <a:path extrusionOk="0" h="927100" w="2761615">
                  <a:moveTo>
                    <a:pt x="0" y="926592"/>
                  </a:moveTo>
                  <a:lnTo>
                    <a:pt x="2761488" y="926592"/>
                  </a:lnTo>
                  <a:lnTo>
                    <a:pt x="2761488" y="0"/>
                  </a:lnTo>
                  <a:lnTo>
                    <a:pt x="0" y="0"/>
                  </a:lnTo>
                  <a:lnTo>
                    <a:pt x="0" y="926592"/>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38" name="Google Shape;438;p43"/>
          <p:cNvSpPr txBox="1"/>
          <p:nvPr>
            <p:ph idx="4294967295" type="sldNum"/>
          </p:nvPr>
        </p:nvSpPr>
        <p:spPr>
          <a:xfrm>
            <a:off x="11757660" y="681754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4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44" name="Google Shape;444;p4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45" name="Google Shape;445;p44"/>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Tìm kiếm phần tử trong List Interface</a:t>
            </a:r>
            <a:endParaRPr/>
          </a:p>
        </p:txBody>
      </p:sp>
      <p:sp>
        <p:nvSpPr>
          <p:cNvPr id="446" name="Google Shape;446;p4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47" name="Google Shape;447;p44"/>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448" name="Google Shape;448;p44"/>
          <p:cNvSpPr txBox="1"/>
          <p:nvPr>
            <p:ph idx="4294967295" type="sldNum"/>
          </p:nvPr>
        </p:nvSpPr>
        <p:spPr>
          <a:xfrm>
            <a:off x="11757660" y="694409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449" name="Google Shape;449;p44"/>
          <p:cNvSpPr txBox="1"/>
          <p:nvPr/>
        </p:nvSpPr>
        <p:spPr>
          <a:xfrm>
            <a:off x="489281" y="1553278"/>
            <a:ext cx="10537825" cy="2159000"/>
          </a:xfrm>
          <a:prstGeom prst="rect">
            <a:avLst/>
          </a:prstGeom>
          <a:noFill/>
          <a:ln>
            <a:noFill/>
          </a:ln>
        </p:spPr>
        <p:txBody>
          <a:bodyPr anchorCtr="0" anchor="t" bIns="0" lIns="0" spcFirstLastPara="1" rIns="0" wrap="square" tIns="12050">
            <a:spAutoFit/>
          </a:bodyPr>
          <a:lstStyle/>
          <a:p>
            <a:pPr indent="-287019" lvl="0" marL="299085" marR="200025"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Để tìm kiếm một phần tử trong List thì chúng ta có 3 phương pháp tìm  kiếm như sau:</a:t>
            </a:r>
            <a:endParaRPr b="0" i="0" sz="2800" u="none" cap="none" strike="noStrike">
              <a:solidFill>
                <a:srgbClr val="000000"/>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2800"/>
              <a:buFont typeface="Noto Sans Symbols"/>
              <a:buChar char="▪"/>
            </a:pPr>
            <a:r>
              <a:rPr b="1" i="0" lang="en-US" sz="2800" u="sng" cap="none" strike="noStrike">
                <a:solidFill>
                  <a:srgbClr val="36365C"/>
                </a:solidFill>
                <a:latin typeface="Times New Roman"/>
                <a:ea typeface="Times New Roman"/>
                <a:cs typeface="Times New Roman"/>
                <a:sym typeface="Times New Roman"/>
              </a:rPr>
              <a:t>Cách 1</a:t>
            </a:r>
            <a:r>
              <a:rPr b="0" i="0" lang="en-US" sz="2800" u="none" cap="none" strike="noStrike">
                <a:solidFill>
                  <a:srgbClr val="36365C"/>
                </a:solidFill>
                <a:latin typeface="Times New Roman"/>
                <a:ea typeface="Times New Roman"/>
                <a:cs typeface="Times New Roman"/>
                <a:sym typeface="Times New Roman"/>
              </a:rPr>
              <a:t>: Tìm kiếm trực tiếp phần tử</a:t>
            </a:r>
            <a:endParaRPr b="0" i="0" sz="2800" u="none" cap="none" strike="noStrike">
              <a:solidFill>
                <a:srgbClr val="000000"/>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2800"/>
              <a:buFont typeface="Noto Sans Symbols"/>
              <a:buChar char="▪"/>
            </a:pPr>
            <a:r>
              <a:rPr b="1" i="0" lang="en-US" sz="2800" u="sng" cap="none" strike="noStrike">
                <a:solidFill>
                  <a:srgbClr val="36365C"/>
                </a:solidFill>
                <a:latin typeface="Times New Roman"/>
                <a:ea typeface="Times New Roman"/>
                <a:cs typeface="Times New Roman"/>
                <a:sym typeface="Times New Roman"/>
              </a:rPr>
              <a:t>Cách 2</a:t>
            </a:r>
            <a:r>
              <a:rPr b="0" i="0" lang="en-US" sz="2800" u="none" cap="none" strike="noStrike">
                <a:solidFill>
                  <a:srgbClr val="36365C"/>
                </a:solidFill>
                <a:latin typeface="Times New Roman"/>
                <a:ea typeface="Times New Roman"/>
                <a:cs typeface="Times New Roman"/>
                <a:sym typeface="Times New Roman"/>
              </a:rPr>
              <a:t>: Tìm kiếm vị trí xuất hiện đầu tiên của 1 phần tử trong List</a:t>
            </a:r>
            <a:endParaRPr b="0" i="0" sz="2800" u="none" cap="none" strike="noStrike">
              <a:solidFill>
                <a:srgbClr val="000000"/>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2800"/>
              <a:buFont typeface="Noto Sans Symbols"/>
              <a:buChar char="▪"/>
            </a:pPr>
            <a:r>
              <a:rPr b="1" i="0" lang="en-US" sz="2800" u="sng" cap="none" strike="noStrike">
                <a:solidFill>
                  <a:srgbClr val="36365C"/>
                </a:solidFill>
                <a:latin typeface="Times New Roman"/>
                <a:ea typeface="Times New Roman"/>
                <a:cs typeface="Times New Roman"/>
                <a:sym typeface="Times New Roman"/>
              </a:rPr>
              <a:t>Cách 3</a:t>
            </a:r>
            <a:r>
              <a:rPr b="0" i="0" lang="en-US" sz="2800" u="none" cap="none" strike="noStrike">
                <a:solidFill>
                  <a:srgbClr val="36365C"/>
                </a:solidFill>
                <a:latin typeface="Times New Roman"/>
                <a:ea typeface="Times New Roman"/>
                <a:cs typeface="Times New Roman"/>
                <a:sym typeface="Times New Roman"/>
              </a:rPr>
              <a:t>: Tìm kiếm vị trí xuất hiện cuối cùng của 1 phần tử trong List</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4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55" name="Google Shape;455;p4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56" name="Google Shape;456;p45"/>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Tìm kiếm phần tử trong List Interface</a:t>
            </a:r>
            <a:endParaRPr/>
          </a:p>
        </p:txBody>
      </p:sp>
      <p:sp>
        <p:nvSpPr>
          <p:cNvPr id="457" name="Google Shape;457;p45"/>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58" name="Google Shape;458;p45"/>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459" name="Google Shape;459;p45"/>
          <p:cNvSpPr txBox="1"/>
          <p:nvPr/>
        </p:nvSpPr>
        <p:spPr>
          <a:xfrm>
            <a:off x="489281" y="1425352"/>
            <a:ext cx="9796780" cy="215900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1" i="0" lang="en-US" sz="2800" u="sng" cap="none" strike="noStrike">
                <a:solidFill>
                  <a:srgbClr val="36365C"/>
                </a:solidFill>
                <a:latin typeface="Times New Roman"/>
                <a:ea typeface="Times New Roman"/>
                <a:cs typeface="Times New Roman"/>
                <a:sym typeface="Times New Roman"/>
              </a:rPr>
              <a:t>Cách 1</a:t>
            </a:r>
            <a:r>
              <a:rPr b="0" i="0" lang="en-US" sz="2800" u="none" cap="none" strike="noStrike">
                <a:solidFill>
                  <a:srgbClr val="36365C"/>
                </a:solidFill>
                <a:latin typeface="Times New Roman"/>
                <a:ea typeface="Times New Roman"/>
                <a:cs typeface="Times New Roman"/>
                <a:sym typeface="Times New Roman"/>
              </a:rPr>
              <a:t>: Tìm kiếm trực tiếp phần tử</a:t>
            </a:r>
            <a:endParaRPr b="0" i="0" sz="2800" u="none" cap="none" strike="noStrike">
              <a:solidFill>
                <a:srgbClr val="000000"/>
              </a:solidFill>
              <a:latin typeface="Times New Roman"/>
              <a:ea typeface="Times New Roman"/>
              <a:cs typeface="Times New Roman"/>
              <a:sym typeface="Times New Roman"/>
            </a:endParaRPr>
          </a:p>
          <a:p>
            <a:pPr indent="354965" lvl="0" marL="12700" marR="508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Để tìm kiếm trực tiếp phần tử, chúng ta sẽ sử dụng phương thức  </a:t>
            </a:r>
            <a:r>
              <a:rPr b="1" i="0" lang="en-US" sz="2800" u="none" cap="none" strike="noStrike">
                <a:solidFill>
                  <a:srgbClr val="0000FF"/>
                </a:solidFill>
                <a:latin typeface="Times New Roman"/>
                <a:ea typeface="Times New Roman"/>
                <a:cs typeface="Times New Roman"/>
                <a:sym typeface="Times New Roman"/>
              </a:rPr>
              <a:t>contains(). </a:t>
            </a:r>
            <a:r>
              <a:rPr b="0" i="0" lang="en-US" sz="2800" u="none" cap="none" strike="noStrike">
                <a:solidFill>
                  <a:srgbClr val="36365C"/>
                </a:solidFill>
                <a:latin typeface="Times New Roman"/>
                <a:ea typeface="Times New Roman"/>
                <a:cs typeface="Times New Roman"/>
                <a:sym typeface="Times New Roman"/>
              </a:rPr>
              <a:t>Kết quả trả về là </a:t>
            </a:r>
            <a:r>
              <a:rPr b="1" i="0" lang="en-US" sz="2800" u="none" cap="none" strike="noStrike">
                <a:solidFill>
                  <a:srgbClr val="36365C"/>
                </a:solidFill>
                <a:latin typeface="Times New Roman"/>
                <a:ea typeface="Times New Roman"/>
                <a:cs typeface="Times New Roman"/>
                <a:sym typeface="Times New Roman"/>
              </a:rPr>
              <a:t>true </a:t>
            </a:r>
            <a:r>
              <a:rPr b="0" i="0" lang="en-US" sz="2800" u="none" cap="none" strike="noStrike">
                <a:solidFill>
                  <a:srgbClr val="36365C"/>
                </a:solidFill>
                <a:latin typeface="Times New Roman"/>
                <a:ea typeface="Times New Roman"/>
                <a:cs typeface="Times New Roman"/>
                <a:sym typeface="Times New Roman"/>
              </a:rPr>
              <a:t>nếu tìm thấy, ngược lại trả về </a:t>
            </a:r>
            <a:r>
              <a:rPr b="1" i="0" lang="en-US" sz="2800" u="none" cap="none" strike="noStrike">
                <a:solidFill>
                  <a:srgbClr val="36365C"/>
                </a:solidFill>
                <a:latin typeface="Times New Roman"/>
                <a:ea typeface="Times New Roman"/>
                <a:cs typeface="Times New Roman"/>
                <a:sym typeface="Times New Roman"/>
              </a:rPr>
              <a:t>false  Cú pháp:</a:t>
            </a:r>
            <a:endParaRPr b="0" i="0" sz="2800" u="none" cap="none" strike="noStrike">
              <a:solidFill>
                <a:srgbClr val="000000"/>
              </a:solidFill>
              <a:latin typeface="Times New Roman"/>
              <a:ea typeface="Times New Roman"/>
              <a:cs typeface="Times New Roman"/>
              <a:sym typeface="Times New Roman"/>
            </a:endParaRPr>
          </a:p>
          <a:p>
            <a:pPr indent="0" lvl="0" marL="1346200" marR="0" rtl="0" algn="l">
              <a:lnSpc>
                <a:spcPct val="100000"/>
              </a:lnSpc>
              <a:spcBef>
                <a:spcPts val="0"/>
              </a:spcBef>
              <a:spcAft>
                <a:spcPts val="0"/>
              </a:spcAft>
              <a:buNone/>
            </a:pPr>
            <a:r>
              <a:rPr b="0" i="1" lang="en-US" sz="2800" u="none" cap="none" strike="noStrike">
                <a:solidFill>
                  <a:srgbClr val="7575AD"/>
                </a:solidFill>
                <a:latin typeface="Times New Roman"/>
                <a:ea typeface="Times New Roman"/>
                <a:cs typeface="Times New Roman"/>
                <a:sym typeface="Times New Roman"/>
              </a:rPr>
              <a:t>boolean </a:t>
            </a:r>
            <a:r>
              <a:rPr b="0" i="1" lang="en-US" sz="2800" u="none" cap="none" strike="noStrike">
                <a:solidFill>
                  <a:srgbClr val="0000FF"/>
                </a:solidFill>
                <a:latin typeface="Times New Roman"/>
                <a:ea typeface="Times New Roman"/>
                <a:cs typeface="Times New Roman"/>
                <a:sym typeface="Times New Roman"/>
              </a:rPr>
              <a:t>contains</a:t>
            </a:r>
            <a:r>
              <a:rPr b="0" i="1" lang="en-US" sz="2800" u="none" cap="none" strike="noStrike">
                <a:solidFill>
                  <a:srgbClr val="36365C"/>
                </a:solidFill>
                <a:latin typeface="Times New Roman"/>
                <a:ea typeface="Times New Roman"/>
                <a:cs typeface="Times New Roman"/>
                <a:sym typeface="Times New Roman"/>
              </a:rPr>
              <a:t>(phần_tử_cần_tìm);</a:t>
            </a:r>
            <a:endParaRPr b="0" i="0" sz="2800" u="none" cap="none" strike="noStrike">
              <a:solidFill>
                <a:srgbClr val="000000"/>
              </a:solidFill>
              <a:latin typeface="Times New Roman"/>
              <a:ea typeface="Times New Roman"/>
              <a:cs typeface="Times New Roman"/>
              <a:sym typeface="Times New Roman"/>
            </a:endParaRPr>
          </a:p>
        </p:txBody>
      </p:sp>
      <p:sp>
        <p:nvSpPr>
          <p:cNvPr id="460" name="Google Shape;460;p45"/>
          <p:cNvSpPr txBox="1"/>
          <p:nvPr>
            <p:ph idx="4294967295" type="sldNum"/>
          </p:nvPr>
        </p:nvSpPr>
        <p:spPr>
          <a:xfrm>
            <a:off x="11757660" y="6816165"/>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4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66" name="Google Shape;466;p4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67" name="Google Shape;467;p46"/>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Tìm kiếm phần tử trong List Interface</a:t>
            </a:r>
            <a:endParaRPr/>
          </a:p>
        </p:txBody>
      </p:sp>
      <p:sp>
        <p:nvSpPr>
          <p:cNvPr id="468" name="Google Shape;468;p4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69" name="Google Shape;469;p46"/>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470" name="Google Shape;470;p46"/>
          <p:cNvSpPr txBox="1"/>
          <p:nvPr/>
        </p:nvSpPr>
        <p:spPr>
          <a:xfrm>
            <a:off x="489281" y="1425352"/>
            <a:ext cx="9796780" cy="44307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Ví dụ: Tìm kiếm trực tiếp phần tử</a:t>
            </a:r>
            <a:endParaRPr b="0" i="0" sz="2800" u="none" cap="none" strike="noStrike">
              <a:solidFill>
                <a:srgbClr val="000000"/>
              </a:solidFill>
              <a:latin typeface="Times New Roman"/>
              <a:ea typeface="Times New Roman"/>
              <a:cs typeface="Times New Roman"/>
              <a:sym typeface="Times New Roman"/>
            </a:endParaRPr>
          </a:p>
        </p:txBody>
      </p:sp>
      <p:grpSp>
        <p:nvGrpSpPr>
          <p:cNvPr id="471" name="Google Shape;471;p46"/>
          <p:cNvGrpSpPr/>
          <p:nvPr/>
        </p:nvGrpSpPr>
        <p:grpSpPr>
          <a:xfrm>
            <a:off x="2133742" y="1937876"/>
            <a:ext cx="7369847" cy="4336949"/>
            <a:chOff x="2191512" y="3631692"/>
            <a:chExt cx="5317490" cy="2908300"/>
          </a:xfrm>
        </p:grpSpPr>
        <p:pic>
          <p:nvPicPr>
            <p:cNvPr id="472" name="Google Shape;472;p46"/>
            <p:cNvPicPr preferRelativeResize="0"/>
            <p:nvPr/>
          </p:nvPicPr>
          <p:blipFill rotWithShape="1">
            <a:blip r:embed="rId5">
              <a:alphaModFix/>
            </a:blip>
            <a:srcRect b="0" l="0" r="0" t="0"/>
            <a:stretch/>
          </p:blipFill>
          <p:spPr>
            <a:xfrm>
              <a:off x="2267309" y="3661014"/>
              <a:ext cx="5003004" cy="2872373"/>
            </a:xfrm>
            <a:prstGeom prst="rect">
              <a:avLst/>
            </a:prstGeom>
            <a:noFill/>
            <a:ln>
              <a:noFill/>
            </a:ln>
          </p:spPr>
        </p:pic>
        <p:sp>
          <p:nvSpPr>
            <p:cNvPr id="473" name="Google Shape;473;p46"/>
            <p:cNvSpPr/>
            <p:nvPr/>
          </p:nvSpPr>
          <p:spPr>
            <a:xfrm>
              <a:off x="2191512" y="3631692"/>
              <a:ext cx="5317490" cy="2908300"/>
            </a:xfrm>
            <a:custGeom>
              <a:rect b="b" l="l" r="r" t="t"/>
              <a:pathLst>
                <a:path extrusionOk="0" h="2908300" w="5317490">
                  <a:moveTo>
                    <a:pt x="0" y="2907792"/>
                  </a:moveTo>
                  <a:lnTo>
                    <a:pt x="5317236" y="2907792"/>
                  </a:lnTo>
                  <a:lnTo>
                    <a:pt x="5317236" y="0"/>
                  </a:lnTo>
                  <a:lnTo>
                    <a:pt x="0" y="0"/>
                  </a:lnTo>
                  <a:lnTo>
                    <a:pt x="0" y="2907792"/>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74" name="Google Shape;474;p46"/>
          <p:cNvSpPr txBox="1"/>
          <p:nvPr>
            <p:ph idx="4294967295" type="sldNum"/>
          </p:nvPr>
        </p:nvSpPr>
        <p:spPr>
          <a:xfrm>
            <a:off x="11757660" y="6816165"/>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4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80" name="Google Shape;480;p4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81" name="Google Shape;481;p47"/>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Tìm kiếm phần tử trong List Interface</a:t>
            </a:r>
            <a:endParaRPr/>
          </a:p>
        </p:txBody>
      </p:sp>
      <p:sp>
        <p:nvSpPr>
          <p:cNvPr id="482" name="Google Shape;482;p4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83" name="Google Shape;483;p47"/>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484" name="Google Shape;484;p47"/>
          <p:cNvSpPr txBox="1"/>
          <p:nvPr/>
        </p:nvSpPr>
        <p:spPr>
          <a:xfrm>
            <a:off x="304800" y="1553278"/>
            <a:ext cx="10811510" cy="215900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1" i="0" lang="en-US" sz="2800" u="sng" cap="none" strike="noStrike">
                <a:solidFill>
                  <a:srgbClr val="36365C"/>
                </a:solidFill>
                <a:latin typeface="Times New Roman"/>
                <a:ea typeface="Times New Roman"/>
                <a:cs typeface="Times New Roman"/>
                <a:sym typeface="Times New Roman"/>
              </a:rPr>
              <a:t>Cách 2</a:t>
            </a:r>
            <a:r>
              <a:rPr b="0" i="0" lang="en-US" sz="2800" u="none" cap="none" strike="noStrike">
                <a:solidFill>
                  <a:srgbClr val="36365C"/>
                </a:solidFill>
                <a:latin typeface="Times New Roman"/>
                <a:ea typeface="Times New Roman"/>
                <a:cs typeface="Times New Roman"/>
                <a:sym typeface="Times New Roman"/>
              </a:rPr>
              <a:t>: Tìm kiếm vị trí xuất hiện đầu tiên của 1 phần tử trong List</a:t>
            </a:r>
            <a:endParaRPr b="0" i="0" sz="2800" u="none" cap="none" strike="noStrike">
              <a:solidFill>
                <a:srgbClr val="000000"/>
              </a:solidFill>
              <a:latin typeface="Times New Roman"/>
              <a:ea typeface="Times New Roman"/>
              <a:cs typeface="Times New Roman"/>
              <a:sym typeface="Times New Roman"/>
            </a:endParaRPr>
          </a:p>
          <a:p>
            <a:pPr indent="354965" lvl="0" marL="12700" marR="508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Để tìm kiếm vị trí xuất hiện đầu tiên của 1 phần tử trong List, chúng ta sẽ  sừ dụng phương thức </a:t>
            </a:r>
            <a:r>
              <a:rPr b="1" i="0" lang="en-US" sz="2800" u="none" cap="none" strike="noStrike">
                <a:solidFill>
                  <a:srgbClr val="0000FF"/>
                </a:solidFill>
                <a:latin typeface="Times New Roman"/>
                <a:ea typeface="Times New Roman"/>
                <a:cs typeface="Times New Roman"/>
                <a:sym typeface="Times New Roman"/>
              </a:rPr>
              <a:t>indexOf()</a:t>
            </a:r>
            <a:endParaRPr b="0" i="0" sz="2800" u="none" cap="none" strike="noStrike">
              <a:solidFill>
                <a:srgbClr val="000000"/>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Cú pháp:</a:t>
            </a:r>
            <a:endParaRPr b="0" i="0" sz="2800" u="none" cap="none" strike="noStrike">
              <a:solidFill>
                <a:srgbClr val="000000"/>
              </a:solidFill>
              <a:latin typeface="Times New Roman"/>
              <a:ea typeface="Times New Roman"/>
              <a:cs typeface="Times New Roman"/>
              <a:sym typeface="Times New Roman"/>
            </a:endParaRPr>
          </a:p>
          <a:p>
            <a:pPr indent="0" lvl="0" marL="1701164" marR="0" rtl="0" algn="l">
              <a:lnSpc>
                <a:spcPct val="100000"/>
              </a:lnSpc>
              <a:spcBef>
                <a:spcPts val="0"/>
              </a:spcBef>
              <a:spcAft>
                <a:spcPts val="0"/>
              </a:spcAft>
              <a:buNone/>
            </a:pPr>
            <a:r>
              <a:rPr b="0" i="0" lang="en-US" sz="2800" u="none" cap="none" strike="noStrike">
                <a:solidFill>
                  <a:srgbClr val="7575AD"/>
                </a:solidFill>
                <a:latin typeface="Times New Roman"/>
                <a:ea typeface="Times New Roman"/>
                <a:cs typeface="Times New Roman"/>
                <a:sym typeface="Times New Roman"/>
              </a:rPr>
              <a:t>int </a:t>
            </a:r>
            <a:r>
              <a:rPr b="0" i="0" lang="en-US" sz="2800" u="none" cap="none" strike="noStrike">
                <a:solidFill>
                  <a:srgbClr val="0000FF"/>
                </a:solidFill>
                <a:latin typeface="Times New Roman"/>
                <a:ea typeface="Times New Roman"/>
                <a:cs typeface="Times New Roman"/>
                <a:sym typeface="Times New Roman"/>
              </a:rPr>
              <a:t>indexOf</a:t>
            </a:r>
            <a:r>
              <a:rPr b="0" i="0" lang="en-US" sz="2800" u="none" cap="none" strike="noStrike">
                <a:solidFill>
                  <a:srgbClr val="36365C"/>
                </a:solidFill>
                <a:latin typeface="Times New Roman"/>
                <a:ea typeface="Times New Roman"/>
                <a:cs typeface="Times New Roman"/>
                <a:sym typeface="Times New Roman"/>
              </a:rPr>
              <a:t>(phần_tử_cần_tìm);</a:t>
            </a:r>
            <a:endParaRPr b="0" i="0" sz="2800" u="none" cap="none" strike="noStrike">
              <a:solidFill>
                <a:srgbClr val="000000"/>
              </a:solidFill>
              <a:latin typeface="Times New Roman"/>
              <a:ea typeface="Times New Roman"/>
              <a:cs typeface="Times New Roman"/>
              <a:sym typeface="Times New Roman"/>
            </a:endParaRPr>
          </a:p>
        </p:txBody>
      </p:sp>
      <p:sp>
        <p:nvSpPr>
          <p:cNvPr id="485" name="Google Shape;485;p47"/>
          <p:cNvSpPr txBox="1"/>
          <p:nvPr>
            <p:ph idx="4294967295" type="sldNum"/>
          </p:nvPr>
        </p:nvSpPr>
        <p:spPr>
          <a:xfrm>
            <a:off x="11573179" y="694409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4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91" name="Google Shape;491;p4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92" name="Google Shape;492;p48"/>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Tìm kiếm phần tử trong List Interface</a:t>
            </a:r>
            <a:endParaRPr/>
          </a:p>
        </p:txBody>
      </p:sp>
      <p:sp>
        <p:nvSpPr>
          <p:cNvPr id="493" name="Google Shape;493;p4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94" name="Google Shape;494;p48"/>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495" name="Google Shape;495;p48"/>
          <p:cNvSpPr txBox="1"/>
          <p:nvPr/>
        </p:nvSpPr>
        <p:spPr>
          <a:xfrm>
            <a:off x="304800" y="1553278"/>
            <a:ext cx="10811510" cy="44307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Ví dụ sử dụng index of</a:t>
            </a:r>
            <a:endParaRPr b="0" i="0" sz="2800" u="none" cap="none" strike="noStrike">
              <a:solidFill>
                <a:srgbClr val="000000"/>
              </a:solidFill>
              <a:latin typeface="Times New Roman"/>
              <a:ea typeface="Times New Roman"/>
              <a:cs typeface="Times New Roman"/>
              <a:sym typeface="Times New Roman"/>
            </a:endParaRPr>
          </a:p>
        </p:txBody>
      </p:sp>
      <p:grpSp>
        <p:nvGrpSpPr>
          <p:cNvPr id="496" name="Google Shape;496;p48"/>
          <p:cNvGrpSpPr/>
          <p:nvPr/>
        </p:nvGrpSpPr>
        <p:grpSpPr>
          <a:xfrm>
            <a:off x="1811976" y="2065789"/>
            <a:ext cx="8568179" cy="4047328"/>
            <a:chOff x="2081784" y="3656075"/>
            <a:chExt cx="8353425" cy="2717800"/>
          </a:xfrm>
        </p:grpSpPr>
        <p:pic>
          <p:nvPicPr>
            <p:cNvPr id="497" name="Google Shape;497;p48"/>
            <p:cNvPicPr preferRelativeResize="0"/>
            <p:nvPr/>
          </p:nvPicPr>
          <p:blipFill rotWithShape="1">
            <a:blip r:embed="rId5">
              <a:alphaModFix/>
            </a:blip>
            <a:srcRect b="0" l="0" r="0" t="0"/>
            <a:stretch/>
          </p:blipFill>
          <p:spPr>
            <a:xfrm>
              <a:off x="2087880" y="3670520"/>
              <a:ext cx="8340852" cy="2604911"/>
            </a:xfrm>
            <a:prstGeom prst="rect">
              <a:avLst/>
            </a:prstGeom>
            <a:noFill/>
            <a:ln>
              <a:noFill/>
            </a:ln>
          </p:spPr>
        </p:pic>
        <p:sp>
          <p:nvSpPr>
            <p:cNvPr id="498" name="Google Shape;498;p48"/>
            <p:cNvSpPr/>
            <p:nvPr/>
          </p:nvSpPr>
          <p:spPr>
            <a:xfrm>
              <a:off x="2081784" y="3656075"/>
              <a:ext cx="8353425" cy="2717800"/>
            </a:xfrm>
            <a:custGeom>
              <a:rect b="b" l="l" r="r" t="t"/>
              <a:pathLst>
                <a:path extrusionOk="0" h="2717800" w="8353425">
                  <a:moveTo>
                    <a:pt x="0" y="2717292"/>
                  </a:moveTo>
                  <a:lnTo>
                    <a:pt x="8353044" y="2717292"/>
                  </a:lnTo>
                  <a:lnTo>
                    <a:pt x="8353044" y="0"/>
                  </a:lnTo>
                  <a:lnTo>
                    <a:pt x="0" y="0"/>
                  </a:lnTo>
                  <a:lnTo>
                    <a:pt x="0" y="2717292"/>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99" name="Google Shape;499;p48"/>
          <p:cNvSpPr txBox="1"/>
          <p:nvPr>
            <p:ph idx="4294967295" type="sldNum"/>
          </p:nvPr>
        </p:nvSpPr>
        <p:spPr>
          <a:xfrm>
            <a:off x="11573179" y="694409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4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05" name="Google Shape;505;p4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06" name="Google Shape;506;p49"/>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Tìm kiếm phần tử trong List Interface</a:t>
            </a:r>
            <a:endParaRPr/>
          </a:p>
        </p:txBody>
      </p:sp>
      <p:sp>
        <p:nvSpPr>
          <p:cNvPr id="507" name="Google Shape;507;p4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08" name="Google Shape;508;p49"/>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509" name="Google Shape;509;p49"/>
          <p:cNvSpPr txBox="1"/>
          <p:nvPr/>
        </p:nvSpPr>
        <p:spPr>
          <a:xfrm>
            <a:off x="434852" y="1528783"/>
            <a:ext cx="10800715" cy="215900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1" i="0" lang="en-US" sz="2800" u="sng" cap="none" strike="noStrike">
                <a:solidFill>
                  <a:srgbClr val="36365C"/>
                </a:solidFill>
                <a:latin typeface="Times New Roman"/>
                <a:ea typeface="Times New Roman"/>
                <a:cs typeface="Times New Roman"/>
                <a:sym typeface="Times New Roman"/>
              </a:rPr>
              <a:t>Cách 3</a:t>
            </a:r>
            <a:r>
              <a:rPr b="0" i="0" lang="en-US" sz="2800" u="none" cap="none" strike="noStrike">
                <a:solidFill>
                  <a:srgbClr val="36365C"/>
                </a:solidFill>
                <a:latin typeface="Times New Roman"/>
                <a:ea typeface="Times New Roman"/>
                <a:cs typeface="Times New Roman"/>
                <a:sym typeface="Times New Roman"/>
              </a:rPr>
              <a:t>: Tìm kiếm vị trí xuất hiện cuối cùng của 1 phần tử trong List</a:t>
            </a:r>
            <a:endParaRPr b="0" i="0" sz="2800" u="none" cap="none" strike="noStrike">
              <a:solidFill>
                <a:srgbClr val="000000"/>
              </a:solidFill>
              <a:latin typeface="Times New Roman"/>
              <a:ea typeface="Times New Roman"/>
              <a:cs typeface="Times New Roman"/>
              <a:sym typeface="Times New Roman"/>
            </a:endParaRPr>
          </a:p>
          <a:p>
            <a:pPr indent="88265" lvl="0" marL="12700" marR="508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Để tìm kiếm vị trí xuất hiện cuối cùng của 1 phần tử trong List, chúng ta sẽ  sừ dụng phương thức </a:t>
            </a:r>
            <a:r>
              <a:rPr b="1" i="0" lang="en-US" sz="2800" u="none" cap="none" strike="noStrike">
                <a:solidFill>
                  <a:srgbClr val="0000FF"/>
                </a:solidFill>
                <a:latin typeface="Times New Roman"/>
                <a:ea typeface="Times New Roman"/>
                <a:cs typeface="Times New Roman"/>
                <a:sym typeface="Times New Roman"/>
              </a:rPr>
              <a:t>lastIndexOf()</a:t>
            </a:r>
            <a:endParaRPr b="0" i="0" sz="2800" u="none" cap="none" strike="noStrike">
              <a:solidFill>
                <a:srgbClr val="000000"/>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Cú pháp:</a:t>
            </a:r>
            <a:endParaRPr b="0" i="0" sz="2800" u="none" cap="none" strike="noStrike">
              <a:solidFill>
                <a:srgbClr val="000000"/>
              </a:solidFill>
              <a:latin typeface="Times New Roman"/>
              <a:ea typeface="Times New Roman"/>
              <a:cs typeface="Times New Roman"/>
              <a:sym typeface="Times New Roman"/>
            </a:endParaRPr>
          </a:p>
          <a:p>
            <a:pPr indent="0" lvl="0" marL="1434465" marR="0" rtl="0" algn="l">
              <a:lnSpc>
                <a:spcPct val="100000"/>
              </a:lnSpc>
              <a:spcBef>
                <a:spcPts val="0"/>
              </a:spcBef>
              <a:spcAft>
                <a:spcPts val="0"/>
              </a:spcAft>
              <a:buNone/>
            </a:pPr>
            <a:r>
              <a:rPr b="0" i="0" lang="en-US" sz="2800" u="none" cap="none" strike="noStrike">
                <a:solidFill>
                  <a:srgbClr val="7575AD"/>
                </a:solidFill>
                <a:latin typeface="Times New Roman"/>
                <a:ea typeface="Times New Roman"/>
                <a:cs typeface="Times New Roman"/>
                <a:sym typeface="Times New Roman"/>
              </a:rPr>
              <a:t>int </a:t>
            </a:r>
            <a:r>
              <a:rPr b="0" i="0" lang="en-US" sz="2800" u="none" cap="none" strike="noStrike">
                <a:solidFill>
                  <a:srgbClr val="0000FF"/>
                </a:solidFill>
                <a:latin typeface="Times New Roman"/>
                <a:ea typeface="Times New Roman"/>
                <a:cs typeface="Times New Roman"/>
                <a:sym typeface="Times New Roman"/>
              </a:rPr>
              <a:t>lastIndexOf</a:t>
            </a:r>
            <a:r>
              <a:rPr b="0" i="0" lang="en-US" sz="2800" u="none" cap="none" strike="noStrike">
                <a:solidFill>
                  <a:srgbClr val="36365C"/>
                </a:solidFill>
                <a:latin typeface="Times New Roman"/>
                <a:ea typeface="Times New Roman"/>
                <a:cs typeface="Times New Roman"/>
                <a:sym typeface="Times New Roman"/>
              </a:rPr>
              <a:t>(phần_tử_cần_tìm);</a:t>
            </a:r>
            <a:endParaRPr b="0" i="0" sz="2800" u="none" cap="none" strike="noStrike">
              <a:solidFill>
                <a:srgbClr val="000000"/>
              </a:solidFill>
              <a:latin typeface="Times New Roman"/>
              <a:ea typeface="Times New Roman"/>
              <a:cs typeface="Times New Roman"/>
              <a:sym typeface="Times New Roman"/>
            </a:endParaRPr>
          </a:p>
        </p:txBody>
      </p:sp>
      <p:sp>
        <p:nvSpPr>
          <p:cNvPr id="510" name="Google Shape;510;p49"/>
          <p:cNvSpPr txBox="1"/>
          <p:nvPr>
            <p:ph idx="4294967295" type="sldNum"/>
          </p:nvPr>
        </p:nvSpPr>
        <p:spPr>
          <a:xfrm>
            <a:off x="11703231" y="6919596"/>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pic>
        <p:nvPicPr>
          <p:cNvPr id="515" name="Google Shape;515;p5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16" name="Google Shape;516;p5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17" name="Google Shape;517;p50"/>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Tìm kiếm phần tử trong List Interface</a:t>
            </a:r>
            <a:endParaRPr/>
          </a:p>
        </p:txBody>
      </p:sp>
      <p:sp>
        <p:nvSpPr>
          <p:cNvPr id="518" name="Google Shape;518;p5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19" name="Google Shape;519;p50"/>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520" name="Google Shape;520;p50"/>
          <p:cNvSpPr txBox="1"/>
          <p:nvPr/>
        </p:nvSpPr>
        <p:spPr>
          <a:xfrm>
            <a:off x="434853" y="1528783"/>
            <a:ext cx="4736238" cy="44307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1" i="0" lang="en-US" sz="2800" u="sng" cap="none" strike="noStrike">
                <a:solidFill>
                  <a:srgbClr val="36365C"/>
                </a:solidFill>
                <a:latin typeface="Times New Roman"/>
                <a:ea typeface="Times New Roman"/>
                <a:cs typeface="Times New Roman"/>
                <a:sym typeface="Times New Roman"/>
              </a:rPr>
              <a:t>Ví dụ sử dụng  </a:t>
            </a:r>
            <a:r>
              <a:rPr b="1" i="0" lang="en-US" sz="2800" u="none" cap="none" strike="noStrike">
                <a:solidFill>
                  <a:srgbClr val="0000FF"/>
                </a:solidFill>
                <a:latin typeface="Times New Roman"/>
                <a:ea typeface="Times New Roman"/>
                <a:cs typeface="Times New Roman"/>
                <a:sym typeface="Times New Roman"/>
              </a:rPr>
              <a:t>lastIndexOf()</a:t>
            </a:r>
            <a:endParaRPr b="0" i="0" sz="2800" u="none" cap="none" strike="noStrike">
              <a:solidFill>
                <a:srgbClr val="000000"/>
              </a:solidFill>
              <a:latin typeface="Times New Roman"/>
              <a:ea typeface="Times New Roman"/>
              <a:cs typeface="Times New Roman"/>
              <a:sym typeface="Times New Roman"/>
            </a:endParaRPr>
          </a:p>
        </p:txBody>
      </p:sp>
      <p:grpSp>
        <p:nvGrpSpPr>
          <p:cNvPr id="521" name="Google Shape;521;p50"/>
          <p:cNvGrpSpPr/>
          <p:nvPr/>
        </p:nvGrpSpPr>
        <p:grpSpPr>
          <a:xfrm>
            <a:off x="1831697" y="2131264"/>
            <a:ext cx="8091139" cy="3964522"/>
            <a:chOff x="1786128" y="3573780"/>
            <a:chExt cx="5760720" cy="2956560"/>
          </a:xfrm>
        </p:grpSpPr>
        <p:pic>
          <p:nvPicPr>
            <p:cNvPr id="522" name="Google Shape;522;p50"/>
            <p:cNvPicPr preferRelativeResize="0"/>
            <p:nvPr/>
          </p:nvPicPr>
          <p:blipFill rotWithShape="1">
            <a:blip r:embed="rId5">
              <a:alphaModFix/>
            </a:blip>
            <a:srcRect b="0" l="0" r="0" t="0"/>
            <a:stretch/>
          </p:blipFill>
          <p:spPr>
            <a:xfrm>
              <a:off x="1966625" y="3646946"/>
              <a:ext cx="5419849" cy="2830349"/>
            </a:xfrm>
            <a:prstGeom prst="rect">
              <a:avLst/>
            </a:prstGeom>
            <a:noFill/>
            <a:ln>
              <a:noFill/>
            </a:ln>
          </p:spPr>
        </p:pic>
        <p:sp>
          <p:nvSpPr>
            <p:cNvPr id="523" name="Google Shape;523;p50"/>
            <p:cNvSpPr/>
            <p:nvPr/>
          </p:nvSpPr>
          <p:spPr>
            <a:xfrm>
              <a:off x="1786128" y="3573780"/>
              <a:ext cx="5760720" cy="2956560"/>
            </a:xfrm>
            <a:custGeom>
              <a:rect b="b" l="l" r="r" t="t"/>
              <a:pathLst>
                <a:path extrusionOk="0" h="2956559" w="5760720">
                  <a:moveTo>
                    <a:pt x="0" y="2956560"/>
                  </a:moveTo>
                  <a:lnTo>
                    <a:pt x="5760720" y="2956560"/>
                  </a:lnTo>
                  <a:lnTo>
                    <a:pt x="5760720" y="0"/>
                  </a:lnTo>
                  <a:lnTo>
                    <a:pt x="0" y="0"/>
                  </a:lnTo>
                  <a:lnTo>
                    <a:pt x="0" y="295656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24" name="Google Shape;524;p50"/>
          <p:cNvSpPr txBox="1"/>
          <p:nvPr>
            <p:ph idx="4294967295" type="sldNum"/>
          </p:nvPr>
        </p:nvSpPr>
        <p:spPr>
          <a:xfrm>
            <a:off x="11703231" y="6919596"/>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pic>
        <p:nvPicPr>
          <p:cNvPr id="529" name="Google Shape;529;p5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30" name="Google Shape;530;p5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31" name="Google Shape;531;p51"/>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Sắp xếp các phần tử trong List Interface</a:t>
            </a:r>
            <a:endParaRPr/>
          </a:p>
        </p:txBody>
      </p:sp>
      <p:sp>
        <p:nvSpPr>
          <p:cNvPr id="532" name="Google Shape;532;p5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33" name="Google Shape;533;p51"/>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534" name="Google Shape;534;p51"/>
          <p:cNvSpPr txBox="1"/>
          <p:nvPr/>
        </p:nvSpPr>
        <p:spPr>
          <a:xfrm>
            <a:off x="332014" y="1425352"/>
            <a:ext cx="10825480" cy="2585720"/>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Để sắp xếp các phần tử trong List, Java cung cấp cho chúng ta một  phương thức đơn giản nhất đó là sử dụng phương thức </a:t>
            </a:r>
            <a:r>
              <a:rPr b="1" i="0" lang="en-US" sz="2800" u="none" cap="none" strike="noStrike">
                <a:solidFill>
                  <a:srgbClr val="0000FF"/>
                </a:solidFill>
                <a:latin typeface="Times New Roman"/>
                <a:ea typeface="Times New Roman"/>
                <a:cs typeface="Times New Roman"/>
                <a:sym typeface="Times New Roman"/>
              </a:rPr>
              <a:t>Collections.sort().</a:t>
            </a:r>
            <a:endParaRPr b="0" i="0" sz="2800" u="none" cap="none" strike="noStrike">
              <a:solidFill>
                <a:srgbClr val="000000"/>
              </a:solidFill>
              <a:latin typeface="Times New Roman"/>
              <a:ea typeface="Times New Roman"/>
              <a:cs typeface="Times New Roman"/>
              <a:sym typeface="Times New Roman"/>
            </a:endParaRPr>
          </a:p>
          <a:p>
            <a:pPr indent="-287019" lvl="0" marL="299085" marR="22987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Chú ý: </a:t>
            </a:r>
            <a:r>
              <a:rPr b="0" i="0" lang="en-US" sz="2800" u="none" cap="none" strike="noStrike">
                <a:solidFill>
                  <a:srgbClr val="36365C"/>
                </a:solidFill>
                <a:latin typeface="Times New Roman"/>
                <a:ea typeface="Times New Roman"/>
                <a:cs typeface="Times New Roman"/>
                <a:sym typeface="Times New Roman"/>
              </a:rPr>
              <a:t>Để sử dụng được phương thức này, chúng ta cần phải import gói  thư viện </a:t>
            </a:r>
            <a:r>
              <a:rPr b="0" i="0" lang="en-US" sz="2800" u="none" cap="none" strike="noStrike">
                <a:solidFill>
                  <a:srgbClr val="0000FF"/>
                </a:solidFill>
                <a:latin typeface="Times New Roman"/>
                <a:ea typeface="Times New Roman"/>
                <a:cs typeface="Times New Roman"/>
                <a:sym typeface="Times New Roman"/>
              </a:rPr>
              <a:t>java.util.Collections</a:t>
            </a:r>
            <a:endParaRPr b="0" i="0" sz="2800" u="none" cap="none" strike="noStrike">
              <a:solidFill>
                <a:srgbClr val="000000"/>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Cú pháp:</a:t>
            </a:r>
            <a:endParaRPr b="0" i="0" sz="2800" u="none" cap="none" strike="noStrike">
              <a:solidFill>
                <a:srgbClr val="000000"/>
              </a:solidFill>
              <a:latin typeface="Times New Roman"/>
              <a:ea typeface="Times New Roman"/>
              <a:cs typeface="Times New Roman"/>
              <a:sym typeface="Times New Roman"/>
            </a:endParaRPr>
          </a:p>
          <a:p>
            <a:pPr indent="0" lvl="0" marL="1967864" marR="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Collections.</a:t>
            </a:r>
            <a:r>
              <a:rPr b="0" i="0" lang="en-US" sz="2800" u="none" cap="none" strike="noStrike">
                <a:solidFill>
                  <a:srgbClr val="0000FF"/>
                </a:solidFill>
                <a:latin typeface="Times New Roman"/>
                <a:ea typeface="Times New Roman"/>
                <a:cs typeface="Times New Roman"/>
                <a:sym typeface="Times New Roman"/>
              </a:rPr>
              <a:t>sort</a:t>
            </a:r>
            <a:r>
              <a:rPr b="0" i="0" lang="en-US" sz="2800" u="none" cap="none" strike="noStrike">
                <a:solidFill>
                  <a:srgbClr val="36365C"/>
                </a:solidFill>
                <a:latin typeface="Times New Roman"/>
                <a:ea typeface="Times New Roman"/>
                <a:cs typeface="Times New Roman"/>
                <a:sym typeface="Times New Roman"/>
              </a:rPr>
              <a:t>(tên_list);</a:t>
            </a:r>
            <a:endParaRPr b="0" i="0" sz="2800" u="none" cap="none" strike="noStrike">
              <a:solidFill>
                <a:srgbClr val="000000"/>
              </a:solidFill>
              <a:latin typeface="Times New Roman"/>
              <a:ea typeface="Times New Roman"/>
              <a:cs typeface="Times New Roman"/>
              <a:sym typeface="Times New Roman"/>
            </a:endParaRPr>
          </a:p>
        </p:txBody>
      </p:sp>
      <p:sp>
        <p:nvSpPr>
          <p:cNvPr id="535" name="Google Shape;535;p51"/>
          <p:cNvSpPr txBox="1"/>
          <p:nvPr>
            <p:ph idx="4294967295" type="sldNum"/>
          </p:nvPr>
        </p:nvSpPr>
        <p:spPr>
          <a:xfrm>
            <a:off x="11600393" y="6816165"/>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pic>
        <p:nvPicPr>
          <p:cNvPr id="540" name="Google Shape;540;p5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41" name="Google Shape;541;p5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42" name="Google Shape;542;p52"/>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Sắp xếp các phần tử trong List Interface</a:t>
            </a:r>
            <a:endParaRPr/>
          </a:p>
        </p:txBody>
      </p:sp>
      <p:sp>
        <p:nvSpPr>
          <p:cNvPr id="543" name="Google Shape;543;p5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44" name="Google Shape;544;p52"/>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545" name="Google Shape;545;p52"/>
          <p:cNvSpPr txBox="1"/>
          <p:nvPr/>
        </p:nvSpPr>
        <p:spPr>
          <a:xfrm>
            <a:off x="332014" y="1425352"/>
            <a:ext cx="1423214" cy="443070"/>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Ví dụ: </a:t>
            </a:r>
            <a:endParaRPr b="0" i="0" sz="2800" u="none" cap="none" strike="noStrike">
              <a:solidFill>
                <a:srgbClr val="000000"/>
              </a:solidFill>
              <a:latin typeface="Times New Roman"/>
              <a:ea typeface="Times New Roman"/>
              <a:cs typeface="Times New Roman"/>
              <a:sym typeface="Times New Roman"/>
            </a:endParaRPr>
          </a:p>
        </p:txBody>
      </p:sp>
      <p:grpSp>
        <p:nvGrpSpPr>
          <p:cNvPr id="546" name="Google Shape;546;p52"/>
          <p:cNvGrpSpPr/>
          <p:nvPr/>
        </p:nvGrpSpPr>
        <p:grpSpPr>
          <a:xfrm>
            <a:off x="2015165" y="1564519"/>
            <a:ext cx="7806704" cy="5129740"/>
            <a:chOff x="2215895" y="3854195"/>
            <a:chExt cx="4413885" cy="2781300"/>
          </a:xfrm>
        </p:grpSpPr>
        <p:pic>
          <p:nvPicPr>
            <p:cNvPr id="547" name="Google Shape;547;p52"/>
            <p:cNvPicPr preferRelativeResize="0"/>
            <p:nvPr/>
          </p:nvPicPr>
          <p:blipFill rotWithShape="1">
            <a:blip r:embed="rId5">
              <a:alphaModFix/>
            </a:blip>
            <a:srcRect b="0" l="0" r="0" t="0"/>
            <a:stretch/>
          </p:blipFill>
          <p:spPr>
            <a:xfrm>
              <a:off x="2357577" y="3907226"/>
              <a:ext cx="4135355" cy="2685669"/>
            </a:xfrm>
            <a:prstGeom prst="rect">
              <a:avLst/>
            </a:prstGeom>
            <a:noFill/>
            <a:ln>
              <a:noFill/>
            </a:ln>
          </p:spPr>
        </p:pic>
        <p:sp>
          <p:nvSpPr>
            <p:cNvPr id="548" name="Google Shape;548;p52"/>
            <p:cNvSpPr/>
            <p:nvPr/>
          </p:nvSpPr>
          <p:spPr>
            <a:xfrm>
              <a:off x="2215895" y="3854195"/>
              <a:ext cx="4413885" cy="2781300"/>
            </a:xfrm>
            <a:custGeom>
              <a:rect b="b" l="l" r="r" t="t"/>
              <a:pathLst>
                <a:path extrusionOk="0" h="2781300" w="4413884">
                  <a:moveTo>
                    <a:pt x="0" y="2781299"/>
                  </a:moveTo>
                  <a:lnTo>
                    <a:pt x="4413504" y="2781299"/>
                  </a:lnTo>
                  <a:lnTo>
                    <a:pt x="4413504" y="0"/>
                  </a:lnTo>
                  <a:lnTo>
                    <a:pt x="0" y="0"/>
                  </a:lnTo>
                  <a:lnTo>
                    <a:pt x="0" y="2781299"/>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549" name="Google Shape;549;p52"/>
          <p:cNvGrpSpPr/>
          <p:nvPr/>
        </p:nvGrpSpPr>
        <p:grpSpPr>
          <a:xfrm>
            <a:off x="6021171" y="2328079"/>
            <a:ext cx="3801290" cy="1515615"/>
            <a:chOff x="8467343" y="4661916"/>
            <a:chExt cx="3154680" cy="1065530"/>
          </a:xfrm>
        </p:grpSpPr>
        <p:pic>
          <p:nvPicPr>
            <p:cNvPr id="550" name="Google Shape;550;p52"/>
            <p:cNvPicPr preferRelativeResize="0"/>
            <p:nvPr/>
          </p:nvPicPr>
          <p:blipFill rotWithShape="1">
            <a:blip r:embed="rId6">
              <a:alphaModFix/>
            </a:blip>
            <a:srcRect b="0" l="0" r="0" t="0"/>
            <a:stretch/>
          </p:blipFill>
          <p:spPr>
            <a:xfrm>
              <a:off x="8568666" y="4668012"/>
              <a:ext cx="3047261" cy="1053084"/>
            </a:xfrm>
            <a:prstGeom prst="rect">
              <a:avLst/>
            </a:prstGeom>
            <a:noFill/>
            <a:ln>
              <a:noFill/>
            </a:ln>
          </p:spPr>
        </p:pic>
        <p:sp>
          <p:nvSpPr>
            <p:cNvPr id="551" name="Google Shape;551;p52"/>
            <p:cNvSpPr/>
            <p:nvPr/>
          </p:nvSpPr>
          <p:spPr>
            <a:xfrm>
              <a:off x="8467343" y="4661916"/>
              <a:ext cx="3154680" cy="1065530"/>
            </a:xfrm>
            <a:custGeom>
              <a:rect b="b" l="l" r="r" t="t"/>
              <a:pathLst>
                <a:path extrusionOk="0" h="1065529" w="3154679">
                  <a:moveTo>
                    <a:pt x="0" y="1065276"/>
                  </a:moveTo>
                  <a:lnTo>
                    <a:pt x="3154679" y="1065276"/>
                  </a:lnTo>
                  <a:lnTo>
                    <a:pt x="3154679" y="0"/>
                  </a:lnTo>
                  <a:lnTo>
                    <a:pt x="0" y="0"/>
                  </a:lnTo>
                  <a:lnTo>
                    <a:pt x="0" y="1065276"/>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52" name="Google Shape;552;p52"/>
          <p:cNvSpPr txBox="1"/>
          <p:nvPr>
            <p:ph idx="4294967295" type="sldNum"/>
          </p:nvPr>
        </p:nvSpPr>
        <p:spPr>
          <a:xfrm>
            <a:off x="11600393" y="6816165"/>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9" name="Google Shape;89;p1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90" name="Google Shape;90;p17"/>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Collections Framework</a:t>
            </a:r>
            <a:endParaRPr/>
          </a:p>
        </p:txBody>
      </p:sp>
      <p:sp>
        <p:nvSpPr>
          <p:cNvPr id="91" name="Google Shape;91;p1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92" name="Google Shape;92;p17"/>
          <p:cNvSpPr txBox="1"/>
          <p:nvPr/>
        </p:nvSpPr>
        <p:spPr>
          <a:xfrm>
            <a:off x="719455" y="1597541"/>
            <a:ext cx="10753090" cy="3439795"/>
          </a:xfrm>
          <a:prstGeom prst="rect">
            <a:avLst/>
          </a:prstGeom>
          <a:noFill/>
          <a:ln>
            <a:noFill/>
          </a:ln>
        </p:spPr>
        <p:txBody>
          <a:bodyPr anchorCtr="0" anchor="t" bIns="0" lIns="0" spcFirstLastPara="1" rIns="0" wrap="square" tIns="12050">
            <a:spAutoFit/>
          </a:bodyPr>
          <a:lstStyle/>
          <a:p>
            <a:pPr indent="-375285" lvl="0" marL="387350"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Khái niệm Framework:</a:t>
            </a:r>
            <a:endParaRPr b="0" i="0" sz="2800" u="none" cap="none" strike="noStrike">
              <a:solidFill>
                <a:srgbClr val="000000"/>
              </a:solidFill>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a:t>
            </a:r>
            <a:r>
              <a:rPr b="0" i="1" lang="en-US" sz="2800" u="none" cap="none" strike="noStrike">
                <a:solidFill>
                  <a:srgbClr val="36365C"/>
                </a:solidFill>
                <a:latin typeface="Times New Roman"/>
                <a:ea typeface="Times New Roman"/>
                <a:cs typeface="Times New Roman"/>
                <a:sym typeface="Times New Roman"/>
              </a:rPr>
              <a:t>Framework là một tập hợp các thư viện (Library) đã được đóng gói để hỗ  trợ phát triển ứng dụng dựa trên Framework đó. Đồng thời, Framework  cung cấp các nguyên tắc, cấu trúc của ứng dụng mà chúng ta phải tuân thủ  theo nó</a:t>
            </a:r>
            <a:r>
              <a:rPr b="0" i="0"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b="0" i="0" sz="2900" u="none" cap="none" strike="noStrike">
              <a:solidFill>
                <a:srgbClr val="000000"/>
              </a:solidFill>
              <a:latin typeface="Times New Roman"/>
              <a:ea typeface="Times New Roman"/>
              <a:cs typeface="Times New Roman"/>
              <a:sym typeface="Times New Roman"/>
            </a:endParaRPr>
          </a:p>
          <a:p>
            <a:pPr indent="-457200" lvl="0" marL="469900" marR="440055"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Ví dụ về Framework: Trong lập trình Java, Framework Spring là một  Framework phổ biến dùng để lập trình web với Java</a:t>
            </a:r>
            <a:r>
              <a:rPr b="0" i="0" lang="en-US" sz="1800" u="none" cap="none" strike="noStrike">
                <a:solidFill>
                  <a:srgbClr val="36365C"/>
                </a:solidFill>
                <a:latin typeface="Quattrocento Sans"/>
                <a:ea typeface="Quattrocento Sans"/>
                <a:cs typeface="Quattrocento Sans"/>
                <a:sym typeface="Quattrocento Sans"/>
              </a:rPr>
              <a:t>.</a:t>
            </a:r>
            <a:endParaRPr b="0" i="0" sz="1800" u="none" cap="none" strike="noStrike">
              <a:solidFill>
                <a:srgbClr val="000000"/>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pic>
        <p:nvPicPr>
          <p:cNvPr id="557" name="Google Shape;557;p5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58" name="Google Shape;558;p5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59" name="Google Shape;559;p53"/>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Sao chép các phần tử trong List Interface</a:t>
            </a:r>
            <a:endParaRPr/>
          </a:p>
        </p:txBody>
      </p:sp>
      <p:sp>
        <p:nvSpPr>
          <p:cNvPr id="560" name="Google Shape;560;p5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61" name="Google Shape;561;p53"/>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562" name="Google Shape;562;p53"/>
          <p:cNvSpPr txBox="1"/>
          <p:nvPr>
            <p:ph idx="4294967295" type="sldNum"/>
          </p:nvPr>
        </p:nvSpPr>
        <p:spPr>
          <a:xfrm>
            <a:off x="11757660" y="694409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563" name="Google Shape;563;p53"/>
          <p:cNvSpPr txBox="1"/>
          <p:nvPr/>
        </p:nvSpPr>
        <p:spPr>
          <a:xfrm>
            <a:off x="489281" y="1553278"/>
            <a:ext cx="10878820" cy="3012440"/>
          </a:xfrm>
          <a:prstGeom prst="rect">
            <a:avLst/>
          </a:prstGeom>
          <a:noFill/>
          <a:ln>
            <a:noFill/>
          </a:ln>
        </p:spPr>
        <p:txBody>
          <a:bodyPr anchorCtr="0" anchor="t" bIns="0" lIns="0" spcFirstLastPara="1" rIns="0" wrap="square" tIns="12050">
            <a:spAutoFit/>
          </a:bodyPr>
          <a:lstStyle/>
          <a:p>
            <a:pPr indent="-287019" lvl="0" marL="299085" marR="775335"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Đối với List, chúng ta có thể sao chép các phần tử của 1 List này vào  trong 1 List khác bằng cách sử dụng phương thức </a:t>
            </a:r>
            <a:r>
              <a:rPr b="0" i="0" lang="en-US" sz="2800" u="none" cap="none" strike="noStrike">
                <a:solidFill>
                  <a:srgbClr val="0000FF"/>
                </a:solidFill>
                <a:latin typeface="Times New Roman"/>
                <a:ea typeface="Times New Roman"/>
                <a:cs typeface="Times New Roman"/>
                <a:sym typeface="Times New Roman"/>
              </a:rPr>
              <a:t>Collections.copy()</a:t>
            </a:r>
            <a:endParaRPr b="0" i="0" sz="2800" u="none" cap="none" strike="noStrike">
              <a:solidFill>
                <a:srgbClr val="000000"/>
              </a:solidFill>
              <a:latin typeface="Times New Roman"/>
              <a:ea typeface="Times New Roman"/>
              <a:cs typeface="Times New Roman"/>
              <a:sym typeface="Times New Roman"/>
            </a:endParaRPr>
          </a:p>
          <a:p>
            <a:pPr indent="-287019" lvl="0" marL="299085" marR="508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Chú ý: </a:t>
            </a:r>
            <a:r>
              <a:rPr b="0" i="0" lang="en-US" sz="2800" u="none" cap="none" strike="noStrike">
                <a:solidFill>
                  <a:srgbClr val="36365C"/>
                </a:solidFill>
                <a:latin typeface="Times New Roman"/>
                <a:ea typeface="Times New Roman"/>
                <a:cs typeface="Times New Roman"/>
                <a:sym typeface="Times New Roman"/>
              </a:rPr>
              <a:t>Khi sử dụng phương thức này để sao chép thì số phần tử của List  cần sao chép (List nguồn) phải lớn hơn hoặc bằng với số phần tử của danh  sách sao chép (List đích).</a:t>
            </a:r>
            <a:endParaRPr b="0" i="0" sz="2800" u="none" cap="none" strike="noStrike">
              <a:solidFill>
                <a:srgbClr val="000000"/>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Cú pháp:</a:t>
            </a:r>
            <a:endParaRPr b="0" i="0" sz="2800" u="none" cap="none" strike="noStrike">
              <a:solidFill>
                <a:srgbClr val="000000"/>
              </a:solidFill>
              <a:latin typeface="Times New Roman"/>
              <a:ea typeface="Times New Roman"/>
              <a:cs typeface="Times New Roman"/>
              <a:sym typeface="Times New Roman"/>
            </a:endParaRPr>
          </a:p>
          <a:p>
            <a:pPr indent="0" lvl="0" marL="1967864" marR="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Collections.</a:t>
            </a:r>
            <a:r>
              <a:rPr b="0" i="0" lang="en-US" sz="2800" u="none" cap="none" strike="noStrike">
                <a:solidFill>
                  <a:srgbClr val="0000FF"/>
                </a:solidFill>
                <a:latin typeface="Times New Roman"/>
                <a:ea typeface="Times New Roman"/>
                <a:cs typeface="Times New Roman"/>
                <a:sym typeface="Times New Roman"/>
              </a:rPr>
              <a:t>copy</a:t>
            </a:r>
            <a:r>
              <a:rPr b="0" i="0" lang="en-US" sz="2800" u="none" cap="none" strike="noStrike">
                <a:solidFill>
                  <a:srgbClr val="36365C"/>
                </a:solidFill>
                <a:latin typeface="Times New Roman"/>
                <a:ea typeface="Times New Roman"/>
                <a:cs typeface="Times New Roman"/>
                <a:sym typeface="Times New Roman"/>
              </a:rPr>
              <a:t>(danh_sách_đích, danh_sách_nguồn);</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pic>
        <p:nvPicPr>
          <p:cNvPr id="568" name="Google Shape;568;p5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69" name="Google Shape;569;p5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70" name="Google Shape;570;p54"/>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Sao chép các phần tử trong List Interface</a:t>
            </a:r>
            <a:endParaRPr/>
          </a:p>
        </p:txBody>
      </p:sp>
      <p:sp>
        <p:nvSpPr>
          <p:cNvPr id="571" name="Google Shape;571;p5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72" name="Google Shape;572;p54"/>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573" name="Google Shape;573;p54"/>
          <p:cNvSpPr txBox="1"/>
          <p:nvPr/>
        </p:nvSpPr>
        <p:spPr>
          <a:xfrm>
            <a:off x="624180" y="1572923"/>
            <a:ext cx="1212850" cy="45212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Ví dụ:</a:t>
            </a:r>
            <a:endParaRPr b="0" i="0" sz="2800" u="none" cap="none" strike="noStrike">
              <a:solidFill>
                <a:srgbClr val="000000"/>
              </a:solidFill>
              <a:latin typeface="Times New Roman"/>
              <a:ea typeface="Times New Roman"/>
              <a:cs typeface="Times New Roman"/>
              <a:sym typeface="Times New Roman"/>
            </a:endParaRPr>
          </a:p>
        </p:txBody>
      </p:sp>
      <p:grpSp>
        <p:nvGrpSpPr>
          <p:cNvPr id="574" name="Google Shape;574;p54"/>
          <p:cNvGrpSpPr/>
          <p:nvPr/>
        </p:nvGrpSpPr>
        <p:grpSpPr>
          <a:xfrm>
            <a:off x="3453612" y="1524030"/>
            <a:ext cx="4457700" cy="5316220"/>
            <a:chOff x="2401823" y="1277112"/>
            <a:chExt cx="4457700" cy="5316220"/>
          </a:xfrm>
        </p:grpSpPr>
        <p:pic>
          <p:nvPicPr>
            <p:cNvPr id="575" name="Google Shape;575;p54"/>
            <p:cNvPicPr preferRelativeResize="0"/>
            <p:nvPr/>
          </p:nvPicPr>
          <p:blipFill rotWithShape="1">
            <a:blip r:embed="rId5">
              <a:alphaModFix/>
            </a:blip>
            <a:srcRect b="0" l="0" r="0" t="0"/>
            <a:stretch/>
          </p:blipFill>
          <p:spPr>
            <a:xfrm>
              <a:off x="2598441" y="1340371"/>
              <a:ext cx="3937449" cy="5246356"/>
            </a:xfrm>
            <a:prstGeom prst="rect">
              <a:avLst/>
            </a:prstGeom>
            <a:noFill/>
            <a:ln>
              <a:noFill/>
            </a:ln>
          </p:spPr>
        </p:pic>
        <p:sp>
          <p:nvSpPr>
            <p:cNvPr id="576" name="Google Shape;576;p54"/>
            <p:cNvSpPr/>
            <p:nvPr/>
          </p:nvSpPr>
          <p:spPr>
            <a:xfrm>
              <a:off x="2401823" y="1277112"/>
              <a:ext cx="4457700" cy="5316220"/>
            </a:xfrm>
            <a:custGeom>
              <a:rect b="b" l="l" r="r" t="t"/>
              <a:pathLst>
                <a:path extrusionOk="0" h="5316220" w="4457700">
                  <a:moveTo>
                    <a:pt x="0" y="5315712"/>
                  </a:moveTo>
                  <a:lnTo>
                    <a:pt x="4457700" y="5315712"/>
                  </a:lnTo>
                  <a:lnTo>
                    <a:pt x="4457700" y="0"/>
                  </a:lnTo>
                  <a:lnTo>
                    <a:pt x="0" y="0"/>
                  </a:lnTo>
                  <a:lnTo>
                    <a:pt x="0" y="5315712"/>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77" name="Google Shape;577;p54"/>
          <p:cNvSpPr txBox="1"/>
          <p:nvPr>
            <p:ph idx="4294967295" type="sldNum"/>
          </p:nvPr>
        </p:nvSpPr>
        <p:spPr>
          <a:xfrm>
            <a:off x="11922886" y="659515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id="582" name="Google Shape;582;p5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83" name="Google Shape;583;p5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84" name="Google Shape;584;p55"/>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Hoán vị các phần tử trong List Interface</a:t>
            </a:r>
            <a:endParaRPr/>
          </a:p>
        </p:txBody>
      </p:sp>
      <p:sp>
        <p:nvSpPr>
          <p:cNvPr id="585" name="Google Shape;585;p55"/>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86" name="Google Shape;586;p55"/>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587" name="Google Shape;587;p55"/>
          <p:cNvSpPr txBox="1"/>
          <p:nvPr/>
        </p:nvSpPr>
        <p:spPr>
          <a:xfrm>
            <a:off x="489281" y="1426731"/>
            <a:ext cx="9959340" cy="1305560"/>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Để hoán vị các phần tử trong List, chúng ta sẽ sử dụng phương thức  </a:t>
            </a:r>
            <a:r>
              <a:rPr b="0" i="0" lang="en-US" sz="2800" u="none" cap="none" strike="noStrike">
                <a:solidFill>
                  <a:srgbClr val="0000FF"/>
                </a:solidFill>
                <a:latin typeface="Times New Roman"/>
                <a:ea typeface="Times New Roman"/>
                <a:cs typeface="Times New Roman"/>
                <a:sym typeface="Times New Roman"/>
              </a:rPr>
              <a:t>Collections.shuffle().</a:t>
            </a:r>
            <a:endParaRPr b="0" i="0" sz="2800" u="none" cap="none" strike="noStrike">
              <a:solidFill>
                <a:srgbClr val="000000"/>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Lưu ý: phải import gói thư viện </a:t>
            </a:r>
            <a:r>
              <a:rPr b="0" i="0" lang="en-US" sz="2800" u="none" cap="none" strike="noStrike">
                <a:solidFill>
                  <a:srgbClr val="0000FF"/>
                </a:solidFill>
                <a:latin typeface="Times New Roman"/>
                <a:ea typeface="Times New Roman"/>
                <a:cs typeface="Times New Roman"/>
                <a:sym typeface="Times New Roman"/>
              </a:rPr>
              <a:t>java.util.Collections.</a:t>
            </a:r>
            <a:endParaRPr b="0" i="0" sz="2800" u="none" cap="none" strike="noStrike">
              <a:solidFill>
                <a:srgbClr val="000000"/>
              </a:solidFill>
              <a:latin typeface="Times New Roman"/>
              <a:ea typeface="Times New Roman"/>
              <a:cs typeface="Times New Roman"/>
              <a:sym typeface="Times New Roman"/>
            </a:endParaRPr>
          </a:p>
        </p:txBody>
      </p:sp>
      <p:grpSp>
        <p:nvGrpSpPr>
          <p:cNvPr id="588" name="Google Shape;588;p55"/>
          <p:cNvGrpSpPr/>
          <p:nvPr/>
        </p:nvGrpSpPr>
        <p:grpSpPr>
          <a:xfrm>
            <a:off x="921591" y="2799604"/>
            <a:ext cx="7144641" cy="3862426"/>
            <a:chOff x="569976" y="2936747"/>
            <a:chExt cx="5384800" cy="3009900"/>
          </a:xfrm>
        </p:grpSpPr>
        <p:pic>
          <p:nvPicPr>
            <p:cNvPr id="589" name="Google Shape;589;p55"/>
            <p:cNvPicPr preferRelativeResize="0"/>
            <p:nvPr/>
          </p:nvPicPr>
          <p:blipFill rotWithShape="1">
            <a:blip r:embed="rId5">
              <a:alphaModFix/>
            </a:blip>
            <a:srcRect b="0" l="0" r="0" t="0"/>
            <a:stretch/>
          </p:blipFill>
          <p:spPr>
            <a:xfrm>
              <a:off x="785622" y="2955546"/>
              <a:ext cx="5162550" cy="2896090"/>
            </a:xfrm>
            <a:prstGeom prst="rect">
              <a:avLst/>
            </a:prstGeom>
            <a:noFill/>
            <a:ln>
              <a:noFill/>
            </a:ln>
          </p:spPr>
        </p:pic>
        <p:sp>
          <p:nvSpPr>
            <p:cNvPr id="590" name="Google Shape;590;p55"/>
            <p:cNvSpPr/>
            <p:nvPr/>
          </p:nvSpPr>
          <p:spPr>
            <a:xfrm>
              <a:off x="569976" y="2936747"/>
              <a:ext cx="5384800" cy="3009900"/>
            </a:xfrm>
            <a:custGeom>
              <a:rect b="b" l="l" r="r" t="t"/>
              <a:pathLst>
                <a:path extrusionOk="0" h="3009900" w="5384800">
                  <a:moveTo>
                    <a:pt x="0" y="3009900"/>
                  </a:moveTo>
                  <a:lnTo>
                    <a:pt x="5384292" y="3009900"/>
                  </a:lnTo>
                  <a:lnTo>
                    <a:pt x="5384292" y="0"/>
                  </a:lnTo>
                  <a:lnTo>
                    <a:pt x="0" y="0"/>
                  </a:lnTo>
                  <a:lnTo>
                    <a:pt x="0" y="300990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591" name="Google Shape;591;p55"/>
          <p:cNvGrpSpPr/>
          <p:nvPr/>
        </p:nvGrpSpPr>
        <p:grpSpPr>
          <a:xfrm>
            <a:off x="8252628" y="2810299"/>
            <a:ext cx="3763365" cy="1189821"/>
            <a:chOff x="7863839" y="4169663"/>
            <a:chExt cx="3307079" cy="678180"/>
          </a:xfrm>
        </p:grpSpPr>
        <p:pic>
          <p:nvPicPr>
            <p:cNvPr id="592" name="Google Shape;592;p55"/>
            <p:cNvPicPr preferRelativeResize="0"/>
            <p:nvPr/>
          </p:nvPicPr>
          <p:blipFill rotWithShape="1">
            <a:blip r:embed="rId6">
              <a:alphaModFix/>
            </a:blip>
            <a:srcRect b="0" l="0" r="0" t="0"/>
            <a:stretch/>
          </p:blipFill>
          <p:spPr>
            <a:xfrm>
              <a:off x="7869935" y="4175759"/>
              <a:ext cx="3294887" cy="596217"/>
            </a:xfrm>
            <a:prstGeom prst="rect">
              <a:avLst/>
            </a:prstGeom>
            <a:noFill/>
            <a:ln>
              <a:noFill/>
            </a:ln>
          </p:spPr>
        </p:pic>
        <p:sp>
          <p:nvSpPr>
            <p:cNvPr id="593" name="Google Shape;593;p55"/>
            <p:cNvSpPr/>
            <p:nvPr/>
          </p:nvSpPr>
          <p:spPr>
            <a:xfrm>
              <a:off x="7863839" y="4169663"/>
              <a:ext cx="3307079" cy="678180"/>
            </a:xfrm>
            <a:custGeom>
              <a:rect b="b" l="l" r="r" t="t"/>
              <a:pathLst>
                <a:path extrusionOk="0" h="678179" w="3307079">
                  <a:moveTo>
                    <a:pt x="0" y="678180"/>
                  </a:moveTo>
                  <a:lnTo>
                    <a:pt x="3307079" y="678180"/>
                  </a:lnTo>
                  <a:lnTo>
                    <a:pt x="3307079" y="0"/>
                  </a:lnTo>
                  <a:lnTo>
                    <a:pt x="0" y="0"/>
                  </a:lnTo>
                  <a:lnTo>
                    <a:pt x="0" y="67818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94" name="Google Shape;594;p55"/>
          <p:cNvSpPr txBox="1"/>
          <p:nvPr>
            <p:ph idx="4294967295" type="sldNum"/>
          </p:nvPr>
        </p:nvSpPr>
        <p:spPr>
          <a:xfrm>
            <a:off x="11757660" y="681754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5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600" name="Google Shape;600;p5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601" name="Google Shape;601;p56"/>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Bài tập List Interface</a:t>
            </a:r>
            <a:endParaRPr/>
          </a:p>
        </p:txBody>
      </p:sp>
      <p:sp>
        <p:nvSpPr>
          <p:cNvPr id="602" name="Google Shape;602;p5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603" name="Google Shape;603;p56"/>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604" name="Google Shape;604;p56"/>
          <p:cNvSpPr txBox="1"/>
          <p:nvPr>
            <p:ph idx="4294967295" type="sldNum"/>
          </p:nvPr>
        </p:nvSpPr>
        <p:spPr>
          <a:xfrm>
            <a:off x="11757660" y="6793028"/>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605" name="Google Shape;605;p56"/>
          <p:cNvSpPr txBox="1"/>
          <p:nvPr/>
        </p:nvSpPr>
        <p:spPr>
          <a:xfrm>
            <a:off x="667957" y="1702988"/>
            <a:ext cx="10695900" cy="3336300"/>
          </a:xfrm>
          <a:prstGeom prst="rect">
            <a:avLst/>
          </a:prstGeom>
          <a:noFill/>
          <a:ln>
            <a:noFill/>
          </a:ln>
        </p:spPr>
        <p:txBody>
          <a:bodyPr anchorCtr="0" anchor="t" bIns="0" lIns="0" spcFirstLastPara="1" rIns="0" wrap="square" tIns="12050">
            <a:spAutoFit/>
          </a:bodyPr>
          <a:lstStyle/>
          <a:p>
            <a:pPr indent="-287019" lvl="0" marL="299085" marR="0" rtl="0" algn="just">
              <a:lnSpc>
                <a:spcPct val="100000"/>
              </a:lnSpc>
              <a:spcBef>
                <a:spcPts val="0"/>
              </a:spcBef>
              <a:spcAft>
                <a:spcPts val="0"/>
              </a:spcAft>
              <a:buClr>
                <a:srgbClr val="000000"/>
              </a:buClr>
              <a:buSzPts val="2400"/>
              <a:buFont typeface="Noto Sans Symbols"/>
              <a:buChar char="▪"/>
            </a:pPr>
            <a:r>
              <a:rPr b="1" i="0" lang="en-US" sz="2400" u="sng" cap="none" strike="noStrike">
                <a:solidFill>
                  <a:srgbClr val="36365C"/>
                </a:solidFill>
                <a:latin typeface="Times New Roman"/>
                <a:ea typeface="Times New Roman"/>
                <a:cs typeface="Times New Roman"/>
                <a:sym typeface="Times New Roman"/>
              </a:rPr>
              <a:t>Bài tập 1</a:t>
            </a:r>
            <a:r>
              <a:rPr b="0" i="0" lang="en-US" sz="2400" u="none" cap="none" strike="noStrike">
                <a:solidFill>
                  <a:srgbClr val="36365C"/>
                </a:solidFill>
                <a:latin typeface="Times New Roman"/>
                <a:ea typeface="Times New Roman"/>
                <a:cs typeface="Times New Roman"/>
                <a:sym typeface="Times New Roman"/>
              </a:rPr>
              <a:t>: Viết chương trình thực hiện các yêu cầu sau:</a:t>
            </a:r>
            <a:endParaRPr b="0" i="0" sz="2400" u="none" cap="none" strike="noStrike">
              <a:solidFill>
                <a:srgbClr val="000000"/>
              </a:solidFill>
              <a:latin typeface="Times New Roman"/>
              <a:ea typeface="Times New Roman"/>
              <a:cs typeface="Times New Roman"/>
              <a:sym typeface="Times New Roman"/>
            </a:endParaRPr>
          </a:p>
          <a:p>
            <a:pPr indent="0" lvl="0" marL="12700" marR="74930" rtl="0" algn="just">
              <a:lnSpc>
                <a:spcPct val="100000"/>
              </a:lnSpc>
              <a:spcBef>
                <a:spcPts val="0"/>
              </a:spcBef>
              <a:spcAft>
                <a:spcPts val="0"/>
              </a:spcAft>
              <a:buNone/>
            </a:pPr>
            <a:r>
              <a:rPr b="0" i="0" lang="en-US" sz="2400" u="none" cap="none" strike="noStrike">
                <a:solidFill>
                  <a:srgbClr val="36365C"/>
                </a:solidFill>
                <a:latin typeface="Times New Roman"/>
                <a:ea typeface="Times New Roman"/>
                <a:cs typeface="Times New Roman"/>
                <a:sym typeface="Times New Roman"/>
              </a:rPr>
              <a:t>Khai báo 1 List có Class triển khai là ArrayList, kiểu dữ liệu là String.  Sau đó thêm vào phần tử là </a:t>
            </a:r>
            <a:r>
              <a:rPr b="0" i="0" lang="en-US" sz="2400" u="none" cap="none" strike="noStrike">
                <a:solidFill>
                  <a:srgbClr val="0000FF"/>
                </a:solidFill>
                <a:latin typeface="Times New Roman"/>
                <a:ea typeface="Times New Roman"/>
                <a:cs typeface="Times New Roman"/>
                <a:sym typeface="Times New Roman"/>
              </a:rPr>
              <a:t>các thứ trong tuần </a:t>
            </a:r>
            <a:r>
              <a:rPr b="0" i="0" lang="en-US" sz="2400" u="none" cap="none" strike="noStrike">
                <a:solidFill>
                  <a:srgbClr val="36365C"/>
                </a:solidFill>
                <a:latin typeface="Times New Roman"/>
                <a:ea typeface="Times New Roman"/>
                <a:cs typeface="Times New Roman"/>
                <a:sym typeface="Times New Roman"/>
              </a:rPr>
              <a:t>cho List này (giá trị của các  phần tử được nhập từ bàn phím).</a:t>
            </a:r>
            <a:endParaRPr b="0" i="0" sz="2400" u="none" cap="none" strike="noStrike">
              <a:solidFill>
                <a:srgbClr val="000000"/>
              </a:solidFill>
              <a:latin typeface="Times New Roman"/>
              <a:ea typeface="Times New Roman"/>
              <a:cs typeface="Times New Roman"/>
              <a:sym typeface="Times New Roman"/>
            </a:endParaRPr>
          </a:p>
          <a:p>
            <a:pPr indent="-457200" lvl="1" marL="469900" marR="777875" rtl="0" algn="l">
              <a:lnSpc>
                <a:spcPct val="100000"/>
              </a:lnSpc>
              <a:spcBef>
                <a:spcPts val="5"/>
              </a:spcBef>
              <a:spcAft>
                <a:spcPts val="0"/>
              </a:spcAft>
              <a:buClr>
                <a:srgbClr val="000000"/>
              </a:buClr>
              <a:buSzPts val="2400"/>
              <a:buFont typeface="Arial"/>
              <a:buAutoNum type="arabicPeriod"/>
            </a:pPr>
            <a:r>
              <a:rPr b="0" i="0" lang="en-US" sz="2400" u="none" cap="none" strike="noStrike">
                <a:solidFill>
                  <a:srgbClr val="36365C"/>
                </a:solidFill>
                <a:latin typeface="Times New Roman"/>
                <a:ea typeface="Times New Roman"/>
                <a:cs typeface="Times New Roman"/>
                <a:sym typeface="Times New Roman"/>
              </a:rPr>
              <a:t>Hiển thị các phần tử có trong List vừa nhập bằng 2 cách: sử dụng  Iterator và</a:t>
            </a:r>
            <a:r>
              <a:rPr b="0" i="0" lang="en-US" sz="2400" u="none" cap="none" strike="noStrike">
                <a:solidFill>
                  <a:srgbClr val="36365C"/>
                </a:solidFill>
                <a:latin typeface="Times New Roman"/>
                <a:ea typeface="Times New Roman"/>
                <a:cs typeface="Times New Roman"/>
                <a:sym typeface="Times New Roman"/>
              </a:rPr>
              <a:t> ListIterator</a:t>
            </a:r>
            <a:r>
              <a:rPr b="0" i="0" lang="en-US" sz="2400" u="none" cap="none" strike="noStrike">
                <a:solidFill>
                  <a:srgbClr val="36365C"/>
                </a:solidFill>
                <a:latin typeface="Times New Roman"/>
                <a:ea typeface="Times New Roman"/>
                <a:cs typeface="Times New Roman"/>
                <a:sym typeface="Times New Roman"/>
              </a:rPr>
              <a:t>.</a:t>
            </a:r>
            <a:endParaRPr b="0" i="0" sz="2400" u="none" cap="none" strike="noStrike">
              <a:solidFill>
                <a:srgbClr val="000000"/>
              </a:solidFill>
              <a:latin typeface="Times New Roman"/>
              <a:ea typeface="Times New Roman"/>
              <a:cs typeface="Times New Roman"/>
              <a:sym typeface="Times New Roman"/>
            </a:endParaRPr>
          </a:p>
          <a:p>
            <a:pPr indent="-457200" lvl="1" marL="469265"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36365C"/>
                </a:solidFill>
                <a:latin typeface="Times New Roman"/>
                <a:ea typeface="Times New Roman"/>
                <a:cs typeface="Times New Roman"/>
                <a:sym typeface="Times New Roman"/>
              </a:rPr>
              <a:t>Thay đổi phần tử bất kỳ trong List và hiển thị lại List sau khi thay đổi.</a:t>
            </a:r>
            <a:endParaRPr b="0" i="0" sz="2400" u="none" cap="none" strike="noStrike">
              <a:solidFill>
                <a:srgbClr val="000000"/>
              </a:solidFill>
              <a:latin typeface="Times New Roman"/>
              <a:ea typeface="Times New Roman"/>
              <a:cs typeface="Times New Roman"/>
              <a:sym typeface="Times New Roman"/>
            </a:endParaRPr>
          </a:p>
          <a:p>
            <a:pPr indent="-457200" lvl="1" marL="469900" marR="165735"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36365C"/>
                </a:solidFill>
                <a:latin typeface="Times New Roman"/>
                <a:ea typeface="Times New Roman"/>
                <a:cs typeface="Times New Roman"/>
                <a:sym typeface="Times New Roman"/>
              </a:rPr>
              <a:t>Xóa phần tử vừa thay đổi trong List và hiển thị lại các phần tử còn lại  của List.</a:t>
            </a:r>
            <a:endParaRPr b="0" i="0" sz="2400" u="none" cap="none" strike="noStrike">
              <a:solidFill>
                <a:srgbClr val="000000"/>
              </a:solidFill>
              <a:latin typeface="Times New Roman"/>
              <a:ea typeface="Times New Roman"/>
              <a:cs typeface="Times New Roman"/>
              <a:sym typeface="Times New Roman"/>
            </a:endParaRPr>
          </a:p>
          <a:p>
            <a:pPr indent="-457200" lvl="1" marL="469900" marR="508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36365C"/>
                </a:solidFill>
                <a:latin typeface="Times New Roman"/>
                <a:ea typeface="Times New Roman"/>
                <a:cs typeface="Times New Roman"/>
                <a:sym typeface="Times New Roman"/>
              </a:rPr>
              <a:t>Hiển thị các phần tử của List theo thứ tự từ phần tử cuối trở về phần tử  đầu tiên.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pic>
        <p:nvPicPr>
          <p:cNvPr id="610" name="Google Shape;610;p5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611" name="Google Shape;611;p5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612" name="Google Shape;612;p57"/>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Set Interface</a:t>
            </a:r>
            <a:endParaRPr/>
          </a:p>
        </p:txBody>
      </p:sp>
      <p:sp>
        <p:nvSpPr>
          <p:cNvPr id="613" name="Google Shape;613;p5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614" name="Google Shape;614;p57"/>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615" name="Google Shape;615;p57"/>
          <p:cNvSpPr txBox="1"/>
          <p:nvPr>
            <p:ph idx="4294967295" type="sldNum"/>
          </p:nvPr>
        </p:nvSpPr>
        <p:spPr>
          <a:xfrm>
            <a:off x="11974830" y="694409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616" name="Google Shape;616;p57"/>
          <p:cNvSpPr txBox="1"/>
          <p:nvPr/>
        </p:nvSpPr>
        <p:spPr>
          <a:xfrm>
            <a:off x="706451" y="1553278"/>
            <a:ext cx="10811510" cy="3866515"/>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Set Interface là một loại Interface Collection. Khác với List, các phần tử  trong List có thể giống nhau, còn đối với Set, các phần tử trong Set là duy  nhất (nghĩa là giá trị của các phần tử này không được giống nhau).</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36365C"/>
              </a:buClr>
              <a:buSzPts val="2900"/>
              <a:buFont typeface="Noto Sans Symbols"/>
              <a:buNone/>
            </a:pPr>
            <a:r>
              <a:t/>
            </a:r>
            <a:endParaRPr b="0" i="0" sz="2900" u="none" cap="none" strike="noStrike">
              <a:solidFill>
                <a:srgbClr val="000000"/>
              </a:solidFill>
              <a:latin typeface="Times New Roman"/>
              <a:ea typeface="Times New Roman"/>
              <a:cs typeface="Times New Roman"/>
              <a:sym typeface="Times New Roman"/>
            </a:endParaRPr>
          </a:p>
          <a:p>
            <a:pPr indent="-457200" lvl="0" marL="469900" marR="0" rtl="0" algn="l">
              <a:lnSpc>
                <a:spcPct val="100000"/>
              </a:lnSpc>
              <a:spcBef>
                <a:spcPts val="5"/>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Set Interface được khai báo như sau:</a:t>
            </a:r>
            <a:endParaRPr b="0" i="0" sz="2800" u="none" cap="none" strike="noStrike">
              <a:solidFill>
                <a:srgbClr val="000000"/>
              </a:solidFill>
              <a:latin typeface="Times New Roman"/>
              <a:ea typeface="Times New Roman"/>
              <a:cs typeface="Times New Roman"/>
              <a:sym typeface="Times New Roman"/>
            </a:endParaRPr>
          </a:p>
          <a:p>
            <a:pPr indent="-457200" lvl="0" marL="469900"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Cú pháp</a:t>
            </a:r>
            <a:r>
              <a:rPr b="0" i="0"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0" lvl="0" marL="2755900" marR="217804" rtl="0" algn="l">
              <a:lnSpc>
                <a:spcPct val="100000"/>
              </a:lnSpc>
              <a:spcBef>
                <a:spcPts val="0"/>
              </a:spcBef>
              <a:spcAft>
                <a:spcPts val="0"/>
              </a:spcAft>
              <a:buNone/>
            </a:pPr>
            <a:r>
              <a:rPr b="0" i="1" lang="en-US" sz="2800" u="none" cap="none" strike="noStrike">
                <a:solidFill>
                  <a:srgbClr val="0000FF"/>
                </a:solidFill>
                <a:latin typeface="Times New Roman"/>
                <a:ea typeface="Times New Roman"/>
                <a:cs typeface="Times New Roman"/>
                <a:sym typeface="Times New Roman"/>
              </a:rPr>
              <a:t>Set</a:t>
            </a:r>
            <a:r>
              <a:rPr b="0" i="1" lang="en-US" sz="2800" u="none" cap="none" strike="noStrike">
                <a:solidFill>
                  <a:srgbClr val="36365C"/>
                </a:solidFill>
                <a:latin typeface="Times New Roman"/>
                <a:ea typeface="Times New Roman"/>
                <a:cs typeface="Times New Roman"/>
                <a:sym typeface="Times New Roman"/>
              </a:rPr>
              <a:t>&lt;Kiểu dữ liệu&gt; &lt;Tên&gt; = </a:t>
            </a:r>
            <a:r>
              <a:rPr b="0" i="1" lang="en-US" sz="2800" u="none" cap="none" strike="noStrike">
                <a:solidFill>
                  <a:srgbClr val="0000FF"/>
                </a:solidFill>
                <a:latin typeface="Times New Roman"/>
                <a:ea typeface="Times New Roman"/>
                <a:cs typeface="Times New Roman"/>
                <a:sym typeface="Times New Roman"/>
              </a:rPr>
              <a:t>new HashSet</a:t>
            </a:r>
            <a:r>
              <a:rPr b="0" i="1" lang="en-US" sz="2800" u="none" cap="none" strike="noStrike">
                <a:solidFill>
                  <a:srgbClr val="36365C"/>
                </a:solidFill>
                <a:latin typeface="Times New Roman"/>
                <a:ea typeface="Times New Roman"/>
                <a:cs typeface="Times New Roman"/>
                <a:sym typeface="Times New Roman"/>
              </a:rPr>
              <a:t>&lt;&gt;();  </a:t>
            </a:r>
            <a:r>
              <a:rPr b="0" i="1" lang="en-US" sz="2800" u="none" cap="none" strike="noStrike">
                <a:solidFill>
                  <a:srgbClr val="0000FF"/>
                </a:solidFill>
                <a:latin typeface="Times New Roman"/>
                <a:ea typeface="Times New Roman"/>
                <a:cs typeface="Times New Roman"/>
                <a:sym typeface="Times New Roman"/>
              </a:rPr>
              <a:t>Set</a:t>
            </a:r>
            <a:r>
              <a:rPr b="0" i="1" lang="en-US" sz="2800" u="none" cap="none" strike="noStrike">
                <a:solidFill>
                  <a:srgbClr val="36365C"/>
                </a:solidFill>
                <a:latin typeface="Times New Roman"/>
                <a:ea typeface="Times New Roman"/>
                <a:cs typeface="Times New Roman"/>
                <a:sym typeface="Times New Roman"/>
              </a:rPr>
              <a:t>&lt;Kiểu dữ liệu&gt; &lt;Tên&gt; = </a:t>
            </a:r>
            <a:r>
              <a:rPr b="0" i="1" lang="en-US" sz="2800" u="none" cap="none" strike="noStrike">
                <a:solidFill>
                  <a:srgbClr val="0000FF"/>
                </a:solidFill>
                <a:latin typeface="Times New Roman"/>
                <a:ea typeface="Times New Roman"/>
                <a:cs typeface="Times New Roman"/>
                <a:sym typeface="Times New Roman"/>
              </a:rPr>
              <a:t>new LinkedHashSet</a:t>
            </a:r>
            <a:r>
              <a:rPr b="0" i="1" lang="en-US" sz="2800" u="none" cap="none" strike="noStrike">
                <a:solidFill>
                  <a:srgbClr val="36365C"/>
                </a:solidFill>
                <a:latin typeface="Times New Roman"/>
                <a:ea typeface="Times New Roman"/>
                <a:cs typeface="Times New Roman"/>
                <a:sym typeface="Times New Roman"/>
              </a:rPr>
              <a:t>&lt;&gt;();  </a:t>
            </a:r>
            <a:r>
              <a:rPr b="0" i="1" lang="en-US" sz="2800" u="none" cap="none" strike="noStrike">
                <a:solidFill>
                  <a:srgbClr val="0000FF"/>
                </a:solidFill>
                <a:latin typeface="Times New Roman"/>
                <a:ea typeface="Times New Roman"/>
                <a:cs typeface="Times New Roman"/>
                <a:sym typeface="Times New Roman"/>
              </a:rPr>
              <a:t>Set</a:t>
            </a:r>
            <a:r>
              <a:rPr b="0" i="1" lang="en-US" sz="2800" u="none" cap="none" strike="noStrike">
                <a:solidFill>
                  <a:srgbClr val="36365C"/>
                </a:solidFill>
                <a:latin typeface="Times New Roman"/>
                <a:ea typeface="Times New Roman"/>
                <a:cs typeface="Times New Roman"/>
                <a:sym typeface="Times New Roman"/>
              </a:rPr>
              <a:t>&lt;Kiểu dữ liệu&gt; &lt;Tên&gt; = </a:t>
            </a:r>
            <a:r>
              <a:rPr b="0" i="1" lang="en-US" sz="2800" u="none" cap="none" strike="noStrike">
                <a:solidFill>
                  <a:srgbClr val="0000FF"/>
                </a:solidFill>
                <a:latin typeface="Times New Roman"/>
                <a:ea typeface="Times New Roman"/>
                <a:cs typeface="Times New Roman"/>
                <a:sym typeface="Times New Roman"/>
              </a:rPr>
              <a:t>new TreeSet</a:t>
            </a:r>
            <a:r>
              <a:rPr b="0" i="1" lang="en-US" sz="2800" u="none" cap="none" strike="noStrike">
                <a:solidFill>
                  <a:srgbClr val="36365C"/>
                </a:solidFill>
                <a:latin typeface="Times New Roman"/>
                <a:ea typeface="Times New Roman"/>
                <a:cs typeface="Times New Roman"/>
                <a:sym typeface="Times New Roman"/>
              </a:rPr>
              <a:t>&lt;&gt;();</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pic>
        <p:nvPicPr>
          <p:cNvPr id="621" name="Google Shape;621;p5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622" name="Google Shape;622;p5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623" name="Google Shape;623;p58"/>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Các phương thức Set Interface</a:t>
            </a:r>
            <a:endParaRPr/>
          </a:p>
        </p:txBody>
      </p:sp>
      <p:sp>
        <p:nvSpPr>
          <p:cNvPr id="624" name="Google Shape;624;p5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625" name="Google Shape;625;p58"/>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626" name="Google Shape;626;p58"/>
          <p:cNvSpPr txBox="1"/>
          <p:nvPr/>
        </p:nvSpPr>
        <p:spPr>
          <a:xfrm>
            <a:off x="489281" y="1426731"/>
            <a:ext cx="10654030" cy="4293235"/>
          </a:xfrm>
          <a:prstGeom prst="rect">
            <a:avLst/>
          </a:prstGeom>
          <a:noFill/>
          <a:ln>
            <a:noFill/>
          </a:ln>
        </p:spPr>
        <p:txBody>
          <a:bodyPr anchorCtr="0" anchor="t" bIns="0" lIns="0" spcFirstLastPara="1" rIns="0" wrap="square" tIns="12050">
            <a:spAutoFit/>
          </a:bodyPr>
          <a:lstStyle/>
          <a:p>
            <a:pPr indent="-287019" lvl="0" marL="299085" marR="508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Trong Collections Framework, ta triển khai các Interface (ví dụ như các  Class), vì vậy để khai báo một Set chúng ta cần phải dùng đến các Class  để triển khai nó, trong phần này chúng ta sẽ sử dụng 2 loại phổ biến nhất  là </a:t>
            </a:r>
            <a:r>
              <a:rPr b="1" i="0" lang="en-US" sz="2800" u="none" cap="none" strike="noStrike">
                <a:solidFill>
                  <a:srgbClr val="0000FF"/>
                </a:solidFill>
                <a:latin typeface="Times New Roman"/>
                <a:ea typeface="Times New Roman"/>
                <a:cs typeface="Times New Roman"/>
                <a:sym typeface="Times New Roman"/>
              </a:rPr>
              <a:t>HashSet </a:t>
            </a:r>
            <a:r>
              <a:rPr b="0" i="0" lang="en-US" sz="2800" u="none" cap="none" strike="noStrike">
                <a:solidFill>
                  <a:srgbClr val="36365C"/>
                </a:solidFill>
                <a:latin typeface="Times New Roman"/>
                <a:ea typeface="Times New Roman"/>
                <a:cs typeface="Times New Roman"/>
                <a:sym typeface="Times New Roman"/>
              </a:rPr>
              <a:t>và </a:t>
            </a:r>
            <a:r>
              <a:rPr b="1" i="0" lang="en-US" sz="2800" u="none" cap="none" strike="noStrike">
                <a:solidFill>
                  <a:srgbClr val="0000FF"/>
                </a:solidFill>
                <a:latin typeface="Times New Roman"/>
                <a:ea typeface="Times New Roman"/>
                <a:cs typeface="Times New Roman"/>
                <a:sym typeface="Times New Roman"/>
              </a:rPr>
              <a:t>TreeSet</a:t>
            </a:r>
            <a:r>
              <a:rPr b="0" i="0"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287019" lvl="0" marL="299085" marR="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Đối với Set Interface có Class triển khai là</a:t>
            </a:r>
            <a:endParaRPr b="0" i="0" sz="2800" u="none" cap="none" strike="noStrike">
              <a:solidFill>
                <a:srgbClr val="000000"/>
              </a:solidFill>
              <a:latin typeface="Times New Roman"/>
              <a:ea typeface="Times New Roman"/>
              <a:cs typeface="Times New Roman"/>
              <a:sym typeface="Times New Roman"/>
            </a:endParaRPr>
          </a:p>
          <a:p>
            <a:pPr indent="0" lvl="0" marL="12700" marR="5402580" rtl="0" algn="l">
              <a:lnSpc>
                <a:spcPct val="100000"/>
              </a:lnSpc>
              <a:spcBef>
                <a:spcPts val="0"/>
              </a:spcBef>
              <a:spcAft>
                <a:spcPts val="0"/>
              </a:spcAft>
              <a:buNone/>
            </a:pPr>
            <a:r>
              <a:rPr b="1" i="0" lang="en-US" sz="2800" u="none" cap="none" strike="noStrike">
                <a:solidFill>
                  <a:srgbClr val="0000FF"/>
                </a:solidFill>
                <a:latin typeface="Times New Roman"/>
                <a:ea typeface="Times New Roman"/>
                <a:cs typeface="Times New Roman"/>
                <a:sym typeface="Times New Roman"/>
              </a:rPr>
              <a:t>HashSet </a:t>
            </a:r>
            <a:r>
              <a:rPr b="0" i="0" lang="en-US" sz="2800" u="none" cap="none" strike="noStrike">
                <a:solidFill>
                  <a:srgbClr val="36365C"/>
                </a:solidFill>
                <a:latin typeface="Times New Roman"/>
                <a:ea typeface="Times New Roman"/>
                <a:cs typeface="Times New Roman"/>
                <a:sym typeface="Times New Roman"/>
              </a:rPr>
              <a:t>thì các phần tử không được  sắp xếp theo bất kỳ thứ tự nào,</a:t>
            </a:r>
            <a:endParaRPr b="0" i="0" sz="2800" u="none" cap="none" strike="noStrike">
              <a:solidFill>
                <a:srgbClr val="000000"/>
              </a:solidFill>
              <a:latin typeface="Times New Roman"/>
              <a:ea typeface="Times New Roman"/>
              <a:cs typeface="Times New Roman"/>
              <a:sym typeface="Times New Roman"/>
            </a:endParaRPr>
          </a:p>
          <a:p>
            <a:pPr indent="-177800" lvl="0" marL="12700" marR="4743450" rtl="0" algn="l">
              <a:lnSpc>
                <a:spcPct val="100000"/>
              </a:lnSpc>
              <a:spcBef>
                <a:spcPts val="5"/>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Còn đối với Set Interface có Class triển  khai là </a:t>
            </a:r>
            <a:r>
              <a:rPr b="1" i="0" lang="en-US" sz="2800" u="none" cap="none" strike="noStrike">
                <a:solidFill>
                  <a:srgbClr val="0000FF"/>
                </a:solidFill>
                <a:latin typeface="Times New Roman"/>
                <a:ea typeface="Times New Roman"/>
                <a:cs typeface="Times New Roman"/>
                <a:sym typeface="Times New Roman"/>
              </a:rPr>
              <a:t>TreeSet </a:t>
            </a:r>
            <a:r>
              <a:rPr b="0" i="0" lang="en-US" sz="2800" u="none" cap="none" strike="noStrike">
                <a:solidFill>
                  <a:srgbClr val="36365C"/>
                </a:solidFill>
                <a:latin typeface="Times New Roman"/>
                <a:ea typeface="Times New Roman"/>
                <a:cs typeface="Times New Roman"/>
                <a:sym typeface="Times New Roman"/>
              </a:rPr>
              <a:t>thì thứ tự các phần tử  trong Set được sắp xếp tăng dần.</a:t>
            </a:r>
            <a:endParaRPr b="0" i="0" sz="2800" u="none" cap="none" strike="noStrike">
              <a:solidFill>
                <a:srgbClr val="000000"/>
              </a:solidFill>
              <a:latin typeface="Times New Roman"/>
              <a:ea typeface="Times New Roman"/>
              <a:cs typeface="Times New Roman"/>
              <a:sym typeface="Times New Roman"/>
            </a:endParaRPr>
          </a:p>
        </p:txBody>
      </p:sp>
      <p:grpSp>
        <p:nvGrpSpPr>
          <p:cNvPr id="627" name="Google Shape;627;p58"/>
          <p:cNvGrpSpPr/>
          <p:nvPr/>
        </p:nvGrpSpPr>
        <p:grpSpPr>
          <a:xfrm>
            <a:off x="6610477" y="3695585"/>
            <a:ext cx="4343400" cy="3028315"/>
            <a:chOff x="6775703" y="3473195"/>
            <a:chExt cx="4343400" cy="3028315"/>
          </a:xfrm>
        </p:grpSpPr>
        <p:pic>
          <p:nvPicPr>
            <p:cNvPr id="628" name="Google Shape;628;p58"/>
            <p:cNvPicPr preferRelativeResize="0"/>
            <p:nvPr/>
          </p:nvPicPr>
          <p:blipFill rotWithShape="1">
            <a:blip r:embed="rId5">
              <a:alphaModFix/>
            </a:blip>
            <a:srcRect b="0" l="0" r="0" t="0"/>
            <a:stretch/>
          </p:blipFill>
          <p:spPr>
            <a:xfrm>
              <a:off x="6858008" y="3542786"/>
              <a:ext cx="4172439" cy="2889006"/>
            </a:xfrm>
            <a:prstGeom prst="rect">
              <a:avLst/>
            </a:prstGeom>
            <a:noFill/>
            <a:ln>
              <a:noFill/>
            </a:ln>
          </p:spPr>
        </p:pic>
        <p:sp>
          <p:nvSpPr>
            <p:cNvPr id="629" name="Google Shape;629;p58"/>
            <p:cNvSpPr/>
            <p:nvPr/>
          </p:nvSpPr>
          <p:spPr>
            <a:xfrm>
              <a:off x="6775703" y="3473195"/>
              <a:ext cx="4343400" cy="3028315"/>
            </a:xfrm>
            <a:custGeom>
              <a:rect b="b" l="l" r="r" t="t"/>
              <a:pathLst>
                <a:path extrusionOk="0" h="3028315" w="4343400">
                  <a:moveTo>
                    <a:pt x="0" y="3028188"/>
                  </a:moveTo>
                  <a:lnTo>
                    <a:pt x="4343400" y="3028188"/>
                  </a:lnTo>
                  <a:lnTo>
                    <a:pt x="4343400" y="0"/>
                  </a:lnTo>
                  <a:lnTo>
                    <a:pt x="0" y="0"/>
                  </a:lnTo>
                  <a:lnTo>
                    <a:pt x="0" y="3028188"/>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630" name="Google Shape;630;p58"/>
          <p:cNvGrpSpPr/>
          <p:nvPr/>
        </p:nvGrpSpPr>
        <p:grpSpPr>
          <a:xfrm>
            <a:off x="2488058" y="6301626"/>
            <a:ext cx="2775585" cy="577850"/>
            <a:chOff x="2653284" y="6079236"/>
            <a:chExt cx="2775585" cy="577850"/>
          </a:xfrm>
        </p:grpSpPr>
        <p:pic>
          <p:nvPicPr>
            <p:cNvPr id="631" name="Google Shape;631;p58"/>
            <p:cNvPicPr preferRelativeResize="0"/>
            <p:nvPr/>
          </p:nvPicPr>
          <p:blipFill rotWithShape="1">
            <a:blip r:embed="rId6">
              <a:alphaModFix/>
            </a:blip>
            <a:srcRect b="0" l="0" r="0" t="0"/>
            <a:stretch/>
          </p:blipFill>
          <p:spPr>
            <a:xfrm>
              <a:off x="2678435" y="6085332"/>
              <a:ext cx="2394610" cy="552698"/>
            </a:xfrm>
            <a:prstGeom prst="rect">
              <a:avLst/>
            </a:prstGeom>
            <a:noFill/>
            <a:ln>
              <a:noFill/>
            </a:ln>
          </p:spPr>
        </p:pic>
        <p:sp>
          <p:nvSpPr>
            <p:cNvPr id="632" name="Google Shape;632;p58"/>
            <p:cNvSpPr/>
            <p:nvPr/>
          </p:nvSpPr>
          <p:spPr>
            <a:xfrm>
              <a:off x="2653284" y="6079236"/>
              <a:ext cx="2775585" cy="577850"/>
            </a:xfrm>
            <a:custGeom>
              <a:rect b="b" l="l" r="r" t="t"/>
              <a:pathLst>
                <a:path extrusionOk="0" h="577850" w="2775585">
                  <a:moveTo>
                    <a:pt x="0" y="577595"/>
                  </a:moveTo>
                  <a:lnTo>
                    <a:pt x="2775204" y="577595"/>
                  </a:lnTo>
                  <a:lnTo>
                    <a:pt x="2775204" y="0"/>
                  </a:lnTo>
                  <a:lnTo>
                    <a:pt x="0" y="0"/>
                  </a:lnTo>
                  <a:lnTo>
                    <a:pt x="0" y="577595"/>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633" name="Google Shape;633;p58"/>
          <p:cNvPicPr preferRelativeResize="0"/>
          <p:nvPr/>
        </p:nvPicPr>
        <p:blipFill rotWithShape="1">
          <a:blip r:embed="rId7">
            <a:alphaModFix/>
          </a:blip>
          <a:srcRect b="0" l="0" r="0" t="0"/>
          <a:stretch/>
        </p:blipFill>
        <p:spPr>
          <a:xfrm>
            <a:off x="5726558" y="6368681"/>
            <a:ext cx="541019" cy="324612"/>
          </a:xfrm>
          <a:prstGeom prst="rect">
            <a:avLst/>
          </a:prstGeom>
          <a:noFill/>
          <a:ln>
            <a:noFill/>
          </a:ln>
        </p:spPr>
      </p:pic>
      <p:sp>
        <p:nvSpPr>
          <p:cNvPr id="634" name="Google Shape;634;p58"/>
          <p:cNvSpPr txBox="1"/>
          <p:nvPr>
            <p:ph idx="4294967295" type="sldNum"/>
          </p:nvPr>
        </p:nvSpPr>
        <p:spPr>
          <a:xfrm>
            <a:off x="11757660" y="681754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pic>
        <p:nvPicPr>
          <p:cNvPr id="639" name="Google Shape;639;p5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640" name="Google Shape;640;p5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641" name="Google Shape;641;p59"/>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Các phương thức Set Interface</a:t>
            </a:r>
            <a:endParaRPr/>
          </a:p>
        </p:txBody>
      </p:sp>
      <p:sp>
        <p:nvSpPr>
          <p:cNvPr id="642" name="Google Shape;642;p5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643" name="Google Shape;643;p59"/>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644" name="Google Shape;644;p59"/>
          <p:cNvSpPr txBox="1"/>
          <p:nvPr/>
        </p:nvSpPr>
        <p:spPr>
          <a:xfrm>
            <a:off x="489281" y="1426731"/>
            <a:ext cx="10654030" cy="443070"/>
          </a:xfrm>
          <a:prstGeom prst="rect">
            <a:avLst/>
          </a:prstGeom>
          <a:noFill/>
          <a:ln>
            <a:noFill/>
          </a:ln>
        </p:spPr>
        <p:txBody>
          <a:bodyPr anchorCtr="0" anchor="t" bIns="0" lIns="0" spcFirstLastPara="1" rIns="0" wrap="square" tIns="12050">
            <a:spAutoFit/>
          </a:bodyPr>
          <a:lstStyle/>
          <a:p>
            <a:pPr indent="-287019" lvl="0" marL="299085" marR="508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Ví dụ: </a:t>
            </a:r>
            <a:endParaRPr b="0" i="0" sz="2800" u="none" cap="none" strike="noStrike">
              <a:solidFill>
                <a:srgbClr val="000000"/>
              </a:solidFill>
              <a:latin typeface="Times New Roman"/>
              <a:ea typeface="Times New Roman"/>
              <a:cs typeface="Times New Roman"/>
              <a:sym typeface="Times New Roman"/>
            </a:endParaRPr>
          </a:p>
        </p:txBody>
      </p:sp>
      <p:grpSp>
        <p:nvGrpSpPr>
          <p:cNvPr id="645" name="Google Shape;645;p59"/>
          <p:cNvGrpSpPr/>
          <p:nvPr/>
        </p:nvGrpSpPr>
        <p:grpSpPr>
          <a:xfrm>
            <a:off x="1857785" y="1533904"/>
            <a:ext cx="7736640" cy="4470758"/>
            <a:chOff x="6775703" y="3473195"/>
            <a:chExt cx="4343400" cy="3028315"/>
          </a:xfrm>
        </p:grpSpPr>
        <p:pic>
          <p:nvPicPr>
            <p:cNvPr id="646" name="Google Shape;646;p59"/>
            <p:cNvPicPr preferRelativeResize="0"/>
            <p:nvPr/>
          </p:nvPicPr>
          <p:blipFill rotWithShape="1">
            <a:blip r:embed="rId5">
              <a:alphaModFix/>
            </a:blip>
            <a:srcRect b="0" l="0" r="0" t="0"/>
            <a:stretch/>
          </p:blipFill>
          <p:spPr>
            <a:xfrm>
              <a:off x="6858008" y="3542786"/>
              <a:ext cx="4172439" cy="2889006"/>
            </a:xfrm>
            <a:prstGeom prst="rect">
              <a:avLst/>
            </a:prstGeom>
            <a:noFill/>
            <a:ln>
              <a:noFill/>
            </a:ln>
          </p:spPr>
        </p:pic>
        <p:sp>
          <p:nvSpPr>
            <p:cNvPr id="647" name="Google Shape;647;p59"/>
            <p:cNvSpPr/>
            <p:nvPr/>
          </p:nvSpPr>
          <p:spPr>
            <a:xfrm>
              <a:off x="6775703" y="3473195"/>
              <a:ext cx="4343400" cy="3028315"/>
            </a:xfrm>
            <a:custGeom>
              <a:rect b="b" l="l" r="r" t="t"/>
              <a:pathLst>
                <a:path extrusionOk="0" h="3028315" w="4343400">
                  <a:moveTo>
                    <a:pt x="0" y="3028188"/>
                  </a:moveTo>
                  <a:lnTo>
                    <a:pt x="4343400" y="3028188"/>
                  </a:lnTo>
                  <a:lnTo>
                    <a:pt x="4343400" y="0"/>
                  </a:lnTo>
                  <a:lnTo>
                    <a:pt x="0" y="0"/>
                  </a:lnTo>
                  <a:lnTo>
                    <a:pt x="0" y="3028188"/>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648" name="Google Shape;648;p59"/>
          <p:cNvGrpSpPr/>
          <p:nvPr/>
        </p:nvGrpSpPr>
        <p:grpSpPr>
          <a:xfrm>
            <a:off x="6274940" y="3782462"/>
            <a:ext cx="3352374" cy="907585"/>
            <a:chOff x="2653284" y="6079236"/>
            <a:chExt cx="2775585" cy="577850"/>
          </a:xfrm>
        </p:grpSpPr>
        <p:pic>
          <p:nvPicPr>
            <p:cNvPr id="649" name="Google Shape;649;p59"/>
            <p:cNvPicPr preferRelativeResize="0"/>
            <p:nvPr/>
          </p:nvPicPr>
          <p:blipFill rotWithShape="1">
            <a:blip r:embed="rId6">
              <a:alphaModFix/>
            </a:blip>
            <a:srcRect b="0" l="0" r="0" t="0"/>
            <a:stretch/>
          </p:blipFill>
          <p:spPr>
            <a:xfrm>
              <a:off x="2678435" y="6085332"/>
              <a:ext cx="2394610" cy="552698"/>
            </a:xfrm>
            <a:prstGeom prst="rect">
              <a:avLst/>
            </a:prstGeom>
            <a:noFill/>
            <a:ln>
              <a:noFill/>
            </a:ln>
          </p:spPr>
        </p:pic>
        <p:sp>
          <p:nvSpPr>
            <p:cNvPr id="650" name="Google Shape;650;p59"/>
            <p:cNvSpPr/>
            <p:nvPr/>
          </p:nvSpPr>
          <p:spPr>
            <a:xfrm>
              <a:off x="2653284" y="6079236"/>
              <a:ext cx="2775585" cy="577850"/>
            </a:xfrm>
            <a:custGeom>
              <a:rect b="b" l="l" r="r" t="t"/>
              <a:pathLst>
                <a:path extrusionOk="0" h="577850" w="2775585">
                  <a:moveTo>
                    <a:pt x="0" y="577595"/>
                  </a:moveTo>
                  <a:lnTo>
                    <a:pt x="2775204" y="577595"/>
                  </a:lnTo>
                  <a:lnTo>
                    <a:pt x="2775204" y="0"/>
                  </a:lnTo>
                  <a:lnTo>
                    <a:pt x="0" y="0"/>
                  </a:lnTo>
                  <a:lnTo>
                    <a:pt x="0" y="577595"/>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51" name="Google Shape;651;p59"/>
          <p:cNvSpPr txBox="1"/>
          <p:nvPr>
            <p:ph idx="4294967295" type="sldNum"/>
          </p:nvPr>
        </p:nvSpPr>
        <p:spPr>
          <a:xfrm>
            <a:off x="11757660" y="681754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pic>
        <p:nvPicPr>
          <p:cNvPr id="656" name="Google Shape;656;p6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657" name="Google Shape;657;p6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658" name="Google Shape;658;p60"/>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Các phương thức Set Interface</a:t>
            </a:r>
            <a:endParaRPr/>
          </a:p>
        </p:txBody>
      </p:sp>
      <p:sp>
        <p:nvSpPr>
          <p:cNvPr id="659" name="Google Shape;659;p6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660" name="Google Shape;660;p60"/>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661" name="Google Shape;661;p60"/>
          <p:cNvSpPr txBox="1"/>
          <p:nvPr>
            <p:ph idx="4294967295" type="sldNum"/>
          </p:nvPr>
        </p:nvSpPr>
        <p:spPr>
          <a:xfrm>
            <a:off x="1175766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662" name="Google Shape;662;p60"/>
          <p:cNvSpPr txBox="1"/>
          <p:nvPr/>
        </p:nvSpPr>
        <p:spPr>
          <a:xfrm>
            <a:off x="489281" y="1315628"/>
            <a:ext cx="10706100" cy="1305560"/>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Chú ý</a:t>
            </a:r>
            <a:r>
              <a:rPr b="0" i="0" lang="en-US" sz="2800" u="none" cap="none" strike="noStrike">
                <a:solidFill>
                  <a:srgbClr val="36365C"/>
                </a:solidFill>
                <a:latin typeface="Times New Roman"/>
                <a:ea typeface="Times New Roman"/>
                <a:cs typeface="Times New Roman"/>
                <a:sym typeface="Times New Roman"/>
              </a:rPr>
              <a:t>: Để khai báo Set chúng ta cần phải import gói thư viện  </a:t>
            </a:r>
            <a:r>
              <a:rPr b="0" i="0" lang="en-US" sz="2800" u="none" cap="none" strike="noStrike">
                <a:solidFill>
                  <a:srgbClr val="0000FF"/>
                </a:solidFill>
                <a:latin typeface="Times New Roman"/>
                <a:ea typeface="Times New Roman"/>
                <a:cs typeface="Times New Roman"/>
                <a:sym typeface="Times New Roman"/>
              </a:rPr>
              <a:t>java.util.Set</a:t>
            </a:r>
            <a:r>
              <a:rPr b="0" i="0" lang="en-US" sz="2800" u="none" cap="none" strike="noStrike">
                <a:solidFill>
                  <a:srgbClr val="36365C"/>
                </a:solidFill>
                <a:latin typeface="Times New Roman"/>
                <a:ea typeface="Times New Roman"/>
                <a:cs typeface="Times New Roman"/>
                <a:sym typeface="Times New Roman"/>
              </a:rPr>
              <a:t>, đối với HashSet thì import gói thư viện </a:t>
            </a:r>
            <a:r>
              <a:rPr b="0" i="0" lang="en-US" sz="2800" u="none" cap="none" strike="noStrike">
                <a:solidFill>
                  <a:srgbClr val="0000FF"/>
                </a:solidFill>
                <a:latin typeface="Times New Roman"/>
                <a:ea typeface="Times New Roman"/>
                <a:cs typeface="Times New Roman"/>
                <a:sym typeface="Times New Roman"/>
              </a:rPr>
              <a:t>java.util.HashSet </a:t>
            </a:r>
            <a:r>
              <a:rPr b="0" i="0" lang="en-US" sz="2800" u="none" cap="none" strike="noStrike">
                <a:solidFill>
                  <a:srgbClr val="36365C"/>
                </a:solidFill>
                <a:latin typeface="Times New Roman"/>
                <a:ea typeface="Times New Roman"/>
                <a:cs typeface="Times New Roman"/>
                <a:sym typeface="Times New Roman"/>
              </a:rPr>
              <a:t>và  với TreeSet thì import gói thư viện </a:t>
            </a:r>
            <a:r>
              <a:rPr b="0" i="0" lang="en-US" sz="2800" u="none" cap="none" strike="noStrike">
                <a:solidFill>
                  <a:srgbClr val="0000FF"/>
                </a:solidFill>
                <a:latin typeface="Times New Roman"/>
                <a:ea typeface="Times New Roman"/>
                <a:cs typeface="Times New Roman"/>
                <a:sym typeface="Times New Roman"/>
              </a:rPr>
              <a:t>java.util.TreeSet</a:t>
            </a:r>
            <a:r>
              <a:rPr b="0" i="0"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p:txBody>
      </p:sp>
      <p:graphicFrame>
        <p:nvGraphicFramePr>
          <p:cNvPr id="663" name="Google Shape;663;p60"/>
          <p:cNvGraphicFramePr/>
          <p:nvPr/>
        </p:nvGraphicFramePr>
        <p:xfrm>
          <a:off x="739547" y="2726851"/>
          <a:ext cx="3000000" cy="3000000"/>
        </p:xfrm>
        <a:graphic>
          <a:graphicData uri="http://schemas.openxmlformats.org/drawingml/2006/table">
            <a:tbl>
              <a:tblPr bandRow="1" firstRow="1">
                <a:noFill/>
                <a:tableStyleId>{04A2D1EB-CD79-4310-ACE0-E75B65062D01}</a:tableStyleId>
              </a:tblPr>
              <a:tblGrid>
                <a:gridCol w="3637000"/>
                <a:gridCol w="6818825"/>
              </a:tblGrid>
              <a:tr h="375975">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Times New Roman"/>
                          <a:ea typeface="Times New Roman"/>
                          <a:cs typeface="Times New Roman"/>
                          <a:sym typeface="Times New Roman"/>
                        </a:rPr>
                        <a:t>Phương thức</a:t>
                      </a:r>
                      <a:endParaRPr sz="1800" u="none" cap="none" strike="noStrike">
                        <a:latin typeface="Times New Roman"/>
                        <a:ea typeface="Times New Roman"/>
                        <a:cs typeface="Times New Roman"/>
                        <a:sym typeface="Times New Roman"/>
                      </a:endParaRPr>
                    </a:p>
                  </a:txBody>
                  <a:tcPr marT="38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Times New Roman"/>
                          <a:ea typeface="Times New Roman"/>
                          <a:cs typeface="Times New Roman"/>
                          <a:sym typeface="Times New Roman"/>
                        </a:rPr>
                        <a:t>Mô tả</a:t>
                      </a:r>
                      <a:endParaRPr sz="1800" u="none" cap="none" strike="noStrike">
                        <a:latin typeface="Times New Roman"/>
                        <a:ea typeface="Times New Roman"/>
                        <a:cs typeface="Times New Roman"/>
                        <a:sym typeface="Times New Roman"/>
                      </a:endParaRPr>
                    </a:p>
                  </a:txBody>
                  <a:tcPr marT="38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784225">
                <a:tc>
                  <a:txBody>
                    <a:bodyPr/>
                    <a:lstStyle/>
                    <a:p>
                      <a:pPr indent="0" lvl="0" marL="9144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obj.add(index)</a:t>
                      </a:r>
                      <a:endParaRPr sz="1800" u="none" cap="none" strike="noStrike">
                        <a:latin typeface="Times New Roman"/>
                        <a:ea typeface="Times New Roman"/>
                        <a:cs typeface="Times New Roman"/>
                        <a:sym typeface="Times New Roman"/>
                      </a:endParaRPr>
                    </a:p>
                  </a:txBody>
                  <a:tcPr marT="381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Thêm phần tử vào trong Set Interface</a:t>
                      </a:r>
                      <a:endParaRPr sz="1800" u="none" cap="none" strike="noStrike">
                        <a:latin typeface="Times New Roman"/>
                        <a:ea typeface="Times New Roman"/>
                        <a:cs typeface="Times New Roman"/>
                        <a:sym typeface="Times New Roman"/>
                      </a:endParaRPr>
                    </a:p>
                    <a:p>
                      <a:pPr indent="-1143635" lvl="0" marL="1235075" marR="1766570" rtl="0" algn="l">
                        <a:lnSpc>
                          <a:spcPct val="100000"/>
                        </a:lnSpc>
                        <a:spcBef>
                          <a:spcPts val="5"/>
                        </a:spcBef>
                        <a:spcAft>
                          <a:spcPts val="0"/>
                        </a:spcAft>
                        <a:buNone/>
                      </a:pPr>
                      <a:r>
                        <a:rPr lang="en-US" sz="1800" u="none" cap="none" strike="noStrike">
                          <a:solidFill>
                            <a:srgbClr val="36365C"/>
                          </a:solidFill>
                          <a:latin typeface="Times New Roman"/>
                          <a:ea typeface="Times New Roman"/>
                          <a:cs typeface="Times New Roman"/>
                          <a:sym typeface="Times New Roman"/>
                        </a:rPr>
                        <a:t>Ví dụ:		Set&lt;Integer&gt; setInteger = new TreeSet&lt;&gt;();  setInteger.add(0);</a:t>
                      </a:r>
                      <a:endParaRPr sz="1800" u="none" cap="none" strike="noStrike">
                        <a:latin typeface="Times New Roman"/>
                        <a:ea typeface="Times New Roman"/>
                        <a:cs typeface="Times New Roman"/>
                        <a:sym typeface="Times New Roman"/>
                      </a:endParaRPr>
                    </a:p>
                  </a:txBody>
                  <a:tcPr marT="381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284500">
                <a:tc>
                  <a:txBody>
                    <a:bodyPr/>
                    <a:lstStyle/>
                    <a:p>
                      <a:pPr indent="0" lvl="0" marL="9144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obj.remove(str);</a:t>
                      </a:r>
                      <a:endParaRPr sz="1800" u="none" cap="none" strike="noStrike">
                        <a:latin typeface="Times New Roman"/>
                        <a:ea typeface="Times New Roman"/>
                        <a:cs typeface="Times New Roman"/>
                        <a:sym typeface="Times New Roman"/>
                      </a:endParaRPr>
                    </a:p>
                  </a:txBody>
                  <a:tcPr marT="38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Xóa phần tử</a:t>
                      </a:r>
                      <a:endParaRPr sz="1800" u="none" cap="none" strike="noStrike">
                        <a:latin typeface="Times New Roman"/>
                        <a:ea typeface="Times New Roman"/>
                        <a:cs typeface="Times New Roman"/>
                        <a:sym typeface="Times New Roman"/>
                      </a:endParaRPr>
                    </a:p>
                    <a:p>
                      <a:pPr indent="-1143635" lvl="0" marL="1235075" marR="1887854"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Ví dụ:		Set&lt;String&gt; setString = new TreeSet&lt;&gt;();  setString.add("JAVA");  setString.remove("JAVA");</a:t>
                      </a:r>
                      <a:endParaRPr sz="1800" u="none" cap="none" strike="noStrike">
                        <a:latin typeface="Times New Roman"/>
                        <a:ea typeface="Times New Roman"/>
                        <a:cs typeface="Times New Roman"/>
                        <a:sym typeface="Times New Roman"/>
                      </a:endParaRPr>
                    </a:p>
                  </a:txBody>
                  <a:tcPr marT="38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1534900">
                <a:tc>
                  <a:txBody>
                    <a:bodyPr/>
                    <a:lstStyle/>
                    <a:p>
                      <a:pPr indent="0" lvl="0" marL="9144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obj.size()</a:t>
                      </a:r>
                      <a:endParaRPr sz="1800" u="none" cap="none" strike="noStrike">
                        <a:latin typeface="Times New Roman"/>
                        <a:ea typeface="Times New Roman"/>
                        <a:cs typeface="Times New Roman"/>
                        <a:sym typeface="Times New Roman"/>
                      </a:endParaRPr>
                    </a:p>
                  </a:txBody>
                  <a:tcPr marT="39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Đếm số phần tử có trong Set</a:t>
                      </a:r>
                      <a:endParaRPr sz="1800" u="none" cap="none" strike="noStrike">
                        <a:latin typeface="Times New Roman"/>
                        <a:ea typeface="Times New Roman"/>
                        <a:cs typeface="Times New Roman"/>
                        <a:sym typeface="Times New Roman"/>
                      </a:endParaRPr>
                    </a:p>
                    <a:p>
                      <a:pPr indent="-1200150" lvl="0" marL="1290955" marR="1887854"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Ví dụ:		Set&lt;String&gt; setString = new TreeSet&lt;&gt;();  setString.add("JAVA");  setString.add("ANDROID");  setString.size()</a:t>
                      </a:r>
                      <a:endParaRPr sz="1800" u="none" cap="none" strike="noStrike">
                        <a:latin typeface="Times New Roman"/>
                        <a:ea typeface="Times New Roman"/>
                        <a:cs typeface="Times New Roman"/>
                        <a:sym typeface="Times New Roman"/>
                      </a:endParaRPr>
                    </a:p>
                  </a:txBody>
                  <a:tcPr marT="39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pic>
        <p:nvPicPr>
          <p:cNvPr id="668" name="Google Shape;668;p6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669" name="Google Shape;669;p6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670" name="Google Shape;670;p61"/>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Các toán tử giữa 2 Set Interface</a:t>
            </a:r>
            <a:endParaRPr/>
          </a:p>
        </p:txBody>
      </p:sp>
      <p:sp>
        <p:nvSpPr>
          <p:cNvPr id="671" name="Google Shape;671;p6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672" name="Google Shape;672;p61"/>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673" name="Google Shape;673;p61"/>
          <p:cNvSpPr txBox="1"/>
          <p:nvPr>
            <p:ph idx="4294967295" type="sldNum"/>
          </p:nvPr>
        </p:nvSpPr>
        <p:spPr>
          <a:xfrm>
            <a:off x="11757660" y="7072719"/>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674" name="Google Shape;674;p61"/>
          <p:cNvSpPr txBox="1"/>
          <p:nvPr/>
        </p:nvSpPr>
        <p:spPr>
          <a:xfrm>
            <a:off x="489281" y="1702988"/>
            <a:ext cx="10694670" cy="3013075"/>
          </a:xfrm>
          <a:prstGeom prst="rect">
            <a:avLst/>
          </a:prstGeom>
          <a:noFill/>
          <a:ln>
            <a:noFill/>
          </a:ln>
        </p:spPr>
        <p:txBody>
          <a:bodyPr anchorCtr="0" anchor="t" bIns="0" lIns="0" spcFirstLastPara="1" rIns="0" wrap="square" tIns="12050">
            <a:spAutoFit/>
          </a:bodyPr>
          <a:lstStyle/>
          <a:p>
            <a:pPr indent="-287019" lvl="0" marL="299085" marR="316230" rtl="0" algn="l">
              <a:lnSpc>
                <a:spcPct val="100000"/>
              </a:lnSpc>
              <a:spcBef>
                <a:spcPts val="0"/>
              </a:spcBef>
              <a:spcAft>
                <a:spcPts val="0"/>
              </a:spcAft>
              <a:buClr>
                <a:srgbClr val="36365C"/>
              </a:buClr>
              <a:buSzPts val="1400"/>
              <a:buFont typeface="Noto Sans Symbols"/>
              <a:buChar char="▪"/>
            </a:pPr>
            <a:r>
              <a:rPr b="0" i="0" lang="en-US" sz="1400" u="none" cap="none" strike="noStrike">
                <a:solidFill>
                  <a:srgbClr val="000000"/>
                </a:solidFill>
                <a:latin typeface="Arial"/>
                <a:ea typeface="Arial"/>
                <a:cs typeface="Arial"/>
                <a:sym typeface="Arial"/>
              </a:rPr>
              <a:t>	</a:t>
            </a:r>
            <a:r>
              <a:rPr b="0" i="0" lang="en-US" sz="2800" u="none" cap="none" strike="noStrike">
                <a:solidFill>
                  <a:srgbClr val="36365C"/>
                </a:solidFill>
                <a:latin typeface="Times New Roman"/>
                <a:ea typeface="Times New Roman"/>
                <a:cs typeface="Times New Roman"/>
                <a:sym typeface="Times New Roman"/>
              </a:rPr>
              <a:t>Giả sử chúng ta có 2 Set có tên là setInteger1 và setInteger2 có kiểu là  Integer. Giữa 2 Set này chúng ta có các toán tử tương tác như sau:</a:t>
            </a:r>
            <a:endParaRPr b="0" i="0" sz="2800" u="none" cap="none" strike="noStrike">
              <a:solidFill>
                <a:srgbClr val="000000"/>
              </a:solidFill>
              <a:latin typeface="Times New Roman"/>
              <a:ea typeface="Times New Roman"/>
              <a:cs typeface="Times New Roman"/>
              <a:sym typeface="Times New Roman"/>
            </a:endParaRPr>
          </a:p>
          <a:p>
            <a:pPr indent="-287019" lvl="0" marL="299085" marR="508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Toán tử tập hợp con: </a:t>
            </a:r>
            <a:r>
              <a:rPr b="0" i="0" lang="en-US" sz="2800" u="none" cap="none" strike="noStrike">
                <a:solidFill>
                  <a:srgbClr val="36365C"/>
                </a:solidFill>
                <a:latin typeface="Times New Roman"/>
                <a:ea typeface="Times New Roman"/>
                <a:cs typeface="Times New Roman"/>
                <a:sym typeface="Times New Roman"/>
              </a:rPr>
              <a:t>Java cung cấp cho chúng ta phương thức  </a:t>
            </a:r>
            <a:r>
              <a:rPr b="0" i="0" lang="en-US" sz="2800" u="none" cap="none" strike="noStrike">
                <a:solidFill>
                  <a:srgbClr val="0000FF"/>
                </a:solidFill>
                <a:latin typeface="Times New Roman"/>
                <a:ea typeface="Times New Roman"/>
                <a:cs typeface="Times New Roman"/>
                <a:sym typeface="Times New Roman"/>
              </a:rPr>
              <a:t>containsAll() </a:t>
            </a:r>
            <a:r>
              <a:rPr b="0" i="0" lang="en-US" sz="2800" u="none" cap="none" strike="noStrike">
                <a:solidFill>
                  <a:srgbClr val="36365C"/>
                </a:solidFill>
                <a:latin typeface="Times New Roman"/>
                <a:ea typeface="Times New Roman"/>
                <a:cs typeface="Times New Roman"/>
                <a:sym typeface="Times New Roman"/>
              </a:rPr>
              <a:t>để xác định 1 Set có phải là tập hợp con của 1 Set khác hay  không.</a:t>
            </a:r>
            <a:endParaRPr b="0" i="0" sz="2800" u="none" cap="none" strike="noStrike">
              <a:solidFill>
                <a:srgbClr val="000000"/>
              </a:solidFill>
              <a:latin typeface="Times New Roman"/>
              <a:ea typeface="Times New Roman"/>
              <a:cs typeface="Times New Roman"/>
              <a:sym typeface="Times New Roman"/>
            </a:endParaRPr>
          </a:p>
          <a:p>
            <a:pPr indent="-287019" lvl="0" marL="299085" marR="0" rtl="0" algn="l">
              <a:lnSpc>
                <a:spcPct val="100000"/>
              </a:lnSpc>
              <a:spcBef>
                <a:spcPts val="5"/>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Cú pháp:</a:t>
            </a:r>
            <a:endParaRPr b="0" i="0" sz="2800" u="none" cap="none" strike="noStrike">
              <a:solidFill>
                <a:srgbClr val="000000"/>
              </a:solidFill>
              <a:latin typeface="Times New Roman"/>
              <a:ea typeface="Times New Roman"/>
              <a:cs typeface="Times New Roman"/>
              <a:sym typeface="Times New Roman"/>
            </a:endParaRPr>
          </a:p>
          <a:p>
            <a:pPr indent="0" lvl="0" marL="2413000" marR="0" rtl="0" algn="l">
              <a:lnSpc>
                <a:spcPct val="100000"/>
              </a:lnSpc>
              <a:spcBef>
                <a:spcPts val="0"/>
              </a:spcBef>
              <a:spcAft>
                <a:spcPts val="0"/>
              </a:spcAft>
              <a:buNone/>
            </a:pPr>
            <a:r>
              <a:rPr b="0" i="1" lang="en-US" sz="2800" u="none" cap="none" strike="noStrike">
                <a:solidFill>
                  <a:srgbClr val="36365C"/>
                </a:solidFill>
                <a:latin typeface="Times New Roman"/>
                <a:ea typeface="Times New Roman"/>
                <a:cs typeface="Times New Roman"/>
                <a:sym typeface="Times New Roman"/>
              </a:rPr>
              <a:t>set1.</a:t>
            </a:r>
            <a:r>
              <a:rPr b="0" i="1" lang="en-US" sz="2800" u="none" cap="none" strike="noStrike">
                <a:solidFill>
                  <a:srgbClr val="0000FF"/>
                </a:solidFill>
                <a:latin typeface="Times New Roman"/>
                <a:ea typeface="Times New Roman"/>
                <a:cs typeface="Times New Roman"/>
                <a:sym typeface="Times New Roman"/>
              </a:rPr>
              <a:t>containsAll</a:t>
            </a:r>
            <a:r>
              <a:rPr b="0" i="1" lang="en-US" sz="2800" u="none" cap="none" strike="noStrike">
                <a:solidFill>
                  <a:srgbClr val="36365C"/>
                </a:solidFill>
                <a:latin typeface="Times New Roman"/>
                <a:ea typeface="Times New Roman"/>
                <a:cs typeface="Times New Roman"/>
                <a:sym typeface="Times New Roman"/>
              </a:rPr>
              <a:t>(set2);</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pic>
        <p:nvPicPr>
          <p:cNvPr id="679" name="Google Shape;679;p6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680" name="Google Shape;680;p6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681" name="Google Shape;681;p62"/>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Các toán tử giữa 2 Set Interface</a:t>
            </a:r>
            <a:endParaRPr/>
          </a:p>
        </p:txBody>
      </p:sp>
      <p:sp>
        <p:nvSpPr>
          <p:cNvPr id="682" name="Google Shape;682;p6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683" name="Google Shape;683;p62"/>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684" name="Google Shape;684;p62"/>
          <p:cNvSpPr txBox="1"/>
          <p:nvPr/>
        </p:nvSpPr>
        <p:spPr>
          <a:xfrm>
            <a:off x="654507" y="1225423"/>
            <a:ext cx="1295400" cy="452120"/>
          </a:xfrm>
          <a:prstGeom prst="rect">
            <a:avLst/>
          </a:prstGeom>
          <a:noFill/>
          <a:ln>
            <a:noFill/>
          </a:ln>
        </p:spPr>
        <p:txBody>
          <a:bodyPr anchorCtr="0" anchor="t" bIns="0" lIns="0" spcFirstLastPara="1" rIns="0" wrap="square" tIns="12050">
            <a:spAutoFit/>
          </a:bodyPr>
          <a:lstStyle/>
          <a:p>
            <a:pPr indent="-368935" lvl="0" marL="3810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Ví dụ:</a:t>
            </a:r>
            <a:endParaRPr b="0" i="0" sz="2800" u="none" cap="none" strike="noStrike">
              <a:solidFill>
                <a:srgbClr val="000000"/>
              </a:solidFill>
              <a:latin typeface="Times New Roman"/>
              <a:ea typeface="Times New Roman"/>
              <a:cs typeface="Times New Roman"/>
              <a:sym typeface="Times New Roman"/>
            </a:endParaRPr>
          </a:p>
        </p:txBody>
      </p:sp>
      <p:grpSp>
        <p:nvGrpSpPr>
          <p:cNvPr id="685" name="Google Shape;685;p62"/>
          <p:cNvGrpSpPr/>
          <p:nvPr/>
        </p:nvGrpSpPr>
        <p:grpSpPr>
          <a:xfrm>
            <a:off x="1458365" y="1634928"/>
            <a:ext cx="9759180" cy="4776476"/>
            <a:chOff x="569976" y="1722119"/>
            <a:chExt cx="5631180" cy="3415665"/>
          </a:xfrm>
        </p:grpSpPr>
        <p:pic>
          <p:nvPicPr>
            <p:cNvPr id="686" name="Google Shape;686;p62"/>
            <p:cNvPicPr preferRelativeResize="0"/>
            <p:nvPr/>
          </p:nvPicPr>
          <p:blipFill rotWithShape="1">
            <a:blip r:embed="rId5">
              <a:alphaModFix/>
            </a:blip>
            <a:srcRect b="0" l="0" r="0" t="0"/>
            <a:stretch/>
          </p:blipFill>
          <p:spPr>
            <a:xfrm>
              <a:off x="576072" y="1855196"/>
              <a:ext cx="5485656" cy="3155478"/>
            </a:xfrm>
            <a:prstGeom prst="rect">
              <a:avLst/>
            </a:prstGeom>
            <a:noFill/>
            <a:ln>
              <a:noFill/>
            </a:ln>
          </p:spPr>
        </p:pic>
        <p:sp>
          <p:nvSpPr>
            <p:cNvPr id="687" name="Google Shape;687;p62"/>
            <p:cNvSpPr/>
            <p:nvPr/>
          </p:nvSpPr>
          <p:spPr>
            <a:xfrm>
              <a:off x="569976" y="1722119"/>
              <a:ext cx="5631180" cy="3415665"/>
            </a:xfrm>
            <a:custGeom>
              <a:rect b="b" l="l" r="r" t="t"/>
              <a:pathLst>
                <a:path extrusionOk="0" h="3415665" w="5631180">
                  <a:moveTo>
                    <a:pt x="0" y="3415283"/>
                  </a:moveTo>
                  <a:lnTo>
                    <a:pt x="5631180" y="3415283"/>
                  </a:lnTo>
                  <a:lnTo>
                    <a:pt x="5631180" y="0"/>
                  </a:lnTo>
                  <a:lnTo>
                    <a:pt x="0" y="0"/>
                  </a:lnTo>
                  <a:lnTo>
                    <a:pt x="0" y="3415283"/>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88" name="Google Shape;688;p62"/>
          <p:cNvSpPr txBox="1"/>
          <p:nvPr>
            <p:ph idx="4294967295" type="sldNum"/>
          </p:nvPr>
        </p:nvSpPr>
        <p:spPr>
          <a:xfrm>
            <a:off x="11922886" y="659515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98" name="Google Shape;98;p1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99" name="Google Shape;99;p18"/>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Collections Framework</a:t>
            </a:r>
            <a:endParaRPr/>
          </a:p>
        </p:txBody>
      </p:sp>
      <p:sp>
        <p:nvSpPr>
          <p:cNvPr id="100" name="Google Shape;100;p1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01" name="Google Shape;101;p18"/>
          <p:cNvSpPr txBox="1"/>
          <p:nvPr>
            <p:ph idx="4294967295" type="sldNum"/>
          </p:nvPr>
        </p:nvSpPr>
        <p:spPr>
          <a:xfrm>
            <a:off x="11974830" y="6666229"/>
            <a:ext cx="203821" cy="21544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102" name="Google Shape;102;p18"/>
          <p:cNvSpPr txBox="1"/>
          <p:nvPr/>
        </p:nvSpPr>
        <p:spPr>
          <a:xfrm>
            <a:off x="706451" y="1458930"/>
            <a:ext cx="9990199" cy="2597506"/>
          </a:xfrm>
          <a:prstGeom prst="rect">
            <a:avLst/>
          </a:prstGeom>
          <a:noFill/>
          <a:ln>
            <a:noFill/>
          </a:ln>
        </p:spPr>
        <p:txBody>
          <a:bodyPr anchorCtr="0" anchor="t" bIns="0" lIns="0" spcFirstLastPara="1" rIns="0" wrap="square" tIns="12050">
            <a:spAutoFit/>
          </a:bodyPr>
          <a:lstStyle/>
          <a:p>
            <a:pPr indent="-375285" lvl="0" marL="387350"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Khái niệm Collection Framework:</a:t>
            </a:r>
            <a:endParaRPr b="0" i="0" sz="2800" u="none" cap="none" strike="noStrike">
              <a:solidFill>
                <a:srgbClr val="000000"/>
              </a:solidFill>
              <a:latin typeface="Times New Roman"/>
              <a:ea typeface="Times New Roman"/>
              <a:cs typeface="Times New Roman"/>
              <a:sym typeface="Times New Roman"/>
            </a:endParaRPr>
          </a:p>
          <a:p>
            <a:pPr indent="0" lvl="0" marL="12700" marR="499109" rtl="0" algn="l">
              <a:lnSpc>
                <a:spcPct val="100000"/>
              </a:lnSpc>
              <a:spcBef>
                <a:spcPts val="0"/>
              </a:spcBef>
              <a:spcAft>
                <a:spcPts val="0"/>
              </a:spcAft>
              <a:buNone/>
            </a:pPr>
            <a:r>
              <a:rPr b="0" i="1" lang="en-US" sz="2800" u="none" cap="none" strike="noStrike">
                <a:solidFill>
                  <a:srgbClr val="36365C"/>
                </a:solidFill>
                <a:latin typeface="Times New Roman"/>
                <a:ea typeface="Times New Roman"/>
                <a:cs typeface="Times New Roman"/>
                <a:sym typeface="Times New Roman"/>
              </a:rPr>
              <a:t>Một Java Collections Framework là một tập hợp các lớp (class) và các  interface dùng để hỗ trợ việc thao tác trên tập các đối tượng</a:t>
            </a:r>
            <a:endParaRPr b="0" i="0" sz="2900" u="none" cap="none" strike="noStrike">
              <a:solidFill>
                <a:srgbClr val="000000"/>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Trong Java, các Collections Framework cung cấp những thành phần sau:</a:t>
            </a:r>
            <a:endParaRPr b="0" i="0" sz="2800" u="none" cap="none" strike="noStrike">
              <a:solidFill>
                <a:srgbClr val="000000"/>
              </a:solidFill>
              <a:latin typeface="Times New Roman"/>
              <a:ea typeface="Times New Roman"/>
              <a:cs typeface="Times New Roman"/>
              <a:sym typeface="Times New Roman"/>
            </a:endParaRPr>
          </a:p>
        </p:txBody>
      </p:sp>
      <p:graphicFrame>
        <p:nvGraphicFramePr>
          <p:cNvPr id="103" name="Google Shape;103;p18"/>
          <p:cNvGraphicFramePr/>
          <p:nvPr/>
        </p:nvGraphicFramePr>
        <p:xfrm>
          <a:off x="795348" y="4259871"/>
          <a:ext cx="3000000" cy="3000000"/>
        </p:xfrm>
        <a:graphic>
          <a:graphicData uri="http://schemas.openxmlformats.org/drawingml/2006/table">
            <a:tbl>
              <a:tblPr bandRow="1" firstRow="1">
                <a:noFill/>
                <a:tableStyleId>{04A2D1EB-CD79-4310-ACE0-E75B65062D01}</a:tableStyleId>
              </a:tblPr>
              <a:tblGrid>
                <a:gridCol w="5192075"/>
                <a:gridCol w="5192075"/>
              </a:tblGrid>
              <a:tr h="409325">
                <a:tc>
                  <a:txBody>
                    <a:bodyPr/>
                    <a:lstStyle/>
                    <a:p>
                      <a:pPr indent="0" lvl="0" marL="1270" marR="0" rtl="0" algn="ctr">
                        <a:lnSpc>
                          <a:spcPct val="100000"/>
                        </a:lnSpc>
                        <a:spcBef>
                          <a:spcPts val="0"/>
                        </a:spcBef>
                        <a:spcAft>
                          <a:spcPts val="0"/>
                        </a:spcAft>
                        <a:buNone/>
                      </a:pPr>
                      <a:r>
                        <a:rPr b="1" lang="en-US" sz="1800" u="none" cap="none" strike="noStrike">
                          <a:solidFill>
                            <a:srgbClr val="FFFFFF"/>
                          </a:solidFill>
                          <a:latin typeface="Times New Roman"/>
                          <a:ea typeface="Times New Roman"/>
                          <a:cs typeface="Times New Roman"/>
                          <a:sym typeface="Times New Roman"/>
                        </a:rPr>
                        <a:t>Loại thành phần</a:t>
                      </a:r>
                      <a:endParaRPr sz="1800" u="none" cap="none" strike="noStrike">
                        <a:latin typeface="Times New Roman"/>
                        <a:ea typeface="Times New Roman"/>
                        <a:cs typeface="Times New Roman"/>
                        <a:sym typeface="Times New Roman"/>
                      </a:endParaRPr>
                    </a:p>
                  </a:txBody>
                  <a:tcPr marT="1079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635" marR="0" rtl="0" algn="ctr">
                        <a:lnSpc>
                          <a:spcPct val="100000"/>
                        </a:lnSpc>
                        <a:spcBef>
                          <a:spcPts val="0"/>
                        </a:spcBef>
                        <a:spcAft>
                          <a:spcPts val="0"/>
                        </a:spcAft>
                        <a:buNone/>
                      </a:pPr>
                      <a:r>
                        <a:rPr b="1" lang="en-US" sz="1800" u="none" cap="none" strike="noStrike">
                          <a:solidFill>
                            <a:srgbClr val="FFFFFF"/>
                          </a:solidFill>
                          <a:latin typeface="Times New Roman"/>
                          <a:ea typeface="Times New Roman"/>
                          <a:cs typeface="Times New Roman"/>
                          <a:sym typeface="Times New Roman"/>
                        </a:rPr>
                        <a:t>Mô tả</a:t>
                      </a:r>
                      <a:endParaRPr sz="1800" u="none" cap="none" strike="noStrike">
                        <a:latin typeface="Times New Roman"/>
                        <a:ea typeface="Times New Roman"/>
                        <a:cs typeface="Times New Roman"/>
                        <a:sym typeface="Times New Roman"/>
                      </a:endParaRPr>
                    </a:p>
                  </a:txBody>
                  <a:tcPr marT="1079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758400">
                <a:tc>
                  <a:txBody>
                    <a:bodyPr/>
                    <a:lstStyle/>
                    <a:p>
                      <a:pPr indent="0" lvl="0" marL="0" marR="0" rtl="0" algn="l">
                        <a:lnSpc>
                          <a:spcPct val="100000"/>
                        </a:lnSpc>
                        <a:spcBef>
                          <a:spcPts val="0"/>
                        </a:spcBef>
                        <a:spcAft>
                          <a:spcPts val="0"/>
                        </a:spcAft>
                        <a:buNone/>
                      </a:pPr>
                      <a:r>
                        <a:t/>
                      </a:r>
                      <a:endParaRPr sz="2050" u="none" cap="none" strike="noStrike">
                        <a:latin typeface="Times New Roman"/>
                        <a:ea typeface="Times New Roman"/>
                        <a:cs typeface="Times New Roman"/>
                        <a:sym typeface="Times New Roman"/>
                      </a:endParaRPr>
                    </a:p>
                    <a:p>
                      <a:pPr indent="0" lvl="0" marL="6350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Interfaces</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4135" marR="33020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Kiểu dữ liệu trừu tượng (</a:t>
                      </a:r>
                      <a:r>
                        <a:rPr i="1" lang="en-US" sz="1800" u="none" cap="none" strike="noStrike">
                          <a:solidFill>
                            <a:srgbClr val="36365C"/>
                          </a:solidFill>
                          <a:latin typeface="Times New Roman"/>
                          <a:ea typeface="Times New Roman"/>
                          <a:cs typeface="Times New Roman"/>
                          <a:sym typeface="Times New Roman"/>
                        </a:rPr>
                        <a:t>abstract</a:t>
                      </a:r>
                      <a:r>
                        <a:rPr lang="en-US" sz="1800" u="none" cap="none" strike="noStrike">
                          <a:solidFill>
                            <a:srgbClr val="36365C"/>
                          </a:solidFill>
                          <a:latin typeface="Times New Roman"/>
                          <a:ea typeface="Times New Roman"/>
                          <a:cs typeface="Times New Roman"/>
                          <a:sym typeface="Times New Roman"/>
                        </a:rPr>
                        <a:t>) biểu diễn Collections  (</a:t>
                      </a:r>
                      <a:r>
                        <a:rPr i="1" lang="en-US" sz="1800" u="none" cap="none" strike="noStrike">
                          <a:solidFill>
                            <a:srgbClr val="36365C"/>
                          </a:solidFill>
                          <a:latin typeface="Times New Roman"/>
                          <a:ea typeface="Times New Roman"/>
                          <a:cs typeface="Times New Roman"/>
                          <a:sym typeface="Times New Roman"/>
                        </a:rPr>
                        <a:t>chi tiết về abstract tôi sẽ giới thiệu trong chương Lập  trình hướng đối tượng)</a:t>
                      </a:r>
                      <a:r>
                        <a:rPr lang="en-US" sz="1800" u="none" cap="none" strike="noStrike">
                          <a:solidFill>
                            <a:srgbClr val="36365C"/>
                          </a:solidFill>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409325">
                <a:tc>
                  <a:txBody>
                    <a:bodyPr/>
                    <a:lstStyle/>
                    <a:p>
                      <a:pPr indent="0" lvl="0" marL="6350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Implementations</a:t>
                      </a:r>
                      <a:endParaRPr sz="1800" u="none" cap="none" strike="noStrike">
                        <a:latin typeface="Times New Roman"/>
                        <a:ea typeface="Times New Roman"/>
                        <a:cs typeface="Times New Roman"/>
                        <a:sym typeface="Times New Roman"/>
                      </a:endParaRPr>
                    </a:p>
                  </a:txBody>
                  <a:tcPr marT="1085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6413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Là sự triển khai các Interface, ví dụ như các Class.</a:t>
                      </a:r>
                      <a:endParaRPr sz="1800" u="none" cap="none" strike="noStrike">
                        <a:latin typeface="Times New Roman"/>
                        <a:ea typeface="Times New Roman"/>
                        <a:cs typeface="Times New Roman"/>
                        <a:sym typeface="Times New Roman"/>
                      </a:endParaRPr>
                    </a:p>
                  </a:txBody>
                  <a:tcPr marT="1085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758400">
                <a:tc>
                  <a:txBody>
                    <a:bodyPr/>
                    <a:lstStyle/>
                    <a:p>
                      <a:pPr indent="0" lvl="0" marL="0" marR="0" rtl="0" algn="l">
                        <a:lnSpc>
                          <a:spcPct val="100000"/>
                        </a:lnSpc>
                        <a:spcBef>
                          <a:spcPts val="0"/>
                        </a:spcBef>
                        <a:spcAft>
                          <a:spcPts val="0"/>
                        </a:spcAft>
                        <a:buNone/>
                      </a:pPr>
                      <a:r>
                        <a:t/>
                      </a:r>
                      <a:endParaRPr sz="2050" u="none" cap="none" strike="noStrike">
                        <a:latin typeface="Times New Roman"/>
                        <a:ea typeface="Times New Roman"/>
                        <a:cs typeface="Times New Roman"/>
                        <a:sym typeface="Times New Roman"/>
                      </a:endParaRPr>
                    </a:p>
                    <a:p>
                      <a:pPr indent="0" lvl="0" marL="6350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Algorithms (</a:t>
                      </a:r>
                      <a:r>
                        <a:rPr i="1" lang="en-US" sz="1800" u="none" cap="none" strike="noStrike">
                          <a:solidFill>
                            <a:srgbClr val="36365C"/>
                          </a:solidFill>
                          <a:latin typeface="Times New Roman"/>
                          <a:ea typeface="Times New Roman"/>
                          <a:cs typeface="Times New Roman"/>
                          <a:sym typeface="Times New Roman"/>
                        </a:rPr>
                        <a:t>các thuật toán</a:t>
                      </a:r>
                      <a:r>
                        <a:rPr lang="en-US" sz="1800" u="none" cap="none" strike="noStrike">
                          <a:solidFill>
                            <a:srgbClr val="36365C"/>
                          </a:solidFill>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4135" marR="27686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Là các phương thức dùng để thực thi các phép toán như  tìm kiếm và sắp xếp trên các đối tượng mà triển khai các  Interface.</a:t>
                      </a:r>
                      <a:endParaRPr sz="1800" u="none" cap="none" strike="noStrike">
                        <a:latin typeface="Times New Roman"/>
                        <a:ea typeface="Times New Roman"/>
                        <a:cs typeface="Times New Roman"/>
                        <a:sym typeface="Times New Roman"/>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pic>
        <p:nvPicPr>
          <p:cNvPr id="693" name="Google Shape;693;p6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694" name="Google Shape;694;p6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695" name="Google Shape;695;p63"/>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Các toán tử giữa 2 Set Interface</a:t>
            </a:r>
            <a:endParaRPr/>
          </a:p>
        </p:txBody>
      </p:sp>
      <p:sp>
        <p:nvSpPr>
          <p:cNvPr id="696" name="Google Shape;696;p6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697" name="Google Shape;697;p63"/>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698" name="Google Shape;698;p63"/>
          <p:cNvSpPr txBox="1"/>
          <p:nvPr>
            <p:ph idx="4294967295" type="sldNum"/>
          </p:nvPr>
        </p:nvSpPr>
        <p:spPr>
          <a:xfrm>
            <a:off x="11974830" y="6923009"/>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699" name="Google Shape;699;p63"/>
          <p:cNvSpPr txBox="1"/>
          <p:nvPr/>
        </p:nvSpPr>
        <p:spPr>
          <a:xfrm>
            <a:off x="632080" y="1553278"/>
            <a:ext cx="3977640" cy="452120"/>
          </a:xfrm>
          <a:prstGeom prst="rect">
            <a:avLst/>
          </a:prstGeom>
          <a:noFill/>
          <a:ln>
            <a:noFill/>
          </a:ln>
        </p:spPr>
        <p:txBody>
          <a:bodyPr anchorCtr="0" anchor="t" bIns="0" lIns="0" spcFirstLastPara="1" rIns="0" wrap="square" tIns="12050">
            <a:spAutoFit/>
          </a:bodyPr>
          <a:lstStyle/>
          <a:p>
            <a:pPr indent="-375285" lvl="0" marL="387350"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Các phương thức khác:</a:t>
            </a:r>
            <a:endParaRPr b="0" i="0" sz="2800" u="none" cap="none" strike="noStrike">
              <a:solidFill>
                <a:srgbClr val="000000"/>
              </a:solidFill>
              <a:latin typeface="Times New Roman"/>
              <a:ea typeface="Times New Roman"/>
              <a:cs typeface="Times New Roman"/>
              <a:sym typeface="Times New Roman"/>
            </a:endParaRPr>
          </a:p>
        </p:txBody>
      </p:sp>
      <p:graphicFrame>
        <p:nvGraphicFramePr>
          <p:cNvPr id="700" name="Google Shape;700;p63"/>
          <p:cNvGraphicFramePr/>
          <p:nvPr/>
        </p:nvGraphicFramePr>
        <p:xfrm>
          <a:off x="547040" y="2250762"/>
          <a:ext cx="3000000" cy="3000000"/>
        </p:xfrm>
        <a:graphic>
          <a:graphicData uri="http://schemas.openxmlformats.org/drawingml/2006/table">
            <a:tbl>
              <a:tblPr bandRow="1" firstRow="1">
                <a:noFill/>
                <a:tableStyleId>{04A2D1EB-CD79-4310-ACE0-E75B65062D01}</a:tableStyleId>
              </a:tblPr>
              <a:tblGrid>
                <a:gridCol w="5557525"/>
                <a:gridCol w="5557525"/>
              </a:tblGrid>
              <a:tr h="370850">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Quattrocento Sans"/>
                          <a:ea typeface="Quattrocento Sans"/>
                          <a:cs typeface="Quattrocento Sans"/>
                          <a:sym typeface="Quattrocento Sans"/>
                        </a:rPr>
                        <a:t>Phương thức</a:t>
                      </a:r>
                      <a:endParaRPr sz="1800" u="none" cap="none" strike="noStrike">
                        <a:latin typeface="Quattrocento Sans"/>
                        <a:ea typeface="Quattrocento Sans"/>
                        <a:cs typeface="Quattrocento Sans"/>
                        <a:sym typeface="Quattrocento Sans"/>
                      </a:endParaRPr>
                    </a:p>
                  </a:txBody>
                  <a:tcPr marT="400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Quattrocento Sans"/>
                          <a:ea typeface="Quattrocento Sans"/>
                          <a:cs typeface="Quattrocento Sans"/>
                          <a:sym typeface="Quattrocento Sans"/>
                        </a:rPr>
                        <a:t>Mô tả</a:t>
                      </a:r>
                      <a:endParaRPr sz="1800" u="none" cap="none" strike="noStrike">
                        <a:latin typeface="Quattrocento Sans"/>
                        <a:ea typeface="Quattrocento Sans"/>
                        <a:cs typeface="Quattrocento Sans"/>
                        <a:sym typeface="Quattrocento Sans"/>
                      </a:endParaRPr>
                    </a:p>
                  </a:txBody>
                  <a:tcPr marT="400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914400">
                <a:tc>
                  <a:txBody>
                    <a:bodyPr/>
                    <a:lstStyle/>
                    <a:p>
                      <a:pPr indent="0" lvl="0" marL="90805" marR="0" rtl="0" algn="l">
                        <a:lnSpc>
                          <a:spcPct val="100000"/>
                        </a:lnSpc>
                        <a:spcBef>
                          <a:spcPts val="0"/>
                        </a:spcBef>
                        <a:spcAft>
                          <a:spcPts val="0"/>
                        </a:spcAft>
                        <a:buNone/>
                      </a:pPr>
                      <a:r>
                        <a:rPr b="1" i="1" lang="en-US" sz="1800" u="none" cap="none" strike="noStrike">
                          <a:solidFill>
                            <a:srgbClr val="36365C"/>
                          </a:solidFill>
                          <a:latin typeface="Times New Roman"/>
                          <a:ea typeface="Times New Roman"/>
                          <a:cs typeface="Times New Roman"/>
                          <a:sym typeface="Times New Roman"/>
                        </a:rPr>
                        <a:t>set1.</a:t>
                      </a:r>
                      <a:r>
                        <a:rPr b="1" i="1" lang="en-US" sz="1800" u="none" cap="none" strike="noStrike">
                          <a:solidFill>
                            <a:srgbClr val="0000FF"/>
                          </a:solidFill>
                          <a:latin typeface="Times New Roman"/>
                          <a:ea typeface="Times New Roman"/>
                          <a:cs typeface="Times New Roman"/>
                          <a:sym typeface="Times New Roman"/>
                        </a:rPr>
                        <a:t>addAll</a:t>
                      </a:r>
                      <a:r>
                        <a:rPr b="1" i="1" lang="en-US" sz="1800" u="none" cap="none" strike="noStrike">
                          <a:solidFill>
                            <a:srgbClr val="36365C"/>
                          </a:solidFill>
                          <a:latin typeface="Times New Roman"/>
                          <a:ea typeface="Times New Roman"/>
                          <a:cs typeface="Times New Roman"/>
                          <a:sym typeface="Times New Roman"/>
                        </a:rPr>
                        <a:t>(set2);</a:t>
                      </a:r>
                      <a:endParaRPr sz="1800" u="none" cap="none" strike="noStrike">
                        <a:latin typeface="Times New Roman"/>
                        <a:ea typeface="Times New Roman"/>
                        <a:cs typeface="Times New Roman"/>
                        <a:sym typeface="Times New Roman"/>
                      </a:endParaRPr>
                    </a:p>
                  </a:txBody>
                  <a:tcPr marT="381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16383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Phương thức addAll() sẽ thực hiện phép toán hợp giữa  set1 và set2 (tức là lấy các phần tử có trong set2 thêm vào  trong set1).</a:t>
                      </a:r>
                      <a:endParaRPr sz="1800" u="none" cap="none" strike="noStrike">
                        <a:latin typeface="Times New Roman"/>
                        <a:ea typeface="Times New Roman"/>
                        <a:cs typeface="Times New Roman"/>
                        <a:sym typeface="Times New Roman"/>
                      </a:endParaRPr>
                    </a:p>
                  </a:txBody>
                  <a:tcPr marT="381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914400">
                <a:tc>
                  <a:txBody>
                    <a:bodyPr/>
                    <a:lstStyle/>
                    <a:p>
                      <a:pPr indent="0" lvl="0" marL="90805" marR="0" rtl="0" algn="l">
                        <a:lnSpc>
                          <a:spcPct val="100000"/>
                        </a:lnSpc>
                        <a:spcBef>
                          <a:spcPts val="0"/>
                        </a:spcBef>
                        <a:spcAft>
                          <a:spcPts val="0"/>
                        </a:spcAft>
                        <a:buNone/>
                      </a:pPr>
                      <a:r>
                        <a:rPr b="1" i="1" lang="en-US" sz="1800" u="none" cap="none" strike="noStrike">
                          <a:solidFill>
                            <a:srgbClr val="36365C"/>
                          </a:solidFill>
                          <a:latin typeface="Times New Roman"/>
                          <a:ea typeface="Times New Roman"/>
                          <a:cs typeface="Times New Roman"/>
                          <a:sym typeface="Times New Roman"/>
                        </a:rPr>
                        <a:t>set1.</a:t>
                      </a:r>
                      <a:r>
                        <a:rPr b="1" i="1" lang="en-US" sz="1800" u="none" cap="none" strike="noStrike">
                          <a:solidFill>
                            <a:srgbClr val="0000FF"/>
                          </a:solidFill>
                          <a:latin typeface="Times New Roman"/>
                          <a:ea typeface="Times New Roman"/>
                          <a:cs typeface="Times New Roman"/>
                          <a:sym typeface="Times New Roman"/>
                        </a:rPr>
                        <a:t>retainAll</a:t>
                      </a:r>
                      <a:r>
                        <a:rPr b="1" i="1" lang="en-US" sz="1800" u="none" cap="none" strike="noStrike">
                          <a:solidFill>
                            <a:srgbClr val="36365C"/>
                          </a:solidFill>
                          <a:latin typeface="Times New Roman"/>
                          <a:ea typeface="Times New Roman"/>
                          <a:cs typeface="Times New Roman"/>
                          <a:sym typeface="Times New Roman"/>
                        </a:rPr>
                        <a:t>(set2);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235584"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Phương thức retainAll() sẽ loại bỏ các phần tử có trong  set1 nhưng không có trong set2 (tức là tìm ra các phần tử  chung giữa set1 và set2).Toán tử giao</a:t>
                      </a:r>
                      <a:endParaRPr sz="1800" u="none" cap="none" strike="noStrike">
                        <a:latin typeface="Times New Roman"/>
                        <a:ea typeface="Times New Roman"/>
                        <a:cs typeface="Times New Roman"/>
                        <a:sym typeface="Times New Roman"/>
                      </a:endParaRPr>
                    </a:p>
                  </a:txBody>
                  <a:tcPr marT="38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914400">
                <a:tc>
                  <a:txBody>
                    <a:bodyPr/>
                    <a:lstStyle/>
                    <a:p>
                      <a:pPr indent="0" lvl="0" marL="90805" marR="0" rtl="0" algn="l">
                        <a:lnSpc>
                          <a:spcPct val="100000"/>
                        </a:lnSpc>
                        <a:spcBef>
                          <a:spcPts val="0"/>
                        </a:spcBef>
                        <a:spcAft>
                          <a:spcPts val="0"/>
                        </a:spcAft>
                        <a:buNone/>
                      </a:pPr>
                      <a:r>
                        <a:rPr i="1" lang="en-US" sz="1800" u="none" cap="none" strike="noStrike">
                          <a:solidFill>
                            <a:srgbClr val="36365C"/>
                          </a:solidFill>
                          <a:latin typeface="Times New Roman"/>
                          <a:ea typeface="Times New Roman"/>
                          <a:cs typeface="Times New Roman"/>
                          <a:sym typeface="Times New Roman"/>
                        </a:rPr>
                        <a:t>set1.</a:t>
                      </a:r>
                      <a:r>
                        <a:rPr b="1" i="1" lang="en-US" sz="1800" u="none" cap="none" strike="noStrike">
                          <a:solidFill>
                            <a:srgbClr val="0000FF"/>
                          </a:solidFill>
                          <a:latin typeface="Times New Roman"/>
                          <a:ea typeface="Times New Roman"/>
                          <a:cs typeface="Times New Roman"/>
                          <a:sym typeface="Times New Roman"/>
                        </a:rPr>
                        <a:t>removeAll</a:t>
                      </a:r>
                      <a:r>
                        <a:rPr i="1" lang="en-US" sz="1800" u="none" cap="none" strike="noStrike">
                          <a:solidFill>
                            <a:srgbClr val="36365C"/>
                          </a:solidFill>
                          <a:latin typeface="Times New Roman"/>
                          <a:ea typeface="Times New Roman"/>
                          <a:cs typeface="Times New Roman"/>
                          <a:sym typeface="Times New Roman"/>
                        </a:rPr>
                        <a:t>(set2);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241934"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Phương thức removeAll() sẽ loại bỏ các phần tử có trong  set1 và cũng có trong set2 (tức là loại bỏ các phần tử  chung giữa set1 và set2).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pic>
        <p:nvPicPr>
          <p:cNvPr id="705" name="Google Shape;705;p6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06" name="Google Shape;706;p6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707" name="Google Shape;707;p64"/>
          <p:cNvSpPr txBox="1"/>
          <p:nvPr>
            <p:ph type="title"/>
          </p:nvPr>
        </p:nvSpPr>
        <p:spPr>
          <a:xfrm>
            <a:off x="876300" y="881743"/>
            <a:ext cx="9055813" cy="6715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Bài tập về Set Interface</a:t>
            </a:r>
            <a:endParaRPr/>
          </a:p>
        </p:txBody>
      </p:sp>
      <p:sp>
        <p:nvSpPr>
          <p:cNvPr id="708" name="Google Shape;708;p6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709" name="Google Shape;709;p64"/>
          <p:cNvSpPr txBox="1"/>
          <p:nvPr>
            <p:ph idx="4294967295" type="sldNum"/>
          </p:nvPr>
        </p:nvSpPr>
        <p:spPr>
          <a:xfrm>
            <a:off x="1197483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710" name="Google Shape;710;p64"/>
          <p:cNvSpPr txBox="1"/>
          <p:nvPr>
            <p:ph idx="4294967295" type="sldNum"/>
          </p:nvPr>
        </p:nvSpPr>
        <p:spPr>
          <a:xfrm>
            <a:off x="11757660" y="670644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711" name="Google Shape;711;p64"/>
          <p:cNvSpPr txBox="1"/>
          <p:nvPr/>
        </p:nvSpPr>
        <p:spPr>
          <a:xfrm>
            <a:off x="489281" y="1351315"/>
            <a:ext cx="10804525" cy="4444165"/>
          </a:xfrm>
          <a:prstGeom prst="rect">
            <a:avLst/>
          </a:prstGeom>
          <a:noFill/>
          <a:ln>
            <a:noFill/>
          </a:ln>
        </p:spPr>
        <p:txBody>
          <a:bodyPr anchorCtr="0" anchor="t" bIns="0" lIns="0" spcFirstLastPara="1" rIns="0" wrap="square" tIns="12050">
            <a:spAutoFit/>
          </a:bodyPr>
          <a:lstStyle/>
          <a:p>
            <a:pPr indent="-375285" lvl="0" marL="387350" marR="0" rtl="0" algn="just">
              <a:lnSpc>
                <a:spcPct val="100000"/>
              </a:lnSpc>
              <a:spcBef>
                <a:spcPts val="0"/>
              </a:spcBef>
              <a:spcAft>
                <a:spcPts val="0"/>
              </a:spcAft>
              <a:buClr>
                <a:srgbClr val="000000"/>
              </a:buClr>
              <a:buSzPts val="2400"/>
              <a:buFont typeface="Noto Sans Symbols"/>
              <a:buChar char="▪"/>
            </a:pPr>
            <a:r>
              <a:rPr b="1" i="0" lang="en-US" sz="2400" u="sng" cap="none" strike="noStrike">
                <a:solidFill>
                  <a:srgbClr val="36365C"/>
                </a:solidFill>
                <a:latin typeface="Times New Roman"/>
                <a:ea typeface="Times New Roman"/>
                <a:cs typeface="Times New Roman"/>
                <a:sym typeface="Times New Roman"/>
              </a:rPr>
              <a:t>Bài tập</a:t>
            </a:r>
            <a:r>
              <a:rPr b="1" i="0" lang="en-US" sz="2400" u="none" cap="none" strike="noStrike">
                <a:solidFill>
                  <a:srgbClr val="36365C"/>
                </a:solidFill>
                <a:latin typeface="Times New Roman"/>
                <a:ea typeface="Times New Roman"/>
                <a:cs typeface="Times New Roman"/>
                <a:sym typeface="Times New Roman"/>
              </a:rPr>
              <a:t>:</a:t>
            </a:r>
            <a:endParaRPr b="0" i="0" sz="2400" u="none" cap="none" strike="noStrike">
              <a:solidFill>
                <a:srgbClr val="000000"/>
              </a:solidFill>
              <a:latin typeface="Times New Roman"/>
              <a:ea typeface="Times New Roman"/>
              <a:cs typeface="Times New Roman"/>
              <a:sym typeface="Times New Roman"/>
            </a:endParaRPr>
          </a:p>
          <a:p>
            <a:pPr indent="0" lvl="0" marL="12700" marR="0" rtl="0" algn="just">
              <a:lnSpc>
                <a:spcPct val="100000"/>
              </a:lnSpc>
              <a:spcBef>
                <a:spcPts val="0"/>
              </a:spcBef>
              <a:spcAft>
                <a:spcPts val="0"/>
              </a:spcAft>
              <a:buNone/>
            </a:pPr>
            <a:r>
              <a:rPr b="0" i="0" lang="en-US" sz="2400" u="none" cap="none" strike="noStrike">
                <a:solidFill>
                  <a:srgbClr val="36365C"/>
                </a:solidFill>
                <a:latin typeface="Times New Roman"/>
                <a:ea typeface="Times New Roman"/>
                <a:cs typeface="Times New Roman"/>
                <a:sym typeface="Times New Roman"/>
              </a:rPr>
              <a:t>Viết chương trình thực hiện các yêu cầu sau:</a:t>
            </a:r>
            <a:endParaRPr b="0" i="0" sz="2400" u="none" cap="none" strike="noStrike">
              <a:solidFill>
                <a:srgbClr val="000000"/>
              </a:solidFill>
              <a:latin typeface="Times New Roman"/>
              <a:ea typeface="Times New Roman"/>
              <a:cs typeface="Times New Roman"/>
              <a:sym typeface="Times New Roman"/>
            </a:endParaRPr>
          </a:p>
          <a:p>
            <a:pPr indent="-457200" lvl="0" marL="469900" marR="508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36365C"/>
                </a:solidFill>
                <a:latin typeface="Times New Roman"/>
                <a:ea typeface="Times New Roman"/>
                <a:cs typeface="Times New Roman"/>
                <a:sym typeface="Times New Roman"/>
              </a:rPr>
              <a:t>Khai báo 1 Set có Class triển khai là HashSet, kiểu dữ liệu là String. Sau  đó thêm vào phần tử là tên của các khoa của một trường đại học cho Set  này (giá trị của các phần tử được nhập từ bàn phím).</a:t>
            </a:r>
            <a:endParaRPr b="0" i="0" sz="2400" u="none" cap="none" strike="noStrike">
              <a:solidFill>
                <a:srgbClr val="000000"/>
              </a:solidFill>
              <a:latin typeface="Times New Roman"/>
              <a:ea typeface="Times New Roman"/>
              <a:cs typeface="Times New Roman"/>
              <a:sym typeface="Times New Roman"/>
            </a:endParaRPr>
          </a:p>
          <a:p>
            <a:pPr indent="-457200" lvl="0" marL="4699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36365C"/>
                </a:solidFill>
                <a:latin typeface="Times New Roman"/>
                <a:ea typeface="Times New Roman"/>
                <a:cs typeface="Times New Roman"/>
                <a:sym typeface="Times New Roman"/>
              </a:rPr>
              <a:t>Hiển thị các phần tử vừa nhập có trong Set vừa nhập sử dụng Iterator.</a:t>
            </a:r>
            <a:endParaRPr b="0" i="0" sz="2400" u="none" cap="none" strike="noStrike">
              <a:solidFill>
                <a:srgbClr val="000000"/>
              </a:solidFill>
              <a:latin typeface="Times New Roman"/>
              <a:ea typeface="Times New Roman"/>
              <a:cs typeface="Times New Roman"/>
              <a:sym typeface="Times New Roman"/>
            </a:endParaRPr>
          </a:p>
          <a:p>
            <a:pPr indent="-457200" lvl="0" marL="469900" marR="465455" rtl="0" algn="just">
              <a:lnSpc>
                <a:spcPct val="100000"/>
              </a:lnSpc>
              <a:spcBef>
                <a:spcPts val="5"/>
              </a:spcBef>
              <a:spcAft>
                <a:spcPts val="0"/>
              </a:spcAft>
              <a:buClr>
                <a:srgbClr val="000000"/>
              </a:buClr>
              <a:buSzPts val="2400"/>
              <a:buFont typeface="Arial"/>
              <a:buAutoNum type="arabicPeriod"/>
            </a:pPr>
            <a:r>
              <a:rPr b="0" i="0" lang="en-US" sz="2400" u="none" cap="none" strike="noStrike">
                <a:solidFill>
                  <a:srgbClr val="36365C"/>
                </a:solidFill>
                <a:latin typeface="Times New Roman"/>
                <a:ea typeface="Times New Roman"/>
                <a:cs typeface="Times New Roman"/>
                <a:sym typeface="Times New Roman"/>
              </a:rPr>
              <a:t>Thêm vào một khoa mới vào trong Set, nếu tên khoa đó đã tồn tại thì  thông báo cho người dùng biết tên khoa đó đã có, còn ngược lại thêm  bình thường và thông báo "Thêm thành công!".</a:t>
            </a:r>
            <a:endParaRPr b="0" i="0" sz="2400" u="none" cap="none" strike="noStrike">
              <a:solidFill>
                <a:srgbClr val="000000"/>
              </a:solidFill>
              <a:latin typeface="Times New Roman"/>
              <a:ea typeface="Times New Roman"/>
              <a:cs typeface="Times New Roman"/>
              <a:sym typeface="Times New Roman"/>
            </a:endParaRPr>
          </a:p>
          <a:p>
            <a:pPr indent="-457200" lvl="0" marL="469900" marR="23622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36365C"/>
                </a:solidFill>
                <a:latin typeface="Times New Roman"/>
                <a:ea typeface="Times New Roman"/>
                <a:cs typeface="Times New Roman"/>
                <a:sym typeface="Times New Roman"/>
              </a:rPr>
              <a:t>Xóa một khoa bất kỳ ra khỏi Set. Kiểm tra nếu khoa cần xóa có tồn tại  trong Set thì mới xóa và thông báo "Xóa thành công!", ngược lại thông  báo "Xóa không thành công!".</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pic>
        <p:nvPicPr>
          <p:cNvPr id="716" name="Google Shape;716;p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17" name="Google Shape;717;p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718" name="Google Shape;718;p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719" name="Google Shape;719;p7"/>
          <p:cNvPicPr preferRelativeResize="0"/>
          <p:nvPr/>
        </p:nvPicPr>
        <p:blipFill rotWithShape="1">
          <a:blip r:embed="rId5">
            <a:alphaModFix/>
          </a:blip>
          <a:srcRect b="0" l="0" r="0" t="0"/>
          <a:stretch/>
        </p:blipFill>
        <p:spPr>
          <a:xfrm>
            <a:off x="1447800" y="1307628"/>
            <a:ext cx="9031014" cy="465871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09" name="Google Shape;109;p1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10" name="Google Shape;110;p19"/>
          <p:cNvSpPr txBox="1"/>
          <p:nvPr>
            <p:ph type="title"/>
          </p:nvPr>
        </p:nvSpPr>
        <p:spPr>
          <a:xfrm>
            <a:off x="876300" y="1049845"/>
            <a:ext cx="9055813" cy="5034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Interface Collections</a:t>
            </a:r>
            <a:endParaRPr/>
          </a:p>
        </p:txBody>
      </p:sp>
      <p:sp>
        <p:nvSpPr>
          <p:cNvPr id="111" name="Google Shape;111;p1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12" name="Google Shape;112;p19"/>
          <p:cNvSpPr txBox="1"/>
          <p:nvPr/>
        </p:nvSpPr>
        <p:spPr>
          <a:xfrm>
            <a:off x="507550" y="1864072"/>
            <a:ext cx="10652125" cy="2585720"/>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36365C"/>
              </a:buClr>
              <a:buSzPts val="1400"/>
              <a:buFont typeface="Noto Sans Symbols"/>
              <a:buChar char="▪"/>
            </a:pPr>
            <a:r>
              <a:rPr b="0" i="0" lang="en-US" sz="1400" u="none" cap="none" strike="noStrike">
                <a:solidFill>
                  <a:srgbClr val="000000"/>
                </a:solidFill>
                <a:latin typeface="Arial"/>
                <a:ea typeface="Arial"/>
                <a:cs typeface="Arial"/>
                <a:sym typeface="Arial"/>
              </a:rPr>
              <a:t>	</a:t>
            </a:r>
            <a:r>
              <a:rPr b="0" i="0" lang="en-US" sz="2800" u="none" cap="none" strike="noStrike">
                <a:solidFill>
                  <a:srgbClr val="36365C"/>
                </a:solidFill>
                <a:latin typeface="Times New Roman"/>
                <a:ea typeface="Times New Roman"/>
                <a:cs typeface="Times New Roman"/>
                <a:sym typeface="Times New Roman"/>
              </a:rPr>
              <a:t>Collections Framework trong Java bao gồm 2 loại chính đó là </a:t>
            </a:r>
            <a:r>
              <a:rPr b="1" i="0" lang="en-US" sz="2800" u="none" cap="none" strike="noStrike">
                <a:solidFill>
                  <a:srgbClr val="36365C"/>
                </a:solidFill>
                <a:latin typeface="Times New Roman"/>
                <a:ea typeface="Times New Roman"/>
                <a:cs typeface="Times New Roman"/>
                <a:sym typeface="Times New Roman"/>
              </a:rPr>
              <a:t>Interface  Collections </a:t>
            </a:r>
            <a:r>
              <a:rPr b="0" i="0" lang="en-US" sz="2800" u="none" cap="none" strike="noStrike">
                <a:solidFill>
                  <a:srgbClr val="36365C"/>
                </a:solidFill>
                <a:latin typeface="Times New Roman"/>
                <a:ea typeface="Times New Roman"/>
                <a:cs typeface="Times New Roman"/>
                <a:sym typeface="Times New Roman"/>
              </a:rPr>
              <a:t>và </a:t>
            </a:r>
            <a:r>
              <a:rPr b="1" i="0" lang="en-US" sz="2800" u="none" cap="none" strike="noStrike">
                <a:solidFill>
                  <a:srgbClr val="36365C"/>
                </a:solidFill>
                <a:latin typeface="Times New Roman"/>
                <a:ea typeface="Times New Roman"/>
                <a:cs typeface="Times New Roman"/>
                <a:sym typeface="Times New Roman"/>
              </a:rPr>
              <a:t>Class Collections</a:t>
            </a:r>
            <a:endParaRPr b="0" i="0" sz="2800" u="none" cap="none" strike="noStrike">
              <a:solidFill>
                <a:srgbClr val="000000"/>
              </a:solidFill>
              <a:latin typeface="Times New Roman"/>
              <a:ea typeface="Times New Roman"/>
              <a:cs typeface="Times New Roman"/>
              <a:sym typeface="Times New Roman"/>
            </a:endParaRPr>
          </a:p>
          <a:p>
            <a:pPr indent="-287019" lvl="0" marL="299085" marR="175260" rtl="0" algn="l">
              <a:lnSpc>
                <a:spcPct val="100000"/>
              </a:lnSpc>
              <a:spcBef>
                <a:spcPts val="0"/>
              </a:spcBef>
              <a:spcAft>
                <a:spcPts val="0"/>
              </a:spcAft>
              <a:buClr>
                <a:srgbClr val="36365C"/>
              </a:buClr>
              <a:buSzPts val="1400"/>
              <a:buFont typeface="Noto Sans Symbols"/>
              <a:buChar char="▪"/>
            </a:pPr>
            <a:r>
              <a:rPr b="0" i="0" lang="en-US" sz="1400" u="none" cap="none" strike="noStrike">
                <a:solidFill>
                  <a:srgbClr val="000000"/>
                </a:solidFill>
                <a:latin typeface="Arial"/>
                <a:ea typeface="Arial"/>
                <a:cs typeface="Arial"/>
                <a:sym typeface="Arial"/>
              </a:rPr>
              <a:t>	</a:t>
            </a:r>
            <a:r>
              <a:rPr b="1" i="0" lang="en-US" sz="2800" u="none" cap="none" strike="noStrike">
                <a:solidFill>
                  <a:srgbClr val="36365C"/>
                </a:solidFill>
                <a:latin typeface="Times New Roman"/>
                <a:ea typeface="Times New Roman"/>
                <a:cs typeface="Times New Roman"/>
                <a:sym typeface="Times New Roman"/>
              </a:rPr>
              <a:t>Interface Collections : </a:t>
            </a:r>
            <a:r>
              <a:rPr b="0" i="0" lang="en-US" sz="2800" u="none" cap="none" strike="noStrike">
                <a:solidFill>
                  <a:srgbClr val="36365C"/>
                </a:solidFill>
                <a:latin typeface="Times New Roman"/>
                <a:ea typeface="Times New Roman"/>
                <a:cs typeface="Times New Roman"/>
                <a:sym typeface="Times New Roman"/>
              </a:rPr>
              <a:t>Là một tập hợp đại diện cho một nhóm các đối  tượng, và được gọi là các phần tử (</a:t>
            </a:r>
            <a:r>
              <a:rPr b="0" i="1" lang="en-US" sz="2800" u="none" cap="none" strike="noStrike">
                <a:solidFill>
                  <a:srgbClr val="36365C"/>
                </a:solidFill>
                <a:latin typeface="Times New Roman"/>
                <a:ea typeface="Times New Roman"/>
                <a:cs typeface="Times New Roman"/>
                <a:sym typeface="Times New Roman"/>
              </a:rPr>
              <a:t>elements</a:t>
            </a:r>
            <a:r>
              <a:rPr b="0" i="0"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287019" lvl="0" marL="299085" marR="342900" rtl="0" algn="l">
              <a:lnSpc>
                <a:spcPct val="100000"/>
              </a:lnSpc>
              <a:spcBef>
                <a:spcPts val="0"/>
              </a:spcBef>
              <a:spcAft>
                <a:spcPts val="0"/>
              </a:spcAft>
              <a:buClr>
                <a:srgbClr val="36365C"/>
              </a:buClr>
              <a:buSzPts val="1400"/>
              <a:buFont typeface="Noto Sans Symbols"/>
              <a:buChar char="▪"/>
            </a:pPr>
            <a:r>
              <a:rPr b="0" i="0" lang="en-US" sz="1400" u="none" cap="none" strike="noStrike">
                <a:solidFill>
                  <a:srgbClr val="000000"/>
                </a:solidFill>
                <a:latin typeface="Arial"/>
                <a:ea typeface="Arial"/>
                <a:cs typeface="Arial"/>
                <a:sym typeface="Arial"/>
              </a:rPr>
              <a:t>	</a:t>
            </a:r>
            <a:r>
              <a:rPr b="1" i="0" lang="en-US" sz="2800" u="none" cap="none" strike="noStrike">
                <a:solidFill>
                  <a:srgbClr val="36365C"/>
                </a:solidFill>
                <a:latin typeface="Times New Roman"/>
                <a:ea typeface="Times New Roman"/>
                <a:cs typeface="Times New Roman"/>
                <a:sym typeface="Times New Roman"/>
              </a:rPr>
              <a:t>Interface Collections </a:t>
            </a:r>
            <a:r>
              <a:rPr b="0" i="0" lang="en-US" sz="2800" u="none" cap="none" strike="noStrike">
                <a:solidFill>
                  <a:srgbClr val="36365C"/>
                </a:solidFill>
                <a:latin typeface="Times New Roman"/>
                <a:ea typeface="Times New Roman"/>
                <a:cs typeface="Times New Roman"/>
                <a:sym typeface="Times New Roman"/>
              </a:rPr>
              <a:t>bao gồm các phương thức như thêm (</a:t>
            </a:r>
            <a:r>
              <a:rPr b="0" i="1" lang="en-US" sz="2800" u="none" cap="none" strike="noStrike">
                <a:solidFill>
                  <a:srgbClr val="36365C"/>
                </a:solidFill>
                <a:latin typeface="Times New Roman"/>
                <a:ea typeface="Times New Roman"/>
                <a:cs typeface="Times New Roman"/>
                <a:sym typeface="Times New Roman"/>
              </a:rPr>
              <a:t>add</a:t>
            </a:r>
            <a:r>
              <a:rPr b="0" i="0" lang="en-US" sz="2800" u="none" cap="none" strike="noStrike">
                <a:solidFill>
                  <a:srgbClr val="36365C"/>
                </a:solidFill>
                <a:latin typeface="Times New Roman"/>
                <a:ea typeface="Times New Roman"/>
                <a:cs typeface="Times New Roman"/>
                <a:sym typeface="Times New Roman"/>
              </a:rPr>
              <a:t>), xóa  (</a:t>
            </a:r>
            <a:r>
              <a:rPr b="0" i="1" lang="en-US" sz="2800" u="none" cap="none" strike="noStrike">
                <a:solidFill>
                  <a:srgbClr val="36365C"/>
                </a:solidFill>
                <a:latin typeface="Times New Roman"/>
                <a:ea typeface="Times New Roman"/>
                <a:cs typeface="Times New Roman"/>
                <a:sym typeface="Times New Roman"/>
              </a:rPr>
              <a:t>clear</a:t>
            </a:r>
            <a:r>
              <a:rPr b="0" i="0" lang="en-US" sz="2800" u="none" cap="none" strike="noStrike">
                <a:solidFill>
                  <a:srgbClr val="36365C"/>
                </a:solidFill>
                <a:latin typeface="Times New Roman"/>
                <a:ea typeface="Times New Roman"/>
                <a:cs typeface="Times New Roman"/>
                <a:sym typeface="Times New Roman"/>
              </a:rPr>
              <a:t>), so sánh (</a:t>
            </a:r>
            <a:r>
              <a:rPr b="0" i="1" lang="en-US" sz="2800" u="none" cap="none" strike="noStrike">
                <a:solidFill>
                  <a:srgbClr val="36365C"/>
                </a:solidFill>
                <a:latin typeface="Times New Roman"/>
                <a:ea typeface="Times New Roman"/>
                <a:cs typeface="Times New Roman"/>
                <a:sym typeface="Times New Roman"/>
              </a:rPr>
              <a:t>compare</a:t>
            </a:r>
            <a:r>
              <a:rPr b="0" i="0" lang="en-US" sz="2800" u="none" cap="none" strike="noStrike">
                <a:solidFill>
                  <a:srgbClr val="36365C"/>
                </a:solidFill>
                <a:latin typeface="Times New Roman"/>
                <a:ea typeface="Times New Roman"/>
                <a:cs typeface="Times New Roman"/>
                <a:sym typeface="Times New Roman"/>
              </a:rPr>
              <a:t>) và duy trì (</a:t>
            </a:r>
            <a:r>
              <a:rPr b="0" i="1" lang="en-US" sz="2800" u="none" cap="none" strike="noStrike">
                <a:solidFill>
                  <a:srgbClr val="36365C"/>
                </a:solidFill>
                <a:latin typeface="Times New Roman"/>
                <a:ea typeface="Times New Roman"/>
                <a:cs typeface="Times New Roman"/>
                <a:sym typeface="Times New Roman"/>
              </a:rPr>
              <a:t>retainining</a:t>
            </a:r>
            <a:r>
              <a:rPr b="0" i="0" lang="en-US" sz="2800" u="none" cap="none" strike="noStrike">
                <a:solidFill>
                  <a:srgbClr val="36365C"/>
                </a:solidFill>
                <a:latin typeface="Times New Roman"/>
                <a:ea typeface="Times New Roman"/>
                <a:cs typeface="Times New Roman"/>
                <a:sym typeface="Times New Roman"/>
              </a:rPr>
              <a:t>) các đối tượng.</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18" name="Google Shape;118;p2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19" name="Google Shape;119;p20"/>
          <p:cNvSpPr txBox="1"/>
          <p:nvPr>
            <p:ph type="title"/>
          </p:nvPr>
        </p:nvSpPr>
        <p:spPr>
          <a:xfrm>
            <a:off x="876300" y="1103647"/>
            <a:ext cx="9055813" cy="5034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Interface Collections</a:t>
            </a:r>
            <a:endParaRPr/>
          </a:p>
        </p:txBody>
      </p:sp>
      <p:sp>
        <p:nvSpPr>
          <p:cNvPr id="120" name="Google Shape;120;p2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21" name="Google Shape;121;p20"/>
          <p:cNvSpPr txBox="1"/>
          <p:nvPr/>
        </p:nvSpPr>
        <p:spPr>
          <a:xfrm>
            <a:off x="523878" y="1714072"/>
            <a:ext cx="10245725" cy="878840"/>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36365C"/>
              </a:buClr>
              <a:buSzPts val="1400"/>
              <a:buFont typeface="Noto Sans Symbols"/>
              <a:buChar char="▪"/>
            </a:pPr>
            <a:r>
              <a:rPr b="0" i="0" lang="en-US" sz="1400" u="none" cap="none" strike="noStrike">
                <a:solidFill>
                  <a:srgbClr val="000000"/>
                </a:solidFill>
                <a:latin typeface="Arial"/>
                <a:ea typeface="Arial"/>
                <a:cs typeface="Arial"/>
                <a:sym typeface="Arial"/>
              </a:rPr>
              <a:t>	</a:t>
            </a:r>
            <a:r>
              <a:rPr b="0" i="0" lang="en-US" sz="2800" u="none" cap="none" strike="noStrike">
                <a:solidFill>
                  <a:srgbClr val="36365C"/>
                </a:solidFill>
                <a:latin typeface="Times New Roman"/>
                <a:ea typeface="Times New Roman"/>
                <a:cs typeface="Times New Roman"/>
                <a:sym typeface="Times New Roman"/>
              </a:rPr>
              <a:t>Trong Interface Collections chúng ta có các Interface chính như: </a:t>
            </a:r>
            <a:r>
              <a:rPr b="1" i="0" lang="en-US" sz="2800" u="none" cap="none" strike="noStrike">
                <a:solidFill>
                  <a:srgbClr val="36365C"/>
                </a:solidFill>
                <a:latin typeface="Times New Roman"/>
                <a:ea typeface="Times New Roman"/>
                <a:cs typeface="Times New Roman"/>
                <a:sym typeface="Times New Roman"/>
              </a:rPr>
              <a:t>List  Interface</a:t>
            </a:r>
            <a:r>
              <a:rPr b="0" i="0" lang="en-US" sz="2800" u="none" cap="none" strike="noStrike">
                <a:solidFill>
                  <a:srgbClr val="36365C"/>
                </a:solidFill>
                <a:latin typeface="Times New Roman"/>
                <a:ea typeface="Times New Roman"/>
                <a:cs typeface="Times New Roman"/>
                <a:sym typeface="Times New Roman"/>
              </a:rPr>
              <a:t>, </a:t>
            </a:r>
            <a:r>
              <a:rPr b="1" i="0" lang="en-US" sz="2800" u="none" cap="none" strike="noStrike">
                <a:solidFill>
                  <a:srgbClr val="36365C"/>
                </a:solidFill>
                <a:latin typeface="Times New Roman"/>
                <a:ea typeface="Times New Roman"/>
                <a:cs typeface="Times New Roman"/>
                <a:sym typeface="Times New Roman"/>
              </a:rPr>
              <a:t>Set</a:t>
            </a:r>
            <a:r>
              <a:rPr b="0" i="0" lang="en-US" sz="2800" u="none" cap="none" strike="noStrike">
                <a:solidFill>
                  <a:srgbClr val="36365C"/>
                </a:solidFill>
                <a:latin typeface="Times New Roman"/>
                <a:ea typeface="Times New Roman"/>
                <a:cs typeface="Times New Roman"/>
                <a:sym typeface="Times New Roman"/>
              </a:rPr>
              <a:t>, </a:t>
            </a:r>
            <a:r>
              <a:rPr b="1" i="0" lang="en-US" sz="2800" u="none" cap="none" strike="noStrike">
                <a:solidFill>
                  <a:srgbClr val="36365C"/>
                </a:solidFill>
                <a:latin typeface="Times New Roman"/>
                <a:ea typeface="Times New Roman"/>
                <a:cs typeface="Times New Roman"/>
                <a:sym typeface="Times New Roman"/>
              </a:rPr>
              <a:t>SortedSet</a:t>
            </a:r>
            <a:r>
              <a:rPr b="0" i="0" lang="en-US" sz="2800" u="none" cap="none" strike="noStrike">
                <a:solidFill>
                  <a:srgbClr val="36365C"/>
                </a:solidFill>
                <a:latin typeface="Times New Roman"/>
                <a:ea typeface="Times New Roman"/>
                <a:cs typeface="Times New Roman"/>
                <a:sym typeface="Times New Roman"/>
              </a:rPr>
              <a:t>, </a:t>
            </a:r>
            <a:r>
              <a:rPr b="1" i="0" lang="en-US" sz="2800" u="none" cap="none" strike="noStrike">
                <a:solidFill>
                  <a:srgbClr val="36365C"/>
                </a:solidFill>
                <a:latin typeface="Times New Roman"/>
                <a:ea typeface="Times New Roman"/>
                <a:cs typeface="Times New Roman"/>
                <a:sym typeface="Times New Roman"/>
              </a:rPr>
              <a:t>Map </a:t>
            </a:r>
            <a:r>
              <a:rPr b="0" i="0" lang="en-US" sz="2800" u="none" cap="none" strike="noStrike">
                <a:solidFill>
                  <a:srgbClr val="36365C"/>
                </a:solidFill>
                <a:latin typeface="Times New Roman"/>
                <a:ea typeface="Times New Roman"/>
                <a:cs typeface="Times New Roman"/>
                <a:sym typeface="Times New Roman"/>
              </a:rPr>
              <a:t>và </a:t>
            </a:r>
            <a:r>
              <a:rPr b="1" i="0" lang="en-US" sz="2800" u="none" cap="none" strike="noStrike">
                <a:solidFill>
                  <a:srgbClr val="36365C"/>
                </a:solidFill>
                <a:latin typeface="Times New Roman"/>
                <a:ea typeface="Times New Roman"/>
                <a:cs typeface="Times New Roman"/>
                <a:sym typeface="Times New Roman"/>
              </a:rPr>
              <a:t>SortedMap</a:t>
            </a:r>
            <a:r>
              <a:rPr b="0" i="0"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p:txBody>
      </p:sp>
      <p:pic>
        <p:nvPicPr>
          <p:cNvPr id="122" name="Google Shape;122;p20"/>
          <p:cNvPicPr preferRelativeResize="0"/>
          <p:nvPr/>
        </p:nvPicPr>
        <p:blipFill rotWithShape="1">
          <a:blip r:embed="rId5">
            <a:alphaModFix/>
          </a:blip>
          <a:srcRect b="0" l="0" r="0" t="0"/>
          <a:stretch/>
        </p:blipFill>
        <p:spPr>
          <a:xfrm>
            <a:off x="2150798" y="2909396"/>
            <a:ext cx="6262116" cy="3462319"/>
          </a:xfrm>
          <a:prstGeom prst="rect">
            <a:avLst/>
          </a:prstGeom>
          <a:noFill/>
          <a:ln>
            <a:noFill/>
          </a:ln>
        </p:spPr>
      </p:pic>
      <p:sp>
        <p:nvSpPr>
          <p:cNvPr id="123" name="Google Shape;123;p20"/>
          <p:cNvSpPr txBox="1"/>
          <p:nvPr>
            <p:ph idx="4294967295" type="sldNum"/>
          </p:nvPr>
        </p:nvSpPr>
        <p:spPr>
          <a:xfrm>
            <a:off x="11792257" y="692137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29" name="Google Shape;129;p2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30" name="Google Shape;130;p21"/>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Interface Collections</a:t>
            </a:r>
            <a:endParaRPr/>
          </a:p>
        </p:txBody>
      </p:sp>
      <p:sp>
        <p:nvSpPr>
          <p:cNvPr id="131" name="Google Shape;131;p2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32" name="Google Shape;132;p21"/>
          <p:cNvSpPr txBox="1"/>
          <p:nvPr>
            <p:ph idx="4294967295" type="sldNum"/>
          </p:nvPr>
        </p:nvSpPr>
        <p:spPr>
          <a:xfrm>
            <a:off x="11974830" y="6737230"/>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133" name="Google Shape;133;p21"/>
          <p:cNvSpPr txBox="1"/>
          <p:nvPr/>
        </p:nvSpPr>
        <p:spPr>
          <a:xfrm>
            <a:off x="706451" y="1529931"/>
            <a:ext cx="8202295" cy="452120"/>
          </a:xfrm>
          <a:prstGeom prst="rect">
            <a:avLst/>
          </a:prstGeom>
          <a:noFill/>
          <a:ln>
            <a:noFill/>
          </a:ln>
        </p:spPr>
        <p:txBody>
          <a:bodyPr anchorCtr="0" anchor="t" bIns="0" lIns="0" spcFirstLastPara="1" rIns="0" wrap="square" tIns="12050">
            <a:spAutoFit/>
          </a:bodyPr>
          <a:lstStyle/>
          <a:p>
            <a:pPr indent="-375285" lvl="0" marL="38735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Bảng dưới đây sẽ mô tả khái quát về các Interface này:</a:t>
            </a:r>
            <a:endParaRPr b="0" i="0" sz="2800" u="none" cap="none" strike="noStrike">
              <a:solidFill>
                <a:srgbClr val="000000"/>
              </a:solidFill>
              <a:latin typeface="Times New Roman"/>
              <a:ea typeface="Times New Roman"/>
              <a:cs typeface="Times New Roman"/>
              <a:sym typeface="Times New Roman"/>
            </a:endParaRPr>
          </a:p>
        </p:txBody>
      </p:sp>
      <p:graphicFrame>
        <p:nvGraphicFramePr>
          <p:cNvPr id="134" name="Google Shape;134;p21"/>
          <p:cNvGraphicFramePr/>
          <p:nvPr/>
        </p:nvGraphicFramePr>
        <p:xfrm>
          <a:off x="621323" y="2213953"/>
          <a:ext cx="3000000" cy="3000000"/>
        </p:xfrm>
        <a:graphic>
          <a:graphicData uri="http://schemas.openxmlformats.org/drawingml/2006/table">
            <a:tbl>
              <a:tblPr bandRow="1" firstRow="1">
                <a:noFill/>
                <a:tableStyleId>{04A2D1EB-CD79-4310-ACE0-E75B65062D01}</a:tableStyleId>
              </a:tblPr>
              <a:tblGrid>
                <a:gridCol w="2149475"/>
                <a:gridCol w="8891900"/>
              </a:tblGrid>
              <a:tr h="506350">
                <a:tc>
                  <a:txBody>
                    <a:bodyPr/>
                    <a:lstStyle/>
                    <a:p>
                      <a:pPr indent="0" lvl="0" marL="63500" marR="0" rtl="0" algn="l">
                        <a:lnSpc>
                          <a:spcPct val="100000"/>
                        </a:lnSpc>
                        <a:spcBef>
                          <a:spcPts val="0"/>
                        </a:spcBef>
                        <a:spcAft>
                          <a:spcPts val="0"/>
                        </a:spcAft>
                        <a:buNone/>
                      </a:pPr>
                      <a:r>
                        <a:rPr b="1" lang="en-US" sz="2400" u="none" cap="none" strike="noStrike">
                          <a:solidFill>
                            <a:srgbClr val="FFFFFF"/>
                          </a:solidFill>
                          <a:latin typeface="Times New Roman"/>
                          <a:ea typeface="Times New Roman"/>
                          <a:cs typeface="Times New Roman"/>
                          <a:sym typeface="Times New Roman"/>
                        </a:rPr>
                        <a:t>Tên Interface</a:t>
                      </a:r>
                      <a:endParaRPr sz="2400" u="none" cap="none" strike="noStrike">
                        <a:latin typeface="Times New Roman"/>
                        <a:ea typeface="Times New Roman"/>
                        <a:cs typeface="Times New Roman"/>
                        <a:sym typeface="Times New Roman"/>
                      </a:endParaRPr>
                    </a:p>
                  </a:txBody>
                  <a:tcPr marT="603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63500" marR="0" rtl="0" algn="l">
                        <a:lnSpc>
                          <a:spcPct val="100000"/>
                        </a:lnSpc>
                        <a:spcBef>
                          <a:spcPts val="0"/>
                        </a:spcBef>
                        <a:spcAft>
                          <a:spcPts val="0"/>
                        </a:spcAft>
                        <a:buNone/>
                      </a:pPr>
                      <a:r>
                        <a:rPr b="1" lang="en-US" sz="2400" u="none" cap="none" strike="noStrike">
                          <a:solidFill>
                            <a:srgbClr val="FFFFFF"/>
                          </a:solidFill>
                          <a:latin typeface="Times New Roman"/>
                          <a:ea typeface="Times New Roman"/>
                          <a:cs typeface="Times New Roman"/>
                          <a:sym typeface="Times New Roman"/>
                        </a:rPr>
                        <a:t>Đặc điểm khái quát</a:t>
                      </a:r>
                      <a:endParaRPr sz="2400" u="none" cap="none" strike="noStrike">
                        <a:latin typeface="Times New Roman"/>
                        <a:ea typeface="Times New Roman"/>
                        <a:cs typeface="Times New Roman"/>
                        <a:sym typeface="Times New Roman"/>
                      </a:endParaRPr>
                    </a:p>
                  </a:txBody>
                  <a:tcPr marT="603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703575">
                <a:tc>
                  <a:txBody>
                    <a:bodyPr/>
                    <a:lstStyle/>
                    <a:p>
                      <a:pPr indent="0" lvl="0" marL="63500" marR="0" rtl="0" algn="l">
                        <a:lnSpc>
                          <a:spcPct val="100000"/>
                        </a:lnSpc>
                        <a:spcBef>
                          <a:spcPts val="0"/>
                        </a:spcBef>
                        <a:spcAft>
                          <a:spcPts val="0"/>
                        </a:spcAft>
                        <a:buNone/>
                      </a:pPr>
                      <a:r>
                        <a:rPr lang="en-US" sz="2100" u="none" cap="none" strike="noStrike">
                          <a:solidFill>
                            <a:srgbClr val="EF9217"/>
                          </a:solidFill>
                          <a:latin typeface="Times New Roman"/>
                          <a:ea typeface="Times New Roman"/>
                          <a:cs typeface="Times New Roman"/>
                          <a:sym typeface="Times New Roman"/>
                        </a:rPr>
                        <a:t>List Interface</a:t>
                      </a:r>
                      <a:endParaRPr sz="2100" u="none" cap="none" strike="noStrike">
                        <a:latin typeface="Times New Roman"/>
                        <a:ea typeface="Times New Roman"/>
                        <a:cs typeface="Times New Roman"/>
                        <a:sym typeface="Times New Roman"/>
                      </a:endParaRPr>
                    </a:p>
                  </a:txBody>
                  <a:tcPr marT="182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00" marR="17780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Các phần tử trong List Interface được sắp xếp có thứ tự và có thể có giá trị giống  nhau.</a:t>
                      </a:r>
                      <a:endParaRPr sz="2100" u="none" cap="none" strike="noStrike">
                        <a:latin typeface="Times New Roman"/>
                        <a:ea typeface="Times New Roman"/>
                        <a:cs typeface="Times New Roman"/>
                        <a:sym typeface="Times New Roman"/>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703575">
                <a:tc>
                  <a:txBody>
                    <a:bodyPr/>
                    <a:lstStyle/>
                    <a:p>
                      <a:pPr indent="0" lvl="0" marL="63500" marR="0" rtl="0" algn="l">
                        <a:lnSpc>
                          <a:spcPct val="100000"/>
                        </a:lnSpc>
                        <a:spcBef>
                          <a:spcPts val="0"/>
                        </a:spcBef>
                        <a:spcAft>
                          <a:spcPts val="0"/>
                        </a:spcAft>
                        <a:buNone/>
                      </a:pPr>
                      <a:r>
                        <a:rPr lang="en-US" sz="2100" u="none" cap="none" strike="noStrike">
                          <a:solidFill>
                            <a:srgbClr val="EF9217"/>
                          </a:solidFill>
                          <a:latin typeface="Times New Roman"/>
                          <a:ea typeface="Times New Roman"/>
                          <a:cs typeface="Times New Roman"/>
                          <a:sym typeface="Times New Roman"/>
                        </a:rPr>
                        <a:t>Set</a:t>
                      </a:r>
                      <a:endParaRPr sz="2100" u="none" cap="none" strike="noStrike">
                        <a:latin typeface="Times New Roman"/>
                        <a:ea typeface="Times New Roman"/>
                        <a:cs typeface="Times New Roman"/>
                        <a:sym typeface="Times New Roman"/>
                      </a:endParaRPr>
                    </a:p>
                  </a:txBody>
                  <a:tcPr marT="183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63500" marR="52451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Các phần tử trong Set là duy nhất (</a:t>
                      </a:r>
                      <a:r>
                        <a:rPr i="1" lang="en-US" sz="2100" u="none" cap="none" strike="noStrike">
                          <a:solidFill>
                            <a:srgbClr val="36365C"/>
                          </a:solidFill>
                          <a:latin typeface="Times New Roman"/>
                          <a:ea typeface="Times New Roman"/>
                          <a:cs typeface="Times New Roman"/>
                          <a:sym typeface="Times New Roman"/>
                        </a:rPr>
                        <a:t>nghĩa là giá trị của các phần tử này không  được giống nhau</a:t>
                      </a:r>
                      <a:r>
                        <a:rPr lang="en-US" sz="2100" u="none" cap="none" strike="noStrike">
                          <a:solidFill>
                            <a:srgbClr val="36365C"/>
                          </a:solidFill>
                          <a:latin typeface="Times New Roman"/>
                          <a:ea typeface="Times New Roman"/>
                          <a:cs typeface="Times New Roman"/>
                          <a:sym typeface="Times New Roman"/>
                        </a:rPr>
                        <a:t>).</a:t>
                      </a:r>
                      <a:endParaRPr sz="2100" u="none" cap="none" strike="noStrike">
                        <a:latin typeface="Times New Roman"/>
                        <a:ea typeface="Times New Roman"/>
                        <a:cs typeface="Times New Roman"/>
                        <a:sym typeface="Times New Roman"/>
                      </a:endParaRPr>
                    </a:p>
                  </a:txBody>
                  <a:tcPr marT="235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703575">
                <a:tc>
                  <a:txBody>
                    <a:bodyPr/>
                    <a:lstStyle/>
                    <a:p>
                      <a:pPr indent="0" lvl="0" marL="63500" marR="0" rtl="0" algn="l">
                        <a:lnSpc>
                          <a:spcPct val="100000"/>
                        </a:lnSpc>
                        <a:spcBef>
                          <a:spcPts val="0"/>
                        </a:spcBef>
                        <a:spcAft>
                          <a:spcPts val="0"/>
                        </a:spcAft>
                        <a:buNone/>
                      </a:pPr>
                      <a:r>
                        <a:rPr lang="en-US" sz="2100" u="none" cap="none" strike="noStrike">
                          <a:solidFill>
                            <a:srgbClr val="EF9217"/>
                          </a:solidFill>
                          <a:latin typeface="Times New Roman"/>
                          <a:ea typeface="Times New Roman"/>
                          <a:cs typeface="Times New Roman"/>
                          <a:sym typeface="Times New Roman"/>
                        </a:rPr>
                        <a:t>SortedSet</a:t>
                      </a:r>
                      <a:endParaRPr sz="2100" u="none" cap="none" strike="noStrike">
                        <a:latin typeface="Times New Roman"/>
                        <a:ea typeface="Times New Roman"/>
                        <a:cs typeface="Times New Roman"/>
                        <a:sym typeface="Times New Roman"/>
                      </a:endParaRPr>
                    </a:p>
                  </a:txBody>
                  <a:tcPr marT="182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0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Là 1 dạng riêng của Set Interface, trong đó giá trị của các phần tử mặc định được</a:t>
                      </a:r>
                      <a:endParaRPr sz="2100" u="none" cap="none" strike="noStrike">
                        <a:latin typeface="Times New Roman"/>
                        <a:ea typeface="Times New Roman"/>
                        <a:cs typeface="Times New Roman"/>
                        <a:sym typeface="Times New Roman"/>
                      </a:endParaRPr>
                    </a:p>
                    <a:p>
                      <a:pPr indent="0" lvl="0" marL="63500" marR="0" rtl="0" algn="l">
                        <a:lnSpc>
                          <a:spcPct val="100000"/>
                        </a:lnSpc>
                        <a:spcBef>
                          <a:spcPts val="5"/>
                        </a:spcBef>
                        <a:spcAft>
                          <a:spcPts val="0"/>
                        </a:spcAft>
                        <a:buNone/>
                      </a:pPr>
                      <a:r>
                        <a:rPr lang="en-US" sz="2100" u="none" cap="none" strike="noStrike">
                          <a:solidFill>
                            <a:srgbClr val="36365C"/>
                          </a:solidFill>
                          <a:latin typeface="Times New Roman"/>
                          <a:ea typeface="Times New Roman"/>
                          <a:cs typeface="Times New Roman"/>
                          <a:sym typeface="Times New Roman"/>
                        </a:rPr>
                        <a:t>sắp xếp tăng dần.</a:t>
                      </a:r>
                      <a:endParaRPr sz="2100" u="none" cap="none" strike="noStrike">
                        <a:latin typeface="Times New Roman"/>
                        <a:ea typeface="Times New Roman"/>
                        <a:cs typeface="Times New Roman"/>
                        <a:sym typeface="Times New Roman"/>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703575">
                <a:tc>
                  <a:txBody>
                    <a:bodyPr/>
                    <a:lstStyle/>
                    <a:p>
                      <a:pPr indent="0" lvl="0" marL="63500" marR="0" rtl="0" algn="l">
                        <a:lnSpc>
                          <a:spcPct val="100000"/>
                        </a:lnSpc>
                        <a:spcBef>
                          <a:spcPts val="0"/>
                        </a:spcBef>
                        <a:spcAft>
                          <a:spcPts val="0"/>
                        </a:spcAft>
                        <a:buNone/>
                      </a:pPr>
                      <a:r>
                        <a:rPr lang="en-US" sz="2100" u="none" cap="none" strike="noStrike">
                          <a:solidFill>
                            <a:srgbClr val="EF9217"/>
                          </a:solidFill>
                          <a:latin typeface="Times New Roman"/>
                          <a:ea typeface="Times New Roman"/>
                          <a:cs typeface="Times New Roman"/>
                          <a:sym typeface="Times New Roman"/>
                        </a:rPr>
                        <a:t>Map</a:t>
                      </a:r>
                      <a:endParaRPr sz="2100" u="none" cap="none" strike="noStrike">
                        <a:latin typeface="Times New Roman"/>
                        <a:ea typeface="Times New Roman"/>
                        <a:cs typeface="Times New Roman"/>
                        <a:sym typeface="Times New Roman"/>
                      </a:endParaRPr>
                    </a:p>
                  </a:txBody>
                  <a:tcPr marT="183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6350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Giá trị của mỗi phần tử trong Map bao gồm 2 phần đó là khóa (</a:t>
                      </a:r>
                      <a:r>
                        <a:rPr i="1" lang="en-US" sz="2100" u="none" cap="none" strike="noStrike">
                          <a:solidFill>
                            <a:srgbClr val="36365C"/>
                          </a:solidFill>
                          <a:latin typeface="Times New Roman"/>
                          <a:ea typeface="Times New Roman"/>
                          <a:cs typeface="Times New Roman"/>
                          <a:sym typeface="Times New Roman"/>
                        </a:rPr>
                        <a:t>ke</a:t>
                      </a:r>
                      <a:r>
                        <a:rPr lang="en-US" sz="2100" u="none" cap="none" strike="noStrike">
                          <a:solidFill>
                            <a:srgbClr val="36365C"/>
                          </a:solidFill>
                          <a:latin typeface="Times New Roman"/>
                          <a:ea typeface="Times New Roman"/>
                          <a:cs typeface="Times New Roman"/>
                          <a:sym typeface="Times New Roman"/>
                        </a:rPr>
                        <a:t>y) và giá trị</a:t>
                      </a:r>
                      <a:endParaRPr sz="2100" u="none" cap="none" strike="noStrike">
                        <a:latin typeface="Times New Roman"/>
                        <a:ea typeface="Times New Roman"/>
                        <a:cs typeface="Times New Roman"/>
                        <a:sym typeface="Times New Roman"/>
                      </a:endParaRPr>
                    </a:p>
                    <a:p>
                      <a:pPr indent="0" lvl="0" marL="6350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tương ứng của key đó (</a:t>
                      </a:r>
                      <a:r>
                        <a:rPr i="1" lang="en-US" sz="2100" u="none" cap="none" strike="noStrike">
                          <a:solidFill>
                            <a:srgbClr val="36365C"/>
                          </a:solidFill>
                          <a:latin typeface="Times New Roman"/>
                          <a:ea typeface="Times New Roman"/>
                          <a:cs typeface="Times New Roman"/>
                          <a:sym typeface="Times New Roman"/>
                        </a:rPr>
                        <a:t>value</a:t>
                      </a:r>
                      <a:r>
                        <a:rPr lang="en-US" sz="2100" u="none" cap="none" strike="noStrike">
                          <a:solidFill>
                            <a:srgbClr val="36365C"/>
                          </a:solidFill>
                          <a:latin typeface="Times New Roman"/>
                          <a:ea typeface="Times New Roman"/>
                          <a:cs typeface="Times New Roman"/>
                          <a:sym typeface="Times New Roman"/>
                        </a:rPr>
                        <a:t>) và khóa của các phần tử này là duy nhất.</a:t>
                      </a:r>
                      <a:endParaRPr sz="2100" u="none" cap="none" strike="noStrike">
                        <a:latin typeface="Times New Roman"/>
                        <a:ea typeface="Times New Roman"/>
                        <a:cs typeface="Times New Roman"/>
                        <a:sym typeface="Times New Roman"/>
                      </a:endParaRPr>
                    </a:p>
                  </a:txBody>
                  <a:tcPr marT="235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506525">
                <a:tc>
                  <a:txBody>
                    <a:bodyPr/>
                    <a:lstStyle/>
                    <a:p>
                      <a:pPr indent="0" lvl="0" marL="63500" marR="0" rtl="0" algn="l">
                        <a:lnSpc>
                          <a:spcPct val="100000"/>
                        </a:lnSpc>
                        <a:spcBef>
                          <a:spcPts val="0"/>
                        </a:spcBef>
                        <a:spcAft>
                          <a:spcPts val="0"/>
                        </a:spcAft>
                        <a:buNone/>
                      </a:pPr>
                      <a:r>
                        <a:rPr lang="en-US" sz="2100" u="none" cap="none" strike="noStrike">
                          <a:solidFill>
                            <a:srgbClr val="F17128"/>
                          </a:solidFill>
                          <a:latin typeface="Times New Roman"/>
                          <a:ea typeface="Times New Roman"/>
                          <a:cs typeface="Times New Roman"/>
                          <a:sym typeface="Times New Roman"/>
                        </a:rPr>
                        <a:t>SortedMap</a:t>
                      </a:r>
                      <a:endParaRPr sz="2100" u="none" cap="none" strike="noStrike">
                        <a:latin typeface="Times New Roman"/>
                        <a:ea typeface="Times New Roman"/>
                        <a:cs typeface="Times New Roman"/>
                        <a:sym typeface="Times New Roman"/>
                      </a:endParaRPr>
                    </a:p>
                  </a:txBody>
                  <a:tcPr marT="851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0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Là 1 dạng riêng của Map Interface, trong đó giá trị key được sắp xếp tăng dần.</a:t>
                      </a:r>
                      <a:endParaRPr sz="2100" u="none" cap="none" strike="noStrike">
                        <a:latin typeface="Times New Roman"/>
                        <a:ea typeface="Times New Roman"/>
                        <a:cs typeface="Times New Roman"/>
                        <a:sym typeface="Times New Roman"/>
                      </a:endParaRPr>
                    </a:p>
                  </a:txBody>
                  <a:tcPr marT="851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40" name="Google Shape;140;p2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41" name="Google Shape;141;p22"/>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Times New Roman"/>
                <a:ea typeface="Times New Roman"/>
                <a:cs typeface="Times New Roman"/>
                <a:sym typeface="Times New Roman"/>
              </a:rPr>
              <a:t>List Interface</a:t>
            </a:r>
            <a:endParaRPr/>
          </a:p>
        </p:txBody>
      </p:sp>
      <p:sp>
        <p:nvSpPr>
          <p:cNvPr id="142" name="Google Shape;142;p2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43" name="Google Shape;143;p22"/>
          <p:cNvSpPr txBox="1"/>
          <p:nvPr>
            <p:ph idx="4294967295" type="sldNum"/>
          </p:nvPr>
        </p:nvSpPr>
        <p:spPr>
          <a:xfrm>
            <a:off x="11792258" y="6758052"/>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144" name="Google Shape;144;p22"/>
          <p:cNvSpPr txBox="1"/>
          <p:nvPr/>
        </p:nvSpPr>
        <p:spPr>
          <a:xfrm>
            <a:off x="523879" y="1550753"/>
            <a:ext cx="10674350" cy="2585720"/>
          </a:xfrm>
          <a:prstGeom prst="rect">
            <a:avLst/>
          </a:prstGeom>
          <a:noFill/>
          <a:ln>
            <a:noFill/>
          </a:ln>
        </p:spPr>
        <p:txBody>
          <a:bodyPr anchorCtr="0" anchor="t" bIns="0" lIns="0" spcFirstLastPara="1" rIns="0" wrap="square" tIns="12050">
            <a:spAutoFit/>
          </a:bodyPr>
          <a:lstStyle/>
          <a:p>
            <a:pPr indent="-457200" lvl="0" marL="469900" marR="40640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List Interface </a:t>
            </a:r>
            <a:r>
              <a:rPr b="0" i="0" lang="en-US" sz="2800" u="none" cap="none" strike="noStrike">
                <a:solidFill>
                  <a:srgbClr val="36365C"/>
                </a:solidFill>
                <a:latin typeface="Times New Roman"/>
                <a:ea typeface="Times New Roman"/>
                <a:cs typeface="Times New Roman"/>
                <a:sym typeface="Times New Roman"/>
              </a:rPr>
              <a:t>là một loại Interface Collection, các phần tử của List  Interface được sắp xếp có thứ tự và giá trị của các phần tử này có thể  trùng nhau.</a:t>
            </a:r>
            <a:endParaRPr b="0" i="0" sz="2800" u="none" cap="none" strike="noStrike">
              <a:solidFill>
                <a:srgbClr val="000000"/>
              </a:solidFill>
              <a:latin typeface="Times New Roman"/>
              <a:ea typeface="Times New Roman"/>
              <a:cs typeface="Times New Roman"/>
              <a:sym typeface="Times New Roman"/>
            </a:endParaRPr>
          </a:p>
          <a:p>
            <a:pPr indent="-457200" lvl="1" marL="1384300" marR="5080" rtl="0" algn="just">
              <a:lnSpc>
                <a:spcPct val="100000"/>
              </a:lnSpc>
              <a:spcBef>
                <a:spcPts val="0"/>
              </a:spcBef>
              <a:spcAft>
                <a:spcPts val="0"/>
              </a:spcAft>
              <a:buClr>
                <a:srgbClr val="36365C"/>
              </a:buClr>
              <a:buSzPts val="1400"/>
              <a:buFont typeface="Noto Sans Symbols"/>
              <a:buChar char="▪"/>
            </a:pPr>
            <a:r>
              <a:rPr b="0" i="0" lang="en-US" sz="1400" u="none" cap="none" strike="noStrike">
                <a:solidFill>
                  <a:srgbClr val="000000"/>
                </a:solidFill>
                <a:latin typeface="Arial"/>
                <a:ea typeface="Arial"/>
                <a:cs typeface="Arial"/>
                <a:sym typeface="Arial"/>
              </a:rPr>
              <a:t>	</a:t>
            </a:r>
            <a:r>
              <a:rPr b="0" i="0" lang="en-US" sz="2800" u="none" cap="none" strike="noStrike">
                <a:solidFill>
                  <a:srgbClr val="36365C"/>
                </a:solidFill>
                <a:latin typeface="Times New Roman"/>
                <a:ea typeface="Times New Roman"/>
                <a:cs typeface="Times New Roman"/>
                <a:sym typeface="Times New Roman"/>
              </a:rPr>
              <a:t>Các phần tử trong List có thể được truy cập, thêm, sửa hoặc xóa  thông qua vị trí của nó trong danh sách, và phần tử đầu tiên trong  List sẽ có chỉ số là 0.</a:t>
            </a:r>
            <a:endParaRPr b="0" i="0" sz="2800" u="none" cap="none" strike="noStrike">
              <a:solidFill>
                <a:srgbClr val="000000"/>
              </a:solidFill>
              <a:latin typeface="Times New Roman"/>
              <a:ea typeface="Times New Roman"/>
              <a:cs typeface="Times New Roman"/>
              <a:sym typeface="Times New Roman"/>
            </a:endParaRPr>
          </a:p>
        </p:txBody>
      </p:sp>
      <p:sp>
        <p:nvSpPr>
          <p:cNvPr id="145" name="Google Shape;145;p22"/>
          <p:cNvSpPr txBox="1"/>
          <p:nvPr/>
        </p:nvSpPr>
        <p:spPr>
          <a:xfrm>
            <a:off x="1438583" y="4538428"/>
            <a:ext cx="1206500" cy="87884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Element  Index</a:t>
            </a:r>
            <a:endParaRPr b="0" i="0" sz="2800" u="none" cap="none" strike="noStrike">
              <a:solidFill>
                <a:srgbClr val="000000"/>
              </a:solidFill>
              <a:latin typeface="Times New Roman"/>
              <a:ea typeface="Times New Roman"/>
              <a:cs typeface="Times New Roman"/>
              <a:sym typeface="Times New Roman"/>
            </a:endParaRPr>
          </a:p>
        </p:txBody>
      </p:sp>
      <p:sp>
        <p:nvSpPr>
          <p:cNvPr id="146" name="Google Shape;146;p22"/>
          <p:cNvSpPr txBox="1"/>
          <p:nvPr/>
        </p:nvSpPr>
        <p:spPr>
          <a:xfrm>
            <a:off x="3580445" y="4965149"/>
            <a:ext cx="20320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0</a:t>
            </a:r>
            <a:endParaRPr b="0" i="0" sz="2800" u="none" cap="none" strike="noStrike">
              <a:solidFill>
                <a:srgbClr val="000000"/>
              </a:solidFill>
              <a:latin typeface="Times New Roman"/>
              <a:ea typeface="Times New Roman"/>
              <a:cs typeface="Times New Roman"/>
              <a:sym typeface="Times New Roman"/>
            </a:endParaRPr>
          </a:p>
        </p:txBody>
      </p:sp>
      <p:sp>
        <p:nvSpPr>
          <p:cNvPr id="147" name="Google Shape;147;p22"/>
          <p:cNvSpPr txBox="1"/>
          <p:nvPr/>
        </p:nvSpPr>
        <p:spPr>
          <a:xfrm>
            <a:off x="5268907" y="4965149"/>
            <a:ext cx="20320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1</a:t>
            </a:r>
            <a:endParaRPr b="0" i="0" sz="2800" u="none" cap="none" strike="noStrike">
              <a:solidFill>
                <a:srgbClr val="000000"/>
              </a:solidFill>
              <a:latin typeface="Times New Roman"/>
              <a:ea typeface="Times New Roman"/>
              <a:cs typeface="Times New Roman"/>
              <a:sym typeface="Times New Roman"/>
            </a:endParaRPr>
          </a:p>
        </p:txBody>
      </p:sp>
      <p:sp>
        <p:nvSpPr>
          <p:cNvPr id="148" name="Google Shape;148;p22"/>
          <p:cNvSpPr txBox="1"/>
          <p:nvPr/>
        </p:nvSpPr>
        <p:spPr>
          <a:xfrm>
            <a:off x="6868241" y="4965149"/>
            <a:ext cx="20320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2</a:t>
            </a:r>
            <a:endParaRPr b="0" i="0" sz="2800" u="none" cap="none" strike="noStrike">
              <a:solidFill>
                <a:srgbClr val="000000"/>
              </a:solidFill>
              <a:latin typeface="Times New Roman"/>
              <a:ea typeface="Times New Roman"/>
              <a:cs typeface="Times New Roman"/>
              <a:sym typeface="Times New Roman"/>
            </a:endParaRPr>
          </a:p>
        </p:txBody>
      </p:sp>
      <p:sp>
        <p:nvSpPr>
          <p:cNvPr id="149" name="Google Shape;149;p22"/>
          <p:cNvSpPr txBox="1"/>
          <p:nvPr/>
        </p:nvSpPr>
        <p:spPr>
          <a:xfrm>
            <a:off x="8467221" y="4965149"/>
            <a:ext cx="20320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3</a:t>
            </a:r>
            <a:endParaRPr b="0" i="0" sz="2800" u="none" cap="none" strike="noStrike">
              <a:solidFill>
                <a:srgbClr val="000000"/>
              </a:solidFill>
              <a:latin typeface="Times New Roman"/>
              <a:ea typeface="Times New Roman"/>
              <a:cs typeface="Times New Roman"/>
              <a:sym typeface="Times New Roman"/>
            </a:endParaRPr>
          </a:p>
        </p:txBody>
      </p:sp>
      <p:sp>
        <p:nvSpPr>
          <p:cNvPr id="150" name="Google Shape;150;p22"/>
          <p:cNvSpPr txBox="1"/>
          <p:nvPr/>
        </p:nvSpPr>
        <p:spPr>
          <a:xfrm>
            <a:off x="10154973" y="4965149"/>
            <a:ext cx="20320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4</a:t>
            </a:r>
            <a:endParaRPr b="0" i="0" sz="2800" u="none" cap="none" strike="noStrike">
              <a:solidFill>
                <a:srgbClr val="000000"/>
              </a:solidFill>
              <a:latin typeface="Times New Roman"/>
              <a:ea typeface="Times New Roman"/>
              <a:cs typeface="Times New Roman"/>
              <a:sym typeface="Times New Roman"/>
            </a:endParaRPr>
          </a:p>
        </p:txBody>
      </p:sp>
      <p:sp>
        <p:nvSpPr>
          <p:cNvPr id="151" name="Google Shape;151;p22"/>
          <p:cNvSpPr txBox="1"/>
          <p:nvPr/>
        </p:nvSpPr>
        <p:spPr>
          <a:xfrm>
            <a:off x="4174418" y="5818868"/>
            <a:ext cx="239522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A List collection</a:t>
            </a:r>
            <a:endParaRPr b="0" i="0" sz="2800" u="none" cap="none" strike="noStrike">
              <a:solidFill>
                <a:srgbClr val="000000"/>
              </a:solidFill>
              <a:latin typeface="Times New Roman"/>
              <a:ea typeface="Times New Roman"/>
              <a:cs typeface="Times New Roman"/>
              <a:sym typeface="Times New Roman"/>
            </a:endParaRPr>
          </a:p>
        </p:txBody>
      </p:sp>
      <p:graphicFrame>
        <p:nvGraphicFramePr>
          <p:cNvPr id="152" name="Google Shape;152;p22"/>
          <p:cNvGraphicFramePr/>
          <p:nvPr/>
        </p:nvGraphicFramePr>
        <p:xfrm>
          <a:off x="2884479" y="4642695"/>
          <a:ext cx="3000000" cy="3000000"/>
        </p:xfrm>
        <a:graphic>
          <a:graphicData uri="http://schemas.openxmlformats.org/drawingml/2006/table">
            <a:tbl>
              <a:tblPr bandRow="1" firstRow="1">
                <a:noFill/>
                <a:tableStyleId>{04A2D1EB-CD79-4310-ACE0-E75B65062D01}</a:tableStyleId>
              </a:tblPr>
              <a:tblGrid>
                <a:gridCol w="1625600"/>
                <a:gridCol w="1625600"/>
                <a:gridCol w="1625600"/>
                <a:gridCol w="1625600"/>
                <a:gridCol w="1625600"/>
              </a:tblGrid>
              <a:tr h="370850">
                <a:tc>
                  <a:txBody>
                    <a:bodyPr/>
                    <a:lstStyle/>
                    <a:p>
                      <a:pPr indent="0" lvl="0" marL="517525" marR="0" rtl="0" algn="l">
                        <a:lnSpc>
                          <a:spcPct val="100000"/>
                        </a:lnSpc>
                        <a:spcBef>
                          <a:spcPts val="0"/>
                        </a:spcBef>
                        <a:spcAft>
                          <a:spcPts val="0"/>
                        </a:spcAft>
                        <a:buNone/>
                      </a:pPr>
                      <a:r>
                        <a:rPr lang="en-US" sz="1800" u="none" cap="none" strike="noStrike">
                          <a:solidFill>
                            <a:srgbClr val="36365C"/>
                          </a:solidFill>
                          <a:latin typeface="Quattrocento Sans"/>
                          <a:ea typeface="Quattrocento Sans"/>
                          <a:cs typeface="Quattrocento Sans"/>
                          <a:sym typeface="Quattrocento Sans"/>
                        </a:rPr>
                        <a:t>Apple</a:t>
                      </a:r>
                      <a:endParaRPr sz="1800" u="none" cap="none" strike="noStrike">
                        <a:latin typeface="Quattrocento Sans"/>
                        <a:ea typeface="Quattrocento Sans"/>
                        <a:cs typeface="Quattrocento Sans"/>
                        <a:sym typeface="Quattrocento Sans"/>
                      </a:endParaRPr>
                    </a:p>
                  </a:txBody>
                  <a:tcPr marT="40000" marB="0" marR="0" marL="0">
                    <a:lnL cap="flat" cmpd="sng" w="12700">
                      <a:solidFill>
                        <a:srgbClr val="36365C"/>
                      </a:solidFill>
                      <a:prstDash val="solid"/>
                      <a:round/>
                      <a:headEnd len="sm" w="sm" type="none"/>
                      <a:tailEnd len="sm" w="sm" type="none"/>
                    </a:lnL>
                    <a:lnR cap="flat" cmpd="sng" w="12700">
                      <a:solidFill>
                        <a:srgbClr val="36365C"/>
                      </a:solidFill>
                      <a:prstDash val="solid"/>
                      <a:round/>
                      <a:headEnd len="sm" w="sm" type="none"/>
                      <a:tailEnd len="sm" w="sm" type="none"/>
                    </a:lnR>
                    <a:lnT cap="flat" cmpd="sng" w="12700">
                      <a:solidFill>
                        <a:srgbClr val="36365C"/>
                      </a:solidFill>
                      <a:prstDash val="solid"/>
                      <a:round/>
                      <a:headEnd len="sm" w="sm" type="none"/>
                      <a:tailEnd len="sm" w="sm" type="none"/>
                    </a:lnT>
                    <a:lnB cap="flat" cmpd="sng" w="12700">
                      <a:solidFill>
                        <a:srgbClr val="36365C"/>
                      </a:solidFill>
                      <a:prstDash val="solid"/>
                      <a:round/>
                      <a:headEnd len="sm" w="sm" type="none"/>
                      <a:tailEnd len="sm" w="sm" type="none"/>
                    </a:lnB>
                  </a:tcPr>
                </a:tc>
                <a:tc>
                  <a:txBody>
                    <a:bodyPr/>
                    <a:lstStyle/>
                    <a:p>
                      <a:pPr indent="0" lvl="0" marL="501015" marR="0" rtl="0" algn="l">
                        <a:lnSpc>
                          <a:spcPct val="100000"/>
                        </a:lnSpc>
                        <a:spcBef>
                          <a:spcPts val="0"/>
                        </a:spcBef>
                        <a:spcAft>
                          <a:spcPts val="0"/>
                        </a:spcAft>
                        <a:buNone/>
                      </a:pPr>
                      <a:r>
                        <a:rPr lang="en-US" sz="1800" u="none" cap="none" strike="noStrike">
                          <a:solidFill>
                            <a:srgbClr val="36365C"/>
                          </a:solidFill>
                          <a:latin typeface="Quattrocento Sans"/>
                          <a:ea typeface="Quattrocento Sans"/>
                          <a:cs typeface="Quattrocento Sans"/>
                          <a:sym typeface="Quattrocento Sans"/>
                        </a:rPr>
                        <a:t>Lemon</a:t>
                      </a:r>
                      <a:endParaRPr sz="1800" u="none" cap="none" strike="noStrike">
                        <a:latin typeface="Quattrocento Sans"/>
                        <a:ea typeface="Quattrocento Sans"/>
                        <a:cs typeface="Quattrocento Sans"/>
                        <a:sym typeface="Quattrocento Sans"/>
                      </a:endParaRPr>
                    </a:p>
                  </a:txBody>
                  <a:tcPr marT="40000" marB="0" marR="0" marL="0">
                    <a:lnL cap="flat" cmpd="sng" w="12700">
                      <a:solidFill>
                        <a:srgbClr val="36365C"/>
                      </a:solidFill>
                      <a:prstDash val="solid"/>
                      <a:round/>
                      <a:headEnd len="sm" w="sm" type="none"/>
                      <a:tailEnd len="sm" w="sm" type="none"/>
                    </a:lnL>
                    <a:lnR cap="flat" cmpd="sng" w="12700">
                      <a:solidFill>
                        <a:srgbClr val="36365C"/>
                      </a:solidFill>
                      <a:prstDash val="solid"/>
                      <a:round/>
                      <a:headEnd len="sm" w="sm" type="none"/>
                      <a:tailEnd len="sm" w="sm" type="none"/>
                    </a:lnR>
                    <a:lnT cap="flat" cmpd="sng" w="12700">
                      <a:solidFill>
                        <a:srgbClr val="36365C"/>
                      </a:solidFill>
                      <a:prstDash val="solid"/>
                      <a:round/>
                      <a:headEnd len="sm" w="sm" type="none"/>
                      <a:tailEnd len="sm" w="sm" type="none"/>
                    </a:lnT>
                    <a:lnB cap="flat" cmpd="sng" w="12700">
                      <a:solidFill>
                        <a:srgbClr val="36365C"/>
                      </a:solidFill>
                      <a:prstDash val="solid"/>
                      <a:round/>
                      <a:headEnd len="sm" w="sm" type="none"/>
                      <a:tailEnd len="sm" w="sm" type="none"/>
                    </a:lnB>
                  </a:tcPr>
                </a:tc>
                <a:tc>
                  <a:txBody>
                    <a:bodyPr/>
                    <a:lstStyle/>
                    <a:p>
                      <a:pPr indent="0" lvl="0" marL="445134" marR="0" rtl="0" algn="l">
                        <a:lnSpc>
                          <a:spcPct val="100000"/>
                        </a:lnSpc>
                        <a:spcBef>
                          <a:spcPts val="0"/>
                        </a:spcBef>
                        <a:spcAft>
                          <a:spcPts val="0"/>
                        </a:spcAft>
                        <a:buNone/>
                      </a:pPr>
                      <a:r>
                        <a:rPr lang="en-US" sz="1800" u="none" cap="none" strike="noStrike">
                          <a:solidFill>
                            <a:srgbClr val="36365C"/>
                          </a:solidFill>
                          <a:latin typeface="Quattrocento Sans"/>
                          <a:ea typeface="Quattrocento Sans"/>
                          <a:cs typeface="Quattrocento Sans"/>
                          <a:sym typeface="Quattrocento Sans"/>
                        </a:rPr>
                        <a:t>Banana</a:t>
                      </a:r>
                      <a:endParaRPr sz="1800" u="none" cap="none" strike="noStrike">
                        <a:latin typeface="Quattrocento Sans"/>
                        <a:ea typeface="Quattrocento Sans"/>
                        <a:cs typeface="Quattrocento Sans"/>
                        <a:sym typeface="Quattrocento Sans"/>
                      </a:endParaRPr>
                    </a:p>
                  </a:txBody>
                  <a:tcPr marT="40000" marB="0" marR="0" marL="0">
                    <a:lnL cap="flat" cmpd="sng" w="12700">
                      <a:solidFill>
                        <a:srgbClr val="36365C"/>
                      </a:solidFill>
                      <a:prstDash val="solid"/>
                      <a:round/>
                      <a:headEnd len="sm" w="sm" type="none"/>
                      <a:tailEnd len="sm" w="sm" type="none"/>
                    </a:lnL>
                    <a:lnR cap="flat" cmpd="sng" w="12700">
                      <a:solidFill>
                        <a:srgbClr val="36365C"/>
                      </a:solidFill>
                      <a:prstDash val="solid"/>
                      <a:round/>
                      <a:headEnd len="sm" w="sm" type="none"/>
                      <a:tailEnd len="sm" w="sm" type="none"/>
                    </a:lnR>
                    <a:lnT cap="flat" cmpd="sng" w="12700">
                      <a:solidFill>
                        <a:srgbClr val="36365C"/>
                      </a:solidFill>
                      <a:prstDash val="solid"/>
                      <a:round/>
                      <a:headEnd len="sm" w="sm" type="none"/>
                      <a:tailEnd len="sm" w="sm" type="none"/>
                    </a:lnT>
                    <a:lnB cap="flat" cmpd="sng" w="12700">
                      <a:solidFill>
                        <a:srgbClr val="36365C"/>
                      </a:solidFill>
                      <a:prstDash val="solid"/>
                      <a:round/>
                      <a:headEnd len="sm" w="sm" type="none"/>
                      <a:tailEnd len="sm" w="sm" type="none"/>
                    </a:lnB>
                  </a:tcPr>
                </a:tc>
                <a:tc>
                  <a:txBody>
                    <a:bodyPr/>
                    <a:lstStyle/>
                    <a:p>
                      <a:pPr indent="0" lvl="0" marL="438784" marR="0" rtl="0" algn="l">
                        <a:lnSpc>
                          <a:spcPct val="100000"/>
                        </a:lnSpc>
                        <a:spcBef>
                          <a:spcPts val="0"/>
                        </a:spcBef>
                        <a:spcAft>
                          <a:spcPts val="0"/>
                        </a:spcAft>
                        <a:buNone/>
                      </a:pPr>
                      <a:r>
                        <a:rPr lang="en-US" sz="1800" u="none" cap="none" strike="noStrike">
                          <a:solidFill>
                            <a:srgbClr val="36365C"/>
                          </a:solidFill>
                          <a:latin typeface="Quattrocento Sans"/>
                          <a:ea typeface="Quattrocento Sans"/>
                          <a:cs typeface="Quattrocento Sans"/>
                          <a:sym typeface="Quattrocento Sans"/>
                        </a:rPr>
                        <a:t>Orange</a:t>
                      </a:r>
                      <a:endParaRPr sz="1800" u="none" cap="none" strike="noStrike">
                        <a:latin typeface="Quattrocento Sans"/>
                        <a:ea typeface="Quattrocento Sans"/>
                        <a:cs typeface="Quattrocento Sans"/>
                        <a:sym typeface="Quattrocento Sans"/>
                      </a:endParaRPr>
                    </a:p>
                  </a:txBody>
                  <a:tcPr marT="40000" marB="0" marR="0" marL="0">
                    <a:lnL cap="flat" cmpd="sng" w="12700">
                      <a:solidFill>
                        <a:srgbClr val="36365C"/>
                      </a:solidFill>
                      <a:prstDash val="solid"/>
                      <a:round/>
                      <a:headEnd len="sm" w="sm" type="none"/>
                      <a:tailEnd len="sm" w="sm" type="none"/>
                    </a:lnL>
                    <a:lnR cap="flat" cmpd="sng" w="12700">
                      <a:solidFill>
                        <a:srgbClr val="36365C"/>
                      </a:solidFill>
                      <a:prstDash val="solid"/>
                      <a:round/>
                      <a:headEnd len="sm" w="sm" type="none"/>
                      <a:tailEnd len="sm" w="sm" type="none"/>
                    </a:lnR>
                    <a:lnT cap="flat" cmpd="sng" w="12700">
                      <a:solidFill>
                        <a:srgbClr val="36365C"/>
                      </a:solidFill>
                      <a:prstDash val="solid"/>
                      <a:round/>
                      <a:headEnd len="sm" w="sm" type="none"/>
                      <a:tailEnd len="sm" w="sm" type="none"/>
                    </a:lnT>
                    <a:lnB cap="flat" cmpd="sng" w="12700">
                      <a:solidFill>
                        <a:srgbClr val="36365C"/>
                      </a:solidFill>
                      <a:prstDash val="solid"/>
                      <a:round/>
                      <a:headEnd len="sm" w="sm" type="none"/>
                      <a:tailEnd len="sm" w="sm" type="none"/>
                    </a:lnB>
                  </a:tcPr>
                </a:tc>
                <a:tc>
                  <a:txBody>
                    <a:bodyPr/>
                    <a:lstStyle/>
                    <a:p>
                      <a:pPr indent="0" lvl="0" marL="510540" marR="0" rtl="0" algn="l">
                        <a:lnSpc>
                          <a:spcPct val="100000"/>
                        </a:lnSpc>
                        <a:spcBef>
                          <a:spcPts val="0"/>
                        </a:spcBef>
                        <a:spcAft>
                          <a:spcPts val="0"/>
                        </a:spcAft>
                        <a:buNone/>
                      </a:pPr>
                      <a:r>
                        <a:rPr lang="en-US" sz="1800" u="none" cap="none" strike="noStrike">
                          <a:solidFill>
                            <a:srgbClr val="36365C"/>
                          </a:solidFill>
                          <a:latin typeface="Quattrocento Sans"/>
                          <a:ea typeface="Quattrocento Sans"/>
                          <a:cs typeface="Quattrocento Sans"/>
                          <a:sym typeface="Quattrocento Sans"/>
                        </a:rPr>
                        <a:t>Grape</a:t>
                      </a:r>
                      <a:endParaRPr sz="1800" u="none" cap="none" strike="noStrike">
                        <a:latin typeface="Quattrocento Sans"/>
                        <a:ea typeface="Quattrocento Sans"/>
                        <a:cs typeface="Quattrocento Sans"/>
                        <a:sym typeface="Quattrocento Sans"/>
                      </a:endParaRPr>
                    </a:p>
                  </a:txBody>
                  <a:tcPr marT="40000" marB="0" marR="0" marL="0">
                    <a:lnL cap="flat" cmpd="sng" w="12700">
                      <a:solidFill>
                        <a:srgbClr val="36365C"/>
                      </a:solidFill>
                      <a:prstDash val="solid"/>
                      <a:round/>
                      <a:headEnd len="sm" w="sm" type="none"/>
                      <a:tailEnd len="sm" w="sm" type="none"/>
                    </a:lnL>
                    <a:lnR cap="flat" cmpd="sng" w="12700">
                      <a:solidFill>
                        <a:srgbClr val="36365C"/>
                      </a:solidFill>
                      <a:prstDash val="solid"/>
                      <a:round/>
                      <a:headEnd len="sm" w="sm" type="none"/>
                      <a:tailEnd len="sm" w="sm" type="none"/>
                    </a:lnR>
                    <a:lnT cap="flat" cmpd="sng" w="12700">
                      <a:solidFill>
                        <a:srgbClr val="36365C"/>
                      </a:solidFill>
                      <a:prstDash val="solid"/>
                      <a:round/>
                      <a:headEnd len="sm" w="sm" type="none"/>
                      <a:tailEnd len="sm" w="sm" type="none"/>
                    </a:lnT>
                    <a:lnB cap="flat" cmpd="sng" w="12700">
                      <a:solidFill>
                        <a:srgbClr val="36365C"/>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