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3" r:id="rId1"/>
  </p:sldMasterIdLst>
  <p:notesMasterIdLst>
    <p:notesMasterId r:id="rId36"/>
  </p:notesMasterIdLst>
  <p:sldIdLst>
    <p:sldId id="257" r:id="rId2"/>
    <p:sldId id="329" r:id="rId3"/>
    <p:sldId id="431" r:id="rId4"/>
    <p:sldId id="443" r:id="rId5"/>
    <p:sldId id="445" r:id="rId6"/>
    <p:sldId id="444" r:id="rId7"/>
    <p:sldId id="446" r:id="rId8"/>
    <p:sldId id="393" r:id="rId9"/>
    <p:sldId id="465" r:id="rId10"/>
    <p:sldId id="408" r:id="rId11"/>
    <p:sldId id="447" r:id="rId12"/>
    <p:sldId id="448" r:id="rId13"/>
    <p:sldId id="449" r:id="rId14"/>
    <p:sldId id="466" r:id="rId15"/>
    <p:sldId id="468" r:id="rId16"/>
    <p:sldId id="469" r:id="rId17"/>
    <p:sldId id="471" r:id="rId18"/>
    <p:sldId id="472" r:id="rId19"/>
    <p:sldId id="473" r:id="rId20"/>
    <p:sldId id="474" r:id="rId21"/>
    <p:sldId id="475" r:id="rId22"/>
    <p:sldId id="453" r:id="rId23"/>
    <p:sldId id="454" r:id="rId24"/>
    <p:sldId id="455" r:id="rId25"/>
    <p:sldId id="456" r:id="rId26"/>
    <p:sldId id="457" r:id="rId27"/>
    <p:sldId id="458" r:id="rId28"/>
    <p:sldId id="459" r:id="rId29"/>
    <p:sldId id="460" r:id="rId30"/>
    <p:sldId id="461" r:id="rId31"/>
    <p:sldId id="462" r:id="rId32"/>
    <p:sldId id="463" r:id="rId33"/>
    <p:sldId id="464" r:id="rId34"/>
    <p:sldId id="333" r:id="rId35"/>
  </p:sldIdLst>
  <p:sldSz cx="9144000" cy="5143500" type="screen16x9"/>
  <p:notesSz cx="7315200" cy="96012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sdc_cuongtm" initials="o" lastIdx="1" clrIdx="0">
    <p:extLst>
      <p:ext uri="{19B8F6BF-5375-455C-9EA6-DF929625EA0E}">
        <p15:presenceInfo xmlns:p15="http://schemas.microsoft.com/office/powerpoint/2012/main" userId="S-1-5-21-1978076751-3396122582-1341001408-146244" providerId="AD"/>
      </p:ext>
    </p:extLst>
  </p:cmAuthor>
  <p:cmAuthor id="2" name="Cường Vịnh" initials="CV" lastIdx="1" clrIdx="1">
    <p:extLst>
      <p:ext uri="{19B8F6BF-5375-455C-9EA6-DF929625EA0E}">
        <p15:presenceInfo xmlns:p15="http://schemas.microsoft.com/office/powerpoint/2012/main" userId="303aacfb096302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ACBE"/>
    <a:srgbClr val="E87071"/>
    <a:srgbClr val="FFB850"/>
    <a:srgbClr val="3C844A"/>
    <a:srgbClr val="A26CB8"/>
    <a:srgbClr val="663A77"/>
    <a:srgbClr val="FFAA2D"/>
    <a:srgbClr val="F1A9A9"/>
    <a:srgbClr val="01DAF1"/>
    <a:srgbClr val="FFD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4" autoAdjust="0"/>
    <p:restoredTop sz="91760" autoAdjust="0"/>
  </p:normalViewPr>
  <p:slideViewPr>
    <p:cSldViewPr snapToGrid="0">
      <p:cViewPr varScale="1">
        <p:scale>
          <a:sx n="131" d="100"/>
          <a:sy n="131" d="100"/>
        </p:scale>
        <p:origin x="944" y="176"/>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zh-CN" altLang="en-US"/>
          </a:p>
        </p:txBody>
      </p:sp>
      <p:sp>
        <p:nvSpPr>
          <p:cNvPr id="3" name="日期占位符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B48137A3-A659-45B4-A19F-C1B005FCD7C6}" type="datetimeFigureOut">
              <a:rPr lang="zh-CN" altLang="en-US" smtClean="0"/>
              <a:t>2024/12/22</a:t>
            </a:fld>
            <a:endParaRPr lang="zh-CN" altLang="en-US"/>
          </a:p>
        </p:txBody>
      </p:sp>
      <p:sp>
        <p:nvSpPr>
          <p:cNvPr id="4" name="幻灯片图像占位符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zh-CN" altLang="en-US"/>
          </a:p>
        </p:txBody>
      </p:sp>
      <p:sp>
        <p:nvSpPr>
          <p:cNvPr id="5" name="备注占位符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C6A56CAD-6EE7-44C3-9BDA-506B74854F69}" type="slidenum">
              <a:rPr lang="zh-CN" altLang="en-US" smtClean="0"/>
              <a:t>‹#›</a:t>
            </a:fld>
            <a:endParaRPr lang="zh-CN" altLang="en-US"/>
          </a:p>
        </p:txBody>
      </p:sp>
    </p:spTree>
    <p:extLst>
      <p:ext uri="{BB962C8B-B14F-4D97-AF65-F5344CB8AC3E}">
        <p14:creationId xmlns:p14="http://schemas.microsoft.com/office/powerpoint/2010/main" val="1357539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a:t>
            </a:fld>
            <a:endParaRPr lang="zh-CN" altLang="en-US"/>
          </a:p>
        </p:txBody>
      </p:sp>
    </p:spTree>
    <p:extLst>
      <p:ext uri="{BB962C8B-B14F-4D97-AF65-F5344CB8AC3E}">
        <p14:creationId xmlns:p14="http://schemas.microsoft.com/office/powerpoint/2010/main" val="9640436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10</a:t>
            </a:fld>
            <a:endParaRPr lang="zh-CN" altLang="en-US"/>
          </a:p>
        </p:txBody>
      </p:sp>
    </p:spTree>
    <p:extLst>
      <p:ext uri="{BB962C8B-B14F-4D97-AF65-F5344CB8AC3E}">
        <p14:creationId xmlns:p14="http://schemas.microsoft.com/office/powerpoint/2010/main" val="1762961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11</a:t>
            </a:fld>
            <a:endParaRPr lang="zh-CN" altLang="en-US"/>
          </a:p>
        </p:txBody>
      </p:sp>
    </p:spTree>
    <p:extLst>
      <p:ext uri="{BB962C8B-B14F-4D97-AF65-F5344CB8AC3E}">
        <p14:creationId xmlns:p14="http://schemas.microsoft.com/office/powerpoint/2010/main" val="2715959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12</a:t>
            </a:fld>
            <a:endParaRPr lang="zh-CN" altLang="en-US"/>
          </a:p>
        </p:txBody>
      </p:sp>
    </p:spTree>
    <p:extLst>
      <p:ext uri="{BB962C8B-B14F-4D97-AF65-F5344CB8AC3E}">
        <p14:creationId xmlns:p14="http://schemas.microsoft.com/office/powerpoint/2010/main" val="932615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13</a:t>
            </a:fld>
            <a:endParaRPr lang="zh-CN" altLang="en-US"/>
          </a:p>
        </p:txBody>
      </p:sp>
    </p:spTree>
    <p:extLst>
      <p:ext uri="{BB962C8B-B14F-4D97-AF65-F5344CB8AC3E}">
        <p14:creationId xmlns:p14="http://schemas.microsoft.com/office/powerpoint/2010/main" val="3853845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1FB35-A39E-959F-0606-8C2D157A582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D9A39D3-F419-66C2-D1A1-EA2766631849}"/>
              </a:ext>
            </a:extLst>
          </p:cNvPr>
          <p:cNvSpPr>
            <a:spLocks noGrp="1" noRot="1" noChangeAspect="1"/>
          </p:cNvSpPr>
          <p:nvPr>
            <p:ph type="sldImg"/>
          </p:nvPr>
        </p:nvSpPr>
        <p:spPr>
          <a:xfrm>
            <a:off x="777875" y="1200150"/>
            <a:ext cx="5759450" cy="3240088"/>
          </a:xfrm>
        </p:spPr>
      </p:sp>
      <p:sp>
        <p:nvSpPr>
          <p:cNvPr id="3" name="备注占位符 2">
            <a:extLst>
              <a:ext uri="{FF2B5EF4-FFF2-40B4-BE49-F238E27FC236}">
                <a16:creationId xmlns:a16="http://schemas.microsoft.com/office/drawing/2014/main" id="{9F35C3C4-EEAE-2329-8646-201D259DB21D}"/>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D163BD7-8EA2-D348-75EC-57536A0641D4}"/>
              </a:ext>
            </a:extLst>
          </p:cNvPr>
          <p:cNvSpPr>
            <a:spLocks noGrp="1"/>
          </p:cNvSpPr>
          <p:nvPr>
            <p:ph type="sldNum" sz="quarter" idx="10"/>
          </p:nvPr>
        </p:nvSpPr>
        <p:spPr/>
        <p:txBody>
          <a:bodyPr/>
          <a:lstStyle/>
          <a:p>
            <a:fld id="{C6A56CAD-6EE7-44C3-9BDA-506B74854F69}" type="slidenum">
              <a:rPr lang="zh-CN" altLang="en-US" smtClean="0"/>
              <a:t>14</a:t>
            </a:fld>
            <a:endParaRPr lang="zh-CN" altLang="en-US"/>
          </a:p>
        </p:txBody>
      </p:sp>
    </p:spTree>
    <p:extLst>
      <p:ext uri="{BB962C8B-B14F-4D97-AF65-F5344CB8AC3E}">
        <p14:creationId xmlns:p14="http://schemas.microsoft.com/office/powerpoint/2010/main" val="2809771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B49AC-929C-7823-E8FA-008F8A36923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3E636F3-3A2E-4A6D-E1A4-02D5C8E6BA2E}"/>
              </a:ext>
            </a:extLst>
          </p:cNvPr>
          <p:cNvSpPr>
            <a:spLocks noGrp="1" noRot="1" noChangeAspect="1"/>
          </p:cNvSpPr>
          <p:nvPr>
            <p:ph type="sldImg"/>
          </p:nvPr>
        </p:nvSpPr>
        <p:spPr>
          <a:xfrm>
            <a:off x="777875" y="1200150"/>
            <a:ext cx="5759450" cy="3240088"/>
          </a:xfrm>
        </p:spPr>
      </p:sp>
      <p:sp>
        <p:nvSpPr>
          <p:cNvPr id="3" name="备注占位符 2">
            <a:extLst>
              <a:ext uri="{FF2B5EF4-FFF2-40B4-BE49-F238E27FC236}">
                <a16:creationId xmlns:a16="http://schemas.microsoft.com/office/drawing/2014/main" id="{C505CC4F-7DDC-1E39-BCEB-28C8940BF88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D28C5D7-835B-5EEF-31A4-71951FF501E6}"/>
              </a:ext>
            </a:extLst>
          </p:cNvPr>
          <p:cNvSpPr>
            <a:spLocks noGrp="1"/>
          </p:cNvSpPr>
          <p:nvPr>
            <p:ph type="sldNum" sz="quarter" idx="10"/>
          </p:nvPr>
        </p:nvSpPr>
        <p:spPr/>
        <p:txBody>
          <a:bodyPr/>
          <a:lstStyle/>
          <a:p>
            <a:fld id="{C6A56CAD-6EE7-44C3-9BDA-506B74854F69}" type="slidenum">
              <a:rPr lang="zh-CN" altLang="en-US" smtClean="0"/>
              <a:t>15</a:t>
            </a:fld>
            <a:endParaRPr lang="zh-CN" altLang="en-US"/>
          </a:p>
        </p:txBody>
      </p:sp>
    </p:spTree>
    <p:extLst>
      <p:ext uri="{BB962C8B-B14F-4D97-AF65-F5344CB8AC3E}">
        <p14:creationId xmlns:p14="http://schemas.microsoft.com/office/powerpoint/2010/main" val="765790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5D26A-FB72-9053-EE51-6B787572F41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B296F55-57E6-814E-8947-B5E744B0E251}"/>
              </a:ext>
            </a:extLst>
          </p:cNvPr>
          <p:cNvSpPr>
            <a:spLocks noGrp="1" noRot="1" noChangeAspect="1"/>
          </p:cNvSpPr>
          <p:nvPr>
            <p:ph type="sldImg"/>
          </p:nvPr>
        </p:nvSpPr>
        <p:spPr>
          <a:xfrm>
            <a:off x="777875" y="1200150"/>
            <a:ext cx="5759450" cy="3240088"/>
          </a:xfrm>
        </p:spPr>
      </p:sp>
      <p:sp>
        <p:nvSpPr>
          <p:cNvPr id="3" name="备注占位符 2">
            <a:extLst>
              <a:ext uri="{FF2B5EF4-FFF2-40B4-BE49-F238E27FC236}">
                <a16:creationId xmlns:a16="http://schemas.microsoft.com/office/drawing/2014/main" id="{82429DE1-A742-6E0C-D9D0-D87247C685F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A90FE3F-0D18-3FD6-C1DC-D3E0EBA422FD}"/>
              </a:ext>
            </a:extLst>
          </p:cNvPr>
          <p:cNvSpPr>
            <a:spLocks noGrp="1"/>
          </p:cNvSpPr>
          <p:nvPr>
            <p:ph type="sldNum" sz="quarter" idx="10"/>
          </p:nvPr>
        </p:nvSpPr>
        <p:spPr/>
        <p:txBody>
          <a:bodyPr/>
          <a:lstStyle/>
          <a:p>
            <a:fld id="{C6A56CAD-6EE7-44C3-9BDA-506B74854F69}" type="slidenum">
              <a:rPr lang="zh-CN" altLang="en-US" smtClean="0"/>
              <a:t>16</a:t>
            </a:fld>
            <a:endParaRPr lang="zh-CN" altLang="en-US"/>
          </a:p>
        </p:txBody>
      </p:sp>
    </p:spTree>
    <p:extLst>
      <p:ext uri="{BB962C8B-B14F-4D97-AF65-F5344CB8AC3E}">
        <p14:creationId xmlns:p14="http://schemas.microsoft.com/office/powerpoint/2010/main" val="3340359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CE35B-F765-E149-8FA8-C2FAB52753E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29AA3D0-260A-4DC6-E54B-27343EBCEC4F}"/>
              </a:ext>
            </a:extLst>
          </p:cNvPr>
          <p:cNvSpPr>
            <a:spLocks noGrp="1" noRot="1" noChangeAspect="1"/>
          </p:cNvSpPr>
          <p:nvPr>
            <p:ph type="sldImg"/>
          </p:nvPr>
        </p:nvSpPr>
        <p:spPr>
          <a:xfrm>
            <a:off x="777875" y="1200150"/>
            <a:ext cx="5759450" cy="3240088"/>
          </a:xfrm>
        </p:spPr>
      </p:sp>
      <p:sp>
        <p:nvSpPr>
          <p:cNvPr id="3" name="备注占位符 2">
            <a:extLst>
              <a:ext uri="{FF2B5EF4-FFF2-40B4-BE49-F238E27FC236}">
                <a16:creationId xmlns:a16="http://schemas.microsoft.com/office/drawing/2014/main" id="{F7FA1C74-A802-5072-1DE7-4B817C985EF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15CDBDC6-113E-F7DF-DA15-F5F4FBBAD3DE}"/>
              </a:ext>
            </a:extLst>
          </p:cNvPr>
          <p:cNvSpPr>
            <a:spLocks noGrp="1"/>
          </p:cNvSpPr>
          <p:nvPr>
            <p:ph type="sldNum" sz="quarter" idx="10"/>
          </p:nvPr>
        </p:nvSpPr>
        <p:spPr/>
        <p:txBody>
          <a:bodyPr/>
          <a:lstStyle/>
          <a:p>
            <a:fld id="{C6A56CAD-6EE7-44C3-9BDA-506B74854F69}" type="slidenum">
              <a:rPr lang="zh-CN" altLang="en-US" smtClean="0"/>
              <a:t>17</a:t>
            </a:fld>
            <a:endParaRPr lang="zh-CN" altLang="en-US"/>
          </a:p>
        </p:txBody>
      </p:sp>
    </p:spTree>
    <p:extLst>
      <p:ext uri="{BB962C8B-B14F-4D97-AF65-F5344CB8AC3E}">
        <p14:creationId xmlns:p14="http://schemas.microsoft.com/office/powerpoint/2010/main" val="1025651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F9CB4-7B09-5A02-3471-0FDB5CCFE31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083012E-C405-4980-719D-4557F38A4540}"/>
              </a:ext>
            </a:extLst>
          </p:cNvPr>
          <p:cNvSpPr>
            <a:spLocks noGrp="1" noRot="1" noChangeAspect="1"/>
          </p:cNvSpPr>
          <p:nvPr>
            <p:ph type="sldImg"/>
          </p:nvPr>
        </p:nvSpPr>
        <p:spPr>
          <a:xfrm>
            <a:off x="777875" y="1200150"/>
            <a:ext cx="5759450" cy="3240088"/>
          </a:xfrm>
        </p:spPr>
      </p:sp>
      <p:sp>
        <p:nvSpPr>
          <p:cNvPr id="3" name="备注占位符 2">
            <a:extLst>
              <a:ext uri="{FF2B5EF4-FFF2-40B4-BE49-F238E27FC236}">
                <a16:creationId xmlns:a16="http://schemas.microsoft.com/office/drawing/2014/main" id="{28260C0A-24DF-AA59-0760-2CC3DA2DBDF3}"/>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729B04C5-91B4-6EF9-B66D-8B29206046B9}"/>
              </a:ext>
            </a:extLst>
          </p:cNvPr>
          <p:cNvSpPr>
            <a:spLocks noGrp="1"/>
          </p:cNvSpPr>
          <p:nvPr>
            <p:ph type="sldNum" sz="quarter" idx="10"/>
          </p:nvPr>
        </p:nvSpPr>
        <p:spPr/>
        <p:txBody>
          <a:bodyPr/>
          <a:lstStyle/>
          <a:p>
            <a:fld id="{C6A56CAD-6EE7-44C3-9BDA-506B74854F69}" type="slidenum">
              <a:rPr lang="zh-CN" altLang="en-US" smtClean="0"/>
              <a:t>18</a:t>
            </a:fld>
            <a:endParaRPr lang="zh-CN" altLang="en-US"/>
          </a:p>
        </p:txBody>
      </p:sp>
    </p:spTree>
    <p:extLst>
      <p:ext uri="{BB962C8B-B14F-4D97-AF65-F5344CB8AC3E}">
        <p14:creationId xmlns:p14="http://schemas.microsoft.com/office/powerpoint/2010/main" val="3800787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B66E0-C32F-B9FB-61CC-F17233A5B7E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A40724D-F870-F98B-47D3-84CE74532C11}"/>
              </a:ext>
            </a:extLst>
          </p:cNvPr>
          <p:cNvSpPr>
            <a:spLocks noGrp="1" noRot="1" noChangeAspect="1"/>
          </p:cNvSpPr>
          <p:nvPr>
            <p:ph type="sldImg"/>
          </p:nvPr>
        </p:nvSpPr>
        <p:spPr>
          <a:xfrm>
            <a:off x="777875" y="1200150"/>
            <a:ext cx="5759450" cy="3240088"/>
          </a:xfrm>
        </p:spPr>
      </p:sp>
      <p:sp>
        <p:nvSpPr>
          <p:cNvPr id="3" name="备注占位符 2">
            <a:extLst>
              <a:ext uri="{FF2B5EF4-FFF2-40B4-BE49-F238E27FC236}">
                <a16:creationId xmlns:a16="http://schemas.microsoft.com/office/drawing/2014/main" id="{574C9A1F-70ED-F4F4-8D37-1A61C64D40E1}"/>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3004C08-7DBF-54D1-B672-477B043DAE4F}"/>
              </a:ext>
            </a:extLst>
          </p:cNvPr>
          <p:cNvSpPr>
            <a:spLocks noGrp="1"/>
          </p:cNvSpPr>
          <p:nvPr>
            <p:ph type="sldNum" sz="quarter" idx="10"/>
          </p:nvPr>
        </p:nvSpPr>
        <p:spPr/>
        <p:txBody>
          <a:bodyPr/>
          <a:lstStyle/>
          <a:p>
            <a:fld id="{C6A56CAD-6EE7-44C3-9BDA-506B74854F69}" type="slidenum">
              <a:rPr lang="zh-CN" altLang="en-US" smtClean="0"/>
              <a:t>19</a:t>
            </a:fld>
            <a:endParaRPr lang="zh-CN" altLang="en-US"/>
          </a:p>
        </p:txBody>
      </p:sp>
    </p:spTree>
    <p:extLst>
      <p:ext uri="{BB962C8B-B14F-4D97-AF65-F5344CB8AC3E}">
        <p14:creationId xmlns:p14="http://schemas.microsoft.com/office/powerpoint/2010/main" val="366993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a:t>
            </a:fld>
            <a:endParaRPr lang="zh-CN" altLang="en-US"/>
          </a:p>
        </p:txBody>
      </p:sp>
    </p:spTree>
    <p:extLst>
      <p:ext uri="{BB962C8B-B14F-4D97-AF65-F5344CB8AC3E}">
        <p14:creationId xmlns:p14="http://schemas.microsoft.com/office/powerpoint/2010/main" val="19030278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56FF8-D7B9-356D-5F23-58541DA6B60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F81E31C-0951-D6ED-9148-8D995B5A3795}"/>
              </a:ext>
            </a:extLst>
          </p:cNvPr>
          <p:cNvSpPr>
            <a:spLocks noGrp="1" noRot="1" noChangeAspect="1"/>
          </p:cNvSpPr>
          <p:nvPr>
            <p:ph type="sldImg"/>
          </p:nvPr>
        </p:nvSpPr>
        <p:spPr>
          <a:xfrm>
            <a:off x="777875" y="1200150"/>
            <a:ext cx="5759450" cy="3240088"/>
          </a:xfrm>
        </p:spPr>
      </p:sp>
      <p:sp>
        <p:nvSpPr>
          <p:cNvPr id="3" name="备注占位符 2">
            <a:extLst>
              <a:ext uri="{FF2B5EF4-FFF2-40B4-BE49-F238E27FC236}">
                <a16:creationId xmlns:a16="http://schemas.microsoft.com/office/drawing/2014/main" id="{15228B08-6F0F-08ED-FE6C-608938013352}"/>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A3883B95-ECE1-AC21-CE6B-0AB1AB558182}"/>
              </a:ext>
            </a:extLst>
          </p:cNvPr>
          <p:cNvSpPr>
            <a:spLocks noGrp="1"/>
          </p:cNvSpPr>
          <p:nvPr>
            <p:ph type="sldNum" sz="quarter" idx="10"/>
          </p:nvPr>
        </p:nvSpPr>
        <p:spPr/>
        <p:txBody>
          <a:bodyPr/>
          <a:lstStyle/>
          <a:p>
            <a:fld id="{C6A56CAD-6EE7-44C3-9BDA-506B74854F69}" type="slidenum">
              <a:rPr lang="zh-CN" altLang="en-US" smtClean="0"/>
              <a:t>20</a:t>
            </a:fld>
            <a:endParaRPr lang="zh-CN" altLang="en-US"/>
          </a:p>
        </p:txBody>
      </p:sp>
    </p:spTree>
    <p:extLst>
      <p:ext uri="{BB962C8B-B14F-4D97-AF65-F5344CB8AC3E}">
        <p14:creationId xmlns:p14="http://schemas.microsoft.com/office/powerpoint/2010/main" val="1653025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B9D39-CD2A-F4D8-BB3D-FB38309DB34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017F2F3-812B-D7F9-2AE0-2190C29C7F77}"/>
              </a:ext>
            </a:extLst>
          </p:cNvPr>
          <p:cNvSpPr>
            <a:spLocks noGrp="1" noRot="1" noChangeAspect="1"/>
          </p:cNvSpPr>
          <p:nvPr>
            <p:ph type="sldImg"/>
          </p:nvPr>
        </p:nvSpPr>
        <p:spPr>
          <a:xfrm>
            <a:off x="777875" y="1200150"/>
            <a:ext cx="5759450" cy="3240088"/>
          </a:xfrm>
        </p:spPr>
      </p:sp>
      <p:sp>
        <p:nvSpPr>
          <p:cNvPr id="3" name="备注占位符 2">
            <a:extLst>
              <a:ext uri="{FF2B5EF4-FFF2-40B4-BE49-F238E27FC236}">
                <a16:creationId xmlns:a16="http://schemas.microsoft.com/office/drawing/2014/main" id="{FC64D9B7-2E76-2171-A0E5-75EFF93A21C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E44FA6A5-D7A5-D8A0-60BC-2672666745DA}"/>
              </a:ext>
            </a:extLst>
          </p:cNvPr>
          <p:cNvSpPr>
            <a:spLocks noGrp="1"/>
          </p:cNvSpPr>
          <p:nvPr>
            <p:ph type="sldNum" sz="quarter" idx="10"/>
          </p:nvPr>
        </p:nvSpPr>
        <p:spPr/>
        <p:txBody>
          <a:bodyPr/>
          <a:lstStyle/>
          <a:p>
            <a:fld id="{C6A56CAD-6EE7-44C3-9BDA-506B74854F69}" type="slidenum">
              <a:rPr lang="zh-CN" altLang="en-US" smtClean="0"/>
              <a:t>21</a:t>
            </a:fld>
            <a:endParaRPr lang="zh-CN" altLang="en-US"/>
          </a:p>
        </p:txBody>
      </p:sp>
    </p:spTree>
    <p:extLst>
      <p:ext uri="{BB962C8B-B14F-4D97-AF65-F5344CB8AC3E}">
        <p14:creationId xmlns:p14="http://schemas.microsoft.com/office/powerpoint/2010/main" val="2806219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22</a:t>
            </a:fld>
            <a:endParaRPr lang="zh-CN" altLang="en-US"/>
          </a:p>
        </p:txBody>
      </p:sp>
    </p:spTree>
    <p:extLst>
      <p:ext uri="{BB962C8B-B14F-4D97-AF65-F5344CB8AC3E}">
        <p14:creationId xmlns:p14="http://schemas.microsoft.com/office/powerpoint/2010/main" val="878731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23</a:t>
            </a:fld>
            <a:endParaRPr lang="zh-CN" altLang="en-US"/>
          </a:p>
        </p:txBody>
      </p:sp>
    </p:spTree>
    <p:extLst>
      <p:ext uri="{BB962C8B-B14F-4D97-AF65-F5344CB8AC3E}">
        <p14:creationId xmlns:p14="http://schemas.microsoft.com/office/powerpoint/2010/main" val="32510680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24</a:t>
            </a:fld>
            <a:endParaRPr lang="zh-CN" altLang="en-US"/>
          </a:p>
        </p:txBody>
      </p:sp>
    </p:spTree>
    <p:extLst>
      <p:ext uri="{BB962C8B-B14F-4D97-AF65-F5344CB8AC3E}">
        <p14:creationId xmlns:p14="http://schemas.microsoft.com/office/powerpoint/2010/main" val="2080897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25</a:t>
            </a:fld>
            <a:endParaRPr lang="zh-CN" altLang="en-US"/>
          </a:p>
        </p:txBody>
      </p:sp>
    </p:spTree>
    <p:extLst>
      <p:ext uri="{BB962C8B-B14F-4D97-AF65-F5344CB8AC3E}">
        <p14:creationId xmlns:p14="http://schemas.microsoft.com/office/powerpoint/2010/main" val="31880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26</a:t>
            </a:fld>
            <a:endParaRPr lang="zh-CN" altLang="en-US"/>
          </a:p>
        </p:txBody>
      </p:sp>
    </p:spTree>
    <p:extLst>
      <p:ext uri="{BB962C8B-B14F-4D97-AF65-F5344CB8AC3E}">
        <p14:creationId xmlns:p14="http://schemas.microsoft.com/office/powerpoint/2010/main" val="2112534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27</a:t>
            </a:fld>
            <a:endParaRPr lang="zh-CN" altLang="en-US"/>
          </a:p>
        </p:txBody>
      </p:sp>
    </p:spTree>
    <p:extLst>
      <p:ext uri="{BB962C8B-B14F-4D97-AF65-F5344CB8AC3E}">
        <p14:creationId xmlns:p14="http://schemas.microsoft.com/office/powerpoint/2010/main" val="16627042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28</a:t>
            </a:fld>
            <a:endParaRPr lang="zh-CN" altLang="en-US"/>
          </a:p>
        </p:txBody>
      </p:sp>
    </p:spTree>
    <p:extLst>
      <p:ext uri="{BB962C8B-B14F-4D97-AF65-F5344CB8AC3E}">
        <p14:creationId xmlns:p14="http://schemas.microsoft.com/office/powerpoint/2010/main" val="3762679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29</a:t>
            </a:fld>
            <a:endParaRPr lang="zh-CN" altLang="en-US"/>
          </a:p>
        </p:txBody>
      </p:sp>
    </p:spTree>
    <p:extLst>
      <p:ext uri="{BB962C8B-B14F-4D97-AF65-F5344CB8AC3E}">
        <p14:creationId xmlns:p14="http://schemas.microsoft.com/office/powerpoint/2010/main" val="2389463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a:t>
            </a:fld>
            <a:endParaRPr lang="zh-CN" altLang="en-US"/>
          </a:p>
        </p:txBody>
      </p:sp>
    </p:spTree>
    <p:extLst>
      <p:ext uri="{BB962C8B-B14F-4D97-AF65-F5344CB8AC3E}">
        <p14:creationId xmlns:p14="http://schemas.microsoft.com/office/powerpoint/2010/main" val="23537685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30</a:t>
            </a:fld>
            <a:endParaRPr lang="zh-CN" altLang="en-US"/>
          </a:p>
        </p:txBody>
      </p:sp>
    </p:spTree>
    <p:extLst>
      <p:ext uri="{BB962C8B-B14F-4D97-AF65-F5344CB8AC3E}">
        <p14:creationId xmlns:p14="http://schemas.microsoft.com/office/powerpoint/2010/main" val="26668553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31</a:t>
            </a:fld>
            <a:endParaRPr lang="zh-CN" altLang="en-US"/>
          </a:p>
        </p:txBody>
      </p:sp>
    </p:spTree>
    <p:extLst>
      <p:ext uri="{BB962C8B-B14F-4D97-AF65-F5344CB8AC3E}">
        <p14:creationId xmlns:p14="http://schemas.microsoft.com/office/powerpoint/2010/main" val="11462277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32</a:t>
            </a:fld>
            <a:endParaRPr lang="zh-CN" altLang="en-US"/>
          </a:p>
        </p:txBody>
      </p:sp>
    </p:spTree>
    <p:extLst>
      <p:ext uri="{BB962C8B-B14F-4D97-AF65-F5344CB8AC3E}">
        <p14:creationId xmlns:p14="http://schemas.microsoft.com/office/powerpoint/2010/main" val="5959344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33</a:t>
            </a:fld>
            <a:endParaRPr lang="zh-CN" altLang="en-US"/>
          </a:p>
        </p:txBody>
      </p:sp>
    </p:spTree>
    <p:extLst>
      <p:ext uri="{BB962C8B-B14F-4D97-AF65-F5344CB8AC3E}">
        <p14:creationId xmlns:p14="http://schemas.microsoft.com/office/powerpoint/2010/main" val="33274504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6A56CAD-6EE7-44C3-9BDA-506B74854F69}" type="slidenum">
              <a:rPr lang="zh-CN" altLang="en-US" smtClean="0"/>
              <a:t>34</a:t>
            </a:fld>
            <a:endParaRPr lang="zh-CN" altLang="en-US"/>
          </a:p>
        </p:txBody>
      </p:sp>
    </p:spTree>
    <p:extLst>
      <p:ext uri="{BB962C8B-B14F-4D97-AF65-F5344CB8AC3E}">
        <p14:creationId xmlns:p14="http://schemas.microsoft.com/office/powerpoint/2010/main" val="3513756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4</a:t>
            </a:fld>
            <a:endParaRPr lang="zh-CN" altLang="en-US"/>
          </a:p>
        </p:txBody>
      </p:sp>
    </p:spTree>
    <p:extLst>
      <p:ext uri="{BB962C8B-B14F-4D97-AF65-F5344CB8AC3E}">
        <p14:creationId xmlns:p14="http://schemas.microsoft.com/office/powerpoint/2010/main" val="2321382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5</a:t>
            </a:fld>
            <a:endParaRPr lang="zh-CN" altLang="en-US"/>
          </a:p>
        </p:txBody>
      </p:sp>
    </p:spTree>
    <p:extLst>
      <p:ext uri="{BB962C8B-B14F-4D97-AF65-F5344CB8AC3E}">
        <p14:creationId xmlns:p14="http://schemas.microsoft.com/office/powerpoint/2010/main" val="38402679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6</a:t>
            </a:fld>
            <a:endParaRPr lang="zh-CN" altLang="en-US"/>
          </a:p>
        </p:txBody>
      </p:sp>
    </p:spTree>
    <p:extLst>
      <p:ext uri="{BB962C8B-B14F-4D97-AF65-F5344CB8AC3E}">
        <p14:creationId xmlns:p14="http://schemas.microsoft.com/office/powerpoint/2010/main" val="2589800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6A56CAD-6EE7-44C3-9BDA-506B74854F69}" type="slidenum">
              <a:rPr lang="zh-CN" altLang="en-US" smtClean="0"/>
              <a:t>7</a:t>
            </a:fld>
            <a:endParaRPr lang="zh-CN" altLang="en-US"/>
          </a:p>
        </p:txBody>
      </p:sp>
    </p:spTree>
    <p:extLst>
      <p:ext uri="{BB962C8B-B14F-4D97-AF65-F5344CB8AC3E}">
        <p14:creationId xmlns:p14="http://schemas.microsoft.com/office/powerpoint/2010/main" val="3686465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77875" y="1200150"/>
            <a:ext cx="5759450" cy="32400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6A56CAD-6EE7-44C3-9BDA-506B74854F69}" type="slidenum">
              <a:rPr lang="zh-CN" altLang="en-US" smtClean="0"/>
              <a:t>8</a:t>
            </a:fld>
            <a:endParaRPr lang="zh-CN" altLang="en-US"/>
          </a:p>
        </p:txBody>
      </p:sp>
    </p:spTree>
    <p:extLst>
      <p:ext uri="{BB962C8B-B14F-4D97-AF65-F5344CB8AC3E}">
        <p14:creationId xmlns:p14="http://schemas.microsoft.com/office/powerpoint/2010/main" val="669658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EEC88-51B8-6419-CB90-5E51AEA29C2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159CF63-AAE2-9062-D593-5234078F0601}"/>
              </a:ext>
            </a:extLst>
          </p:cNvPr>
          <p:cNvSpPr>
            <a:spLocks noGrp="1" noRot="1" noChangeAspect="1"/>
          </p:cNvSpPr>
          <p:nvPr>
            <p:ph type="sldImg"/>
          </p:nvPr>
        </p:nvSpPr>
        <p:spPr>
          <a:xfrm>
            <a:off x="777875" y="1200150"/>
            <a:ext cx="5759450" cy="3240088"/>
          </a:xfrm>
        </p:spPr>
      </p:sp>
      <p:sp>
        <p:nvSpPr>
          <p:cNvPr id="3" name="备注占位符 2">
            <a:extLst>
              <a:ext uri="{FF2B5EF4-FFF2-40B4-BE49-F238E27FC236}">
                <a16:creationId xmlns:a16="http://schemas.microsoft.com/office/drawing/2014/main" id="{55C3848D-9EE6-478E-388F-9208CC105AA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3D19908-36CF-BD25-3086-68908EED28FC}"/>
              </a:ext>
            </a:extLst>
          </p:cNvPr>
          <p:cNvSpPr>
            <a:spLocks noGrp="1"/>
          </p:cNvSpPr>
          <p:nvPr>
            <p:ph type="sldNum" sz="quarter" idx="10"/>
          </p:nvPr>
        </p:nvSpPr>
        <p:spPr/>
        <p:txBody>
          <a:bodyPr/>
          <a:lstStyle/>
          <a:p>
            <a:fld id="{C6A56CAD-6EE7-44C3-9BDA-506B74854F69}" type="slidenum">
              <a:rPr lang="zh-CN" altLang="en-US" smtClean="0"/>
              <a:t>9</a:t>
            </a:fld>
            <a:endParaRPr lang="zh-CN" altLang="en-US"/>
          </a:p>
        </p:txBody>
      </p:sp>
    </p:spTree>
    <p:extLst>
      <p:ext uri="{BB962C8B-B14F-4D97-AF65-F5344CB8AC3E}">
        <p14:creationId xmlns:p14="http://schemas.microsoft.com/office/powerpoint/2010/main" val="2908939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2024/12/22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62659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2024/12/22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3516146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2024/12/22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1286533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4154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895655-7A59-4F16-9A55-9CC0386921BF}" type="datetimeFigureOut">
              <a:rPr lang="zh-CN" altLang="en-US" smtClean="0"/>
              <a:t>2024/12/22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5079816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7895655-7A59-4F16-9A55-9CC0386921BF}" type="datetimeFigureOut">
              <a:rPr lang="zh-CN" altLang="en-US" smtClean="0"/>
              <a:t>2024/12/22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24186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895655-7A59-4F16-9A55-9CC0386921BF}" type="datetimeFigureOut">
              <a:rPr lang="zh-CN" altLang="en-US" smtClean="0"/>
              <a:t>2024/12/22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240299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655-7A59-4F16-9A55-9CC0386921BF}" type="datetimeFigureOut">
              <a:rPr lang="zh-CN" altLang="en-US" smtClean="0"/>
              <a:t>2024/12/22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1909338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895655-7A59-4F16-9A55-9CC0386921BF}" type="datetimeFigureOut">
              <a:rPr lang="zh-CN" altLang="en-US" smtClean="0"/>
              <a:t>2024/12/22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2676007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895655-7A59-4F16-9A55-9CC0386921BF}" type="datetimeFigureOut">
              <a:rPr lang="zh-CN" altLang="en-US" smtClean="0"/>
              <a:t>2024/12/22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17512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2024/12/22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3661751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7895655-7A59-4F16-9A55-9CC0386921BF}" type="datetimeFigureOut">
              <a:rPr lang="zh-CN" altLang="en-US" smtClean="0"/>
              <a:t>2024/12/22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300690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7895655-7A59-4F16-9A55-9CC0386921BF}" type="datetimeFigureOut">
              <a:rPr lang="zh-CN" altLang="en-US" smtClean="0"/>
              <a:t>2024/12/22</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F1FDC294-D409-42D3-B6E8-774A87E6E798}" type="slidenum">
              <a:rPr lang="zh-CN" altLang="en-US" smtClean="0"/>
              <a:t>‹#›</a:t>
            </a:fld>
            <a:endParaRPr lang="zh-CN" altLang="en-US"/>
          </a:p>
        </p:txBody>
      </p:sp>
    </p:spTree>
    <p:extLst>
      <p:ext uri="{BB962C8B-B14F-4D97-AF65-F5344CB8AC3E}">
        <p14:creationId xmlns:p14="http://schemas.microsoft.com/office/powerpoint/2010/main" val="33888483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vietjack.com/sql/toan_tu_trong_sql.jsp"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o7planning.org/vi/10221/huong-dan-cai-dat-va-cau-hinh-mysql-community"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143000" y="2086291"/>
            <a:ext cx="1228418" cy="1041074"/>
            <a:chOff x="2553093" y="952901"/>
            <a:chExt cx="2064233" cy="1866900"/>
          </a:xfrm>
        </p:grpSpPr>
        <p:sp>
          <p:nvSpPr>
            <p:cNvPr id="5" name="椭圆 4"/>
            <p:cNvSpPr/>
            <p:nvPr/>
          </p:nvSpPr>
          <p:spPr>
            <a:xfrm>
              <a:off x="2553093" y="952901"/>
              <a:ext cx="1866900" cy="1866900"/>
            </a:xfrm>
            <a:prstGeom prst="ellipse">
              <a:avLst/>
            </a:prstGeom>
            <a:gradFill>
              <a:gsLst>
                <a:gs pos="0">
                  <a:srgbClr val="F5F5F5"/>
                </a:gs>
                <a:gs pos="100000">
                  <a:schemeClr val="bg1">
                    <a:lumMod val="85000"/>
                  </a:schemeClr>
                </a:gs>
              </a:gsLst>
              <a:lin ang="2700000" scaled="1"/>
            </a:gradFill>
            <a:ln w="22225">
              <a:gradFill flip="none" rotWithShape="1">
                <a:gsLst>
                  <a:gs pos="0">
                    <a:schemeClr val="bg1"/>
                  </a:gs>
                  <a:gs pos="100000">
                    <a:schemeClr val="bg1">
                      <a:lumMod val="75000"/>
                    </a:schemeClr>
                  </a:gs>
                </a:gsLst>
                <a:lin ang="2700000" scaled="1"/>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solidFill>
                  <a:prstClr val="white"/>
                </a:solidFill>
              </a:endParaRPr>
            </a:p>
          </p:txBody>
        </p:sp>
        <p:sp>
          <p:nvSpPr>
            <p:cNvPr id="6" name="椭圆 5"/>
            <p:cNvSpPr/>
            <p:nvPr/>
          </p:nvSpPr>
          <p:spPr>
            <a:xfrm>
              <a:off x="3008704" y="1150504"/>
              <a:ext cx="1429346" cy="1429345"/>
            </a:xfrm>
            <a:prstGeom prst="ellipse">
              <a:avLst/>
            </a:prstGeom>
            <a:solidFill>
              <a:schemeClr val="bg1">
                <a:lumMod val="95000"/>
              </a:schemeClr>
            </a:solidFill>
            <a:ln w="22225">
              <a:gradFill flip="none" rotWithShape="1">
                <a:gsLst>
                  <a:gs pos="0">
                    <a:schemeClr val="bg1">
                      <a:lumMod val="75000"/>
                    </a:schemeClr>
                  </a:gs>
                  <a:gs pos="100000">
                    <a:schemeClr val="bg1"/>
                  </a:gs>
                </a:gsLst>
                <a:lin ang="2700000" scaled="1"/>
                <a:tileRect/>
              </a:gradFill>
            </a:ln>
            <a:effectLst>
              <a:innerShdw blurRad="101600" dist="254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solidFill>
                  <a:prstClr val="white"/>
                </a:solidFill>
              </a:endParaRPr>
            </a:p>
          </p:txBody>
        </p:sp>
        <p:sp>
          <p:nvSpPr>
            <p:cNvPr id="7" name="文本框 136"/>
            <p:cNvSpPr txBox="1"/>
            <p:nvPr/>
          </p:nvSpPr>
          <p:spPr>
            <a:xfrm>
              <a:off x="2751042" y="1191967"/>
              <a:ext cx="1866284" cy="1324605"/>
            </a:xfrm>
            <a:prstGeom prst="rect">
              <a:avLst/>
            </a:prstGeom>
            <a:noFill/>
          </p:spPr>
          <p:txBody>
            <a:bodyPr wrap="square" rtlCol="0">
              <a:spAutoFit/>
            </a:bodyPr>
            <a:lstStyle/>
            <a:p>
              <a:pPr algn="ctr"/>
              <a:r>
                <a:rPr lang="en-US" altLang="zh-CN" sz="21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rPr>
                <a:t>NỘI DUNG</a:t>
              </a:r>
              <a:endParaRPr lang="zh-CN" altLang="en-US" sz="2100" b="1" dirty="0">
                <a:solidFill>
                  <a:srgbClr val="663A77"/>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15" name="圆角矩形 14"/>
          <p:cNvSpPr/>
          <p:nvPr/>
        </p:nvSpPr>
        <p:spPr>
          <a:xfrm>
            <a:off x="2305129" y="1761875"/>
            <a:ext cx="533234" cy="44227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latin typeface="Impact" panose="020B0806030902050204" pitchFamily="34" charset="0"/>
              </a:rPr>
              <a:t>01</a:t>
            </a:r>
            <a:endParaRPr lang="zh-CN" altLang="en-US" sz="2100" dirty="0">
              <a:latin typeface="Impact" panose="020B0806030902050204" pitchFamily="34" charset="0"/>
            </a:endParaRPr>
          </a:p>
        </p:txBody>
      </p:sp>
      <p:sp>
        <p:nvSpPr>
          <p:cNvPr id="41" name="圆角矩形 40" descr="Làm  Quen Với Hàm(Method)">
            <a:extLst>
              <a:ext uri="{C183D7F6-B498-43B3-948B-1728B52AA6E4}">
                <adec:decorative xmlns:adec="http://schemas.microsoft.com/office/drawing/2017/decorative" val="0"/>
              </a:ext>
            </a:extLst>
          </p:cNvPr>
          <p:cNvSpPr/>
          <p:nvPr/>
        </p:nvSpPr>
        <p:spPr>
          <a:xfrm>
            <a:off x="3106069" y="1761874"/>
            <a:ext cx="4817756" cy="444494"/>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b="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Giới Thiệu Database</a:t>
            </a:r>
            <a:endParaRPr lang="zh-CN" altLang="en-US" sz="21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57" name="组合 56"/>
          <p:cNvGrpSpPr/>
          <p:nvPr/>
        </p:nvGrpSpPr>
        <p:grpSpPr>
          <a:xfrm>
            <a:off x="2797673" y="1761874"/>
            <a:ext cx="303569" cy="2659303"/>
            <a:chOff x="3971019" y="796001"/>
            <a:chExt cx="660256" cy="5338506"/>
          </a:xfrm>
        </p:grpSpPr>
        <p:sp>
          <p:nvSpPr>
            <p:cNvPr id="59"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00"/>
            </a:p>
          </p:txBody>
        </p:sp>
        <p:pic>
          <p:nvPicPr>
            <p:cNvPr id="60" name="图片 59"/>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rot="5400000">
              <a:off x="1404452" y="3362569"/>
              <a:ext cx="5338505" cy="205371"/>
            </a:xfrm>
            <a:prstGeom prst="rect">
              <a:avLst/>
            </a:prstGeom>
          </p:spPr>
        </p:pic>
      </p:grpSp>
      <p:sp>
        <p:nvSpPr>
          <p:cNvPr id="75" name="圆角矩形 34">
            <a:extLst>
              <a:ext uri="{FF2B5EF4-FFF2-40B4-BE49-F238E27FC236}">
                <a16:creationId xmlns:a16="http://schemas.microsoft.com/office/drawing/2014/main" id="{4A98B195-D5E7-4238-B9B0-9E6698C21C3A}"/>
              </a:ext>
            </a:extLst>
          </p:cNvPr>
          <p:cNvSpPr/>
          <p:nvPr/>
        </p:nvSpPr>
        <p:spPr>
          <a:xfrm>
            <a:off x="2307803" y="2272433"/>
            <a:ext cx="542195" cy="480587"/>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100" dirty="0">
                <a:latin typeface="Impact" panose="020B0806030902050204" pitchFamily="34" charset="0"/>
              </a:rPr>
              <a:t>02</a:t>
            </a:r>
            <a:endParaRPr lang="zh-CN" altLang="en-US" sz="2100" dirty="0">
              <a:latin typeface="Impact" panose="020B0806030902050204" pitchFamily="34" charset="0"/>
            </a:endParaRPr>
          </a:p>
        </p:txBody>
      </p:sp>
      <p:grpSp>
        <p:nvGrpSpPr>
          <p:cNvPr id="68" name="组合 51">
            <a:extLst>
              <a:ext uri="{FF2B5EF4-FFF2-40B4-BE49-F238E27FC236}">
                <a16:creationId xmlns:a16="http://schemas.microsoft.com/office/drawing/2014/main" id="{8541760D-945C-4378-82F6-7A5400A5AB52}"/>
              </a:ext>
            </a:extLst>
          </p:cNvPr>
          <p:cNvGrpSpPr/>
          <p:nvPr/>
        </p:nvGrpSpPr>
        <p:grpSpPr>
          <a:xfrm>
            <a:off x="3097094" y="2272433"/>
            <a:ext cx="4826940" cy="488631"/>
            <a:chOff x="4555084" y="4807549"/>
            <a:chExt cx="4361682" cy="974162"/>
          </a:xfrm>
        </p:grpSpPr>
        <p:pic>
          <p:nvPicPr>
            <p:cNvPr id="69"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72"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100" b="1">
                  <a:solidFill>
                    <a:schemeClr val="accent1">
                      <a:lumMod val="50000"/>
                    </a:schemeClr>
                  </a:solidFill>
                  <a:latin typeface="Times New Roman" panose="02020603050405020304" pitchFamily="18" charset="0"/>
                  <a:cs typeface="Times New Roman" panose="02020603050405020304" pitchFamily="18" charset="0"/>
                </a:rPr>
                <a:t>Cài Đặt Hệ Quản Trị CSDL MySQL</a:t>
              </a:r>
              <a:endParaRPr lang="zh-CN" altLang="en-US" sz="2100" b="1" dirty="0">
                <a:solidFill>
                  <a:schemeClr val="accent1">
                    <a:lumMod val="50000"/>
                  </a:schemeClr>
                </a:solidFill>
                <a:latin typeface="Times New Roman" panose="02020603050405020304" pitchFamily="18" charset="0"/>
                <a:cs typeface="Times New Roman" panose="02020603050405020304" pitchFamily="18" charset="0"/>
              </a:endParaRPr>
            </a:p>
          </p:txBody>
        </p:sp>
      </p:grpSp>
      <p:grpSp>
        <p:nvGrpSpPr>
          <p:cNvPr id="36" name="组合 23"/>
          <p:cNvGrpSpPr/>
          <p:nvPr/>
        </p:nvGrpSpPr>
        <p:grpSpPr>
          <a:xfrm>
            <a:off x="2294910" y="2821299"/>
            <a:ext cx="543454" cy="522893"/>
            <a:chOff x="2857499" y="1149477"/>
            <a:chExt cx="1089578" cy="958123"/>
          </a:xfrm>
        </p:grpSpPr>
        <p:sp>
          <p:nvSpPr>
            <p:cNvPr id="40"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761"/>
            </a:p>
          </p:txBody>
        </p:sp>
        <p:sp>
          <p:nvSpPr>
            <p:cNvPr id="42" name="圆角矩形 28"/>
            <p:cNvSpPr/>
            <p:nvPr/>
          </p:nvSpPr>
          <p:spPr>
            <a:xfrm>
              <a:off x="2883862" y="1159582"/>
              <a:ext cx="1063215" cy="901028"/>
            </a:xfrm>
            <a:prstGeom prst="roundRect">
              <a:avLst>
                <a:gd name="adj" fmla="val 13889"/>
              </a:avLst>
            </a:prstGeom>
            <a:solidFill>
              <a:srgbClr val="E870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100">
                  <a:latin typeface="Impact" panose="020B0806030902050204" pitchFamily="34" charset="0"/>
                </a:rPr>
                <a:t>03</a:t>
              </a:r>
              <a:endParaRPr lang="zh-CN" altLang="en-US" sz="2100" dirty="0">
                <a:latin typeface="Impact" panose="020B0806030902050204" pitchFamily="34" charset="0"/>
              </a:endParaRPr>
            </a:p>
          </p:txBody>
        </p:sp>
      </p:grpSp>
      <p:grpSp>
        <p:nvGrpSpPr>
          <p:cNvPr id="30" name="组合 46"/>
          <p:cNvGrpSpPr/>
          <p:nvPr/>
        </p:nvGrpSpPr>
        <p:grpSpPr>
          <a:xfrm>
            <a:off x="3050320" y="2826617"/>
            <a:ext cx="4873505" cy="569948"/>
            <a:chOff x="4508256" y="2181457"/>
            <a:chExt cx="4441125" cy="1268084"/>
          </a:xfrm>
        </p:grpSpPr>
        <p:pic>
          <p:nvPicPr>
            <p:cNvPr id="32" name="图片 47"/>
            <p:cNvPicPr>
              <a:picLocks noChangeAspect="1"/>
            </p:cNvPicPr>
            <p:nvPr/>
          </p:nvPicPr>
          <p:blipFill rotWithShape="1">
            <a:blip r:embed="rId3"/>
            <a:srcRect t="76775"/>
            <a:stretch>
              <a:fillRect/>
            </a:stretch>
          </p:blipFill>
          <p:spPr>
            <a:xfrm>
              <a:off x="4508256" y="3248234"/>
              <a:ext cx="3646270" cy="201307"/>
            </a:xfrm>
            <a:prstGeom prst="rect">
              <a:avLst/>
            </a:prstGeom>
          </p:spPr>
        </p:pic>
        <p:sp>
          <p:nvSpPr>
            <p:cNvPr id="35" name="圆角矩形 50"/>
            <p:cNvSpPr/>
            <p:nvPr/>
          </p:nvSpPr>
          <p:spPr>
            <a:xfrm>
              <a:off x="4560357" y="2181457"/>
              <a:ext cx="4389024" cy="106677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1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Thao Tác C</a:t>
              </a:r>
              <a:r>
                <a:rPr lang="vi-VN" altLang="zh-CN" sz="21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100" b="1">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Bản Với CSDL</a:t>
              </a:r>
              <a:endParaRPr lang="zh-CN" altLang="en-US" sz="21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
        <p:nvSpPr>
          <p:cNvPr id="47" name="圆角矩形 14"/>
          <p:cNvSpPr/>
          <p:nvPr/>
        </p:nvSpPr>
        <p:spPr>
          <a:xfrm>
            <a:off x="2303969" y="3394065"/>
            <a:ext cx="533234" cy="442278"/>
          </a:xfrm>
          <a:prstGeom prst="roundRect">
            <a:avLst>
              <a:gd name="adj" fmla="val 13889"/>
            </a:avLst>
          </a:prstGeom>
          <a:solidFill>
            <a:srgbClr val="FFB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latin typeface="Impact" panose="020B0806030902050204" pitchFamily="34" charset="0"/>
              </a:rPr>
              <a:t>04</a:t>
            </a:r>
            <a:endParaRPr lang="zh-CN" altLang="en-US" sz="2100" dirty="0">
              <a:latin typeface="Impact" panose="020B0806030902050204" pitchFamily="34" charset="0"/>
            </a:endParaRPr>
          </a:p>
        </p:txBody>
      </p:sp>
      <p:sp>
        <p:nvSpPr>
          <p:cNvPr id="48" name="圆角矩形 40" descr="Làm  Quen Với Hàm(Method)">
            <a:extLst>
              <a:ext uri="{C183D7F6-B498-43B3-948B-1728B52AA6E4}">
                <adec:decorative xmlns:adec="http://schemas.microsoft.com/office/drawing/2017/decorative" val="0"/>
              </a:ext>
            </a:extLst>
          </p:cNvPr>
          <p:cNvSpPr/>
          <p:nvPr/>
        </p:nvSpPr>
        <p:spPr>
          <a:xfrm>
            <a:off x="3104909" y="3394064"/>
            <a:ext cx="4817756" cy="444494"/>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1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Câu</a:t>
            </a:r>
            <a:r>
              <a:rPr lang="en-US" altLang="zh-CN" sz="21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Lệnh</a:t>
            </a:r>
            <a:r>
              <a:rPr lang="en-US" altLang="zh-CN" sz="21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Truy</a:t>
            </a:r>
            <a:r>
              <a:rPr lang="en-US" altLang="zh-CN" sz="21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Vấn</a:t>
            </a:r>
            <a:r>
              <a:rPr lang="en-US" altLang="zh-CN" sz="21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Cơ</a:t>
            </a:r>
            <a:r>
              <a:rPr lang="en-US" altLang="zh-CN" sz="21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Bản</a:t>
            </a:r>
            <a:r>
              <a:rPr lang="en-US" altLang="zh-CN" sz="21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100" b="1" dirty="0" err="1">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1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rPr>
              <a:t> SQL</a:t>
            </a:r>
            <a:endParaRPr lang="zh-CN" altLang="en-US" sz="2100" b="1" dirty="0">
              <a:solidFill>
                <a:srgbClr val="FFC00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9" name="圆角矩形 34">
            <a:extLst>
              <a:ext uri="{FF2B5EF4-FFF2-40B4-BE49-F238E27FC236}">
                <a16:creationId xmlns:a16="http://schemas.microsoft.com/office/drawing/2014/main" id="{4A98B195-D5E7-4238-B9B0-9E6698C21C3A}"/>
              </a:ext>
            </a:extLst>
          </p:cNvPr>
          <p:cNvSpPr/>
          <p:nvPr/>
        </p:nvSpPr>
        <p:spPr>
          <a:xfrm>
            <a:off x="2320603" y="3932547"/>
            <a:ext cx="542195" cy="480587"/>
          </a:xfrm>
          <a:prstGeom prst="roundRect">
            <a:avLst>
              <a:gd name="adj" fmla="val 13889"/>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100">
                <a:latin typeface="Impact" panose="020B0806030902050204" pitchFamily="34" charset="0"/>
              </a:rPr>
              <a:t>05</a:t>
            </a:r>
            <a:endParaRPr lang="zh-CN" altLang="en-US" sz="2100" dirty="0">
              <a:latin typeface="Impact" panose="020B0806030902050204" pitchFamily="34" charset="0"/>
            </a:endParaRPr>
          </a:p>
        </p:txBody>
      </p:sp>
      <p:grpSp>
        <p:nvGrpSpPr>
          <p:cNvPr id="50" name="组合 51">
            <a:extLst>
              <a:ext uri="{FF2B5EF4-FFF2-40B4-BE49-F238E27FC236}">
                <a16:creationId xmlns:a16="http://schemas.microsoft.com/office/drawing/2014/main" id="{8541760D-945C-4378-82F6-7A5400A5AB52}"/>
              </a:ext>
            </a:extLst>
          </p:cNvPr>
          <p:cNvGrpSpPr/>
          <p:nvPr/>
        </p:nvGrpSpPr>
        <p:grpSpPr>
          <a:xfrm>
            <a:off x="3109894" y="3932547"/>
            <a:ext cx="4826940" cy="488631"/>
            <a:chOff x="4555084" y="4807549"/>
            <a:chExt cx="4361682" cy="974162"/>
          </a:xfrm>
        </p:grpSpPr>
        <p:pic>
          <p:nvPicPr>
            <p:cNvPr id="51" name="图片 52">
              <a:extLst>
                <a:ext uri="{FF2B5EF4-FFF2-40B4-BE49-F238E27FC236}">
                  <a16:creationId xmlns:a16="http://schemas.microsoft.com/office/drawing/2014/main" id="{FFBFCEFB-B31E-4550-BC8E-612DD98E2383}"/>
                </a:ext>
              </a:extLst>
            </p:cNvPr>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52" name="圆角矩形 55">
              <a:extLst>
                <a:ext uri="{FF2B5EF4-FFF2-40B4-BE49-F238E27FC236}">
                  <a16:creationId xmlns:a16="http://schemas.microsoft.com/office/drawing/2014/main"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100" b="1">
                  <a:solidFill>
                    <a:schemeClr val="accent1">
                      <a:lumMod val="50000"/>
                    </a:schemeClr>
                  </a:solidFill>
                  <a:latin typeface="Times New Roman" panose="02020603050405020304" pitchFamily="18" charset="0"/>
                  <a:cs typeface="Times New Roman" panose="02020603050405020304" pitchFamily="18" charset="0"/>
                </a:rPr>
                <a:t>Toán </a:t>
              </a:r>
              <a:r>
                <a:rPr lang="en-US" altLang="zh-CN" sz="2100" b="1" dirty="0" err="1">
                  <a:solidFill>
                    <a:schemeClr val="accent1">
                      <a:lumMod val="50000"/>
                    </a:schemeClr>
                  </a:solidFill>
                  <a:latin typeface="Times New Roman" panose="02020603050405020304" pitchFamily="18" charset="0"/>
                  <a:cs typeface="Times New Roman" panose="02020603050405020304" pitchFamily="18" charset="0"/>
                </a:rPr>
                <a:t>Tử</a:t>
              </a:r>
              <a:r>
                <a:rPr lang="en-US" altLang="zh-CN" sz="2100" b="1" dirty="0">
                  <a:solidFill>
                    <a:schemeClr val="accent1">
                      <a:lumMod val="50000"/>
                    </a:schemeClr>
                  </a:solidFill>
                  <a:latin typeface="Times New Roman" panose="02020603050405020304" pitchFamily="18" charset="0"/>
                  <a:cs typeface="Times New Roman" panose="02020603050405020304" pitchFamily="18" charset="0"/>
                </a:rPr>
                <a:t> </a:t>
              </a:r>
              <a:r>
                <a:rPr lang="en-US" altLang="zh-CN" sz="2100" b="1" dirty="0" err="1">
                  <a:solidFill>
                    <a:schemeClr val="accent1">
                      <a:lumMod val="50000"/>
                    </a:schemeClr>
                  </a:solidFill>
                  <a:latin typeface="Times New Roman" panose="02020603050405020304" pitchFamily="18" charset="0"/>
                  <a:cs typeface="Times New Roman" panose="02020603050405020304" pitchFamily="18" charset="0"/>
                </a:rPr>
                <a:t>Trong</a:t>
              </a:r>
              <a:r>
                <a:rPr lang="en-US" altLang="zh-CN" sz="2100" b="1" dirty="0">
                  <a:solidFill>
                    <a:schemeClr val="accent1">
                      <a:lumMod val="50000"/>
                    </a:schemeClr>
                  </a:solidFill>
                  <a:latin typeface="Times New Roman" panose="02020603050405020304" pitchFamily="18" charset="0"/>
                  <a:cs typeface="Times New Roman" panose="02020603050405020304" pitchFamily="18" charset="0"/>
                </a:rPr>
                <a:t> SQL</a:t>
              </a:r>
              <a:endParaRPr lang="zh-CN" altLang="en-US" sz="2100" b="1" dirty="0">
                <a:solidFill>
                  <a:schemeClr val="accent1">
                    <a:lumMod val="50000"/>
                  </a:schemeClr>
                </a:solidFill>
                <a:latin typeface="Times New Roman" panose="02020603050405020304" pitchFamily="18" charset="0"/>
                <a:cs typeface="Times New Roman" panose="02020603050405020304" pitchFamily="18" charset="0"/>
              </a:endParaRPr>
            </a:p>
          </p:txBody>
        </p:sp>
      </p:gr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 fill="hold"/>
                                        <p:tgtEl>
                                          <p:spTgt spid="4"/>
                                        </p:tgtEl>
                                        <p:attrNameLst>
                                          <p:attrName>ppt_w</p:attrName>
                                        </p:attrNameLst>
                                      </p:cBhvr>
                                      <p:tavLst>
                                        <p:tav tm="0">
                                          <p:val>
                                            <p:fltVal val="0"/>
                                          </p:val>
                                        </p:tav>
                                        <p:tav tm="100000">
                                          <p:val>
                                            <p:strVal val="#ppt_w"/>
                                          </p:val>
                                        </p:tav>
                                      </p:tavLst>
                                    </p:anim>
                                    <p:anim calcmode="lin" valueType="num">
                                      <p:cBhvr>
                                        <p:cTn id="8" dur="100" fill="hold"/>
                                        <p:tgtEl>
                                          <p:spTgt spid="4"/>
                                        </p:tgtEl>
                                        <p:attrNameLst>
                                          <p:attrName>ppt_h</p:attrName>
                                        </p:attrNameLst>
                                      </p:cBhvr>
                                      <p:tavLst>
                                        <p:tav tm="0">
                                          <p:val>
                                            <p:fltVal val="0"/>
                                          </p:val>
                                        </p:tav>
                                        <p:tav tm="100000">
                                          <p:val>
                                            <p:strVal val="#ppt_h"/>
                                          </p:val>
                                        </p:tav>
                                      </p:tavLst>
                                    </p:anim>
                                    <p:animEffect transition="in" filter="fade">
                                      <p:cBhvr>
                                        <p:cTn id="9" dur="100"/>
                                        <p:tgtEl>
                                          <p:spTgt spid="4"/>
                                        </p:tgtEl>
                                      </p:cBhvr>
                                    </p:animEffect>
                                  </p:childTnLst>
                                </p:cTn>
                              </p:par>
                              <p:par>
                                <p:cTn id="10" presetID="6" presetClass="emph" presetSubtype="0" fill="hold" nodeType="withEffect">
                                  <p:stCondLst>
                                    <p:cond delay="100"/>
                                  </p:stCondLst>
                                  <p:childTnLst>
                                    <p:animScale>
                                      <p:cBhvr>
                                        <p:cTn id="11" dur="100" fill="hold"/>
                                        <p:tgtEl>
                                          <p:spTgt spid="4"/>
                                        </p:tgtEl>
                                      </p:cBhvr>
                                      <p:by x="110000" y="110000"/>
                                    </p:animScale>
                                  </p:childTnLst>
                                </p:cTn>
                              </p:par>
                              <p:par>
                                <p:cTn id="12" presetID="6" presetClass="emph" presetSubtype="0" fill="hold" nodeType="withEffect">
                                  <p:stCondLst>
                                    <p:cond delay="200"/>
                                  </p:stCondLst>
                                  <p:childTnLst>
                                    <p:animScale>
                                      <p:cBhvr>
                                        <p:cTn id="13" dur="200" fill="hold"/>
                                        <p:tgtEl>
                                          <p:spTgt spid="4"/>
                                        </p:tgtEl>
                                      </p:cBhvr>
                                      <p:by x="90000" y="90000"/>
                                    </p:animScale>
                                  </p:childTnLst>
                                </p:cTn>
                              </p:par>
                              <p:par>
                                <p:cTn id="14" presetID="6" presetClass="emph" presetSubtype="0" fill="hold" nodeType="withEffect">
                                  <p:stCondLst>
                                    <p:cond delay="400"/>
                                  </p:stCondLst>
                                  <p:childTnLst>
                                    <p:animScale>
                                      <p:cBhvr>
                                        <p:cTn id="15" dur="100" fill="hold"/>
                                        <p:tgtEl>
                                          <p:spTgt spid="4"/>
                                        </p:tgtEl>
                                      </p:cBhvr>
                                      <p:by x="105000" y="105000"/>
                                    </p:animScale>
                                  </p:childTnLst>
                                </p:cTn>
                              </p:par>
                              <p:par>
                                <p:cTn id="16" presetID="6" presetClass="emph" presetSubtype="0" fill="hold" nodeType="withEffect">
                                  <p:stCondLst>
                                    <p:cond delay="500"/>
                                  </p:stCondLst>
                                  <p:childTnLst>
                                    <p:animScale>
                                      <p:cBhvr>
                                        <p:cTn id="17" dur="200" fill="hold"/>
                                        <p:tgtEl>
                                          <p:spTgt spid="4"/>
                                        </p:tgtEl>
                                      </p:cBhvr>
                                      <p:by x="95000" y="95000"/>
                                    </p:animScale>
                                  </p:childTnLst>
                                </p:cTn>
                              </p:par>
                            </p:childTnLst>
                          </p:cTn>
                        </p:par>
                        <p:par>
                          <p:cTn id="18" fill="hold">
                            <p:stCondLst>
                              <p:cond delay="500"/>
                            </p:stCondLst>
                            <p:childTnLst>
                              <p:par>
                                <p:cTn id="19" presetID="16" presetClass="entr" presetSubtype="42" fill="hold" nodeType="after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barn(outHorizontal)">
                                      <p:cBhvr>
                                        <p:cTn id="2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1143000" y="642939"/>
            <a:ext cx="6858000" cy="567203"/>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Thao Tác C</a:t>
              </a:r>
              <a:r>
                <a:rPr lang="vi-VN"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Bản Với CSDL</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5" name="组合 5"/>
          <p:cNvGrpSpPr/>
          <p:nvPr/>
        </p:nvGrpSpPr>
        <p:grpSpPr>
          <a:xfrm>
            <a:off x="1239291" y="603538"/>
            <a:ext cx="873111" cy="890204"/>
            <a:chOff x="3222821" y="1148080"/>
            <a:chExt cx="1484215" cy="1750177"/>
          </a:xfrm>
        </p:grpSpPr>
        <p:grpSp>
          <p:nvGrpSpPr>
            <p:cNvPr id="37" name="组合 9"/>
            <p:cNvGrpSpPr/>
            <p:nvPr/>
          </p:nvGrpSpPr>
          <p:grpSpPr>
            <a:xfrm>
              <a:off x="3420363" y="1295115"/>
              <a:ext cx="1286673" cy="1603142"/>
              <a:chOff x="7380501" y="2927402"/>
              <a:chExt cx="2311887" cy="2880512"/>
            </a:xfrm>
          </p:grpSpPr>
          <p:sp>
            <p:nvSpPr>
              <p:cNvPr id="3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dirty="0">
                  <a:solidFill>
                    <a:srgbClr val="E87071"/>
                  </a:solidFill>
                  <a:latin typeface="Impact" panose="020B0806030902050204" pitchFamily="34" charset="0"/>
                </a:rPr>
                <a:t>03</a:t>
              </a:r>
              <a:endParaRPr lang="zh-CN" altLang="en-US" sz="1875" dirty="0">
                <a:solidFill>
                  <a:srgbClr val="E87071"/>
                </a:solidFill>
                <a:latin typeface="Impact" panose="020B0806030902050204" pitchFamily="34" charset="0"/>
              </a:endParaRPr>
            </a:p>
          </p:txBody>
        </p:sp>
      </p:grpSp>
      <p:sp>
        <p:nvSpPr>
          <p:cNvPr id="3" name="TextBox 2">
            <a:extLst>
              <a:ext uri="{FF2B5EF4-FFF2-40B4-BE49-F238E27FC236}">
                <a16:creationId xmlns:a16="http://schemas.microsoft.com/office/drawing/2014/main" id="{BE2A51DF-C2A7-47ED-9EE2-015C6E12F778}"/>
              </a:ext>
            </a:extLst>
          </p:cNvPr>
          <p:cNvSpPr txBox="1"/>
          <p:nvPr/>
        </p:nvSpPr>
        <p:spPr>
          <a:xfrm>
            <a:off x="1184647" y="1146413"/>
            <a:ext cx="6603857" cy="3093154"/>
          </a:xfrm>
          <a:prstGeom prst="rect">
            <a:avLst/>
          </a:prstGeom>
          <a:noFill/>
        </p:spPr>
        <p:txBody>
          <a:bodyPr wrap="square" rtlCol="0">
            <a:spAutoFit/>
          </a:bodyPr>
          <a:lstStyle/>
          <a:p>
            <a:r>
              <a:rPr lang="en-US" sz="1950" b="1" dirty="0" err="1">
                <a:latin typeface="Times New Roman" panose="02020603050405020304" pitchFamily="18" charset="0"/>
                <a:cs typeface="Times New Roman" panose="02020603050405020304" pitchFamily="18" charset="0"/>
              </a:rPr>
              <a:t>Các</a:t>
            </a:r>
            <a:r>
              <a:rPr lang="en-US" sz="1950" b="1" dirty="0">
                <a:latin typeface="Times New Roman" panose="02020603050405020304" pitchFamily="18" charset="0"/>
                <a:cs typeface="Times New Roman" panose="02020603050405020304" pitchFamily="18" charset="0"/>
              </a:rPr>
              <a:t> </a:t>
            </a:r>
            <a:r>
              <a:rPr lang="en-US" sz="1950" b="1" dirty="0" err="1">
                <a:latin typeface="Times New Roman" panose="02020603050405020304" pitchFamily="18" charset="0"/>
                <a:cs typeface="Times New Roman" panose="02020603050405020304" pitchFamily="18" charset="0"/>
              </a:rPr>
              <a:t>thành</a:t>
            </a:r>
            <a:r>
              <a:rPr lang="en-US" sz="1950" b="1" dirty="0">
                <a:latin typeface="Times New Roman" panose="02020603050405020304" pitchFamily="18" charset="0"/>
                <a:cs typeface="Times New Roman" panose="02020603050405020304" pitchFamily="18" charset="0"/>
              </a:rPr>
              <a:t> </a:t>
            </a:r>
            <a:r>
              <a:rPr lang="en-US" sz="1950" b="1" dirty="0" err="1">
                <a:latin typeface="Times New Roman" panose="02020603050405020304" pitchFamily="18" charset="0"/>
                <a:cs typeface="Times New Roman" panose="02020603050405020304" pitchFamily="18" charset="0"/>
              </a:rPr>
              <a:t>phần</a:t>
            </a:r>
            <a:r>
              <a:rPr lang="en-US" sz="1950" b="1" dirty="0">
                <a:latin typeface="Times New Roman" panose="02020603050405020304" pitchFamily="18" charset="0"/>
                <a:cs typeface="Times New Roman" panose="02020603050405020304" pitchFamily="18" charset="0"/>
              </a:rPr>
              <a:t> c</a:t>
            </a:r>
            <a:r>
              <a:rPr lang="vi-VN" sz="1950" b="1" dirty="0">
                <a:latin typeface="Times New Roman" panose="02020603050405020304" pitchFamily="18" charset="0"/>
                <a:cs typeface="Times New Roman" panose="02020603050405020304" pitchFamily="18" charset="0"/>
              </a:rPr>
              <a:t>ơ</a:t>
            </a:r>
            <a:r>
              <a:rPr lang="en-US" sz="1950" b="1" dirty="0">
                <a:latin typeface="Times New Roman" panose="02020603050405020304" pitchFamily="18" charset="0"/>
                <a:cs typeface="Times New Roman" panose="02020603050405020304" pitchFamily="18" charset="0"/>
              </a:rPr>
              <a:t> </a:t>
            </a:r>
            <a:r>
              <a:rPr lang="en-US" sz="1950" b="1" dirty="0" err="1">
                <a:latin typeface="Times New Roman" panose="02020603050405020304" pitchFamily="18" charset="0"/>
                <a:cs typeface="Times New Roman" panose="02020603050405020304" pitchFamily="18" charset="0"/>
              </a:rPr>
              <a:t>bản</a:t>
            </a:r>
            <a:r>
              <a:rPr lang="en-US" sz="1950" b="1" dirty="0">
                <a:latin typeface="Times New Roman" panose="02020603050405020304" pitchFamily="18" charset="0"/>
                <a:cs typeface="Times New Roman" panose="02020603050405020304" pitchFamily="18" charset="0"/>
              </a:rPr>
              <a:t> </a:t>
            </a:r>
            <a:r>
              <a:rPr lang="en-US" sz="1950" b="1" dirty="0" err="1">
                <a:latin typeface="Times New Roman" panose="02020603050405020304" pitchFamily="18" charset="0"/>
                <a:cs typeface="Times New Roman" panose="02020603050405020304" pitchFamily="18" charset="0"/>
              </a:rPr>
              <a:t>trong</a:t>
            </a:r>
            <a:r>
              <a:rPr lang="en-US" sz="1950" b="1" dirty="0">
                <a:latin typeface="Times New Roman" panose="02020603050405020304" pitchFamily="18" charset="0"/>
                <a:cs typeface="Times New Roman" panose="02020603050405020304" pitchFamily="18" charset="0"/>
              </a:rPr>
              <a:t> CSDL:</a:t>
            </a:r>
          </a:p>
          <a:p>
            <a:pPr marL="257175" indent="-257175">
              <a:buFont typeface="+mj-lt"/>
              <a:buAutoNum type="arabicPeriod"/>
            </a:pPr>
            <a:r>
              <a:rPr lang="en-US" sz="1950" b="1" dirty="0">
                <a:latin typeface="Times New Roman" panose="02020603050405020304" pitchFamily="18" charset="0"/>
                <a:cs typeface="Times New Roman" panose="02020603050405020304" pitchFamily="18" charset="0"/>
              </a:rPr>
              <a:t>Database/Schema(CSDL)</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là</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một</a:t>
            </a:r>
            <a:r>
              <a:rPr lang="en-US" sz="1950" dirty="0">
                <a:latin typeface="Times New Roman" panose="02020603050405020304" pitchFamily="18" charset="0"/>
                <a:cs typeface="Times New Roman" panose="02020603050405020304" pitchFamily="18" charset="0"/>
              </a:rPr>
              <a:t> c</a:t>
            </a:r>
            <a:r>
              <a:rPr lang="vi-VN" sz="1950" dirty="0">
                <a:latin typeface="Times New Roman" panose="02020603050405020304" pitchFamily="18" charset="0"/>
                <a:cs typeface="Times New Roman" panose="02020603050405020304" pitchFamily="18" charset="0"/>
              </a:rPr>
              <a:t>ơ</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sở</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dữ</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liệu</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chứa</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tất</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cả</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các</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bảng</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Có</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thể</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tạo</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nhiều</a:t>
            </a:r>
            <a:r>
              <a:rPr lang="en-US" sz="1950" dirty="0">
                <a:latin typeface="Times New Roman" panose="02020603050405020304" pitchFamily="18" charset="0"/>
                <a:cs typeface="Times New Roman" panose="02020603050405020304" pitchFamily="18" charset="0"/>
              </a:rPr>
              <a:t> database. </a:t>
            </a:r>
            <a:r>
              <a:rPr lang="en-US" sz="1950" dirty="0" err="1">
                <a:latin typeface="Times New Roman" panose="02020603050405020304" pitchFamily="18" charset="0"/>
                <a:cs typeface="Times New Roman" panose="02020603050405020304" pitchFamily="18" charset="0"/>
              </a:rPr>
              <a:t>Mỗi</a:t>
            </a:r>
            <a:r>
              <a:rPr lang="en-US" sz="1950" dirty="0">
                <a:latin typeface="Times New Roman" panose="02020603050405020304" pitchFamily="18" charset="0"/>
                <a:cs typeface="Times New Roman" panose="02020603050405020304" pitchFamily="18" charset="0"/>
              </a:rPr>
              <a:t> database </a:t>
            </a:r>
            <a:r>
              <a:rPr lang="en-US" sz="1950" dirty="0" err="1">
                <a:latin typeface="Times New Roman" panose="02020603050405020304" pitchFamily="18" charset="0"/>
                <a:cs typeface="Times New Roman" panose="02020603050405020304" pitchFamily="18" charset="0"/>
              </a:rPr>
              <a:t>mang</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một</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ý</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nghĩa</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nhiệm</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vụ</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nhất</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định</a:t>
            </a:r>
            <a:endParaRPr lang="en-US" sz="1950" dirty="0">
              <a:latin typeface="Times New Roman" panose="02020603050405020304" pitchFamily="18" charset="0"/>
              <a:cs typeface="Times New Roman" panose="02020603050405020304" pitchFamily="18" charset="0"/>
            </a:endParaRPr>
          </a:p>
          <a:p>
            <a:pPr marL="257175" indent="-257175">
              <a:buFont typeface="+mj-lt"/>
              <a:buAutoNum type="arabicPeriod"/>
            </a:pPr>
            <a:r>
              <a:rPr lang="en-US" sz="1950" b="1" dirty="0" err="1">
                <a:latin typeface="Times New Roman" panose="02020603050405020304" pitchFamily="18" charset="0"/>
                <a:cs typeface="Times New Roman" panose="02020603050405020304" pitchFamily="18" charset="0"/>
              </a:rPr>
              <a:t>Bảng</a:t>
            </a:r>
            <a:r>
              <a:rPr lang="en-US" sz="1950" b="1" dirty="0">
                <a:latin typeface="Times New Roman" panose="02020603050405020304" pitchFamily="18" charset="0"/>
                <a:cs typeface="Times New Roman" panose="02020603050405020304" pitchFamily="18" charset="0"/>
              </a:rPr>
              <a:t>(Table) </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Một</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bảng</a:t>
            </a:r>
            <a:r>
              <a:rPr lang="en-US" sz="1950" dirty="0">
                <a:latin typeface="Times New Roman" panose="02020603050405020304" pitchFamily="18" charset="0"/>
                <a:cs typeface="Times New Roman" panose="02020603050405020304" pitchFamily="18" charset="0"/>
              </a:rPr>
              <a:t> t</a:t>
            </a:r>
            <a:r>
              <a:rPr lang="vi-VN" sz="1950" dirty="0">
                <a:latin typeface="Times New Roman" panose="02020603050405020304" pitchFamily="18" charset="0"/>
                <a:cs typeface="Times New Roman" panose="02020603050405020304" pitchFamily="18" charset="0"/>
              </a:rPr>
              <a:t>ư</a:t>
            </a:r>
            <a:r>
              <a:rPr lang="en-US" sz="1950" dirty="0" err="1">
                <a:latin typeface="Times New Roman" panose="02020603050405020304" pitchFamily="18" charset="0"/>
                <a:cs typeface="Times New Roman" panose="02020603050405020304" pitchFamily="18" charset="0"/>
              </a:rPr>
              <a:t>ơng</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đư</a:t>
            </a:r>
            <a:r>
              <a:rPr lang="vi-VN" sz="1950" dirty="0">
                <a:latin typeface="Times New Roman" panose="02020603050405020304" pitchFamily="18" charset="0"/>
                <a:cs typeface="Times New Roman" panose="02020603050405020304" pitchFamily="18" charset="0"/>
              </a:rPr>
              <a:t>ơ</a:t>
            </a:r>
            <a:r>
              <a:rPr lang="en-US" sz="1950" dirty="0">
                <a:latin typeface="Times New Roman" panose="02020603050405020304" pitchFamily="18" charset="0"/>
                <a:cs typeface="Times New Roman" panose="02020603050405020304" pitchFamily="18" charset="0"/>
              </a:rPr>
              <a:t>ng </a:t>
            </a:r>
            <a:r>
              <a:rPr lang="en-US" sz="1950" dirty="0" err="1">
                <a:latin typeface="Times New Roman" panose="02020603050405020304" pitchFamily="18" charset="0"/>
                <a:cs typeface="Times New Roman" panose="02020603050405020304" pitchFamily="18" charset="0"/>
              </a:rPr>
              <a:t>nh</a:t>
            </a:r>
            <a:r>
              <a:rPr lang="vi-VN" sz="1950" dirty="0">
                <a:latin typeface="Times New Roman" panose="02020603050405020304" pitchFamily="18" charset="0"/>
                <a:cs typeface="Times New Roman" panose="02020603050405020304" pitchFamily="18" charset="0"/>
              </a:rPr>
              <a:t>ư</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một</a:t>
            </a:r>
            <a:r>
              <a:rPr lang="en-US" sz="1950" dirty="0">
                <a:latin typeface="Times New Roman" panose="02020603050405020304" pitchFamily="18" charset="0"/>
                <a:cs typeface="Times New Roman" panose="02020603050405020304" pitchFamily="18" charset="0"/>
              </a:rPr>
              <a:t> Class </a:t>
            </a:r>
            <a:r>
              <a:rPr lang="en-US" sz="1950" dirty="0" err="1">
                <a:latin typeface="Times New Roman" panose="02020603050405020304" pitchFamily="18" charset="0"/>
                <a:cs typeface="Times New Roman" panose="02020603050405020304" pitchFamily="18" charset="0"/>
              </a:rPr>
              <a:t>trong</a:t>
            </a:r>
            <a:r>
              <a:rPr lang="en-US" sz="1950" dirty="0">
                <a:latin typeface="Times New Roman" panose="02020603050405020304" pitchFamily="18" charset="0"/>
                <a:cs typeface="Times New Roman" panose="02020603050405020304" pitchFamily="18" charset="0"/>
              </a:rPr>
              <a:t> Java. </a:t>
            </a:r>
            <a:r>
              <a:rPr lang="en-US" sz="1950" dirty="0" err="1">
                <a:latin typeface="Times New Roman" panose="02020603050405020304" pitchFamily="18" charset="0"/>
                <a:cs typeface="Times New Roman" panose="02020603050405020304" pitchFamily="18" charset="0"/>
              </a:rPr>
              <a:t>Là</a:t>
            </a:r>
            <a:r>
              <a:rPr lang="en-US" sz="1950" dirty="0">
                <a:latin typeface="Times New Roman" panose="02020603050405020304" pitchFamily="18" charset="0"/>
                <a:cs typeface="Times New Roman" panose="02020603050405020304" pitchFamily="18" charset="0"/>
              </a:rPr>
              <a:t> n</a:t>
            </a:r>
            <a:r>
              <a:rPr lang="vi-VN" sz="1950" dirty="0">
                <a:latin typeface="Times New Roman" panose="02020603050405020304" pitchFamily="18" charset="0"/>
                <a:cs typeface="Times New Roman" panose="02020603050405020304" pitchFamily="18" charset="0"/>
              </a:rPr>
              <a:t>ơ</a:t>
            </a:r>
            <a:r>
              <a:rPr lang="en-US" sz="1950" dirty="0" err="1">
                <a:latin typeface="Times New Roman" panose="02020603050405020304" pitchFamily="18" charset="0"/>
                <a:cs typeface="Times New Roman" panose="02020603050405020304" pitchFamily="18" charset="0"/>
              </a:rPr>
              <a:t>i</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đặc</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tả</a:t>
            </a:r>
            <a:r>
              <a:rPr lang="en-US" sz="1950" dirty="0">
                <a:latin typeface="Times New Roman" panose="02020603050405020304" pitchFamily="18" charset="0"/>
                <a:cs typeface="Times New Roman" panose="02020603050405020304" pitchFamily="18" charset="0"/>
              </a:rPr>
              <a:t> l</a:t>
            </a:r>
            <a:r>
              <a:rPr lang="vi-VN" sz="1950" dirty="0">
                <a:latin typeface="Times New Roman" panose="02020603050405020304" pitchFamily="18" charset="0"/>
                <a:cs typeface="Times New Roman" panose="02020603050405020304" pitchFamily="18" charset="0"/>
              </a:rPr>
              <a:t>ư</a:t>
            </a:r>
            <a:r>
              <a:rPr lang="en-US" sz="1950" dirty="0">
                <a:latin typeface="Times New Roman" panose="02020603050405020304" pitchFamily="18" charset="0"/>
                <a:cs typeface="Times New Roman" panose="02020603050405020304" pitchFamily="18" charset="0"/>
              </a:rPr>
              <a:t>u </a:t>
            </a:r>
            <a:r>
              <a:rPr lang="en-US" sz="1950" dirty="0" err="1">
                <a:latin typeface="Times New Roman" panose="02020603050405020304" pitchFamily="18" charset="0"/>
                <a:cs typeface="Times New Roman" panose="02020603050405020304" pitchFamily="18" charset="0"/>
              </a:rPr>
              <a:t>trữ</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các</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thuộc</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tính</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của</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các</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đối</a:t>
            </a:r>
            <a:r>
              <a:rPr lang="en-US" sz="1950" dirty="0">
                <a:latin typeface="Times New Roman" panose="02020603050405020304" pitchFamily="18" charset="0"/>
                <a:cs typeface="Times New Roman" panose="02020603050405020304" pitchFamily="18" charset="0"/>
              </a:rPr>
              <a:t> t</a:t>
            </a:r>
            <a:r>
              <a:rPr lang="vi-VN" sz="1950" dirty="0">
                <a:latin typeface="Times New Roman" panose="02020603050405020304" pitchFamily="18" charset="0"/>
                <a:cs typeface="Times New Roman" panose="02020603050405020304" pitchFamily="18" charset="0"/>
              </a:rPr>
              <a:t>ư</a:t>
            </a:r>
            <a:r>
              <a:rPr lang="en-US" sz="1950" dirty="0" err="1">
                <a:latin typeface="Times New Roman" panose="02020603050405020304" pitchFamily="18" charset="0"/>
                <a:cs typeface="Times New Roman" panose="02020603050405020304" pitchFamily="18" charset="0"/>
              </a:rPr>
              <a:t>ợng</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Các</a:t>
            </a:r>
            <a:r>
              <a:rPr lang="en-US" sz="1950" dirty="0">
                <a:latin typeface="Times New Roman" panose="02020603050405020304" pitchFamily="18" charset="0"/>
                <a:cs typeface="Times New Roman" panose="02020603050405020304" pitchFamily="18" charset="0"/>
              </a:rPr>
              <a:t> </a:t>
            </a:r>
            <a:r>
              <a:rPr lang="en-US" sz="1950" b="1" dirty="0" err="1">
                <a:solidFill>
                  <a:srgbClr val="FF0000"/>
                </a:solidFill>
                <a:latin typeface="Times New Roman" panose="02020603050405020304" pitchFamily="18" charset="0"/>
                <a:cs typeface="Times New Roman" panose="02020603050405020304" pitchFamily="18" charset="0"/>
              </a:rPr>
              <a:t>cột</a:t>
            </a:r>
            <a:r>
              <a:rPr lang="en-US" sz="1950" b="1" dirty="0">
                <a:solidFill>
                  <a:srgbClr val="FF0000"/>
                </a:solidFill>
                <a:latin typeface="Times New Roman" panose="02020603050405020304" pitchFamily="18" charset="0"/>
                <a:cs typeface="Times New Roman" panose="02020603050405020304" pitchFamily="18" charset="0"/>
              </a:rPr>
              <a:t>(Column) </a:t>
            </a:r>
            <a:r>
              <a:rPr lang="en-US" sz="1950" dirty="0" err="1">
                <a:latin typeface="Times New Roman" panose="02020603050405020304" pitchFamily="18" charset="0"/>
                <a:cs typeface="Times New Roman" panose="02020603050405020304" pitchFamily="18" charset="0"/>
              </a:rPr>
              <a:t>chính</a:t>
            </a:r>
            <a:r>
              <a:rPr lang="en-US" sz="1950" dirty="0">
                <a:latin typeface="Times New Roman" panose="02020603050405020304" pitchFamily="18" charset="0"/>
                <a:cs typeface="Times New Roman" panose="02020603050405020304" pitchFamily="18" charset="0"/>
              </a:rPr>
              <a:t> </a:t>
            </a:r>
            <a:r>
              <a:rPr lang="en-US" sz="1950" b="1" dirty="0" err="1">
                <a:solidFill>
                  <a:srgbClr val="FF0000"/>
                </a:solidFill>
                <a:latin typeface="Times New Roman" panose="02020603050405020304" pitchFamily="18" charset="0"/>
                <a:cs typeface="Times New Roman" panose="02020603050405020304" pitchFamily="18" charset="0"/>
              </a:rPr>
              <a:t>là</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các</a:t>
            </a:r>
            <a:r>
              <a:rPr lang="en-US" sz="1950" dirty="0">
                <a:latin typeface="Times New Roman" panose="02020603050405020304" pitchFamily="18" charset="0"/>
                <a:cs typeface="Times New Roman" panose="02020603050405020304" pitchFamily="18" charset="0"/>
              </a:rPr>
              <a:t> </a:t>
            </a:r>
            <a:r>
              <a:rPr lang="en-US" sz="1950" b="1" dirty="0">
                <a:solidFill>
                  <a:srgbClr val="FF0000"/>
                </a:solidFill>
                <a:latin typeface="Times New Roman" panose="02020603050405020304" pitchFamily="18" charset="0"/>
                <a:cs typeface="Times New Roman" panose="02020603050405020304" pitchFamily="18" charset="0"/>
              </a:rPr>
              <a:t>attribute(</a:t>
            </a:r>
            <a:r>
              <a:rPr lang="en-US" sz="1950" b="1" dirty="0" err="1">
                <a:solidFill>
                  <a:srgbClr val="FF0000"/>
                </a:solidFill>
                <a:latin typeface="Times New Roman" panose="02020603050405020304" pitchFamily="18" charset="0"/>
                <a:cs typeface="Times New Roman" panose="02020603050405020304" pitchFamily="18" charset="0"/>
              </a:rPr>
              <a:t>Thuộc</a:t>
            </a:r>
            <a:r>
              <a:rPr lang="en-US" sz="1950" b="1" dirty="0">
                <a:solidFill>
                  <a:srgbClr val="FF0000"/>
                </a:solidFill>
                <a:latin typeface="Times New Roman" panose="02020603050405020304" pitchFamily="18" charset="0"/>
                <a:cs typeface="Times New Roman" panose="02020603050405020304" pitchFamily="18" charset="0"/>
              </a:rPr>
              <a:t> </a:t>
            </a:r>
            <a:r>
              <a:rPr lang="en-US" sz="1950" b="1" dirty="0" err="1">
                <a:solidFill>
                  <a:srgbClr val="FF0000"/>
                </a:solidFill>
                <a:latin typeface="Times New Roman" panose="02020603050405020304" pitchFamily="18" charset="0"/>
                <a:cs typeface="Times New Roman" panose="02020603050405020304" pitchFamily="18" charset="0"/>
              </a:rPr>
              <a:t>tính</a:t>
            </a:r>
            <a:r>
              <a:rPr lang="en-US" sz="1950" b="1" dirty="0">
                <a:solidFill>
                  <a:srgbClr val="FF0000"/>
                </a:solidFill>
                <a:latin typeface="Times New Roman" panose="02020603050405020304" pitchFamily="18" charset="0"/>
                <a:cs typeface="Times New Roman" panose="02020603050405020304" pitchFamily="18" charset="0"/>
              </a:rPr>
              <a:t>)</a:t>
            </a:r>
            <a:r>
              <a:rPr lang="en-US" sz="1950" b="1"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giống</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với</a:t>
            </a:r>
            <a:r>
              <a:rPr lang="en-US" sz="1950" dirty="0">
                <a:latin typeface="Times New Roman" panose="02020603050405020304" pitchFamily="18" charset="0"/>
                <a:cs typeface="Times New Roman" panose="02020603050405020304" pitchFamily="18" charset="0"/>
              </a:rPr>
              <a:t> Class. </a:t>
            </a:r>
            <a:r>
              <a:rPr lang="en-US" sz="1950" dirty="0" err="1">
                <a:latin typeface="Times New Roman" panose="02020603050405020304" pitchFamily="18" charset="0"/>
                <a:cs typeface="Times New Roman" panose="02020603050405020304" pitchFamily="18" charset="0"/>
              </a:rPr>
              <a:t>Một</a:t>
            </a:r>
            <a:r>
              <a:rPr lang="en-US" sz="1950" dirty="0">
                <a:latin typeface="Times New Roman" panose="02020603050405020304" pitchFamily="18" charset="0"/>
                <a:cs typeface="Times New Roman" panose="02020603050405020304" pitchFamily="18" charset="0"/>
              </a:rPr>
              <a:t> Table </a:t>
            </a:r>
            <a:r>
              <a:rPr lang="en-US" sz="1950" dirty="0" err="1">
                <a:latin typeface="Times New Roman" panose="02020603050405020304" pitchFamily="18" charset="0"/>
                <a:cs typeface="Times New Roman" panose="02020603050405020304" pitchFamily="18" charset="0"/>
              </a:rPr>
              <a:t>chỉ</a:t>
            </a:r>
            <a:r>
              <a:rPr lang="en-US" sz="1950" dirty="0">
                <a:latin typeface="Times New Roman" panose="02020603050405020304" pitchFamily="18" charset="0"/>
                <a:cs typeface="Times New Roman" panose="02020603050405020304" pitchFamily="18" charset="0"/>
              </a:rPr>
              <a:t> l</a:t>
            </a:r>
            <a:r>
              <a:rPr lang="vi-VN" sz="1950" dirty="0">
                <a:latin typeface="Times New Roman" panose="02020603050405020304" pitchFamily="18" charset="0"/>
                <a:cs typeface="Times New Roman" panose="02020603050405020304" pitchFamily="18" charset="0"/>
              </a:rPr>
              <a:t>ư</a:t>
            </a:r>
            <a:r>
              <a:rPr lang="en-US" sz="1950" dirty="0">
                <a:latin typeface="Times New Roman" panose="02020603050405020304" pitchFamily="18" charset="0"/>
                <a:cs typeface="Times New Roman" panose="02020603050405020304" pitchFamily="18" charset="0"/>
              </a:rPr>
              <a:t>u </a:t>
            </a:r>
            <a:r>
              <a:rPr lang="en-US" sz="1950" dirty="0" err="1">
                <a:latin typeface="Times New Roman" panose="02020603050405020304" pitchFamily="18" charset="0"/>
                <a:cs typeface="Times New Roman" panose="02020603050405020304" pitchFamily="18" charset="0"/>
              </a:rPr>
              <a:t>trữ</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thông</a:t>
            </a:r>
            <a:r>
              <a:rPr lang="en-US" sz="1950" dirty="0">
                <a:latin typeface="Times New Roman" panose="02020603050405020304" pitchFamily="18" charset="0"/>
                <a:cs typeface="Times New Roman" panose="02020603050405020304" pitchFamily="18" charset="0"/>
              </a:rPr>
              <a:t> tin </a:t>
            </a:r>
            <a:r>
              <a:rPr lang="en-US" sz="1950" dirty="0" err="1">
                <a:latin typeface="Times New Roman" panose="02020603050405020304" pitchFamily="18" charset="0"/>
                <a:cs typeface="Times New Roman" panose="02020603050405020304" pitchFamily="18" charset="0"/>
              </a:rPr>
              <a:t>đối</a:t>
            </a:r>
            <a:r>
              <a:rPr lang="en-US" sz="1950" dirty="0">
                <a:latin typeface="Times New Roman" panose="02020603050405020304" pitchFamily="18" charset="0"/>
                <a:cs typeface="Times New Roman" panose="02020603050405020304" pitchFamily="18" charset="0"/>
              </a:rPr>
              <a:t> t</a:t>
            </a:r>
            <a:r>
              <a:rPr lang="vi-VN" sz="1950" dirty="0">
                <a:latin typeface="Times New Roman" panose="02020603050405020304" pitchFamily="18" charset="0"/>
                <a:cs typeface="Times New Roman" panose="02020603050405020304" pitchFamily="18" charset="0"/>
              </a:rPr>
              <a:t>ư</a:t>
            </a:r>
            <a:r>
              <a:rPr lang="en-US" sz="1950" dirty="0" err="1">
                <a:latin typeface="Times New Roman" panose="02020603050405020304" pitchFamily="18" charset="0"/>
                <a:cs typeface="Times New Roman" panose="02020603050405020304" pitchFamily="18" charset="0"/>
              </a:rPr>
              <a:t>ợng</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chứ</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không</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có</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hành</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động</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của</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đối</a:t>
            </a:r>
            <a:r>
              <a:rPr lang="en-US" sz="1950" dirty="0">
                <a:latin typeface="Times New Roman" panose="02020603050405020304" pitchFamily="18" charset="0"/>
                <a:cs typeface="Times New Roman" panose="02020603050405020304" pitchFamily="18" charset="0"/>
              </a:rPr>
              <a:t> t</a:t>
            </a:r>
            <a:r>
              <a:rPr lang="vi-VN" sz="1950" dirty="0">
                <a:latin typeface="Times New Roman" panose="02020603050405020304" pitchFamily="18" charset="0"/>
                <a:cs typeface="Times New Roman" panose="02020603050405020304" pitchFamily="18" charset="0"/>
              </a:rPr>
              <a:t>ư</a:t>
            </a:r>
            <a:r>
              <a:rPr lang="en-US" sz="1950" dirty="0" err="1">
                <a:latin typeface="Times New Roman" panose="02020603050405020304" pitchFamily="18" charset="0"/>
                <a:cs typeface="Times New Roman" panose="02020603050405020304" pitchFamily="18" charset="0"/>
              </a:rPr>
              <a:t>ợng</a:t>
            </a:r>
            <a:r>
              <a:rPr lang="en-US" sz="1950" dirty="0">
                <a:latin typeface="Times New Roman" panose="02020603050405020304" pitchFamily="18" charset="0"/>
                <a:cs typeface="Times New Roman" panose="02020603050405020304" pitchFamily="18" charset="0"/>
              </a:rPr>
              <a:t>. =&gt; </a:t>
            </a:r>
            <a:r>
              <a:rPr lang="en-US" sz="1950" dirty="0" err="1">
                <a:latin typeface="Times New Roman" panose="02020603050405020304" pitchFamily="18" charset="0"/>
                <a:cs typeface="Times New Roman" panose="02020603050405020304" pitchFamily="18" charset="0"/>
              </a:rPr>
              <a:t>Chỉ</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có</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thuộc</a:t>
            </a:r>
            <a:r>
              <a:rPr lang="en-US" sz="1950" dirty="0">
                <a:latin typeface="Times New Roman" panose="02020603050405020304" pitchFamily="18" charset="0"/>
                <a:cs typeface="Times New Roman" panose="02020603050405020304" pitchFamily="18" charset="0"/>
              </a:rPr>
              <a:t> </a:t>
            </a:r>
            <a:r>
              <a:rPr lang="en-US" sz="1950" dirty="0" err="1">
                <a:latin typeface="Times New Roman" panose="02020603050405020304" pitchFamily="18" charset="0"/>
                <a:cs typeface="Times New Roman" panose="02020603050405020304" pitchFamily="18" charset="0"/>
              </a:rPr>
              <a:t>tính</a:t>
            </a:r>
            <a:r>
              <a:rPr lang="en-US" sz="1950" dirty="0">
                <a:latin typeface="Times New Roman" panose="02020603050405020304" pitchFamily="18" charset="0"/>
                <a:cs typeface="Times New Roman" panose="02020603050405020304" pitchFamily="18" charset="0"/>
              </a:rPr>
              <a:t>(attribute) </a:t>
            </a:r>
            <a:r>
              <a:rPr lang="en-US" sz="1950" dirty="0" err="1">
                <a:latin typeface="Times New Roman" panose="02020603050405020304" pitchFamily="18" charset="0"/>
                <a:cs typeface="Times New Roman" panose="02020603050405020304" pitchFamily="18" charset="0"/>
              </a:rPr>
              <a:t>mà</a:t>
            </a:r>
            <a:r>
              <a:rPr lang="en-US" sz="1950" dirty="0">
                <a:latin typeface="Times New Roman" panose="02020603050405020304" pitchFamily="18" charset="0"/>
                <a:cs typeface="Times New Roman" panose="02020603050405020304" pitchFamily="18" charset="0"/>
              </a:rPr>
              <a:t> </a:t>
            </a:r>
            <a:r>
              <a:rPr lang="en-US" sz="1950" dirty="0" err="1">
                <a:solidFill>
                  <a:srgbClr val="FF0000"/>
                </a:solidFill>
                <a:latin typeface="Times New Roman" panose="02020603050405020304" pitchFamily="18" charset="0"/>
                <a:cs typeface="Times New Roman" panose="02020603050405020304" pitchFamily="18" charset="0"/>
              </a:rPr>
              <a:t>không</a:t>
            </a:r>
            <a:r>
              <a:rPr lang="en-US" sz="1950" dirty="0">
                <a:solidFill>
                  <a:srgbClr val="FF0000"/>
                </a:solidFill>
                <a:latin typeface="Times New Roman" panose="02020603050405020304" pitchFamily="18" charset="0"/>
                <a:cs typeface="Times New Roman" panose="02020603050405020304" pitchFamily="18" charset="0"/>
              </a:rPr>
              <a:t> </a:t>
            </a:r>
            <a:r>
              <a:rPr lang="en-US" sz="1950" dirty="0" err="1">
                <a:solidFill>
                  <a:srgbClr val="FF0000"/>
                </a:solidFill>
                <a:latin typeface="Times New Roman" panose="02020603050405020304" pitchFamily="18" charset="0"/>
                <a:cs typeface="Times New Roman" panose="02020603050405020304" pitchFamily="18" charset="0"/>
              </a:rPr>
              <a:t>có</a:t>
            </a:r>
            <a:r>
              <a:rPr lang="en-US" sz="1950" dirty="0">
                <a:solidFill>
                  <a:srgbClr val="FF0000"/>
                </a:solidFill>
                <a:latin typeface="Times New Roman" panose="02020603050405020304" pitchFamily="18" charset="0"/>
                <a:cs typeface="Times New Roman" panose="02020603050405020304" pitchFamily="18" charset="0"/>
              </a:rPr>
              <a:t> method(</a:t>
            </a:r>
            <a:r>
              <a:rPr lang="en-US" sz="1950" dirty="0" err="1">
                <a:solidFill>
                  <a:srgbClr val="FF0000"/>
                </a:solidFill>
                <a:latin typeface="Times New Roman" panose="02020603050405020304" pitchFamily="18" charset="0"/>
                <a:cs typeface="Times New Roman" panose="02020603050405020304" pitchFamily="18" charset="0"/>
              </a:rPr>
              <a:t>Hàm</a:t>
            </a:r>
            <a:r>
              <a:rPr lang="en-US" sz="1950" dirty="0">
                <a:solidFill>
                  <a:srgbClr val="FF0000"/>
                </a:solidFill>
                <a:latin typeface="Times New Roman" panose="02020603050405020304" pitchFamily="18" charset="0"/>
                <a:cs typeface="Times New Roman" panose="02020603050405020304" pitchFamily="18" charset="0"/>
              </a:rPr>
              <a:t>)</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2101751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1143000" y="642939"/>
            <a:ext cx="6858000" cy="567203"/>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Thao Tác C</a:t>
              </a:r>
              <a:r>
                <a:rPr lang="vi-VN"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Bản Với CSDL</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5" name="组合 5"/>
          <p:cNvGrpSpPr/>
          <p:nvPr/>
        </p:nvGrpSpPr>
        <p:grpSpPr>
          <a:xfrm>
            <a:off x="1239291" y="603538"/>
            <a:ext cx="873111" cy="890204"/>
            <a:chOff x="3222821" y="1148080"/>
            <a:chExt cx="1484215" cy="1750177"/>
          </a:xfrm>
        </p:grpSpPr>
        <p:grpSp>
          <p:nvGrpSpPr>
            <p:cNvPr id="37" name="组合 9"/>
            <p:cNvGrpSpPr/>
            <p:nvPr/>
          </p:nvGrpSpPr>
          <p:grpSpPr>
            <a:xfrm>
              <a:off x="3420363" y="1295115"/>
              <a:ext cx="1286673" cy="1603142"/>
              <a:chOff x="7380501" y="2927402"/>
              <a:chExt cx="2311887" cy="2880512"/>
            </a:xfrm>
          </p:grpSpPr>
          <p:sp>
            <p:nvSpPr>
              <p:cNvPr id="3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a:solidFill>
                    <a:srgbClr val="E87071"/>
                  </a:solidFill>
                  <a:latin typeface="Impact" panose="020B0806030902050204" pitchFamily="34" charset="0"/>
                </a:rPr>
                <a:t>03</a:t>
              </a:r>
              <a:endParaRPr lang="zh-CN" altLang="en-US" sz="1875" dirty="0">
                <a:solidFill>
                  <a:srgbClr val="E87071"/>
                </a:solidFill>
                <a:latin typeface="Impact" panose="020B0806030902050204" pitchFamily="34" charset="0"/>
              </a:endParaRPr>
            </a:p>
          </p:txBody>
        </p:sp>
      </p:grpSp>
      <p:pic>
        <p:nvPicPr>
          <p:cNvPr id="4" name="Picture 3">
            <a:extLst>
              <a:ext uri="{FF2B5EF4-FFF2-40B4-BE49-F238E27FC236}">
                <a16:creationId xmlns:a16="http://schemas.microsoft.com/office/drawing/2014/main" id="{5A733895-C9AB-4509-9809-6AEDA20936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1297" y="1281555"/>
            <a:ext cx="6821406" cy="3038469"/>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41317555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1143000" y="642939"/>
            <a:ext cx="6858000" cy="567203"/>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Thao Tác C</a:t>
              </a:r>
              <a:r>
                <a:rPr lang="vi-VN"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Bản Với CSDL</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5" name="组合 5"/>
          <p:cNvGrpSpPr/>
          <p:nvPr/>
        </p:nvGrpSpPr>
        <p:grpSpPr>
          <a:xfrm>
            <a:off x="1239291" y="603538"/>
            <a:ext cx="873111" cy="890204"/>
            <a:chOff x="3222821" y="1148080"/>
            <a:chExt cx="1484215" cy="1750177"/>
          </a:xfrm>
        </p:grpSpPr>
        <p:grpSp>
          <p:nvGrpSpPr>
            <p:cNvPr id="37" name="组合 9"/>
            <p:cNvGrpSpPr/>
            <p:nvPr/>
          </p:nvGrpSpPr>
          <p:grpSpPr>
            <a:xfrm>
              <a:off x="3420363" y="1295115"/>
              <a:ext cx="1286673" cy="1603142"/>
              <a:chOff x="7380501" y="2927402"/>
              <a:chExt cx="2311887" cy="2880512"/>
            </a:xfrm>
          </p:grpSpPr>
          <p:sp>
            <p:nvSpPr>
              <p:cNvPr id="3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a:solidFill>
                    <a:srgbClr val="E87071"/>
                  </a:solidFill>
                  <a:latin typeface="Impact" panose="020B0806030902050204" pitchFamily="34" charset="0"/>
                </a:rPr>
                <a:t>03</a:t>
              </a:r>
              <a:endParaRPr lang="zh-CN" altLang="en-US" sz="1875" dirty="0">
                <a:solidFill>
                  <a:srgbClr val="E87071"/>
                </a:solidFill>
                <a:latin typeface="Impact" panose="020B0806030902050204" pitchFamily="34" charset="0"/>
              </a:endParaRPr>
            </a:p>
          </p:txBody>
        </p:sp>
      </p:grpSp>
      <p:sp>
        <p:nvSpPr>
          <p:cNvPr id="2" name="TextBox 1">
            <a:extLst>
              <a:ext uri="{FF2B5EF4-FFF2-40B4-BE49-F238E27FC236}">
                <a16:creationId xmlns:a16="http://schemas.microsoft.com/office/drawing/2014/main" id="{6FF538A3-10A0-41D2-A678-595B7AFECA3C}"/>
              </a:ext>
            </a:extLst>
          </p:cNvPr>
          <p:cNvSpPr txBox="1"/>
          <p:nvPr/>
        </p:nvSpPr>
        <p:spPr>
          <a:xfrm>
            <a:off x="1117405" y="1204773"/>
            <a:ext cx="6851556" cy="415498"/>
          </a:xfrm>
          <a:prstGeom prst="rect">
            <a:avLst/>
          </a:prstGeom>
          <a:noFill/>
        </p:spPr>
        <p:txBody>
          <a:bodyPr wrap="none" rtlCol="0">
            <a:spAutoFit/>
          </a:bodyPr>
          <a:lstStyle/>
          <a:p>
            <a:r>
              <a:rPr lang="en-US" sz="2100" b="1">
                <a:latin typeface="Times New Roman" panose="02020603050405020304" pitchFamily="18" charset="0"/>
                <a:cs typeface="Times New Roman" panose="02020603050405020304" pitchFamily="18" charset="0"/>
              </a:rPr>
              <a:t>Sử dụng tool(Hệ quản trị CSLD) để tạo database/Schema:</a:t>
            </a:r>
          </a:p>
        </p:txBody>
      </p:sp>
      <p:pic>
        <p:nvPicPr>
          <p:cNvPr id="5" name="Picture 4">
            <a:extLst>
              <a:ext uri="{FF2B5EF4-FFF2-40B4-BE49-F238E27FC236}">
                <a16:creationId xmlns:a16="http://schemas.microsoft.com/office/drawing/2014/main" id="{9E243835-9ACE-4DA7-848C-1EA2FC8E66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2626" y="1562892"/>
            <a:ext cx="6858374" cy="3133744"/>
          </a:xfrm>
          <a:prstGeom prst="rect">
            <a:avLst/>
          </a:prstGeom>
        </p:spPr>
      </p:pic>
      <p:cxnSp>
        <p:nvCxnSpPr>
          <p:cNvPr id="9" name="Straight Arrow Connector 8">
            <a:extLst>
              <a:ext uri="{FF2B5EF4-FFF2-40B4-BE49-F238E27FC236}">
                <a16:creationId xmlns:a16="http://schemas.microsoft.com/office/drawing/2014/main" id="{BEE2A7A5-5869-4717-868D-A3D529EE88B4}"/>
              </a:ext>
            </a:extLst>
          </p:cNvPr>
          <p:cNvCxnSpPr>
            <a:cxnSpLocks/>
          </p:cNvCxnSpPr>
          <p:nvPr/>
        </p:nvCxnSpPr>
        <p:spPr>
          <a:xfrm flipH="1" flipV="1">
            <a:off x="2983833" y="2499239"/>
            <a:ext cx="1504783" cy="871430"/>
          </a:xfrm>
          <a:prstGeom prst="straightConnector1">
            <a:avLst/>
          </a:prstGeom>
          <a:ln>
            <a:solidFill>
              <a:schemeClr val="tx2">
                <a:lumMod val="50000"/>
              </a:schemeClr>
            </a:solidFill>
            <a:tailEnd type="triangle"/>
          </a:ln>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B262B1E8-DFF1-466D-B7AA-A10574663F5E}"/>
              </a:ext>
            </a:extLst>
          </p:cNvPr>
          <p:cNvSpPr/>
          <p:nvPr/>
        </p:nvSpPr>
        <p:spPr>
          <a:xfrm>
            <a:off x="4117354" y="2762215"/>
            <a:ext cx="3429884" cy="1113780"/>
          </a:xfrm>
          <a:prstGeom prst="roundRect">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Bấm vào biểu t</a:t>
            </a:r>
            <a:r>
              <a:rPr lang="vi-V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ư</a:t>
            </a:r>
            <a:r>
              <a:rPr lang="en-US"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ợng database để tạo mới Database/Schema</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9519734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1"/>
          <p:cNvGrpSpPr/>
          <p:nvPr/>
        </p:nvGrpSpPr>
        <p:grpSpPr>
          <a:xfrm>
            <a:off x="1143000" y="642939"/>
            <a:ext cx="6858000" cy="567203"/>
            <a:chOff x="3129129" y="1121776"/>
            <a:chExt cx="5933741" cy="1171624"/>
          </a:xfrm>
        </p:grpSpPr>
        <p:sp>
          <p:nvSpPr>
            <p:cNvPr id="29" name="圆角矩形 2"/>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30" name="圆角矩形 3"/>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Thao Tác C</a:t>
              </a:r>
              <a:r>
                <a:rPr lang="vi-VN"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ơ</a:t>
              </a: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 Bản Với CSDL</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35" name="组合 5"/>
          <p:cNvGrpSpPr/>
          <p:nvPr/>
        </p:nvGrpSpPr>
        <p:grpSpPr>
          <a:xfrm>
            <a:off x="1239291" y="603538"/>
            <a:ext cx="873111" cy="890204"/>
            <a:chOff x="3222821" y="1148080"/>
            <a:chExt cx="1484215" cy="1750177"/>
          </a:xfrm>
        </p:grpSpPr>
        <p:grpSp>
          <p:nvGrpSpPr>
            <p:cNvPr id="37" name="组合 9"/>
            <p:cNvGrpSpPr/>
            <p:nvPr/>
          </p:nvGrpSpPr>
          <p:grpSpPr>
            <a:xfrm>
              <a:off x="3420363" y="1295115"/>
              <a:ext cx="1286673" cy="1603142"/>
              <a:chOff x="7380501" y="2927402"/>
              <a:chExt cx="2311887" cy="2880512"/>
            </a:xfrm>
          </p:grpSpPr>
          <p:sp>
            <p:nvSpPr>
              <p:cNvPr id="39"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a:solidFill>
                    <a:srgbClr val="E87071"/>
                  </a:solidFill>
                  <a:latin typeface="Impact" panose="020B0806030902050204" pitchFamily="34" charset="0"/>
                </a:rPr>
                <a:t>03</a:t>
              </a:r>
              <a:endParaRPr lang="zh-CN" altLang="en-US" sz="1875" dirty="0">
                <a:solidFill>
                  <a:srgbClr val="E87071"/>
                </a:solidFill>
                <a:latin typeface="Impact" panose="020B0806030902050204" pitchFamily="34" charset="0"/>
              </a:endParaRPr>
            </a:p>
          </p:txBody>
        </p:sp>
      </p:grpSp>
      <p:sp>
        <p:nvSpPr>
          <p:cNvPr id="2" name="TextBox 1">
            <a:extLst>
              <a:ext uri="{FF2B5EF4-FFF2-40B4-BE49-F238E27FC236}">
                <a16:creationId xmlns:a16="http://schemas.microsoft.com/office/drawing/2014/main" id="{6FF538A3-10A0-41D2-A678-595B7AFECA3C}"/>
              </a:ext>
            </a:extLst>
          </p:cNvPr>
          <p:cNvSpPr txBox="1"/>
          <p:nvPr/>
        </p:nvSpPr>
        <p:spPr>
          <a:xfrm>
            <a:off x="1076154" y="1148382"/>
            <a:ext cx="6143028" cy="380873"/>
          </a:xfrm>
          <a:prstGeom prst="rect">
            <a:avLst/>
          </a:prstGeom>
          <a:noFill/>
        </p:spPr>
        <p:txBody>
          <a:bodyPr wrap="none" rtlCol="0">
            <a:spAutoFit/>
          </a:bodyPr>
          <a:lstStyle/>
          <a:p>
            <a:r>
              <a:rPr lang="en-US" sz="1875" b="1">
                <a:latin typeface="Times New Roman" panose="02020603050405020304" pitchFamily="18" charset="0"/>
                <a:cs typeface="Times New Roman" panose="02020603050405020304" pitchFamily="18" charset="0"/>
              </a:rPr>
              <a:t>Sử dụng tool(Hệ quản trị CSLD) để tạo database/Schema:</a:t>
            </a:r>
          </a:p>
        </p:txBody>
      </p:sp>
      <p:pic>
        <p:nvPicPr>
          <p:cNvPr id="36" name="Picture 35">
            <a:extLst>
              <a:ext uri="{FF2B5EF4-FFF2-40B4-BE49-F238E27FC236}">
                <a16:creationId xmlns:a16="http://schemas.microsoft.com/office/drawing/2014/main" id="{C3D7AB9C-8758-4F5F-88EF-8A32B1F352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496473"/>
            <a:ext cx="6858000" cy="2997380"/>
          </a:xfrm>
          <a:prstGeom prst="rect">
            <a:avLst/>
          </a:prstGeom>
        </p:spPr>
      </p:pic>
      <p:sp>
        <p:nvSpPr>
          <p:cNvPr id="33" name="Rectangle 32">
            <a:extLst>
              <a:ext uri="{FF2B5EF4-FFF2-40B4-BE49-F238E27FC236}">
                <a16:creationId xmlns:a16="http://schemas.microsoft.com/office/drawing/2014/main" id="{FE33113F-580C-4B49-A92F-CD07BD05C9F3}"/>
              </a:ext>
            </a:extLst>
          </p:cNvPr>
          <p:cNvSpPr/>
          <p:nvPr/>
        </p:nvSpPr>
        <p:spPr>
          <a:xfrm>
            <a:off x="4187970" y="2421396"/>
            <a:ext cx="2453819" cy="446291"/>
          </a:xfrm>
          <a:prstGeom prst="rect">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2.Chọn collation cho DB kiểu UTF8bm4-general-ci</a:t>
            </a:r>
          </a:p>
        </p:txBody>
      </p:sp>
      <p:cxnSp>
        <p:nvCxnSpPr>
          <p:cNvPr id="34" name="Straight Arrow Connector 33">
            <a:extLst>
              <a:ext uri="{FF2B5EF4-FFF2-40B4-BE49-F238E27FC236}">
                <a16:creationId xmlns:a16="http://schemas.microsoft.com/office/drawing/2014/main" id="{0B8741F0-B41F-4F52-95AC-CAE97ECB6E30}"/>
              </a:ext>
            </a:extLst>
          </p:cNvPr>
          <p:cNvCxnSpPr>
            <a:cxnSpLocks/>
            <a:stCxn id="33" idx="1"/>
          </p:cNvCxnSpPr>
          <p:nvPr/>
        </p:nvCxnSpPr>
        <p:spPr>
          <a:xfrm flipH="1" flipV="1">
            <a:off x="3406657" y="2278957"/>
            <a:ext cx="781313" cy="3655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CB44D980-7B35-4CEE-8AB4-27DB2E6B200C}"/>
              </a:ext>
            </a:extLst>
          </p:cNvPr>
          <p:cNvSpPr/>
          <p:nvPr/>
        </p:nvSpPr>
        <p:spPr>
          <a:xfrm>
            <a:off x="4187969" y="1664026"/>
            <a:ext cx="1671648" cy="288436"/>
          </a:xfrm>
          <a:prstGeom prst="rect">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1.Đặt tên cho DB</a:t>
            </a:r>
          </a:p>
        </p:txBody>
      </p:sp>
      <p:cxnSp>
        <p:nvCxnSpPr>
          <p:cNvPr id="8" name="Straight Arrow Connector 7">
            <a:extLst>
              <a:ext uri="{FF2B5EF4-FFF2-40B4-BE49-F238E27FC236}">
                <a16:creationId xmlns:a16="http://schemas.microsoft.com/office/drawing/2014/main" id="{EF7B7DC2-B15A-4D2D-B861-A5F099EAF912}"/>
              </a:ext>
            </a:extLst>
          </p:cNvPr>
          <p:cNvCxnSpPr>
            <a:cxnSpLocks/>
            <a:stCxn id="6" idx="1"/>
          </p:cNvCxnSpPr>
          <p:nvPr/>
        </p:nvCxnSpPr>
        <p:spPr>
          <a:xfrm flipH="1">
            <a:off x="2958051" y="1808245"/>
            <a:ext cx="1229919" cy="1843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BE77BB2-EE58-413D-9999-15FEC07A3C0D}"/>
              </a:ext>
            </a:extLst>
          </p:cNvPr>
          <p:cNvCxnSpPr>
            <a:cxnSpLocks/>
            <a:stCxn id="26" idx="0"/>
          </p:cNvCxnSpPr>
          <p:nvPr/>
        </p:nvCxnSpPr>
        <p:spPr>
          <a:xfrm flipH="1" flipV="1">
            <a:off x="2831721" y="2265084"/>
            <a:ext cx="463763" cy="12925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05AB238E-1128-465D-B176-62B83F3256EC}"/>
              </a:ext>
            </a:extLst>
          </p:cNvPr>
          <p:cNvSpPr/>
          <p:nvPr/>
        </p:nvSpPr>
        <p:spPr>
          <a:xfrm>
            <a:off x="2068574" y="3557588"/>
            <a:ext cx="2453819" cy="410195"/>
          </a:xfrm>
          <a:prstGeom prst="rect">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3.Chọn bộ ký tự cho DB kiểu UTF8bm4</a:t>
            </a:r>
          </a:p>
        </p:txBody>
      </p:sp>
      <p:sp>
        <p:nvSpPr>
          <p:cNvPr id="50" name="Rectangle 49">
            <a:extLst>
              <a:ext uri="{FF2B5EF4-FFF2-40B4-BE49-F238E27FC236}">
                <a16:creationId xmlns:a16="http://schemas.microsoft.com/office/drawing/2014/main" id="{738362DB-2E72-4CE9-BB12-65114F1A5D41}"/>
              </a:ext>
            </a:extLst>
          </p:cNvPr>
          <p:cNvSpPr/>
          <p:nvPr/>
        </p:nvSpPr>
        <p:spPr>
          <a:xfrm>
            <a:off x="4572001" y="4200846"/>
            <a:ext cx="2387409" cy="288436"/>
          </a:xfrm>
          <a:prstGeom prst="rect">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4.Nhấn Apply xác nhận tạo</a:t>
            </a:r>
          </a:p>
        </p:txBody>
      </p:sp>
      <p:cxnSp>
        <p:nvCxnSpPr>
          <p:cNvPr id="51" name="Straight Arrow Connector 50">
            <a:extLst>
              <a:ext uri="{FF2B5EF4-FFF2-40B4-BE49-F238E27FC236}">
                <a16:creationId xmlns:a16="http://schemas.microsoft.com/office/drawing/2014/main" id="{836E5A7F-F409-4545-8921-8583AD2EF97E}"/>
              </a:ext>
            </a:extLst>
          </p:cNvPr>
          <p:cNvCxnSpPr>
            <a:cxnSpLocks/>
            <a:stCxn id="50" idx="3"/>
          </p:cNvCxnSpPr>
          <p:nvPr/>
        </p:nvCxnSpPr>
        <p:spPr>
          <a:xfrm>
            <a:off x="6959410" y="4345065"/>
            <a:ext cx="381573" cy="5172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39943399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488AD-6D5E-CC13-A714-5437E1762924}"/>
            </a:ext>
          </a:extLst>
        </p:cNvPr>
        <p:cNvGrpSpPr/>
        <p:nvPr/>
      </p:nvGrpSpPr>
      <p:grpSpPr>
        <a:xfrm>
          <a:off x="0" y="0"/>
          <a:ext cx="0" cy="0"/>
          <a:chOff x="0" y="0"/>
          <a:chExt cx="0" cy="0"/>
        </a:xfrm>
      </p:grpSpPr>
      <p:grpSp>
        <p:nvGrpSpPr>
          <p:cNvPr id="28" name="组合 1">
            <a:extLst>
              <a:ext uri="{FF2B5EF4-FFF2-40B4-BE49-F238E27FC236}">
                <a16:creationId xmlns:a16="http://schemas.microsoft.com/office/drawing/2014/main" id="{BF8E4EF0-4EA0-9D5C-AF9B-5ACCE7C1D926}"/>
              </a:ext>
            </a:extLst>
          </p:cNvPr>
          <p:cNvGrpSpPr/>
          <p:nvPr/>
        </p:nvGrpSpPr>
        <p:grpSpPr>
          <a:xfrm>
            <a:off x="1143000" y="642939"/>
            <a:ext cx="6858000" cy="567203"/>
            <a:chOff x="3129129" y="1121776"/>
            <a:chExt cx="5933741" cy="1171624"/>
          </a:xfrm>
        </p:grpSpPr>
        <p:sp>
          <p:nvSpPr>
            <p:cNvPr id="29" name="圆角矩形 2">
              <a:extLst>
                <a:ext uri="{FF2B5EF4-FFF2-40B4-BE49-F238E27FC236}">
                  <a16:creationId xmlns:a16="http://schemas.microsoft.com/office/drawing/2014/main" id="{A7BAA93F-2C0B-587E-F0AF-E0A4C66E06C5}"/>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30" name="圆角矩形 3">
              <a:extLst>
                <a:ext uri="{FF2B5EF4-FFF2-40B4-BE49-F238E27FC236}">
                  <a16:creationId xmlns:a16="http://schemas.microsoft.com/office/drawing/2014/main" id="{FA500D56-F320-003D-2113-BA6B187DD897}"/>
                </a:ext>
              </a:extLst>
            </p:cNvPr>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Table </a:t>
              </a:r>
              <a:r>
                <a:rPr lang="en-US" sz="2400" dirty="0" err="1">
                  <a:latin typeface="+mj-lt"/>
                </a:rPr>
                <a:t>trong</a:t>
              </a:r>
              <a:r>
                <a:rPr lang="en-US" sz="2400" dirty="0">
                  <a:latin typeface="+mj-lt"/>
                </a:rPr>
                <a:t> Database </a:t>
              </a:r>
              <a:r>
                <a:rPr lang="en-US" sz="2400" dirty="0" err="1">
                  <a:latin typeface="+mj-lt"/>
                </a:rPr>
                <a:t>là</a:t>
              </a:r>
              <a:r>
                <a:rPr lang="en-US" sz="2400" dirty="0">
                  <a:latin typeface="+mj-lt"/>
                </a:rPr>
                <a:t> </a:t>
              </a:r>
              <a:r>
                <a:rPr lang="en-US" sz="2400" dirty="0" err="1">
                  <a:latin typeface="+mj-lt"/>
                </a:rPr>
                <a:t>gì</a:t>
              </a:r>
              <a:r>
                <a:rPr lang="en-US" sz="2400" dirty="0">
                  <a:latin typeface="+mj-lt"/>
                </a:rPr>
                <a:t>?</a:t>
              </a:r>
              <a:endParaRPr lang="zh-CN" altLang="en-US" sz="2400" b="1" dirty="0">
                <a:solidFill>
                  <a:schemeClr val="bg1"/>
                </a:solidFill>
                <a:latin typeface="+mj-lt"/>
                <a:ea typeface="Microsoft YaHei" panose="020B0503020204020204" pitchFamily="34" charset="-122"/>
                <a:cs typeface="Times New Roman" panose="02020603050405020304" pitchFamily="18" charset="0"/>
              </a:endParaRPr>
            </a:p>
          </p:txBody>
        </p:sp>
      </p:grpSp>
      <p:grpSp>
        <p:nvGrpSpPr>
          <p:cNvPr id="35" name="组合 5">
            <a:extLst>
              <a:ext uri="{FF2B5EF4-FFF2-40B4-BE49-F238E27FC236}">
                <a16:creationId xmlns:a16="http://schemas.microsoft.com/office/drawing/2014/main" id="{3343AC74-BE9C-C815-DFA7-93C7E75D218B}"/>
              </a:ext>
            </a:extLst>
          </p:cNvPr>
          <p:cNvGrpSpPr/>
          <p:nvPr/>
        </p:nvGrpSpPr>
        <p:grpSpPr>
          <a:xfrm>
            <a:off x="1239291" y="603538"/>
            <a:ext cx="873111" cy="890204"/>
            <a:chOff x="3222821" y="1148080"/>
            <a:chExt cx="1484215" cy="1750177"/>
          </a:xfrm>
        </p:grpSpPr>
        <p:grpSp>
          <p:nvGrpSpPr>
            <p:cNvPr id="37" name="组合 9">
              <a:extLst>
                <a:ext uri="{FF2B5EF4-FFF2-40B4-BE49-F238E27FC236}">
                  <a16:creationId xmlns:a16="http://schemas.microsoft.com/office/drawing/2014/main" id="{4F66AC8E-05DB-2A36-9728-31A6B579C503}"/>
                </a:ext>
              </a:extLst>
            </p:cNvPr>
            <p:cNvGrpSpPr/>
            <p:nvPr/>
          </p:nvGrpSpPr>
          <p:grpSpPr>
            <a:xfrm>
              <a:off x="3420363" y="1295115"/>
              <a:ext cx="1286673" cy="1603142"/>
              <a:chOff x="7380501" y="2927402"/>
              <a:chExt cx="2311887" cy="2880512"/>
            </a:xfrm>
          </p:grpSpPr>
          <p:sp>
            <p:nvSpPr>
              <p:cNvPr id="39" name="椭圆 50">
                <a:extLst>
                  <a:ext uri="{FF2B5EF4-FFF2-40B4-BE49-F238E27FC236}">
                    <a16:creationId xmlns:a16="http://schemas.microsoft.com/office/drawing/2014/main" id="{13E7A6DF-58DC-E1DD-8211-7533A657A7D5}"/>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a:extLst>
                  <a:ext uri="{FF2B5EF4-FFF2-40B4-BE49-F238E27FC236}">
                    <a16:creationId xmlns:a16="http://schemas.microsoft.com/office/drawing/2014/main" id="{A8AF2D9A-DCCB-C25D-50DD-C59C9B7AC6AE}"/>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a:extLst>
                  <a:ext uri="{FF2B5EF4-FFF2-40B4-BE49-F238E27FC236}">
                    <a16:creationId xmlns:a16="http://schemas.microsoft.com/office/drawing/2014/main" id="{7B55DD6B-0F7A-3CB9-DF6D-2F36E8CC023F}"/>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a:extLst>
                <a:ext uri="{FF2B5EF4-FFF2-40B4-BE49-F238E27FC236}">
                  <a16:creationId xmlns:a16="http://schemas.microsoft.com/office/drawing/2014/main" id="{EF9B8338-F4C0-67D8-3591-09568E9F17D4}"/>
                </a:ext>
              </a:extLst>
            </p:cNvPr>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a:solidFill>
                    <a:srgbClr val="E87071"/>
                  </a:solidFill>
                  <a:latin typeface="Impact" panose="020B0806030902050204" pitchFamily="34" charset="0"/>
                </a:rPr>
                <a:t>03</a:t>
              </a:r>
              <a:endParaRPr lang="zh-CN" altLang="en-US" sz="1875" dirty="0">
                <a:solidFill>
                  <a:srgbClr val="E87071"/>
                </a:solidFill>
                <a:latin typeface="Impact" panose="020B0806030902050204" pitchFamily="34" charset="0"/>
              </a:endParaRPr>
            </a:p>
          </p:txBody>
        </p:sp>
      </p:grpSp>
      <p:sp>
        <p:nvSpPr>
          <p:cNvPr id="2" name="TextBox 1">
            <a:extLst>
              <a:ext uri="{FF2B5EF4-FFF2-40B4-BE49-F238E27FC236}">
                <a16:creationId xmlns:a16="http://schemas.microsoft.com/office/drawing/2014/main" id="{71A5E26A-7C1A-B4D7-BE01-11A774ABB6CD}"/>
              </a:ext>
            </a:extLst>
          </p:cNvPr>
          <p:cNvSpPr txBox="1"/>
          <p:nvPr/>
        </p:nvSpPr>
        <p:spPr>
          <a:xfrm>
            <a:off x="642026" y="1176897"/>
            <a:ext cx="7714034" cy="2862322"/>
          </a:xfrm>
          <a:prstGeom prst="rect">
            <a:avLst/>
          </a:prstGeom>
          <a:noFill/>
        </p:spPr>
        <p:txBody>
          <a:bodyPr wrap="square" rtlCol="0">
            <a:spAutoFit/>
          </a:bodyPr>
          <a:lstStyle/>
          <a:p>
            <a:r>
              <a:rPr lang="vi-VN" sz="1800" dirty="0">
                <a:latin typeface="+mj-lt"/>
              </a:rPr>
              <a:t>Trong cơ sở dữ liệu (database), một </a:t>
            </a:r>
            <a:r>
              <a:rPr lang="vi-VN" sz="1800" b="1" dirty="0">
                <a:latin typeface="+mj-lt"/>
              </a:rPr>
              <a:t>bảng (table)</a:t>
            </a:r>
            <a:r>
              <a:rPr lang="vi-VN" sz="1800" dirty="0">
                <a:latin typeface="+mj-lt"/>
              </a:rPr>
              <a:t> là một cấu trúc dùng để lưu trữ dữ liệu theo dạng hàng và cột. Mỗi bảng chứa nhiều bản ghi (rows) và mỗi bản ghi có các giá trị tương ứng với các cột (columns).</a:t>
            </a:r>
          </a:p>
          <a:p>
            <a:pPr marL="285750" indent="-285750">
              <a:buFont typeface="Wingdings" pitchFamily="2" charset="2"/>
              <a:buChar char="q"/>
            </a:pPr>
            <a:r>
              <a:rPr lang="vi-VN" sz="1800" b="1" dirty="0">
                <a:latin typeface="+mj-lt"/>
              </a:rPr>
              <a:t>Định nghĩa</a:t>
            </a:r>
            <a:r>
              <a:rPr lang="vi-VN" sz="1800" dirty="0">
                <a:latin typeface="+mj-lt"/>
              </a:rPr>
              <a:t>: Một </a:t>
            </a:r>
            <a:r>
              <a:rPr lang="vi-VN" sz="1800" b="1" dirty="0">
                <a:latin typeface="+mj-lt"/>
              </a:rPr>
              <a:t>bảng (table)</a:t>
            </a:r>
            <a:r>
              <a:rPr lang="vi-VN" sz="1800" dirty="0">
                <a:latin typeface="+mj-lt"/>
              </a:rPr>
              <a:t> trong cơ sở dữ liệu là một đối tượng lưu trữ dữ liệu dưới dạng một cấu trúc tổ chức có hàng và cột. </a:t>
            </a:r>
          </a:p>
          <a:p>
            <a:pPr marL="285750" indent="-285750">
              <a:buFont typeface="Wingdings" pitchFamily="2" charset="2"/>
              <a:buChar char="q"/>
            </a:pPr>
            <a:r>
              <a:rPr lang="vi-VN" sz="1800" dirty="0">
                <a:latin typeface="+mj-lt"/>
              </a:rPr>
              <a:t>Mỗi bảng sẽ đại diện cho một loại thực thể hoặc đối tượng trong thế giới thực (ví dụ: bảng "Sinh viên", bảng "Lớp học", bảng "Đơn hàng").</a:t>
            </a:r>
          </a:p>
          <a:p>
            <a:pPr marL="285750" indent="-285750">
              <a:buFont typeface="Wingdings" pitchFamily="2" charset="2"/>
              <a:buChar char="q"/>
            </a:pPr>
            <a:r>
              <a:rPr lang="vi-VN" sz="1800" b="1" dirty="0">
                <a:latin typeface="+mj-lt"/>
              </a:rPr>
              <a:t>Cấu trúc</a:t>
            </a:r>
            <a:r>
              <a:rPr lang="vi-VN" sz="1800" dirty="0">
                <a:latin typeface="+mj-lt"/>
              </a:rPr>
              <a:t>: Mỗi bảng bao gồm các </a:t>
            </a:r>
            <a:r>
              <a:rPr lang="vi-VN" sz="1800" b="1" dirty="0">
                <a:latin typeface="+mj-lt"/>
              </a:rPr>
              <a:t>cột</a:t>
            </a:r>
            <a:r>
              <a:rPr lang="vi-VN" sz="1800" dirty="0">
                <a:latin typeface="+mj-lt"/>
              </a:rPr>
              <a:t> (fields) và mỗi cột chứa một loại dữ liệu cụ thể, trong khi mỗi </a:t>
            </a:r>
            <a:r>
              <a:rPr lang="vi-VN" sz="1800" b="1" dirty="0">
                <a:latin typeface="+mj-lt"/>
              </a:rPr>
              <a:t>hàng</a:t>
            </a:r>
            <a:r>
              <a:rPr lang="vi-VN" sz="1800" dirty="0">
                <a:latin typeface="+mj-lt"/>
              </a:rPr>
              <a:t> (row) đại diện cho một bản ghi duy nhất.</a:t>
            </a:r>
          </a:p>
          <a:p>
            <a:endParaRPr lang="en-US" sz="1800" b="1" dirty="0">
              <a:latin typeface="+mj-lt"/>
              <a:cs typeface="Times New Roman" panose="02020603050405020304" pitchFamily="18" charset="0"/>
            </a:endParaRPr>
          </a:p>
        </p:txBody>
      </p:sp>
      <p:pic>
        <p:nvPicPr>
          <p:cNvPr id="13" name="Picture 12">
            <a:extLst>
              <a:ext uri="{FF2B5EF4-FFF2-40B4-BE49-F238E27FC236}">
                <a16:creationId xmlns:a16="http://schemas.microsoft.com/office/drawing/2014/main" id="{5F642FD7-8DD2-BBD7-E66A-61D1A4A615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13009790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644A3-1BF6-E7FF-584A-1EA2FA94FA7C}"/>
            </a:ext>
          </a:extLst>
        </p:cNvPr>
        <p:cNvGrpSpPr/>
        <p:nvPr/>
      </p:nvGrpSpPr>
      <p:grpSpPr>
        <a:xfrm>
          <a:off x="0" y="0"/>
          <a:ext cx="0" cy="0"/>
          <a:chOff x="0" y="0"/>
          <a:chExt cx="0" cy="0"/>
        </a:xfrm>
      </p:grpSpPr>
      <p:grpSp>
        <p:nvGrpSpPr>
          <p:cNvPr id="28" name="组合 1">
            <a:extLst>
              <a:ext uri="{FF2B5EF4-FFF2-40B4-BE49-F238E27FC236}">
                <a16:creationId xmlns:a16="http://schemas.microsoft.com/office/drawing/2014/main" id="{E5D0D8E7-2B7B-0460-182B-8F523FE1382D}"/>
              </a:ext>
            </a:extLst>
          </p:cNvPr>
          <p:cNvGrpSpPr/>
          <p:nvPr/>
        </p:nvGrpSpPr>
        <p:grpSpPr>
          <a:xfrm>
            <a:off x="1143000" y="642939"/>
            <a:ext cx="6858000" cy="567203"/>
            <a:chOff x="3129129" y="1121776"/>
            <a:chExt cx="5933741" cy="1171624"/>
          </a:xfrm>
        </p:grpSpPr>
        <p:sp>
          <p:nvSpPr>
            <p:cNvPr id="29" name="圆角矩形 2">
              <a:extLst>
                <a:ext uri="{FF2B5EF4-FFF2-40B4-BE49-F238E27FC236}">
                  <a16:creationId xmlns:a16="http://schemas.microsoft.com/office/drawing/2014/main" id="{FC224F0B-6760-7291-5C90-24E3C31CE782}"/>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30" name="圆角矩形 3">
              <a:extLst>
                <a:ext uri="{FF2B5EF4-FFF2-40B4-BE49-F238E27FC236}">
                  <a16:creationId xmlns:a16="http://schemas.microsoft.com/office/drawing/2014/main" id="{CBA4DCD5-61A0-5B49-E8E3-9E35E87299C8}"/>
                </a:ext>
              </a:extLst>
            </p:cNvPr>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mj-lt"/>
                </a:rPr>
                <a:t>Table </a:t>
              </a:r>
              <a:r>
                <a:rPr lang="en-US" sz="2400" dirty="0" err="1">
                  <a:latin typeface="+mj-lt"/>
                </a:rPr>
                <a:t>trong</a:t>
              </a:r>
              <a:r>
                <a:rPr lang="en-US" sz="2400" dirty="0">
                  <a:latin typeface="+mj-lt"/>
                </a:rPr>
                <a:t> Database </a:t>
              </a:r>
              <a:r>
                <a:rPr lang="en-US" sz="2400" dirty="0" err="1">
                  <a:latin typeface="+mj-lt"/>
                </a:rPr>
                <a:t>là</a:t>
              </a:r>
              <a:r>
                <a:rPr lang="en-US" sz="2400" dirty="0">
                  <a:latin typeface="+mj-lt"/>
                </a:rPr>
                <a:t> </a:t>
              </a:r>
              <a:r>
                <a:rPr lang="en-US" sz="2400" dirty="0" err="1">
                  <a:latin typeface="+mj-lt"/>
                </a:rPr>
                <a:t>gì</a:t>
              </a:r>
              <a:r>
                <a:rPr lang="en-US" sz="2400" dirty="0">
                  <a:latin typeface="+mj-lt"/>
                </a:rPr>
                <a:t>?</a:t>
              </a:r>
              <a:endParaRPr lang="zh-CN" altLang="en-US" sz="2400" b="1" dirty="0">
                <a:solidFill>
                  <a:schemeClr val="bg1"/>
                </a:solidFill>
                <a:latin typeface="+mj-lt"/>
                <a:ea typeface="Microsoft YaHei" panose="020B0503020204020204" pitchFamily="34" charset="-122"/>
                <a:cs typeface="Times New Roman" panose="02020603050405020304" pitchFamily="18" charset="0"/>
              </a:endParaRPr>
            </a:p>
          </p:txBody>
        </p:sp>
      </p:grpSp>
      <p:grpSp>
        <p:nvGrpSpPr>
          <p:cNvPr id="35" name="组合 5">
            <a:extLst>
              <a:ext uri="{FF2B5EF4-FFF2-40B4-BE49-F238E27FC236}">
                <a16:creationId xmlns:a16="http://schemas.microsoft.com/office/drawing/2014/main" id="{9C78F2DD-B801-C084-98FD-57CDA97CDD42}"/>
              </a:ext>
            </a:extLst>
          </p:cNvPr>
          <p:cNvGrpSpPr/>
          <p:nvPr/>
        </p:nvGrpSpPr>
        <p:grpSpPr>
          <a:xfrm>
            <a:off x="1239291" y="603538"/>
            <a:ext cx="873111" cy="890204"/>
            <a:chOff x="3222821" y="1148080"/>
            <a:chExt cx="1484215" cy="1750177"/>
          </a:xfrm>
        </p:grpSpPr>
        <p:grpSp>
          <p:nvGrpSpPr>
            <p:cNvPr id="37" name="组合 9">
              <a:extLst>
                <a:ext uri="{FF2B5EF4-FFF2-40B4-BE49-F238E27FC236}">
                  <a16:creationId xmlns:a16="http://schemas.microsoft.com/office/drawing/2014/main" id="{8FE80E12-F660-8B6D-C6AB-F7A619436CC4}"/>
                </a:ext>
              </a:extLst>
            </p:cNvPr>
            <p:cNvGrpSpPr/>
            <p:nvPr/>
          </p:nvGrpSpPr>
          <p:grpSpPr>
            <a:xfrm>
              <a:off x="3420363" y="1295115"/>
              <a:ext cx="1286673" cy="1603142"/>
              <a:chOff x="7380501" y="2927402"/>
              <a:chExt cx="2311887" cy="2880512"/>
            </a:xfrm>
          </p:grpSpPr>
          <p:sp>
            <p:nvSpPr>
              <p:cNvPr id="39" name="椭圆 50">
                <a:extLst>
                  <a:ext uri="{FF2B5EF4-FFF2-40B4-BE49-F238E27FC236}">
                    <a16:creationId xmlns:a16="http://schemas.microsoft.com/office/drawing/2014/main" id="{B016C3AE-2AB8-DC8F-A7CF-E916B994B267}"/>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a:extLst>
                  <a:ext uri="{FF2B5EF4-FFF2-40B4-BE49-F238E27FC236}">
                    <a16:creationId xmlns:a16="http://schemas.microsoft.com/office/drawing/2014/main" id="{D8817FD7-7B37-0CA1-896D-B51A64911285}"/>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a:extLst>
                  <a:ext uri="{FF2B5EF4-FFF2-40B4-BE49-F238E27FC236}">
                    <a16:creationId xmlns:a16="http://schemas.microsoft.com/office/drawing/2014/main" id="{18F2F593-3DEF-7029-57D8-BA061B78304D}"/>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a:extLst>
                <a:ext uri="{FF2B5EF4-FFF2-40B4-BE49-F238E27FC236}">
                  <a16:creationId xmlns:a16="http://schemas.microsoft.com/office/drawing/2014/main" id="{CC6AC2B3-64CF-5090-A178-A983DF8E53CC}"/>
                </a:ext>
              </a:extLst>
            </p:cNvPr>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a:solidFill>
                    <a:srgbClr val="E87071"/>
                  </a:solidFill>
                  <a:latin typeface="Impact" panose="020B0806030902050204" pitchFamily="34" charset="0"/>
                </a:rPr>
                <a:t>03</a:t>
              </a:r>
              <a:endParaRPr lang="zh-CN" altLang="en-US" sz="1875" dirty="0">
                <a:solidFill>
                  <a:srgbClr val="E87071"/>
                </a:solidFill>
                <a:latin typeface="Impact" panose="020B0806030902050204" pitchFamily="34" charset="0"/>
              </a:endParaRPr>
            </a:p>
          </p:txBody>
        </p:sp>
      </p:grpSp>
      <p:sp>
        <p:nvSpPr>
          <p:cNvPr id="2" name="TextBox 1">
            <a:extLst>
              <a:ext uri="{FF2B5EF4-FFF2-40B4-BE49-F238E27FC236}">
                <a16:creationId xmlns:a16="http://schemas.microsoft.com/office/drawing/2014/main" id="{B0D96E31-1F12-D280-914E-032F37BDBFA6}"/>
              </a:ext>
            </a:extLst>
          </p:cNvPr>
          <p:cNvSpPr txBox="1"/>
          <p:nvPr/>
        </p:nvSpPr>
        <p:spPr>
          <a:xfrm>
            <a:off x="642026" y="1176897"/>
            <a:ext cx="7714034" cy="2862322"/>
          </a:xfrm>
          <a:prstGeom prst="rect">
            <a:avLst/>
          </a:prstGeom>
          <a:noFill/>
        </p:spPr>
        <p:txBody>
          <a:bodyPr wrap="square" rtlCol="0">
            <a:spAutoFit/>
          </a:bodyPr>
          <a:lstStyle/>
          <a:p>
            <a:r>
              <a:rPr lang="vi-VN" sz="1800" dirty="0">
                <a:latin typeface="+mj-lt"/>
              </a:rPr>
              <a:t>Trong cơ sở dữ liệu (database), một </a:t>
            </a:r>
            <a:r>
              <a:rPr lang="vi-VN" sz="1800" b="1" dirty="0">
                <a:latin typeface="+mj-lt"/>
              </a:rPr>
              <a:t>bảng (table)</a:t>
            </a:r>
            <a:r>
              <a:rPr lang="vi-VN" sz="1800" dirty="0">
                <a:latin typeface="+mj-lt"/>
              </a:rPr>
              <a:t> là một cấu trúc dùng để lưu trữ dữ liệu theo dạng hàng và cột. Mỗi bảng chứa nhiều bản ghi (rows) và mỗi bản ghi có các giá trị tương ứng với các cột (columns).</a:t>
            </a:r>
          </a:p>
          <a:p>
            <a:pPr marL="285750" indent="-285750">
              <a:buFont typeface="Wingdings" pitchFamily="2" charset="2"/>
              <a:buChar char="q"/>
            </a:pPr>
            <a:r>
              <a:rPr lang="vi-VN" sz="1800" b="1" dirty="0">
                <a:latin typeface="+mj-lt"/>
              </a:rPr>
              <a:t>Định nghĩa</a:t>
            </a:r>
            <a:r>
              <a:rPr lang="vi-VN" sz="1800" dirty="0">
                <a:latin typeface="+mj-lt"/>
              </a:rPr>
              <a:t>: Một </a:t>
            </a:r>
            <a:r>
              <a:rPr lang="vi-VN" sz="1800" b="1" dirty="0">
                <a:latin typeface="+mj-lt"/>
              </a:rPr>
              <a:t>bảng (table)</a:t>
            </a:r>
            <a:r>
              <a:rPr lang="vi-VN" sz="1800" dirty="0">
                <a:latin typeface="+mj-lt"/>
              </a:rPr>
              <a:t> trong cơ sở dữ liệu là một đối tượng lưu trữ dữ liệu dưới dạng một cấu trúc tổ chức có hàng và cột. </a:t>
            </a:r>
          </a:p>
          <a:p>
            <a:pPr marL="285750" indent="-285750">
              <a:buFont typeface="Wingdings" pitchFamily="2" charset="2"/>
              <a:buChar char="q"/>
            </a:pPr>
            <a:r>
              <a:rPr lang="vi-VN" sz="1800" dirty="0">
                <a:latin typeface="+mj-lt"/>
              </a:rPr>
              <a:t>Mỗi bảng sẽ đại diện cho một loại thực thể hoặc đối tượng trong thế giới thực (ví dụ: bảng "Sinh viên", bảng "Lớp học", bảng "Đơn hàng").</a:t>
            </a:r>
          </a:p>
          <a:p>
            <a:pPr marL="285750" indent="-285750">
              <a:buFont typeface="Wingdings" pitchFamily="2" charset="2"/>
              <a:buChar char="q"/>
            </a:pPr>
            <a:r>
              <a:rPr lang="vi-VN" sz="1800" b="1" dirty="0">
                <a:latin typeface="+mj-lt"/>
              </a:rPr>
              <a:t>Cấu trúc</a:t>
            </a:r>
            <a:r>
              <a:rPr lang="vi-VN" sz="1800" dirty="0">
                <a:latin typeface="+mj-lt"/>
              </a:rPr>
              <a:t>: Mỗi bảng bao gồm các </a:t>
            </a:r>
            <a:r>
              <a:rPr lang="vi-VN" sz="1800" b="1" dirty="0">
                <a:latin typeface="+mj-lt"/>
              </a:rPr>
              <a:t>cột</a:t>
            </a:r>
            <a:r>
              <a:rPr lang="vi-VN" sz="1800" dirty="0">
                <a:latin typeface="+mj-lt"/>
              </a:rPr>
              <a:t> (fields) và mỗi cột chứa một loại dữ liệu cụ thể, trong khi mỗi </a:t>
            </a:r>
            <a:r>
              <a:rPr lang="vi-VN" sz="1800" b="1" dirty="0">
                <a:latin typeface="+mj-lt"/>
              </a:rPr>
              <a:t>hàng</a:t>
            </a:r>
            <a:r>
              <a:rPr lang="vi-VN" sz="1800" dirty="0">
                <a:latin typeface="+mj-lt"/>
              </a:rPr>
              <a:t> (row) đại diện cho một bản ghi duy nhất.</a:t>
            </a:r>
          </a:p>
          <a:p>
            <a:endParaRPr lang="en-US" sz="1800" b="1" dirty="0">
              <a:latin typeface="+mj-lt"/>
              <a:cs typeface="Times New Roman" panose="02020603050405020304" pitchFamily="18" charset="0"/>
            </a:endParaRPr>
          </a:p>
        </p:txBody>
      </p:sp>
      <p:pic>
        <p:nvPicPr>
          <p:cNvPr id="13" name="Picture 12">
            <a:extLst>
              <a:ext uri="{FF2B5EF4-FFF2-40B4-BE49-F238E27FC236}">
                <a16:creationId xmlns:a16="http://schemas.microsoft.com/office/drawing/2014/main" id="{64281B42-9990-805E-BC83-43D10B64B3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pic>
        <p:nvPicPr>
          <p:cNvPr id="3" name="Picture 2">
            <a:extLst>
              <a:ext uri="{FF2B5EF4-FFF2-40B4-BE49-F238E27FC236}">
                <a16:creationId xmlns:a16="http://schemas.microsoft.com/office/drawing/2014/main" id="{542BE96C-F6DD-77B9-74BD-2043672314EE}"/>
              </a:ext>
            </a:extLst>
          </p:cNvPr>
          <p:cNvPicPr>
            <a:picLocks noChangeAspect="1"/>
          </p:cNvPicPr>
          <p:nvPr/>
        </p:nvPicPr>
        <p:blipFill>
          <a:blip r:embed="rId4"/>
          <a:stretch>
            <a:fillRect/>
          </a:stretch>
        </p:blipFill>
        <p:spPr>
          <a:xfrm>
            <a:off x="723900" y="3698856"/>
            <a:ext cx="5335621" cy="1372825"/>
          </a:xfrm>
          <a:prstGeom prst="rect">
            <a:avLst/>
          </a:prstGeom>
        </p:spPr>
      </p:pic>
    </p:spTree>
    <p:extLst>
      <p:ext uri="{BB962C8B-B14F-4D97-AF65-F5344CB8AC3E}">
        <p14:creationId xmlns:p14="http://schemas.microsoft.com/office/powerpoint/2010/main" val="32542299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B7136-846A-B4EC-DDB2-DD5759A85770}"/>
            </a:ext>
          </a:extLst>
        </p:cNvPr>
        <p:cNvGrpSpPr/>
        <p:nvPr/>
      </p:nvGrpSpPr>
      <p:grpSpPr>
        <a:xfrm>
          <a:off x="0" y="0"/>
          <a:ext cx="0" cy="0"/>
          <a:chOff x="0" y="0"/>
          <a:chExt cx="0" cy="0"/>
        </a:xfrm>
      </p:grpSpPr>
      <p:grpSp>
        <p:nvGrpSpPr>
          <p:cNvPr id="28" name="组合 1">
            <a:extLst>
              <a:ext uri="{FF2B5EF4-FFF2-40B4-BE49-F238E27FC236}">
                <a16:creationId xmlns:a16="http://schemas.microsoft.com/office/drawing/2014/main" id="{FF848B83-7ACD-2E44-2756-709AEA55BA6F}"/>
              </a:ext>
            </a:extLst>
          </p:cNvPr>
          <p:cNvGrpSpPr/>
          <p:nvPr/>
        </p:nvGrpSpPr>
        <p:grpSpPr>
          <a:xfrm>
            <a:off x="1143000" y="642939"/>
            <a:ext cx="6858000" cy="567203"/>
            <a:chOff x="3129129" y="1121776"/>
            <a:chExt cx="5933741" cy="1171624"/>
          </a:xfrm>
        </p:grpSpPr>
        <p:sp>
          <p:nvSpPr>
            <p:cNvPr id="29" name="圆角矩形 2">
              <a:extLst>
                <a:ext uri="{FF2B5EF4-FFF2-40B4-BE49-F238E27FC236}">
                  <a16:creationId xmlns:a16="http://schemas.microsoft.com/office/drawing/2014/main" id="{0F745057-9AFB-A087-4786-FFAFCA059A9C}"/>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30" name="圆角矩形 3">
              <a:extLst>
                <a:ext uri="{FF2B5EF4-FFF2-40B4-BE49-F238E27FC236}">
                  <a16:creationId xmlns:a16="http://schemas.microsoft.com/office/drawing/2014/main" id="{A6A27897-D9A6-8933-1958-1173278E4411}"/>
                </a:ext>
              </a:extLst>
            </p:cNvPr>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b="1" dirty="0">
                  <a:latin typeface="+mj-lt"/>
                </a:rPr>
                <a:t>		Cột (Columns) trong Table</a:t>
              </a:r>
            </a:p>
          </p:txBody>
        </p:sp>
      </p:grpSp>
      <p:grpSp>
        <p:nvGrpSpPr>
          <p:cNvPr id="35" name="组合 5">
            <a:extLst>
              <a:ext uri="{FF2B5EF4-FFF2-40B4-BE49-F238E27FC236}">
                <a16:creationId xmlns:a16="http://schemas.microsoft.com/office/drawing/2014/main" id="{BA3A2B40-CCAD-BCF1-E60C-CB6B5AD880E3}"/>
              </a:ext>
            </a:extLst>
          </p:cNvPr>
          <p:cNvGrpSpPr/>
          <p:nvPr/>
        </p:nvGrpSpPr>
        <p:grpSpPr>
          <a:xfrm>
            <a:off x="1239291" y="603538"/>
            <a:ext cx="873111" cy="890204"/>
            <a:chOff x="3222821" y="1148080"/>
            <a:chExt cx="1484215" cy="1750177"/>
          </a:xfrm>
        </p:grpSpPr>
        <p:grpSp>
          <p:nvGrpSpPr>
            <p:cNvPr id="37" name="组合 9">
              <a:extLst>
                <a:ext uri="{FF2B5EF4-FFF2-40B4-BE49-F238E27FC236}">
                  <a16:creationId xmlns:a16="http://schemas.microsoft.com/office/drawing/2014/main" id="{67E6B900-AFBF-4FF2-CB2C-782EF2A1A432}"/>
                </a:ext>
              </a:extLst>
            </p:cNvPr>
            <p:cNvGrpSpPr/>
            <p:nvPr/>
          </p:nvGrpSpPr>
          <p:grpSpPr>
            <a:xfrm>
              <a:off x="3420363" y="1295115"/>
              <a:ext cx="1286673" cy="1603142"/>
              <a:chOff x="7380501" y="2927402"/>
              <a:chExt cx="2311887" cy="2880512"/>
            </a:xfrm>
          </p:grpSpPr>
          <p:sp>
            <p:nvSpPr>
              <p:cNvPr id="39" name="椭圆 50">
                <a:extLst>
                  <a:ext uri="{FF2B5EF4-FFF2-40B4-BE49-F238E27FC236}">
                    <a16:creationId xmlns:a16="http://schemas.microsoft.com/office/drawing/2014/main" id="{AABF8280-39CF-9BC8-7E11-7D25ED5B44FB}"/>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a:extLst>
                  <a:ext uri="{FF2B5EF4-FFF2-40B4-BE49-F238E27FC236}">
                    <a16:creationId xmlns:a16="http://schemas.microsoft.com/office/drawing/2014/main" id="{96D5B8C2-71CC-1E94-7536-34C7B58348BE}"/>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a:extLst>
                  <a:ext uri="{FF2B5EF4-FFF2-40B4-BE49-F238E27FC236}">
                    <a16:creationId xmlns:a16="http://schemas.microsoft.com/office/drawing/2014/main" id="{76D8ECC8-BC6A-0C9F-E223-C96357A4B0DD}"/>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a:extLst>
                <a:ext uri="{FF2B5EF4-FFF2-40B4-BE49-F238E27FC236}">
                  <a16:creationId xmlns:a16="http://schemas.microsoft.com/office/drawing/2014/main" id="{92C153B2-2BB8-0A7C-964F-F83E9F09A033}"/>
                </a:ext>
              </a:extLst>
            </p:cNvPr>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a:solidFill>
                    <a:srgbClr val="E87071"/>
                  </a:solidFill>
                  <a:latin typeface="Impact" panose="020B0806030902050204" pitchFamily="34" charset="0"/>
                </a:rPr>
                <a:t>03</a:t>
              </a:r>
              <a:endParaRPr lang="zh-CN" altLang="en-US" sz="1875" dirty="0">
                <a:solidFill>
                  <a:srgbClr val="E87071"/>
                </a:solidFill>
                <a:latin typeface="Impact" panose="020B0806030902050204" pitchFamily="34" charset="0"/>
              </a:endParaRPr>
            </a:p>
          </p:txBody>
        </p:sp>
      </p:grpSp>
      <p:sp>
        <p:nvSpPr>
          <p:cNvPr id="2" name="TextBox 1">
            <a:extLst>
              <a:ext uri="{FF2B5EF4-FFF2-40B4-BE49-F238E27FC236}">
                <a16:creationId xmlns:a16="http://schemas.microsoft.com/office/drawing/2014/main" id="{B3C2094C-B595-1110-8138-21D5A4679B35}"/>
              </a:ext>
            </a:extLst>
          </p:cNvPr>
          <p:cNvSpPr txBox="1"/>
          <p:nvPr/>
        </p:nvSpPr>
        <p:spPr>
          <a:xfrm>
            <a:off x="642026" y="1176897"/>
            <a:ext cx="7714034" cy="2308324"/>
          </a:xfrm>
          <a:prstGeom prst="rect">
            <a:avLst/>
          </a:prstGeom>
          <a:noFill/>
        </p:spPr>
        <p:txBody>
          <a:bodyPr wrap="square" rtlCol="0">
            <a:spAutoFit/>
          </a:bodyPr>
          <a:lstStyle/>
          <a:p>
            <a:r>
              <a:rPr lang="vi-VN" sz="1800" b="1" dirty="0">
                <a:latin typeface="+mj-lt"/>
              </a:rPr>
              <a:t>Cột (column)</a:t>
            </a:r>
            <a:r>
              <a:rPr lang="vi-VN" sz="1800" dirty="0">
                <a:latin typeface="+mj-lt"/>
              </a:rPr>
              <a:t> là các trường trong bảng, mỗi cột lưu trữ một loại dữ liệu nhất định cho mỗi bản ghi.</a:t>
            </a:r>
          </a:p>
          <a:p>
            <a:pPr>
              <a:buFont typeface="Arial" panose="020B0604020202020204" pitchFamily="34" charset="0"/>
              <a:buChar char="•"/>
            </a:pPr>
            <a:r>
              <a:rPr lang="vi-VN" sz="1800" dirty="0">
                <a:latin typeface="+mj-lt"/>
              </a:rPr>
              <a:t>Mỗi cột có một </a:t>
            </a:r>
            <a:r>
              <a:rPr lang="vi-VN" sz="1800" b="1" dirty="0">
                <a:latin typeface="+mj-lt"/>
              </a:rPr>
              <a:t>tên cột</a:t>
            </a:r>
            <a:r>
              <a:rPr lang="vi-VN" sz="1800" dirty="0">
                <a:latin typeface="+mj-lt"/>
              </a:rPr>
              <a:t> (column name) và một </a:t>
            </a:r>
            <a:r>
              <a:rPr lang="vi-VN" sz="1800" b="1" dirty="0">
                <a:latin typeface="+mj-lt"/>
              </a:rPr>
              <a:t>kiểu dữ liệu</a:t>
            </a:r>
            <a:r>
              <a:rPr lang="vi-VN" sz="1800" dirty="0">
                <a:latin typeface="+mj-lt"/>
              </a:rPr>
              <a:t> (data type).</a:t>
            </a:r>
          </a:p>
          <a:p>
            <a:pPr>
              <a:buFont typeface="Arial" panose="020B0604020202020204" pitchFamily="34" charset="0"/>
              <a:buChar char="•"/>
            </a:pPr>
            <a:r>
              <a:rPr lang="vi-VN" sz="1800" b="1" dirty="0">
                <a:latin typeface="+mj-lt"/>
              </a:rPr>
              <a:t>Ví dụ</a:t>
            </a:r>
            <a:r>
              <a:rPr lang="vi-VN" sz="1800" dirty="0">
                <a:latin typeface="+mj-lt"/>
              </a:rPr>
              <a:t>:</a:t>
            </a:r>
          </a:p>
          <a:p>
            <a:pPr marL="742950" lvl="1" indent="-285750">
              <a:buFont typeface="Arial" panose="020B0604020202020204" pitchFamily="34" charset="0"/>
              <a:buChar char="•"/>
            </a:pPr>
            <a:r>
              <a:rPr lang="vi-VN" sz="1800" dirty="0">
                <a:latin typeface="+mj-lt"/>
              </a:rPr>
              <a:t>Cột MSSV: kiểu dữ liệu INT (số nguyên).</a:t>
            </a:r>
          </a:p>
          <a:p>
            <a:pPr marL="742950" lvl="1" indent="-285750">
              <a:buFont typeface="Arial" panose="020B0604020202020204" pitchFamily="34" charset="0"/>
              <a:buChar char="•"/>
            </a:pPr>
            <a:r>
              <a:rPr lang="vi-VN" sz="1800" dirty="0">
                <a:latin typeface="+mj-lt"/>
              </a:rPr>
              <a:t>Cột Họ tên: kiểu dữ liệu VARCHAR (chuỗi ký tự).</a:t>
            </a:r>
          </a:p>
          <a:p>
            <a:pPr marL="742950" lvl="1" indent="-285750">
              <a:buFont typeface="Arial" panose="020B0604020202020204" pitchFamily="34" charset="0"/>
              <a:buChar char="•"/>
            </a:pPr>
            <a:r>
              <a:rPr lang="vi-VN" sz="1800" dirty="0">
                <a:latin typeface="+mj-lt"/>
              </a:rPr>
              <a:t>Cột Ngày sinh: kiểu dữ liệu DATE (ngày tháng).</a:t>
            </a:r>
          </a:p>
          <a:p>
            <a:endParaRPr lang="en-US" sz="1800" b="1" dirty="0">
              <a:latin typeface="+mj-lt"/>
              <a:cs typeface="Times New Roman" panose="02020603050405020304" pitchFamily="18" charset="0"/>
            </a:endParaRPr>
          </a:p>
        </p:txBody>
      </p:sp>
      <p:pic>
        <p:nvPicPr>
          <p:cNvPr id="13" name="Picture 12">
            <a:extLst>
              <a:ext uri="{FF2B5EF4-FFF2-40B4-BE49-F238E27FC236}">
                <a16:creationId xmlns:a16="http://schemas.microsoft.com/office/drawing/2014/main" id="{65D29D7C-A273-FF9F-2920-9BA3AC2031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22671214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4A593-52EE-7B66-379F-8ABD73AF8341}"/>
            </a:ext>
          </a:extLst>
        </p:cNvPr>
        <p:cNvGrpSpPr/>
        <p:nvPr/>
      </p:nvGrpSpPr>
      <p:grpSpPr>
        <a:xfrm>
          <a:off x="0" y="0"/>
          <a:ext cx="0" cy="0"/>
          <a:chOff x="0" y="0"/>
          <a:chExt cx="0" cy="0"/>
        </a:xfrm>
      </p:grpSpPr>
      <p:grpSp>
        <p:nvGrpSpPr>
          <p:cNvPr id="28" name="组合 1">
            <a:extLst>
              <a:ext uri="{FF2B5EF4-FFF2-40B4-BE49-F238E27FC236}">
                <a16:creationId xmlns:a16="http://schemas.microsoft.com/office/drawing/2014/main" id="{479F28B3-9B99-DE35-1C7A-D727406F3E4D}"/>
              </a:ext>
            </a:extLst>
          </p:cNvPr>
          <p:cNvGrpSpPr/>
          <p:nvPr/>
        </p:nvGrpSpPr>
        <p:grpSpPr>
          <a:xfrm>
            <a:off x="1143000" y="642939"/>
            <a:ext cx="6858000" cy="567203"/>
            <a:chOff x="3129129" y="1121776"/>
            <a:chExt cx="5933741" cy="1171624"/>
          </a:xfrm>
        </p:grpSpPr>
        <p:sp>
          <p:nvSpPr>
            <p:cNvPr id="29" name="圆角矩形 2">
              <a:extLst>
                <a:ext uri="{FF2B5EF4-FFF2-40B4-BE49-F238E27FC236}">
                  <a16:creationId xmlns:a16="http://schemas.microsoft.com/office/drawing/2014/main" id="{11784A0D-47E5-8AAC-E684-D35DA4E771D5}"/>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30" name="圆角矩形 3">
              <a:extLst>
                <a:ext uri="{FF2B5EF4-FFF2-40B4-BE49-F238E27FC236}">
                  <a16:creationId xmlns:a16="http://schemas.microsoft.com/office/drawing/2014/main" id="{9ED0BA35-FA02-79E5-D39C-F196CD1E0FF0}"/>
                </a:ext>
              </a:extLst>
            </p:cNvPr>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dirty="0">
                  <a:latin typeface="+mj-lt"/>
                </a:rPr>
                <a:t>		</a:t>
              </a:r>
              <a:r>
                <a:rPr lang="en-US" sz="2400" dirty="0" err="1">
                  <a:latin typeface="+mj-lt"/>
                </a:rPr>
                <a:t>Các</a:t>
              </a:r>
              <a:r>
                <a:rPr lang="en-US" sz="2400" dirty="0">
                  <a:latin typeface="+mj-lt"/>
                </a:rPr>
                <a:t> </a:t>
              </a:r>
              <a:r>
                <a:rPr lang="en-US" sz="2400" dirty="0" err="1">
                  <a:latin typeface="+mj-lt"/>
                </a:rPr>
                <a:t>Kiểu</a:t>
              </a:r>
              <a:r>
                <a:rPr lang="en-US" sz="2400" dirty="0">
                  <a:latin typeface="+mj-lt"/>
                </a:rPr>
                <a:t> </a:t>
              </a:r>
              <a:r>
                <a:rPr lang="en-US" sz="2400" dirty="0" err="1">
                  <a:latin typeface="+mj-lt"/>
                </a:rPr>
                <a:t>Dữ</a:t>
              </a:r>
              <a:r>
                <a:rPr lang="en-US" sz="2400" dirty="0">
                  <a:latin typeface="+mj-lt"/>
                </a:rPr>
                <a:t> </a:t>
              </a:r>
              <a:r>
                <a:rPr lang="en-US" sz="2400" dirty="0" err="1">
                  <a:latin typeface="+mj-lt"/>
                </a:rPr>
                <a:t>Liệu</a:t>
              </a:r>
              <a:r>
                <a:rPr lang="en-US" sz="2400" dirty="0">
                  <a:latin typeface="+mj-lt"/>
                </a:rPr>
                <a:t> (Data Types)</a:t>
              </a:r>
              <a:endParaRPr lang="vi-VN" sz="2400" dirty="0">
                <a:latin typeface="+mj-lt"/>
              </a:endParaRPr>
            </a:p>
          </p:txBody>
        </p:sp>
      </p:grpSp>
      <p:grpSp>
        <p:nvGrpSpPr>
          <p:cNvPr id="35" name="组合 5">
            <a:extLst>
              <a:ext uri="{FF2B5EF4-FFF2-40B4-BE49-F238E27FC236}">
                <a16:creationId xmlns:a16="http://schemas.microsoft.com/office/drawing/2014/main" id="{865C921A-D2D0-ABEB-58BD-A7EB87874D4B}"/>
              </a:ext>
            </a:extLst>
          </p:cNvPr>
          <p:cNvGrpSpPr/>
          <p:nvPr/>
        </p:nvGrpSpPr>
        <p:grpSpPr>
          <a:xfrm>
            <a:off x="1239291" y="603538"/>
            <a:ext cx="873111" cy="890204"/>
            <a:chOff x="3222821" y="1148080"/>
            <a:chExt cx="1484215" cy="1750177"/>
          </a:xfrm>
        </p:grpSpPr>
        <p:grpSp>
          <p:nvGrpSpPr>
            <p:cNvPr id="37" name="组合 9">
              <a:extLst>
                <a:ext uri="{FF2B5EF4-FFF2-40B4-BE49-F238E27FC236}">
                  <a16:creationId xmlns:a16="http://schemas.microsoft.com/office/drawing/2014/main" id="{CB143FDC-C030-58AA-3776-93C0639BA827}"/>
                </a:ext>
              </a:extLst>
            </p:cNvPr>
            <p:cNvGrpSpPr/>
            <p:nvPr/>
          </p:nvGrpSpPr>
          <p:grpSpPr>
            <a:xfrm>
              <a:off x="3420363" y="1295115"/>
              <a:ext cx="1286673" cy="1603142"/>
              <a:chOff x="7380501" y="2927402"/>
              <a:chExt cx="2311887" cy="2880512"/>
            </a:xfrm>
          </p:grpSpPr>
          <p:sp>
            <p:nvSpPr>
              <p:cNvPr id="39" name="椭圆 50">
                <a:extLst>
                  <a:ext uri="{FF2B5EF4-FFF2-40B4-BE49-F238E27FC236}">
                    <a16:creationId xmlns:a16="http://schemas.microsoft.com/office/drawing/2014/main" id="{95EE006F-EB4B-6420-F16A-017A7679CF7C}"/>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a:extLst>
                  <a:ext uri="{FF2B5EF4-FFF2-40B4-BE49-F238E27FC236}">
                    <a16:creationId xmlns:a16="http://schemas.microsoft.com/office/drawing/2014/main" id="{984CC01D-B085-51AF-436E-1BA513ED7580}"/>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a:extLst>
                  <a:ext uri="{FF2B5EF4-FFF2-40B4-BE49-F238E27FC236}">
                    <a16:creationId xmlns:a16="http://schemas.microsoft.com/office/drawing/2014/main" id="{5D8A340E-7952-5BDD-0479-D892EC58D863}"/>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a:extLst>
                <a:ext uri="{FF2B5EF4-FFF2-40B4-BE49-F238E27FC236}">
                  <a16:creationId xmlns:a16="http://schemas.microsoft.com/office/drawing/2014/main" id="{27F1001D-2F28-DDA4-718B-C68EBA84E0D0}"/>
                </a:ext>
              </a:extLst>
            </p:cNvPr>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a:solidFill>
                    <a:srgbClr val="E87071"/>
                  </a:solidFill>
                  <a:latin typeface="Impact" panose="020B0806030902050204" pitchFamily="34" charset="0"/>
                </a:rPr>
                <a:t>03</a:t>
              </a:r>
              <a:endParaRPr lang="zh-CN" altLang="en-US" sz="1875" dirty="0">
                <a:solidFill>
                  <a:srgbClr val="E87071"/>
                </a:solidFill>
                <a:latin typeface="Impact" panose="020B0806030902050204" pitchFamily="34" charset="0"/>
              </a:endParaRPr>
            </a:p>
          </p:txBody>
        </p:sp>
      </p:grpSp>
      <p:sp>
        <p:nvSpPr>
          <p:cNvPr id="2" name="TextBox 1">
            <a:extLst>
              <a:ext uri="{FF2B5EF4-FFF2-40B4-BE49-F238E27FC236}">
                <a16:creationId xmlns:a16="http://schemas.microsoft.com/office/drawing/2014/main" id="{1FAD514C-66CF-22DD-F41F-1CAC5EA93721}"/>
              </a:ext>
            </a:extLst>
          </p:cNvPr>
          <p:cNvSpPr txBox="1"/>
          <p:nvPr/>
        </p:nvSpPr>
        <p:spPr>
          <a:xfrm>
            <a:off x="642026" y="1176897"/>
            <a:ext cx="7714034" cy="3139321"/>
          </a:xfrm>
          <a:prstGeom prst="rect">
            <a:avLst/>
          </a:prstGeom>
          <a:noFill/>
        </p:spPr>
        <p:txBody>
          <a:bodyPr wrap="square" rtlCol="0">
            <a:spAutoFit/>
          </a:bodyPr>
          <a:lstStyle/>
          <a:p>
            <a:r>
              <a:rPr lang="vi-VN" sz="1800" dirty="0">
                <a:latin typeface="+mj-lt"/>
              </a:rPr>
              <a:t>Các kiểu dữ liệu dùng để xác định loại thông tin mà mỗi cột trong bảng có thể lưu trữ. Các kiểu dữ liệu phổ biến bao gồm:</a:t>
            </a:r>
          </a:p>
          <a:p>
            <a:pPr>
              <a:buFont typeface="Arial" panose="020B0604020202020204" pitchFamily="34" charset="0"/>
              <a:buChar char="•"/>
            </a:pPr>
            <a:r>
              <a:rPr lang="vi-VN" sz="1800" b="1" dirty="0">
                <a:latin typeface="+mj-lt"/>
              </a:rPr>
              <a:t>INT</a:t>
            </a:r>
            <a:r>
              <a:rPr lang="vi-VN" sz="1800" dirty="0">
                <a:latin typeface="+mj-lt"/>
              </a:rPr>
              <a:t>: Số nguyên (ví dụ: 1, 100, -50).</a:t>
            </a:r>
          </a:p>
          <a:p>
            <a:pPr>
              <a:buFont typeface="Arial" panose="020B0604020202020204" pitchFamily="34" charset="0"/>
              <a:buChar char="•"/>
            </a:pPr>
            <a:r>
              <a:rPr lang="vi-VN" sz="1800" b="1" dirty="0">
                <a:latin typeface="+mj-lt"/>
              </a:rPr>
              <a:t>VARCHAR(n)</a:t>
            </a:r>
            <a:r>
              <a:rPr lang="vi-VN" sz="1800" dirty="0">
                <a:latin typeface="+mj-lt"/>
              </a:rPr>
              <a:t>: Chuỗi ký tự có độ dài tối đa n (ví dụ: VARCHAR(50) cho chuỗi có tối đa 50 ký tự).</a:t>
            </a:r>
          </a:p>
          <a:p>
            <a:pPr>
              <a:buFont typeface="Arial" panose="020B0604020202020204" pitchFamily="34" charset="0"/>
              <a:buChar char="•"/>
            </a:pPr>
            <a:r>
              <a:rPr lang="vi-VN" sz="1800" b="1" dirty="0">
                <a:latin typeface="+mj-lt"/>
              </a:rPr>
              <a:t>DATE</a:t>
            </a:r>
            <a:r>
              <a:rPr lang="vi-VN" sz="1800" dirty="0">
                <a:latin typeface="+mj-lt"/>
              </a:rPr>
              <a:t>: Ngày tháng (ví dụ: 2024-12-22).</a:t>
            </a:r>
          </a:p>
          <a:p>
            <a:pPr>
              <a:buFont typeface="Arial" panose="020B0604020202020204" pitchFamily="34" charset="0"/>
              <a:buChar char="•"/>
            </a:pPr>
            <a:r>
              <a:rPr lang="vi-VN" sz="1800" b="1" dirty="0">
                <a:latin typeface="+mj-lt"/>
              </a:rPr>
              <a:t>FLOAT / DOUBLE</a:t>
            </a:r>
            <a:r>
              <a:rPr lang="vi-VN" sz="1800" dirty="0">
                <a:latin typeface="+mj-lt"/>
              </a:rPr>
              <a:t>: Số thực (có thể có phần thập phân, ví dụ: 3.14).</a:t>
            </a:r>
          </a:p>
          <a:p>
            <a:pPr>
              <a:buFont typeface="Arial" panose="020B0604020202020204" pitchFamily="34" charset="0"/>
              <a:buChar char="•"/>
            </a:pPr>
            <a:r>
              <a:rPr lang="vi-VN" sz="1800" b="1" dirty="0">
                <a:latin typeface="+mj-lt"/>
              </a:rPr>
              <a:t>BOOLEAN</a:t>
            </a:r>
            <a:r>
              <a:rPr lang="vi-VN" sz="1800" dirty="0">
                <a:latin typeface="+mj-lt"/>
              </a:rPr>
              <a:t>: Giá trị đúng/sai (TRUE/FALSE).</a:t>
            </a:r>
          </a:p>
          <a:p>
            <a:pPr>
              <a:buFont typeface="Arial" panose="020B0604020202020204" pitchFamily="34" charset="0"/>
              <a:buChar char="•"/>
            </a:pPr>
            <a:r>
              <a:rPr lang="vi-VN" sz="1800" b="1" dirty="0">
                <a:latin typeface="+mj-lt"/>
              </a:rPr>
              <a:t>DECIMAL(n, m)</a:t>
            </a:r>
            <a:r>
              <a:rPr lang="vi-VN" sz="1800" dirty="0">
                <a:latin typeface="+mj-lt"/>
              </a:rPr>
              <a:t>: Số thập phân với n chữ số, trong đó m chữ số sau dấu thập phân.</a:t>
            </a:r>
          </a:p>
          <a:p>
            <a:endParaRPr lang="en-US" sz="1800" b="1" dirty="0">
              <a:latin typeface="+mj-lt"/>
              <a:cs typeface="Times New Roman" panose="02020603050405020304" pitchFamily="18" charset="0"/>
            </a:endParaRPr>
          </a:p>
        </p:txBody>
      </p:sp>
      <p:pic>
        <p:nvPicPr>
          <p:cNvPr id="13" name="Picture 12">
            <a:extLst>
              <a:ext uri="{FF2B5EF4-FFF2-40B4-BE49-F238E27FC236}">
                <a16:creationId xmlns:a16="http://schemas.microsoft.com/office/drawing/2014/main" id="{18EAB67B-EE90-8A4A-FAC8-766E424B61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3448806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A43DF-87D2-1CCD-C237-B1141709C35F}"/>
            </a:ext>
          </a:extLst>
        </p:cNvPr>
        <p:cNvGrpSpPr/>
        <p:nvPr/>
      </p:nvGrpSpPr>
      <p:grpSpPr>
        <a:xfrm>
          <a:off x="0" y="0"/>
          <a:ext cx="0" cy="0"/>
          <a:chOff x="0" y="0"/>
          <a:chExt cx="0" cy="0"/>
        </a:xfrm>
      </p:grpSpPr>
      <p:grpSp>
        <p:nvGrpSpPr>
          <p:cNvPr id="28" name="组合 1">
            <a:extLst>
              <a:ext uri="{FF2B5EF4-FFF2-40B4-BE49-F238E27FC236}">
                <a16:creationId xmlns:a16="http://schemas.microsoft.com/office/drawing/2014/main" id="{D40DC63F-A3F7-9E1D-39D4-2DD672453164}"/>
              </a:ext>
            </a:extLst>
          </p:cNvPr>
          <p:cNvGrpSpPr/>
          <p:nvPr/>
        </p:nvGrpSpPr>
        <p:grpSpPr>
          <a:xfrm>
            <a:off x="1143000" y="642939"/>
            <a:ext cx="6858000" cy="567203"/>
            <a:chOff x="3129129" y="1121776"/>
            <a:chExt cx="5933741" cy="1171624"/>
          </a:xfrm>
        </p:grpSpPr>
        <p:sp>
          <p:nvSpPr>
            <p:cNvPr id="29" name="圆角矩形 2">
              <a:extLst>
                <a:ext uri="{FF2B5EF4-FFF2-40B4-BE49-F238E27FC236}">
                  <a16:creationId xmlns:a16="http://schemas.microsoft.com/office/drawing/2014/main" id="{036DEC2B-7AE5-1488-A449-A15F871F22E1}"/>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30" name="圆角矩形 3">
              <a:extLst>
                <a:ext uri="{FF2B5EF4-FFF2-40B4-BE49-F238E27FC236}">
                  <a16:creationId xmlns:a16="http://schemas.microsoft.com/office/drawing/2014/main" id="{5D441F88-2C1C-2B65-4FCB-6FC393B55803}"/>
                </a:ext>
              </a:extLst>
            </p:cNvPr>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b="1" dirty="0">
                  <a:latin typeface="+mj-lt"/>
                </a:rPr>
                <a:t>		Khoá Chính(primary key)</a:t>
              </a:r>
            </a:p>
          </p:txBody>
        </p:sp>
      </p:grpSp>
      <p:grpSp>
        <p:nvGrpSpPr>
          <p:cNvPr id="35" name="组合 5">
            <a:extLst>
              <a:ext uri="{FF2B5EF4-FFF2-40B4-BE49-F238E27FC236}">
                <a16:creationId xmlns:a16="http://schemas.microsoft.com/office/drawing/2014/main" id="{F521A7BD-D75C-B4BA-B4E1-0D3386A12BE2}"/>
              </a:ext>
            </a:extLst>
          </p:cNvPr>
          <p:cNvGrpSpPr/>
          <p:nvPr/>
        </p:nvGrpSpPr>
        <p:grpSpPr>
          <a:xfrm>
            <a:off x="1239291" y="603538"/>
            <a:ext cx="873111" cy="890204"/>
            <a:chOff x="3222821" y="1148080"/>
            <a:chExt cx="1484215" cy="1750177"/>
          </a:xfrm>
        </p:grpSpPr>
        <p:grpSp>
          <p:nvGrpSpPr>
            <p:cNvPr id="37" name="组合 9">
              <a:extLst>
                <a:ext uri="{FF2B5EF4-FFF2-40B4-BE49-F238E27FC236}">
                  <a16:creationId xmlns:a16="http://schemas.microsoft.com/office/drawing/2014/main" id="{491C7BC7-1032-CBF6-A553-B1898267FB90}"/>
                </a:ext>
              </a:extLst>
            </p:cNvPr>
            <p:cNvGrpSpPr/>
            <p:nvPr/>
          </p:nvGrpSpPr>
          <p:grpSpPr>
            <a:xfrm>
              <a:off x="3420363" y="1295115"/>
              <a:ext cx="1286673" cy="1603142"/>
              <a:chOff x="7380501" y="2927402"/>
              <a:chExt cx="2311887" cy="2880512"/>
            </a:xfrm>
          </p:grpSpPr>
          <p:sp>
            <p:nvSpPr>
              <p:cNvPr id="39" name="椭圆 50">
                <a:extLst>
                  <a:ext uri="{FF2B5EF4-FFF2-40B4-BE49-F238E27FC236}">
                    <a16:creationId xmlns:a16="http://schemas.microsoft.com/office/drawing/2014/main" id="{0765CF4B-6635-1AFC-885D-6E726D545CF2}"/>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a:extLst>
                  <a:ext uri="{FF2B5EF4-FFF2-40B4-BE49-F238E27FC236}">
                    <a16:creationId xmlns:a16="http://schemas.microsoft.com/office/drawing/2014/main" id="{0F28DD0C-9B97-54D0-34F8-C164371F38B3}"/>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a:extLst>
                  <a:ext uri="{FF2B5EF4-FFF2-40B4-BE49-F238E27FC236}">
                    <a16:creationId xmlns:a16="http://schemas.microsoft.com/office/drawing/2014/main" id="{ABB2DC33-6CA5-328F-E797-C6BFC639D732}"/>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a:extLst>
                <a:ext uri="{FF2B5EF4-FFF2-40B4-BE49-F238E27FC236}">
                  <a16:creationId xmlns:a16="http://schemas.microsoft.com/office/drawing/2014/main" id="{F144EDA9-608E-9B3D-1E72-E76321F3DC4F}"/>
                </a:ext>
              </a:extLst>
            </p:cNvPr>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a:solidFill>
                    <a:srgbClr val="E87071"/>
                  </a:solidFill>
                  <a:latin typeface="Impact" panose="020B0806030902050204" pitchFamily="34" charset="0"/>
                </a:rPr>
                <a:t>03</a:t>
              </a:r>
              <a:endParaRPr lang="zh-CN" altLang="en-US" sz="1875" dirty="0">
                <a:solidFill>
                  <a:srgbClr val="E87071"/>
                </a:solidFill>
                <a:latin typeface="Impact" panose="020B0806030902050204" pitchFamily="34" charset="0"/>
              </a:endParaRPr>
            </a:p>
          </p:txBody>
        </p:sp>
      </p:grpSp>
      <p:sp>
        <p:nvSpPr>
          <p:cNvPr id="2" name="TextBox 1">
            <a:extLst>
              <a:ext uri="{FF2B5EF4-FFF2-40B4-BE49-F238E27FC236}">
                <a16:creationId xmlns:a16="http://schemas.microsoft.com/office/drawing/2014/main" id="{A5CDF6F5-C34D-2FEE-5E14-C4259AD96081}"/>
              </a:ext>
            </a:extLst>
          </p:cNvPr>
          <p:cNvSpPr txBox="1"/>
          <p:nvPr/>
        </p:nvSpPr>
        <p:spPr>
          <a:xfrm>
            <a:off x="642026" y="1176897"/>
            <a:ext cx="7714034" cy="2031325"/>
          </a:xfrm>
          <a:prstGeom prst="rect">
            <a:avLst/>
          </a:prstGeom>
          <a:noFill/>
        </p:spPr>
        <p:txBody>
          <a:bodyPr wrap="square" rtlCol="0">
            <a:spAutoFit/>
          </a:bodyPr>
          <a:lstStyle/>
          <a:p>
            <a:pPr>
              <a:buFont typeface="Arial" panose="020B0604020202020204" pitchFamily="34" charset="0"/>
              <a:buChar char="•"/>
            </a:pPr>
            <a:r>
              <a:rPr lang="vi-VN" sz="1800" b="1" dirty="0">
                <a:latin typeface="+mj-lt"/>
              </a:rPr>
              <a:t> Định nghĩa</a:t>
            </a:r>
            <a:r>
              <a:rPr lang="vi-VN" sz="1800" dirty="0">
                <a:latin typeface="+mj-lt"/>
              </a:rPr>
              <a:t>: </a:t>
            </a:r>
            <a:r>
              <a:rPr lang="vi-VN" sz="1800" b="1" dirty="0">
                <a:latin typeface="+mj-lt"/>
              </a:rPr>
              <a:t>Khóa chính</a:t>
            </a:r>
            <a:r>
              <a:rPr lang="vi-VN" sz="1800" dirty="0">
                <a:latin typeface="+mj-lt"/>
              </a:rPr>
              <a:t> (Primary Key) là một hoặc nhiều cột trong bảng, có giá trị duy nhất để xác định một bản ghi duy nhất trong bảng đó. Mỗi bảng chỉ có một khóa chính.</a:t>
            </a:r>
          </a:p>
          <a:p>
            <a:pPr>
              <a:buFont typeface="Arial" panose="020B0604020202020204" pitchFamily="34" charset="0"/>
              <a:buChar char="•"/>
            </a:pPr>
            <a:r>
              <a:rPr lang="vi-VN" sz="1800" b="1" dirty="0">
                <a:latin typeface="+mj-lt"/>
              </a:rPr>
              <a:t> Đặc điểm</a:t>
            </a:r>
            <a:r>
              <a:rPr lang="vi-VN" sz="1800" dirty="0">
                <a:latin typeface="+mj-lt"/>
              </a:rPr>
              <a:t>:Các giá trị trong khóa chính phải là </a:t>
            </a:r>
            <a:r>
              <a:rPr lang="vi-VN" sz="1800" b="1" dirty="0">
                <a:latin typeface="+mj-lt"/>
              </a:rPr>
              <a:t>duy nhất</a:t>
            </a:r>
            <a:r>
              <a:rPr lang="vi-VN" sz="1800" dirty="0">
                <a:latin typeface="+mj-lt"/>
              </a:rPr>
              <a:t> (không có giá trị trùng).</a:t>
            </a:r>
          </a:p>
          <a:p>
            <a:pPr>
              <a:buFont typeface="Arial" panose="020B0604020202020204" pitchFamily="34" charset="0"/>
              <a:buChar char="•"/>
            </a:pPr>
            <a:r>
              <a:rPr lang="vi-VN" sz="1800" dirty="0">
                <a:latin typeface="+mj-lt"/>
              </a:rPr>
              <a:t> Khóa chính không được phép có giá trị </a:t>
            </a:r>
            <a:r>
              <a:rPr lang="vi-VN" sz="1800" b="1" dirty="0">
                <a:latin typeface="+mj-lt"/>
              </a:rPr>
              <a:t>NULL</a:t>
            </a:r>
            <a:r>
              <a:rPr lang="vi-VN" sz="1800" dirty="0">
                <a:latin typeface="+mj-lt"/>
              </a:rPr>
              <a:t>.</a:t>
            </a:r>
          </a:p>
          <a:p>
            <a:r>
              <a:rPr lang="vi-VN" sz="1800" b="1" dirty="0">
                <a:latin typeface="+mj-lt"/>
              </a:rPr>
              <a:t>Ví dụ</a:t>
            </a:r>
            <a:r>
              <a:rPr lang="vi-VN" sz="1800" dirty="0">
                <a:latin typeface="+mj-lt"/>
              </a:rPr>
              <a:t>: Trường MSSV trong bảng "Sinh viên" có thể là khóa chính, vì mỗi mã số sinh viên là duy nhất.</a:t>
            </a:r>
            <a:endParaRPr lang="en-US" sz="1800" b="1" dirty="0">
              <a:latin typeface="+mj-lt"/>
              <a:cs typeface="Times New Roman" panose="02020603050405020304" pitchFamily="18" charset="0"/>
            </a:endParaRPr>
          </a:p>
        </p:txBody>
      </p:sp>
      <p:pic>
        <p:nvPicPr>
          <p:cNvPr id="13" name="Picture 12">
            <a:extLst>
              <a:ext uri="{FF2B5EF4-FFF2-40B4-BE49-F238E27FC236}">
                <a16:creationId xmlns:a16="http://schemas.microsoft.com/office/drawing/2014/main" id="{BDA33544-7B8A-663D-5447-D99C703F7F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pic>
        <p:nvPicPr>
          <p:cNvPr id="3" name="Picture 2">
            <a:extLst>
              <a:ext uri="{FF2B5EF4-FFF2-40B4-BE49-F238E27FC236}">
                <a16:creationId xmlns:a16="http://schemas.microsoft.com/office/drawing/2014/main" id="{090147C1-1B11-29C5-8A0B-8633A437D52D}"/>
              </a:ext>
            </a:extLst>
          </p:cNvPr>
          <p:cNvPicPr>
            <a:picLocks noChangeAspect="1"/>
          </p:cNvPicPr>
          <p:nvPr/>
        </p:nvPicPr>
        <p:blipFill>
          <a:blip r:embed="rId4"/>
          <a:stretch>
            <a:fillRect/>
          </a:stretch>
        </p:blipFill>
        <p:spPr>
          <a:xfrm>
            <a:off x="723900" y="3208222"/>
            <a:ext cx="5003800" cy="1765300"/>
          </a:xfrm>
          <a:prstGeom prst="rect">
            <a:avLst/>
          </a:prstGeom>
        </p:spPr>
      </p:pic>
    </p:spTree>
    <p:extLst>
      <p:ext uri="{BB962C8B-B14F-4D97-AF65-F5344CB8AC3E}">
        <p14:creationId xmlns:p14="http://schemas.microsoft.com/office/powerpoint/2010/main" val="200379041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7E03E-8118-A2B0-65B5-2163E060312E}"/>
            </a:ext>
          </a:extLst>
        </p:cNvPr>
        <p:cNvGrpSpPr/>
        <p:nvPr/>
      </p:nvGrpSpPr>
      <p:grpSpPr>
        <a:xfrm>
          <a:off x="0" y="0"/>
          <a:ext cx="0" cy="0"/>
          <a:chOff x="0" y="0"/>
          <a:chExt cx="0" cy="0"/>
        </a:xfrm>
      </p:grpSpPr>
      <p:grpSp>
        <p:nvGrpSpPr>
          <p:cNvPr id="28" name="组合 1">
            <a:extLst>
              <a:ext uri="{FF2B5EF4-FFF2-40B4-BE49-F238E27FC236}">
                <a16:creationId xmlns:a16="http://schemas.microsoft.com/office/drawing/2014/main" id="{057F309E-E3EE-50BA-179E-F0E309BC5B5A}"/>
              </a:ext>
            </a:extLst>
          </p:cNvPr>
          <p:cNvGrpSpPr/>
          <p:nvPr/>
        </p:nvGrpSpPr>
        <p:grpSpPr>
          <a:xfrm>
            <a:off x="1143000" y="642939"/>
            <a:ext cx="6858000" cy="567203"/>
            <a:chOff x="3129129" y="1121776"/>
            <a:chExt cx="5933741" cy="1171624"/>
          </a:xfrm>
        </p:grpSpPr>
        <p:sp>
          <p:nvSpPr>
            <p:cNvPr id="29" name="圆角矩形 2">
              <a:extLst>
                <a:ext uri="{FF2B5EF4-FFF2-40B4-BE49-F238E27FC236}">
                  <a16:creationId xmlns:a16="http://schemas.microsoft.com/office/drawing/2014/main" id="{E62FD24C-DF06-8706-BB2B-ADEB30F09B53}"/>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30" name="圆角矩形 3">
              <a:extLst>
                <a:ext uri="{FF2B5EF4-FFF2-40B4-BE49-F238E27FC236}">
                  <a16:creationId xmlns:a16="http://schemas.microsoft.com/office/drawing/2014/main" id="{BC23F2A6-802D-6F93-ED9A-1E71D72E7C99}"/>
                </a:ext>
              </a:extLst>
            </p:cNvPr>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b="1" dirty="0">
                  <a:latin typeface="+mj-lt"/>
                </a:rPr>
                <a:t>		Khoá ngoại(Foreign Key)</a:t>
              </a:r>
            </a:p>
          </p:txBody>
        </p:sp>
      </p:grpSp>
      <p:grpSp>
        <p:nvGrpSpPr>
          <p:cNvPr id="35" name="组合 5">
            <a:extLst>
              <a:ext uri="{FF2B5EF4-FFF2-40B4-BE49-F238E27FC236}">
                <a16:creationId xmlns:a16="http://schemas.microsoft.com/office/drawing/2014/main" id="{AB9A2C84-10CF-EC20-A667-DAA4093F10A2}"/>
              </a:ext>
            </a:extLst>
          </p:cNvPr>
          <p:cNvGrpSpPr/>
          <p:nvPr/>
        </p:nvGrpSpPr>
        <p:grpSpPr>
          <a:xfrm>
            <a:off x="1239291" y="603538"/>
            <a:ext cx="873111" cy="890204"/>
            <a:chOff x="3222821" y="1148080"/>
            <a:chExt cx="1484215" cy="1750177"/>
          </a:xfrm>
        </p:grpSpPr>
        <p:grpSp>
          <p:nvGrpSpPr>
            <p:cNvPr id="37" name="组合 9">
              <a:extLst>
                <a:ext uri="{FF2B5EF4-FFF2-40B4-BE49-F238E27FC236}">
                  <a16:creationId xmlns:a16="http://schemas.microsoft.com/office/drawing/2014/main" id="{9F375620-1122-BAD1-AE8C-1FFB96021AA6}"/>
                </a:ext>
              </a:extLst>
            </p:cNvPr>
            <p:cNvGrpSpPr/>
            <p:nvPr/>
          </p:nvGrpSpPr>
          <p:grpSpPr>
            <a:xfrm>
              <a:off x="3420363" y="1295115"/>
              <a:ext cx="1286673" cy="1603142"/>
              <a:chOff x="7380501" y="2927402"/>
              <a:chExt cx="2311887" cy="2880512"/>
            </a:xfrm>
          </p:grpSpPr>
          <p:sp>
            <p:nvSpPr>
              <p:cNvPr id="39" name="椭圆 50">
                <a:extLst>
                  <a:ext uri="{FF2B5EF4-FFF2-40B4-BE49-F238E27FC236}">
                    <a16:creationId xmlns:a16="http://schemas.microsoft.com/office/drawing/2014/main" id="{C5886809-9CA5-9436-40B9-81F93C750792}"/>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a:extLst>
                  <a:ext uri="{FF2B5EF4-FFF2-40B4-BE49-F238E27FC236}">
                    <a16:creationId xmlns:a16="http://schemas.microsoft.com/office/drawing/2014/main" id="{DFE0B151-359A-F4A4-7829-552F2B093121}"/>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a:extLst>
                  <a:ext uri="{FF2B5EF4-FFF2-40B4-BE49-F238E27FC236}">
                    <a16:creationId xmlns:a16="http://schemas.microsoft.com/office/drawing/2014/main" id="{64043E5E-1465-4C8A-41C6-D3219E893F56}"/>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a:extLst>
                <a:ext uri="{FF2B5EF4-FFF2-40B4-BE49-F238E27FC236}">
                  <a16:creationId xmlns:a16="http://schemas.microsoft.com/office/drawing/2014/main" id="{D0FCCB33-52AD-96D3-5DA2-68CF0767FE6A}"/>
                </a:ext>
              </a:extLst>
            </p:cNvPr>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a:solidFill>
                    <a:srgbClr val="E87071"/>
                  </a:solidFill>
                  <a:latin typeface="Impact" panose="020B0806030902050204" pitchFamily="34" charset="0"/>
                </a:rPr>
                <a:t>03</a:t>
              </a:r>
              <a:endParaRPr lang="zh-CN" altLang="en-US" sz="1875" dirty="0">
                <a:solidFill>
                  <a:srgbClr val="E87071"/>
                </a:solidFill>
                <a:latin typeface="Impact" panose="020B0806030902050204" pitchFamily="34" charset="0"/>
              </a:endParaRPr>
            </a:p>
          </p:txBody>
        </p:sp>
      </p:grpSp>
      <p:sp>
        <p:nvSpPr>
          <p:cNvPr id="2" name="TextBox 1">
            <a:extLst>
              <a:ext uri="{FF2B5EF4-FFF2-40B4-BE49-F238E27FC236}">
                <a16:creationId xmlns:a16="http://schemas.microsoft.com/office/drawing/2014/main" id="{5FBC2C06-E539-414B-ACDA-8EBC852339E8}"/>
              </a:ext>
            </a:extLst>
          </p:cNvPr>
          <p:cNvSpPr txBox="1"/>
          <p:nvPr/>
        </p:nvSpPr>
        <p:spPr>
          <a:xfrm>
            <a:off x="642026" y="1176897"/>
            <a:ext cx="7714034" cy="2585323"/>
          </a:xfrm>
          <a:prstGeom prst="rect">
            <a:avLst/>
          </a:prstGeom>
          <a:noFill/>
        </p:spPr>
        <p:txBody>
          <a:bodyPr wrap="square" rtlCol="0">
            <a:spAutoFit/>
          </a:bodyPr>
          <a:lstStyle/>
          <a:p>
            <a:pPr>
              <a:buFont typeface="Arial" panose="020B0604020202020204" pitchFamily="34" charset="0"/>
              <a:buChar char="•"/>
            </a:pPr>
            <a:r>
              <a:rPr lang="vi-VN" sz="1800" b="1" dirty="0">
                <a:latin typeface="+mj-lt"/>
              </a:rPr>
              <a:t> Định nghĩa</a:t>
            </a:r>
            <a:r>
              <a:rPr lang="vi-VN" sz="1800" dirty="0">
                <a:latin typeface="+mj-lt"/>
              </a:rPr>
              <a:t>: </a:t>
            </a:r>
            <a:r>
              <a:rPr lang="vi-VN" sz="1800" b="1" dirty="0">
                <a:latin typeface="+mj-lt"/>
              </a:rPr>
              <a:t>Khóa ngoại</a:t>
            </a:r>
            <a:r>
              <a:rPr lang="vi-VN" sz="1800" dirty="0">
                <a:latin typeface="+mj-lt"/>
              </a:rPr>
              <a:t> (Foreign Key) là một cột hoặc tập hợp các cột trong bảng này, tham chiếu đến khóa chính của bảng khác. Khóa ngoại được sử dụng để thiết lập mối quan hệ giữa các bảng.</a:t>
            </a:r>
          </a:p>
          <a:p>
            <a:pPr>
              <a:buFont typeface="Arial" panose="020B0604020202020204" pitchFamily="34" charset="0"/>
              <a:buChar char="•"/>
            </a:pPr>
            <a:r>
              <a:rPr lang="vi-VN" sz="1800" b="1" dirty="0">
                <a:latin typeface="+mj-lt"/>
              </a:rPr>
              <a:t> Đặc điểm</a:t>
            </a:r>
            <a:r>
              <a:rPr lang="vi-VN" sz="1800" dirty="0">
                <a:latin typeface="+mj-lt"/>
              </a:rPr>
              <a:t>:</a:t>
            </a:r>
            <a:r>
              <a:rPr lang="vi-VN" sz="1800" b="1" dirty="0">
                <a:latin typeface="+mj-lt"/>
              </a:rPr>
              <a:t>Khóa ngoại</a:t>
            </a:r>
            <a:r>
              <a:rPr lang="vi-VN" sz="1800" dirty="0">
                <a:latin typeface="+mj-lt"/>
              </a:rPr>
              <a:t> có thể có giá trị </a:t>
            </a:r>
            <a:r>
              <a:rPr lang="vi-VN" sz="1800" b="1" dirty="0">
                <a:latin typeface="+mj-lt"/>
              </a:rPr>
              <a:t>NULL</a:t>
            </a:r>
            <a:r>
              <a:rPr lang="vi-VN" sz="1800" dirty="0">
                <a:latin typeface="+mj-lt"/>
              </a:rPr>
              <a:t> nếu mối quan hệ là tùy chọn (optional).</a:t>
            </a:r>
          </a:p>
          <a:p>
            <a:pPr>
              <a:buFont typeface="Arial" panose="020B0604020202020204" pitchFamily="34" charset="0"/>
              <a:buChar char="•"/>
            </a:pPr>
            <a:r>
              <a:rPr lang="vi-VN" sz="1800" dirty="0">
                <a:latin typeface="+mj-lt"/>
              </a:rPr>
              <a:t> Khi tạo khóa ngoại, cơ sở dữ liệu có thể thực thi các ràng buộc để bảo đảm tính toàn vẹn dữ liệu, như khi cập nhật hay xóa các bản ghi có liên quan.</a:t>
            </a:r>
          </a:p>
          <a:p>
            <a:r>
              <a:rPr lang="vi-VN" sz="1800" b="1" dirty="0">
                <a:latin typeface="+mj-lt"/>
              </a:rPr>
              <a:t>Ví dụ</a:t>
            </a:r>
            <a:r>
              <a:rPr lang="vi-VN" sz="1800" dirty="0">
                <a:latin typeface="+mj-lt"/>
              </a:rPr>
              <a:t>: Bảng "Lớp học" có cột MSSV là khóa ngoại tham chiếu đến trường MSSV trong bảng "Sinh viên".</a:t>
            </a:r>
            <a:endParaRPr lang="en-US" sz="1800" b="1" dirty="0">
              <a:latin typeface="+mj-lt"/>
              <a:cs typeface="Times New Roman" panose="02020603050405020304" pitchFamily="18" charset="0"/>
            </a:endParaRPr>
          </a:p>
        </p:txBody>
      </p:sp>
      <p:pic>
        <p:nvPicPr>
          <p:cNvPr id="13" name="Picture 12">
            <a:extLst>
              <a:ext uri="{FF2B5EF4-FFF2-40B4-BE49-F238E27FC236}">
                <a16:creationId xmlns:a16="http://schemas.microsoft.com/office/drawing/2014/main" id="{30533F1D-74B1-3D8D-241D-03A2767164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pic>
        <p:nvPicPr>
          <p:cNvPr id="5" name="Picture 4">
            <a:extLst>
              <a:ext uri="{FF2B5EF4-FFF2-40B4-BE49-F238E27FC236}">
                <a16:creationId xmlns:a16="http://schemas.microsoft.com/office/drawing/2014/main" id="{BE6535D2-17DA-7A64-C9DF-1019F1E6D0C4}"/>
              </a:ext>
            </a:extLst>
          </p:cNvPr>
          <p:cNvPicPr>
            <a:picLocks noChangeAspect="1"/>
          </p:cNvPicPr>
          <p:nvPr/>
        </p:nvPicPr>
        <p:blipFill>
          <a:blip r:embed="rId4"/>
          <a:stretch>
            <a:fillRect/>
          </a:stretch>
        </p:blipFill>
        <p:spPr>
          <a:xfrm>
            <a:off x="680937" y="3792702"/>
            <a:ext cx="4713862" cy="1307991"/>
          </a:xfrm>
          <a:prstGeom prst="rect">
            <a:avLst/>
          </a:prstGeom>
        </p:spPr>
      </p:pic>
    </p:spTree>
    <p:extLst>
      <p:ext uri="{BB962C8B-B14F-4D97-AF65-F5344CB8AC3E}">
        <p14:creationId xmlns:p14="http://schemas.microsoft.com/office/powerpoint/2010/main" val="240950429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914720"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 Thiệu Database</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37711" y="606844"/>
            <a:ext cx="750939" cy="835335"/>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a:solidFill>
                    <a:srgbClr val="FFC000"/>
                  </a:solidFill>
                  <a:latin typeface="Impact" panose="020B0806030902050204" pitchFamily="34" charset="0"/>
                </a:rPr>
                <a:t>01</a:t>
              </a:r>
              <a:endParaRPr lang="zh-CN" altLang="en-US" sz="21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FE8C4207-97E7-4719-BF43-B06F2EA56215}"/>
              </a:ext>
            </a:extLst>
          </p:cNvPr>
          <p:cNvSpPr txBox="1"/>
          <p:nvPr/>
        </p:nvSpPr>
        <p:spPr>
          <a:xfrm>
            <a:off x="1237712" y="1229004"/>
            <a:ext cx="6714633" cy="3000821"/>
          </a:xfrm>
          <a:prstGeom prst="rect">
            <a:avLst/>
          </a:prstGeom>
          <a:noFill/>
        </p:spPr>
        <p:txBody>
          <a:bodyPr wrap="square" rtlCol="0">
            <a:spAutoFit/>
          </a:bodyPr>
          <a:lstStyle/>
          <a:p>
            <a:r>
              <a:rPr lang="en-US" sz="2100" b="1">
                <a:latin typeface="Times New Roman" panose="02020603050405020304" pitchFamily="18" charset="0"/>
                <a:cs typeface="Times New Roman" panose="02020603050405020304" pitchFamily="18" charset="0"/>
              </a:rPr>
              <a:t>Dữ liệu là gì?:</a:t>
            </a:r>
          </a:p>
          <a:p>
            <a:pPr marL="342900" indent="-342900">
              <a:buFontTx/>
              <a:buChar char="-"/>
            </a:pPr>
            <a:r>
              <a:rPr lang="en-US" sz="2100" b="1">
                <a:latin typeface="Times New Roman" panose="02020603050405020304" pitchFamily="18" charset="0"/>
                <a:cs typeface="Times New Roman" panose="02020603050405020304" pitchFamily="18" charset="0"/>
              </a:rPr>
              <a:t>Dữ liệu </a:t>
            </a:r>
            <a:r>
              <a:rPr lang="en-US" sz="2100">
                <a:latin typeface="Times New Roman" panose="02020603050405020304" pitchFamily="18" charset="0"/>
                <a:cs typeface="Times New Roman" panose="02020603050405020304" pitchFamily="18" charset="0"/>
              </a:rPr>
              <a:t>là chuỗi bất kỳ của một hoặc nhiều ký hiệu có ý nghĩa thông qua việc giải thích một hành động cụ thể nào đó.</a:t>
            </a:r>
          </a:p>
          <a:p>
            <a:pPr marL="342900" indent="-342900">
              <a:buFontTx/>
              <a:buChar char="-"/>
            </a:pPr>
            <a:r>
              <a:rPr lang="en-US" sz="2100">
                <a:latin typeface="Times New Roman" panose="02020603050405020304" pitchFamily="18" charset="0"/>
                <a:cs typeface="Times New Roman" panose="02020603050405020304" pitchFamily="18" charset="0"/>
              </a:rPr>
              <a:t>Dữ liệu còn đ</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ợc coi là thông tin(information) của đối t</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ợng, sự vật, hiện t</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ợng trong cuộc sống,…</a:t>
            </a:r>
          </a:p>
          <a:p>
            <a:pPr marL="342900" indent="-342900">
              <a:buFontTx/>
              <a:buChar char="-"/>
            </a:pPr>
            <a:r>
              <a:rPr lang="en-US" sz="2100">
                <a:latin typeface="Times New Roman" panose="02020603050405020304" pitchFamily="18" charset="0"/>
                <a:cs typeface="Times New Roman" panose="02020603050405020304" pitchFamily="18" charset="0"/>
              </a:rPr>
              <a:t>VD: Thông tin của nhân viên, thông tin xe cộ, dự báo thời tiết,… đều đ</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ợc coi là dữ liệu hoặc thông tin</a:t>
            </a:r>
          </a:p>
          <a:p>
            <a:r>
              <a:rPr lang="en-US" sz="2100">
                <a:solidFill>
                  <a:srgbClr val="FF0000"/>
                </a:solidFill>
                <a:latin typeface="Times New Roman" panose="02020603050405020304" pitchFamily="18" charset="0"/>
                <a:cs typeface="Times New Roman" panose="02020603050405020304" pitchFamily="18" charset="0"/>
              </a:rPr>
              <a:t>=&gt; Mọi thông tin đều đ</a:t>
            </a:r>
            <a:r>
              <a:rPr lang="vi-VN" sz="2100">
                <a:solidFill>
                  <a:srgbClr val="FF0000"/>
                </a:solidFill>
                <a:latin typeface="Times New Roman" panose="02020603050405020304" pitchFamily="18" charset="0"/>
                <a:cs typeface="Times New Roman" panose="02020603050405020304" pitchFamily="18" charset="0"/>
              </a:rPr>
              <a:t>ư</a:t>
            </a:r>
            <a:r>
              <a:rPr lang="en-US" sz="2100">
                <a:solidFill>
                  <a:srgbClr val="FF0000"/>
                </a:solidFill>
                <a:latin typeface="Times New Roman" panose="02020603050405020304" pitchFamily="18" charset="0"/>
                <a:cs typeface="Times New Roman" panose="02020603050405020304" pitchFamily="18" charset="0"/>
              </a:rPr>
              <a:t>ợc coi là dữ liệu</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10830645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F6D3C-8468-6727-5397-4583F16213ED}"/>
            </a:ext>
          </a:extLst>
        </p:cNvPr>
        <p:cNvGrpSpPr/>
        <p:nvPr/>
      </p:nvGrpSpPr>
      <p:grpSpPr>
        <a:xfrm>
          <a:off x="0" y="0"/>
          <a:ext cx="0" cy="0"/>
          <a:chOff x="0" y="0"/>
          <a:chExt cx="0" cy="0"/>
        </a:xfrm>
      </p:grpSpPr>
      <p:grpSp>
        <p:nvGrpSpPr>
          <p:cNvPr id="28" name="组合 1">
            <a:extLst>
              <a:ext uri="{FF2B5EF4-FFF2-40B4-BE49-F238E27FC236}">
                <a16:creationId xmlns:a16="http://schemas.microsoft.com/office/drawing/2014/main" id="{C9A57C13-DB43-AB7C-C346-D1EDA8CB0160}"/>
              </a:ext>
            </a:extLst>
          </p:cNvPr>
          <p:cNvGrpSpPr/>
          <p:nvPr/>
        </p:nvGrpSpPr>
        <p:grpSpPr>
          <a:xfrm>
            <a:off x="1143000" y="642939"/>
            <a:ext cx="6858000" cy="567203"/>
            <a:chOff x="3129129" y="1121776"/>
            <a:chExt cx="5933741" cy="1171624"/>
          </a:xfrm>
        </p:grpSpPr>
        <p:sp>
          <p:nvSpPr>
            <p:cNvPr id="29" name="圆角矩形 2">
              <a:extLst>
                <a:ext uri="{FF2B5EF4-FFF2-40B4-BE49-F238E27FC236}">
                  <a16:creationId xmlns:a16="http://schemas.microsoft.com/office/drawing/2014/main" id="{167BE5C5-2027-EFD7-7A9E-E728544BB3AD}"/>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30" name="圆角矩形 3">
              <a:extLst>
                <a:ext uri="{FF2B5EF4-FFF2-40B4-BE49-F238E27FC236}">
                  <a16:creationId xmlns:a16="http://schemas.microsoft.com/office/drawing/2014/main" id="{AB9E519E-608B-8CAE-A13E-263A41E0A633}"/>
                </a:ext>
              </a:extLst>
            </p:cNvPr>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b="1" dirty="0">
                  <a:latin typeface="+mj-lt"/>
                </a:rPr>
                <a:t>		Cách tạo table trong database</a:t>
              </a:r>
            </a:p>
          </p:txBody>
        </p:sp>
      </p:grpSp>
      <p:grpSp>
        <p:nvGrpSpPr>
          <p:cNvPr id="35" name="组合 5">
            <a:extLst>
              <a:ext uri="{FF2B5EF4-FFF2-40B4-BE49-F238E27FC236}">
                <a16:creationId xmlns:a16="http://schemas.microsoft.com/office/drawing/2014/main" id="{3F1DC63C-7B2B-8A39-3AA6-DADC13AB525F}"/>
              </a:ext>
            </a:extLst>
          </p:cNvPr>
          <p:cNvGrpSpPr/>
          <p:nvPr/>
        </p:nvGrpSpPr>
        <p:grpSpPr>
          <a:xfrm>
            <a:off x="1239291" y="603538"/>
            <a:ext cx="873111" cy="890204"/>
            <a:chOff x="3222821" y="1148080"/>
            <a:chExt cx="1484215" cy="1750177"/>
          </a:xfrm>
        </p:grpSpPr>
        <p:grpSp>
          <p:nvGrpSpPr>
            <p:cNvPr id="37" name="组合 9">
              <a:extLst>
                <a:ext uri="{FF2B5EF4-FFF2-40B4-BE49-F238E27FC236}">
                  <a16:creationId xmlns:a16="http://schemas.microsoft.com/office/drawing/2014/main" id="{2D03BD46-101C-A5EC-A0BF-FBEA2E810E98}"/>
                </a:ext>
              </a:extLst>
            </p:cNvPr>
            <p:cNvGrpSpPr/>
            <p:nvPr/>
          </p:nvGrpSpPr>
          <p:grpSpPr>
            <a:xfrm>
              <a:off x="3420363" y="1295115"/>
              <a:ext cx="1286673" cy="1603142"/>
              <a:chOff x="7380501" y="2927402"/>
              <a:chExt cx="2311887" cy="2880512"/>
            </a:xfrm>
          </p:grpSpPr>
          <p:sp>
            <p:nvSpPr>
              <p:cNvPr id="39" name="椭圆 50">
                <a:extLst>
                  <a:ext uri="{FF2B5EF4-FFF2-40B4-BE49-F238E27FC236}">
                    <a16:creationId xmlns:a16="http://schemas.microsoft.com/office/drawing/2014/main" id="{865FB111-03A3-BFF0-F9AB-AC3A7F0A3380}"/>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a:extLst>
                  <a:ext uri="{FF2B5EF4-FFF2-40B4-BE49-F238E27FC236}">
                    <a16:creationId xmlns:a16="http://schemas.microsoft.com/office/drawing/2014/main" id="{65CA019C-27F9-00FF-5533-A9C2274CB7FE}"/>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a:extLst>
                  <a:ext uri="{FF2B5EF4-FFF2-40B4-BE49-F238E27FC236}">
                    <a16:creationId xmlns:a16="http://schemas.microsoft.com/office/drawing/2014/main" id="{6EB6A754-D007-8096-D009-DB1FA97DD162}"/>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a:extLst>
                <a:ext uri="{FF2B5EF4-FFF2-40B4-BE49-F238E27FC236}">
                  <a16:creationId xmlns:a16="http://schemas.microsoft.com/office/drawing/2014/main" id="{F49E6F99-5CF1-55C6-D020-B93049C65983}"/>
                </a:ext>
              </a:extLst>
            </p:cNvPr>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a:solidFill>
                    <a:srgbClr val="E87071"/>
                  </a:solidFill>
                  <a:latin typeface="Impact" panose="020B0806030902050204" pitchFamily="34" charset="0"/>
                </a:rPr>
                <a:t>03</a:t>
              </a:r>
              <a:endParaRPr lang="zh-CN" altLang="en-US" sz="1875" dirty="0">
                <a:solidFill>
                  <a:srgbClr val="E87071"/>
                </a:solidFill>
                <a:latin typeface="Impact" panose="020B0806030902050204" pitchFamily="34" charset="0"/>
              </a:endParaRPr>
            </a:p>
          </p:txBody>
        </p:sp>
      </p:grpSp>
      <p:sp>
        <p:nvSpPr>
          <p:cNvPr id="2" name="TextBox 1">
            <a:extLst>
              <a:ext uri="{FF2B5EF4-FFF2-40B4-BE49-F238E27FC236}">
                <a16:creationId xmlns:a16="http://schemas.microsoft.com/office/drawing/2014/main" id="{45C7302C-C875-1FCB-FB71-48278ABC2086}"/>
              </a:ext>
            </a:extLst>
          </p:cNvPr>
          <p:cNvSpPr txBox="1"/>
          <p:nvPr/>
        </p:nvSpPr>
        <p:spPr>
          <a:xfrm>
            <a:off x="642026" y="1176897"/>
            <a:ext cx="7714034" cy="1477328"/>
          </a:xfrm>
          <a:prstGeom prst="rect">
            <a:avLst/>
          </a:prstGeom>
          <a:noFill/>
        </p:spPr>
        <p:txBody>
          <a:bodyPr wrap="square" rtlCol="0">
            <a:spAutoFit/>
          </a:bodyPr>
          <a:lstStyle/>
          <a:p>
            <a:pPr marL="285750" indent="-285750">
              <a:buFont typeface="Arial" panose="020B0604020202020204" pitchFamily="34" charset="0"/>
              <a:buChar char="•"/>
            </a:pPr>
            <a:r>
              <a:rPr lang="vi-VN" sz="1800" dirty="0">
                <a:latin typeface="+mj-lt"/>
              </a:rPr>
              <a:t>Để tạo một bảng trong cơ sở dữ liệu, bạn sử dụng lệnh </a:t>
            </a:r>
            <a:r>
              <a:rPr lang="vi-VN" sz="1800" b="1" dirty="0">
                <a:latin typeface="+mj-lt"/>
              </a:rPr>
              <a:t>CREATE TABLE</a:t>
            </a:r>
            <a:r>
              <a:rPr lang="vi-VN" sz="1800" dirty="0">
                <a:latin typeface="+mj-lt"/>
              </a:rPr>
              <a:t> trong SQL. </a:t>
            </a:r>
          </a:p>
          <a:p>
            <a:pPr marL="285750" indent="-285750">
              <a:buFont typeface="Arial" panose="020B0604020202020204" pitchFamily="34" charset="0"/>
              <a:buChar char="•"/>
            </a:pPr>
            <a:r>
              <a:rPr lang="vi-VN" sz="1800" dirty="0">
                <a:latin typeface="+mj-lt"/>
              </a:rPr>
              <a:t>Lệnh này sẽ định nghĩa tên bảng, các cột và các kiểu dữ liệu của chúng, cùng với các ràng buộc (như khóa chính và khóa ngoại).</a:t>
            </a:r>
          </a:p>
          <a:p>
            <a:endParaRPr lang="en-US" sz="1800" b="1" dirty="0">
              <a:latin typeface="+mj-lt"/>
              <a:cs typeface="Times New Roman" panose="02020603050405020304" pitchFamily="18" charset="0"/>
            </a:endParaRPr>
          </a:p>
        </p:txBody>
      </p:sp>
      <p:pic>
        <p:nvPicPr>
          <p:cNvPr id="13" name="Picture 12">
            <a:extLst>
              <a:ext uri="{FF2B5EF4-FFF2-40B4-BE49-F238E27FC236}">
                <a16:creationId xmlns:a16="http://schemas.microsoft.com/office/drawing/2014/main" id="{E303C9DC-9E53-8259-E7CE-6B05D97E4A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pic>
        <p:nvPicPr>
          <p:cNvPr id="5" name="Picture 4">
            <a:extLst>
              <a:ext uri="{FF2B5EF4-FFF2-40B4-BE49-F238E27FC236}">
                <a16:creationId xmlns:a16="http://schemas.microsoft.com/office/drawing/2014/main" id="{4BF0FB99-57FE-4171-6143-2D6D91BEE0B7}"/>
              </a:ext>
            </a:extLst>
          </p:cNvPr>
          <p:cNvPicPr>
            <a:picLocks noChangeAspect="1"/>
          </p:cNvPicPr>
          <p:nvPr/>
        </p:nvPicPr>
        <p:blipFill>
          <a:blip r:embed="rId4"/>
          <a:stretch>
            <a:fillRect/>
          </a:stretch>
        </p:blipFill>
        <p:spPr>
          <a:xfrm>
            <a:off x="729574" y="2363864"/>
            <a:ext cx="7772400" cy="1874921"/>
          </a:xfrm>
          <a:prstGeom prst="rect">
            <a:avLst/>
          </a:prstGeom>
        </p:spPr>
      </p:pic>
    </p:spTree>
    <p:extLst>
      <p:ext uri="{BB962C8B-B14F-4D97-AF65-F5344CB8AC3E}">
        <p14:creationId xmlns:p14="http://schemas.microsoft.com/office/powerpoint/2010/main" val="243596697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D50A7-9AFC-D1AE-4E8B-817313DA4873}"/>
            </a:ext>
          </a:extLst>
        </p:cNvPr>
        <p:cNvGrpSpPr/>
        <p:nvPr/>
      </p:nvGrpSpPr>
      <p:grpSpPr>
        <a:xfrm>
          <a:off x="0" y="0"/>
          <a:ext cx="0" cy="0"/>
          <a:chOff x="0" y="0"/>
          <a:chExt cx="0" cy="0"/>
        </a:xfrm>
      </p:grpSpPr>
      <p:grpSp>
        <p:nvGrpSpPr>
          <p:cNvPr id="28" name="组合 1">
            <a:extLst>
              <a:ext uri="{FF2B5EF4-FFF2-40B4-BE49-F238E27FC236}">
                <a16:creationId xmlns:a16="http://schemas.microsoft.com/office/drawing/2014/main" id="{3942B444-2090-696F-2503-5ECB64E081F7}"/>
              </a:ext>
            </a:extLst>
          </p:cNvPr>
          <p:cNvGrpSpPr/>
          <p:nvPr/>
        </p:nvGrpSpPr>
        <p:grpSpPr>
          <a:xfrm>
            <a:off x="1143000" y="642939"/>
            <a:ext cx="6858000" cy="567203"/>
            <a:chOff x="3129129" y="1121776"/>
            <a:chExt cx="5933741" cy="1171624"/>
          </a:xfrm>
        </p:grpSpPr>
        <p:sp>
          <p:nvSpPr>
            <p:cNvPr id="29" name="圆角矩形 2">
              <a:extLst>
                <a:ext uri="{FF2B5EF4-FFF2-40B4-BE49-F238E27FC236}">
                  <a16:creationId xmlns:a16="http://schemas.microsoft.com/office/drawing/2014/main" id="{E6AB5500-A5AA-2B8E-B950-3F153F15447E}"/>
                </a:ext>
              </a:extLst>
            </p:cNvPr>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solidFill>
                  <a:srgbClr val="FFAA2D"/>
                </a:solidFill>
              </a:endParaRPr>
            </a:p>
          </p:txBody>
        </p:sp>
        <p:sp>
          <p:nvSpPr>
            <p:cNvPr id="30" name="圆角矩形 3">
              <a:extLst>
                <a:ext uri="{FF2B5EF4-FFF2-40B4-BE49-F238E27FC236}">
                  <a16:creationId xmlns:a16="http://schemas.microsoft.com/office/drawing/2014/main" id="{9116BA8E-A12E-4D44-736F-AA4A38B8C5CE}"/>
                </a:ext>
              </a:extLst>
            </p:cNvPr>
            <p:cNvSpPr/>
            <p:nvPr/>
          </p:nvSpPr>
          <p:spPr>
            <a:xfrm>
              <a:off x="3289330" y="1253414"/>
              <a:ext cx="5613340" cy="908350"/>
            </a:xfrm>
            <a:prstGeom prst="roundRect">
              <a:avLst>
                <a:gd name="adj" fmla="val 50000"/>
              </a:avLst>
            </a:prstGeom>
            <a:gradFill>
              <a:gsLst>
                <a:gs pos="0">
                  <a:srgbClr val="E87071"/>
                </a:gs>
                <a:gs pos="100000">
                  <a:srgbClr val="F1A9A9"/>
                </a:gs>
              </a:gsLst>
              <a:lin ang="0" scaled="0"/>
            </a:gradFill>
            <a:ln w="19050">
              <a:gradFill flip="none" rotWithShape="1">
                <a:gsLst>
                  <a:gs pos="0">
                    <a:srgbClr val="F1A9A9"/>
                  </a:gs>
                  <a:gs pos="100000">
                    <a:srgbClr val="E8707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400" b="1" dirty="0">
                  <a:latin typeface="+mj-lt"/>
                </a:rPr>
                <a:t>		Cách tạo table trong database</a:t>
              </a:r>
            </a:p>
          </p:txBody>
        </p:sp>
      </p:grpSp>
      <p:grpSp>
        <p:nvGrpSpPr>
          <p:cNvPr id="35" name="组合 5">
            <a:extLst>
              <a:ext uri="{FF2B5EF4-FFF2-40B4-BE49-F238E27FC236}">
                <a16:creationId xmlns:a16="http://schemas.microsoft.com/office/drawing/2014/main" id="{E9C8AE33-619F-8A91-D4BD-EF0533622A59}"/>
              </a:ext>
            </a:extLst>
          </p:cNvPr>
          <p:cNvGrpSpPr/>
          <p:nvPr/>
        </p:nvGrpSpPr>
        <p:grpSpPr>
          <a:xfrm>
            <a:off x="1239291" y="603538"/>
            <a:ext cx="873111" cy="890204"/>
            <a:chOff x="3222821" y="1148080"/>
            <a:chExt cx="1484215" cy="1750177"/>
          </a:xfrm>
        </p:grpSpPr>
        <p:grpSp>
          <p:nvGrpSpPr>
            <p:cNvPr id="37" name="组合 9">
              <a:extLst>
                <a:ext uri="{FF2B5EF4-FFF2-40B4-BE49-F238E27FC236}">
                  <a16:creationId xmlns:a16="http://schemas.microsoft.com/office/drawing/2014/main" id="{937F58B5-7FCF-6AD6-FA73-9E2A23A97945}"/>
                </a:ext>
              </a:extLst>
            </p:cNvPr>
            <p:cNvGrpSpPr/>
            <p:nvPr/>
          </p:nvGrpSpPr>
          <p:grpSpPr>
            <a:xfrm>
              <a:off x="3420363" y="1295115"/>
              <a:ext cx="1286673" cy="1603142"/>
              <a:chOff x="7380501" y="2927402"/>
              <a:chExt cx="2311887" cy="2880512"/>
            </a:xfrm>
          </p:grpSpPr>
          <p:sp>
            <p:nvSpPr>
              <p:cNvPr id="39" name="椭圆 50">
                <a:extLst>
                  <a:ext uri="{FF2B5EF4-FFF2-40B4-BE49-F238E27FC236}">
                    <a16:creationId xmlns:a16="http://schemas.microsoft.com/office/drawing/2014/main" id="{DA7661FC-3068-20C3-F233-657340BD83C4}"/>
                  </a:ext>
                </a:extLst>
              </p:cNvPr>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0" name="椭圆 12">
                <a:extLst>
                  <a:ext uri="{FF2B5EF4-FFF2-40B4-BE49-F238E27FC236}">
                    <a16:creationId xmlns:a16="http://schemas.microsoft.com/office/drawing/2014/main" id="{22D86B14-145A-601A-B06E-83E4A2D4CA1F}"/>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sp>
            <p:nvSpPr>
              <p:cNvPr id="41" name="椭圆 13">
                <a:extLst>
                  <a:ext uri="{FF2B5EF4-FFF2-40B4-BE49-F238E27FC236}">
                    <a16:creationId xmlns:a16="http://schemas.microsoft.com/office/drawing/2014/main" id="{60278140-D52B-65E9-8155-2918FE00DA54}"/>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61">
                  <a:latin typeface="Arial" panose="020B0604020202020204" pitchFamily="34" charset="0"/>
                  <a:ea typeface="Microsoft YaHei" panose="020B0503020204020204" pitchFamily="34" charset="-122"/>
                  <a:sym typeface="Arial" panose="020B0604020202020204" pitchFamily="34" charset="0"/>
                </a:endParaRPr>
              </a:p>
            </p:txBody>
          </p:sp>
        </p:grpSp>
        <p:sp>
          <p:nvSpPr>
            <p:cNvPr id="38" name="椭圆 10">
              <a:extLst>
                <a:ext uri="{FF2B5EF4-FFF2-40B4-BE49-F238E27FC236}">
                  <a16:creationId xmlns:a16="http://schemas.microsoft.com/office/drawing/2014/main" id="{EA112B61-7312-6DC3-FF63-B349CFE5721D}"/>
                </a:ext>
              </a:extLst>
            </p:cNvPr>
            <p:cNvSpPr/>
            <p:nvPr/>
          </p:nvSpPr>
          <p:spPr>
            <a:xfrm>
              <a:off x="3222821"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75">
                  <a:solidFill>
                    <a:srgbClr val="E87071"/>
                  </a:solidFill>
                  <a:latin typeface="Impact" panose="020B0806030902050204" pitchFamily="34" charset="0"/>
                </a:rPr>
                <a:t>03</a:t>
              </a:r>
              <a:endParaRPr lang="zh-CN" altLang="en-US" sz="1875" dirty="0">
                <a:solidFill>
                  <a:srgbClr val="E87071"/>
                </a:solidFill>
                <a:latin typeface="Impact" panose="020B0806030902050204" pitchFamily="34" charset="0"/>
              </a:endParaRPr>
            </a:p>
          </p:txBody>
        </p:sp>
      </p:grpSp>
      <p:sp>
        <p:nvSpPr>
          <p:cNvPr id="2" name="TextBox 1">
            <a:extLst>
              <a:ext uri="{FF2B5EF4-FFF2-40B4-BE49-F238E27FC236}">
                <a16:creationId xmlns:a16="http://schemas.microsoft.com/office/drawing/2014/main" id="{1FC10B45-56A9-22F5-BD29-C1C4E1E06233}"/>
              </a:ext>
            </a:extLst>
          </p:cNvPr>
          <p:cNvSpPr txBox="1"/>
          <p:nvPr/>
        </p:nvSpPr>
        <p:spPr>
          <a:xfrm>
            <a:off x="642026" y="1176897"/>
            <a:ext cx="7714034" cy="369332"/>
          </a:xfrm>
          <a:prstGeom prst="rect">
            <a:avLst/>
          </a:prstGeom>
          <a:noFill/>
        </p:spPr>
        <p:txBody>
          <a:bodyPr wrap="square" rtlCol="0">
            <a:spAutoFit/>
          </a:bodyPr>
          <a:lstStyle/>
          <a:p>
            <a:r>
              <a:rPr lang="en-US" sz="1800" b="1" dirty="0" err="1">
                <a:latin typeface="+mj-lt"/>
                <a:cs typeface="Times New Roman" panose="02020603050405020304" pitchFamily="18" charset="0"/>
              </a:rPr>
              <a:t>Ví</a:t>
            </a:r>
            <a:r>
              <a:rPr lang="en-US" sz="1800" b="1" dirty="0">
                <a:latin typeface="+mj-lt"/>
                <a:cs typeface="Times New Roman" panose="02020603050405020304" pitchFamily="18" charset="0"/>
              </a:rPr>
              <a:t> </a:t>
            </a:r>
            <a:r>
              <a:rPr lang="en-US" sz="1800" b="1" dirty="0" err="1">
                <a:latin typeface="+mj-lt"/>
                <a:cs typeface="Times New Roman" panose="02020603050405020304" pitchFamily="18" charset="0"/>
              </a:rPr>
              <a:t>dụ</a:t>
            </a:r>
            <a:r>
              <a:rPr lang="en-US" sz="1800" b="1" dirty="0">
                <a:latin typeface="+mj-lt"/>
                <a:cs typeface="Times New Roman" panose="02020603050405020304" pitchFamily="18" charset="0"/>
              </a:rPr>
              <a:t> </a:t>
            </a:r>
            <a:r>
              <a:rPr lang="en-US" sz="1800" b="1" dirty="0" err="1">
                <a:latin typeface="+mj-lt"/>
                <a:cs typeface="Times New Roman" panose="02020603050405020304" pitchFamily="18" charset="0"/>
              </a:rPr>
              <a:t>về</a:t>
            </a:r>
            <a:r>
              <a:rPr lang="en-US" sz="1800" b="1" dirty="0">
                <a:latin typeface="+mj-lt"/>
                <a:cs typeface="Times New Roman" panose="02020603050405020304" pitchFamily="18" charset="0"/>
              </a:rPr>
              <a:t> </a:t>
            </a:r>
            <a:r>
              <a:rPr lang="en-US" sz="1800" b="1" dirty="0" err="1">
                <a:latin typeface="+mj-lt"/>
                <a:cs typeface="Times New Roman" panose="02020603050405020304" pitchFamily="18" charset="0"/>
              </a:rPr>
              <a:t>tạo</a:t>
            </a:r>
            <a:r>
              <a:rPr lang="en-US" sz="1800" b="1" dirty="0">
                <a:latin typeface="+mj-lt"/>
                <a:cs typeface="Times New Roman" panose="02020603050405020304" pitchFamily="18" charset="0"/>
              </a:rPr>
              <a:t> table </a:t>
            </a:r>
          </a:p>
        </p:txBody>
      </p:sp>
      <p:pic>
        <p:nvPicPr>
          <p:cNvPr id="13" name="Picture 12">
            <a:extLst>
              <a:ext uri="{FF2B5EF4-FFF2-40B4-BE49-F238E27FC236}">
                <a16:creationId xmlns:a16="http://schemas.microsoft.com/office/drawing/2014/main" id="{10A2DB65-FC72-5E71-448D-57789ED3D8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pic>
        <p:nvPicPr>
          <p:cNvPr id="3" name="Picture 2">
            <a:extLst>
              <a:ext uri="{FF2B5EF4-FFF2-40B4-BE49-F238E27FC236}">
                <a16:creationId xmlns:a16="http://schemas.microsoft.com/office/drawing/2014/main" id="{FA2BDFFE-887A-478E-8A1A-9BE92C6A3CEC}"/>
              </a:ext>
            </a:extLst>
          </p:cNvPr>
          <p:cNvPicPr>
            <a:picLocks noChangeAspect="1"/>
          </p:cNvPicPr>
          <p:nvPr/>
        </p:nvPicPr>
        <p:blipFill>
          <a:blip r:embed="rId4"/>
          <a:stretch>
            <a:fillRect/>
          </a:stretch>
        </p:blipFill>
        <p:spPr>
          <a:xfrm>
            <a:off x="955743" y="1576711"/>
            <a:ext cx="7086600" cy="3098800"/>
          </a:xfrm>
          <a:prstGeom prst="rect">
            <a:avLst/>
          </a:prstGeom>
        </p:spPr>
      </p:pic>
    </p:spTree>
    <p:extLst>
      <p:ext uri="{BB962C8B-B14F-4D97-AF65-F5344CB8AC3E}">
        <p14:creationId xmlns:p14="http://schemas.microsoft.com/office/powerpoint/2010/main" val="7630817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1+#ppt_w/2"/>
                                          </p:val>
                                        </p:tav>
                                        <p:tav tm="100000">
                                          <p:val>
                                            <p:strVal val="#ppt_x"/>
                                          </p:val>
                                        </p:tav>
                                      </p:tavLst>
                                    </p:anim>
                                    <p:anim calcmode="lin" valueType="num">
                                      <p:cBhvr additive="base">
                                        <p:cTn id="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914720"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Câu Lệnh Truy Vấn Cơ Bản Trong SQL</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37711" y="606844"/>
            <a:ext cx="750939" cy="835335"/>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rgbClr val="FFC000"/>
                  </a:solidFill>
                  <a:latin typeface="Impact" panose="020B0806030902050204" pitchFamily="34" charset="0"/>
                </a:rPr>
                <a:t>04</a:t>
              </a:r>
              <a:endParaRPr lang="zh-CN" altLang="en-US" sz="2100" dirty="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FE8C4207-97E7-4719-BF43-B06F2EA56215}"/>
              </a:ext>
            </a:extLst>
          </p:cNvPr>
          <p:cNvSpPr txBox="1"/>
          <p:nvPr/>
        </p:nvSpPr>
        <p:spPr>
          <a:xfrm>
            <a:off x="1237712" y="1229004"/>
            <a:ext cx="6714633" cy="3323987"/>
          </a:xfrm>
          <a:prstGeom prst="rect">
            <a:avLst/>
          </a:prstGeom>
          <a:noFill/>
        </p:spPr>
        <p:txBody>
          <a:bodyPr wrap="square" rtlCol="0">
            <a:spAutoFit/>
          </a:bodyPr>
          <a:lstStyle/>
          <a:p>
            <a:r>
              <a:rPr lang="en-US" sz="2100" b="1" dirty="0">
                <a:latin typeface="Times New Roman" panose="02020603050405020304" pitchFamily="18" charset="0"/>
                <a:cs typeface="Times New Roman" panose="02020603050405020304" pitchFamily="18" charset="0"/>
              </a:rPr>
              <a:t>SQL </a:t>
            </a:r>
            <a:r>
              <a:rPr lang="en-US" sz="2100" b="1" dirty="0" err="1">
                <a:latin typeface="Times New Roman" panose="02020603050405020304" pitchFamily="18" charset="0"/>
                <a:cs typeface="Times New Roman" panose="02020603050405020304" pitchFamily="18" charset="0"/>
              </a:rPr>
              <a:t>là</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gì</a:t>
            </a:r>
            <a:r>
              <a:rPr lang="en-US" sz="2100" b="1" dirty="0">
                <a:latin typeface="Times New Roman" panose="02020603050405020304" pitchFamily="18" charset="0"/>
                <a:cs typeface="Times New Roman" panose="02020603050405020304" pitchFamily="18" charset="0"/>
              </a:rPr>
              <a:t>?</a:t>
            </a:r>
          </a:p>
          <a:p>
            <a:pPr marL="342900" indent="-342900">
              <a:buFontTx/>
              <a:buChar char="-"/>
            </a:pPr>
            <a:r>
              <a:rPr lang="en-US" sz="2100" dirty="0" err="1">
                <a:latin typeface="Times New Roman" panose="02020603050405020304" pitchFamily="18" charset="0"/>
                <a:cs typeface="Times New Roman" panose="02020603050405020304" pitchFamily="18" charset="0"/>
              </a:rPr>
              <a:t>Là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viết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tắt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của</a:t>
            </a:r>
            <a:r>
              <a:rPr lang="en-US" sz="2100" dirty="0">
                <a:latin typeface="Times New Roman" panose="02020603050405020304" pitchFamily="18" charset="0"/>
                <a:cs typeface="Times New Roman" panose="02020603050405020304" pitchFamily="18" charset="0"/>
              </a:rPr>
              <a:t> Structured Query Language – </a:t>
            </a:r>
            <a:r>
              <a:rPr lang="en-US" sz="2100" dirty="0" err="1">
                <a:latin typeface="Times New Roman" panose="02020603050405020304" pitchFamily="18" charset="0"/>
                <a:cs typeface="Times New Roman" panose="02020603050405020304" pitchFamily="18" charset="0"/>
              </a:rPr>
              <a:t>Ngôn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ngữ</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truy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vấn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mang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tính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cấu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trúc</a:t>
            </a:r>
            <a:r>
              <a:rPr lang="en-US" sz="2100" dirty="0">
                <a:latin typeface="Times New Roman" panose="02020603050405020304" pitchFamily="18" charset="0"/>
                <a:cs typeface="Times New Roman" panose="02020603050405020304" pitchFamily="18" charset="0"/>
              </a:rPr>
              <a:t>)</a:t>
            </a:r>
          </a:p>
          <a:p>
            <a:pPr marL="342900" indent="-342900">
              <a:buFontTx/>
              <a:buChar char="-"/>
            </a:pPr>
            <a:r>
              <a:rPr lang="en-US" sz="2100" dirty="0" err="1">
                <a:latin typeface="Times New Roman" panose="02020603050405020304" pitchFamily="18" charset="0"/>
                <a:cs typeface="Times New Roman" panose="02020603050405020304" pitchFamily="18" charset="0"/>
              </a:rPr>
              <a:t>Đ</a:t>
            </a:r>
            <a:r>
              <a:rPr lang="vi-VN" sz="2100" dirty="0">
                <a:latin typeface="Times New Roman" panose="02020603050405020304" pitchFamily="18" charset="0"/>
                <a:cs typeface="Times New Roman" panose="02020603050405020304" pitchFamily="18" charset="0"/>
              </a:rPr>
              <a:t>ược sử dụng để thực hiện các hoạt động trên các bản ghi được lưu trữ trong Database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như</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tìm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kiếm,lấy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tập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hợp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cập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nhật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bản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ghi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xóa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bản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ghi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tạo</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sửa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đổi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bảng</a:t>
            </a:r>
            <a:r>
              <a:rPr lang="en-US" sz="2100" dirty="0">
                <a:latin typeface="Times New Roman" panose="02020603050405020304" pitchFamily="18" charset="0"/>
                <a:cs typeface="Times New Roman" panose="02020603050405020304" pitchFamily="18" charset="0"/>
              </a:rPr>
              <a:t>, …</a:t>
            </a:r>
          </a:p>
          <a:p>
            <a:pPr marL="342900" indent="-342900">
              <a:buFontTx/>
              <a:buChar char="-"/>
            </a:pPr>
            <a:r>
              <a:rPr lang="vi-VN" sz="2100" dirty="0">
                <a:latin typeface="Times New Roman" panose="02020603050405020304" pitchFamily="18" charset="0"/>
                <a:cs typeface="Times New Roman" panose="02020603050405020304" pitchFamily="18" charset="0"/>
              </a:rPr>
              <a:t>Để thực hiện các truy vấn SQL, cần cài đặt bất cứ</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hệ</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quản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trị</a:t>
            </a:r>
            <a:r>
              <a:rPr lang="vi-VN" sz="21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CSDL </a:t>
            </a:r>
            <a:r>
              <a:rPr lang="en-US" sz="2100" dirty="0" err="1">
                <a:latin typeface="Times New Roman" panose="02020603050405020304" pitchFamily="18" charset="0"/>
                <a:cs typeface="Times New Roman" panose="02020603050405020304" pitchFamily="18" charset="0"/>
              </a:rPr>
              <a:t>nào</a:t>
            </a:r>
            <a:r>
              <a:rPr lang="vi-VN" sz="2100" dirty="0">
                <a:latin typeface="Times New Roman" panose="02020603050405020304" pitchFamily="18" charset="0"/>
                <a:cs typeface="Times New Roman" panose="02020603050405020304" pitchFamily="18" charset="0"/>
              </a:rPr>
              <a:t>, như Oracle, MySQL, MongoDB, PostGres SQL, SQL Server, DB2, …</a:t>
            </a:r>
            <a:endParaRPr lang="en-US" sz="2100"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207013608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914720"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Câu Lệnh Truy Vấn Cơ Bản Trong SQL</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37711" y="606844"/>
            <a:ext cx="750939" cy="835335"/>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rgbClr val="FFC000"/>
                  </a:solidFill>
                  <a:latin typeface="Impact" panose="020B0806030902050204" pitchFamily="34" charset="0"/>
                </a:rPr>
                <a:t>04</a:t>
              </a:r>
              <a:endParaRPr lang="zh-CN" altLang="en-US" sz="2100" dirty="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FE8C4207-97E7-4719-BF43-B06F2EA56215}"/>
              </a:ext>
            </a:extLst>
          </p:cNvPr>
          <p:cNvSpPr txBox="1"/>
          <p:nvPr/>
        </p:nvSpPr>
        <p:spPr>
          <a:xfrm>
            <a:off x="1191658" y="1557126"/>
            <a:ext cx="6714633" cy="1708160"/>
          </a:xfrm>
          <a:prstGeom prst="rect">
            <a:avLst/>
          </a:prstGeom>
          <a:noFill/>
        </p:spPr>
        <p:txBody>
          <a:bodyPr wrap="square" rtlCol="0">
            <a:spAutoFit/>
          </a:bodyPr>
          <a:lstStyle/>
          <a:p>
            <a:r>
              <a:rPr lang="en-US" sz="2100" b="1">
                <a:latin typeface="Times New Roman" panose="02020603050405020304" pitchFamily="18" charset="0"/>
                <a:cs typeface="Times New Roman" panose="02020603050405020304" pitchFamily="18" charset="0"/>
              </a:rPr>
              <a:t>Một số lệnh truy vấn cơ bản trong SQL:</a:t>
            </a:r>
          </a:p>
          <a:p>
            <a:pPr marL="342900" indent="-342900">
              <a:buFont typeface="Wingdings" panose="05000000000000000000" pitchFamily="2" charset="2"/>
              <a:buChar char="Ø"/>
            </a:pPr>
            <a:r>
              <a:rPr lang="en-US" sz="2100" b="1">
                <a:latin typeface="Times New Roman" panose="02020603050405020304" pitchFamily="18" charset="0"/>
                <a:cs typeface="Times New Roman" panose="02020603050405020304" pitchFamily="18" charset="0"/>
              </a:rPr>
              <a:t>Select</a:t>
            </a:r>
            <a:r>
              <a:rPr lang="en-US" sz="2100">
                <a:latin typeface="Times New Roman" panose="02020603050405020304" pitchFamily="18" charset="0"/>
                <a:cs typeface="Times New Roman" panose="02020603050405020304" pitchFamily="18" charset="0"/>
              </a:rPr>
              <a:t>: Lấy dữ liệu từ 1 hoặc nhiều bảng trong Database</a:t>
            </a:r>
          </a:p>
          <a:p>
            <a:pPr marL="342900" indent="-342900">
              <a:buFont typeface="Wingdings" panose="05000000000000000000" pitchFamily="2" charset="2"/>
              <a:buChar char="Ø"/>
            </a:pPr>
            <a:r>
              <a:rPr lang="en-US" sz="2100" b="1">
                <a:latin typeface="Times New Roman" panose="02020603050405020304" pitchFamily="18" charset="0"/>
                <a:cs typeface="Times New Roman" panose="02020603050405020304" pitchFamily="18" charset="0"/>
              </a:rPr>
              <a:t>Insert into</a:t>
            </a:r>
            <a:r>
              <a:rPr lang="en-US" sz="2100">
                <a:latin typeface="Times New Roman" panose="02020603050405020304" pitchFamily="18" charset="0"/>
                <a:cs typeface="Times New Roman" panose="02020603050405020304" pitchFamily="18" charset="0"/>
              </a:rPr>
              <a:t>: Thêm các đối t</a:t>
            </a:r>
            <a:r>
              <a:rPr lang="vi-VN" sz="2100">
                <a:latin typeface="Times New Roman" panose="02020603050405020304" pitchFamily="18" charset="0"/>
                <a:cs typeface="Times New Roman" panose="02020603050405020304" pitchFamily="18" charset="0"/>
              </a:rPr>
              <a:t>ư</a:t>
            </a:r>
            <a:r>
              <a:rPr lang="en-US" sz="2100">
                <a:latin typeface="Times New Roman" panose="02020603050405020304" pitchFamily="18" charset="0"/>
                <a:cs typeface="Times New Roman" panose="02020603050405020304" pitchFamily="18" charset="0"/>
              </a:rPr>
              <a:t>ợng dữ liệu mới vào 1 bảng</a:t>
            </a:r>
          </a:p>
          <a:p>
            <a:pPr marL="342900" indent="-342900">
              <a:buFont typeface="Wingdings" panose="05000000000000000000" pitchFamily="2" charset="2"/>
              <a:buChar char="Ø"/>
            </a:pPr>
            <a:r>
              <a:rPr lang="en-US" sz="2100" b="1">
                <a:latin typeface="Times New Roman" panose="02020603050405020304" pitchFamily="18" charset="0"/>
                <a:cs typeface="Times New Roman" panose="02020603050405020304" pitchFamily="18" charset="0"/>
              </a:rPr>
              <a:t>Update</a:t>
            </a:r>
            <a:r>
              <a:rPr lang="en-US" sz="2100">
                <a:latin typeface="Times New Roman" panose="02020603050405020304" pitchFamily="18" charset="0"/>
                <a:cs typeface="Times New Roman" panose="02020603050405020304" pitchFamily="18" charset="0"/>
              </a:rPr>
              <a:t>: Sửa đổi các bản ghi đang tồn tại trong 1 bảng</a:t>
            </a:r>
          </a:p>
          <a:p>
            <a:pPr marL="342900" indent="-342900">
              <a:buFont typeface="Wingdings" panose="05000000000000000000" pitchFamily="2" charset="2"/>
              <a:buChar char="Ø"/>
            </a:pPr>
            <a:r>
              <a:rPr lang="en-US" sz="2100" b="1">
                <a:latin typeface="Times New Roman" panose="02020603050405020304" pitchFamily="18" charset="0"/>
                <a:cs typeface="Times New Roman" panose="02020603050405020304" pitchFamily="18" charset="0"/>
              </a:rPr>
              <a:t>Delete</a:t>
            </a:r>
            <a:r>
              <a:rPr lang="en-US" sz="2100">
                <a:latin typeface="Times New Roman" panose="02020603050405020304" pitchFamily="18" charset="0"/>
                <a:cs typeface="Times New Roman" panose="02020603050405020304" pitchFamily="18" charset="0"/>
              </a:rPr>
              <a:t>: Xóa một hoặc nhiều bản ghi từ một bảng</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34186999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914720"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latin typeface="Times New Roman" panose="02020603050405020304" pitchFamily="18" charset="0"/>
                <a:cs typeface="Times New Roman" panose="02020603050405020304" pitchFamily="18" charset="0"/>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Câu Lệnh Truy Vấn Cơ Bản Trong SQL</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37711" y="606844"/>
            <a:ext cx="750939" cy="835335"/>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Times New Roman" panose="02020603050405020304" pitchFamily="18" charset="0"/>
                  <a:ea typeface="Microsoft YaHei" panose="020B0503020204020204" pitchFamily="34" charset="-122"/>
                  <a:cs typeface="Times New Roman" panose="02020603050405020304" pitchFamily="18" charset="0"/>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Times New Roman" panose="02020603050405020304" pitchFamily="18" charset="0"/>
                  <a:ea typeface="Microsoft YaHei" panose="020B0503020204020204" pitchFamily="34" charset="-122"/>
                  <a:cs typeface="Times New Roman" panose="02020603050405020304" pitchFamily="18" charset="0"/>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Times New Roman" panose="02020603050405020304" pitchFamily="18" charset="0"/>
                  <a:ea typeface="Microsoft YaHei" panose="020B0503020204020204" pitchFamily="34" charset="-122"/>
                  <a:cs typeface="Times New Roman" panose="02020603050405020304" pitchFamily="18" charset="0"/>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rgbClr val="FFC000"/>
                  </a:solidFill>
                  <a:latin typeface="Impact" panose="020B0806030902050204" pitchFamily="34" charset="0"/>
                </a:rPr>
                <a:t>04</a:t>
              </a:r>
              <a:endParaRPr lang="zh-CN" altLang="en-US" sz="2100" dirty="0">
                <a:solidFill>
                  <a:srgbClr val="FFC000"/>
                </a:solidFill>
                <a:latin typeface="Impact" panose="020B0806030902050204" pitchFamily="34" charset="0"/>
              </a:endParaRPr>
            </a:p>
          </p:txBody>
        </p:sp>
      </p:grpSp>
      <p:sp>
        <p:nvSpPr>
          <p:cNvPr id="12" name="Rectangle 11"/>
          <p:cNvSpPr/>
          <p:nvPr/>
        </p:nvSpPr>
        <p:spPr>
          <a:xfrm>
            <a:off x="5517293" y="1374021"/>
            <a:ext cx="1416733" cy="27623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b="1">
                <a:latin typeface="Times New Roman" panose="02020603050405020304" pitchFamily="18" charset="0"/>
                <a:cs typeface="Times New Roman" panose="02020603050405020304" pitchFamily="18" charset="0"/>
              </a:rPr>
              <a:t>Ví dụ</a:t>
            </a:r>
          </a:p>
        </p:txBody>
      </p:sp>
      <p:sp>
        <p:nvSpPr>
          <p:cNvPr id="5" name="Right Arrow 4"/>
          <p:cNvSpPr/>
          <p:nvPr/>
        </p:nvSpPr>
        <p:spPr>
          <a:xfrm>
            <a:off x="4331873" y="2886617"/>
            <a:ext cx="314268" cy="24998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13">
              <a:latin typeface="Times New Roman" panose="02020603050405020304" pitchFamily="18" charset="0"/>
              <a:cs typeface="Times New Roman" panose="02020603050405020304" pitchFamily="18" charset="0"/>
            </a:endParaRPr>
          </a:p>
        </p:txBody>
      </p:sp>
      <p:sp>
        <p:nvSpPr>
          <p:cNvPr id="16" name="Rectangle 15"/>
          <p:cNvSpPr/>
          <p:nvPr/>
        </p:nvSpPr>
        <p:spPr>
          <a:xfrm>
            <a:off x="1237710" y="2006322"/>
            <a:ext cx="3000658" cy="995309"/>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950" b="1">
                <a:latin typeface="Times New Roman" panose="02020603050405020304" pitchFamily="18" charset="0"/>
                <a:cs typeface="Times New Roman" panose="02020603050405020304" pitchFamily="18" charset="0"/>
              </a:rPr>
              <a:t>SELECT </a:t>
            </a:r>
            <a:r>
              <a:rPr lang="en-US" sz="1950">
                <a:latin typeface="Times New Roman" panose="02020603050405020304" pitchFamily="18" charset="0"/>
                <a:cs typeface="Times New Roman" panose="02020603050405020304" pitchFamily="18" charset="0"/>
              </a:rPr>
              <a:t>cot1, cot2, cotN </a:t>
            </a:r>
            <a:r>
              <a:rPr lang="en-US" sz="1950" b="1">
                <a:latin typeface="Times New Roman" panose="02020603050405020304" pitchFamily="18" charset="0"/>
                <a:cs typeface="Times New Roman" panose="02020603050405020304" pitchFamily="18" charset="0"/>
              </a:rPr>
              <a:t>FROM </a:t>
            </a:r>
            <a:r>
              <a:rPr lang="en-US" sz="1950">
                <a:latin typeface="Times New Roman" panose="02020603050405020304" pitchFamily="18" charset="0"/>
                <a:cs typeface="Times New Roman" panose="02020603050405020304" pitchFamily="18" charset="0"/>
              </a:rPr>
              <a:t>ten_bang</a:t>
            </a:r>
            <a:r>
              <a:rPr lang="en-US" sz="1950" b="1">
                <a:latin typeface="Times New Roman" panose="02020603050405020304" pitchFamily="18" charset="0"/>
                <a:cs typeface="Times New Roman" panose="02020603050405020304" pitchFamily="18" charset="0"/>
              </a:rPr>
              <a:t>;</a:t>
            </a:r>
            <a:endParaRPr lang="en-US" sz="1950">
              <a:latin typeface="Times New Roman" panose="02020603050405020304" pitchFamily="18" charset="0"/>
              <a:cs typeface="Times New Roman" panose="02020603050405020304" pitchFamily="18" charset="0"/>
            </a:endParaRPr>
          </a:p>
        </p:txBody>
      </p:sp>
      <p:sp>
        <p:nvSpPr>
          <p:cNvPr id="31" name="Rectangle 30"/>
          <p:cNvSpPr/>
          <p:nvPr/>
        </p:nvSpPr>
        <p:spPr>
          <a:xfrm>
            <a:off x="1283698" y="3136597"/>
            <a:ext cx="2954671" cy="74999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950" b="1">
                <a:latin typeface="Times New Roman" panose="02020603050405020304" pitchFamily="18" charset="0"/>
                <a:cs typeface="Times New Roman" panose="02020603050405020304" pitchFamily="18" charset="0"/>
              </a:rPr>
              <a:t>SELECT </a:t>
            </a:r>
            <a:r>
              <a:rPr lang="en-US" sz="1950">
                <a:latin typeface="Times New Roman" panose="02020603050405020304" pitchFamily="18" charset="0"/>
                <a:cs typeface="Times New Roman" panose="02020603050405020304" pitchFamily="18" charset="0"/>
              </a:rPr>
              <a:t>*</a:t>
            </a:r>
            <a:r>
              <a:rPr lang="en-US" sz="1950" b="1">
                <a:latin typeface="Times New Roman" panose="02020603050405020304" pitchFamily="18" charset="0"/>
                <a:cs typeface="Times New Roman" panose="02020603050405020304" pitchFamily="18" charset="0"/>
              </a:rPr>
              <a:t> </a:t>
            </a:r>
          </a:p>
          <a:p>
            <a:r>
              <a:rPr lang="en-US" sz="1950" b="1">
                <a:latin typeface="Times New Roman" panose="02020603050405020304" pitchFamily="18" charset="0"/>
                <a:cs typeface="Times New Roman" panose="02020603050405020304" pitchFamily="18" charset="0"/>
              </a:rPr>
              <a:t>FROM </a:t>
            </a:r>
            <a:r>
              <a:rPr lang="en-US" sz="1950">
                <a:latin typeface="Times New Roman" panose="02020603050405020304" pitchFamily="18" charset="0"/>
                <a:cs typeface="Times New Roman" panose="02020603050405020304" pitchFamily="18" charset="0"/>
              </a:rPr>
              <a:t>ten_bang</a:t>
            </a:r>
            <a:r>
              <a:rPr lang="en-US" sz="1950" b="1">
                <a:latin typeface="Times New Roman" panose="02020603050405020304" pitchFamily="18" charset="0"/>
                <a:cs typeface="Times New Roman" panose="02020603050405020304" pitchFamily="18" charset="0"/>
              </a:rPr>
              <a:t>;</a:t>
            </a:r>
          </a:p>
        </p:txBody>
      </p:sp>
      <p:sp>
        <p:nvSpPr>
          <p:cNvPr id="34" name="Rectangle 33"/>
          <p:cNvSpPr/>
          <p:nvPr/>
        </p:nvSpPr>
        <p:spPr>
          <a:xfrm>
            <a:off x="1237710" y="1413226"/>
            <a:ext cx="3000658" cy="26993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a:latin typeface="Times New Roman" panose="02020603050405020304" pitchFamily="18" charset="0"/>
                <a:cs typeface="Times New Roman" panose="02020603050405020304" pitchFamily="18" charset="0"/>
              </a:rPr>
              <a:t>Câu lệnh: </a:t>
            </a:r>
            <a:r>
              <a:rPr lang="en-US" sz="1500" b="1">
                <a:latin typeface="Times New Roman" panose="02020603050405020304" pitchFamily="18" charset="0"/>
                <a:cs typeface="Times New Roman" panose="02020603050405020304" pitchFamily="18" charset="0"/>
              </a:rPr>
              <a:t>SELECT</a:t>
            </a:r>
            <a:r>
              <a:rPr lang="en-US" sz="1500">
                <a:latin typeface="Times New Roman" panose="02020603050405020304" pitchFamily="18" charset="0"/>
                <a:cs typeface="Times New Roman" panose="02020603050405020304" pitchFamily="18" charset="0"/>
              </a:rPr>
              <a:t> </a:t>
            </a:r>
            <a:endParaRPr lang="en-US" sz="1500" b="1">
              <a:latin typeface="Times New Roman" panose="02020603050405020304" pitchFamily="18" charset="0"/>
              <a:cs typeface="Times New Roman" panose="02020603050405020304" pitchFamily="18" charset="0"/>
            </a:endParaRPr>
          </a:p>
        </p:txBody>
      </p:sp>
      <p:pic>
        <p:nvPicPr>
          <p:cNvPr id="35" name="Picture 34"/>
          <p:cNvPicPr>
            <a:picLocks noChangeAspect="1"/>
          </p:cNvPicPr>
          <p:nvPr/>
        </p:nvPicPr>
        <p:blipFill>
          <a:blip r:embed="rId3"/>
          <a:stretch>
            <a:fillRect/>
          </a:stretch>
        </p:blipFill>
        <p:spPr>
          <a:xfrm>
            <a:off x="5008642" y="1904256"/>
            <a:ext cx="2771429" cy="1864286"/>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23563347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914720"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latin typeface="Times New Roman" panose="02020603050405020304" pitchFamily="18" charset="0"/>
                <a:cs typeface="Times New Roman" panose="02020603050405020304" pitchFamily="18" charset="0"/>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Câu Lệnh Truy Vấn Cơ Bản Trong SQL</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37711" y="606844"/>
            <a:ext cx="750939" cy="835335"/>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Times New Roman" panose="02020603050405020304" pitchFamily="18" charset="0"/>
                  <a:ea typeface="Microsoft YaHei" panose="020B0503020204020204" pitchFamily="34" charset="-122"/>
                  <a:cs typeface="Times New Roman" panose="02020603050405020304" pitchFamily="18" charset="0"/>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Times New Roman" panose="02020603050405020304" pitchFamily="18" charset="0"/>
                  <a:ea typeface="Microsoft YaHei" panose="020B0503020204020204" pitchFamily="34" charset="-122"/>
                  <a:cs typeface="Times New Roman" panose="02020603050405020304" pitchFamily="18" charset="0"/>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Times New Roman" panose="02020603050405020304" pitchFamily="18" charset="0"/>
                  <a:ea typeface="Microsoft YaHei" panose="020B0503020204020204" pitchFamily="34" charset="-122"/>
                  <a:cs typeface="Times New Roman" panose="02020603050405020304" pitchFamily="18" charset="0"/>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rgbClr val="FFC000"/>
                  </a:solidFill>
                  <a:latin typeface="Impact" panose="020B0806030902050204" pitchFamily="34" charset="0"/>
                </a:rPr>
                <a:t>04</a:t>
              </a:r>
              <a:endParaRPr lang="zh-CN" altLang="en-US" sz="2100" dirty="0">
                <a:solidFill>
                  <a:srgbClr val="FFC000"/>
                </a:solidFill>
                <a:latin typeface="Impact" panose="020B0806030902050204" pitchFamily="34" charset="0"/>
              </a:endParaRPr>
            </a:p>
          </p:txBody>
        </p:sp>
      </p:grpSp>
      <p:sp>
        <p:nvSpPr>
          <p:cNvPr id="2" name="Rectangle 1"/>
          <p:cNvSpPr/>
          <p:nvPr/>
        </p:nvSpPr>
        <p:spPr>
          <a:xfrm>
            <a:off x="1237712" y="1413226"/>
            <a:ext cx="2787503" cy="237032"/>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a:latin typeface="Times New Roman" panose="02020603050405020304" pitchFamily="18" charset="0"/>
                <a:cs typeface="Times New Roman" panose="02020603050405020304" pitchFamily="18" charset="0"/>
              </a:rPr>
              <a:t>Câu lệnh: </a:t>
            </a:r>
            <a:r>
              <a:rPr lang="en-US" sz="1500" b="1">
                <a:latin typeface="Times New Roman" panose="02020603050405020304" pitchFamily="18" charset="0"/>
                <a:cs typeface="Times New Roman" panose="02020603050405020304" pitchFamily="18" charset="0"/>
              </a:rPr>
              <a:t>INSERT INTO</a:t>
            </a:r>
            <a:r>
              <a:rPr lang="en-US" sz="1500">
                <a:latin typeface="Times New Roman" panose="02020603050405020304" pitchFamily="18" charset="0"/>
                <a:cs typeface="Times New Roman" panose="02020603050405020304" pitchFamily="18" charset="0"/>
              </a:rPr>
              <a:t> </a:t>
            </a:r>
            <a:endParaRPr lang="en-US" sz="1500" b="1">
              <a:latin typeface="Times New Roman" panose="02020603050405020304" pitchFamily="18" charset="0"/>
              <a:cs typeface="Times New Roman" panose="02020603050405020304" pitchFamily="18" charset="0"/>
            </a:endParaRPr>
          </a:p>
        </p:txBody>
      </p:sp>
      <p:sp>
        <p:nvSpPr>
          <p:cNvPr id="12" name="Rectangle 11"/>
          <p:cNvSpPr/>
          <p:nvPr/>
        </p:nvSpPr>
        <p:spPr>
          <a:xfrm>
            <a:off x="5517293" y="1374021"/>
            <a:ext cx="1416733" cy="27623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b="1">
                <a:latin typeface="Times New Roman" panose="02020603050405020304" pitchFamily="18" charset="0"/>
                <a:cs typeface="Times New Roman" panose="02020603050405020304" pitchFamily="18" charset="0"/>
              </a:rPr>
              <a:t>Ví dụ</a:t>
            </a:r>
          </a:p>
        </p:txBody>
      </p:sp>
      <p:sp>
        <p:nvSpPr>
          <p:cNvPr id="5" name="Right Arrow 4"/>
          <p:cNvSpPr/>
          <p:nvPr/>
        </p:nvSpPr>
        <p:spPr>
          <a:xfrm>
            <a:off x="4331873" y="2886617"/>
            <a:ext cx="314268" cy="249980"/>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13">
              <a:latin typeface="Times New Roman" panose="02020603050405020304" pitchFamily="18" charset="0"/>
              <a:cs typeface="Times New Roman" panose="02020603050405020304" pitchFamily="18" charset="0"/>
            </a:endParaRPr>
          </a:p>
        </p:txBody>
      </p:sp>
      <p:sp>
        <p:nvSpPr>
          <p:cNvPr id="16" name="Rectangle 15"/>
          <p:cNvSpPr/>
          <p:nvPr/>
        </p:nvSpPr>
        <p:spPr>
          <a:xfrm>
            <a:off x="1237710" y="2006322"/>
            <a:ext cx="3000658" cy="8802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200" b="1">
                <a:latin typeface="Times New Roman" panose="02020603050405020304" pitchFamily="18" charset="0"/>
                <a:cs typeface="Times New Roman" panose="02020603050405020304" pitchFamily="18" charset="0"/>
              </a:rPr>
              <a:t>INSERT INTO </a:t>
            </a:r>
            <a:r>
              <a:rPr lang="en-US" sz="1200">
                <a:latin typeface="Times New Roman" panose="02020603050405020304" pitchFamily="18" charset="0"/>
                <a:cs typeface="Times New Roman" panose="02020603050405020304" pitchFamily="18" charset="0"/>
              </a:rPr>
              <a:t>TABLE_TEN (cot1, cot2, cot3,...cotN)]  </a:t>
            </a:r>
          </a:p>
          <a:p>
            <a:r>
              <a:rPr lang="en-US" sz="1200" b="1">
                <a:latin typeface="Times New Roman" panose="02020603050405020304" pitchFamily="18" charset="0"/>
                <a:cs typeface="Times New Roman" panose="02020603050405020304" pitchFamily="18" charset="0"/>
              </a:rPr>
              <a:t>VALUES</a:t>
            </a:r>
            <a:r>
              <a:rPr lang="en-US" sz="1200">
                <a:latin typeface="Times New Roman" panose="02020603050405020304" pitchFamily="18" charset="0"/>
                <a:cs typeface="Times New Roman" panose="02020603050405020304" pitchFamily="18" charset="0"/>
              </a:rPr>
              <a:t> (giatri1, giatri2, giatri3,...giatriN);</a:t>
            </a:r>
          </a:p>
        </p:txBody>
      </p:sp>
      <p:sp>
        <p:nvSpPr>
          <p:cNvPr id="31" name="Rectangle 30"/>
          <p:cNvSpPr/>
          <p:nvPr/>
        </p:nvSpPr>
        <p:spPr>
          <a:xfrm>
            <a:off x="1283698" y="3136597"/>
            <a:ext cx="2954671" cy="74999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it-IT" sz="1200" b="1">
                <a:latin typeface="Times New Roman" panose="02020603050405020304" pitchFamily="18" charset="0"/>
                <a:cs typeface="Times New Roman" panose="02020603050405020304" pitchFamily="18" charset="0"/>
              </a:rPr>
              <a:t>INSERT INTO </a:t>
            </a:r>
            <a:r>
              <a:rPr lang="it-IT" sz="1200">
                <a:latin typeface="Times New Roman" panose="02020603050405020304" pitchFamily="18" charset="0"/>
                <a:cs typeface="Times New Roman" panose="02020603050405020304" pitchFamily="18" charset="0"/>
              </a:rPr>
              <a:t>TABLE_TEN </a:t>
            </a:r>
          </a:p>
          <a:p>
            <a:r>
              <a:rPr lang="it-IT" sz="1200" b="1">
                <a:latin typeface="Times New Roman" panose="02020603050405020304" pitchFamily="18" charset="0"/>
                <a:cs typeface="Times New Roman" panose="02020603050405020304" pitchFamily="18" charset="0"/>
              </a:rPr>
              <a:t>VALUES</a:t>
            </a:r>
            <a:r>
              <a:rPr lang="it-IT" sz="1200">
                <a:latin typeface="Times New Roman" panose="02020603050405020304" pitchFamily="18" charset="0"/>
                <a:cs typeface="Times New Roman" panose="02020603050405020304" pitchFamily="18" charset="0"/>
              </a:rPr>
              <a:t> (giatri1,giatri2,giatri3,...giatriN);</a:t>
            </a:r>
            <a:endParaRPr lang="en-US" sz="1200">
              <a:latin typeface="Times New Roman" panose="02020603050405020304" pitchFamily="18" charset="0"/>
              <a:cs typeface="Times New Roman" panose="02020603050405020304" pitchFamily="18" charset="0"/>
            </a:endParaRPr>
          </a:p>
        </p:txBody>
      </p:sp>
      <p:sp>
        <p:nvSpPr>
          <p:cNvPr id="32" name="Rectangle 31"/>
          <p:cNvSpPr/>
          <p:nvPr/>
        </p:nvSpPr>
        <p:spPr>
          <a:xfrm>
            <a:off x="4739647" y="2006322"/>
            <a:ext cx="3109051" cy="88029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b="1">
                <a:latin typeface="Times New Roman" panose="02020603050405020304" pitchFamily="18" charset="0"/>
                <a:cs typeface="Times New Roman" panose="02020603050405020304" pitchFamily="18" charset="0"/>
              </a:rPr>
              <a:t>INSERT INTO </a:t>
            </a:r>
            <a:r>
              <a:rPr lang="en-US">
                <a:latin typeface="Times New Roman" panose="02020603050405020304" pitchFamily="18" charset="0"/>
                <a:cs typeface="Times New Roman" panose="02020603050405020304" pitchFamily="18" charset="0"/>
              </a:rPr>
              <a:t>SINHVIEN (ID,TEN,TUOI,KHOAHOC,HOCPHI)</a:t>
            </a:r>
          </a:p>
          <a:p>
            <a:r>
              <a:rPr lang="en-US">
                <a:latin typeface="Times New Roman" panose="02020603050405020304" pitchFamily="18" charset="0"/>
                <a:cs typeface="Times New Roman" panose="02020603050405020304" pitchFamily="18" charset="0"/>
              </a:rPr>
              <a:t>VALUES (1, 'Hoang', 21, 'CNTT', 4.0 );</a:t>
            </a:r>
          </a:p>
        </p:txBody>
      </p:sp>
      <p:sp>
        <p:nvSpPr>
          <p:cNvPr id="33" name="Rectangle 32"/>
          <p:cNvSpPr/>
          <p:nvPr/>
        </p:nvSpPr>
        <p:spPr>
          <a:xfrm>
            <a:off x="4739647" y="3136597"/>
            <a:ext cx="3109051" cy="74999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b="1">
                <a:latin typeface="Times New Roman" panose="02020603050405020304" pitchFamily="18" charset="0"/>
                <a:cs typeface="Times New Roman" panose="02020603050405020304" pitchFamily="18" charset="0"/>
              </a:rPr>
              <a:t>INSERT INTO </a:t>
            </a:r>
            <a:r>
              <a:rPr lang="en-US">
                <a:latin typeface="Times New Roman" panose="02020603050405020304" pitchFamily="18" charset="0"/>
                <a:cs typeface="Times New Roman" panose="02020603050405020304" pitchFamily="18" charset="0"/>
              </a:rPr>
              <a:t>SINHVIEN </a:t>
            </a:r>
          </a:p>
          <a:p>
            <a:r>
              <a:rPr lang="en-US">
                <a:latin typeface="Times New Roman" panose="02020603050405020304" pitchFamily="18" charset="0"/>
                <a:cs typeface="Times New Roman" panose="02020603050405020304" pitchFamily="18" charset="0"/>
              </a:rPr>
              <a:t>VALUES (5, 'Huong', 20, 'TCNH', 5.0 );</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428446502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914720"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Câu Lệnh Truy Vấn Cơ Bản Trong SQL</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37711" y="606844"/>
            <a:ext cx="750939" cy="835335"/>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rgbClr val="FFC000"/>
                  </a:solidFill>
                  <a:latin typeface="Impact" panose="020B0806030902050204" pitchFamily="34" charset="0"/>
                </a:rPr>
                <a:t>04</a:t>
              </a:r>
              <a:endParaRPr lang="zh-CN" altLang="en-US" sz="2100" dirty="0">
                <a:solidFill>
                  <a:srgbClr val="FFC000"/>
                </a:solidFill>
                <a:latin typeface="Impact" panose="020B0806030902050204" pitchFamily="34" charset="0"/>
              </a:endParaRPr>
            </a:p>
          </p:txBody>
        </p:sp>
      </p:grpSp>
      <p:sp>
        <p:nvSpPr>
          <p:cNvPr id="2" name="Rectangle 1"/>
          <p:cNvSpPr/>
          <p:nvPr/>
        </p:nvSpPr>
        <p:spPr>
          <a:xfrm>
            <a:off x="1237710" y="1413226"/>
            <a:ext cx="3000658" cy="26993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a:latin typeface="Times New Roman" panose="02020603050405020304" pitchFamily="18" charset="0"/>
                <a:cs typeface="Times New Roman" panose="02020603050405020304" pitchFamily="18" charset="0"/>
              </a:rPr>
              <a:t>Câu lệnh: </a:t>
            </a:r>
            <a:r>
              <a:rPr lang="en-US" sz="1500" b="1">
                <a:latin typeface="Times New Roman" panose="02020603050405020304" pitchFamily="18" charset="0"/>
                <a:cs typeface="Times New Roman" panose="02020603050405020304" pitchFamily="18" charset="0"/>
              </a:rPr>
              <a:t>UPDATE</a:t>
            </a:r>
          </a:p>
        </p:txBody>
      </p:sp>
      <p:sp>
        <p:nvSpPr>
          <p:cNvPr id="12" name="Rectangle 11"/>
          <p:cNvSpPr/>
          <p:nvPr/>
        </p:nvSpPr>
        <p:spPr>
          <a:xfrm>
            <a:off x="5051576" y="1404547"/>
            <a:ext cx="2685560" cy="28729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b="1">
                <a:latin typeface="Times New Roman" panose="02020603050405020304" pitchFamily="18" charset="0"/>
                <a:cs typeface="Times New Roman" panose="02020603050405020304" pitchFamily="18" charset="0"/>
              </a:rPr>
              <a:t>Ví dụ</a:t>
            </a:r>
          </a:p>
        </p:txBody>
      </p:sp>
      <p:sp>
        <p:nvSpPr>
          <p:cNvPr id="5" name="Right Arrow 4"/>
          <p:cNvSpPr/>
          <p:nvPr/>
        </p:nvSpPr>
        <p:spPr>
          <a:xfrm>
            <a:off x="4384375" y="2598396"/>
            <a:ext cx="533302" cy="135183"/>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013"/>
          </a:p>
        </p:txBody>
      </p:sp>
      <p:sp>
        <p:nvSpPr>
          <p:cNvPr id="7" name="Rectangle 6"/>
          <p:cNvSpPr/>
          <p:nvPr/>
        </p:nvSpPr>
        <p:spPr>
          <a:xfrm>
            <a:off x="1237710" y="2097946"/>
            <a:ext cx="3000658" cy="202959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950" b="1">
                <a:latin typeface="Times New Roman" panose="02020603050405020304" pitchFamily="18" charset="0"/>
                <a:cs typeface="Times New Roman" panose="02020603050405020304" pitchFamily="18" charset="0"/>
              </a:rPr>
              <a:t>UPDATE</a:t>
            </a:r>
            <a:r>
              <a:rPr lang="en-US" sz="1950">
                <a:latin typeface="Times New Roman" panose="02020603050405020304" pitchFamily="18" charset="0"/>
                <a:cs typeface="Times New Roman" panose="02020603050405020304" pitchFamily="18" charset="0"/>
              </a:rPr>
              <a:t> ten_bang</a:t>
            </a:r>
          </a:p>
          <a:p>
            <a:r>
              <a:rPr lang="en-US" sz="1950" b="1">
                <a:latin typeface="Times New Roman" panose="02020603050405020304" pitchFamily="18" charset="0"/>
                <a:cs typeface="Times New Roman" panose="02020603050405020304" pitchFamily="18" charset="0"/>
              </a:rPr>
              <a:t>SET</a:t>
            </a:r>
            <a:r>
              <a:rPr lang="en-US" sz="1950">
                <a:latin typeface="Times New Roman" panose="02020603050405020304" pitchFamily="18" charset="0"/>
                <a:cs typeface="Times New Roman" panose="02020603050405020304" pitchFamily="18" charset="0"/>
              </a:rPr>
              <a:t> </a:t>
            </a:r>
          </a:p>
          <a:p>
            <a:r>
              <a:rPr lang="en-US" sz="1950">
                <a:latin typeface="Times New Roman" panose="02020603050405020304" pitchFamily="18" charset="0"/>
                <a:cs typeface="Times New Roman" panose="02020603050405020304" pitchFamily="18" charset="0"/>
              </a:rPr>
              <a:t>cot1 = giatri1, </a:t>
            </a:r>
          </a:p>
          <a:p>
            <a:r>
              <a:rPr lang="en-US" sz="1950">
                <a:latin typeface="Times New Roman" panose="02020603050405020304" pitchFamily="18" charset="0"/>
                <a:cs typeface="Times New Roman" panose="02020603050405020304" pitchFamily="18" charset="0"/>
              </a:rPr>
              <a:t>cot2 = giatri2...., </a:t>
            </a:r>
          </a:p>
          <a:p>
            <a:r>
              <a:rPr lang="en-US" sz="1950">
                <a:latin typeface="Times New Roman" panose="02020603050405020304" pitchFamily="18" charset="0"/>
                <a:cs typeface="Times New Roman" panose="02020603050405020304" pitchFamily="18" charset="0"/>
              </a:rPr>
              <a:t>cotN = giatriN</a:t>
            </a:r>
          </a:p>
          <a:p>
            <a:r>
              <a:rPr lang="en-US" sz="1950" b="1">
                <a:latin typeface="Times New Roman" panose="02020603050405020304" pitchFamily="18" charset="0"/>
                <a:cs typeface="Times New Roman" panose="02020603050405020304" pitchFamily="18" charset="0"/>
              </a:rPr>
              <a:t>WHERE</a:t>
            </a:r>
            <a:r>
              <a:rPr lang="en-US" sz="1950">
                <a:latin typeface="Times New Roman" panose="02020603050405020304" pitchFamily="18" charset="0"/>
                <a:cs typeface="Times New Roman" panose="02020603050405020304" pitchFamily="18" charset="0"/>
              </a:rPr>
              <a:t> [dieu_kien];</a:t>
            </a:r>
          </a:p>
        </p:txBody>
      </p:sp>
      <p:sp>
        <p:nvSpPr>
          <p:cNvPr id="21" name="Rectangle 20"/>
          <p:cNvSpPr/>
          <p:nvPr/>
        </p:nvSpPr>
        <p:spPr>
          <a:xfrm>
            <a:off x="5051576" y="2097946"/>
            <a:ext cx="2673452" cy="2029598"/>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950" b="1">
                <a:latin typeface="Times New Roman" panose="02020603050405020304" pitchFamily="18" charset="0"/>
                <a:cs typeface="Times New Roman" panose="02020603050405020304" pitchFamily="18" charset="0"/>
              </a:rPr>
              <a:t>UPDATE</a:t>
            </a:r>
            <a:r>
              <a:rPr lang="en-US" sz="1950">
                <a:latin typeface="Times New Roman" panose="02020603050405020304" pitchFamily="18" charset="0"/>
                <a:cs typeface="Times New Roman" panose="02020603050405020304" pitchFamily="18" charset="0"/>
              </a:rPr>
              <a:t> SINHVIEN</a:t>
            </a:r>
          </a:p>
          <a:p>
            <a:r>
              <a:rPr lang="en-US" sz="1950" b="1">
                <a:latin typeface="Times New Roman" panose="02020603050405020304" pitchFamily="18" charset="0"/>
                <a:cs typeface="Times New Roman" panose="02020603050405020304" pitchFamily="18" charset="0"/>
              </a:rPr>
              <a:t>SET</a:t>
            </a:r>
            <a:r>
              <a:rPr lang="en-US" sz="1950">
                <a:latin typeface="Times New Roman" panose="02020603050405020304" pitchFamily="18" charset="0"/>
                <a:cs typeface="Times New Roman" panose="02020603050405020304" pitchFamily="18" charset="0"/>
              </a:rPr>
              <a:t> </a:t>
            </a:r>
          </a:p>
          <a:p>
            <a:r>
              <a:rPr lang="en-US" sz="1950">
                <a:latin typeface="Times New Roman" panose="02020603050405020304" pitchFamily="18" charset="0"/>
                <a:cs typeface="Times New Roman" panose="02020603050405020304" pitchFamily="18" charset="0"/>
              </a:rPr>
              <a:t>KHOAHOC = 'TTCK'</a:t>
            </a:r>
          </a:p>
          <a:p>
            <a:r>
              <a:rPr lang="en-US" sz="1950" b="1">
                <a:latin typeface="Times New Roman" panose="02020603050405020304" pitchFamily="18" charset="0"/>
                <a:cs typeface="Times New Roman" panose="02020603050405020304" pitchFamily="18" charset="0"/>
              </a:rPr>
              <a:t>WHERE</a:t>
            </a:r>
            <a:r>
              <a:rPr lang="en-US" sz="1950">
                <a:latin typeface="Times New Roman" panose="02020603050405020304" pitchFamily="18" charset="0"/>
                <a:cs typeface="Times New Roman" panose="02020603050405020304" pitchFamily="18" charset="0"/>
              </a:rPr>
              <a:t> ID = 4;</a:t>
            </a:r>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6508746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914720"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Câu Lệnh Truy Vấn Cơ Bản Trong SQL</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37711" y="606844"/>
            <a:ext cx="750939" cy="835335"/>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dirty="0">
                  <a:solidFill>
                    <a:srgbClr val="FFC000"/>
                  </a:solidFill>
                  <a:latin typeface="Impact" panose="020B0806030902050204" pitchFamily="34" charset="0"/>
                </a:rPr>
                <a:t>04</a:t>
              </a:r>
              <a:endParaRPr lang="zh-CN" altLang="en-US" sz="2100" dirty="0">
                <a:solidFill>
                  <a:srgbClr val="FFC000"/>
                </a:solidFill>
                <a:latin typeface="Impact" panose="020B0806030902050204" pitchFamily="34" charset="0"/>
              </a:endParaRPr>
            </a:p>
          </p:txBody>
        </p:sp>
      </p:grpSp>
      <p:sp>
        <p:nvSpPr>
          <p:cNvPr id="2" name="Rectangle 1"/>
          <p:cNvSpPr/>
          <p:nvPr/>
        </p:nvSpPr>
        <p:spPr>
          <a:xfrm>
            <a:off x="2914122" y="1413227"/>
            <a:ext cx="3000658" cy="269934"/>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500">
                <a:latin typeface="Times New Roman" panose="02020603050405020304" pitchFamily="18" charset="0"/>
                <a:cs typeface="Times New Roman" panose="02020603050405020304" pitchFamily="18" charset="0"/>
              </a:rPr>
              <a:t>Câu lệnh: </a:t>
            </a:r>
            <a:r>
              <a:rPr lang="en-US" sz="1500" b="1">
                <a:latin typeface="Times New Roman" panose="02020603050405020304" pitchFamily="18" charset="0"/>
                <a:cs typeface="Times New Roman" panose="02020603050405020304" pitchFamily="18" charset="0"/>
              </a:rPr>
              <a:t>DELETE</a:t>
            </a:r>
          </a:p>
        </p:txBody>
      </p:sp>
      <p:sp>
        <p:nvSpPr>
          <p:cNvPr id="7" name="Rectangle 6"/>
          <p:cNvSpPr/>
          <p:nvPr/>
        </p:nvSpPr>
        <p:spPr>
          <a:xfrm>
            <a:off x="1329686" y="2199307"/>
            <a:ext cx="3084766" cy="1232587"/>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950" b="1">
                <a:latin typeface="Times New Roman" panose="02020603050405020304" pitchFamily="18" charset="0"/>
                <a:cs typeface="Times New Roman" panose="02020603050405020304" pitchFamily="18" charset="0"/>
              </a:rPr>
              <a:t>DELETE FROM </a:t>
            </a:r>
            <a:r>
              <a:rPr lang="en-US" sz="1950">
                <a:latin typeface="Times New Roman" panose="02020603050405020304" pitchFamily="18" charset="0"/>
                <a:cs typeface="Times New Roman" panose="02020603050405020304" pitchFamily="18" charset="0"/>
              </a:rPr>
              <a:t>ten_bang</a:t>
            </a:r>
            <a:r>
              <a:rPr lang="en-US" sz="1950" b="1">
                <a:latin typeface="Times New Roman" panose="02020603050405020304" pitchFamily="18" charset="0"/>
                <a:cs typeface="Times New Roman" panose="02020603050405020304" pitchFamily="18" charset="0"/>
              </a:rPr>
              <a:t> </a:t>
            </a:r>
          </a:p>
          <a:p>
            <a:r>
              <a:rPr lang="en-US" sz="1950" b="1">
                <a:latin typeface="Times New Roman" panose="02020603050405020304" pitchFamily="18" charset="0"/>
                <a:cs typeface="Times New Roman" panose="02020603050405020304" pitchFamily="18" charset="0"/>
              </a:rPr>
              <a:t>[WHERE </a:t>
            </a:r>
            <a:r>
              <a:rPr lang="en-US" sz="1950">
                <a:latin typeface="Times New Roman" panose="02020603050405020304" pitchFamily="18" charset="0"/>
                <a:cs typeface="Times New Roman" panose="02020603050405020304" pitchFamily="18" charset="0"/>
              </a:rPr>
              <a:t>dieu_kien</a:t>
            </a:r>
            <a:r>
              <a:rPr lang="en-US" sz="1950" b="1">
                <a:latin typeface="Times New Roman" panose="02020603050405020304" pitchFamily="18" charset="0"/>
                <a:cs typeface="Times New Roman" panose="02020603050405020304" pitchFamily="18" charset="0"/>
              </a:rPr>
              <a:t>];</a:t>
            </a:r>
            <a:endParaRPr lang="en-US" sz="1950">
              <a:latin typeface="Times New Roman" panose="02020603050405020304" pitchFamily="18" charset="0"/>
              <a:cs typeface="Times New Roman" panose="02020603050405020304" pitchFamily="18" charset="0"/>
            </a:endParaRPr>
          </a:p>
        </p:txBody>
      </p:sp>
      <p:sp>
        <p:nvSpPr>
          <p:cNvPr id="16" name="Rectangle 15"/>
          <p:cNvSpPr/>
          <p:nvPr/>
        </p:nvSpPr>
        <p:spPr>
          <a:xfrm>
            <a:off x="4808734" y="2199307"/>
            <a:ext cx="3062303" cy="695651"/>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r>
              <a:rPr lang="en-US" sz="1950" b="1">
                <a:latin typeface="Times New Roman" panose="02020603050405020304" pitchFamily="18" charset="0"/>
                <a:cs typeface="Times New Roman" panose="02020603050405020304" pitchFamily="18" charset="0"/>
              </a:rPr>
              <a:t>DELETE FROM </a:t>
            </a:r>
            <a:r>
              <a:rPr lang="en-US" sz="1950">
                <a:latin typeface="Times New Roman" panose="02020603050405020304" pitchFamily="18" charset="0"/>
                <a:cs typeface="Times New Roman" panose="02020603050405020304" pitchFamily="18" charset="0"/>
              </a:rPr>
              <a:t>ten_bang</a:t>
            </a:r>
          </a:p>
        </p:txBody>
      </p:sp>
      <p:cxnSp>
        <p:nvCxnSpPr>
          <p:cNvPr id="6" name="Straight Arrow Connector 5"/>
          <p:cNvCxnSpPr>
            <a:stCxn id="2" idx="2"/>
            <a:endCxn id="7" idx="0"/>
          </p:cNvCxnSpPr>
          <p:nvPr/>
        </p:nvCxnSpPr>
        <p:spPr>
          <a:xfrm flipH="1">
            <a:off x="2872070" y="1683160"/>
            <a:ext cx="1542383" cy="516146"/>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p:cNvCxnSpPr>
            <a:stCxn id="2" idx="2"/>
            <a:endCxn id="16" idx="0"/>
          </p:cNvCxnSpPr>
          <p:nvPr/>
        </p:nvCxnSpPr>
        <p:spPr>
          <a:xfrm>
            <a:off x="4414452" y="1683160"/>
            <a:ext cx="1925433" cy="516146"/>
          </a:xfrm>
          <a:prstGeom prst="straightConnector1">
            <a:avLst/>
          </a:prstGeom>
          <a:ln w="952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23735112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7"/>
          <p:cNvGrpSpPr/>
          <p:nvPr/>
        </p:nvGrpSpPr>
        <p:grpSpPr>
          <a:xfrm>
            <a:off x="1143000" y="642937"/>
            <a:ext cx="6858000" cy="460754"/>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cs typeface="Times New Roman" panose="02020603050405020304" pitchFamily="18" charset="0"/>
                </a:rPr>
                <a:t>Toán Tử Trong SQL</a:t>
              </a:r>
              <a:endParaRPr lang="zh-CN" altLang="en-US" sz="21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1327000" y="601708"/>
            <a:ext cx="752156" cy="71946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p>
            </p:txBody>
          </p:sp>
        </p:grpSp>
        <p:sp>
          <p:nvSpPr>
            <p:cNvPr id="17" name="文本框 23"/>
            <p:cNvSpPr txBox="1"/>
            <p:nvPr/>
          </p:nvSpPr>
          <p:spPr>
            <a:xfrm>
              <a:off x="3320075" y="1147356"/>
              <a:ext cx="921613" cy="1015438"/>
            </a:xfrm>
            <a:prstGeom prst="rect">
              <a:avLst/>
            </a:prstGeom>
            <a:noFill/>
          </p:spPr>
          <p:txBody>
            <a:bodyPr wrap="square" rtlCol="0">
              <a:spAutoFit/>
            </a:bodyPr>
            <a:lstStyle/>
            <a:p>
              <a:r>
                <a:rPr lang="en-US" altLang="zh-CN"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05</a:t>
              </a:r>
              <a:endParaRPr lang="zh-CN" altLang="en-US"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4" name="Rectangle 3"/>
          <p:cNvSpPr/>
          <p:nvPr/>
        </p:nvSpPr>
        <p:spPr>
          <a:xfrm>
            <a:off x="1442647" y="1316810"/>
            <a:ext cx="6122779" cy="27432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2100" b="1" dirty="0" err="1">
                <a:latin typeface="Times New Roman" panose="02020603050405020304" pitchFamily="18" charset="0"/>
                <a:cs typeface="Times New Roman" panose="02020603050405020304" pitchFamily="18" charset="0"/>
              </a:rPr>
              <a:t>Một</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số</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mệnh</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đề</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trong</a:t>
            </a:r>
            <a:r>
              <a:rPr lang="en-US" sz="2100" b="1" dirty="0">
                <a:latin typeface="Times New Roman" panose="02020603050405020304" pitchFamily="18" charset="0"/>
                <a:cs typeface="Times New Roman" panose="02020603050405020304" pitchFamily="18" charset="0"/>
              </a:rPr>
              <a:t> SQL:</a:t>
            </a:r>
          </a:p>
          <a:p>
            <a:pPr marL="342900" indent="-342900">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Where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Xác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định</a:t>
            </a:r>
            <a:r>
              <a:rPr lang="en-US" sz="2100" dirty="0">
                <a:latin typeface="Times New Roman" panose="02020603050405020304" pitchFamily="18" charset="0"/>
                <a:cs typeface="Times New Roman" panose="02020603050405020304" pitchFamily="18" charset="0"/>
              </a:rPr>
              <a:t> 1 </a:t>
            </a:r>
            <a:r>
              <a:rPr lang="en-US" sz="2100" dirty="0" err="1">
                <a:latin typeface="Times New Roman" panose="02020603050405020304" pitchFamily="18" charset="0"/>
                <a:cs typeface="Times New Roman" panose="02020603050405020304" pitchFamily="18" charset="0"/>
              </a:rPr>
              <a:t>điều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kiện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trong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lấy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dữ</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liệu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từ</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bảng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đơn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hoặc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nhiều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bảng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kết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hợp</a:t>
            </a:r>
            <a:endParaRPr lang="en-US" sz="21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And &amp; Or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Kết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hợp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nhiều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điều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kiện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hẹp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phạm</a:t>
            </a:r>
            <a:r>
              <a:rPr lang="en-US" sz="2100" dirty="0">
                <a:latin typeface="Times New Roman" panose="02020603050405020304" pitchFamily="18" charset="0"/>
                <a:cs typeface="Times New Roman" panose="02020603050405020304" pitchFamily="18" charset="0"/>
              </a:rPr>
              <a:t> vi </a:t>
            </a:r>
            <a:r>
              <a:rPr lang="en-US" sz="2100" dirty="0" err="1">
                <a:latin typeface="Times New Roman" panose="02020603050405020304" pitchFamily="18" charset="0"/>
                <a:cs typeface="Times New Roman" panose="02020603050405020304" pitchFamily="18" charset="0"/>
              </a:rPr>
              <a:t>dữ</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liệu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Gọi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toán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tử</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liên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hợp</a:t>
            </a:r>
            <a:endParaRPr lang="en-US" sz="21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100" b="1" dirty="0">
                <a:latin typeface="Times New Roman" panose="02020603050405020304" pitchFamily="18" charset="0"/>
                <a:cs typeface="Times New Roman" panose="02020603050405020304" pitchFamily="18" charset="0"/>
              </a:rPr>
              <a:t>Like</a:t>
            </a:r>
            <a:r>
              <a:rPr lang="en-US" sz="2100" dirty="0">
                <a:latin typeface="Times New Roman" panose="02020603050405020304" pitchFamily="18" charset="0"/>
                <a:cs typeface="Times New Roman" panose="02020603050405020304" pitchFamily="18" charset="0"/>
              </a:rPr>
              <a:t>: So </a:t>
            </a:r>
            <a:r>
              <a:rPr lang="en-US" sz="2100" dirty="0" err="1">
                <a:latin typeface="Times New Roman" panose="02020603050405020304" pitchFamily="18" charset="0"/>
                <a:cs typeface="Times New Roman" panose="02020603050405020304" pitchFamily="18" charset="0"/>
              </a:rPr>
              <a:t>sánh</a:t>
            </a:r>
            <a:r>
              <a:rPr lang="en-US" sz="2100" dirty="0">
                <a:latin typeface="Times New Roman" panose="02020603050405020304" pitchFamily="18" charset="0"/>
                <a:cs typeface="Times New Roman" panose="02020603050405020304" pitchFamily="18" charset="0"/>
              </a:rPr>
              <a:t> 1 </a:t>
            </a:r>
            <a:r>
              <a:rPr lang="en-US" sz="2100" dirty="0" err="1">
                <a:latin typeface="Times New Roman" panose="02020603050405020304" pitchFamily="18" charset="0"/>
                <a:cs typeface="Times New Roman" panose="02020603050405020304" pitchFamily="18" charset="0"/>
              </a:rPr>
              <a:t>giá</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trị</a:t>
            </a:r>
            <a:r>
              <a:rPr lang="en-US" sz="2100" dirty="0">
                <a:latin typeface="Times New Roman" panose="02020603050405020304" pitchFamily="18" charset="0"/>
                <a:cs typeface="Times New Roman" panose="02020603050405020304" pitchFamily="18" charset="0"/>
              </a:rPr>
              <a:t> </a:t>
            </a:r>
          </a:p>
          <a:p>
            <a:pPr marL="342900" indent="-342900">
              <a:buFont typeface="Wingdings" panose="05000000000000000000" pitchFamily="2" charset="2"/>
              <a:buChar char="Ø"/>
            </a:pPr>
            <a:r>
              <a:rPr lang="en-US" sz="2100" b="1">
                <a:latin typeface="Times New Roman" panose="02020603050405020304" pitchFamily="18" charset="0"/>
                <a:cs typeface="Times New Roman" panose="02020603050405020304" pitchFamily="18" charset="0"/>
              </a:rPr>
              <a:t>Limit</a:t>
            </a:r>
            <a:r>
              <a:rPr lang="en-US" sz="210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Lấy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dữ</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liệu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của</a:t>
            </a:r>
            <a:r>
              <a:rPr lang="en-US" sz="2100" dirty="0">
                <a:latin typeface="Times New Roman" panose="02020603050405020304" pitchFamily="18" charset="0"/>
                <a:cs typeface="Times New Roman" panose="02020603050405020304" pitchFamily="18" charset="0"/>
              </a:rPr>
              <a:t> top N </a:t>
            </a:r>
            <a:r>
              <a:rPr lang="en-US" sz="2100" dirty="0" err="1">
                <a:latin typeface="Times New Roman" panose="02020603050405020304" pitchFamily="18" charset="0"/>
                <a:cs typeface="Times New Roman" panose="02020603050405020304" pitchFamily="18" charset="0"/>
              </a:rPr>
              <a:t>số</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hoặc</a:t>
            </a:r>
            <a:r>
              <a:rPr lang="en-US" sz="2100" dirty="0">
                <a:latin typeface="Times New Roman" panose="02020603050405020304" pitchFamily="18" charset="0"/>
                <a:cs typeface="Times New Roman" panose="02020603050405020304" pitchFamily="18" charset="0"/>
              </a:rPr>
              <a:t> N % </a:t>
            </a:r>
            <a:r>
              <a:rPr lang="en-US" sz="2100" dirty="0" err="1">
                <a:latin typeface="Times New Roman" panose="02020603050405020304" pitchFamily="18" charset="0"/>
                <a:cs typeface="Times New Roman" panose="02020603050405020304" pitchFamily="18" charset="0"/>
              </a:rPr>
              <a:t>từ</a:t>
            </a:r>
            <a:r>
              <a:rPr lang="en-US" sz="2100" dirty="0">
                <a:latin typeface="Times New Roman" panose="02020603050405020304" pitchFamily="18" charset="0"/>
                <a:cs typeface="Times New Roman" panose="02020603050405020304" pitchFamily="18" charset="0"/>
              </a:rPr>
              <a:t> 1 </a:t>
            </a:r>
            <a:r>
              <a:rPr lang="en-US" sz="2100" dirty="0" err="1">
                <a:latin typeface="Times New Roman" panose="02020603050405020304" pitchFamily="18" charset="0"/>
                <a:cs typeface="Times New Roman" panose="02020603050405020304" pitchFamily="18" charset="0"/>
              </a:rPr>
              <a:t>bảng</a:t>
            </a:r>
            <a:r>
              <a:rPr lang="en-US" sz="2100" dirty="0">
                <a:latin typeface="Times New Roman" panose="02020603050405020304" pitchFamily="18" charset="0"/>
                <a:cs typeface="Times New Roman" panose="02020603050405020304" pitchFamily="18" charset="0"/>
              </a:rPr>
              <a:t> </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7208789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7"/>
          <p:cNvGrpSpPr/>
          <p:nvPr/>
        </p:nvGrpSpPr>
        <p:grpSpPr>
          <a:xfrm>
            <a:off x="1143000" y="642937"/>
            <a:ext cx="6858000" cy="460754"/>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cs typeface="Times New Roman" panose="02020603050405020304" pitchFamily="18" charset="0"/>
                </a:rPr>
                <a:t>Toán Tử Trong SQL</a:t>
              </a:r>
              <a:endParaRPr lang="en-US" altLang="zh-CN" sz="2100" b="1" dirty="0" err="1">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1327000" y="601708"/>
            <a:ext cx="752156" cy="71946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p>
            </p:txBody>
          </p:sp>
        </p:grpSp>
        <p:sp>
          <p:nvSpPr>
            <p:cNvPr id="17" name="文本框 23"/>
            <p:cNvSpPr txBox="1"/>
            <p:nvPr/>
          </p:nvSpPr>
          <p:spPr>
            <a:xfrm>
              <a:off x="3358017" y="1147356"/>
              <a:ext cx="883670" cy="1015438"/>
            </a:xfrm>
            <a:prstGeom prst="rect">
              <a:avLst/>
            </a:prstGeom>
            <a:noFill/>
          </p:spPr>
          <p:txBody>
            <a:bodyPr wrap="square" rtlCol="0">
              <a:spAutoFit/>
            </a:bodyPr>
            <a:lstStyle/>
            <a:p>
              <a:r>
                <a:rPr lang="en-US" altLang="zh-CN"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05</a:t>
              </a:r>
              <a:endParaRPr lang="zh-CN" altLang="en-US"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3" name="Rectangle 2"/>
          <p:cNvSpPr/>
          <p:nvPr/>
        </p:nvSpPr>
        <p:spPr>
          <a:xfrm>
            <a:off x="1375778" y="1330591"/>
            <a:ext cx="2816252" cy="3807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950">
                <a:latin typeface="Times New Roman" panose="02020603050405020304" pitchFamily="18" charset="0"/>
                <a:cs typeface="Times New Roman" panose="02020603050405020304" pitchFamily="18" charset="0"/>
              </a:rPr>
              <a:t>Mệnh đề: </a:t>
            </a:r>
            <a:r>
              <a:rPr lang="en-US" sz="1950" b="1">
                <a:latin typeface="Times New Roman" panose="02020603050405020304" pitchFamily="18" charset="0"/>
                <a:cs typeface="Times New Roman" panose="02020603050405020304" pitchFamily="18" charset="0"/>
              </a:rPr>
              <a:t>WHERE</a:t>
            </a:r>
          </a:p>
        </p:txBody>
      </p:sp>
      <p:sp>
        <p:nvSpPr>
          <p:cNvPr id="18" name="Rectangle 17"/>
          <p:cNvSpPr/>
          <p:nvPr/>
        </p:nvSpPr>
        <p:spPr>
          <a:xfrm>
            <a:off x="4681758" y="1330591"/>
            <a:ext cx="2253473" cy="3807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500" b="1">
                <a:latin typeface="Times New Roman" panose="02020603050405020304" pitchFamily="18" charset="0"/>
                <a:cs typeface="Times New Roman" panose="02020603050405020304" pitchFamily="18" charset="0"/>
              </a:rPr>
              <a:t>Ví dụ</a:t>
            </a:r>
          </a:p>
        </p:txBody>
      </p:sp>
      <p:sp>
        <p:nvSpPr>
          <p:cNvPr id="19" name="Rectangle 18"/>
          <p:cNvSpPr/>
          <p:nvPr/>
        </p:nvSpPr>
        <p:spPr>
          <a:xfrm>
            <a:off x="1375778" y="2080184"/>
            <a:ext cx="2816252" cy="206589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vi-VN" sz="2100">
                <a:latin typeface="+mj-lt"/>
              </a:rPr>
              <a:t>Bạn có thể xác định một điều kiện bởi sử dụng các </a:t>
            </a:r>
            <a:r>
              <a:rPr lang="vi-VN" sz="2100" b="1">
                <a:latin typeface="+mj-lt"/>
                <a:hlinkClick r:id="rId3"/>
              </a:rPr>
              <a:t>toán tử so sánh hoặc toán tử logic</a:t>
            </a:r>
            <a:r>
              <a:rPr lang="vi-VN" sz="2100">
                <a:latin typeface="+mj-lt"/>
              </a:rPr>
              <a:t> như &gt;, &lt;, =, LIKE, NOT, </a:t>
            </a:r>
            <a:r>
              <a:rPr lang="en-US" sz="2100">
                <a:latin typeface="+mj-lt"/>
              </a:rPr>
              <a:t>…</a:t>
            </a:r>
          </a:p>
        </p:txBody>
      </p:sp>
      <p:sp>
        <p:nvSpPr>
          <p:cNvPr id="20" name="Rectangle 19"/>
          <p:cNvSpPr/>
          <p:nvPr/>
        </p:nvSpPr>
        <p:spPr>
          <a:xfrm>
            <a:off x="4534929" y="2080184"/>
            <a:ext cx="3391930" cy="206589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2100" b="1">
                <a:latin typeface="Times New Roman" panose="02020603050405020304" pitchFamily="18" charset="0"/>
                <a:cs typeface="Times New Roman" panose="02020603050405020304" pitchFamily="18" charset="0"/>
              </a:rPr>
              <a:t>SELECT</a:t>
            </a:r>
            <a:r>
              <a:rPr lang="en-US" sz="2100">
                <a:latin typeface="Times New Roman" panose="02020603050405020304" pitchFamily="18" charset="0"/>
                <a:cs typeface="Times New Roman" panose="02020603050405020304" pitchFamily="18" charset="0"/>
              </a:rPr>
              <a:t> ID, TEN, HOCPHI</a:t>
            </a:r>
          </a:p>
          <a:p>
            <a:r>
              <a:rPr lang="en-US" sz="2100" b="1">
                <a:latin typeface="Times New Roman" panose="02020603050405020304" pitchFamily="18" charset="0"/>
                <a:cs typeface="Times New Roman" panose="02020603050405020304" pitchFamily="18" charset="0"/>
              </a:rPr>
              <a:t>FROM</a:t>
            </a:r>
            <a:r>
              <a:rPr lang="en-US" sz="2100">
                <a:latin typeface="Times New Roman" panose="02020603050405020304" pitchFamily="18" charset="0"/>
                <a:cs typeface="Times New Roman" panose="02020603050405020304" pitchFamily="18" charset="0"/>
              </a:rPr>
              <a:t> SINHVIEN</a:t>
            </a:r>
          </a:p>
          <a:p>
            <a:r>
              <a:rPr lang="en-US" sz="2100" b="1">
                <a:latin typeface="Times New Roman" panose="02020603050405020304" pitchFamily="18" charset="0"/>
                <a:cs typeface="Times New Roman" panose="02020603050405020304" pitchFamily="18" charset="0"/>
              </a:rPr>
              <a:t>WHERE</a:t>
            </a:r>
            <a:r>
              <a:rPr lang="en-US" sz="2100">
                <a:latin typeface="Times New Roman" panose="02020603050405020304" pitchFamily="18" charset="0"/>
                <a:cs typeface="Times New Roman" panose="02020603050405020304" pitchFamily="18" charset="0"/>
              </a:rPr>
              <a:t> HOCPHI &gt; 2000;</a:t>
            </a:r>
          </a:p>
        </p:txBody>
      </p:sp>
      <p:sp>
        <p:nvSpPr>
          <p:cNvPr id="4" name="Right Arrow 3"/>
          <p:cNvSpPr/>
          <p:nvPr/>
        </p:nvSpPr>
        <p:spPr>
          <a:xfrm>
            <a:off x="4192031" y="3033971"/>
            <a:ext cx="342899" cy="148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46353768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914720"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 Thiệu Database</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37711" y="606844"/>
            <a:ext cx="750939" cy="835335"/>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a:solidFill>
                    <a:srgbClr val="FFC000"/>
                  </a:solidFill>
                  <a:latin typeface="Impact" panose="020B0806030902050204" pitchFamily="34" charset="0"/>
                </a:rPr>
                <a:t>01</a:t>
              </a:r>
              <a:endParaRPr lang="zh-CN" altLang="en-US" sz="2100">
                <a:solidFill>
                  <a:srgbClr val="FFC000"/>
                </a:solidFill>
                <a:latin typeface="Impact" panose="020B0806030902050204" pitchFamily="34" charset="0"/>
              </a:endParaRPr>
            </a:p>
          </p:txBody>
        </p:sp>
      </p:grpSp>
      <p:sp>
        <p:nvSpPr>
          <p:cNvPr id="3" name="TextBox 2">
            <a:extLst>
              <a:ext uri="{FF2B5EF4-FFF2-40B4-BE49-F238E27FC236}">
                <a16:creationId xmlns:a16="http://schemas.microsoft.com/office/drawing/2014/main" id="{2A3060C3-D024-4348-9163-785804412485}"/>
              </a:ext>
            </a:extLst>
          </p:cNvPr>
          <p:cNvSpPr txBox="1"/>
          <p:nvPr/>
        </p:nvSpPr>
        <p:spPr>
          <a:xfrm>
            <a:off x="1163485" y="1192131"/>
            <a:ext cx="6788858" cy="3520194"/>
          </a:xfrm>
          <a:prstGeom prst="rect">
            <a:avLst/>
          </a:prstGeom>
          <a:noFill/>
        </p:spPr>
        <p:txBody>
          <a:bodyPr wrap="square" rtlCol="0">
            <a:spAutoFit/>
          </a:bodyPr>
          <a:lstStyle/>
          <a:p>
            <a:r>
              <a:rPr lang="en-US" sz="2025" b="1">
                <a:latin typeface="Times New Roman" panose="02020603050405020304" pitchFamily="18" charset="0"/>
                <a:cs typeface="Times New Roman" panose="02020603050405020304" pitchFamily="18" charset="0"/>
              </a:rPr>
              <a:t>C</a:t>
            </a:r>
            <a:r>
              <a:rPr lang="vi-VN" sz="2025" b="1">
                <a:latin typeface="Times New Roman" panose="02020603050405020304" pitchFamily="18" charset="0"/>
                <a:cs typeface="Times New Roman" panose="02020603050405020304" pitchFamily="18" charset="0"/>
              </a:rPr>
              <a:t>ơ</a:t>
            </a:r>
            <a:r>
              <a:rPr lang="en-US" sz="2025" b="1">
                <a:latin typeface="Times New Roman" panose="02020603050405020304" pitchFamily="18" charset="0"/>
                <a:cs typeface="Times New Roman" panose="02020603050405020304" pitchFamily="18" charset="0"/>
              </a:rPr>
              <a:t> sở dữ liệu(Database) là gì? – Từ giờ về sau sẽ gọi tắt là “DB” hoặc “CSDL”: </a:t>
            </a:r>
          </a:p>
          <a:p>
            <a:pPr marL="214313" indent="-214313">
              <a:buFontTx/>
              <a:buChar char="-"/>
            </a:pPr>
            <a:r>
              <a:rPr lang="vi-VN" sz="2025">
                <a:latin typeface="Times New Roman" panose="02020603050405020304" pitchFamily="18" charset="0"/>
                <a:cs typeface="Times New Roman" panose="02020603050405020304" pitchFamily="18" charset="0"/>
              </a:rPr>
              <a:t>Cơ sở dữ liệu (CSDL) </a:t>
            </a:r>
            <a:r>
              <a:rPr lang="vi-VN" sz="2025">
                <a:solidFill>
                  <a:srgbClr val="FF0000"/>
                </a:solidFill>
                <a:latin typeface="Times New Roman" panose="02020603050405020304" pitchFamily="18" charset="0"/>
                <a:cs typeface="Times New Roman" panose="02020603050405020304" pitchFamily="18" charset="0"/>
              </a:rPr>
              <a:t>là tập hợp dữ liệu</a:t>
            </a:r>
            <a:r>
              <a:rPr lang="vi-VN" sz="2025">
                <a:latin typeface="Times New Roman" panose="02020603050405020304" pitchFamily="18" charset="0"/>
                <a:cs typeface="Times New Roman" panose="02020603050405020304" pitchFamily="18" charset="0"/>
              </a:rPr>
              <a:t> được tổ chức </a:t>
            </a:r>
            <a:r>
              <a:rPr lang="vi-VN" sz="2025">
                <a:solidFill>
                  <a:srgbClr val="FF0000"/>
                </a:solidFill>
                <a:latin typeface="Times New Roman" panose="02020603050405020304" pitchFamily="18" charset="0"/>
                <a:cs typeface="Times New Roman" panose="02020603050405020304" pitchFamily="18" charset="0"/>
              </a:rPr>
              <a:t>có cấu trúc liên quan với nhau</a:t>
            </a:r>
            <a:r>
              <a:rPr lang="vi-VN" sz="2025">
                <a:latin typeface="Times New Roman" panose="02020603050405020304" pitchFamily="18" charset="0"/>
                <a:cs typeface="Times New Roman" panose="02020603050405020304" pitchFamily="18" charset="0"/>
              </a:rPr>
              <a:t> và được </a:t>
            </a:r>
            <a:r>
              <a:rPr lang="vi-VN" sz="2025">
                <a:solidFill>
                  <a:srgbClr val="FF0000"/>
                </a:solidFill>
                <a:latin typeface="Times New Roman" panose="02020603050405020304" pitchFamily="18" charset="0"/>
                <a:cs typeface="Times New Roman" panose="02020603050405020304" pitchFamily="18" charset="0"/>
              </a:rPr>
              <a:t>lưu trữ trong máy tính</a:t>
            </a:r>
            <a:r>
              <a:rPr lang="vi-VN" sz="2025">
                <a:latin typeface="Times New Roman" panose="02020603050405020304" pitchFamily="18" charset="0"/>
                <a:cs typeface="Times New Roman" panose="02020603050405020304" pitchFamily="18" charset="0"/>
              </a:rPr>
              <a:t>.</a:t>
            </a:r>
            <a:endParaRPr lang="en-US" sz="2025">
              <a:latin typeface="Times New Roman" panose="02020603050405020304" pitchFamily="18" charset="0"/>
              <a:cs typeface="Times New Roman" panose="02020603050405020304" pitchFamily="18" charset="0"/>
            </a:endParaRPr>
          </a:p>
          <a:p>
            <a:pPr marL="214313" indent="-214313">
              <a:buFontTx/>
              <a:buChar char="-"/>
            </a:pPr>
            <a:r>
              <a:rPr lang="vi-VN" sz="2025">
                <a:latin typeface="Times New Roman" panose="02020603050405020304" pitchFamily="18" charset="0"/>
                <a:cs typeface="Times New Roman" panose="02020603050405020304" pitchFamily="18" charset="0"/>
              </a:rPr>
              <a:t>CSDL được thiết kế, xây dựng cho phép người dùng </a:t>
            </a:r>
            <a:r>
              <a:rPr lang="vi-VN" sz="2025">
                <a:solidFill>
                  <a:srgbClr val="FF0000"/>
                </a:solidFill>
                <a:latin typeface="Times New Roman" panose="02020603050405020304" pitchFamily="18" charset="0"/>
                <a:cs typeface="Times New Roman" panose="02020603050405020304" pitchFamily="18" charset="0"/>
              </a:rPr>
              <a:t>lưu trữ </a:t>
            </a:r>
            <a:r>
              <a:rPr lang="vi-VN" sz="2025">
                <a:latin typeface="Times New Roman" panose="02020603050405020304" pitchFamily="18" charset="0"/>
                <a:cs typeface="Times New Roman" panose="02020603050405020304" pitchFamily="18" charset="0"/>
              </a:rPr>
              <a:t>dữ liệu, </a:t>
            </a:r>
            <a:r>
              <a:rPr lang="vi-VN" sz="2025">
                <a:solidFill>
                  <a:srgbClr val="FF0000"/>
                </a:solidFill>
                <a:latin typeface="Times New Roman" panose="02020603050405020304" pitchFamily="18" charset="0"/>
                <a:cs typeface="Times New Roman" panose="02020603050405020304" pitchFamily="18" charset="0"/>
              </a:rPr>
              <a:t>truy xuất </a:t>
            </a:r>
            <a:r>
              <a:rPr lang="vi-VN" sz="2025">
                <a:latin typeface="Times New Roman" panose="02020603050405020304" pitchFamily="18" charset="0"/>
                <a:cs typeface="Times New Roman" panose="02020603050405020304" pitchFamily="18" charset="0"/>
              </a:rPr>
              <a:t>thông tin hoặc </a:t>
            </a:r>
            <a:r>
              <a:rPr lang="vi-VN" sz="2025">
                <a:solidFill>
                  <a:srgbClr val="FF0000"/>
                </a:solidFill>
                <a:latin typeface="Times New Roman" panose="02020603050405020304" pitchFamily="18" charset="0"/>
                <a:cs typeface="Times New Roman" panose="02020603050405020304" pitchFamily="18" charset="0"/>
              </a:rPr>
              <a:t>cập nhật dữ liệu</a:t>
            </a:r>
            <a:r>
              <a:rPr lang="vi-VN" sz="2025">
                <a:latin typeface="Times New Roman" panose="02020603050405020304" pitchFamily="18" charset="0"/>
                <a:cs typeface="Times New Roman" panose="02020603050405020304" pitchFamily="18" charset="0"/>
              </a:rPr>
              <a:t>.</a:t>
            </a:r>
            <a:endParaRPr lang="en-US" sz="2025">
              <a:latin typeface="Times New Roman" panose="02020603050405020304" pitchFamily="18" charset="0"/>
              <a:cs typeface="Times New Roman" panose="02020603050405020304" pitchFamily="18" charset="0"/>
            </a:endParaRPr>
          </a:p>
          <a:p>
            <a:pPr marL="214313" indent="-214313">
              <a:buFontTx/>
              <a:buChar char="-"/>
            </a:pPr>
            <a:r>
              <a:rPr lang="vi-VN" sz="2025">
                <a:latin typeface="Times New Roman" panose="02020603050405020304" pitchFamily="18" charset="0"/>
                <a:cs typeface="Times New Roman" panose="02020603050405020304" pitchFamily="18" charset="0"/>
              </a:rPr>
              <a:t>Các </a:t>
            </a:r>
            <a:r>
              <a:rPr lang="vi-VN" sz="2025">
                <a:solidFill>
                  <a:srgbClr val="FF0000"/>
                </a:solidFill>
                <a:latin typeface="Times New Roman" panose="02020603050405020304" pitchFamily="18" charset="0"/>
                <a:cs typeface="Times New Roman" panose="02020603050405020304" pitchFamily="18" charset="0"/>
              </a:rPr>
              <a:t>dữ liệu </a:t>
            </a:r>
            <a:r>
              <a:rPr lang="vi-VN" sz="2025">
                <a:latin typeface="Times New Roman" panose="02020603050405020304" pitchFamily="18" charset="0"/>
                <a:cs typeface="Times New Roman" panose="02020603050405020304" pitchFamily="18" charset="0"/>
              </a:rPr>
              <a:t>được lưu trữ </a:t>
            </a:r>
            <a:r>
              <a:rPr lang="vi-VN" sz="2025">
                <a:solidFill>
                  <a:srgbClr val="FF0000"/>
                </a:solidFill>
                <a:latin typeface="Times New Roman" panose="02020603050405020304" pitchFamily="18" charset="0"/>
                <a:cs typeface="Times New Roman" panose="02020603050405020304" pitchFamily="18" charset="0"/>
              </a:rPr>
              <a:t>có cấu trúc </a:t>
            </a:r>
            <a:r>
              <a:rPr lang="vi-VN" sz="2025">
                <a:latin typeface="Times New Roman" panose="02020603050405020304" pitchFamily="18" charset="0"/>
                <a:cs typeface="Times New Roman" panose="02020603050405020304" pitchFamily="18" charset="0"/>
              </a:rPr>
              <a:t>thành các </a:t>
            </a:r>
            <a:r>
              <a:rPr lang="vi-VN" sz="2025">
                <a:solidFill>
                  <a:srgbClr val="FF0000"/>
                </a:solidFill>
                <a:latin typeface="Times New Roman" panose="02020603050405020304" pitchFamily="18" charset="0"/>
                <a:cs typeface="Times New Roman" panose="02020603050405020304" pitchFamily="18" charset="0"/>
              </a:rPr>
              <a:t>bản gh</a:t>
            </a:r>
            <a:r>
              <a:rPr lang="en-US" sz="2025">
                <a:solidFill>
                  <a:srgbClr val="FF0000"/>
                </a:solidFill>
                <a:latin typeface="Times New Roman" panose="02020603050405020304" pitchFamily="18" charset="0"/>
                <a:cs typeface="Times New Roman" panose="02020603050405020304" pitchFamily="18" charset="0"/>
              </a:rPr>
              <a:t>i/các đối t</a:t>
            </a:r>
            <a:r>
              <a:rPr lang="vi-VN" sz="2025">
                <a:solidFill>
                  <a:srgbClr val="FF0000"/>
                </a:solidFill>
                <a:latin typeface="Times New Roman" panose="02020603050405020304" pitchFamily="18" charset="0"/>
                <a:cs typeface="Times New Roman" panose="02020603050405020304" pitchFamily="18" charset="0"/>
              </a:rPr>
              <a:t>ư</a:t>
            </a:r>
            <a:r>
              <a:rPr lang="en-US" sz="2025">
                <a:solidFill>
                  <a:srgbClr val="FF0000"/>
                </a:solidFill>
                <a:latin typeface="Times New Roman" panose="02020603050405020304" pitchFamily="18" charset="0"/>
                <a:cs typeface="Times New Roman" panose="02020603050405020304" pitchFamily="18" charset="0"/>
              </a:rPr>
              <a:t>ợng</a:t>
            </a:r>
            <a:r>
              <a:rPr lang="vi-VN" sz="2025">
                <a:solidFill>
                  <a:srgbClr val="FF0000"/>
                </a:solidFill>
                <a:latin typeface="Times New Roman" panose="02020603050405020304" pitchFamily="18" charset="0"/>
                <a:cs typeface="Times New Roman" panose="02020603050405020304" pitchFamily="18" charset="0"/>
              </a:rPr>
              <a:t> (record)</a:t>
            </a:r>
            <a:r>
              <a:rPr lang="vi-VN" sz="2025">
                <a:latin typeface="Times New Roman" panose="02020603050405020304" pitchFamily="18" charset="0"/>
                <a:cs typeface="Times New Roman" panose="02020603050405020304" pitchFamily="18" charset="0"/>
              </a:rPr>
              <a:t>, các </a:t>
            </a:r>
            <a:r>
              <a:rPr lang="vi-VN" sz="2025">
                <a:solidFill>
                  <a:srgbClr val="FF0000"/>
                </a:solidFill>
                <a:latin typeface="Times New Roman" panose="02020603050405020304" pitchFamily="18" charset="0"/>
                <a:cs typeface="Times New Roman" panose="02020603050405020304" pitchFamily="18" charset="0"/>
              </a:rPr>
              <a:t>trường dữ liệu (field</a:t>
            </a:r>
            <a:r>
              <a:rPr lang="en-US" sz="2025">
                <a:solidFill>
                  <a:srgbClr val="FF0000"/>
                </a:solidFill>
                <a:latin typeface="Times New Roman" panose="02020603050405020304" pitchFamily="18" charset="0"/>
                <a:cs typeface="Times New Roman" panose="02020603050405020304" pitchFamily="18" charset="0"/>
              </a:rPr>
              <a:t>/attribute</a:t>
            </a:r>
            <a:r>
              <a:rPr lang="vi-VN" sz="2025">
                <a:solidFill>
                  <a:srgbClr val="FF0000"/>
                </a:solidFill>
                <a:latin typeface="Times New Roman" panose="02020603050405020304" pitchFamily="18" charset="0"/>
                <a:cs typeface="Times New Roman" panose="02020603050405020304" pitchFamily="18" charset="0"/>
              </a:rPr>
              <a:t>)</a:t>
            </a:r>
            <a:r>
              <a:rPr lang="vi-VN" sz="2025">
                <a:latin typeface="Times New Roman" panose="02020603050405020304" pitchFamily="18" charset="0"/>
                <a:cs typeface="Times New Roman" panose="02020603050405020304" pitchFamily="18" charset="0"/>
              </a:rPr>
              <a:t>. Các dữ liệu lưu trữ </a:t>
            </a:r>
            <a:r>
              <a:rPr lang="vi-VN" sz="2025">
                <a:solidFill>
                  <a:srgbClr val="FF0000"/>
                </a:solidFill>
                <a:latin typeface="Times New Roman" panose="02020603050405020304" pitchFamily="18" charset="0"/>
                <a:cs typeface="Times New Roman" panose="02020603050405020304" pitchFamily="18" charset="0"/>
              </a:rPr>
              <a:t>có mối quan hệ (relation) với nhau</a:t>
            </a:r>
            <a:endParaRPr lang="en-US" sz="2025">
              <a:solidFill>
                <a:srgbClr val="FF0000"/>
              </a:solidFill>
              <a:latin typeface="Times New Roman" panose="02020603050405020304" pitchFamily="18" charset="0"/>
              <a:cs typeface="Times New Roman" panose="02020603050405020304" pitchFamily="18" charset="0"/>
            </a:endParaRPr>
          </a:p>
          <a:p>
            <a:pPr marL="214313" indent="-214313">
              <a:buFontTx/>
              <a:buChar char="-"/>
            </a:pPr>
            <a:r>
              <a:rPr lang="vi-VN" sz="2025">
                <a:latin typeface="Times New Roman" panose="02020603050405020304" pitchFamily="18" charset="0"/>
                <a:cs typeface="Times New Roman" panose="02020603050405020304" pitchFamily="18" charset="0"/>
              </a:rPr>
              <a:t>CSDL được cấu trúc để dễ dàng truy cập, quản lý và cập nhật.</a:t>
            </a:r>
            <a:endParaRPr lang="en-US" sz="2025">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403412833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7"/>
          <p:cNvGrpSpPr/>
          <p:nvPr/>
        </p:nvGrpSpPr>
        <p:grpSpPr>
          <a:xfrm>
            <a:off x="1143000" y="642937"/>
            <a:ext cx="6858000" cy="460754"/>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cs typeface="Times New Roman" panose="02020603050405020304" pitchFamily="18" charset="0"/>
                </a:rPr>
                <a:t>Toán Tử Trong SQL</a:t>
              </a:r>
              <a:endParaRPr lang="en-US" altLang="zh-CN" sz="2100" b="1" dirty="0" err="1">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1327000" y="601708"/>
            <a:ext cx="752156" cy="71946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p>
            </p:txBody>
          </p:sp>
        </p:grpSp>
        <p:sp>
          <p:nvSpPr>
            <p:cNvPr id="17" name="文本框 23"/>
            <p:cNvSpPr txBox="1"/>
            <p:nvPr/>
          </p:nvSpPr>
          <p:spPr>
            <a:xfrm>
              <a:off x="3429503" y="1147356"/>
              <a:ext cx="812184" cy="1015438"/>
            </a:xfrm>
            <a:prstGeom prst="rect">
              <a:avLst/>
            </a:prstGeom>
            <a:noFill/>
          </p:spPr>
          <p:txBody>
            <a:bodyPr wrap="square" rtlCol="0">
              <a:spAutoFit/>
            </a:bodyPr>
            <a:lstStyle/>
            <a:p>
              <a:r>
                <a:rPr lang="en-US" altLang="zh-CN"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05</a:t>
              </a:r>
              <a:endParaRPr lang="zh-CN" altLang="en-US"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3" name="Rectangle 2"/>
          <p:cNvSpPr/>
          <p:nvPr/>
        </p:nvSpPr>
        <p:spPr>
          <a:xfrm>
            <a:off x="1375778" y="1330591"/>
            <a:ext cx="2816252" cy="3807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950">
                <a:latin typeface="Times New Roman" panose="02020603050405020304" pitchFamily="18" charset="0"/>
                <a:cs typeface="Times New Roman" panose="02020603050405020304" pitchFamily="18" charset="0"/>
              </a:rPr>
              <a:t>Mệnh đề: </a:t>
            </a:r>
            <a:r>
              <a:rPr lang="en-US" sz="1950" b="1">
                <a:latin typeface="Times New Roman" panose="02020603050405020304" pitchFamily="18" charset="0"/>
                <a:cs typeface="Times New Roman" panose="02020603050405020304" pitchFamily="18" charset="0"/>
              </a:rPr>
              <a:t>AND</a:t>
            </a:r>
          </a:p>
        </p:txBody>
      </p:sp>
      <p:sp>
        <p:nvSpPr>
          <p:cNvPr id="18" name="Rectangle 17"/>
          <p:cNvSpPr/>
          <p:nvPr/>
        </p:nvSpPr>
        <p:spPr>
          <a:xfrm>
            <a:off x="4681758" y="1330591"/>
            <a:ext cx="2253473" cy="3807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500" b="1">
                <a:latin typeface="Times New Roman" panose="02020603050405020304" pitchFamily="18" charset="0"/>
                <a:cs typeface="Times New Roman" panose="02020603050405020304" pitchFamily="18" charset="0"/>
              </a:rPr>
              <a:t>Ví dụ</a:t>
            </a:r>
          </a:p>
        </p:txBody>
      </p:sp>
      <p:sp>
        <p:nvSpPr>
          <p:cNvPr id="19" name="Rectangle 18"/>
          <p:cNvSpPr/>
          <p:nvPr/>
        </p:nvSpPr>
        <p:spPr>
          <a:xfrm>
            <a:off x="1375778" y="1973219"/>
            <a:ext cx="2816252" cy="22697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vi-VN" sz="1950" b="1">
                <a:latin typeface="+mj-lt"/>
              </a:rPr>
              <a:t>SELECT</a:t>
            </a:r>
            <a:r>
              <a:rPr lang="vi-VN" sz="1950">
                <a:latin typeface="+mj-lt"/>
              </a:rPr>
              <a:t> cot1, cot2, cotN </a:t>
            </a:r>
          </a:p>
          <a:p>
            <a:r>
              <a:rPr lang="vi-VN" sz="1950" b="1">
                <a:latin typeface="+mj-lt"/>
              </a:rPr>
              <a:t>FROM</a:t>
            </a:r>
            <a:r>
              <a:rPr lang="vi-VN" sz="1950">
                <a:latin typeface="+mj-lt"/>
              </a:rPr>
              <a:t> ten_bang</a:t>
            </a:r>
          </a:p>
          <a:p>
            <a:r>
              <a:rPr lang="vi-VN" sz="1950" b="1">
                <a:latin typeface="+mj-lt"/>
              </a:rPr>
              <a:t>WHERE</a:t>
            </a:r>
            <a:r>
              <a:rPr lang="vi-VN" sz="1950">
                <a:latin typeface="+mj-lt"/>
              </a:rPr>
              <a:t> </a:t>
            </a:r>
            <a:endParaRPr lang="en-US" sz="1950">
              <a:latin typeface="+mj-lt"/>
            </a:endParaRPr>
          </a:p>
          <a:p>
            <a:r>
              <a:rPr lang="vi-VN" sz="1950">
                <a:latin typeface="+mj-lt"/>
              </a:rPr>
              <a:t>[dieu_kien_1] </a:t>
            </a:r>
            <a:r>
              <a:rPr lang="vi-VN" sz="1950" b="1">
                <a:latin typeface="+mj-lt"/>
              </a:rPr>
              <a:t>AND</a:t>
            </a:r>
            <a:r>
              <a:rPr lang="vi-VN" sz="1950">
                <a:latin typeface="+mj-lt"/>
              </a:rPr>
              <a:t> [dieu_kien_2]...</a:t>
            </a:r>
            <a:r>
              <a:rPr lang="vi-VN" sz="1950" b="1">
                <a:latin typeface="+mj-lt"/>
              </a:rPr>
              <a:t>AND</a:t>
            </a:r>
            <a:r>
              <a:rPr lang="vi-VN" sz="1950">
                <a:latin typeface="+mj-lt"/>
              </a:rPr>
              <a:t> [dieu_kien_N];</a:t>
            </a:r>
            <a:endParaRPr lang="en-US" sz="1950">
              <a:latin typeface="+mj-lt"/>
            </a:endParaRPr>
          </a:p>
        </p:txBody>
      </p:sp>
      <p:sp>
        <p:nvSpPr>
          <p:cNvPr id="20" name="Rectangle 19"/>
          <p:cNvSpPr/>
          <p:nvPr/>
        </p:nvSpPr>
        <p:spPr>
          <a:xfrm>
            <a:off x="4534929" y="2080184"/>
            <a:ext cx="3391930" cy="206589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950" b="1">
                <a:latin typeface="Times New Roman" panose="02020603050405020304" pitchFamily="18" charset="0"/>
                <a:cs typeface="Times New Roman" panose="02020603050405020304" pitchFamily="18" charset="0"/>
              </a:rPr>
              <a:t>SELECT </a:t>
            </a:r>
            <a:r>
              <a:rPr lang="en-US" sz="1950">
                <a:latin typeface="Times New Roman" panose="02020603050405020304" pitchFamily="18" charset="0"/>
                <a:cs typeface="Times New Roman" panose="02020603050405020304" pitchFamily="18" charset="0"/>
              </a:rPr>
              <a:t>ID, TEN, HOCPHI </a:t>
            </a:r>
          </a:p>
          <a:p>
            <a:r>
              <a:rPr lang="en-US" sz="1950" b="1">
                <a:latin typeface="Times New Roman" panose="02020603050405020304" pitchFamily="18" charset="0"/>
                <a:cs typeface="Times New Roman" panose="02020603050405020304" pitchFamily="18" charset="0"/>
              </a:rPr>
              <a:t>FROM </a:t>
            </a:r>
            <a:r>
              <a:rPr lang="en-US" sz="1950">
                <a:latin typeface="Times New Roman" panose="02020603050405020304" pitchFamily="18" charset="0"/>
                <a:cs typeface="Times New Roman" panose="02020603050405020304" pitchFamily="18" charset="0"/>
              </a:rPr>
              <a:t>SINHVIEN</a:t>
            </a:r>
          </a:p>
          <a:p>
            <a:r>
              <a:rPr lang="en-US" sz="1950" b="1">
                <a:latin typeface="Times New Roman" panose="02020603050405020304" pitchFamily="18" charset="0"/>
                <a:cs typeface="Times New Roman" panose="02020603050405020304" pitchFamily="18" charset="0"/>
              </a:rPr>
              <a:t>WHERE </a:t>
            </a:r>
            <a:r>
              <a:rPr lang="en-US" sz="1950">
                <a:latin typeface="Times New Roman" panose="02020603050405020304" pitchFamily="18" charset="0"/>
                <a:cs typeface="Times New Roman" panose="02020603050405020304" pitchFamily="18" charset="0"/>
              </a:rPr>
              <a:t>HOCPHI &gt; 2000 </a:t>
            </a:r>
            <a:r>
              <a:rPr lang="en-US" sz="1950" b="1">
                <a:latin typeface="Times New Roman" panose="02020603050405020304" pitchFamily="18" charset="0"/>
                <a:cs typeface="Times New Roman" panose="02020603050405020304" pitchFamily="18" charset="0"/>
              </a:rPr>
              <a:t>AND </a:t>
            </a:r>
            <a:r>
              <a:rPr lang="en-US" sz="1950">
                <a:latin typeface="Times New Roman" panose="02020603050405020304" pitchFamily="18" charset="0"/>
                <a:cs typeface="Times New Roman" panose="02020603050405020304" pitchFamily="18" charset="0"/>
              </a:rPr>
              <a:t>TUOI &lt; 25</a:t>
            </a:r>
            <a:r>
              <a:rPr lang="en-US" sz="1950" b="1">
                <a:latin typeface="Times New Roman" panose="02020603050405020304" pitchFamily="18" charset="0"/>
                <a:cs typeface="Times New Roman" panose="02020603050405020304" pitchFamily="18" charset="0"/>
              </a:rPr>
              <a:t>;</a:t>
            </a:r>
            <a:endParaRPr lang="en-US" sz="1950">
              <a:latin typeface="Times New Roman" panose="02020603050405020304" pitchFamily="18" charset="0"/>
              <a:cs typeface="Times New Roman" panose="02020603050405020304" pitchFamily="18" charset="0"/>
            </a:endParaRPr>
          </a:p>
        </p:txBody>
      </p:sp>
      <p:sp>
        <p:nvSpPr>
          <p:cNvPr id="4" name="Right Arrow 3"/>
          <p:cNvSpPr/>
          <p:nvPr/>
        </p:nvSpPr>
        <p:spPr>
          <a:xfrm>
            <a:off x="4192031" y="3033971"/>
            <a:ext cx="342899" cy="148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345665975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7"/>
          <p:cNvGrpSpPr/>
          <p:nvPr/>
        </p:nvGrpSpPr>
        <p:grpSpPr>
          <a:xfrm>
            <a:off x="1143000" y="642937"/>
            <a:ext cx="6858000" cy="460754"/>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cs typeface="Times New Roman" panose="02020603050405020304" pitchFamily="18" charset="0"/>
                </a:rPr>
                <a:t>Toán Tử Trong SQL</a:t>
              </a:r>
              <a:endParaRPr lang="en-US" altLang="zh-CN" sz="2100" b="1" dirty="0" err="1">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1327000" y="601708"/>
            <a:ext cx="752156" cy="71946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p>
            </p:txBody>
          </p:sp>
        </p:grpSp>
        <p:sp>
          <p:nvSpPr>
            <p:cNvPr id="17" name="文本框 23"/>
            <p:cNvSpPr txBox="1"/>
            <p:nvPr/>
          </p:nvSpPr>
          <p:spPr>
            <a:xfrm>
              <a:off x="3429503" y="1147356"/>
              <a:ext cx="812184" cy="1015438"/>
            </a:xfrm>
            <a:prstGeom prst="rect">
              <a:avLst/>
            </a:prstGeom>
            <a:noFill/>
          </p:spPr>
          <p:txBody>
            <a:bodyPr wrap="square" rtlCol="0">
              <a:spAutoFit/>
            </a:bodyPr>
            <a:lstStyle/>
            <a:p>
              <a:r>
                <a:rPr lang="en-US" altLang="zh-CN"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05</a:t>
              </a:r>
              <a:endParaRPr lang="zh-CN" altLang="en-US"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3" name="Rectangle 2"/>
          <p:cNvSpPr/>
          <p:nvPr/>
        </p:nvSpPr>
        <p:spPr>
          <a:xfrm>
            <a:off x="1375778" y="1330591"/>
            <a:ext cx="2816252" cy="3807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950">
                <a:latin typeface="Times New Roman" panose="02020603050405020304" pitchFamily="18" charset="0"/>
                <a:cs typeface="Times New Roman" panose="02020603050405020304" pitchFamily="18" charset="0"/>
              </a:rPr>
              <a:t>Mệnh đề: </a:t>
            </a:r>
            <a:r>
              <a:rPr lang="en-US" sz="1950" b="1">
                <a:latin typeface="Times New Roman" panose="02020603050405020304" pitchFamily="18" charset="0"/>
                <a:cs typeface="Times New Roman" panose="02020603050405020304" pitchFamily="18" charset="0"/>
              </a:rPr>
              <a:t>OR</a:t>
            </a:r>
          </a:p>
        </p:txBody>
      </p:sp>
      <p:sp>
        <p:nvSpPr>
          <p:cNvPr id="18" name="Rectangle 17"/>
          <p:cNvSpPr/>
          <p:nvPr/>
        </p:nvSpPr>
        <p:spPr>
          <a:xfrm>
            <a:off x="4681758" y="1330591"/>
            <a:ext cx="2253473" cy="3807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500" b="1">
                <a:latin typeface="Times New Roman" panose="02020603050405020304" pitchFamily="18" charset="0"/>
                <a:cs typeface="Times New Roman" panose="02020603050405020304" pitchFamily="18" charset="0"/>
              </a:rPr>
              <a:t>Ví dụ</a:t>
            </a:r>
          </a:p>
        </p:txBody>
      </p:sp>
      <p:sp>
        <p:nvSpPr>
          <p:cNvPr id="19" name="Rectangle 18"/>
          <p:cNvSpPr/>
          <p:nvPr/>
        </p:nvSpPr>
        <p:spPr>
          <a:xfrm>
            <a:off x="1375778" y="1973219"/>
            <a:ext cx="2816252" cy="226978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vi-VN" sz="1950" b="1">
                <a:latin typeface="Times New Roman (Headings)"/>
              </a:rPr>
              <a:t>SELECT</a:t>
            </a:r>
            <a:r>
              <a:rPr lang="vi-VN" sz="1950">
                <a:latin typeface="Times New Roman (Headings)"/>
              </a:rPr>
              <a:t> cot1, cot2, cotN </a:t>
            </a:r>
          </a:p>
          <a:p>
            <a:r>
              <a:rPr lang="vi-VN" sz="1950" b="1">
                <a:latin typeface="Times New Roman (Headings)"/>
              </a:rPr>
              <a:t>FROM</a:t>
            </a:r>
            <a:r>
              <a:rPr lang="vi-VN" sz="1950">
                <a:latin typeface="Times New Roman (Headings)"/>
              </a:rPr>
              <a:t> ten_bang</a:t>
            </a:r>
          </a:p>
          <a:p>
            <a:r>
              <a:rPr lang="vi-VN" sz="1950" b="1">
                <a:latin typeface="Times New Roman (Headings)"/>
              </a:rPr>
              <a:t>WHERE</a:t>
            </a:r>
            <a:r>
              <a:rPr lang="vi-VN" sz="1950">
                <a:latin typeface="Times New Roman (Headings)"/>
              </a:rPr>
              <a:t> </a:t>
            </a:r>
            <a:endParaRPr lang="en-US" sz="1950">
              <a:latin typeface="Times New Roman (Headings)"/>
            </a:endParaRPr>
          </a:p>
          <a:p>
            <a:r>
              <a:rPr lang="vi-VN" sz="1950">
                <a:latin typeface="Times New Roman (Headings)"/>
              </a:rPr>
              <a:t>[dieu_kien_1] </a:t>
            </a:r>
            <a:r>
              <a:rPr lang="en-US" sz="1950" b="1">
                <a:latin typeface="Times New Roman (Headings)"/>
              </a:rPr>
              <a:t>OR</a:t>
            </a:r>
            <a:r>
              <a:rPr lang="vi-VN" sz="1950">
                <a:latin typeface="Times New Roman (Headings)"/>
              </a:rPr>
              <a:t> [dieu_kien_2]...</a:t>
            </a:r>
            <a:r>
              <a:rPr lang="en-US" sz="1950" b="1">
                <a:latin typeface="Times New Roman (Headings)"/>
              </a:rPr>
              <a:t>OR</a:t>
            </a:r>
            <a:r>
              <a:rPr lang="vi-VN" sz="1950">
                <a:latin typeface="Times New Roman (Headings)"/>
              </a:rPr>
              <a:t> [dieu_kien_N];</a:t>
            </a:r>
            <a:endParaRPr lang="en-US" sz="1950">
              <a:latin typeface="Times New Roman (Headings)"/>
            </a:endParaRPr>
          </a:p>
        </p:txBody>
      </p:sp>
      <p:sp>
        <p:nvSpPr>
          <p:cNvPr id="20" name="Rectangle 19"/>
          <p:cNvSpPr/>
          <p:nvPr/>
        </p:nvSpPr>
        <p:spPr>
          <a:xfrm>
            <a:off x="4534929" y="2080184"/>
            <a:ext cx="3391930" cy="2065895"/>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950" b="1">
                <a:latin typeface="Times New Roman" panose="02020603050405020304" pitchFamily="18" charset="0"/>
                <a:cs typeface="Times New Roman" panose="02020603050405020304" pitchFamily="18" charset="0"/>
              </a:rPr>
              <a:t>SELECT </a:t>
            </a:r>
            <a:r>
              <a:rPr lang="en-US" sz="1950">
                <a:latin typeface="Times New Roman" panose="02020603050405020304" pitchFamily="18" charset="0"/>
                <a:cs typeface="Times New Roman" panose="02020603050405020304" pitchFamily="18" charset="0"/>
              </a:rPr>
              <a:t>ID, TEN, HOCPHI </a:t>
            </a:r>
          </a:p>
          <a:p>
            <a:r>
              <a:rPr lang="en-US" sz="1950" b="1">
                <a:latin typeface="Times New Roman" panose="02020603050405020304" pitchFamily="18" charset="0"/>
                <a:cs typeface="Times New Roman" panose="02020603050405020304" pitchFamily="18" charset="0"/>
              </a:rPr>
              <a:t>FROM </a:t>
            </a:r>
            <a:r>
              <a:rPr lang="en-US" sz="1950">
                <a:latin typeface="Times New Roman" panose="02020603050405020304" pitchFamily="18" charset="0"/>
                <a:cs typeface="Times New Roman" panose="02020603050405020304" pitchFamily="18" charset="0"/>
              </a:rPr>
              <a:t>SINHVIEN</a:t>
            </a:r>
          </a:p>
          <a:p>
            <a:r>
              <a:rPr lang="en-US" sz="1950" b="1">
                <a:latin typeface="Times New Roman" panose="02020603050405020304" pitchFamily="18" charset="0"/>
                <a:cs typeface="Times New Roman" panose="02020603050405020304" pitchFamily="18" charset="0"/>
              </a:rPr>
              <a:t>WHERE </a:t>
            </a:r>
            <a:r>
              <a:rPr lang="en-US" sz="1950">
                <a:latin typeface="Times New Roman" panose="02020603050405020304" pitchFamily="18" charset="0"/>
                <a:cs typeface="Times New Roman" panose="02020603050405020304" pitchFamily="18" charset="0"/>
              </a:rPr>
              <a:t>HOCPHI &gt; 2000 </a:t>
            </a:r>
            <a:r>
              <a:rPr lang="en-US" sz="1950" b="1">
                <a:latin typeface="Times New Roman" panose="02020603050405020304" pitchFamily="18" charset="0"/>
                <a:cs typeface="Times New Roman" panose="02020603050405020304" pitchFamily="18" charset="0"/>
              </a:rPr>
              <a:t>OR </a:t>
            </a:r>
            <a:r>
              <a:rPr lang="en-US" sz="1950">
                <a:latin typeface="Times New Roman" panose="02020603050405020304" pitchFamily="18" charset="0"/>
                <a:cs typeface="Times New Roman" panose="02020603050405020304" pitchFamily="18" charset="0"/>
              </a:rPr>
              <a:t>TUOI &lt; 25</a:t>
            </a:r>
            <a:r>
              <a:rPr lang="en-US" sz="1950" b="1">
                <a:latin typeface="Times New Roman" panose="02020603050405020304" pitchFamily="18" charset="0"/>
                <a:cs typeface="Times New Roman" panose="02020603050405020304" pitchFamily="18" charset="0"/>
              </a:rPr>
              <a:t>;</a:t>
            </a:r>
            <a:endParaRPr lang="en-US" sz="1950">
              <a:latin typeface="Times New Roman" panose="02020603050405020304" pitchFamily="18" charset="0"/>
              <a:cs typeface="Times New Roman" panose="02020603050405020304" pitchFamily="18" charset="0"/>
            </a:endParaRPr>
          </a:p>
        </p:txBody>
      </p:sp>
      <p:sp>
        <p:nvSpPr>
          <p:cNvPr id="4" name="Right Arrow 3"/>
          <p:cNvSpPr/>
          <p:nvPr/>
        </p:nvSpPr>
        <p:spPr>
          <a:xfrm>
            <a:off x="4192031" y="3033971"/>
            <a:ext cx="342899" cy="148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411687951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7"/>
          <p:cNvGrpSpPr/>
          <p:nvPr/>
        </p:nvGrpSpPr>
        <p:grpSpPr>
          <a:xfrm>
            <a:off x="1143000" y="642937"/>
            <a:ext cx="6858000" cy="460754"/>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cs typeface="Times New Roman" panose="02020603050405020304" pitchFamily="18" charset="0"/>
                </a:rPr>
                <a:t>Toán Tử Trong SQL</a:t>
              </a:r>
              <a:endParaRPr lang="en-US" altLang="zh-CN" sz="2100" b="1" dirty="0" err="1">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1327000" y="601708"/>
            <a:ext cx="752156" cy="71946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p>
            </p:txBody>
          </p:sp>
        </p:grpSp>
        <p:sp>
          <p:nvSpPr>
            <p:cNvPr id="17" name="文本框 23"/>
            <p:cNvSpPr txBox="1"/>
            <p:nvPr/>
          </p:nvSpPr>
          <p:spPr>
            <a:xfrm>
              <a:off x="3358017" y="1147356"/>
              <a:ext cx="883670" cy="1015438"/>
            </a:xfrm>
            <a:prstGeom prst="rect">
              <a:avLst/>
            </a:prstGeom>
            <a:noFill/>
          </p:spPr>
          <p:txBody>
            <a:bodyPr wrap="square" rtlCol="0">
              <a:spAutoFit/>
            </a:bodyPr>
            <a:lstStyle/>
            <a:p>
              <a:r>
                <a:rPr lang="en-US" altLang="zh-CN"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05</a:t>
              </a:r>
              <a:endParaRPr lang="zh-CN" altLang="en-US"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3" name="Rectangle 2"/>
          <p:cNvSpPr/>
          <p:nvPr/>
        </p:nvSpPr>
        <p:spPr>
          <a:xfrm>
            <a:off x="1375778" y="1188956"/>
            <a:ext cx="2816252" cy="3807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950">
                <a:latin typeface="Times New Roman" panose="02020603050405020304" pitchFamily="18" charset="0"/>
                <a:cs typeface="Times New Roman" panose="02020603050405020304" pitchFamily="18" charset="0"/>
              </a:rPr>
              <a:t>Mệnh đề: </a:t>
            </a:r>
            <a:r>
              <a:rPr lang="en-US" sz="1950" b="1">
                <a:latin typeface="Times New Roman" panose="02020603050405020304" pitchFamily="18" charset="0"/>
                <a:cs typeface="Times New Roman" panose="02020603050405020304" pitchFamily="18" charset="0"/>
              </a:rPr>
              <a:t>LIKE</a:t>
            </a:r>
          </a:p>
        </p:txBody>
      </p:sp>
      <p:sp>
        <p:nvSpPr>
          <p:cNvPr id="18" name="Rectangle 17"/>
          <p:cNvSpPr/>
          <p:nvPr/>
        </p:nvSpPr>
        <p:spPr>
          <a:xfrm>
            <a:off x="5043193" y="1200588"/>
            <a:ext cx="2253473" cy="3807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500" b="1">
                <a:latin typeface="Times New Roman" panose="02020603050405020304" pitchFamily="18" charset="0"/>
                <a:cs typeface="Times New Roman" panose="02020603050405020304" pitchFamily="18" charset="0"/>
              </a:rPr>
              <a:t>Ví dụ</a:t>
            </a:r>
          </a:p>
        </p:txBody>
      </p:sp>
      <p:sp>
        <p:nvSpPr>
          <p:cNvPr id="19" name="Rectangle 18"/>
          <p:cNvSpPr/>
          <p:nvPr/>
        </p:nvSpPr>
        <p:spPr>
          <a:xfrm>
            <a:off x="1375778" y="1794132"/>
            <a:ext cx="2816252" cy="103568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vi-VN" sz="1500">
                <a:latin typeface="+mj-lt"/>
              </a:rPr>
              <a:t>Có hai </a:t>
            </a:r>
            <a:r>
              <a:rPr lang="vi-VN" sz="1500" b="1">
                <a:latin typeface="+mj-lt"/>
              </a:rPr>
              <a:t>wildcard</a:t>
            </a:r>
            <a:r>
              <a:rPr lang="vi-VN" sz="1500">
                <a:latin typeface="+mj-lt"/>
              </a:rPr>
              <a:t> được sử dụng kết hợp với toán tử LIKE là:</a:t>
            </a:r>
          </a:p>
          <a:p>
            <a:r>
              <a:rPr lang="vi-VN" sz="1500">
                <a:latin typeface="+mj-lt"/>
              </a:rPr>
              <a:t>Ký hiệu phần trăm (%)</a:t>
            </a:r>
          </a:p>
          <a:p>
            <a:r>
              <a:rPr lang="vi-VN" sz="1500">
                <a:latin typeface="+mj-lt"/>
              </a:rPr>
              <a:t>Dấu gạch dưới (_)</a:t>
            </a:r>
          </a:p>
        </p:txBody>
      </p:sp>
      <p:sp>
        <p:nvSpPr>
          <p:cNvPr id="20" name="Rectangle 19"/>
          <p:cNvSpPr/>
          <p:nvPr/>
        </p:nvSpPr>
        <p:spPr>
          <a:xfrm>
            <a:off x="4969416" y="1678244"/>
            <a:ext cx="2531137" cy="2671293"/>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200" b="1">
                <a:latin typeface="Times New Roman" panose="02020603050405020304" pitchFamily="18" charset="0"/>
                <a:cs typeface="Times New Roman" panose="02020603050405020304" pitchFamily="18" charset="0"/>
              </a:rPr>
              <a:t>SELECT FROM </a:t>
            </a:r>
            <a:r>
              <a:rPr lang="en-US" sz="1200">
                <a:latin typeface="Times New Roman" panose="02020603050405020304" pitchFamily="18" charset="0"/>
                <a:cs typeface="Times New Roman" panose="02020603050405020304" pitchFamily="18" charset="0"/>
              </a:rPr>
              <a:t>ten_bang</a:t>
            </a:r>
          </a:p>
          <a:p>
            <a:r>
              <a:rPr lang="en-US" sz="1200" b="1">
                <a:latin typeface="Times New Roman" panose="02020603050405020304" pitchFamily="18" charset="0"/>
                <a:cs typeface="Times New Roman" panose="02020603050405020304" pitchFamily="18" charset="0"/>
              </a:rPr>
              <a:t>WHERE </a:t>
            </a:r>
            <a:r>
              <a:rPr lang="en-US" sz="1200">
                <a:latin typeface="Times New Roman" panose="02020603050405020304" pitchFamily="18" charset="0"/>
                <a:cs typeface="Times New Roman" panose="02020603050405020304" pitchFamily="18" charset="0"/>
              </a:rPr>
              <a:t>column</a:t>
            </a:r>
            <a:r>
              <a:rPr lang="en-US" sz="1200" b="1">
                <a:latin typeface="Times New Roman" panose="02020603050405020304" pitchFamily="18" charset="0"/>
                <a:cs typeface="Times New Roman" panose="02020603050405020304" pitchFamily="18" charset="0"/>
              </a:rPr>
              <a:t> LIKE </a:t>
            </a:r>
            <a:r>
              <a:rPr lang="en-US" sz="1200">
                <a:latin typeface="Times New Roman" panose="02020603050405020304" pitchFamily="18" charset="0"/>
                <a:cs typeface="Times New Roman" panose="02020603050405020304" pitchFamily="18" charset="0"/>
              </a:rPr>
              <a:t>'XXXX%'</a:t>
            </a:r>
          </a:p>
          <a:p>
            <a:endParaRPr lang="en-US" sz="1200" b="1">
              <a:latin typeface="Times New Roman" panose="02020603050405020304" pitchFamily="18" charset="0"/>
              <a:cs typeface="Times New Roman" panose="02020603050405020304" pitchFamily="18" charset="0"/>
            </a:endParaRPr>
          </a:p>
          <a:p>
            <a:r>
              <a:rPr lang="en-US" sz="1200" b="1">
                <a:latin typeface="Times New Roman" panose="02020603050405020304" pitchFamily="18" charset="0"/>
                <a:cs typeface="Times New Roman" panose="02020603050405020304" pitchFamily="18" charset="0"/>
              </a:rPr>
              <a:t>SELECT FROM </a:t>
            </a:r>
            <a:r>
              <a:rPr lang="en-US" sz="1200">
                <a:latin typeface="Times New Roman" panose="02020603050405020304" pitchFamily="18" charset="0"/>
                <a:cs typeface="Times New Roman" panose="02020603050405020304" pitchFamily="18" charset="0"/>
              </a:rPr>
              <a:t>ten_bang</a:t>
            </a:r>
          </a:p>
          <a:p>
            <a:r>
              <a:rPr lang="en-US" sz="1200" b="1">
                <a:latin typeface="Times New Roman" panose="02020603050405020304" pitchFamily="18" charset="0"/>
                <a:cs typeface="Times New Roman" panose="02020603050405020304" pitchFamily="18" charset="0"/>
              </a:rPr>
              <a:t>WHERE </a:t>
            </a:r>
            <a:r>
              <a:rPr lang="en-US" sz="1200">
                <a:latin typeface="Times New Roman" panose="02020603050405020304" pitchFamily="18" charset="0"/>
                <a:cs typeface="Times New Roman" panose="02020603050405020304" pitchFamily="18" charset="0"/>
              </a:rPr>
              <a:t>column</a:t>
            </a:r>
            <a:r>
              <a:rPr lang="en-US" sz="1200" b="1">
                <a:latin typeface="Times New Roman" panose="02020603050405020304" pitchFamily="18" charset="0"/>
                <a:cs typeface="Times New Roman" panose="02020603050405020304" pitchFamily="18" charset="0"/>
              </a:rPr>
              <a:t> LIKE </a:t>
            </a:r>
            <a:r>
              <a:rPr lang="en-US" sz="1200">
                <a:latin typeface="Times New Roman" panose="02020603050405020304" pitchFamily="18" charset="0"/>
                <a:cs typeface="Times New Roman" panose="02020603050405020304" pitchFamily="18" charset="0"/>
              </a:rPr>
              <a:t>'%XXXX%'</a:t>
            </a:r>
          </a:p>
          <a:p>
            <a:endParaRPr lang="en-US" sz="1200" b="1">
              <a:latin typeface="Times New Roman" panose="02020603050405020304" pitchFamily="18" charset="0"/>
              <a:cs typeface="Times New Roman" panose="02020603050405020304" pitchFamily="18" charset="0"/>
            </a:endParaRPr>
          </a:p>
          <a:p>
            <a:r>
              <a:rPr lang="en-US" sz="1200" b="1">
                <a:latin typeface="Times New Roman" panose="02020603050405020304" pitchFamily="18" charset="0"/>
                <a:cs typeface="Times New Roman" panose="02020603050405020304" pitchFamily="18" charset="0"/>
              </a:rPr>
              <a:t>SELECT FROM </a:t>
            </a:r>
            <a:r>
              <a:rPr lang="en-US" sz="1200" b="1" i="1">
                <a:latin typeface="Times New Roman" panose="02020603050405020304" pitchFamily="18" charset="0"/>
                <a:cs typeface="Times New Roman" panose="02020603050405020304" pitchFamily="18" charset="0"/>
              </a:rPr>
              <a:t>ten_bang</a:t>
            </a:r>
          </a:p>
          <a:p>
            <a:r>
              <a:rPr lang="en-US" sz="1200" b="1">
                <a:latin typeface="Times New Roman" panose="02020603050405020304" pitchFamily="18" charset="0"/>
                <a:cs typeface="Times New Roman" panose="02020603050405020304" pitchFamily="18" charset="0"/>
              </a:rPr>
              <a:t>WHERE </a:t>
            </a:r>
            <a:r>
              <a:rPr lang="en-US" sz="1200">
                <a:latin typeface="Times New Roman" panose="02020603050405020304" pitchFamily="18" charset="0"/>
                <a:cs typeface="Times New Roman" panose="02020603050405020304" pitchFamily="18" charset="0"/>
              </a:rPr>
              <a:t>column</a:t>
            </a:r>
            <a:r>
              <a:rPr lang="en-US" sz="1200" b="1">
                <a:latin typeface="Times New Roman" panose="02020603050405020304" pitchFamily="18" charset="0"/>
                <a:cs typeface="Times New Roman" panose="02020603050405020304" pitchFamily="18" charset="0"/>
              </a:rPr>
              <a:t> LIKE </a:t>
            </a:r>
            <a:r>
              <a:rPr lang="en-US" sz="1200">
                <a:latin typeface="Times New Roman" panose="02020603050405020304" pitchFamily="18" charset="0"/>
                <a:cs typeface="Times New Roman" panose="02020603050405020304" pitchFamily="18" charset="0"/>
              </a:rPr>
              <a:t>'XXXX_'</a:t>
            </a:r>
          </a:p>
          <a:p>
            <a:endParaRPr lang="en-US" sz="1200" b="1">
              <a:latin typeface="Times New Roman" panose="02020603050405020304" pitchFamily="18" charset="0"/>
              <a:cs typeface="Times New Roman" panose="02020603050405020304" pitchFamily="18" charset="0"/>
            </a:endParaRPr>
          </a:p>
          <a:p>
            <a:r>
              <a:rPr lang="en-US" sz="1200" b="1">
                <a:latin typeface="Times New Roman" panose="02020603050405020304" pitchFamily="18" charset="0"/>
                <a:cs typeface="Times New Roman" panose="02020603050405020304" pitchFamily="18" charset="0"/>
              </a:rPr>
              <a:t>SELECT FROM ten_bang</a:t>
            </a:r>
          </a:p>
          <a:p>
            <a:r>
              <a:rPr lang="en-US" sz="1200" b="1">
                <a:latin typeface="Times New Roman" panose="02020603050405020304" pitchFamily="18" charset="0"/>
                <a:cs typeface="Times New Roman" panose="02020603050405020304" pitchFamily="18" charset="0"/>
              </a:rPr>
              <a:t>WHERE </a:t>
            </a:r>
            <a:r>
              <a:rPr lang="en-US" sz="1200">
                <a:latin typeface="Times New Roman" panose="02020603050405020304" pitchFamily="18" charset="0"/>
                <a:cs typeface="Times New Roman" panose="02020603050405020304" pitchFamily="18" charset="0"/>
              </a:rPr>
              <a:t>column</a:t>
            </a:r>
            <a:r>
              <a:rPr lang="en-US" sz="1200" b="1">
                <a:latin typeface="Times New Roman" panose="02020603050405020304" pitchFamily="18" charset="0"/>
                <a:cs typeface="Times New Roman" panose="02020603050405020304" pitchFamily="18" charset="0"/>
              </a:rPr>
              <a:t> LIKE </a:t>
            </a:r>
            <a:r>
              <a:rPr lang="en-US" sz="1200">
                <a:latin typeface="Times New Roman" panose="02020603050405020304" pitchFamily="18" charset="0"/>
                <a:cs typeface="Times New Roman" panose="02020603050405020304" pitchFamily="18" charset="0"/>
              </a:rPr>
              <a:t>'_XXXX'</a:t>
            </a:r>
          </a:p>
          <a:p>
            <a:endParaRPr lang="en-US" sz="1200" b="1">
              <a:latin typeface="Times New Roman" panose="02020603050405020304" pitchFamily="18" charset="0"/>
              <a:cs typeface="Times New Roman" panose="02020603050405020304" pitchFamily="18" charset="0"/>
            </a:endParaRPr>
          </a:p>
          <a:p>
            <a:r>
              <a:rPr lang="en-US" sz="1200" b="1">
                <a:latin typeface="Times New Roman" panose="02020603050405020304" pitchFamily="18" charset="0"/>
                <a:cs typeface="Times New Roman" panose="02020603050405020304" pitchFamily="18" charset="0"/>
              </a:rPr>
              <a:t>SELECT FROM </a:t>
            </a:r>
            <a:r>
              <a:rPr lang="en-US" sz="1200">
                <a:latin typeface="Times New Roman" panose="02020603050405020304" pitchFamily="18" charset="0"/>
                <a:cs typeface="Times New Roman" panose="02020603050405020304" pitchFamily="18" charset="0"/>
              </a:rPr>
              <a:t>ten_bang</a:t>
            </a:r>
          </a:p>
          <a:p>
            <a:r>
              <a:rPr lang="en-US" sz="1200" b="1">
                <a:latin typeface="Times New Roman" panose="02020603050405020304" pitchFamily="18" charset="0"/>
                <a:cs typeface="Times New Roman" panose="02020603050405020304" pitchFamily="18" charset="0"/>
              </a:rPr>
              <a:t>WHERE </a:t>
            </a:r>
            <a:r>
              <a:rPr lang="en-US" sz="1200">
                <a:latin typeface="Times New Roman" panose="02020603050405020304" pitchFamily="18" charset="0"/>
                <a:cs typeface="Times New Roman" panose="02020603050405020304" pitchFamily="18" charset="0"/>
              </a:rPr>
              <a:t>column</a:t>
            </a:r>
            <a:r>
              <a:rPr lang="en-US" sz="1200" b="1">
                <a:latin typeface="Times New Roman" panose="02020603050405020304" pitchFamily="18" charset="0"/>
                <a:cs typeface="Times New Roman" panose="02020603050405020304" pitchFamily="18" charset="0"/>
              </a:rPr>
              <a:t> LIKE </a:t>
            </a:r>
            <a:r>
              <a:rPr lang="en-US" sz="1200">
                <a:latin typeface="Times New Roman" panose="02020603050405020304" pitchFamily="18" charset="0"/>
                <a:cs typeface="Times New Roman" panose="02020603050405020304" pitchFamily="18" charset="0"/>
              </a:rPr>
              <a:t>'_XXXX_'</a:t>
            </a:r>
          </a:p>
        </p:txBody>
      </p:sp>
      <p:sp>
        <p:nvSpPr>
          <p:cNvPr id="4" name="Right Arrow 3"/>
          <p:cNvSpPr/>
          <p:nvPr/>
        </p:nvSpPr>
        <p:spPr>
          <a:xfrm>
            <a:off x="4413363" y="2883875"/>
            <a:ext cx="342899" cy="148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2" name="Rectangle 21"/>
          <p:cNvSpPr/>
          <p:nvPr/>
        </p:nvSpPr>
        <p:spPr>
          <a:xfrm>
            <a:off x="1327000" y="3054230"/>
            <a:ext cx="2865031" cy="111261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vi-VN" sz="1500">
                <a:latin typeface="+mj-lt"/>
              </a:rPr>
              <a:t>Ký hiệu phần trăm biểu diễn 0, 1 hoặc nhiều ký tự. Ký tự dấu gạch dưới biểu diễn một số hoặc một ký tự đơn.</a:t>
            </a:r>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130243457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7"/>
          <p:cNvGrpSpPr/>
          <p:nvPr/>
        </p:nvGrpSpPr>
        <p:grpSpPr>
          <a:xfrm>
            <a:off x="1143000" y="642937"/>
            <a:ext cx="6858000" cy="460754"/>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cs typeface="Times New Roman" panose="02020603050405020304" pitchFamily="18" charset="0"/>
                </a:rPr>
                <a:t>Toán Tử Trong SQL</a:t>
              </a:r>
              <a:endParaRPr lang="en-US" altLang="zh-CN" sz="2100" b="1" dirty="0" err="1">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1327000" y="601708"/>
            <a:ext cx="752156" cy="71946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p>
            </p:txBody>
          </p:sp>
        </p:grpSp>
        <p:sp>
          <p:nvSpPr>
            <p:cNvPr id="17" name="文本框 23"/>
            <p:cNvSpPr txBox="1"/>
            <p:nvPr/>
          </p:nvSpPr>
          <p:spPr>
            <a:xfrm>
              <a:off x="3358017" y="1147356"/>
              <a:ext cx="933846" cy="1015438"/>
            </a:xfrm>
            <a:prstGeom prst="rect">
              <a:avLst/>
            </a:prstGeom>
            <a:noFill/>
          </p:spPr>
          <p:txBody>
            <a:bodyPr wrap="square" rtlCol="0">
              <a:spAutoFit/>
            </a:bodyPr>
            <a:lstStyle/>
            <a:p>
              <a:r>
                <a:rPr lang="en-US" altLang="zh-CN"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05</a:t>
              </a:r>
              <a:endParaRPr lang="zh-CN" altLang="en-US"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3" name="Rectangle 2"/>
          <p:cNvSpPr/>
          <p:nvPr/>
        </p:nvSpPr>
        <p:spPr>
          <a:xfrm>
            <a:off x="1375778" y="1330591"/>
            <a:ext cx="2816252" cy="3807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950">
                <a:latin typeface="Times New Roman" panose="02020603050405020304" pitchFamily="18" charset="0"/>
                <a:cs typeface="Times New Roman" panose="02020603050405020304" pitchFamily="18" charset="0"/>
              </a:rPr>
              <a:t>Mệnh đề: </a:t>
            </a:r>
            <a:r>
              <a:rPr lang="en-US" sz="1950" b="1">
                <a:latin typeface="Times New Roman" panose="02020603050405020304" pitchFamily="18" charset="0"/>
                <a:cs typeface="Times New Roman" panose="02020603050405020304" pitchFamily="18" charset="0"/>
              </a:rPr>
              <a:t>TOP</a:t>
            </a:r>
          </a:p>
        </p:txBody>
      </p:sp>
      <p:sp>
        <p:nvSpPr>
          <p:cNvPr id="18" name="Rectangle 17"/>
          <p:cNvSpPr/>
          <p:nvPr/>
        </p:nvSpPr>
        <p:spPr>
          <a:xfrm>
            <a:off x="5469500" y="1326096"/>
            <a:ext cx="1854968" cy="380761"/>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sz="1500" b="1">
                <a:latin typeface="Times New Roman" panose="02020603050405020304" pitchFamily="18" charset="0"/>
                <a:cs typeface="Times New Roman" panose="02020603050405020304" pitchFamily="18" charset="0"/>
              </a:rPr>
              <a:t>Ví dụ</a:t>
            </a:r>
          </a:p>
        </p:txBody>
      </p:sp>
      <p:sp>
        <p:nvSpPr>
          <p:cNvPr id="19" name="Rectangle 18"/>
          <p:cNvSpPr/>
          <p:nvPr/>
        </p:nvSpPr>
        <p:spPr>
          <a:xfrm>
            <a:off x="1375780" y="1938249"/>
            <a:ext cx="3151811" cy="2212077"/>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950" b="1">
                <a:latin typeface="Times New Roman (Headings)"/>
              </a:rPr>
              <a:t>SELECT TOP </a:t>
            </a:r>
            <a:r>
              <a:rPr lang="en-US" sz="1950">
                <a:latin typeface="Times New Roman (Headings)"/>
              </a:rPr>
              <a:t>number|percent ten_cot</a:t>
            </a:r>
          </a:p>
          <a:p>
            <a:r>
              <a:rPr lang="en-US" sz="1950" b="1">
                <a:latin typeface="Times New Roman (Headings)"/>
              </a:rPr>
              <a:t>FROM </a:t>
            </a:r>
            <a:r>
              <a:rPr lang="en-US" sz="1950">
                <a:latin typeface="Times New Roman (Headings)"/>
              </a:rPr>
              <a:t>ten_bang</a:t>
            </a:r>
          </a:p>
          <a:p>
            <a:r>
              <a:rPr lang="en-US" sz="1950" b="1">
                <a:latin typeface="Times New Roman (Headings)"/>
              </a:rPr>
              <a:t>WHERE </a:t>
            </a:r>
            <a:r>
              <a:rPr lang="en-US" sz="1950">
                <a:latin typeface="Times New Roman (Headings)"/>
              </a:rPr>
              <a:t>[dieu_kien]</a:t>
            </a:r>
          </a:p>
        </p:txBody>
      </p:sp>
      <p:sp>
        <p:nvSpPr>
          <p:cNvPr id="20" name="Rectangle 19"/>
          <p:cNvSpPr/>
          <p:nvPr/>
        </p:nvSpPr>
        <p:spPr>
          <a:xfrm>
            <a:off x="5298051" y="1973219"/>
            <a:ext cx="2332249" cy="217710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950" b="1">
                <a:latin typeface="Times New Roman" panose="02020603050405020304" pitchFamily="18" charset="0"/>
                <a:cs typeface="Times New Roman" panose="02020603050405020304" pitchFamily="18" charset="0"/>
              </a:rPr>
              <a:t>SELECT TOP </a:t>
            </a:r>
            <a:r>
              <a:rPr lang="en-US" sz="1950">
                <a:latin typeface="Times New Roman" panose="02020603050405020304" pitchFamily="18" charset="0"/>
                <a:cs typeface="Times New Roman" panose="02020603050405020304" pitchFamily="18" charset="0"/>
              </a:rPr>
              <a:t>2</a:t>
            </a:r>
            <a:r>
              <a:rPr lang="en-US" sz="1950" b="1">
                <a:latin typeface="Times New Roman" panose="02020603050405020304" pitchFamily="18" charset="0"/>
                <a:cs typeface="Times New Roman" panose="02020603050405020304" pitchFamily="18" charset="0"/>
              </a:rPr>
              <a:t> * </a:t>
            </a:r>
          </a:p>
          <a:p>
            <a:r>
              <a:rPr lang="en-US" sz="1950" b="1">
                <a:latin typeface="Times New Roman" panose="02020603050405020304" pitchFamily="18" charset="0"/>
                <a:cs typeface="Times New Roman" panose="02020603050405020304" pitchFamily="18" charset="0"/>
              </a:rPr>
              <a:t>FROM </a:t>
            </a:r>
            <a:r>
              <a:rPr lang="en-US" sz="1950">
                <a:latin typeface="Times New Roman" panose="02020603050405020304" pitchFamily="18" charset="0"/>
                <a:cs typeface="Times New Roman" panose="02020603050405020304" pitchFamily="18" charset="0"/>
              </a:rPr>
              <a:t>SINHVIEN</a:t>
            </a:r>
            <a:r>
              <a:rPr lang="en-US" sz="1950" b="1">
                <a:latin typeface="Times New Roman" panose="02020603050405020304" pitchFamily="18" charset="0"/>
                <a:cs typeface="Times New Roman" panose="02020603050405020304" pitchFamily="18" charset="0"/>
              </a:rPr>
              <a:t>;</a:t>
            </a:r>
            <a:endParaRPr lang="en-US" sz="1950">
              <a:latin typeface="Times New Roman" panose="02020603050405020304" pitchFamily="18" charset="0"/>
              <a:cs typeface="Times New Roman" panose="02020603050405020304" pitchFamily="18" charset="0"/>
            </a:endParaRPr>
          </a:p>
        </p:txBody>
      </p:sp>
      <p:sp>
        <p:nvSpPr>
          <p:cNvPr id="4" name="Right Arrow 3"/>
          <p:cNvSpPr/>
          <p:nvPr/>
        </p:nvSpPr>
        <p:spPr>
          <a:xfrm>
            <a:off x="4783703" y="2913492"/>
            <a:ext cx="342899" cy="148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12412760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ỏi - đáp: Lộ trình du học với ngân sách thấ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911" y="854743"/>
            <a:ext cx="5636712" cy="335780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422631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914720"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 Thiệu Database</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37711" y="606844"/>
            <a:ext cx="750939" cy="835335"/>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a:solidFill>
                    <a:srgbClr val="FFC000"/>
                  </a:solidFill>
                  <a:latin typeface="Impact" panose="020B0806030902050204" pitchFamily="34" charset="0"/>
                </a:rPr>
                <a:t>01</a:t>
              </a:r>
              <a:endParaRPr lang="zh-CN" altLang="en-US" sz="2100">
                <a:solidFill>
                  <a:srgbClr val="FFC000"/>
                </a:solidFill>
                <a:latin typeface="Impact" panose="020B0806030902050204" pitchFamily="34" charset="0"/>
              </a:endParaRPr>
            </a:p>
          </p:txBody>
        </p:sp>
      </p:grpSp>
      <p:pic>
        <p:nvPicPr>
          <p:cNvPr id="4" name="Picture 3">
            <a:extLst>
              <a:ext uri="{FF2B5EF4-FFF2-40B4-BE49-F238E27FC236}">
                <a16:creationId xmlns:a16="http://schemas.microsoft.com/office/drawing/2014/main" id="{57E9A032-5A0D-44E0-9DFC-A64442457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656" y="1164357"/>
            <a:ext cx="4169409" cy="3329795"/>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386297227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914720"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 Thiệu Database</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37711" y="606844"/>
            <a:ext cx="750939" cy="835335"/>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a:solidFill>
                    <a:srgbClr val="FFC000"/>
                  </a:solidFill>
                  <a:latin typeface="Impact" panose="020B0806030902050204" pitchFamily="34" charset="0"/>
                </a:rPr>
                <a:t>01</a:t>
              </a:r>
              <a:endParaRPr lang="zh-CN" altLang="en-US" sz="2100">
                <a:solidFill>
                  <a:srgbClr val="FFC000"/>
                </a:solidFill>
                <a:latin typeface="Impact" panose="020B0806030902050204" pitchFamily="34" charset="0"/>
              </a:endParaRPr>
            </a:p>
          </p:txBody>
        </p:sp>
      </p:grpSp>
      <p:sp>
        <p:nvSpPr>
          <p:cNvPr id="2" name="Rectangle 1">
            <a:extLst>
              <a:ext uri="{FF2B5EF4-FFF2-40B4-BE49-F238E27FC236}">
                <a16:creationId xmlns:a16="http://schemas.microsoft.com/office/drawing/2014/main" id="{9B0B692F-3ABA-49AF-AEB4-1B1427F94A7A}"/>
              </a:ext>
            </a:extLst>
          </p:cNvPr>
          <p:cNvSpPr/>
          <p:nvPr/>
        </p:nvSpPr>
        <p:spPr>
          <a:xfrm>
            <a:off x="1191658" y="1242747"/>
            <a:ext cx="6679379" cy="2031325"/>
          </a:xfrm>
          <a:prstGeom prst="rect">
            <a:avLst/>
          </a:prstGeom>
        </p:spPr>
        <p:txBody>
          <a:bodyPr wrap="square">
            <a:spAutoFit/>
          </a:bodyPr>
          <a:lstStyle/>
          <a:p>
            <a:pPr marL="342900" indent="-342900">
              <a:buFont typeface="Wingdings" panose="05000000000000000000" pitchFamily="2" charset="2"/>
              <a:buChar char="Ø"/>
            </a:pPr>
            <a:r>
              <a:rPr lang="vi-VN" sz="2100">
                <a:solidFill>
                  <a:srgbClr val="222222"/>
                </a:solidFill>
                <a:latin typeface="+mj-lt"/>
              </a:rPr>
              <a:t>Quản lý dữ liệu là quản lý một số lượng lớn dữ liệu, bao gồm cả việc lưu trữ và cung cấp cơ chế cho phép Thao tác (thêm, sửa, xóa dữ liệu) và Truy vấn dữ liệu. </a:t>
            </a:r>
            <a:endParaRPr lang="en-US" sz="2100">
              <a:solidFill>
                <a:srgbClr val="222222"/>
              </a:solidFill>
              <a:latin typeface="+mj-lt"/>
            </a:endParaRPr>
          </a:p>
          <a:p>
            <a:pPr marL="342900" indent="-342900">
              <a:buFont typeface="Wingdings" panose="05000000000000000000" pitchFamily="2" charset="2"/>
              <a:buChar char="Ø"/>
            </a:pPr>
            <a:r>
              <a:rPr lang="vi-VN" sz="2100">
                <a:solidFill>
                  <a:srgbClr val="222222"/>
                </a:solidFill>
                <a:latin typeface="+mj-lt"/>
              </a:rPr>
              <a:t>Hai phương pháp quản lý dữ liệu: Hệ thống quản lý bằng file</a:t>
            </a:r>
            <a:r>
              <a:rPr lang="en-US" sz="2100">
                <a:solidFill>
                  <a:srgbClr val="222222"/>
                </a:solidFill>
                <a:latin typeface="Times New Roman" panose="02020603050405020304" pitchFamily="18" charset="0"/>
                <a:cs typeface="Times New Roman" panose="02020603050405020304" pitchFamily="18" charset="0"/>
              </a:rPr>
              <a:t>(excel/csv/text/…)</a:t>
            </a:r>
            <a:r>
              <a:rPr lang="vi-VN" sz="2100">
                <a:solidFill>
                  <a:srgbClr val="222222"/>
                </a:solidFill>
                <a:latin typeface="Times New Roman" panose="02020603050405020304" pitchFamily="18" charset="0"/>
                <a:cs typeface="Times New Roman" panose="02020603050405020304" pitchFamily="18" charset="0"/>
              </a:rPr>
              <a:t> </a:t>
            </a:r>
            <a:r>
              <a:rPr lang="vi-VN" sz="2100">
                <a:solidFill>
                  <a:srgbClr val="222222"/>
                </a:solidFill>
                <a:latin typeface="+mj-lt"/>
              </a:rPr>
              <a:t>và Hệ thống quản lý bằng CSDL</a:t>
            </a:r>
            <a:r>
              <a:rPr lang="en-US" sz="2100">
                <a:solidFill>
                  <a:srgbClr val="222222"/>
                </a:solidFill>
                <a:latin typeface="Times New Roman" panose="02020603050405020304" pitchFamily="18" charset="0"/>
                <a:cs typeface="Times New Roman" panose="02020603050405020304" pitchFamily="18" charset="0"/>
              </a:rPr>
              <a:t>(DB)</a:t>
            </a:r>
            <a:endParaRPr lang="en-US" sz="210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24563645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914720"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 Thiệu Database</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37711" y="606844"/>
            <a:ext cx="750939" cy="835335"/>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a:solidFill>
                    <a:srgbClr val="FFC000"/>
                  </a:solidFill>
                  <a:latin typeface="Impact" panose="020B0806030902050204" pitchFamily="34" charset="0"/>
                </a:rPr>
                <a:t>01</a:t>
              </a:r>
              <a:endParaRPr lang="zh-CN" altLang="en-US" sz="2100">
                <a:solidFill>
                  <a:srgbClr val="FFC000"/>
                </a:solidFill>
                <a:latin typeface="Impact" panose="020B0806030902050204" pitchFamily="34" charset="0"/>
              </a:endParaRPr>
            </a:p>
          </p:txBody>
        </p:sp>
      </p:grpSp>
      <p:sp>
        <p:nvSpPr>
          <p:cNvPr id="2" name="TextBox 1">
            <a:extLst>
              <a:ext uri="{FF2B5EF4-FFF2-40B4-BE49-F238E27FC236}">
                <a16:creationId xmlns:a16="http://schemas.microsoft.com/office/drawing/2014/main" id="{06FA11DC-805F-45B3-BA6C-E45D70E56FCC}"/>
              </a:ext>
            </a:extLst>
          </p:cNvPr>
          <p:cNvSpPr txBox="1"/>
          <p:nvPr/>
        </p:nvSpPr>
        <p:spPr>
          <a:xfrm>
            <a:off x="1143001" y="1229004"/>
            <a:ext cx="6809343" cy="3000821"/>
          </a:xfrm>
          <a:prstGeom prst="rect">
            <a:avLst/>
          </a:prstGeom>
          <a:noFill/>
        </p:spPr>
        <p:txBody>
          <a:bodyPr wrap="square" rtlCol="0">
            <a:spAutoFit/>
          </a:bodyPr>
          <a:lstStyle/>
          <a:p>
            <a:r>
              <a:rPr lang="en-US" sz="2100" b="1">
                <a:latin typeface="Times New Roman" panose="02020603050405020304" pitchFamily="18" charset="0"/>
                <a:cs typeface="Times New Roman" panose="02020603050405020304" pitchFamily="18" charset="0"/>
              </a:rPr>
              <a:t>Hệ quản trị CSDL là gì?:</a:t>
            </a:r>
          </a:p>
          <a:p>
            <a:pPr marL="342900" indent="-342900">
              <a:buFont typeface="Wingdings" panose="05000000000000000000" pitchFamily="2" charset="2"/>
              <a:buChar char="Ø"/>
            </a:pPr>
            <a:r>
              <a:rPr lang="vi-VN" sz="2100">
                <a:latin typeface="Times New Roman" panose="02020603050405020304" pitchFamily="18" charset="0"/>
                <a:cs typeface="Times New Roman" panose="02020603050405020304" pitchFamily="18" charset="0"/>
              </a:rPr>
              <a:t>Hệ quản trị cơ sở dữ liệu (Database Management System - DBMS): Là một hệ thống phần mềm cho phép tạo lập cơ sở dữ liệu và điều khiển mọi truy </a:t>
            </a:r>
            <a:r>
              <a:rPr lang="en-US" sz="2100">
                <a:latin typeface="Times New Roman" panose="02020603050405020304" pitchFamily="18" charset="0"/>
                <a:cs typeface="Times New Roman" panose="02020603050405020304" pitchFamily="18" charset="0"/>
              </a:rPr>
              <a:t>cập </a:t>
            </a:r>
            <a:r>
              <a:rPr lang="vi-VN" sz="2100">
                <a:latin typeface="Times New Roman" panose="02020603050405020304" pitchFamily="18" charset="0"/>
                <a:cs typeface="Times New Roman" panose="02020603050405020304" pitchFamily="18" charset="0"/>
              </a:rPr>
              <a:t>đối với cơ sở dữ liệu đó.</a:t>
            </a:r>
            <a:endParaRPr lang="en-US" sz="21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Giúp tạo, thao tác với c</a:t>
            </a:r>
            <a:r>
              <a:rPr lang="vi-VN" sz="2100">
                <a:latin typeface="Times New Roman" panose="02020603050405020304" pitchFamily="18" charset="0"/>
                <a:cs typeface="Times New Roman" panose="02020603050405020304" pitchFamily="18" charset="0"/>
              </a:rPr>
              <a:t>ơ</a:t>
            </a:r>
            <a:r>
              <a:rPr lang="en-US" sz="2100">
                <a:latin typeface="Times New Roman" panose="02020603050405020304" pitchFamily="18" charset="0"/>
                <a:cs typeface="Times New Roman" panose="02020603050405020304" pitchFamily="18" charset="0"/>
              </a:rPr>
              <a:t> sở dữ liệu một cách dễ dàng, thuận tiện và đem lại hiệu năng cao</a:t>
            </a:r>
          </a:p>
          <a:p>
            <a:pPr marL="342900" indent="-342900">
              <a:buFont typeface="Wingdings" panose="05000000000000000000" pitchFamily="2" charset="2"/>
              <a:buChar char="Ø"/>
            </a:pPr>
            <a:r>
              <a:rPr lang="en-US" sz="2100">
                <a:latin typeface="Times New Roman" panose="02020603050405020304" pitchFamily="18" charset="0"/>
                <a:cs typeface="Times New Roman" panose="02020603050405020304" pitchFamily="18" charset="0"/>
              </a:rPr>
              <a:t>VD một số hệ quản trị CSDL: MySQL, SQLServer, Oracle, PosgreSQL,…</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411723465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143001" y="649350"/>
            <a:ext cx="6914720" cy="542781"/>
            <a:chOff x="3129129" y="1121776"/>
            <a:chExt cx="5933741" cy="1171624"/>
          </a:xfrm>
        </p:grpSpPr>
        <p:sp>
          <p:nvSpPr>
            <p:cNvPr id="19" name="圆角矩形 18"/>
            <p:cNvSpPr/>
            <p:nvPr/>
          </p:nvSpPr>
          <p:spPr>
            <a:xfrm>
              <a:off x="3129129" y="1121776"/>
              <a:ext cx="5933741" cy="1171624"/>
            </a:xfrm>
            <a:prstGeom prst="roundRect">
              <a:avLst>
                <a:gd name="adj" fmla="val 50000"/>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20" name="圆角矩形 19"/>
            <p:cNvSpPr/>
            <p:nvPr/>
          </p:nvSpPr>
          <p:spPr>
            <a:xfrm>
              <a:off x="3289330" y="1253414"/>
              <a:ext cx="5613340" cy="908350"/>
            </a:xfrm>
            <a:prstGeom prst="roundRect">
              <a:avLst>
                <a:gd name="adj" fmla="val 50000"/>
              </a:avLst>
            </a:prstGeom>
            <a:gradFill>
              <a:gsLst>
                <a:gs pos="0">
                  <a:srgbClr val="FFAA2D"/>
                </a:gs>
                <a:gs pos="100000">
                  <a:srgbClr val="FFD393"/>
                </a:gs>
              </a:gsLst>
              <a:lin ang="0" scaled="0"/>
            </a:grad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Giới Thiệu Database</a:t>
              </a:r>
              <a:endParaRPr lang="zh-CN" altLang="en-US" sz="21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2" name="组合 21"/>
          <p:cNvGrpSpPr/>
          <p:nvPr/>
        </p:nvGrpSpPr>
        <p:grpSpPr>
          <a:xfrm>
            <a:off x="1237711" y="606844"/>
            <a:ext cx="750939" cy="835335"/>
            <a:chOff x="3222820" y="1148080"/>
            <a:chExt cx="1484216" cy="1750177"/>
          </a:xfrm>
        </p:grpSpPr>
        <p:grpSp>
          <p:nvGrpSpPr>
            <p:cNvPr id="26" name="组合 25"/>
            <p:cNvGrpSpPr/>
            <p:nvPr/>
          </p:nvGrpSpPr>
          <p:grpSpPr>
            <a:xfrm>
              <a:off x="3420363" y="1295115"/>
              <a:ext cx="1286673" cy="1603142"/>
              <a:chOff x="7380501" y="2927402"/>
              <a:chExt cx="2311887" cy="2880512"/>
            </a:xfrm>
          </p:grpSpPr>
          <p:sp>
            <p:nvSpPr>
              <p:cNvPr id="28" name="椭圆 50"/>
              <p:cNvSpPr/>
              <p:nvPr/>
            </p:nvSpPr>
            <p:spPr>
              <a:xfrm rot="18900000">
                <a:off x="7501948" y="2927402"/>
                <a:ext cx="2190440"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9"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0"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7" name="椭圆 26"/>
            <p:cNvSpPr/>
            <p:nvPr/>
          </p:nvSpPr>
          <p:spPr>
            <a:xfrm>
              <a:off x="3222820" y="1148080"/>
              <a:ext cx="1284820" cy="1284821"/>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a:solidFill>
                    <a:srgbClr val="FFC000"/>
                  </a:solidFill>
                  <a:latin typeface="Impact" panose="020B0806030902050204" pitchFamily="34" charset="0"/>
                </a:rPr>
                <a:t>01</a:t>
              </a:r>
              <a:endParaRPr lang="zh-CN" altLang="en-US" sz="2100">
                <a:solidFill>
                  <a:srgbClr val="FFC000"/>
                </a:solidFill>
                <a:latin typeface="Impact" panose="020B0806030902050204" pitchFamily="34" charset="0"/>
              </a:endParaRPr>
            </a:p>
          </p:txBody>
        </p:sp>
      </p:grpSp>
      <p:graphicFrame>
        <p:nvGraphicFramePr>
          <p:cNvPr id="3" name="Table 3">
            <a:extLst>
              <a:ext uri="{FF2B5EF4-FFF2-40B4-BE49-F238E27FC236}">
                <a16:creationId xmlns:a16="http://schemas.microsoft.com/office/drawing/2014/main" id="{5C356FAA-B49D-4F77-90A8-143FCB1A350F}"/>
              </a:ext>
            </a:extLst>
          </p:cNvPr>
          <p:cNvGraphicFramePr>
            <a:graphicFrameLocks noGrp="1"/>
          </p:cNvGraphicFramePr>
          <p:nvPr>
            <p:extLst>
              <p:ext uri="{D42A27DB-BD31-4B8C-83A1-F6EECF244321}">
                <p14:modId xmlns:p14="http://schemas.microsoft.com/office/powerpoint/2010/main" val="2181189940"/>
              </p:ext>
            </p:extLst>
          </p:nvPr>
        </p:nvGraphicFramePr>
        <p:xfrm>
          <a:off x="1214685" y="1400519"/>
          <a:ext cx="6714633" cy="2932236"/>
        </p:xfrm>
        <a:graphic>
          <a:graphicData uri="http://schemas.openxmlformats.org/drawingml/2006/table">
            <a:tbl>
              <a:tblPr firstRow="1" bandRow="1">
                <a:tableStyleId>{21E4AEA4-8DFA-4A89-87EB-49C32662AFE0}</a:tableStyleId>
              </a:tblPr>
              <a:tblGrid>
                <a:gridCol w="3341847">
                  <a:extLst>
                    <a:ext uri="{9D8B030D-6E8A-4147-A177-3AD203B41FA5}">
                      <a16:colId xmlns:a16="http://schemas.microsoft.com/office/drawing/2014/main" val="612886166"/>
                    </a:ext>
                  </a:extLst>
                </a:gridCol>
                <a:gridCol w="3372786">
                  <a:extLst>
                    <a:ext uri="{9D8B030D-6E8A-4147-A177-3AD203B41FA5}">
                      <a16:colId xmlns:a16="http://schemas.microsoft.com/office/drawing/2014/main" val="1508440901"/>
                    </a:ext>
                  </a:extLst>
                </a:gridCol>
              </a:tblGrid>
              <a:tr h="673638">
                <a:tc>
                  <a:txBody>
                    <a:bodyPr/>
                    <a:lstStyle/>
                    <a:p>
                      <a:pPr algn="ctr"/>
                      <a:r>
                        <a:rPr lang="en-US" sz="1900">
                          <a:latin typeface="Times New Roman" panose="02020603050405020304" pitchFamily="18" charset="0"/>
                          <a:cs typeface="Times New Roman" panose="02020603050405020304" pitchFamily="18" charset="0"/>
                        </a:rPr>
                        <a:t>CSDL </a:t>
                      </a:r>
                    </a:p>
                    <a:p>
                      <a:pPr algn="ctr"/>
                      <a:r>
                        <a:rPr lang="en-US" sz="1900">
                          <a:latin typeface="Times New Roman" panose="02020603050405020304" pitchFamily="18" charset="0"/>
                          <a:cs typeface="Times New Roman" panose="02020603050405020304" pitchFamily="18" charset="0"/>
                        </a:rPr>
                        <a:t>(Database)</a:t>
                      </a:r>
                    </a:p>
                  </a:txBody>
                  <a:tcPr marL="68580" marR="68580" marT="34290" marB="34290"/>
                </a:tc>
                <a:tc>
                  <a:txBody>
                    <a:bodyPr/>
                    <a:lstStyle/>
                    <a:p>
                      <a:pPr algn="ctr"/>
                      <a:r>
                        <a:rPr lang="en-US" sz="1900">
                          <a:latin typeface="Times New Roman" panose="02020603050405020304" pitchFamily="18" charset="0"/>
                          <a:cs typeface="Times New Roman" panose="02020603050405020304" pitchFamily="18" charset="0"/>
                        </a:rPr>
                        <a:t>Hệ Quản Trị CSDL (DBMS – DB Management System)</a:t>
                      </a:r>
                    </a:p>
                  </a:txBody>
                  <a:tcPr marL="68580" marR="68580" marT="34290" marB="34290"/>
                </a:tc>
                <a:extLst>
                  <a:ext uri="{0D108BD9-81ED-4DB2-BD59-A6C34878D82A}">
                    <a16:rowId xmlns:a16="http://schemas.microsoft.com/office/drawing/2014/main" val="650949106"/>
                  </a:ext>
                </a:extLst>
              </a:tr>
              <a:tr h="673638">
                <a:tc>
                  <a:txBody>
                    <a:bodyPr/>
                    <a:lstStyle/>
                    <a:p>
                      <a:r>
                        <a:rPr lang="en-US" sz="1900">
                          <a:latin typeface="Times New Roman" panose="02020603050405020304" pitchFamily="18" charset="0"/>
                          <a:cs typeface="Times New Roman" panose="02020603050405020304" pitchFamily="18" charset="0"/>
                        </a:rPr>
                        <a:t>Là tập hợp các dữ liệu</a:t>
                      </a:r>
                    </a:p>
                  </a:txBody>
                  <a:tcPr marL="68580" marR="68580" marT="34290" marB="34290"/>
                </a:tc>
                <a:tc>
                  <a:txBody>
                    <a:bodyPr/>
                    <a:lstStyle/>
                    <a:p>
                      <a:r>
                        <a:rPr lang="en-US" sz="1900">
                          <a:latin typeface="Times New Roman" panose="02020603050405020304" pitchFamily="18" charset="0"/>
                          <a:cs typeface="Times New Roman" panose="02020603050405020304" pitchFamily="18" charset="0"/>
                        </a:rPr>
                        <a:t>Là ch</a:t>
                      </a:r>
                      <a:r>
                        <a:rPr lang="vi-VN" sz="1900">
                          <a:latin typeface="Times New Roman" panose="02020603050405020304" pitchFamily="18" charset="0"/>
                          <a:cs typeface="Times New Roman" panose="02020603050405020304" pitchFamily="18" charset="0"/>
                        </a:rPr>
                        <a:t>ư</a:t>
                      </a:r>
                      <a:r>
                        <a:rPr lang="en-US" sz="1900">
                          <a:latin typeface="Times New Roman" panose="02020603050405020304" pitchFamily="18" charset="0"/>
                          <a:cs typeface="Times New Roman" panose="02020603050405020304" pitchFamily="18" charset="0"/>
                        </a:rPr>
                        <a:t>ơng trình phần mềm để tạo và quản lý tập hợp dữ liệu</a:t>
                      </a:r>
                    </a:p>
                  </a:txBody>
                  <a:tcPr marL="68580" marR="68580" marT="34290" marB="34290"/>
                </a:tc>
                <a:extLst>
                  <a:ext uri="{0D108BD9-81ED-4DB2-BD59-A6C34878D82A}">
                    <a16:rowId xmlns:a16="http://schemas.microsoft.com/office/drawing/2014/main" val="1441238500"/>
                  </a:ext>
                </a:extLst>
              </a:tr>
              <a:tr h="640080">
                <a:tc>
                  <a:txBody>
                    <a:bodyPr/>
                    <a:lstStyle/>
                    <a:p>
                      <a:r>
                        <a:rPr lang="en-US" sz="1900">
                          <a:latin typeface="Times New Roman" panose="02020603050405020304" pitchFamily="18" charset="0"/>
                          <a:cs typeface="Times New Roman" panose="02020603050405020304" pitchFamily="18" charset="0"/>
                        </a:rPr>
                        <a:t>Không có sự sắp xếp hay theo một cấu trúc nhất định, cụ thể</a:t>
                      </a:r>
                    </a:p>
                  </a:txBody>
                  <a:tcPr marL="68580" marR="68580" marT="34290" marB="34290"/>
                </a:tc>
                <a:tc>
                  <a:txBody>
                    <a:bodyPr/>
                    <a:lstStyle/>
                    <a:p>
                      <a:r>
                        <a:rPr lang="en-US" sz="1900">
                          <a:latin typeface="Times New Roman" panose="02020603050405020304" pitchFamily="18" charset="0"/>
                          <a:cs typeface="Times New Roman" panose="02020603050405020304" pitchFamily="18" charset="0"/>
                        </a:rPr>
                        <a:t>Có cấu trúc, quan hệ, có sự sắp xếp nhất định</a:t>
                      </a:r>
                    </a:p>
                  </a:txBody>
                  <a:tcPr marL="68580" marR="68580" marT="34290" marB="34290"/>
                </a:tc>
                <a:extLst>
                  <a:ext uri="{0D108BD9-81ED-4DB2-BD59-A6C34878D82A}">
                    <a16:rowId xmlns:a16="http://schemas.microsoft.com/office/drawing/2014/main" val="2765040907"/>
                  </a:ext>
                </a:extLst>
              </a:tr>
              <a:tr h="925830">
                <a:tc>
                  <a:txBody>
                    <a:bodyPr/>
                    <a:lstStyle/>
                    <a:p>
                      <a:r>
                        <a:rPr lang="en-US" sz="1900">
                          <a:latin typeface="Times New Roman" panose="02020603050405020304" pitchFamily="18" charset="0"/>
                          <a:cs typeface="Times New Roman" panose="02020603050405020304" pitchFamily="18" charset="0"/>
                        </a:rPr>
                        <a:t>Không hỗ trợ thao tác với csdl dễ dàng, hoặc có nh</a:t>
                      </a:r>
                      <a:r>
                        <a:rPr lang="vi-VN" sz="1900">
                          <a:latin typeface="Times New Roman" panose="02020603050405020304" pitchFamily="18" charset="0"/>
                          <a:cs typeface="Times New Roman" panose="02020603050405020304" pitchFamily="18" charset="0"/>
                        </a:rPr>
                        <a:t>ư</a:t>
                      </a:r>
                      <a:r>
                        <a:rPr lang="en-US" sz="1900">
                          <a:latin typeface="Times New Roman" panose="02020603050405020304" pitchFamily="18" charset="0"/>
                          <a:cs typeface="Times New Roman" panose="02020603050405020304" pitchFamily="18" charset="0"/>
                        </a:rPr>
                        <a:t>ng sẽ khó khăn, không thuận tiện</a:t>
                      </a:r>
                    </a:p>
                  </a:txBody>
                  <a:tcPr marL="68580" marR="68580" marT="34290" marB="34290"/>
                </a:tc>
                <a:tc>
                  <a:txBody>
                    <a:bodyPr/>
                    <a:lstStyle/>
                    <a:p>
                      <a:r>
                        <a:rPr lang="en-US" sz="1900">
                          <a:latin typeface="Times New Roman" panose="02020603050405020304" pitchFamily="18" charset="0"/>
                          <a:cs typeface="Times New Roman" panose="02020603050405020304" pitchFamily="18" charset="0"/>
                        </a:rPr>
                        <a:t>Hỗ trợ thao tác (CRUD,..) dễ dàng, thuận tiện</a:t>
                      </a:r>
                    </a:p>
                  </a:txBody>
                  <a:tcPr marL="68580" marR="68580" marT="34290" marB="34290"/>
                </a:tc>
                <a:extLst>
                  <a:ext uri="{0D108BD9-81ED-4DB2-BD59-A6C34878D82A}">
                    <a16:rowId xmlns:a16="http://schemas.microsoft.com/office/drawing/2014/main" val="44236605"/>
                  </a:ext>
                </a:extLst>
              </a:tr>
            </a:tbl>
          </a:graphicData>
        </a:graphic>
      </p:graphicFrame>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21834291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7"/>
          <p:cNvGrpSpPr/>
          <p:nvPr/>
        </p:nvGrpSpPr>
        <p:grpSpPr>
          <a:xfrm>
            <a:off x="1143000" y="642937"/>
            <a:ext cx="6858000" cy="460754"/>
            <a:chOff x="3129129" y="1121776"/>
            <a:chExt cx="5933741" cy="1171624"/>
          </a:xfrm>
          <a:solidFill>
            <a:schemeClr val="accent1">
              <a:lumMod val="75000"/>
            </a:schemeClr>
          </a:solidFill>
        </p:grpSpPr>
        <p:sp>
          <p:nvSpPr>
            <p:cNvPr id="13"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14"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cs typeface="Times New Roman" panose="02020603050405020304" pitchFamily="18" charset="0"/>
                </a:rPr>
                <a:t>Cài Đặt Hệ Quản Trị CSDL MySQL</a:t>
              </a:r>
              <a:endParaRPr lang="zh-CN" altLang="en-US" sz="21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p:cNvGrpSpPr/>
          <p:nvPr/>
        </p:nvGrpSpPr>
        <p:grpSpPr>
          <a:xfrm>
            <a:off x="1327000" y="601708"/>
            <a:ext cx="752156" cy="719461"/>
            <a:chOff x="3150396" y="933507"/>
            <a:chExt cx="1350360" cy="1758295"/>
          </a:xfrm>
        </p:grpSpPr>
        <p:grpSp>
          <p:nvGrpSpPr>
            <p:cNvPr id="16" name="组合 21"/>
            <p:cNvGrpSpPr/>
            <p:nvPr/>
          </p:nvGrpSpPr>
          <p:grpSpPr>
            <a:xfrm>
              <a:off x="3150396" y="933507"/>
              <a:ext cx="1350360" cy="1758295"/>
              <a:chOff x="3222820" y="1148080"/>
              <a:chExt cx="1284820" cy="1672959"/>
            </a:xfrm>
          </p:grpSpPr>
          <p:grpSp>
            <p:nvGrpSpPr>
              <p:cNvPr id="21" name="组合 25"/>
              <p:cNvGrpSpPr/>
              <p:nvPr/>
            </p:nvGrpSpPr>
            <p:grpSpPr>
              <a:xfrm>
                <a:off x="3283275" y="1217897"/>
                <a:ext cx="1219082" cy="1603142"/>
                <a:chOff x="7134179" y="2788658"/>
                <a:chExt cx="2190439" cy="2880512"/>
              </a:xfrm>
            </p:grpSpPr>
            <p:sp>
              <p:nvSpPr>
                <p:cNvPr id="24" name="椭圆 50"/>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p>
            </p:txBody>
          </p:sp>
        </p:grpSp>
        <p:sp>
          <p:nvSpPr>
            <p:cNvPr id="17" name="文本框 23"/>
            <p:cNvSpPr txBox="1"/>
            <p:nvPr/>
          </p:nvSpPr>
          <p:spPr>
            <a:xfrm>
              <a:off x="3358016" y="1147356"/>
              <a:ext cx="883672" cy="1015438"/>
            </a:xfrm>
            <a:prstGeom prst="rect">
              <a:avLst/>
            </a:prstGeom>
            <a:noFill/>
          </p:spPr>
          <p:txBody>
            <a:bodyPr wrap="square" rtlCol="0">
              <a:spAutoFit/>
            </a:bodyPr>
            <a:lstStyle/>
            <a:p>
              <a:r>
                <a:rPr lang="en-US" altLang="zh-CN"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2" name="TextBox 1">
            <a:extLst>
              <a:ext uri="{FF2B5EF4-FFF2-40B4-BE49-F238E27FC236}">
                <a16:creationId xmlns:a16="http://schemas.microsoft.com/office/drawing/2014/main" id="{D3D27428-1F31-4266-8904-32D8848FABC3}"/>
              </a:ext>
            </a:extLst>
          </p:cNvPr>
          <p:cNvSpPr txBox="1"/>
          <p:nvPr/>
        </p:nvSpPr>
        <p:spPr>
          <a:xfrm>
            <a:off x="661481" y="1179968"/>
            <a:ext cx="3735422" cy="3000821"/>
          </a:xfrm>
          <a:prstGeom prst="rect">
            <a:avLst/>
          </a:prstGeom>
          <a:noFill/>
        </p:spPr>
        <p:txBody>
          <a:bodyPr wrap="square" rtlCol="0">
            <a:spAutoFit/>
          </a:bodyPr>
          <a:lstStyle/>
          <a:p>
            <a:r>
              <a:rPr lang="en-US" sz="2100" dirty="0">
                <a:latin typeface="Times New Roman" panose="02020603050405020304" pitchFamily="18" charset="0"/>
                <a:cs typeface="Times New Roman" panose="02020603050405020304" pitchFamily="18" charset="0"/>
              </a:rPr>
              <a:t>H</a:t>
            </a:r>
            <a:r>
              <a:rPr lang="vi-VN" sz="2100" dirty="0">
                <a:latin typeface="Times New Roman" panose="02020603050405020304" pitchFamily="18" charset="0"/>
                <a:cs typeface="Times New Roman" panose="02020603050405020304" pitchFamily="18" charset="0"/>
              </a:rPr>
              <a:t>ư</a:t>
            </a:r>
            <a:r>
              <a:rPr lang="en-US" sz="2100" dirty="0" err="1">
                <a:latin typeface="Times New Roman" panose="02020603050405020304" pitchFamily="18" charset="0"/>
                <a:cs typeface="Times New Roman" panose="02020603050405020304" pitchFamily="18" charset="0"/>
              </a:rPr>
              <a:t>ớng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dẫn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cài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đặt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hệ</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quản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trị</a:t>
            </a:r>
            <a:r>
              <a:rPr lang="en-US" sz="2100" dirty="0">
                <a:latin typeface="Times New Roman" panose="02020603050405020304" pitchFamily="18" charset="0"/>
                <a:cs typeface="Times New Roman" panose="02020603050405020304" pitchFamily="18" charset="0"/>
              </a:rPr>
              <a:t> CSDL MySQL: </a:t>
            </a:r>
          </a:p>
          <a:p>
            <a:r>
              <a:rPr lang="en-US" sz="2100" dirty="0">
                <a:latin typeface="Times New Roman" panose="02020603050405020304" pitchFamily="18" charset="0"/>
                <a:cs typeface="Times New Roman" panose="02020603050405020304" pitchFamily="18" charset="0"/>
                <a:hlinkClick r:id="rId3"/>
              </a:rPr>
              <a:t>https://o7planning.org/vi/10221/huong-dan-cai-dat-va-cau-hinh-mysql-community</a:t>
            </a:r>
            <a:br>
              <a:rPr lang="en-US" sz="2100" dirty="0">
                <a:latin typeface="Times New Roman" panose="02020603050405020304" pitchFamily="18" charset="0"/>
                <a:cs typeface="Times New Roman" panose="02020603050405020304" pitchFamily="18" charset="0"/>
              </a:rPr>
            </a:br>
            <a:r>
              <a:rPr lang="en-US" sz="2100" b="1" dirty="0" err="1">
                <a:latin typeface="Times New Roman" panose="02020603050405020304" pitchFamily="18" charset="0"/>
                <a:cs typeface="Times New Roman" panose="02020603050405020304" pitchFamily="18" charset="0"/>
              </a:rPr>
              <a:t>Lưu</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ý</a:t>
            </a:r>
            <a:r>
              <a:rPr lang="en-US" sz="2100" b="1" dirty="0">
                <a:latin typeface="Times New Roman" panose="02020603050405020304" pitchFamily="18" charset="0"/>
                <a:cs typeface="Times New Roman" panose="02020603050405020304" pitchFamily="18" charset="0"/>
              </a:rPr>
              <a:t> : </a:t>
            </a:r>
            <a:r>
              <a:rPr lang="en-US" sz="2100" dirty="0" err="1">
                <a:latin typeface="Times New Roman" panose="02020603050405020304" pitchFamily="18" charset="0"/>
                <a:cs typeface="Times New Roman" panose="02020603050405020304" pitchFamily="18" charset="0"/>
              </a:rPr>
              <a:t>tại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bước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đặt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mật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khẩu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cho</a:t>
            </a:r>
            <a:r>
              <a:rPr lang="en-US" sz="2100" dirty="0">
                <a:latin typeface="Times New Roman" panose="02020603050405020304" pitchFamily="18" charset="0"/>
                <a:cs typeface="Times New Roman" panose="02020603050405020304" pitchFamily="18" charset="0"/>
              </a:rPr>
              <a:t> database, </a:t>
            </a:r>
            <a:r>
              <a:rPr lang="en-US" sz="2100" dirty="0" err="1">
                <a:latin typeface="Times New Roman" panose="02020603050405020304" pitchFamily="18" charset="0"/>
                <a:cs typeface="Times New Roman" panose="02020603050405020304" pitchFamily="18" charset="0"/>
              </a:rPr>
              <a:t>cần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ghi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nhớ</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mật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khẩu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truy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cập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vào</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mỗi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mơ</a:t>
            </a:r>
            <a:r>
              <a:rPr lang="en-US" sz="2100" dirty="0">
                <a:latin typeface="Times New Roman" panose="02020603050405020304" pitchFamily="18" charset="0"/>
                <a:cs typeface="Times New Roman" panose="02020603050405020304" pitchFamily="18" charset="0"/>
              </a:rPr>
              <a:t> database </a:t>
            </a:r>
          </a:p>
        </p:txBody>
      </p:sp>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pic>
        <p:nvPicPr>
          <p:cNvPr id="4" name="Picture 3">
            <a:extLst>
              <a:ext uri="{FF2B5EF4-FFF2-40B4-BE49-F238E27FC236}">
                <a16:creationId xmlns:a16="http://schemas.microsoft.com/office/drawing/2014/main" id="{67A4FD50-9AB0-F614-A154-AF26DFD83FC3}"/>
              </a:ext>
            </a:extLst>
          </p:cNvPr>
          <p:cNvPicPr>
            <a:picLocks noChangeAspect="1"/>
          </p:cNvPicPr>
          <p:nvPr/>
        </p:nvPicPr>
        <p:blipFill>
          <a:blip r:embed="rId5"/>
          <a:stretch>
            <a:fillRect/>
          </a:stretch>
        </p:blipFill>
        <p:spPr>
          <a:xfrm>
            <a:off x="4396903" y="1179968"/>
            <a:ext cx="4384542" cy="3372315"/>
          </a:xfrm>
          <a:prstGeom prst="rect">
            <a:avLst/>
          </a:prstGeom>
        </p:spPr>
      </p:pic>
    </p:spTree>
    <p:extLst>
      <p:ext uri="{BB962C8B-B14F-4D97-AF65-F5344CB8AC3E}">
        <p14:creationId xmlns:p14="http://schemas.microsoft.com/office/powerpoint/2010/main" val="7719049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13200-1811-D65F-3218-DAA089576475}"/>
            </a:ext>
          </a:extLst>
        </p:cNvPr>
        <p:cNvGrpSpPr/>
        <p:nvPr/>
      </p:nvGrpSpPr>
      <p:grpSpPr>
        <a:xfrm>
          <a:off x="0" y="0"/>
          <a:ext cx="0" cy="0"/>
          <a:chOff x="0" y="0"/>
          <a:chExt cx="0" cy="0"/>
        </a:xfrm>
      </p:grpSpPr>
      <p:grpSp>
        <p:nvGrpSpPr>
          <p:cNvPr id="12" name="组合 17">
            <a:extLst>
              <a:ext uri="{FF2B5EF4-FFF2-40B4-BE49-F238E27FC236}">
                <a16:creationId xmlns:a16="http://schemas.microsoft.com/office/drawing/2014/main" id="{8A69A605-8DDB-FCED-9642-7C4DCFED2CD7}"/>
              </a:ext>
            </a:extLst>
          </p:cNvPr>
          <p:cNvGrpSpPr/>
          <p:nvPr/>
        </p:nvGrpSpPr>
        <p:grpSpPr>
          <a:xfrm>
            <a:off x="1143000" y="642937"/>
            <a:ext cx="6858000" cy="460754"/>
            <a:chOff x="3129129" y="1121776"/>
            <a:chExt cx="5933741" cy="1171624"/>
          </a:xfrm>
          <a:solidFill>
            <a:schemeClr val="accent1">
              <a:lumMod val="75000"/>
            </a:schemeClr>
          </a:solidFill>
        </p:grpSpPr>
        <p:sp>
          <p:nvSpPr>
            <p:cNvPr id="13" name="圆角矩形 18">
              <a:extLst>
                <a:ext uri="{FF2B5EF4-FFF2-40B4-BE49-F238E27FC236}">
                  <a16:creationId xmlns:a16="http://schemas.microsoft.com/office/drawing/2014/main" id="{25D65442-FC32-5CF4-D483-702C5AF26531}"/>
                </a:ext>
              </a:extLst>
            </p:cNvPr>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solidFill>
                  <a:srgbClr val="FFAA2D"/>
                </a:solidFill>
              </a:endParaRPr>
            </a:p>
          </p:txBody>
        </p:sp>
        <p:sp>
          <p:nvSpPr>
            <p:cNvPr id="14" name="圆角矩形 19">
              <a:extLst>
                <a:ext uri="{FF2B5EF4-FFF2-40B4-BE49-F238E27FC236}">
                  <a16:creationId xmlns:a16="http://schemas.microsoft.com/office/drawing/2014/main" id="{2D437200-CF60-3F36-64CF-0149D0D1B20F}"/>
                </a:ext>
              </a:extLst>
            </p:cNvPr>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100" b="1">
                  <a:solidFill>
                    <a:schemeClr val="bg1"/>
                  </a:solidFill>
                  <a:latin typeface="Times New Roman" panose="02020603050405020304" pitchFamily="18" charset="0"/>
                  <a:cs typeface="Times New Roman" panose="02020603050405020304" pitchFamily="18" charset="0"/>
                </a:rPr>
                <a:t>Cài Đặt Hệ Quản Trị CSDL MySQL</a:t>
              </a:r>
              <a:endParaRPr lang="zh-CN" altLang="en-US" sz="2100" b="1"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20">
            <a:extLst>
              <a:ext uri="{FF2B5EF4-FFF2-40B4-BE49-F238E27FC236}">
                <a16:creationId xmlns:a16="http://schemas.microsoft.com/office/drawing/2014/main" id="{4DDD2837-2BEC-45A8-87C6-6FC80984D6B5}"/>
              </a:ext>
            </a:extLst>
          </p:cNvPr>
          <p:cNvGrpSpPr/>
          <p:nvPr/>
        </p:nvGrpSpPr>
        <p:grpSpPr>
          <a:xfrm>
            <a:off x="1327000" y="601708"/>
            <a:ext cx="752156" cy="719461"/>
            <a:chOff x="3150396" y="933507"/>
            <a:chExt cx="1350360" cy="1758295"/>
          </a:xfrm>
        </p:grpSpPr>
        <p:grpSp>
          <p:nvGrpSpPr>
            <p:cNvPr id="16" name="组合 21">
              <a:extLst>
                <a:ext uri="{FF2B5EF4-FFF2-40B4-BE49-F238E27FC236}">
                  <a16:creationId xmlns:a16="http://schemas.microsoft.com/office/drawing/2014/main" id="{B3E7C720-1DC8-30CD-FF6F-84BAFF04EFF4}"/>
                </a:ext>
              </a:extLst>
            </p:cNvPr>
            <p:cNvGrpSpPr/>
            <p:nvPr/>
          </p:nvGrpSpPr>
          <p:grpSpPr>
            <a:xfrm>
              <a:off x="3150396" y="933507"/>
              <a:ext cx="1350360" cy="1758295"/>
              <a:chOff x="3222820" y="1148080"/>
              <a:chExt cx="1284820" cy="1672959"/>
            </a:xfrm>
          </p:grpSpPr>
          <p:grpSp>
            <p:nvGrpSpPr>
              <p:cNvPr id="21" name="组合 25">
                <a:extLst>
                  <a:ext uri="{FF2B5EF4-FFF2-40B4-BE49-F238E27FC236}">
                    <a16:creationId xmlns:a16="http://schemas.microsoft.com/office/drawing/2014/main" id="{809B286A-3BED-1999-8111-5FBF8978071E}"/>
                  </a:ext>
                </a:extLst>
              </p:cNvPr>
              <p:cNvGrpSpPr/>
              <p:nvPr/>
            </p:nvGrpSpPr>
            <p:grpSpPr>
              <a:xfrm>
                <a:off x="3283275" y="1217897"/>
                <a:ext cx="1219082" cy="1603142"/>
                <a:chOff x="7134179" y="2788658"/>
                <a:chExt cx="2190439" cy="2880512"/>
              </a:xfrm>
            </p:grpSpPr>
            <p:sp>
              <p:nvSpPr>
                <p:cNvPr id="24" name="椭圆 50">
                  <a:extLst>
                    <a:ext uri="{FF2B5EF4-FFF2-40B4-BE49-F238E27FC236}">
                      <a16:creationId xmlns:a16="http://schemas.microsoft.com/office/drawing/2014/main" id="{CCD8D014-7AFE-3C5C-5A9A-567F82CCF430}"/>
                    </a:ext>
                  </a:extLst>
                </p:cNvPr>
                <p:cNvSpPr/>
                <p:nvPr/>
              </p:nvSpPr>
              <p:spPr>
                <a:xfrm rot="18900000">
                  <a:off x="7134179" y="2788658"/>
                  <a:ext cx="2190439" cy="288051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25" name="椭圆 28">
                  <a:extLst>
                    <a:ext uri="{FF2B5EF4-FFF2-40B4-BE49-F238E27FC236}">
                      <a16:creationId xmlns:a16="http://schemas.microsoft.com/office/drawing/2014/main" id="{89FA6C9C-0482-F027-E872-2924FF0460DD}"/>
                    </a:ext>
                  </a:extLst>
                </p:cNvPr>
                <p:cNvSpPr/>
                <p:nvPr/>
              </p:nvSpPr>
              <p:spPr>
                <a:xfrm>
                  <a:off x="7567583" y="3243359"/>
                  <a:ext cx="1344545" cy="1344543"/>
                </a:xfrm>
                <a:prstGeom prst="ellipse">
                  <a:avLst/>
                </a:prstGeom>
                <a:gradFill>
                  <a:gsLst>
                    <a:gs pos="43000">
                      <a:srgbClr val="F7F7F7"/>
                    </a:gs>
                    <a:gs pos="0">
                      <a:schemeClr val="bg1">
                        <a:alpha val="99000"/>
                      </a:schemeClr>
                    </a:gs>
                    <a:gs pos="100000">
                      <a:srgbClr val="B8C0C0"/>
                    </a:gs>
                  </a:gsLst>
                  <a:lin ang="2700000" scaled="1"/>
                </a:gradFill>
                <a:ln>
                  <a:noFill/>
                </a:ln>
                <a:effectLst>
                  <a:outerShdw blurRad="139700" dist="88900" dir="2700000" algn="tl" rotWithShape="0">
                    <a:srgbClr val="494949">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sp>
              <p:nvSpPr>
                <p:cNvPr id="31" name="椭圆 29">
                  <a:extLst>
                    <a:ext uri="{FF2B5EF4-FFF2-40B4-BE49-F238E27FC236}">
                      <a16:creationId xmlns:a16="http://schemas.microsoft.com/office/drawing/2014/main" id="{CB330A36-291D-B7E0-10E1-378EA2EA7347}"/>
                    </a:ext>
                  </a:extLst>
                </p:cNvPr>
                <p:cNvSpPr/>
                <p:nvPr/>
              </p:nvSpPr>
              <p:spPr>
                <a:xfrm>
                  <a:off x="7380501" y="3019185"/>
                  <a:ext cx="1596494" cy="1596494"/>
                </a:xfrm>
                <a:prstGeom prst="ellipse">
                  <a:avLst/>
                </a:prstGeom>
                <a:gradFill>
                  <a:gsLst>
                    <a:gs pos="39000">
                      <a:schemeClr val="bg1"/>
                    </a:gs>
                    <a:gs pos="53000">
                      <a:srgbClr val="F7F7F7"/>
                    </a:gs>
                    <a:gs pos="11000">
                      <a:schemeClr val="bg1">
                        <a:alpha val="99000"/>
                      </a:schemeClr>
                    </a:gs>
                    <a:gs pos="100000">
                      <a:srgbClr val="B8C0C0"/>
                    </a:gs>
                  </a:gsLst>
                  <a:lin ang="2700000" scaled="1"/>
                </a:gradFill>
                <a:ln>
                  <a:noFill/>
                </a:ln>
                <a:effectLst>
                  <a:innerShdw blurRad="444500" dist="152400" dir="2700000">
                    <a:srgbClr val="5F6D6C">
                      <a:alpha val="36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latin typeface="Arial" panose="020B0604020202020204" pitchFamily="34" charset="0"/>
                    <a:ea typeface="Microsoft YaHei" panose="020B0503020204020204" pitchFamily="34" charset="-122"/>
                    <a:sym typeface="Arial" panose="020B0604020202020204" pitchFamily="34" charset="0"/>
                  </a:endParaRPr>
                </a:p>
              </p:txBody>
            </p:sp>
          </p:grpSp>
          <p:sp>
            <p:nvSpPr>
              <p:cNvPr id="23" name="椭圆 26">
                <a:extLst>
                  <a:ext uri="{FF2B5EF4-FFF2-40B4-BE49-F238E27FC236}">
                    <a16:creationId xmlns:a16="http://schemas.microsoft.com/office/drawing/2014/main" id="{241636C6-2B24-12D3-8B43-30C969FDC9F8}"/>
                  </a:ext>
                </a:extLst>
              </p:cNvPr>
              <p:cNvSpPr/>
              <p:nvPr/>
            </p:nvSpPr>
            <p:spPr>
              <a:xfrm>
                <a:off x="3222820" y="1148080"/>
                <a:ext cx="1284820" cy="1284820"/>
              </a:xfrm>
              <a:prstGeom prst="ellipse">
                <a:avLst/>
              </a:prstGeom>
              <a:solidFill>
                <a:schemeClr val="bg1">
                  <a:alpha val="14000"/>
                </a:scheme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100"/>
              </a:p>
            </p:txBody>
          </p:sp>
        </p:grpSp>
        <p:sp>
          <p:nvSpPr>
            <p:cNvPr id="17" name="文本框 23">
              <a:extLst>
                <a:ext uri="{FF2B5EF4-FFF2-40B4-BE49-F238E27FC236}">
                  <a16:creationId xmlns:a16="http://schemas.microsoft.com/office/drawing/2014/main" id="{B288CC2B-6666-C41D-2082-965C6AD4A742}"/>
                </a:ext>
              </a:extLst>
            </p:cNvPr>
            <p:cNvSpPr txBox="1"/>
            <p:nvPr/>
          </p:nvSpPr>
          <p:spPr>
            <a:xfrm>
              <a:off x="3358016" y="1147356"/>
              <a:ext cx="883672" cy="1015438"/>
            </a:xfrm>
            <a:prstGeom prst="rect">
              <a:avLst/>
            </a:prstGeom>
            <a:noFill/>
          </p:spPr>
          <p:txBody>
            <a:bodyPr wrap="square" rtlCol="0">
              <a:spAutoFit/>
            </a:bodyPr>
            <a:lstStyle/>
            <a:p>
              <a:r>
                <a:rPr lang="en-US" altLang="zh-CN"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02</a:t>
              </a:r>
              <a:endParaRPr lang="zh-CN" altLang="en-US" sz="2100" b="1" dirty="0">
                <a:solidFill>
                  <a:schemeClr val="accent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
        <p:nvSpPr>
          <p:cNvPr id="2" name="TextBox 1">
            <a:extLst>
              <a:ext uri="{FF2B5EF4-FFF2-40B4-BE49-F238E27FC236}">
                <a16:creationId xmlns:a16="http://schemas.microsoft.com/office/drawing/2014/main" id="{20E9DA51-A7F6-5DA3-ACBB-51CF51C03A54}"/>
              </a:ext>
            </a:extLst>
          </p:cNvPr>
          <p:cNvSpPr txBox="1"/>
          <p:nvPr/>
        </p:nvSpPr>
        <p:spPr>
          <a:xfrm>
            <a:off x="1223154" y="1179968"/>
            <a:ext cx="6697695" cy="2354491"/>
          </a:xfrm>
          <a:prstGeom prst="rect">
            <a:avLst/>
          </a:prstGeom>
          <a:noFill/>
        </p:spPr>
        <p:txBody>
          <a:bodyPr wrap="square" rtlCol="0">
            <a:spAutoFit/>
          </a:bodyPr>
          <a:lstStyle/>
          <a:p>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2 </a:t>
            </a:r>
            <a:r>
              <a:rPr lang="en-US" sz="2100" dirty="0" err="1">
                <a:latin typeface="Times New Roman" panose="02020603050405020304" pitchFamily="18" charset="0"/>
                <a:cs typeface="Times New Roman" panose="02020603050405020304" pitchFamily="18" charset="0"/>
              </a:rPr>
              <a:t>phần</a:t>
            </a:r>
            <a:r>
              <a:rPr lang="en-US" sz="2100" dirty="0">
                <a:latin typeface="Times New Roman" panose="02020603050405020304" pitchFamily="18" charset="0"/>
                <a:cs typeface="Times New Roman" panose="02020603050405020304" pitchFamily="18" charset="0"/>
              </a:rPr>
              <a:t>: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1.	MySQL Server : </a:t>
            </a:r>
            <a:r>
              <a:rPr lang="en-US" sz="2100" dirty="0" err="1">
                <a:latin typeface="Times New Roman" panose="02020603050405020304" pitchFamily="18" charset="0"/>
                <a:cs typeface="Times New Roman" panose="02020603050405020304" pitchFamily="18" charset="0"/>
              </a:rPr>
              <a:t>là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máy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chủ</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ảo</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trên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máy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tính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nhân</a:t>
            </a:r>
            <a:r>
              <a:rPr lang="en-US" sz="2100" dirty="0">
                <a:latin typeface="Times New Roman" panose="02020603050405020304" pitchFamily="18" charset="0"/>
                <a:cs typeface="Times New Roman" panose="02020603050405020304" pitchFamily="18" charset="0"/>
              </a:rPr>
              <a:t>(localhost) </a:t>
            </a:r>
            <a:r>
              <a:rPr lang="en-US" sz="2100" dirty="0" err="1">
                <a:latin typeface="Times New Roman" panose="02020603050405020304" pitchFamily="18" charset="0"/>
                <a:cs typeface="Times New Roman" panose="02020603050405020304" pitchFamily="18" charset="0"/>
              </a:rPr>
              <a:t>chứa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hệ</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quản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trị</a:t>
            </a:r>
            <a:r>
              <a:rPr lang="en-US" sz="2100" dirty="0">
                <a:latin typeface="Times New Roman" panose="02020603050405020304" pitchFamily="18" charset="0"/>
                <a:cs typeface="Times New Roman" panose="02020603050405020304" pitchFamily="18" charset="0"/>
              </a:rPr>
              <a:t> c</a:t>
            </a:r>
            <a:r>
              <a:rPr lang="vi-VN" sz="2100" dirty="0">
                <a:latin typeface="Times New Roman" panose="02020603050405020304" pitchFamily="18" charset="0"/>
                <a:cs typeface="Times New Roman" panose="02020603050405020304" pitchFamily="18" charset="0"/>
              </a:rPr>
              <a:t>ơ</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sở</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dữ</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liệu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đang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sử</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dụng</a:t>
            </a:r>
            <a:endParaRPr lang="en-US" sz="2100" dirty="0">
              <a:latin typeface="Times New Roman" panose="02020603050405020304" pitchFamily="18" charset="0"/>
              <a:cs typeface="Times New Roman" panose="02020603050405020304" pitchFamily="18" charset="0"/>
            </a:endParaRPr>
          </a:p>
          <a:p>
            <a:r>
              <a:rPr lang="en-US" sz="2100" dirty="0">
                <a:latin typeface="Times New Roman" panose="02020603050405020304" pitchFamily="18" charset="0"/>
                <a:cs typeface="Times New Roman" panose="02020603050405020304" pitchFamily="18" charset="0"/>
              </a:rPr>
              <a:t>2.	MySQL </a:t>
            </a:r>
            <a:r>
              <a:rPr lang="en-US" sz="2100" dirty="0" err="1">
                <a:latin typeface="Times New Roman" panose="02020603050405020304" pitchFamily="18" charset="0"/>
                <a:cs typeface="Times New Roman" panose="02020603050405020304" pitchFamily="18" charset="0"/>
              </a:rPr>
              <a:t>Workbrench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cụ</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trực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quan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giao</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diện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thao</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với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csdl</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rất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nhiều</a:t>
            </a:r>
            <a:r>
              <a:rPr lang="en-US" sz="2100" dirty="0">
                <a:latin typeface="Times New Roman" panose="02020603050405020304" pitchFamily="18" charset="0"/>
                <a:cs typeface="Times New Roman" panose="02020603050405020304" pitchFamily="18" charset="0"/>
              </a:rPr>
              <a:t> tool </a:t>
            </a:r>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kết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nối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đến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csdl</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a:t>
            </a:r>
            <a:r>
              <a:rPr lang="vi-VN" sz="2100" dirty="0">
                <a:latin typeface="Times New Roman" panose="02020603050405020304" pitchFamily="18" charset="0"/>
                <a:cs typeface="Times New Roman" panose="02020603050405020304" pitchFamily="18" charset="0"/>
              </a:rPr>
              <a:t>ư</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xampp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wampp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Datagrip</a:t>
            </a:r>
            <a:r>
              <a:rPr lang="en-US" sz="2100" dirty="0">
                <a:latin typeface="Times New Roman" panose="02020603050405020304" pitchFamily="18" charset="0"/>
                <a:cs typeface="Times New Roman" panose="02020603050405020304" pitchFamily="18" charset="0"/>
              </a:rPr>
              <a:t>,… . Quan </a:t>
            </a:r>
            <a:r>
              <a:rPr lang="en-US" sz="2100" dirty="0" err="1">
                <a:latin typeface="Times New Roman" panose="02020603050405020304" pitchFamily="18" charset="0"/>
                <a:cs typeface="Times New Roman" panose="02020603050405020304" pitchFamily="18" charset="0"/>
              </a:rPr>
              <a:t>trọng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nhất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vẫn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là</a:t>
            </a:r>
            <a:r>
              <a:rPr lang="en-US" sz="2100" dirty="0">
                <a:latin typeface="Times New Roman" panose="02020603050405020304" pitchFamily="18" charset="0"/>
                <a:cs typeface="Times New Roman" panose="02020603050405020304" pitchFamily="18" charset="0"/>
              </a:rPr>
              <a:t> Server. </a:t>
            </a:r>
            <a:r>
              <a:rPr lang="en-US" sz="2100" dirty="0" err="1">
                <a:latin typeface="Times New Roman" panose="02020603050405020304" pitchFamily="18" charset="0"/>
                <a:cs typeface="Times New Roman" panose="02020603050405020304" pitchFamily="18" charset="0"/>
              </a:rPr>
              <a:t>Còn</a:t>
            </a:r>
            <a:r>
              <a:rPr lang="en-US" sz="2100" dirty="0">
                <a:latin typeface="Times New Roman" panose="02020603050405020304" pitchFamily="18" charset="0"/>
                <a:cs typeface="Times New Roman" panose="02020603050405020304" pitchFamily="18" charset="0"/>
              </a:rPr>
              <a:t> tool </a:t>
            </a:r>
            <a:r>
              <a:rPr lang="en-US" sz="2100" dirty="0" err="1">
                <a:latin typeface="Times New Roman" panose="02020603050405020304" pitchFamily="18" charset="0"/>
                <a:cs typeface="Times New Roman" panose="02020603050405020304" pitchFamily="18" charset="0"/>
              </a:rPr>
              <a:t>chỉ</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hỗ</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trợ</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kết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nối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giao</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diện</a:t>
            </a:r>
            <a:endParaRPr lang="en-US" sz="21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16C8B5C1-72C0-C121-FD98-0F098597C1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1"/>
            <a:ext cx="838200" cy="602246"/>
          </a:xfrm>
          <a:prstGeom prst="rect">
            <a:avLst/>
          </a:prstGeom>
        </p:spPr>
      </p:pic>
    </p:spTree>
    <p:extLst>
      <p:ext uri="{BB962C8B-B14F-4D97-AF65-F5344CB8AC3E}">
        <p14:creationId xmlns:p14="http://schemas.microsoft.com/office/powerpoint/2010/main" val="28256541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1+#ppt_w/2"/>
                                          </p:val>
                                        </p:tav>
                                        <p:tav tm="100000">
                                          <p:val>
                                            <p:strVal val="#ppt_x"/>
                                          </p:val>
                                        </p:tav>
                                      </p:tavLst>
                                    </p:anim>
                                    <p:anim calcmode="lin" valueType="num">
                                      <p:cBhvr additive="base">
                                        <p:cTn id="1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3877</TotalTime>
  <Words>2709</Words>
  <Application>Microsoft Macintosh PowerPoint</Application>
  <PresentationFormat>On-screen Show (16:9)</PresentationFormat>
  <Paragraphs>276</Paragraphs>
  <Slides>34</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Impact</vt:lpstr>
      <vt:lpstr>Times New Roman</vt:lpstr>
      <vt:lpstr>Times New Roman (Headings)</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微粒体年度总结计划PPT模版</dc:title>
  <dc:creator>kk</dc:creator>
  <cp:lastModifiedBy>Nguyễn Đắc Kiên</cp:lastModifiedBy>
  <cp:revision>1121</cp:revision>
  <cp:lastPrinted>2019-05-11T01:18:13Z</cp:lastPrinted>
  <dcterms:created xsi:type="dcterms:W3CDTF">2019-05-11T01:18:13Z</dcterms:created>
  <dcterms:modified xsi:type="dcterms:W3CDTF">2024-12-22T14:21:59Z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1033-10.1.0.6758</vt:lpwstr>
  </property>
</Properties>
</file>