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5.jpg" ContentType="image/jp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7.jpg" ContentType="image/jpg"/>
  <Override PartName="/ppt/notesSlides/notesSlide14.xml" ContentType="application/vnd.openxmlformats-officedocument.presentationml.notesSlide+xml"/>
  <Override PartName="/ppt/media/image8.jpg" ContentType="image/jpg"/>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9.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63" r:id="rId2"/>
    <p:sldId id="259"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62" r:id="rId34"/>
  </p:sldIdLst>
  <p:sldSz cx="12192000" cy="6858000"/>
  <p:notesSz cx="6858000" cy="9144000"/>
  <p:embeddedFontLst>
    <p:embeddedFont>
      <p:font typeface="Oi" panose="020B060402020202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231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283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632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1238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6828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913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469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091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97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687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5015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143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148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005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4328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568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470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487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212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101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23164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7958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765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764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627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6853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8725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22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853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10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hyperlink" Target="https://gpcoder.com/4200-cac-nguyen-ly-thiet-ke-huong-doi-tuong/#Open-Closed_principle_OCP" TargetMode="Externa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544500" y="2632776"/>
            <a:ext cx="4626428" cy="615553"/>
          </a:xfrm>
          <a:prstGeom prst="rect">
            <a:avLst/>
          </a:prstGeom>
          <a:noFill/>
          <a:ln>
            <a:noFill/>
          </a:ln>
        </p:spPr>
        <p:txBody>
          <a:bodyPr spcFirstLastPara="1" wrap="square" lIns="0" tIns="0" rIns="0" bIns="0" anchor="t" anchorCtr="0">
            <a:spAutoFit/>
          </a:bodyPr>
          <a:lstStyle/>
          <a:p>
            <a:pPr lvl="0"/>
            <a:r>
              <a:rPr lang="en-US" sz="4000" b="1" dirty="0">
                <a:solidFill>
                  <a:srgbClr val="154A8D"/>
                </a:solidFill>
                <a:latin typeface="Times New Roman" panose="02020603050405020304" pitchFamily="18" charset="0"/>
                <a:cs typeface="Times New Roman" panose="02020603050405020304" pitchFamily="18" charset="0"/>
              </a:rPr>
              <a:t>Design Pattern </a:t>
            </a:r>
            <a:endParaRPr lang="vi-VN" sz="4000" b="1" dirty="0">
              <a:solidFill>
                <a:srgbClr val="154A8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Design Pattern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491221" y="1902850"/>
            <a:ext cx="10556240" cy="3439795"/>
          </a:xfrm>
          <a:prstGeom prst="rect">
            <a:avLst/>
          </a:prstGeom>
        </p:spPr>
        <p:txBody>
          <a:bodyPr vert="horz" wrap="square" lIns="0" tIns="12065" rIns="0" bIns="0" rtlCol="0">
            <a:spAutoFit/>
          </a:bodyPr>
          <a:lstStyle/>
          <a:p>
            <a:pPr marL="469900" indent="-457200">
              <a:lnSpc>
                <a:spcPct val="100000"/>
              </a:lnSpc>
              <a:spcBef>
                <a:spcPts val="95"/>
              </a:spcBef>
              <a:buFont typeface="Wingdings"/>
              <a:buChar char=""/>
              <a:tabLst>
                <a:tab pos="469265" algn="l"/>
                <a:tab pos="469900" algn="l"/>
              </a:tabLst>
            </a:pPr>
            <a:r>
              <a:rPr sz="2800" b="1" spc="-55" dirty="0">
                <a:solidFill>
                  <a:srgbClr val="36365C"/>
                </a:solidFill>
                <a:latin typeface="Times New Roman"/>
                <a:cs typeface="Times New Roman"/>
              </a:rPr>
              <a:t>Trong</a:t>
            </a:r>
            <a:r>
              <a:rPr sz="2800" b="1" dirty="0">
                <a:solidFill>
                  <a:srgbClr val="36365C"/>
                </a:solidFill>
                <a:latin typeface="Times New Roman"/>
                <a:cs typeface="Times New Roman"/>
              </a:rPr>
              <a:t> đó:</a:t>
            </a:r>
            <a:endParaRPr sz="2800" dirty="0">
              <a:latin typeface="Times New Roman"/>
              <a:cs typeface="Times New Roman"/>
            </a:endParaRPr>
          </a:p>
          <a:p>
            <a:pPr marL="1015365" lvl="1" indent="-546100">
              <a:lnSpc>
                <a:spcPct val="100000"/>
              </a:lnSpc>
              <a:buFont typeface="Wingdings"/>
              <a:buChar char=""/>
              <a:tabLst>
                <a:tab pos="1015365" algn="l"/>
                <a:tab pos="1016000" algn="l"/>
              </a:tabLst>
            </a:pPr>
            <a:r>
              <a:rPr sz="2800" b="1" spc="-5" dirty="0">
                <a:solidFill>
                  <a:srgbClr val="36365C"/>
                </a:solidFill>
                <a:latin typeface="Times New Roman"/>
                <a:cs typeface="Times New Roman"/>
              </a:rPr>
              <a:t>Nhóm Structural ( nhóm cấu trúc</a:t>
            </a:r>
            <a:r>
              <a:rPr sz="2800" b="1" spc="75" dirty="0">
                <a:solidFill>
                  <a:srgbClr val="36365C"/>
                </a:solidFill>
                <a:latin typeface="Times New Roman"/>
                <a:cs typeface="Times New Roman"/>
              </a:rPr>
              <a:t> </a:t>
            </a:r>
            <a:r>
              <a:rPr sz="2800" b="1" spc="-5" dirty="0">
                <a:solidFill>
                  <a:srgbClr val="36365C"/>
                </a:solidFill>
                <a:latin typeface="Times New Roman"/>
                <a:cs typeface="Times New Roman"/>
              </a:rPr>
              <a:t>)</a:t>
            </a:r>
            <a:endParaRPr sz="2800" dirty="0">
              <a:latin typeface="Times New Roman"/>
              <a:cs typeface="Times New Roman"/>
            </a:endParaRPr>
          </a:p>
          <a:p>
            <a:pPr marL="1472565" lvl="2" indent="-546100">
              <a:lnSpc>
                <a:spcPct val="100000"/>
              </a:lnSpc>
              <a:buFont typeface="Arial"/>
              <a:buChar char="•"/>
              <a:tabLst>
                <a:tab pos="1472565" algn="l"/>
                <a:tab pos="1473200" algn="l"/>
              </a:tabLst>
            </a:pPr>
            <a:r>
              <a:rPr sz="2800" spc="-10" dirty="0">
                <a:solidFill>
                  <a:srgbClr val="36365C"/>
                </a:solidFill>
                <a:latin typeface="Times New Roman"/>
                <a:cs typeface="Times New Roman"/>
              </a:rPr>
              <a:t>Các </a:t>
            </a:r>
            <a:r>
              <a:rPr sz="2800" spc="-5" dirty="0">
                <a:solidFill>
                  <a:srgbClr val="36365C"/>
                </a:solidFill>
                <a:latin typeface="Times New Roman"/>
                <a:cs typeface="Times New Roman"/>
              </a:rPr>
              <a:t>lớp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kết hợp với nhau tạo thành </a:t>
            </a:r>
            <a:r>
              <a:rPr sz="2800" spc="-10" dirty="0">
                <a:solidFill>
                  <a:srgbClr val="36365C"/>
                </a:solidFill>
                <a:latin typeface="Times New Roman"/>
                <a:cs typeface="Times New Roman"/>
              </a:rPr>
              <a:t>cấu </a:t>
            </a:r>
            <a:r>
              <a:rPr sz="2800" dirty="0">
                <a:solidFill>
                  <a:srgbClr val="36365C"/>
                </a:solidFill>
                <a:latin typeface="Times New Roman"/>
                <a:cs typeface="Times New Roman"/>
              </a:rPr>
              <a:t>trúc </a:t>
            </a:r>
            <a:r>
              <a:rPr sz="2800" spc="-5" dirty="0">
                <a:solidFill>
                  <a:srgbClr val="36365C"/>
                </a:solidFill>
                <a:latin typeface="Times New Roman"/>
                <a:cs typeface="Times New Roman"/>
              </a:rPr>
              <a:t>lớn</a:t>
            </a:r>
            <a:r>
              <a:rPr sz="2800" spc="45" dirty="0">
                <a:solidFill>
                  <a:srgbClr val="36365C"/>
                </a:solidFill>
                <a:latin typeface="Times New Roman"/>
                <a:cs typeface="Times New Roman"/>
              </a:rPr>
              <a:t> </a:t>
            </a:r>
            <a:r>
              <a:rPr sz="2800" spc="-5" dirty="0">
                <a:solidFill>
                  <a:srgbClr val="36365C"/>
                </a:solidFill>
                <a:latin typeface="Times New Roman"/>
                <a:cs typeface="Times New Roman"/>
              </a:rPr>
              <a:t>hơn</a:t>
            </a:r>
            <a:endParaRPr sz="2800" dirty="0">
              <a:latin typeface="Times New Roman"/>
              <a:cs typeface="Times New Roman"/>
            </a:endParaRPr>
          </a:p>
          <a:p>
            <a:pPr marL="1384300" marR="5080" lvl="2" indent="-457200">
              <a:lnSpc>
                <a:spcPct val="100000"/>
              </a:lnSpc>
              <a:buClr>
                <a:srgbClr val="36365C"/>
              </a:buClr>
              <a:buFont typeface="Arial"/>
              <a:buChar char="•"/>
              <a:tabLst>
                <a:tab pos="1472565" algn="l"/>
                <a:tab pos="1473200" algn="l"/>
                <a:tab pos="6490335" algn="l"/>
              </a:tabLst>
            </a:pPr>
            <a:r>
              <a:rPr dirty="0"/>
              <a:t>	</a:t>
            </a:r>
            <a:r>
              <a:rPr sz="2800" spc="-5" dirty="0">
                <a:solidFill>
                  <a:srgbClr val="36365C"/>
                </a:solidFill>
                <a:latin typeface="Times New Roman"/>
                <a:cs typeface="Times New Roman"/>
              </a:rPr>
              <a:t>Cung </a:t>
            </a:r>
            <a:r>
              <a:rPr sz="2800" spc="-10" dirty="0">
                <a:solidFill>
                  <a:srgbClr val="36365C"/>
                </a:solidFill>
                <a:latin typeface="Times New Roman"/>
                <a:cs typeface="Times New Roman"/>
              </a:rPr>
              <a:t>cấp </a:t>
            </a:r>
            <a:r>
              <a:rPr sz="2800" spc="-5" dirty="0">
                <a:solidFill>
                  <a:srgbClr val="36365C"/>
                </a:solidFill>
                <a:latin typeface="Times New Roman"/>
                <a:cs typeface="Times New Roman"/>
              </a:rPr>
              <a:t>cơ chế </a:t>
            </a:r>
            <a:r>
              <a:rPr sz="2800" dirty="0">
                <a:solidFill>
                  <a:srgbClr val="36365C"/>
                </a:solidFill>
                <a:latin typeface="Times New Roman"/>
                <a:cs typeface="Times New Roman"/>
              </a:rPr>
              <a:t>xử </a:t>
            </a:r>
            <a:r>
              <a:rPr sz="2800" spc="-5" dirty="0">
                <a:solidFill>
                  <a:srgbClr val="36365C"/>
                </a:solidFill>
                <a:latin typeface="Times New Roman"/>
                <a:cs typeface="Times New Roman"/>
              </a:rPr>
              <a:t>lý những lớp </a:t>
            </a:r>
            <a:r>
              <a:rPr sz="2800" dirty="0">
                <a:solidFill>
                  <a:srgbClr val="36365C"/>
                </a:solidFill>
                <a:latin typeface="Times New Roman"/>
                <a:cs typeface="Times New Roman"/>
              </a:rPr>
              <a:t>không thể </a:t>
            </a:r>
            <a:r>
              <a:rPr sz="2800" spc="-5" dirty="0">
                <a:solidFill>
                  <a:srgbClr val="36365C"/>
                </a:solidFill>
                <a:latin typeface="Times New Roman"/>
                <a:cs typeface="Times New Roman"/>
              </a:rPr>
              <a:t>thay </a:t>
            </a:r>
            <a:r>
              <a:rPr sz="2800" dirty="0">
                <a:solidFill>
                  <a:srgbClr val="36365C"/>
                </a:solidFill>
                <a:latin typeface="Times New Roman"/>
                <a:cs typeface="Times New Roman"/>
              </a:rPr>
              <a:t>đổi, </a:t>
            </a:r>
            <a:r>
              <a:rPr sz="2800" spc="-5" dirty="0">
                <a:solidFill>
                  <a:srgbClr val="36365C"/>
                </a:solidFill>
                <a:latin typeface="Times New Roman"/>
                <a:cs typeface="Times New Roman"/>
              </a:rPr>
              <a:t>ràng </a:t>
            </a:r>
            <a:r>
              <a:rPr sz="2800" dirty="0">
                <a:solidFill>
                  <a:srgbClr val="36365C"/>
                </a:solidFill>
                <a:latin typeface="Times New Roman"/>
                <a:cs typeface="Times New Roman"/>
              </a:rPr>
              <a:t>buộc  </a:t>
            </a:r>
            <a:r>
              <a:rPr sz="2800" spc="-5" dirty="0">
                <a:solidFill>
                  <a:srgbClr val="36365C"/>
                </a:solidFill>
                <a:latin typeface="Times New Roman"/>
                <a:cs typeface="Times New Roman"/>
              </a:rPr>
              <a:t>muộn (late </a:t>
            </a:r>
            <a:r>
              <a:rPr sz="2800" dirty="0">
                <a:solidFill>
                  <a:srgbClr val="36365C"/>
                </a:solidFill>
                <a:latin typeface="Times New Roman"/>
                <a:cs typeface="Times New Roman"/>
              </a:rPr>
              <a:t>binding) và </a:t>
            </a:r>
            <a:r>
              <a:rPr sz="2800" spc="-5" dirty="0">
                <a:solidFill>
                  <a:srgbClr val="36365C"/>
                </a:solidFill>
                <a:latin typeface="Times New Roman"/>
                <a:cs typeface="Times New Roman"/>
              </a:rPr>
              <a:t>giảm kết </a:t>
            </a:r>
            <a:r>
              <a:rPr sz="2800" dirty="0">
                <a:solidFill>
                  <a:srgbClr val="36365C"/>
                </a:solidFill>
                <a:latin typeface="Times New Roman"/>
                <a:cs typeface="Times New Roman"/>
              </a:rPr>
              <a:t>nối </a:t>
            </a:r>
            <a:r>
              <a:rPr sz="2800" spc="-5" dirty="0">
                <a:solidFill>
                  <a:srgbClr val="36365C"/>
                </a:solidFill>
                <a:latin typeface="Times New Roman"/>
                <a:cs typeface="Times New Roman"/>
              </a:rPr>
              <a:t>(lower </a:t>
            </a:r>
            <a:r>
              <a:rPr sz="2800" dirty="0">
                <a:solidFill>
                  <a:srgbClr val="36365C"/>
                </a:solidFill>
                <a:latin typeface="Times New Roman"/>
                <a:cs typeface="Times New Roman"/>
              </a:rPr>
              <a:t>coupling) </a:t>
            </a:r>
            <a:r>
              <a:rPr sz="2800" spc="-5" dirty="0">
                <a:solidFill>
                  <a:srgbClr val="36365C"/>
                </a:solidFill>
                <a:latin typeface="Times New Roman"/>
                <a:cs typeface="Times New Roman"/>
              </a:rPr>
              <a:t>giữa </a:t>
            </a:r>
            <a:r>
              <a:rPr sz="2800" spc="-10" dirty="0">
                <a:solidFill>
                  <a:srgbClr val="36365C"/>
                </a:solidFill>
                <a:latin typeface="Times New Roman"/>
                <a:cs typeface="Times New Roman"/>
              </a:rPr>
              <a:t>các  </a:t>
            </a:r>
            <a:r>
              <a:rPr sz="2800" spc="-5" dirty="0">
                <a:solidFill>
                  <a:srgbClr val="36365C"/>
                </a:solidFill>
                <a:latin typeface="Times New Roman"/>
                <a:cs typeface="Times New Roman"/>
              </a:rPr>
              <a:t>thành </a:t>
            </a:r>
            <a:r>
              <a:rPr sz="2800" dirty="0">
                <a:solidFill>
                  <a:srgbClr val="36365C"/>
                </a:solidFill>
                <a:latin typeface="Times New Roman"/>
                <a:cs typeface="Times New Roman"/>
              </a:rPr>
              <a:t>phần </a:t>
            </a:r>
            <a:r>
              <a:rPr sz="2800" spc="-5" dirty="0">
                <a:solidFill>
                  <a:srgbClr val="36365C"/>
                </a:solidFill>
                <a:latin typeface="Times New Roman"/>
                <a:cs typeface="Times New Roman"/>
              </a:rPr>
              <a:t>và cung </a:t>
            </a:r>
            <a:r>
              <a:rPr sz="2800" spc="-10" dirty="0">
                <a:solidFill>
                  <a:srgbClr val="36365C"/>
                </a:solidFill>
                <a:latin typeface="Times New Roman"/>
                <a:cs typeface="Times New Roman"/>
              </a:rPr>
              <a:t>cấp các</a:t>
            </a:r>
            <a:r>
              <a:rPr sz="2800" spc="60" dirty="0">
                <a:solidFill>
                  <a:srgbClr val="36365C"/>
                </a:solidFill>
                <a:latin typeface="Times New Roman"/>
                <a:cs typeface="Times New Roman"/>
              </a:rPr>
              <a:t> </a:t>
            </a:r>
            <a:r>
              <a:rPr sz="2800" spc="-10" dirty="0">
                <a:solidFill>
                  <a:srgbClr val="36365C"/>
                </a:solidFill>
                <a:latin typeface="Times New Roman"/>
                <a:cs typeface="Times New Roman"/>
              </a:rPr>
              <a:t>cơ</a:t>
            </a:r>
            <a:r>
              <a:rPr sz="2800" spc="5" dirty="0">
                <a:solidFill>
                  <a:srgbClr val="36365C"/>
                </a:solidFill>
                <a:latin typeface="Times New Roman"/>
                <a:cs typeface="Times New Roman"/>
              </a:rPr>
              <a:t> </a:t>
            </a:r>
            <a:r>
              <a:rPr sz="2800" spc="-5" dirty="0">
                <a:solidFill>
                  <a:srgbClr val="36365C"/>
                </a:solidFill>
                <a:latin typeface="Times New Roman"/>
                <a:cs typeface="Times New Roman"/>
              </a:rPr>
              <a:t>chế	</a:t>
            </a:r>
            <a:r>
              <a:rPr sz="2800" dirty="0">
                <a:solidFill>
                  <a:srgbClr val="36365C"/>
                </a:solidFill>
                <a:latin typeface="Times New Roman"/>
                <a:cs typeface="Times New Roman"/>
              </a:rPr>
              <a:t>khác </a:t>
            </a:r>
            <a:r>
              <a:rPr sz="2800" spc="-5" dirty="0">
                <a:solidFill>
                  <a:srgbClr val="36365C"/>
                </a:solidFill>
                <a:latin typeface="Times New Roman"/>
                <a:cs typeface="Times New Roman"/>
              </a:rPr>
              <a:t>để kế</a:t>
            </a:r>
            <a:r>
              <a:rPr sz="2800" spc="-45" dirty="0">
                <a:solidFill>
                  <a:srgbClr val="36365C"/>
                </a:solidFill>
                <a:latin typeface="Times New Roman"/>
                <a:cs typeface="Times New Roman"/>
              </a:rPr>
              <a:t> </a:t>
            </a:r>
            <a:r>
              <a:rPr sz="2800" spc="-5" dirty="0">
                <a:solidFill>
                  <a:srgbClr val="36365C"/>
                </a:solidFill>
                <a:latin typeface="Times New Roman"/>
                <a:cs typeface="Times New Roman"/>
              </a:rPr>
              <a:t>thừa.</a:t>
            </a:r>
            <a:endParaRPr sz="2800" dirty="0">
              <a:latin typeface="Times New Roman"/>
              <a:cs typeface="Times New Roman"/>
            </a:endParaRPr>
          </a:p>
          <a:p>
            <a:pPr marL="1384300" marR="7620" lvl="2" indent="-457200">
              <a:lnSpc>
                <a:spcPct val="100000"/>
              </a:lnSpc>
              <a:spcBef>
                <a:spcPts val="5"/>
              </a:spcBef>
              <a:buFont typeface="Arial"/>
              <a:buChar char="•"/>
              <a:tabLst>
                <a:tab pos="1384300" algn="l"/>
                <a:tab pos="1384935" algn="l"/>
              </a:tabLst>
            </a:pPr>
            <a:r>
              <a:rPr sz="2800" spc="-10" dirty="0">
                <a:solidFill>
                  <a:srgbClr val="36365C"/>
                </a:solidFill>
                <a:latin typeface="Times New Roman"/>
                <a:cs typeface="Times New Roman"/>
              </a:rPr>
              <a:t>Diễn </a:t>
            </a:r>
            <a:r>
              <a:rPr sz="2800" spc="-5" dirty="0">
                <a:solidFill>
                  <a:srgbClr val="36365C"/>
                </a:solidFill>
                <a:latin typeface="Times New Roman"/>
                <a:cs typeface="Times New Roman"/>
              </a:rPr>
              <a:t>tả </a:t>
            </a:r>
            <a:r>
              <a:rPr sz="2800" spc="-10" dirty="0">
                <a:solidFill>
                  <a:srgbClr val="36365C"/>
                </a:solidFill>
                <a:latin typeface="Times New Roman"/>
                <a:cs typeface="Times New Roman"/>
              </a:rPr>
              <a:t>một cách có </a:t>
            </a:r>
            <a:r>
              <a:rPr sz="2800" spc="-5" dirty="0">
                <a:solidFill>
                  <a:srgbClr val="36365C"/>
                </a:solidFill>
                <a:latin typeface="Times New Roman"/>
                <a:cs typeface="Times New Roman"/>
              </a:rPr>
              <a:t>hiệu </a:t>
            </a:r>
            <a:r>
              <a:rPr sz="2800" dirty="0">
                <a:solidFill>
                  <a:srgbClr val="36365C"/>
                </a:solidFill>
                <a:latin typeface="Times New Roman"/>
                <a:cs typeface="Times New Roman"/>
              </a:rPr>
              <a:t>quả </a:t>
            </a:r>
            <a:r>
              <a:rPr sz="2800" spc="-5" dirty="0">
                <a:solidFill>
                  <a:srgbClr val="36365C"/>
                </a:solidFill>
                <a:latin typeface="Times New Roman"/>
                <a:cs typeface="Times New Roman"/>
              </a:rPr>
              <a:t>cả việc phân chia hoặc kết hợp </a:t>
            </a:r>
            <a:r>
              <a:rPr sz="2800" spc="-15" dirty="0">
                <a:solidFill>
                  <a:srgbClr val="36365C"/>
                </a:solidFill>
                <a:latin typeface="Times New Roman"/>
                <a:cs typeface="Times New Roman"/>
              </a:rPr>
              <a:t>các  </a:t>
            </a:r>
            <a:r>
              <a:rPr sz="2800" spc="-5" dirty="0">
                <a:solidFill>
                  <a:srgbClr val="36365C"/>
                </a:solidFill>
                <a:latin typeface="Times New Roman"/>
                <a:cs typeface="Times New Roman"/>
              </a:rPr>
              <a:t>phần tử </a:t>
            </a:r>
            <a:r>
              <a:rPr sz="2800" dirty="0">
                <a:solidFill>
                  <a:srgbClr val="36365C"/>
                </a:solidFill>
                <a:latin typeface="Times New Roman"/>
                <a:cs typeface="Times New Roman"/>
              </a:rPr>
              <a:t>trong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ứng</a:t>
            </a:r>
            <a:r>
              <a:rPr sz="2800" spc="5" dirty="0">
                <a:solidFill>
                  <a:srgbClr val="36365C"/>
                </a:solidFill>
                <a:latin typeface="Times New Roman"/>
                <a:cs typeface="Times New Roman"/>
              </a:rPr>
              <a:t> </a:t>
            </a:r>
            <a:r>
              <a:rPr sz="2800" dirty="0">
                <a:solidFill>
                  <a:srgbClr val="36365C"/>
                </a:solidFill>
                <a:latin typeface="Times New Roman"/>
                <a:cs typeface="Times New Roman"/>
              </a:rPr>
              <a:t>dụng</a:t>
            </a:r>
            <a:endParaRPr sz="2800" dirty="0">
              <a:latin typeface="Times New Roman"/>
              <a:cs typeface="Times New Roman"/>
            </a:endParaRPr>
          </a:p>
        </p:txBody>
      </p:sp>
    </p:spTree>
    <p:extLst>
      <p:ext uri="{BB962C8B-B14F-4D97-AF65-F5344CB8AC3E}">
        <p14:creationId xmlns:p14="http://schemas.microsoft.com/office/powerpoint/2010/main" val="195870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Design Pattern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507550" y="1776742"/>
            <a:ext cx="10838180" cy="3439795"/>
          </a:xfrm>
          <a:prstGeom prst="rect">
            <a:avLst/>
          </a:prstGeom>
        </p:spPr>
        <p:txBody>
          <a:bodyPr vert="horz" wrap="square" lIns="0" tIns="12065" rIns="0" bIns="0" rtlCol="0">
            <a:spAutoFit/>
          </a:bodyPr>
          <a:lstStyle/>
          <a:p>
            <a:pPr marL="469900" indent="-457200">
              <a:lnSpc>
                <a:spcPct val="100000"/>
              </a:lnSpc>
              <a:spcBef>
                <a:spcPts val="95"/>
              </a:spcBef>
              <a:buFont typeface="Wingdings"/>
              <a:buChar char=""/>
              <a:tabLst>
                <a:tab pos="469265" algn="l"/>
                <a:tab pos="469900" algn="l"/>
              </a:tabLst>
            </a:pPr>
            <a:r>
              <a:rPr sz="2800" b="1" spc="-55" dirty="0">
                <a:solidFill>
                  <a:srgbClr val="36365C"/>
                </a:solidFill>
                <a:latin typeface="Times New Roman"/>
                <a:cs typeface="Times New Roman"/>
              </a:rPr>
              <a:t>Trong</a:t>
            </a:r>
            <a:r>
              <a:rPr sz="2800" b="1" dirty="0">
                <a:solidFill>
                  <a:srgbClr val="36365C"/>
                </a:solidFill>
                <a:latin typeface="Times New Roman"/>
                <a:cs typeface="Times New Roman"/>
              </a:rPr>
              <a:t> đó:</a:t>
            </a:r>
            <a:endParaRPr sz="2800" dirty="0">
              <a:latin typeface="Times New Roman"/>
              <a:cs typeface="Times New Roman"/>
            </a:endParaRPr>
          </a:p>
          <a:p>
            <a:pPr marL="1015365" lvl="1" indent="-546100">
              <a:lnSpc>
                <a:spcPct val="100000"/>
              </a:lnSpc>
              <a:buFont typeface="Wingdings"/>
              <a:buChar char=""/>
              <a:tabLst>
                <a:tab pos="1015365" algn="l"/>
                <a:tab pos="1016000" algn="l"/>
              </a:tabLst>
            </a:pPr>
            <a:r>
              <a:rPr sz="2800" b="1" spc="-5" dirty="0">
                <a:solidFill>
                  <a:srgbClr val="36365C"/>
                </a:solidFill>
                <a:latin typeface="Times New Roman"/>
                <a:cs typeface="Times New Roman"/>
              </a:rPr>
              <a:t>Nhóm Behavioral ( nhóm hành vi</a:t>
            </a:r>
            <a:r>
              <a:rPr sz="2800" b="1" spc="45" dirty="0">
                <a:solidFill>
                  <a:srgbClr val="36365C"/>
                </a:solidFill>
                <a:latin typeface="Times New Roman"/>
                <a:cs typeface="Times New Roman"/>
              </a:rPr>
              <a:t> </a:t>
            </a:r>
            <a:r>
              <a:rPr sz="2800" b="1" spc="-5" dirty="0">
                <a:solidFill>
                  <a:srgbClr val="36365C"/>
                </a:solidFill>
                <a:latin typeface="Times New Roman"/>
                <a:cs typeface="Times New Roman"/>
              </a:rPr>
              <a:t>)</a:t>
            </a:r>
            <a:endParaRPr sz="2800" dirty="0">
              <a:latin typeface="Times New Roman"/>
              <a:cs typeface="Times New Roman"/>
            </a:endParaRPr>
          </a:p>
          <a:p>
            <a:pPr marL="1472565" lvl="2" indent="-546100">
              <a:lnSpc>
                <a:spcPct val="100000"/>
              </a:lnSpc>
              <a:buFont typeface="Arial"/>
              <a:buChar char="•"/>
              <a:tabLst>
                <a:tab pos="1472565" algn="l"/>
                <a:tab pos="1473200" algn="l"/>
              </a:tabLst>
            </a:pPr>
            <a:r>
              <a:rPr sz="2800" spc="-10" dirty="0">
                <a:solidFill>
                  <a:srgbClr val="36365C"/>
                </a:solidFill>
                <a:latin typeface="Times New Roman"/>
                <a:cs typeface="Times New Roman"/>
              </a:rPr>
              <a:t>Cách </a:t>
            </a:r>
            <a:r>
              <a:rPr sz="2800" spc="-5" dirty="0">
                <a:solidFill>
                  <a:srgbClr val="36365C"/>
                </a:solidFill>
                <a:latin typeface="Times New Roman"/>
                <a:cs typeface="Times New Roman"/>
              </a:rPr>
              <a:t>thức </a:t>
            </a:r>
            <a:r>
              <a:rPr sz="2800" dirty="0">
                <a:solidFill>
                  <a:srgbClr val="36365C"/>
                </a:solidFill>
                <a:latin typeface="Times New Roman"/>
                <a:cs typeface="Times New Roman"/>
              </a:rPr>
              <a:t>để </a:t>
            </a:r>
            <a:r>
              <a:rPr sz="2800" spc="-10" dirty="0">
                <a:solidFill>
                  <a:srgbClr val="36365C"/>
                </a:solidFill>
                <a:latin typeface="Times New Roman"/>
                <a:cs typeface="Times New Roman"/>
              </a:rPr>
              <a:t>các </a:t>
            </a:r>
            <a:r>
              <a:rPr sz="2800" spc="-5" dirty="0">
                <a:solidFill>
                  <a:srgbClr val="36365C"/>
                </a:solidFill>
                <a:latin typeface="Times New Roman"/>
                <a:cs typeface="Times New Roman"/>
              </a:rPr>
              <a:t>lớp </a:t>
            </a:r>
            <a:r>
              <a:rPr sz="2800" dirty="0">
                <a:solidFill>
                  <a:srgbClr val="36365C"/>
                </a:solidFill>
                <a:latin typeface="Times New Roman"/>
                <a:cs typeface="Times New Roman"/>
              </a:rPr>
              <a:t>và đối </a:t>
            </a:r>
            <a:r>
              <a:rPr sz="2800" spc="-5" dirty="0">
                <a:solidFill>
                  <a:srgbClr val="36365C"/>
                </a:solidFill>
                <a:latin typeface="Times New Roman"/>
                <a:cs typeface="Times New Roman"/>
              </a:rPr>
              <a:t>tượng </a:t>
            </a:r>
            <a:r>
              <a:rPr sz="2800" spc="-10" dirty="0">
                <a:solidFill>
                  <a:srgbClr val="36365C"/>
                </a:solidFill>
                <a:latin typeface="Times New Roman"/>
                <a:cs typeface="Times New Roman"/>
              </a:rPr>
              <a:t>có </a:t>
            </a:r>
            <a:r>
              <a:rPr sz="2800" dirty="0">
                <a:solidFill>
                  <a:srgbClr val="36365C"/>
                </a:solidFill>
                <a:latin typeface="Times New Roman"/>
                <a:cs typeface="Times New Roman"/>
              </a:rPr>
              <a:t>thể </a:t>
            </a:r>
            <a:r>
              <a:rPr sz="2800" spc="-5" dirty="0">
                <a:solidFill>
                  <a:srgbClr val="36365C"/>
                </a:solidFill>
                <a:latin typeface="Times New Roman"/>
                <a:cs typeface="Times New Roman"/>
              </a:rPr>
              <a:t>giao tiếp với nhau</a:t>
            </a:r>
            <a:endParaRPr sz="2800" dirty="0">
              <a:latin typeface="Times New Roman"/>
              <a:cs typeface="Times New Roman"/>
            </a:endParaRPr>
          </a:p>
          <a:p>
            <a:pPr marL="1384300" marR="125730" lvl="2" indent="-457200">
              <a:lnSpc>
                <a:spcPct val="100000"/>
              </a:lnSpc>
              <a:buClr>
                <a:srgbClr val="36365C"/>
              </a:buClr>
              <a:buFont typeface="Arial"/>
              <a:buChar char="•"/>
              <a:tabLst>
                <a:tab pos="1472565" algn="l"/>
                <a:tab pos="1473200" algn="l"/>
              </a:tabLst>
            </a:pPr>
            <a:r>
              <a:rPr dirty="0"/>
              <a:t>	</a:t>
            </a:r>
            <a:r>
              <a:rPr sz="2800" spc="-5" dirty="0">
                <a:solidFill>
                  <a:srgbClr val="36365C"/>
                </a:solidFill>
                <a:latin typeface="Times New Roman"/>
                <a:cs typeface="Times New Roman"/>
              </a:rPr>
              <a:t>Che giấu hiện thực của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che giấu giải </a:t>
            </a:r>
            <a:r>
              <a:rPr sz="2800" dirty="0">
                <a:solidFill>
                  <a:srgbClr val="36365C"/>
                </a:solidFill>
                <a:latin typeface="Times New Roman"/>
                <a:cs typeface="Times New Roman"/>
              </a:rPr>
              <a:t>thuật, hỗ </a:t>
            </a:r>
            <a:r>
              <a:rPr sz="2800" spc="-5" dirty="0">
                <a:solidFill>
                  <a:srgbClr val="36365C"/>
                </a:solidFill>
                <a:latin typeface="Times New Roman"/>
                <a:cs typeface="Times New Roman"/>
              </a:rPr>
              <a:t>trợ việc  thay </a:t>
            </a:r>
            <a:r>
              <a:rPr sz="2800" dirty="0">
                <a:solidFill>
                  <a:srgbClr val="36365C"/>
                </a:solidFill>
                <a:latin typeface="Times New Roman"/>
                <a:cs typeface="Times New Roman"/>
              </a:rPr>
              <a:t>đổi </a:t>
            </a:r>
            <a:r>
              <a:rPr sz="2800" spc="-10" dirty="0">
                <a:solidFill>
                  <a:srgbClr val="36365C"/>
                </a:solidFill>
                <a:latin typeface="Times New Roman"/>
                <a:cs typeface="Times New Roman"/>
              </a:rPr>
              <a:t>cấu </a:t>
            </a:r>
            <a:r>
              <a:rPr sz="2800" spc="-5" dirty="0">
                <a:solidFill>
                  <a:srgbClr val="36365C"/>
                </a:solidFill>
                <a:latin typeface="Times New Roman"/>
                <a:cs typeface="Times New Roman"/>
              </a:rPr>
              <a:t>hình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a:t>
            </a:r>
            <a:r>
              <a:rPr sz="2800" spc="-10" dirty="0">
                <a:solidFill>
                  <a:srgbClr val="36365C"/>
                </a:solidFill>
                <a:latin typeface="Times New Roman"/>
                <a:cs typeface="Times New Roman"/>
              </a:rPr>
              <a:t>một cách </a:t>
            </a:r>
            <a:r>
              <a:rPr sz="2800" spc="-5" dirty="0">
                <a:solidFill>
                  <a:srgbClr val="36365C"/>
                </a:solidFill>
                <a:latin typeface="Times New Roman"/>
                <a:cs typeface="Times New Roman"/>
              </a:rPr>
              <a:t>linh</a:t>
            </a:r>
            <a:r>
              <a:rPr sz="2800" dirty="0">
                <a:solidFill>
                  <a:srgbClr val="36365C"/>
                </a:solidFill>
                <a:latin typeface="Times New Roman"/>
                <a:cs typeface="Times New Roman"/>
              </a:rPr>
              <a:t> động.</a:t>
            </a:r>
            <a:endParaRPr sz="2800" dirty="0">
              <a:latin typeface="Times New Roman"/>
              <a:cs typeface="Times New Roman"/>
            </a:endParaRPr>
          </a:p>
          <a:p>
            <a:pPr marL="1472565" lvl="2" indent="-546100">
              <a:lnSpc>
                <a:spcPct val="100000"/>
              </a:lnSpc>
              <a:buFont typeface="Arial"/>
              <a:buChar char="•"/>
              <a:tabLst>
                <a:tab pos="1472565" algn="l"/>
                <a:tab pos="1473200" algn="l"/>
              </a:tabLst>
            </a:pPr>
            <a:r>
              <a:rPr sz="2800" spc="-10" dirty="0">
                <a:solidFill>
                  <a:srgbClr val="36365C"/>
                </a:solidFill>
                <a:latin typeface="Times New Roman"/>
                <a:cs typeface="Times New Roman"/>
              </a:rPr>
              <a:t>Có </a:t>
            </a:r>
            <a:r>
              <a:rPr sz="2800" spc="-5" dirty="0">
                <a:solidFill>
                  <a:srgbClr val="36365C"/>
                </a:solidFill>
                <a:latin typeface="Times New Roman"/>
                <a:cs typeface="Times New Roman"/>
              </a:rPr>
              <a:t>liên </a:t>
            </a:r>
            <a:r>
              <a:rPr sz="2800" dirty="0">
                <a:solidFill>
                  <a:srgbClr val="36365C"/>
                </a:solidFill>
                <a:latin typeface="Times New Roman"/>
                <a:cs typeface="Times New Roman"/>
              </a:rPr>
              <a:t>quan </a:t>
            </a:r>
            <a:r>
              <a:rPr sz="2800" spc="-5" dirty="0">
                <a:solidFill>
                  <a:srgbClr val="36365C"/>
                </a:solidFill>
                <a:latin typeface="Times New Roman"/>
                <a:cs typeface="Times New Roman"/>
              </a:rPr>
              <a:t>đến </a:t>
            </a:r>
            <a:r>
              <a:rPr sz="2800" dirty="0">
                <a:solidFill>
                  <a:srgbClr val="36365C"/>
                </a:solidFill>
                <a:latin typeface="Times New Roman"/>
                <a:cs typeface="Times New Roman"/>
              </a:rPr>
              <a:t>luồng </a:t>
            </a:r>
            <a:r>
              <a:rPr sz="2800" spc="-5" dirty="0">
                <a:solidFill>
                  <a:srgbClr val="36365C"/>
                </a:solidFill>
                <a:latin typeface="Times New Roman"/>
                <a:cs typeface="Times New Roman"/>
              </a:rPr>
              <a:t>điều </a:t>
            </a:r>
            <a:r>
              <a:rPr sz="2800" dirty="0">
                <a:solidFill>
                  <a:srgbClr val="36365C"/>
                </a:solidFill>
                <a:latin typeface="Times New Roman"/>
                <a:cs typeface="Times New Roman"/>
              </a:rPr>
              <a:t>khiển </a:t>
            </a:r>
            <a:r>
              <a:rPr sz="2800" spc="-5" dirty="0">
                <a:solidFill>
                  <a:srgbClr val="36365C"/>
                </a:solidFill>
                <a:latin typeface="Times New Roman"/>
                <a:cs typeface="Times New Roman"/>
              </a:rPr>
              <a:t>của hệ </a:t>
            </a:r>
            <a:r>
              <a:rPr sz="2800" dirty="0">
                <a:solidFill>
                  <a:srgbClr val="36365C"/>
                </a:solidFill>
                <a:latin typeface="Times New Roman"/>
                <a:cs typeface="Times New Roman"/>
              </a:rPr>
              <a:t>thống. </a:t>
            </a:r>
            <a:r>
              <a:rPr sz="2800" spc="-5" dirty="0">
                <a:solidFill>
                  <a:srgbClr val="36365C"/>
                </a:solidFill>
                <a:latin typeface="Times New Roman"/>
                <a:cs typeface="Times New Roman"/>
              </a:rPr>
              <a:t>Một vài</a:t>
            </a:r>
            <a:r>
              <a:rPr sz="2800" spc="-55" dirty="0">
                <a:solidFill>
                  <a:srgbClr val="36365C"/>
                </a:solidFill>
                <a:latin typeface="Times New Roman"/>
                <a:cs typeface="Times New Roman"/>
              </a:rPr>
              <a:t> </a:t>
            </a:r>
            <a:r>
              <a:rPr sz="2800" spc="-15" dirty="0">
                <a:solidFill>
                  <a:srgbClr val="36365C"/>
                </a:solidFill>
                <a:latin typeface="Times New Roman"/>
                <a:cs typeface="Times New Roman"/>
              </a:rPr>
              <a:t>cách</a:t>
            </a:r>
            <a:endParaRPr sz="2800" dirty="0">
              <a:latin typeface="Times New Roman"/>
              <a:cs typeface="Times New Roman"/>
            </a:endParaRPr>
          </a:p>
          <a:p>
            <a:pPr marL="1384300" marR="5080">
              <a:lnSpc>
                <a:spcPct val="100000"/>
              </a:lnSpc>
              <a:spcBef>
                <a:spcPts val="5"/>
              </a:spcBef>
            </a:pPr>
            <a:r>
              <a:rPr sz="2800" spc="-5" dirty="0">
                <a:solidFill>
                  <a:srgbClr val="36365C"/>
                </a:solidFill>
                <a:latin typeface="Times New Roman"/>
                <a:cs typeface="Times New Roman"/>
              </a:rPr>
              <a:t>của tổ chức điều khiển bên </a:t>
            </a:r>
            <a:r>
              <a:rPr sz="2800" dirty="0">
                <a:solidFill>
                  <a:srgbClr val="36365C"/>
                </a:solidFill>
                <a:latin typeface="Times New Roman"/>
                <a:cs typeface="Times New Roman"/>
              </a:rPr>
              <a:t>trong </a:t>
            </a:r>
            <a:r>
              <a:rPr sz="2800" spc="-10" dirty="0">
                <a:solidFill>
                  <a:srgbClr val="36365C"/>
                </a:solidFill>
                <a:latin typeface="Times New Roman"/>
                <a:cs typeface="Times New Roman"/>
              </a:rPr>
              <a:t>một </a:t>
            </a:r>
            <a:r>
              <a:rPr sz="2800" dirty="0">
                <a:solidFill>
                  <a:srgbClr val="36365C"/>
                </a:solidFill>
                <a:latin typeface="Times New Roman"/>
                <a:cs typeface="Times New Roman"/>
              </a:rPr>
              <a:t>hệ thống </a:t>
            </a:r>
            <a:r>
              <a:rPr sz="2800" spc="-10" dirty="0">
                <a:solidFill>
                  <a:srgbClr val="36365C"/>
                </a:solidFill>
                <a:latin typeface="Times New Roman"/>
                <a:cs typeface="Times New Roman"/>
              </a:rPr>
              <a:t>có </a:t>
            </a:r>
            <a:r>
              <a:rPr sz="2800" dirty="0">
                <a:solidFill>
                  <a:srgbClr val="36365C"/>
                </a:solidFill>
                <a:latin typeface="Times New Roman"/>
                <a:cs typeface="Times New Roman"/>
              </a:rPr>
              <a:t>thể </a:t>
            </a:r>
            <a:r>
              <a:rPr sz="2800" spc="-10" dirty="0">
                <a:solidFill>
                  <a:srgbClr val="36365C"/>
                </a:solidFill>
                <a:latin typeface="Times New Roman"/>
                <a:cs typeface="Times New Roman"/>
              </a:rPr>
              <a:t>mang </a:t>
            </a:r>
            <a:r>
              <a:rPr sz="2800" spc="-5" dirty="0">
                <a:solidFill>
                  <a:srgbClr val="36365C"/>
                </a:solidFill>
                <a:latin typeface="Times New Roman"/>
                <a:cs typeface="Times New Roman"/>
              </a:rPr>
              <a:t>lại </a:t>
            </a:r>
            <a:r>
              <a:rPr sz="2800" spc="-15" dirty="0">
                <a:solidFill>
                  <a:srgbClr val="36365C"/>
                </a:solidFill>
                <a:latin typeface="Times New Roman"/>
                <a:cs typeface="Times New Roman"/>
              </a:rPr>
              <a:t>các  </a:t>
            </a:r>
            <a:r>
              <a:rPr sz="2800" spc="-5" dirty="0">
                <a:solidFill>
                  <a:srgbClr val="36365C"/>
                </a:solidFill>
                <a:latin typeface="Times New Roman"/>
                <a:cs typeface="Times New Roman"/>
              </a:rPr>
              <a:t>lợi ích cả </a:t>
            </a:r>
            <a:r>
              <a:rPr sz="2800" dirty="0">
                <a:solidFill>
                  <a:srgbClr val="36365C"/>
                </a:solidFill>
                <a:latin typeface="Times New Roman"/>
                <a:cs typeface="Times New Roman"/>
              </a:rPr>
              <a:t>về </a:t>
            </a:r>
            <a:r>
              <a:rPr sz="2800" spc="-5" dirty="0">
                <a:solidFill>
                  <a:srgbClr val="36365C"/>
                </a:solidFill>
                <a:latin typeface="Times New Roman"/>
                <a:cs typeface="Times New Roman"/>
              </a:rPr>
              <a:t>hiệu suất lẫn </a:t>
            </a:r>
            <a:r>
              <a:rPr sz="2800" dirty="0">
                <a:solidFill>
                  <a:srgbClr val="36365C"/>
                </a:solidFill>
                <a:latin typeface="Times New Roman"/>
                <a:cs typeface="Times New Roman"/>
              </a:rPr>
              <a:t>khả </a:t>
            </a:r>
            <a:r>
              <a:rPr sz="2800" spc="-5" dirty="0">
                <a:solidFill>
                  <a:srgbClr val="36365C"/>
                </a:solidFill>
                <a:latin typeface="Times New Roman"/>
                <a:cs typeface="Times New Roman"/>
              </a:rPr>
              <a:t>năng bảo trì </a:t>
            </a:r>
            <a:r>
              <a:rPr sz="2800" dirty="0">
                <a:solidFill>
                  <a:srgbClr val="36365C"/>
                </a:solidFill>
                <a:latin typeface="Times New Roman"/>
                <a:cs typeface="Times New Roman"/>
              </a:rPr>
              <a:t>hệ thống</a:t>
            </a:r>
            <a:r>
              <a:rPr sz="2800" spc="-45" dirty="0">
                <a:solidFill>
                  <a:srgbClr val="36365C"/>
                </a:solidFill>
                <a:latin typeface="Times New Roman"/>
                <a:cs typeface="Times New Roman"/>
              </a:rPr>
              <a:t> </a:t>
            </a:r>
            <a:r>
              <a:rPr sz="2800" dirty="0">
                <a:solidFill>
                  <a:srgbClr val="36365C"/>
                </a:solidFill>
                <a:latin typeface="Times New Roman"/>
                <a:cs typeface="Times New Roman"/>
              </a:rPr>
              <a:t>đó</a:t>
            </a:r>
            <a:endParaRPr sz="2800" dirty="0">
              <a:latin typeface="Times New Roman"/>
              <a:cs typeface="Times New Roman"/>
            </a:endParaRPr>
          </a:p>
        </p:txBody>
      </p:sp>
    </p:spTree>
    <p:extLst>
      <p:ext uri="{BB962C8B-B14F-4D97-AF65-F5344CB8AC3E}">
        <p14:creationId xmlns:p14="http://schemas.microsoft.com/office/powerpoint/2010/main" val="294428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a:latin typeface="Times New Roman" panose="02020603050405020304" pitchFamily="18" charset="0"/>
                <a:cs typeface="Times New Roman" panose="02020603050405020304" pitchFamily="18" charset="0"/>
              </a:rPr>
              <a:t>Singleton</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838200" y="1558909"/>
            <a:ext cx="2545715" cy="452120"/>
          </a:xfrm>
          <a:prstGeom prst="rect">
            <a:avLst/>
          </a:prstGeom>
        </p:spPr>
        <p:txBody>
          <a:bodyPr vert="horz" wrap="square" lIns="0" tIns="12065" rIns="0" bIns="0" rtlCol="0">
            <a:spAutoFit/>
          </a:bodyPr>
          <a:lstStyle/>
          <a:p>
            <a:pPr marL="417830" indent="-405765">
              <a:lnSpc>
                <a:spcPct val="100000"/>
              </a:lnSpc>
              <a:spcBef>
                <a:spcPts val="95"/>
              </a:spcBef>
              <a:buFont typeface="Wingdings"/>
              <a:buChar char=""/>
              <a:tabLst>
                <a:tab pos="418465" algn="l"/>
              </a:tabLst>
            </a:pPr>
            <a:r>
              <a:rPr sz="2800" b="1" spc="-10" dirty="0">
                <a:solidFill>
                  <a:srgbClr val="36365C"/>
                </a:solidFill>
                <a:latin typeface="Times New Roman"/>
                <a:cs typeface="Times New Roman"/>
              </a:rPr>
              <a:t>Cấu </a:t>
            </a:r>
            <a:r>
              <a:rPr sz="2800" b="1" spc="-5" dirty="0">
                <a:solidFill>
                  <a:srgbClr val="36365C"/>
                </a:solidFill>
                <a:latin typeface="Times New Roman"/>
                <a:cs typeface="Times New Roman"/>
              </a:rPr>
              <a:t>trúc</a:t>
            </a:r>
            <a:r>
              <a:rPr sz="2800" b="1" spc="-35" dirty="0">
                <a:solidFill>
                  <a:srgbClr val="36365C"/>
                </a:solidFill>
                <a:latin typeface="Times New Roman"/>
                <a:cs typeface="Times New Roman"/>
              </a:rPr>
              <a:t> </a:t>
            </a:r>
            <a:r>
              <a:rPr sz="2800" b="1" spc="-5" dirty="0">
                <a:solidFill>
                  <a:srgbClr val="36365C"/>
                </a:solidFill>
                <a:latin typeface="Times New Roman"/>
                <a:cs typeface="Times New Roman"/>
              </a:rPr>
              <a:t>mẫu</a:t>
            </a:r>
            <a:endParaRPr sz="2800" dirty="0">
              <a:latin typeface="Times New Roman"/>
              <a:cs typeface="Times New Roman"/>
            </a:endParaRPr>
          </a:p>
        </p:txBody>
      </p:sp>
      <p:pic>
        <p:nvPicPr>
          <p:cNvPr id="2" name="Picture 1"/>
          <p:cNvPicPr>
            <a:picLocks noChangeAspect="1"/>
          </p:cNvPicPr>
          <p:nvPr/>
        </p:nvPicPr>
        <p:blipFill>
          <a:blip r:embed="rId5"/>
          <a:stretch>
            <a:fillRect/>
          </a:stretch>
        </p:blipFill>
        <p:spPr>
          <a:xfrm>
            <a:off x="3191648" y="2354972"/>
            <a:ext cx="5188217" cy="3606985"/>
          </a:xfrm>
          <a:prstGeom prst="rect">
            <a:avLst/>
          </a:prstGeom>
        </p:spPr>
      </p:pic>
    </p:spTree>
    <p:extLst>
      <p:ext uri="{BB962C8B-B14F-4D97-AF65-F5344CB8AC3E}">
        <p14:creationId xmlns:p14="http://schemas.microsoft.com/office/powerpoint/2010/main" val="103715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Singleton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p:nvPr/>
        </p:nvSpPr>
        <p:spPr>
          <a:xfrm>
            <a:off x="1729967" y="1752527"/>
            <a:ext cx="7272278" cy="444675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3893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Singleton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654507" y="1452498"/>
            <a:ext cx="10801985" cy="1732280"/>
          </a:xfrm>
          <a:prstGeom prst="rect">
            <a:avLst/>
          </a:prstGeom>
        </p:spPr>
        <p:txBody>
          <a:bodyPr vert="horz" wrap="square" lIns="0" tIns="12065" rIns="0" bIns="0" rtlCol="0">
            <a:spAutoFit/>
          </a:bodyPr>
          <a:lstStyle/>
          <a:p>
            <a:pPr marL="551815" indent="-539750">
              <a:lnSpc>
                <a:spcPct val="100000"/>
              </a:lnSpc>
              <a:spcBef>
                <a:spcPts val="95"/>
              </a:spcBef>
              <a:buFont typeface="Wingdings"/>
              <a:buChar char=""/>
              <a:tabLst>
                <a:tab pos="551815" algn="l"/>
                <a:tab pos="552450" algn="l"/>
              </a:tabLst>
            </a:pPr>
            <a:r>
              <a:rPr sz="2800" spc="-20" dirty="0">
                <a:solidFill>
                  <a:srgbClr val="36365C"/>
                </a:solidFill>
                <a:latin typeface="Times New Roman"/>
                <a:cs typeface="Times New Roman"/>
              </a:rPr>
              <a:t>Trong</a:t>
            </a:r>
            <a:r>
              <a:rPr sz="2800" spc="-10" dirty="0">
                <a:solidFill>
                  <a:srgbClr val="36365C"/>
                </a:solidFill>
                <a:latin typeface="Times New Roman"/>
                <a:cs typeface="Times New Roman"/>
              </a:rPr>
              <a:t> </a:t>
            </a:r>
            <a:r>
              <a:rPr sz="2800" dirty="0">
                <a:solidFill>
                  <a:srgbClr val="36365C"/>
                </a:solidFill>
                <a:latin typeface="Times New Roman"/>
                <a:cs typeface="Times New Roman"/>
              </a:rPr>
              <a:t>đó</a:t>
            </a:r>
            <a:endParaRPr sz="2800" dirty="0">
              <a:latin typeface="Times New Roman"/>
              <a:cs typeface="Times New Roman"/>
            </a:endParaRPr>
          </a:p>
          <a:p>
            <a:pPr marL="927100" marR="5080" lvl="1" indent="-457834">
              <a:lnSpc>
                <a:spcPct val="100000"/>
              </a:lnSpc>
              <a:buClr>
                <a:srgbClr val="36365C"/>
              </a:buClr>
              <a:buFont typeface="Wingdings"/>
              <a:buChar char=""/>
              <a:tabLst>
                <a:tab pos="1015365" algn="l"/>
                <a:tab pos="1016000" algn="l"/>
              </a:tabLst>
            </a:pPr>
            <a:r>
              <a:rPr dirty="0"/>
              <a:t>	</a:t>
            </a:r>
            <a:r>
              <a:rPr sz="2800" spc="-5" dirty="0">
                <a:solidFill>
                  <a:srgbClr val="36365C"/>
                </a:solidFill>
                <a:latin typeface="Times New Roman"/>
                <a:cs typeface="Times New Roman"/>
              </a:rPr>
              <a:t>Singleton cung </a:t>
            </a:r>
            <a:r>
              <a:rPr sz="2800" spc="-10" dirty="0">
                <a:solidFill>
                  <a:srgbClr val="36365C"/>
                </a:solidFill>
                <a:latin typeface="Times New Roman"/>
                <a:cs typeface="Times New Roman"/>
              </a:rPr>
              <a:t>cấp một </a:t>
            </a:r>
            <a:r>
              <a:rPr sz="2800" spc="-5" dirty="0">
                <a:solidFill>
                  <a:srgbClr val="36365C"/>
                </a:solidFill>
                <a:latin typeface="Times New Roman"/>
                <a:cs typeface="Times New Roman"/>
              </a:rPr>
              <a:t>phương thức tạo private , </a:t>
            </a:r>
            <a:r>
              <a:rPr sz="2800" dirty="0">
                <a:solidFill>
                  <a:srgbClr val="36365C"/>
                </a:solidFill>
                <a:latin typeface="Times New Roman"/>
                <a:cs typeface="Times New Roman"/>
              </a:rPr>
              <a:t>duy </a:t>
            </a:r>
            <a:r>
              <a:rPr sz="2800" spc="-5" dirty="0">
                <a:solidFill>
                  <a:srgbClr val="36365C"/>
                </a:solidFill>
                <a:latin typeface="Times New Roman"/>
                <a:cs typeface="Times New Roman"/>
              </a:rPr>
              <a:t>trì </a:t>
            </a:r>
            <a:r>
              <a:rPr sz="2800" spc="-10" dirty="0">
                <a:solidFill>
                  <a:srgbClr val="36365C"/>
                </a:solidFill>
                <a:latin typeface="Times New Roman"/>
                <a:cs typeface="Times New Roman"/>
              </a:rPr>
              <a:t>một </a:t>
            </a:r>
            <a:r>
              <a:rPr sz="2800" dirty="0">
                <a:solidFill>
                  <a:srgbClr val="36365C"/>
                </a:solidFill>
                <a:latin typeface="Times New Roman"/>
                <a:cs typeface="Times New Roman"/>
              </a:rPr>
              <a:t>thuộc  tính tĩnh </a:t>
            </a:r>
            <a:r>
              <a:rPr sz="2800" spc="-5" dirty="0">
                <a:solidFill>
                  <a:srgbClr val="36365C"/>
                </a:solidFill>
                <a:latin typeface="Times New Roman"/>
                <a:cs typeface="Times New Roman"/>
              </a:rPr>
              <a:t>để tham chiếu đến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thể hiện của lớp Singleton </a:t>
            </a:r>
            <a:r>
              <a:rPr sz="2800" spc="-50" dirty="0">
                <a:solidFill>
                  <a:srgbClr val="36365C"/>
                </a:solidFill>
                <a:latin typeface="Times New Roman"/>
                <a:cs typeface="Times New Roman"/>
              </a:rPr>
              <a:t>này, </a:t>
            </a:r>
            <a:r>
              <a:rPr sz="2800" spc="-5" dirty="0">
                <a:solidFill>
                  <a:srgbClr val="36365C"/>
                </a:solidFill>
                <a:latin typeface="Times New Roman"/>
                <a:cs typeface="Times New Roman"/>
              </a:rPr>
              <a:t>và nó  cung </a:t>
            </a:r>
            <a:r>
              <a:rPr sz="2800" spc="-10" dirty="0">
                <a:solidFill>
                  <a:srgbClr val="36365C"/>
                </a:solidFill>
                <a:latin typeface="Times New Roman"/>
                <a:cs typeface="Times New Roman"/>
              </a:rPr>
              <a:t>cấp </a:t>
            </a:r>
            <a:r>
              <a:rPr sz="2800" spc="-5" dirty="0">
                <a:solidFill>
                  <a:srgbClr val="36365C"/>
                </a:solidFill>
                <a:latin typeface="Times New Roman"/>
                <a:cs typeface="Times New Roman"/>
              </a:rPr>
              <a:t>thêm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phương thức tĩnh trả </a:t>
            </a:r>
            <a:r>
              <a:rPr sz="2800" dirty="0">
                <a:solidFill>
                  <a:srgbClr val="36365C"/>
                </a:solidFill>
                <a:latin typeface="Times New Roman"/>
                <a:cs typeface="Times New Roman"/>
              </a:rPr>
              <a:t>về thuộc </a:t>
            </a:r>
            <a:r>
              <a:rPr sz="2800" spc="-5" dirty="0">
                <a:solidFill>
                  <a:srgbClr val="36365C"/>
                </a:solidFill>
                <a:latin typeface="Times New Roman"/>
                <a:cs typeface="Times New Roman"/>
              </a:rPr>
              <a:t>tính tĩnh</a:t>
            </a:r>
            <a:r>
              <a:rPr sz="2800" spc="10" dirty="0">
                <a:solidFill>
                  <a:srgbClr val="36365C"/>
                </a:solidFill>
                <a:latin typeface="Times New Roman"/>
                <a:cs typeface="Times New Roman"/>
              </a:rPr>
              <a:t> </a:t>
            </a:r>
            <a:r>
              <a:rPr sz="2800" spc="-5" dirty="0">
                <a:solidFill>
                  <a:srgbClr val="36365C"/>
                </a:solidFill>
                <a:latin typeface="Times New Roman"/>
                <a:cs typeface="Times New Roman"/>
              </a:rPr>
              <a:t>này</a:t>
            </a:r>
            <a:endParaRPr sz="2800" dirty="0">
              <a:latin typeface="Times New Roman"/>
              <a:cs typeface="Times New Roman"/>
            </a:endParaRPr>
          </a:p>
        </p:txBody>
      </p:sp>
      <p:sp>
        <p:nvSpPr>
          <p:cNvPr id="7" name="object 4"/>
          <p:cNvSpPr/>
          <p:nvPr/>
        </p:nvSpPr>
        <p:spPr>
          <a:xfrm>
            <a:off x="4191979" y="3478073"/>
            <a:ext cx="3220212" cy="2915756"/>
          </a:xfrm>
          <a:prstGeom prst="rect">
            <a:avLst/>
          </a:prstGeom>
          <a:blipFill>
            <a:blip r:embed="rId5"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67387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Singleton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654507" y="1452498"/>
            <a:ext cx="10772140" cy="878840"/>
          </a:xfrm>
          <a:prstGeom prst="rect">
            <a:avLst/>
          </a:prstGeom>
        </p:spPr>
        <p:txBody>
          <a:bodyPr vert="horz" wrap="square" lIns="0" tIns="12065" rIns="0" bIns="0" rtlCol="0">
            <a:spAutoFit/>
          </a:bodyPr>
          <a:lstStyle/>
          <a:p>
            <a:pPr marL="558165" indent="-546100">
              <a:lnSpc>
                <a:spcPct val="100000"/>
              </a:lnSpc>
              <a:spcBef>
                <a:spcPts val="95"/>
              </a:spcBef>
              <a:buFont typeface="Wingdings"/>
              <a:buChar char=""/>
              <a:tabLst>
                <a:tab pos="558165" algn="l"/>
                <a:tab pos="558800" algn="l"/>
              </a:tabLst>
            </a:pPr>
            <a:r>
              <a:rPr sz="2800" b="1" spc="-10" dirty="0">
                <a:solidFill>
                  <a:srgbClr val="36365C"/>
                </a:solidFill>
                <a:latin typeface="Times New Roman"/>
                <a:cs typeface="Times New Roman"/>
              </a:rPr>
              <a:t>Áp</a:t>
            </a:r>
            <a:r>
              <a:rPr sz="2800" b="1" spc="20" dirty="0">
                <a:solidFill>
                  <a:srgbClr val="36365C"/>
                </a:solidFill>
                <a:latin typeface="Times New Roman"/>
                <a:cs typeface="Times New Roman"/>
              </a:rPr>
              <a:t> </a:t>
            </a:r>
            <a:r>
              <a:rPr sz="2800" b="1" dirty="0">
                <a:solidFill>
                  <a:srgbClr val="36365C"/>
                </a:solidFill>
                <a:latin typeface="Times New Roman"/>
                <a:cs typeface="Times New Roman"/>
              </a:rPr>
              <a:t>dụng</a:t>
            </a:r>
            <a:endParaRPr sz="2800" dirty="0">
              <a:latin typeface="Times New Roman"/>
              <a:cs typeface="Times New Roman"/>
            </a:endParaRPr>
          </a:p>
          <a:p>
            <a:pPr marL="1015365" lvl="1" indent="-546100">
              <a:lnSpc>
                <a:spcPct val="100000"/>
              </a:lnSpc>
              <a:buFont typeface="Wingdings"/>
              <a:buChar char=""/>
              <a:tabLst>
                <a:tab pos="1015365" algn="l"/>
                <a:tab pos="1016000" algn="l"/>
              </a:tabLst>
            </a:pPr>
            <a:r>
              <a:rPr sz="2800" spc="-5" dirty="0">
                <a:solidFill>
                  <a:srgbClr val="36365C"/>
                </a:solidFill>
                <a:latin typeface="Times New Roman"/>
                <a:cs typeface="Times New Roman"/>
              </a:rPr>
              <a:t>Khi muốn lớp chỉ </a:t>
            </a:r>
            <a:r>
              <a:rPr sz="2800" spc="-10" dirty="0">
                <a:solidFill>
                  <a:srgbClr val="36365C"/>
                </a:solidFill>
                <a:latin typeface="Times New Roman"/>
                <a:cs typeface="Times New Roman"/>
              </a:rPr>
              <a:t>có </a:t>
            </a:r>
            <a:r>
              <a:rPr sz="2800" spc="-5" dirty="0">
                <a:solidFill>
                  <a:srgbClr val="36365C"/>
                </a:solidFill>
                <a:latin typeface="Times New Roman"/>
                <a:cs typeface="Times New Roman"/>
              </a:rPr>
              <a:t>1 </a:t>
            </a:r>
            <a:r>
              <a:rPr sz="2800" dirty="0">
                <a:solidFill>
                  <a:srgbClr val="36365C"/>
                </a:solidFill>
                <a:latin typeface="Times New Roman"/>
                <a:cs typeface="Times New Roman"/>
              </a:rPr>
              <a:t>thể </a:t>
            </a:r>
            <a:r>
              <a:rPr sz="2800" spc="-5" dirty="0">
                <a:solidFill>
                  <a:srgbClr val="36365C"/>
                </a:solidFill>
                <a:latin typeface="Times New Roman"/>
                <a:cs typeface="Times New Roman"/>
              </a:rPr>
              <a:t>hiện </a:t>
            </a:r>
            <a:r>
              <a:rPr sz="2800" dirty="0">
                <a:solidFill>
                  <a:srgbClr val="36365C"/>
                </a:solidFill>
                <a:latin typeface="Times New Roman"/>
                <a:cs typeface="Times New Roman"/>
              </a:rPr>
              <a:t>duy </a:t>
            </a:r>
            <a:r>
              <a:rPr sz="2800" spc="-5" dirty="0">
                <a:solidFill>
                  <a:srgbClr val="36365C"/>
                </a:solidFill>
                <a:latin typeface="Times New Roman"/>
                <a:cs typeface="Times New Roman"/>
              </a:rPr>
              <a:t>nhất </a:t>
            </a:r>
            <a:r>
              <a:rPr sz="2800" dirty="0">
                <a:solidFill>
                  <a:srgbClr val="36365C"/>
                </a:solidFill>
                <a:latin typeface="Times New Roman"/>
                <a:cs typeface="Times New Roman"/>
              </a:rPr>
              <a:t>và nó </a:t>
            </a:r>
            <a:r>
              <a:rPr sz="2800" spc="-10" dirty="0">
                <a:solidFill>
                  <a:srgbClr val="36365C"/>
                </a:solidFill>
                <a:latin typeface="Times New Roman"/>
                <a:cs typeface="Times New Roman"/>
              </a:rPr>
              <a:t>có </a:t>
            </a:r>
            <a:r>
              <a:rPr sz="2800" spc="-5" dirty="0">
                <a:solidFill>
                  <a:srgbClr val="36365C"/>
                </a:solidFill>
                <a:latin typeface="Times New Roman"/>
                <a:cs typeface="Times New Roman"/>
              </a:rPr>
              <a:t>hiệu lực ở </a:t>
            </a:r>
            <a:r>
              <a:rPr sz="2800" spc="-10" dirty="0">
                <a:solidFill>
                  <a:srgbClr val="36365C"/>
                </a:solidFill>
                <a:latin typeface="Times New Roman"/>
                <a:cs typeface="Times New Roman"/>
              </a:rPr>
              <a:t>mọi</a:t>
            </a:r>
            <a:r>
              <a:rPr sz="2800" spc="45" dirty="0">
                <a:solidFill>
                  <a:srgbClr val="36365C"/>
                </a:solidFill>
                <a:latin typeface="Times New Roman"/>
                <a:cs typeface="Times New Roman"/>
              </a:rPr>
              <a:t> </a:t>
            </a:r>
            <a:r>
              <a:rPr sz="2800" spc="-5" dirty="0">
                <a:solidFill>
                  <a:srgbClr val="36365C"/>
                </a:solidFill>
                <a:latin typeface="Times New Roman"/>
                <a:cs typeface="Times New Roman"/>
              </a:rPr>
              <a:t>nơi</a:t>
            </a:r>
            <a:endParaRPr sz="2800" dirty="0">
              <a:latin typeface="Times New Roman"/>
              <a:cs typeface="Times New Roman"/>
            </a:endParaRPr>
          </a:p>
        </p:txBody>
      </p:sp>
    </p:spTree>
    <p:extLst>
      <p:ext uri="{BB962C8B-B14F-4D97-AF65-F5344CB8AC3E}">
        <p14:creationId xmlns:p14="http://schemas.microsoft.com/office/powerpoint/2010/main" val="303955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Singleton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654507" y="1452498"/>
            <a:ext cx="10815955" cy="1732280"/>
          </a:xfrm>
          <a:prstGeom prst="rect">
            <a:avLst/>
          </a:prstGeom>
        </p:spPr>
        <p:txBody>
          <a:bodyPr vert="horz" wrap="square" lIns="0" tIns="12065" rIns="0" bIns="0" rtlCol="0">
            <a:spAutoFit/>
          </a:bodyPr>
          <a:lstStyle/>
          <a:p>
            <a:pPr marL="558165" indent="-546100" algn="just">
              <a:lnSpc>
                <a:spcPct val="100000"/>
              </a:lnSpc>
              <a:spcBef>
                <a:spcPts val="95"/>
              </a:spcBef>
              <a:buFont typeface="Wingdings"/>
              <a:buChar char=""/>
              <a:tabLst>
                <a:tab pos="558800" algn="l"/>
              </a:tabLst>
            </a:pPr>
            <a:r>
              <a:rPr sz="2800" b="1" spc="-5" dirty="0">
                <a:solidFill>
                  <a:srgbClr val="36365C"/>
                </a:solidFill>
                <a:latin typeface="Times New Roman"/>
                <a:cs typeface="Times New Roman"/>
              </a:rPr>
              <a:t>Ví</a:t>
            </a:r>
            <a:r>
              <a:rPr sz="2800" b="1" spc="5" dirty="0">
                <a:solidFill>
                  <a:srgbClr val="36365C"/>
                </a:solidFill>
                <a:latin typeface="Times New Roman"/>
                <a:cs typeface="Times New Roman"/>
              </a:rPr>
              <a:t> </a:t>
            </a:r>
            <a:r>
              <a:rPr sz="2800" b="1" dirty="0">
                <a:solidFill>
                  <a:srgbClr val="36365C"/>
                </a:solidFill>
                <a:latin typeface="Times New Roman"/>
                <a:cs typeface="Times New Roman"/>
              </a:rPr>
              <a:t>dụ:</a:t>
            </a:r>
            <a:endParaRPr sz="2800" dirty="0">
              <a:latin typeface="Times New Roman"/>
              <a:cs typeface="Times New Roman"/>
            </a:endParaRPr>
          </a:p>
          <a:p>
            <a:pPr marL="927100" marR="5080" lvl="1" indent="-457834" algn="just">
              <a:lnSpc>
                <a:spcPct val="100000"/>
              </a:lnSpc>
              <a:buClr>
                <a:srgbClr val="36365C"/>
              </a:buClr>
              <a:buFont typeface="Wingdings"/>
              <a:buChar char=""/>
              <a:tabLst>
                <a:tab pos="1016000" algn="l"/>
              </a:tabLst>
            </a:pPr>
            <a:r>
              <a:rPr dirty="0"/>
              <a:t>	</a:t>
            </a:r>
            <a:r>
              <a:rPr sz="2800" spc="-10" dirty="0">
                <a:solidFill>
                  <a:srgbClr val="36365C"/>
                </a:solidFill>
                <a:latin typeface="Times New Roman"/>
                <a:cs typeface="Times New Roman"/>
              </a:rPr>
              <a:t>Bằng cách </a:t>
            </a:r>
            <a:r>
              <a:rPr sz="2800" spc="-5" dirty="0">
                <a:solidFill>
                  <a:srgbClr val="36365C"/>
                </a:solidFill>
                <a:latin typeface="Times New Roman"/>
                <a:cs typeface="Times New Roman"/>
              </a:rPr>
              <a:t>sử </a:t>
            </a:r>
            <a:r>
              <a:rPr sz="2800" dirty="0">
                <a:solidFill>
                  <a:srgbClr val="36365C"/>
                </a:solidFill>
                <a:latin typeface="Times New Roman"/>
                <a:cs typeface="Times New Roman"/>
              </a:rPr>
              <a:t>dụng </a:t>
            </a:r>
            <a:r>
              <a:rPr sz="2800" spc="-10" dirty="0">
                <a:solidFill>
                  <a:srgbClr val="36365C"/>
                </a:solidFill>
                <a:latin typeface="Times New Roman"/>
                <a:cs typeface="Times New Roman"/>
              </a:rPr>
              <a:t>mẫu </a:t>
            </a:r>
            <a:r>
              <a:rPr sz="2800" dirty="0">
                <a:solidFill>
                  <a:srgbClr val="36365C"/>
                </a:solidFill>
                <a:latin typeface="Times New Roman"/>
                <a:cs typeface="Times New Roman"/>
              </a:rPr>
              <a:t>Singleton, </a:t>
            </a:r>
            <a:r>
              <a:rPr sz="2800" spc="-5" dirty="0">
                <a:solidFill>
                  <a:srgbClr val="36365C"/>
                </a:solidFill>
                <a:latin typeface="Times New Roman"/>
                <a:cs typeface="Times New Roman"/>
              </a:rPr>
              <a:t>lớp </a:t>
            </a:r>
            <a:r>
              <a:rPr sz="2800" spc="-35" dirty="0">
                <a:solidFill>
                  <a:srgbClr val="36365C"/>
                </a:solidFill>
                <a:latin typeface="Times New Roman"/>
                <a:cs typeface="Times New Roman"/>
              </a:rPr>
              <a:t>Teacher </a:t>
            </a:r>
            <a:r>
              <a:rPr sz="2800" dirty="0">
                <a:solidFill>
                  <a:srgbClr val="36365C"/>
                </a:solidFill>
                <a:latin typeface="Times New Roman"/>
                <a:cs typeface="Times New Roman"/>
              </a:rPr>
              <a:t>đã </a:t>
            </a:r>
            <a:r>
              <a:rPr sz="2800" spc="-5" dirty="0">
                <a:solidFill>
                  <a:srgbClr val="36365C"/>
                </a:solidFill>
                <a:latin typeface="Times New Roman"/>
                <a:cs typeface="Times New Roman"/>
              </a:rPr>
              <a:t>được khởi tạo chỉ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lần và sau đó </a:t>
            </a:r>
            <a:r>
              <a:rPr sz="2800" spc="-10" dirty="0">
                <a:solidFill>
                  <a:srgbClr val="36365C"/>
                </a:solidFill>
                <a:latin typeface="Times New Roman"/>
                <a:cs typeface="Times New Roman"/>
              </a:rPr>
              <a:t>mỗi </a:t>
            </a:r>
            <a:r>
              <a:rPr sz="2800" spc="-5" dirty="0">
                <a:solidFill>
                  <a:srgbClr val="36365C"/>
                </a:solidFill>
                <a:latin typeface="Times New Roman"/>
                <a:cs typeface="Times New Roman"/>
              </a:rPr>
              <a:t>đối tượng </a:t>
            </a:r>
            <a:r>
              <a:rPr sz="2800" dirty="0">
                <a:solidFill>
                  <a:srgbClr val="36365C"/>
                </a:solidFill>
                <a:latin typeface="Times New Roman"/>
                <a:cs typeface="Times New Roman"/>
              </a:rPr>
              <a:t>Student nhận </a:t>
            </a:r>
            <a:r>
              <a:rPr sz="2800" spc="-5" dirty="0">
                <a:solidFill>
                  <a:srgbClr val="36365C"/>
                </a:solidFill>
                <a:latin typeface="Times New Roman"/>
                <a:cs typeface="Times New Roman"/>
              </a:rPr>
              <a:t>được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tài liệu tham  khảo của instance</a:t>
            </a:r>
            <a:r>
              <a:rPr sz="2800" spc="-25" dirty="0">
                <a:solidFill>
                  <a:srgbClr val="36365C"/>
                </a:solidFill>
                <a:latin typeface="Times New Roman"/>
                <a:cs typeface="Times New Roman"/>
              </a:rPr>
              <a:t> </a:t>
            </a:r>
            <a:r>
              <a:rPr sz="2800" dirty="0">
                <a:solidFill>
                  <a:srgbClr val="36365C"/>
                </a:solidFill>
                <a:latin typeface="Times New Roman"/>
                <a:cs typeface="Times New Roman"/>
              </a:rPr>
              <a:t>đó</a:t>
            </a:r>
            <a:endParaRPr sz="2800" dirty="0">
              <a:latin typeface="Times New Roman"/>
              <a:cs typeface="Times New Roman"/>
            </a:endParaRPr>
          </a:p>
        </p:txBody>
      </p:sp>
      <p:sp>
        <p:nvSpPr>
          <p:cNvPr id="7" name="object 4"/>
          <p:cNvSpPr/>
          <p:nvPr/>
        </p:nvSpPr>
        <p:spPr>
          <a:xfrm>
            <a:off x="3846576" y="3247644"/>
            <a:ext cx="5074920" cy="3186683"/>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6962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Proxy</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304800" y="1590380"/>
            <a:ext cx="10809605" cy="2159000"/>
          </a:xfrm>
          <a:prstGeom prst="rect">
            <a:avLst/>
          </a:prstGeom>
        </p:spPr>
        <p:txBody>
          <a:bodyPr vert="horz" wrap="square" lIns="0" tIns="12065" rIns="0" bIns="0" rtlCol="0">
            <a:spAutoFit/>
          </a:bodyPr>
          <a:lstStyle/>
          <a:p>
            <a:pPr marL="417830" indent="-405765">
              <a:lnSpc>
                <a:spcPct val="100000"/>
              </a:lnSpc>
              <a:spcBef>
                <a:spcPts val="95"/>
              </a:spcBef>
              <a:buFont typeface="Wingdings"/>
              <a:buChar char=""/>
              <a:tabLst>
                <a:tab pos="418465" algn="l"/>
              </a:tabLst>
            </a:pPr>
            <a:r>
              <a:rPr sz="2800" b="1" spc="-5" dirty="0">
                <a:solidFill>
                  <a:srgbClr val="36365C"/>
                </a:solidFill>
                <a:latin typeface="Times New Roman"/>
                <a:cs typeface="Times New Roman"/>
              </a:rPr>
              <a:t>Giới thiệu</a:t>
            </a:r>
            <a:endParaRPr sz="2800" dirty="0">
              <a:latin typeface="Times New Roman"/>
              <a:cs typeface="Times New Roman"/>
            </a:endParaRPr>
          </a:p>
          <a:p>
            <a:pPr marL="927100" marR="5080" lvl="1" indent="-457834">
              <a:lnSpc>
                <a:spcPct val="100000"/>
              </a:lnSpc>
              <a:buFont typeface="Wingdings"/>
              <a:buChar char=""/>
              <a:tabLst>
                <a:tab pos="927100" algn="l"/>
                <a:tab pos="927735" algn="l"/>
              </a:tabLst>
            </a:pPr>
            <a:r>
              <a:rPr sz="2800" spc="-10" dirty="0">
                <a:solidFill>
                  <a:srgbClr val="36365C"/>
                </a:solidFill>
                <a:latin typeface="Times New Roman"/>
                <a:cs typeface="Times New Roman"/>
              </a:rPr>
              <a:t>Đại </a:t>
            </a:r>
            <a:r>
              <a:rPr sz="2800" spc="-5" dirty="0">
                <a:solidFill>
                  <a:srgbClr val="36365C"/>
                </a:solidFill>
                <a:latin typeface="Times New Roman"/>
                <a:cs typeface="Times New Roman"/>
              </a:rPr>
              <a:t>diện </a:t>
            </a:r>
            <a:r>
              <a:rPr sz="2800" spc="-10" dirty="0">
                <a:solidFill>
                  <a:srgbClr val="36365C"/>
                </a:solidFill>
                <a:latin typeface="Times New Roman"/>
                <a:cs typeface="Times New Roman"/>
              </a:rPr>
              <a:t>một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a:t>
            </a:r>
            <a:r>
              <a:rPr sz="2800" dirty="0">
                <a:solidFill>
                  <a:srgbClr val="36365C"/>
                </a:solidFill>
                <a:latin typeface="Times New Roman"/>
                <a:cs typeface="Times New Roman"/>
              </a:rPr>
              <a:t>phức </a:t>
            </a:r>
            <a:r>
              <a:rPr sz="2800" spc="-5" dirty="0">
                <a:solidFill>
                  <a:srgbClr val="36365C"/>
                </a:solidFill>
                <a:latin typeface="Times New Roman"/>
                <a:cs typeface="Times New Roman"/>
              </a:rPr>
              <a:t>tạp bằng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đối tượng đơn </a:t>
            </a:r>
            <a:r>
              <a:rPr sz="2800" dirty="0">
                <a:solidFill>
                  <a:srgbClr val="36365C"/>
                </a:solidFill>
                <a:latin typeface="Times New Roman"/>
                <a:cs typeface="Times New Roman"/>
              </a:rPr>
              <a:t>giản, </a:t>
            </a:r>
            <a:r>
              <a:rPr sz="2800" spc="-5" dirty="0">
                <a:solidFill>
                  <a:srgbClr val="36365C"/>
                </a:solidFill>
                <a:latin typeface="Times New Roman"/>
                <a:cs typeface="Times New Roman"/>
              </a:rPr>
              <a:t>vì </a:t>
            </a:r>
            <a:r>
              <a:rPr sz="2800" spc="-15" dirty="0">
                <a:solidFill>
                  <a:srgbClr val="36365C"/>
                </a:solidFill>
                <a:latin typeface="Times New Roman"/>
                <a:cs typeface="Times New Roman"/>
              </a:rPr>
              <a:t>các  </a:t>
            </a:r>
            <a:r>
              <a:rPr sz="2800" spc="-10" dirty="0">
                <a:solidFill>
                  <a:srgbClr val="36365C"/>
                </a:solidFill>
                <a:latin typeface="Times New Roman"/>
                <a:cs typeface="Times New Roman"/>
              </a:rPr>
              <a:t>mục </a:t>
            </a:r>
            <a:r>
              <a:rPr sz="2800" spc="-5" dirty="0">
                <a:solidFill>
                  <a:srgbClr val="36365C"/>
                </a:solidFill>
                <a:latin typeface="Times New Roman"/>
                <a:cs typeface="Times New Roman"/>
              </a:rPr>
              <a:t>đích </a:t>
            </a:r>
            <a:r>
              <a:rPr sz="2800" dirty="0">
                <a:solidFill>
                  <a:srgbClr val="36365C"/>
                </a:solidFill>
                <a:latin typeface="Times New Roman"/>
                <a:cs typeface="Times New Roman"/>
              </a:rPr>
              <a:t>truy </a:t>
            </a:r>
            <a:r>
              <a:rPr sz="2800" spc="-5" dirty="0">
                <a:solidFill>
                  <a:srgbClr val="36365C"/>
                </a:solidFill>
                <a:latin typeface="Times New Roman"/>
                <a:cs typeface="Times New Roman"/>
              </a:rPr>
              <a:t>xuất, </a:t>
            </a:r>
            <a:r>
              <a:rPr sz="2800" dirty="0">
                <a:solidFill>
                  <a:srgbClr val="36365C"/>
                </a:solidFill>
                <a:latin typeface="Times New Roman"/>
                <a:cs typeface="Times New Roman"/>
              </a:rPr>
              <a:t>tốc độ và </a:t>
            </a:r>
            <a:r>
              <a:rPr sz="2800" spc="-5" dirty="0">
                <a:solidFill>
                  <a:srgbClr val="36365C"/>
                </a:solidFill>
                <a:latin typeface="Times New Roman"/>
                <a:cs typeface="Times New Roman"/>
              </a:rPr>
              <a:t>bảo</a:t>
            </a:r>
            <a:r>
              <a:rPr sz="2800" spc="-30" dirty="0">
                <a:solidFill>
                  <a:srgbClr val="36365C"/>
                </a:solidFill>
                <a:latin typeface="Times New Roman"/>
                <a:cs typeface="Times New Roman"/>
              </a:rPr>
              <a:t> </a:t>
            </a:r>
            <a:r>
              <a:rPr sz="2800" spc="-10" dirty="0">
                <a:solidFill>
                  <a:srgbClr val="36365C"/>
                </a:solidFill>
                <a:latin typeface="Times New Roman"/>
                <a:cs typeface="Times New Roman"/>
              </a:rPr>
              <a:t>mật</a:t>
            </a:r>
            <a:endParaRPr sz="2800" dirty="0">
              <a:latin typeface="Times New Roman"/>
              <a:cs typeface="Times New Roman"/>
            </a:endParaRPr>
          </a:p>
          <a:p>
            <a:pPr marL="927100" lvl="1" indent="-457834">
              <a:lnSpc>
                <a:spcPct val="100000"/>
              </a:lnSpc>
              <a:spcBef>
                <a:spcPts val="5"/>
              </a:spcBef>
              <a:buFont typeface="Wingdings"/>
              <a:buChar char=""/>
              <a:tabLst>
                <a:tab pos="927100" algn="l"/>
                <a:tab pos="927735" algn="l"/>
              </a:tabLst>
            </a:pPr>
            <a:r>
              <a:rPr sz="2800" spc="-5" dirty="0">
                <a:solidFill>
                  <a:srgbClr val="36365C"/>
                </a:solidFill>
                <a:latin typeface="Times New Roman"/>
                <a:cs typeface="Times New Roman"/>
              </a:rPr>
              <a:t>Là </a:t>
            </a:r>
            <a:r>
              <a:rPr sz="2800" spc="-10" dirty="0">
                <a:solidFill>
                  <a:srgbClr val="36365C"/>
                </a:solidFill>
                <a:latin typeface="Times New Roman"/>
                <a:cs typeface="Times New Roman"/>
              </a:rPr>
              <a:t>một mẫu </a:t>
            </a:r>
            <a:r>
              <a:rPr sz="2800" spc="-5" dirty="0">
                <a:solidFill>
                  <a:srgbClr val="36365C"/>
                </a:solidFill>
                <a:latin typeface="Times New Roman"/>
                <a:cs typeface="Times New Roman"/>
              </a:rPr>
              <a:t>thiết </a:t>
            </a:r>
            <a:r>
              <a:rPr sz="2800" dirty="0">
                <a:solidFill>
                  <a:srgbClr val="36365C"/>
                </a:solidFill>
                <a:latin typeface="Times New Roman"/>
                <a:cs typeface="Times New Roman"/>
              </a:rPr>
              <a:t>kế </a:t>
            </a:r>
            <a:r>
              <a:rPr sz="2800" spc="-15" dirty="0">
                <a:solidFill>
                  <a:srgbClr val="36365C"/>
                </a:solidFill>
                <a:latin typeface="Times New Roman"/>
                <a:cs typeface="Times New Roman"/>
              </a:rPr>
              <a:t>mà </a:t>
            </a:r>
            <a:r>
              <a:rPr sz="2800" spc="-5" dirty="0">
                <a:solidFill>
                  <a:srgbClr val="36365C"/>
                </a:solidFill>
                <a:latin typeface="Times New Roman"/>
                <a:cs typeface="Times New Roman"/>
              </a:rPr>
              <a:t>ở </a:t>
            </a:r>
            <a:r>
              <a:rPr sz="2800" dirty="0">
                <a:solidFill>
                  <a:srgbClr val="36365C"/>
                </a:solidFill>
                <a:latin typeface="Times New Roman"/>
                <a:cs typeface="Times New Roman"/>
              </a:rPr>
              <a:t>đó </a:t>
            </a:r>
            <a:r>
              <a:rPr sz="2800" spc="-5" dirty="0">
                <a:solidFill>
                  <a:srgbClr val="36365C"/>
                </a:solidFill>
                <a:latin typeface="Times New Roman"/>
                <a:cs typeface="Times New Roman"/>
              </a:rPr>
              <a:t>tất cả </a:t>
            </a:r>
            <a:r>
              <a:rPr sz="2800" spc="-10" dirty="0">
                <a:solidFill>
                  <a:srgbClr val="36365C"/>
                </a:solidFill>
                <a:latin typeface="Times New Roman"/>
                <a:cs typeface="Times New Roman"/>
              </a:rPr>
              <a:t>các </a:t>
            </a:r>
            <a:r>
              <a:rPr sz="2800" dirty="0">
                <a:solidFill>
                  <a:srgbClr val="36365C"/>
                </a:solidFill>
                <a:latin typeface="Times New Roman"/>
                <a:cs typeface="Times New Roman"/>
              </a:rPr>
              <a:t>truy </a:t>
            </a:r>
            <a:r>
              <a:rPr sz="2800" spc="-10" dirty="0">
                <a:solidFill>
                  <a:srgbClr val="36365C"/>
                </a:solidFill>
                <a:latin typeface="Times New Roman"/>
                <a:cs typeface="Times New Roman"/>
              </a:rPr>
              <a:t>cập </a:t>
            </a:r>
            <a:r>
              <a:rPr sz="2800" spc="-5" dirty="0">
                <a:solidFill>
                  <a:srgbClr val="36365C"/>
                </a:solidFill>
                <a:latin typeface="Times New Roman"/>
                <a:cs typeface="Times New Roman"/>
              </a:rPr>
              <a:t>trực tiếp </a:t>
            </a:r>
            <a:r>
              <a:rPr sz="2800" spc="-10" dirty="0">
                <a:solidFill>
                  <a:srgbClr val="36365C"/>
                </a:solidFill>
                <a:latin typeface="Times New Roman"/>
                <a:cs typeface="Times New Roman"/>
              </a:rPr>
              <a:t>một</a:t>
            </a:r>
            <a:r>
              <a:rPr sz="2800" spc="95" dirty="0">
                <a:solidFill>
                  <a:srgbClr val="36365C"/>
                </a:solidFill>
                <a:latin typeface="Times New Roman"/>
                <a:cs typeface="Times New Roman"/>
              </a:rPr>
              <a:t> </a:t>
            </a:r>
            <a:r>
              <a:rPr sz="2800" dirty="0">
                <a:solidFill>
                  <a:srgbClr val="36365C"/>
                </a:solidFill>
                <a:latin typeface="Times New Roman"/>
                <a:cs typeface="Times New Roman"/>
              </a:rPr>
              <a:t>đối</a:t>
            </a:r>
            <a:endParaRPr sz="2800" dirty="0">
              <a:latin typeface="Times New Roman"/>
              <a:cs typeface="Times New Roman"/>
            </a:endParaRPr>
          </a:p>
          <a:p>
            <a:pPr marL="927100">
              <a:lnSpc>
                <a:spcPct val="100000"/>
              </a:lnSpc>
            </a:pPr>
            <a:r>
              <a:rPr sz="2800" spc="-5" dirty="0">
                <a:solidFill>
                  <a:srgbClr val="36365C"/>
                </a:solidFill>
                <a:latin typeface="Times New Roman"/>
                <a:cs typeface="Times New Roman"/>
              </a:rPr>
              <a:t>tượng nào đó </a:t>
            </a:r>
            <a:r>
              <a:rPr sz="2800" dirty="0">
                <a:solidFill>
                  <a:srgbClr val="36365C"/>
                </a:solidFill>
                <a:latin typeface="Times New Roman"/>
                <a:cs typeface="Times New Roman"/>
              </a:rPr>
              <a:t>sẽ </a:t>
            </a:r>
            <a:r>
              <a:rPr sz="2800" spc="-5" dirty="0">
                <a:solidFill>
                  <a:srgbClr val="36365C"/>
                </a:solidFill>
                <a:latin typeface="Times New Roman"/>
                <a:cs typeface="Times New Roman"/>
              </a:rPr>
              <a:t>được chuyển </a:t>
            </a:r>
            <a:r>
              <a:rPr sz="2800" dirty="0">
                <a:solidFill>
                  <a:srgbClr val="36365C"/>
                </a:solidFill>
                <a:latin typeface="Times New Roman"/>
                <a:cs typeface="Times New Roman"/>
              </a:rPr>
              <a:t>hướng </a:t>
            </a:r>
            <a:r>
              <a:rPr sz="2800" spc="-5" dirty="0">
                <a:solidFill>
                  <a:srgbClr val="36365C"/>
                </a:solidFill>
                <a:latin typeface="Times New Roman"/>
                <a:cs typeface="Times New Roman"/>
              </a:rPr>
              <a:t>vào </a:t>
            </a:r>
            <a:r>
              <a:rPr sz="2800" spc="-10" dirty="0">
                <a:solidFill>
                  <a:srgbClr val="36365C"/>
                </a:solidFill>
                <a:latin typeface="Times New Roman"/>
                <a:cs typeface="Times New Roman"/>
              </a:rPr>
              <a:t>một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a:t>
            </a:r>
            <a:r>
              <a:rPr sz="2800" dirty="0">
                <a:solidFill>
                  <a:srgbClr val="36365C"/>
                </a:solidFill>
                <a:latin typeface="Times New Roman"/>
                <a:cs typeface="Times New Roman"/>
              </a:rPr>
              <a:t>trung</a:t>
            </a:r>
            <a:r>
              <a:rPr sz="2800" spc="-40" dirty="0">
                <a:solidFill>
                  <a:srgbClr val="36365C"/>
                </a:solidFill>
                <a:latin typeface="Times New Roman"/>
                <a:cs typeface="Times New Roman"/>
              </a:rPr>
              <a:t> </a:t>
            </a:r>
            <a:r>
              <a:rPr sz="2800" dirty="0">
                <a:solidFill>
                  <a:srgbClr val="36365C"/>
                </a:solidFill>
                <a:latin typeface="Times New Roman"/>
                <a:cs typeface="Times New Roman"/>
              </a:rPr>
              <a:t>gian</a:t>
            </a:r>
            <a:endParaRPr sz="2800" dirty="0">
              <a:latin typeface="Times New Roman"/>
              <a:cs typeface="Times New Roman"/>
            </a:endParaRPr>
          </a:p>
        </p:txBody>
      </p:sp>
    </p:spTree>
    <p:extLst>
      <p:ext uri="{BB962C8B-B14F-4D97-AF65-F5344CB8AC3E}">
        <p14:creationId xmlns:p14="http://schemas.microsoft.com/office/powerpoint/2010/main" val="385191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Proxy</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804445" y="1583457"/>
            <a:ext cx="2545715" cy="452120"/>
          </a:xfrm>
          <a:prstGeom prst="rect">
            <a:avLst/>
          </a:prstGeom>
        </p:spPr>
        <p:txBody>
          <a:bodyPr vert="horz" wrap="square" lIns="0" tIns="12065" rIns="0" bIns="0" rtlCol="0">
            <a:spAutoFit/>
          </a:bodyPr>
          <a:lstStyle/>
          <a:p>
            <a:pPr marL="417830" indent="-405765">
              <a:lnSpc>
                <a:spcPct val="100000"/>
              </a:lnSpc>
              <a:spcBef>
                <a:spcPts val="95"/>
              </a:spcBef>
              <a:buFont typeface="Wingdings"/>
              <a:buChar char=""/>
              <a:tabLst>
                <a:tab pos="418465" algn="l"/>
              </a:tabLst>
            </a:pPr>
            <a:r>
              <a:rPr sz="2800" b="1" spc="-10" dirty="0">
                <a:solidFill>
                  <a:srgbClr val="36365C"/>
                </a:solidFill>
                <a:latin typeface="Times New Roman"/>
                <a:cs typeface="Times New Roman"/>
              </a:rPr>
              <a:t>Cấu </a:t>
            </a:r>
            <a:r>
              <a:rPr sz="2800" b="1" spc="-5" dirty="0">
                <a:solidFill>
                  <a:srgbClr val="36365C"/>
                </a:solidFill>
                <a:latin typeface="Times New Roman"/>
                <a:cs typeface="Times New Roman"/>
              </a:rPr>
              <a:t>trúc</a:t>
            </a:r>
            <a:r>
              <a:rPr sz="2800" b="1" spc="-35" dirty="0">
                <a:solidFill>
                  <a:srgbClr val="36365C"/>
                </a:solidFill>
                <a:latin typeface="Times New Roman"/>
                <a:cs typeface="Times New Roman"/>
              </a:rPr>
              <a:t> </a:t>
            </a:r>
            <a:r>
              <a:rPr sz="2800" b="1" spc="-5" dirty="0">
                <a:solidFill>
                  <a:srgbClr val="36365C"/>
                </a:solidFill>
                <a:latin typeface="Times New Roman"/>
                <a:cs typeface="Times New Roman"/>
              </a:rPr>
              <a:t>mẫu</a:t>
            </a:r>
            <a:endParaRPr sz="2800" dirty="0">
              <a:latin typeface="Times New Roman"/>
              <a:cs typeface="Times New Roman"/>
            </a:endParaRPr>
          </a:p>
        </p:txBody>
      </p:sp>
      <p:pic>
        <p:nvPicPr>
          <p:cNvPr id="7" name="Picture 2" descr="https://gpcoder.com/wp-content/uploads/2018/11/design-patterns-proxy-diagra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938" y="2324376"/>
            <a:ext cx="8220075" cy="359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66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Proxy</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Text Placeholder 2"/>
          <p:cNvSpPr>
            <a:spLocks noGrp="1"/>
          </p:cNvSpPr>
          <p:nvPr>
            <p:ph type="body" idx="1"/>
          </p:nvPr>
        </p:nvSpPr>
        <p:spPr>
          <a:xfrm>
            <a:off x="638987" y="1412189"/>
            <a:ext cx="10914024" cy="4671601"/>
          </a:xfrm>
        </p:spPr>
        <p:txBody>
          <a:bodyPr>
            <a:normAutofit fontScale="92500" lnSpcReduction="10000"/>
          </a:bodyPr>
          <a:lstStyle/>
          <a:p>
            <a:r>
              <a:rPr lang="vi-VN" dirty="0">
                <a:latin typeface="+mj-lt"/>
              </a:rPr>
              <a:t>Subject</a:t>
            </a:r>
            <a:r>
              <a:rPr lang="vi-VN" b="0" dirty="0">
                <a:latin typeface="+mj-lt"/>
              </a:rPr>
              <a:t> : là một interface định nghĩa các phương thực để giao tiếp với client. Đối tượng này xác định giao diện chung cho RealSubject và Proxy để Proxy có thể được sử dụng bất cứ nơi nào mà RealSubject mong đợi.</a:t>
            </a:r>
          </a:p>
          <a:p>
            <a:r>
              <a:rPr lang="vi-VN" dirty="0">
                <a:latin typeface="+mj-lt"/>
              </a:rPr>
              <a:t>Proxy</a:t>
            </a:r>
            <a:r>
              <a:rPr lang="vi-VN" b="0" dirty="0">
                <a:latin typeface="+mj-lt"/>
              </a:rPr>
              <a:t> : là một class sẽ thực hiện các bước kiểm tra và gọi tới đối tượng của class service thật để thực hiện các thao tác sau khi kiểm tra. Nó duy trì một tham chiếu đến RealSubject để Proxy có thể truy cập nó. Nó cũng thực hiện các giao diện tương tự như RealSubject để Proxy có thể được sử dụng thay cho RealSubject. Proxy cũng điều khiển truy cập vào RealSubject và có thể tạo hoặc xóa đối tượng này.</a:t>
            </a:r>
          </a:p>
          <a:p>
            <a:r>
              <a:rPr lang="vi-VN" dirty="0">
                <a:latin typeface="+mj-lt"/>
              </a:rPr>
              <a:t>RealSubject</a:t>
            </a:r>
            <a:r>
              <a:rPr lang="vi-VN" b="0" dirty="0">
                <a:latin typeface="+mj-lt"/>
              </a:rPr>
              <a:t> : là một class service sẽ thực hiện các thao tác thực sự. Đây là đối tượng chính mà proxy đại diện.</a:t>
            </a:r>
          </a:p>
          <a:p>
            <a:r>
              <a:rPr lang="vi-VN" dirty="0">
                <a:latin typeface="+mj-lt"/>
              </a:rPr>
              <a:t>Client</a:t>
            </a:r>
            <a:r>
              <a:rPr lang="vi-VN" b="0" dirty="0">
                <a:latin typeface="+mj-lt"/>
              </a:rPr>
              <a:t> : Đối tượng cần sử dụng RealSubject nhưng thông qua Proxy.</a:t>
            </a:r>
          </a:p>
          <a:p>
            <a:endParaRPr lang="en-US" dirty="0">
              <a:latin typeface="+mj-lt"/>
            </a:endParaRPr>
          </a:p>
        </p:txBody>
      </p:sp>
    </p:spTree>
    <p:extLst>
      <p:ext uri="{BB962C8B-B14F-4D97-AF65-F5344CB8AC3E}">
        <p14:creationId xmlns:p14="http://schemas.microsoft.com/office/powerpoint/2010/main" val="422974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dung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thiệu</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Design </a:t>
            </a:r>
            <a:r>
              <a:rPr lang="en-US" sz="2400" dirty="0">
                <a:latin typeface="Times New Roman" panose="02020603050405020304" pitchFamily="18" charset="0"/>
                <a:cs typeface="Times New Roman" panose="02020603050405020304" pitchFamily="18" charset="0"/>
              </a:rPr>
              <a:t>Pattern  </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Phân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Singleton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Proxy  </a:t>
            </a:r>
          </a:p>
          <a:p>
            <a:r>
              <a:rPr lang="en-US" sz="2400" dirty="0" smtClean="0">
                <a:latin typeface="Times New Roman" panose="02020603050405020304" pitchFamily="18" charset="0"/>
                <a:cs typeface="Times New Roman" panose="02020603050405020304" pitchFamily="18" charset="0"/>
              </a:rPr>
              <a:t>Observer</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Proxy</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a:spLocks noGrp="1"/>
          </p:cNvSpPr>
          <p:nvPr>
            <p:ph type="body" idx="1"/>
          </p:nvPr>
        </p:nvSpPr>
        <p:spPr>
          <a:xfrm>
            <a:off x="638987" y="1412189"/>
            <a:ext cx="10914024" cy="3664465"/>
          </a:xfrm>
          <a:prstGeom prst="rect">
            <a:avLst/>
          </a:prstGeom>
        </p:spPr>
        <p:txBody>
          <a:bodyPr vert="horz" wrap="square" lIns="0" tIns="12065" rIns="0" bIns="0" rtlCol="0">
            <a:spAutoFit/>
          </a:bodyPr>
          <a:lstStyle/>
          <a:p>
            <a:pPr marL="433070" indent="-405765">
              <a:lnSpc>
                <a:spcPct val="100000"/>
              </a:lnSpc>
              <a:spcBef>
                <a:spcPts val="95"/>
              </a:spcBef>
              <a:buFont typeface="Wingdings"/>
              <a:buChar char=""/>
              <a:tabLst>
                <a:tab pos="433705" algn="l"/>
              </a:tabLst>
            </a:pPr>
            <a:r>
              <a:rPr spc="-5" dirty="0">
                <a:latin typeface="Times New Roman" panose="02020603050405020304" pitchFamily="18" charset="0"/>
                <a:cs typeface="Times New Roman" panose="02020603050405020304" pitchFamily="18" charset="0"/>
              </a:rPr>
              <a:t>Áp</a:t>
            </a:r>
            <a:r>
              <a:rPr spc="1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dụng</a:t>
            </a:r>
          </a:p>
          <a:p>
            <a:pPr marL="942340" marR="5080" lvl="1" indent="-457834">
              <a:lnSpc>
                <a:spcPct val="100000"/>
              </a:lnSpc>
              <a:spcBef>
                <a:spcPts val="5"/>
              </a:spcBef>
              <a:buFont typeface="Wingdings"/>
              <a:buChar char=""/>
              <a:tabLst>
                <a:tab pos="942340" algn="l"/>
                <a:tab pos="942975" algn="l"/>
              </a:tabLst>
            </a:pPr>
            <a:r>
              <a:rPr sz="2800" dirty="0">
                <a:solidFill>
                  <a:srgbClr val="36365C"/>
                </a:solidFill>
                <a:latin typeface="Times New Roman"/>
                <a:cs typeface="Times New Roman"/>
              </a:rPr>
              <a:t>Sử dụng </a:t>
            </a:r>
            <a:r>
              <a:rPr sz="2800" spc="-10" dirty="0">
                <a:solidFill>
                  <a:srgbClr val="36365C"/>
                </a:solidFill>
                <a:latin typeface="Times New Roman"/>
                <a:cs typeface="Times New Roman"/>
              </a:rPr>
              <a:t>mẫu </a:t>
            </a:r>
            <a:r>
              <a:rPr sz="2800" dirty="0">
                <a:solidFill>
                  <a:srgbClr val="36365C"/>
                </a:solidFill>
                <a:latin typeface="Times New Roman"/>
                <a:cs typeface="Times New Roman"/>
              </a:rPr>
              <a:t>Proxy khi </a:t>
            </a:r>
            <a:r>
              <a:rPr sz="2800" spc="-5" dirty="0">
                <a:solidFill>
                  <a:srgbClr val="36365C"/>
                </a:solidFill>
                <a:latin typeface="Times New Roman"/>
                <a:cs typeface="Times New Roman"/>
              </a:rPr>
              <a:t>bạn </a:t>
            </a:r>
            <a:r>
              <a:rPr sz="2800" spc="-10" dirty="0">
                <a:solidFill>
                  <a:srgbClr val="36365C"/>
                </a:solidFill>
                <a:latin typeface="Times New Roman"/>
                <a:cs typeface="Times New Roman"/>
              </a:rPr>
              <a:t>cần một </a:t>
            </a:r>
            <a:r>
              <a:rPr sz="2800" spc="-5" dirty="0">
                <a:solidFill>
                  <a:srgbClr val="36365C"/>
                </a:solidFill>
                <a:latin typeface="Times New Roman"/>
                <a:cs typeface="Times New Roman"/>
              </a:rPr>
              <a:t>tham chiếu phức tạp đến </a:t>
            </a:r>
            <a:r>
              <a:rPr sz="2800" spc="-10" dirty="0">
                <a:solidFill>
                  <a:srgbClr val="36365C"/>
                </a:solidFill>
                <a:latin typeface="Times New Roman"/>
                <a:cs typeface="Times New Roman"/>
              </a:rPr>
              <a:t>một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thay </a:t>
            </a:r>
            <a:r>
              <a:rPr sz="2800" dirty="0">
                <a:solidFill>
                  <a:srgbClr val="36365C"/>
                </a:solidFill>
                <a:latin typeface="Times New Roman"/>
                <a:cs typeface="Times New Roman"/>
              </a:rPr>
              <a:t>vì </a:t>
            </a:r>
            <a:r>
              <a:rPr sz="2800" spc="-5" dirty="0">
                <a:solidFill>
                  <a:srgbClr val="36365C"/>
                </a:solidFill>
                <a:latin typeface="Times New Roman"/>
                <a:cs typeface="Times New Roman"/>
              </a:rPr>
              <a:t>chỉ </a:t>
            </a:r>
            <a:r>
              <a:rPr sz="2800" spc="-10" dirty="0">
                <a:solidFill>
                  <a:srgbClr val="36365C"/>
                </a:solidFill>
                <a:latin typeface="Times New Roman"/>
                <a:cs typeface="Times New Roman"/>
              </a:rPr>
              <a:t>một cách </a:t>
            </a:r>
            <a:r>
              <a:rPr sz="2800" spc="-5" dirty="0">
                <a:solidFill>
                  <a:srgbClr val="36365C"/>
                </a:solidFill>
                <a:latin typeface="Times New Roman"/>
                <a:cs typeface="Times New Roman"/>
              </a:rPr>
              <a:t>bình</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thường</a:t>
            </a:r>
            <a:endParaRPr sz="2800" dirty="0">
              <a:latin typeface="Times New Roman"/>
              <a:cs typeface="Times New Roman"/>
            </a:endParaRPr>
          </a:p>
          <a:p>
            <a:pPr marL="942340" marR="103505" lvl="1" indent="-457834">
              <a:lnSpc>
                <a:spcPct val="100000"/>
              </a:lnSpc>
              <a:buFont typeface="Wingdings"/>
              <a:buChar char=""/>
              <a:tabLst>
                <a:tab pos="942340" algn="l"/>
                <a:tab pos="942975" algn="l"/>
              </a:tabLst>
            </a:pPr>
            <a:r>
              <a:rPr sz="2800" spc="-10" dirty="0">
                <a:solidFill>
                  <a:srgbClr val="36365C"/>
                </a:solidFill>
                <a:latin typeface="Times New Roman"/>
                <a:cs typeface="Times New Roman"/>
              </a:rPr>
              <a:t>Remote </a:t>
            </a:r>
            <a:r>
              <a:rPr sz="2800" dirty="0">
                <a:solidFill>
                  <a:srgbClr val="36365C"/>
                </a:solidFill>
                <a:latin typeface="Times New Roman"/>
                <a:cs typeface="Times New Roman"/>
              </a:rPr>
              <a:t>proxy </a:t>
            </a:r>
            <a:r>
              <a:rPr sz="2800" spc="-5" dirty="0">
                <a:solidFill>
                  <a:srgbClr val="36365C"/>
                </a:solidFill>
                <a:latin typeface="Times New Roman"/>
                <a:cs typeface="Times New Roman"/>
              </a:rPr>
              <a:t>– sử </a:t>
            </a:r>
            <a:r>
              <a:rPr sz="2800" dirty="0">
                <a:solidFill>
                  <a:srgbClr val="36365C"/>
                </a:solidFill>
                <a:latin typeface="Times New Roman"/>
                <a:cs typeface="Times New Roman"/>
              </a:rPr>
              <a:t>dụng khi </a:t>
            </a:r>
            <a:r>
              <a:rPr sz="2800" spc="-5" dirty="0">
                <a:solidFill>
                  <a:srgbClr val="36365C"/>
                </a:solidFill>
                <a:latin typeface="Times New Roman"/>
                <a:cs typeface="Times New Roman"/>
              </a:rPr>
              <a:t>bạn </a:t>
            </a:r>
            <a:r>
              <a:rPr sz="2800" spc="-10" dirty="0">
                <a:solidFill>
                  <a:srgbClr val="36365C"/>
                </a:solidFill>
                <a:latin typeface="Times New Roman"/>
                <a:cs typeface="Times New Roman"/>
              </a:rPr>
              <a:t>cần một </a:t>
            </a:r>
            <a:r>
              <a:rPr sz="2800" spc="-5" dirty="0">
                <a:solidFill>
                  <a:srgbClr val="36365C"/>
                </a:solidFill>
                <a:latin typeface="Times New Roman"/>
                <a:cs typeface="Times New Roman"/>
              </a:rPr>
              <a:t>tham chiếu định </a:t>
            </a:r>
            <a:r>
              <a:rPr sz="2800" dirty="0">
                <a:solidFill>
                  <a:srgbClr val="36365C"/>
                </a:solidFill>
                <a:latin typeface="Times New Roman"/>
                <a:cs typeface="Times New Roman"/>
              </a:rPr>
              <a:t>vị </a:t>
            </a:r>
            <a:r>
              <a:rPr sz="2800" spc="-5" dirty="0">
                <a:solidFill>
                  <a:srgbClr val="36365C"/>
                </a:solidFill>
                <a:latin typeface="Times New Roman"/>
                <a:cs typeface="Times New Roman"/>
              </a:rPr>
              <a:t>cho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đối tượng </a:t>
            </a:r>
            <a:r>
              <a:rPr sz="2800" dirty="0">
                <a:solidFill>
                  <a:srgbClr val="36365C"/>
                </a:solidFill>
                <a:latin typeface="Times New Roman"/>
                <a:cs typeface="Times New Roman"/>
              </a:rPr>
              <a:t>trong </a:t>
            </a:r>
            <a:r>
              <a:rPr sz="2800" spc="-5" dirty="0">
                <a:solidFill>
                  <a:srgbClr val="36365C"/>
                </a:solidFill>
                <a:latin typeface="Times New Roman"/>
                <a:cs typeface="Times New Roman"/>
              </a:rPr>
              <a:t>không gian địa chỉ</a:t>
            </a:r>
            <a:r>
              <a:rPr sz="2800" spc="-45" dirty="0">
                <a:solidFill>
                  <a:srgbClr val="36365C"/>
                </a:solidFill>
                <a:latin typeface="Times New Roman"/>
                <a:cs typeface="Times New Roman"/>
              </a:rPr>
              <a:t> </a:t>
            </a:r>
            <a:r>
              <a:rPr sz="2800" spc="-5" dirty="0">
                <a:solidFill>
                  <a:srgbClr val="36365C"/>
                </a:solidFill>
                <a:latin typeface="Times New Roman"/>
                <a:cs typeface="Times New Roman"/>
              </a:rPr>
              <a:t>(JVM)</a:t>
            </a:r>
            <a:endParaRPr sz="2800" dirty="0">
              <a:latin typeface="Times New Roman"/>
              <a:cs typeface="Times New Roman"/>
            </a:endParaRPr>
          </a:p>
          <a:p>
            <a:pPr marL="942340" marR="62865" lvl="1" indent="-457834">
              <a:lnSpc>
                <a:spcPct val="100000"/>
              </a:lnSpc>
              <a:buFont typeface="Wingdings"/>
              <a:buChar char=""/>
              <a:tabLst>
                <a:tab pos="942340" algn="l"/>
                <a:tab pos="942975" algn="l"/>
              </a:tabLst>
            </a:pPr>
            <a:r>
              <a:rPr sz="2800" spc="-30" dirty="0">
                <a:solidFill>
                  <a:srgbClr val="36365C"/>
                </a:solidFill>
                <a:latin typeface="Times New Roman"/>
                <a:cs typeface="Times New Roman"/>
              </a:rPr>
              <a:t>Virtual </a:t>
            </a:r>
            <a:r>
              <a:rPr sz="2800" dirty="0">
                <a:solidFill>
                  <a:srgbClr val="36365C"/>
                </a:solidFill>
                <a:latin typeface="Times New Roman"/>
                <a:cs typeface="Times New Roman"/>
              </a:rPr>
              <a:t>proxy </a:t>
            </a:r>
            <a:r>
              <a:rPr sz="2800" spc="-5" dirty="0">
                <a:solidFill>
                  <a:srgbClr val="36365C"/>
                </a:solidFill>
                <a:latin typeface="Times New Roman"/>
                <a:cs typeface="Times New Roman"/>
              </a:rPr>
              <a:t>– lưu giữ </a:t>
            </a:r>
            <a:r>
              <a:rPr sz="2800" spc="-10" dirty="0">
                <a:solidFill>
                  <a:srgbClr val="36365C"/>
                </a:solidFill>
                <a:latin typeface="Times New Roman"/>
                <a:cs typeface="Times New Roman"/>
              </a:rPr>
              <a:t>các </a:t>
            </a:r>
            <a:r>
              <a:rPr sz="2800" dirty="0">
                <a:solidFill>
                  <a:srgbClr val="36365C"/>
                </a:solidFill>
                <a:latin typeface="Times New Roman"/>
                <a:cs typeface="Times New Roman"/>
              </a:rPr>
              <a:t>thông </a:t>
            </a:r>
            <a:r>
              <a:rPr sz="2800" spc="-5" dirty="0">
                <a:solidFill>
                  <a:srgbClr val="36365C"/>
                </a:solidFill>
                <a:latin typeface="Times New Roman"/>
                <a:cs typeface="Times New Roman"/>
              </a:rPr>
              <a:t>tin thêm vào </a:t>
            </a:r>
            <a:r>
              <a:rPr sz="2800" dirty="0">
                <a:solidFill>
                  <a:srgbClr val="36365C"/>
                </a:solidFill>
                <a:latin typeface="Times New Roman"/>
                <a:cs typeface="Times New Roman"/>
              </a:rPr>
              <a:t>về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dịch </a:t>
            </a:r>
            <a:r>
              <a:rPr sz="2800" dirty="0">
                <a:solidFill>
                  <a:srgbClr val="36365C"/>
                </a:solidFill>
                <a:latin typeface="Times New Roman"/>
                <a:cs typeface="Times New Roman"/>
              </a:rPr>
              <a:t>vụ thực vì  </a:t>
            </a:r>
            <a:r>
              <a:rPr sz="2800" spc="-5" dirty="0">
                <a:solidFill>
                  <a:srgbClr val="36365C"/>
                </a:solidFill>
                <a:latin typeface="Times New Roman"/>
                <a:cs typeface="Times New Roman"/>
              </a:rPr>
              <a:t>vậy chúng ta có </a:t>
            </a:r>
            <a:r>
              <a:rPr sz="2800" dirty="0">
                <a:solidFill>
                  <a:srgbClr val="36365C"/>
                </a:solidFill>
                <a:latin typeface="Times New Roman"/>
                <a:cs typeface="Times New Roman"/>
              </a:rPr>
              <a:t>thể </a:t>
            </a:r>
            <a:r>
              <a:rPr sz="2800" spc="-5" dirty="0">
                <a:solidFill>
                  <a:srgbClr val="36365C"/>
                </a:solidFill>
                <a:latin typeface="Times New Roman"/>
                <a:cs typeface="Times New Roman"/>
              </a:rPr>
              <a:t>hoãn lại sự </a:t>
            </a:r>
            <a:r>
              <a:rPr sz="2800" dirty="0">
                <a:solidFill>
                  <a:srgbClr val="36365C"/>
                </a:solidFill>
                <a:latin typeface="Times New Roman"/>
                <a:cs typeface="Times New Roman"/>
              </a:rPr>
              <a:t>truy </a:t>
            </a:r>
            <a:r>
              <a:rPr sz="2800" spc="-5" dirty="0">
                <a:solidFill>
                  <a:srgbClr val="36365C"/>
                </a:solidFill>
                <a:latin typeface="Times New Roman"/>
                <a:cs typeface="Times New Roman"/>
              </a:rPr>
              <a:t>xuất vào dịch </a:t>
            </a:r>
            <a:r>
              <a:rPr sz="2800" dirty="0">
                <a:solidFill>
                  <a:srgbClr val="36365C"/>
                </a:solidFill>
                <a:latin typeface="Times New Roman"/>
                <a:cs typeface="Times New Roman"/>
              </a:rPr>
              <a:t>vụ</a:t>
            </a:r>
            <a:r>
              <a:rPr sz="2800" spc="-30" dirty="0">
                <a:solidFill>
                  <a:srgbClr val="36365C"/>
                </a:solidFill>
                <a:latin typeface="Times New Roman"/>
                <a:cs typeface="Times New Roman"/>
              </a:rPr>
              <a:t> </a:t>
            </a:r>
            <a:r>
              <a:rPr sz="2800" spc="-5" dirty="0">
                <a:solidFill>
                  <a:srgbClr val="36365C"/>
                </a:solidFill>
                <a:latin typeface="Times New Roman"/>
                <a:cs typeface="Times New Roman"/>
              </a:rPr>
              <a:t>này</a:t>
            </a:r>
            <a:endParaRPr sz="2800" dirty="0">
              <a:latin typeface="Times New Roman"/>
              <a:cs typeface="Times New Roman"/>
            </a:endParaRPr>
          </a:p>
          <a:p>
            <a:pPr marL="942340" lvl="1" indent="-457834">
              <a:lnSpc>
                <a:spcPct val="100000"/>
              </a:lnSpc>
              <a:buFont typeface="Wingdings"/>
              <a:buChar char=""/>
              <a:tabLst>
                <a:tab pos="942340" algn="l"/>
                <a:tab pos="942975" algn="l"/>
              </a:tabLst>
            </a:pPr>
            <a:r>
              <a:rPr sz="2800" spc="-5" dirty="0">
                <a:solidFill>
                  <a:srgbClr val="36365C"/>
                </a:solidFill>
                <a:latin typeface="Times New Roman"/>
                <a:cs typeface="Times New Roman"/>
              </a:rPr>
              <a:t>Protection </a:t>
            </a:r>
            <a:r>
              <a:rPr sz="2800" dirty="0">
                <a:solidFill>
                  <a:srgbClr val="36365C"/>
                </a:solidFill>
                <a:latin typeface="Times New Roman"/>
                <a:cs typeface="Times New Roman"/>
              </a:rPr>
              <a:t>proxy </a:t>
            </a:r>
            <a:r>
              <a:rPr sz="2800" spc="-5" dirty="0">
                <a:solidFill>
                  <a:srgbClr val="36365C"/>
                </a:solidFill>
                <a:latin typeface="Times New Roman"/>
                <a:cs typeface="Times New Roman"/>
              </a:rPr>
              <a:t>– xác thực </a:t>
            </a:r>
            <a:r>
              <a:rPr sz="2800" dirty="0">
                <a:solidFill>
                  <a:srgbClr val="36365C"/>
                </a:solidFill>
                <a:latin typeface="Times New Roman"/>
                <a:cs typeface="Times New Roman"/>
              </a:rPr>
              <a:t>quyền truy xuất </a:t>
            </a:r>
            <a:r>
              <a:rPr sz="2800" spc="-5" dirty="0">
                <a:solidFill>
                  <a:srgbClr val="36365C"/>
                </a:solidFill>
                <a:latin typeface="Times New Roman"/>
                <a:cs typeface="Times New Roman"/>
              </a:rPr>
              <a:t>vào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đối tượng thực</a:t>
            </a:r>
            <a:endParaRPr sz="2800" dirty="0">
              <a:latin typeface="Times New Roman"/>
              <a:cs typeface="Times New Roman"/>
            </a:endParaRPr>
          </a:p>
        </p:txBody>
      </p:sp>
    </p:spTree>
    <p:extLst>
      <p:ext uri="{BB962C8B-B14F-4D97-AF65-F5344CB8AC3E}">
        <p14:creationId xmlns:p14="http://schemas.microsoft.com/office/powerpoint/2010/main" val="132698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Proxy</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703493" y="1449189"/>
            <a:ext cx="10870565" cy="1551066"/>
          </a:xfrm>
          <a:prstGeom prst="rect">
            <a:avLst/>
          </a:prstGeom>
        </p:spPr>
        <p:txBody>
          <a:bodyPr vert="horz" wrap="square" lIns="0" tIns="12065" rIns="0" bIns="0" rtlCol="0">
            <a:spAutoFit/>
          </a:bodyPr>
          <a:lstStyle/>
          <a:p>
            <a:pPr marL="299085" marR="5080" indent="-287020">
              <a:lnSpc>
                <a:spcPct val="100000"/>
              </a:lnSpc>
              <a:spcBef>
                <a:spcPts val="95"/>
              </a:spcBef>
              <a:buFont typeface="Wingdings"/>
              <a:buChar char=""/>
              <a:tabLst>
                <a:tab pos="418465" algn="l"/>
                <a:tab pos="7703820" algn="l"/>
              </a:tabLst>
            </a:pPr>
            <a:r>
              <a:rPr lang="vi-VN" sz="2000" dirty="0">
                <a:latin typeface="+mj-lt"/>
              </a:rPr>
              <a:t>Ví dụ một website hiển thị ảnh, có thể có rất nhều ảnh trên một trang hay một ảnh được hiển thị nhiều lần. Trường hợp này chúng ta chỉ cần load ảnh khi nó cần hiển thị (khi ta scroll tới nơi đặt image) hoặc là nó chưa được load (không như các website truyền thống là load hình ngay khi load website, nó rất tốn tài nguyên và đôi khi không cần thiết do người dùng không scroll tới nơi đặt image, có thể load 1 ảnh nhiều lần).</a:t>
            </a:r>
            <a:endParaRPr sz="2000" dirty="0">
              <a:latin typeface="+mj-lt"/>
              <a:cs typeface="Times New Roman"/>
            </a:endParaRPr>
          </a:p>
        </p:txBody>
      </p:sp>
      <p:pic>
        <p:nvPicPr>
          <p:cNvPr id="7" name="Picture 2" descr="https://gpcoder.com/wp-content/uploads/2018/11/design-patterns-proxy-exampl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2186" y="3000255"/>
            <a:ext cx="6477000" cy="282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30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Proxy</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838200" y="1636776"/>
            <a:ext cx="10392786" cy="4634293"/>
          </a:xfrm>
          <a:prstGeom prst="rect">
            <a:avLst/>
          </a:prstGeom>
        </p:spPr>
      </p:pic>
    </p:spTree>
    <p:extLst>
      <p:ext uri="{BB962C8B-B14F-4D97-AF65-F5344CB8AC3E}">
        <p14:creationId xmlns:p14="http://schemas.microsoft.com/office/powerpoint/2010/main" val="265714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Proxy code demo</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876300" y="2005342"/>
            <a:ext cx="10126488" cy="2267266"/>
          </a:xfrm>
          <a:prstGeom prst="rect">
            <a:avLst/>
          </a:prstGeom>
        </p:spPr>
      </p:pic>
    </p:spTree>
    <p:extLst>
      <p:ext uri="{BB962C8B-B14F-4D97-AF65-F5344CB8AC3E}">
        <p14:creationId xmlns:p14="http://schemas.microsoft.com/office/powerpoint/2010/main" val="1933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Observer</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556535" y="1739900"/>
            <a:ext cx="10688955" cy="3013075"/>
          </a:xfrm>
          <a:prstGeom prst="rect">
            <a:avLst/>
          </a:prstGeom>
        </p:spPr>
        <p:txBody>
          <a:bodyPr vert="horz" wrap="square" lIns="0" tIns="12065" rIns="0" bIns="0" rtlCol="0">
            <a:spAutoFit/>
          </a:bodyPr>
          <a:lstStyle/>
          <a:p>
            <a:pPr marL="417830" indent="-405765">
              <a:lnSpc>
                <a:spcPct val="100000"/>
              </a:lnSpc>
              <a:spcBef>
                <a:spcPts val="95"/>
              </a:spcBef>
              <a:buFont typeface="Wingdings"/>
              <a:buChar char=""/>
              <a:tabLst>
                <a:tab pos="418465" algn="l"/>
              </a:tabLst>
            </a:pPr>
            <a:r>
              <a:rPr sz="2800" b="1" spc="-5" dirty="0">
                <a:solidFill>
                  <a:srgbClr val="36365C"/>
                </a:solidFill>
                <a:latin typeface="Times New Roman"/>
                <a:cs typeface="Times New Roman"/>
              </a:rPr>
              <a:t>Giới</a:t>
            </a:r>
            <a:r>
              <a:rPr sz="2800" b="1" spc="-10" dirty="0">
                <a:solidFill>
                  <a:srgbClr val="36365C"/>
                </a:solidFill>
                <a:latin typeface="Times New Roman"/>
                <a:cs typeface="Times New Roman"/>
              </a:rPr>
              <a:t> </a:t>
            </a:r>
            <a:r>
              <a:rPr sz="2800" b="1" dirty="0">
                <a:solidFill>
                  <a:srgbClr val="36365C"/>
                </a:solidFill>
                <a:latin typeface="Times New Roman"/>
                <a:cs typeface="Times New Roman"/>
              </a:rPr>
              <a:t>thiệu</a:t>
            </a:r>
            <a:endParaRPr sz="2800" dirty="0">
              <a:latin typeface="Times New Roman"/>
              <a:cs typeface="Times New Roman"/>
            </a:endParaRPr>
          </a:p>
          <a:p>
            <a:pPr marL="927100" marR="5080" lvl="1" indent="-457834">
              <a:lnSpc>
                <a:spcPct val="100000"/>
              </a:lnSpc>
              <a:spcBef>
                <a:spcPts val="5"/>
              </a:spcBef>
              <a:buFont typeface="Wingdings"/>
              <a:buChar char=""/>
              <a:tabLst>
                <a:tab pos="927100" algn="l"/>
                <a:tab pos="927735" algn="l"/>
              </a:tabLst>
            </a:pPr>
            <a:r>
              <a:rPr sz="2800" spc="-5" dirty="0">
                <a:solidFill>
                  <a:srgbClr val="36365C"/>
                </a:solidFill>
                <a:latin typeface="Times New Roman"/>
                <a:cs typeface="Times New Roman"/>
              </a:rPr>
              <a:t>Observer là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pattern được </a:t>
            </a:r>
            <a:r>
              <a:rPr sz="2800" dirty="0">
                <a:solidFill>
                  <a:srgbClr val="36365C"/>
                </a:solidFill>
                <a:latin typeface="Times New Roman"/>
                <a:cs typeface="Times New Roman"/>
              </a:rPr>
              <a:t>dung trong </a:t>
            </a:r>
            <a:r>
              <a:rPr sz="2800" spc="-5" dirty="0">
                <a:solidFill>
                  <a:srgbClr val="36365C"/>
                </a:solidFill>
                <a:latin typeface="Times New Roman"/>
                <a:cs typeface="Times New Roman"/>
              </a:rPr>
              <a:t>trường hợp ta muốn cài đặt  những lớp –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a:t>
            </a:r>
            <a:r>
              <a:rPr sz="2800" dirty="0">
                <a:solidFill>
                  <a:srgbClr val="36365C"/>
                </a:solidFill>
                <a:latin typeface="Times New Roman"/>
                <a:cs typeface="Times New Roman"/>
              </a:rPr>
              <a:t>phụ thuộc </a:t>
            </a:r>
            <a:r>
              <a:rPr sz="2800" spc="-5" dirty="0">
                <a:solidFill>
                  <a:srgbClr val="36365C"/>
                </a:solidFill>
                <a:latin typeface="Times New Roman"/>
                <a:cs typeface="Times New Roman"/>
              </a:rPr>
              <a:t>vào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khác, </a:t>
            </a:r>
            <a:r>
              <a:rPr sz="2800" dirty="0">
                <a:solidFill>
                  <a:srgbClr val="36365C"/>
                </a:solidFill>
                <a:latin typeface="Times New Roman"/>
                <a:cs typeface="Times New Roman"/>
              </a:rPr>
              <a:t>gọi </a:t>
            </a:r>
            <a:r>
              <a:rPr sz="2800" spc="-5" dirty="0">
                <a:solidFill>
                  <a:srgbClr val="36365C"/>
                </a:solidFill>
                <a:latin typeface="Times New Roman"/>
                <a:cs typeface="Times New Roman"/>
              </a:rPr>
              <a:t>là </a:t>
            </a:r>
            <a:r>
              <a:rPr sz="2800" spc="-10" dirty="0">
                <a:solidFill>
                  <a:srgbClr val="36365C"/>
                </a:solidFill>
                <a:latin typeface="Times New Roman"/>
                <a:cs typeface="Times New Roman"/>
              </a:rPr>
              <a:t>các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quan sát(observer) </a:t>
            </a:r>
            <a:r>
              <a:rPr sz="2800" dirty="0">
                <a:solidFill>
                  <a:srgbClr val="36365C"/>
                </a:solidFill>
                <a:latin typeface="Times New Roman"/>
                <a:cs typeface="Times New Roman"/>
              </a:rPr>
              <a:t>và đối </a:t>
            </a:r>
            <a:r>
              <a:rPr sz="2800" spc="-5" dirty="0">
                <a:solidFill>
                  <a:srgbClr val="36365C"/>
                </a:solidFill>
                <a:latin typeface="Times New Roman"/>
                <a:cs typeface="Times New Roman"/>
              </a:rPr>
              <a:t>tượng được quan sát</a:t>
            </a:r>
            <a:r>
              <a:rPr sz="2800" spc="45" dirty="0">
                <a:solidFill>
                  <a:srgbClr val="36365C"/>
                </a:solidFill>
                <a:latin typeface="Times New Roman"/>
                <a:cs typeface="Times New Roman"/>
              </a:rPr>
              <a:t> </a:t>
            </a:r>
            <a:r>
              <a:rPr sz="2800" spc="-5" dirty="0">
                <a:solidFill>
                  <a:srgbClr val="36365C"/>
                </a:solidFill>
                <a:latin typeface="Times New Roman"/>
                <a:cs typeface="Times New Roman"/>
              </a:rPr>
              <a:t>(observable).</a:t>
            </a:r>
            <a:endParaRPr sz="2800" dirty="0">
              <a:latin typeface="Times New Roman"/>
              <a:cs typeface="Times New Roman"/>
            </a:endParaRPr>
          </a:p>
          <a:p>
            <a:pPr marL="927100" marR="422275" lvl="1" indent="-457834">
              <a:lnSpc>
                <a:spcPct val="100000"/>
              </a:lnSpc>
              <a:buFont typeface="Wingdings"/>
              <a:buChar char=""/>
              <a:tabLst>
                <a:tab pos="927100" algn="l"/>
                <a:tab pos="927735" algn="l"/>
              </a:tabLst>
            </a:pPr>
            <a:r>
              <a:rPr sz="2800" spc="-5" dirty="0">
                <a:solidFill>
                  <a:srgbClr val="36365C"/>
                </a:solidFill>
                <a:latin typeface="Times New Roman"/>
                <a:cs typeface="Times New Roman"/>
              </a:rPr>
              <a:t>Khi trạng thái của đối tượng được </a:t>
            </a:r>
            <a:r>
              <a:rPr sz="2800" dirty="0">
                <a:solidFill>
                  <a:srgbClr val="36365C"/>
                </a:solidFill>
                <a:latin typeface="Times New Roman"/>
                <a:cs typeface="Times New Roman"/>
              </a:rPr>
              <a:t>quan </a:t>
            </a:r>
            <a:r>
              <a:rPr sz="2800" spc="-5" dirty="0">
                <a:solidFill>
                  <a:srgbClr val="36365C"/>
                </a:solidFill>
                <a:latin typeface="Times New Roman"/>
                <a:cs typeface="Times New Roman"/>
              </a:rPr>
              <a:t>sát thay đổi thì </a:t>
            </a:r>
            <a:r>
              <a:rPr sz="2800" dirty="0">
                <a:solidFill>
                  <a:srgbClr val="36365C"/>
                </a:solidFill>
                <a:latin typeface="Times New Roman"/>
                <a:cs typeface="Times New Roman"/>
              </a:rPr>
              <a:t>những đối  </a:t>
            </a:r>
            <a:r>
              <a:rPr sz="2800" spc="-5" dirty="0">
                <a:solidFill>
                  <a:srgbClr val="36365C"/>
                </a:solidFill>
                <a:latin typeface="Times New Roman"/>
                <a:cs typeface="Times New Roman"/>
              </a:rPr>
              <a:t>tượng quan sát sẽ thực hiện hành </a:t>
            </a:r>
            <a:r>
              <a:rPr sz="2800" dirty="0">
                <a:solidFill>
                  <a:srgbClr val="36365C"/>
                </a:solidFill>
                <a:latin typeface="Times New Roman"/>
                <a:cs typeface="Times New Roman"/>
              </a:rPr>
              <a:t>động </a:t>
            </a:r>
            <a:r>
              <a:rPr sz="2800" spc="-5" dirty="0">
                <a:solidFill>
                  <a:srgbClr val="36365C"/>
                </a:solidFill>
                <a:latin typeface="Times New Roman"/>
                <a:cs typeface="Times New Roman"/>
              </a:rPr>
              <a:t>nào</a:t>
            </a:r>
            <a:r>
              <a:rPr sz="2800" spc="-20" dirty="0">
                <a:solidFill>
                  <a:srgbClr val="36365C"/>
                </a:solidFill>
                <a:latin typeface="Times New Roman"/>
                <a:cs typeface="Times New Roman"/>
              </a:rPr>
              <a:t> </a:t>
            </a:r>
            <a:r>
              <a:rPr sz="2800" dirty="0">
                <a:solidFill>
                  <a:srgbClr val="36365C"/>
                </a:solidFill>
                <a:latin typeface="Times New Roman"/>
                <a:cs typeface="Times New Roman"/>
              </a:rPr>
              <a:t>đó.</a:t>
            </a:r>
            <a:endParaRPr sz="2800" dirty="0">
              <a:latin typeface="Times New Roman"/>
              <a:cs typeface="Times New Roman"/>
            </a:endParaRPr>
          </a:p>
          <a:p>
            <a:pPr marL="927100" lvl="1" indent="-457834">
              <a:lnSpc>
                <a:spcPct val="100000"/>
              </a:lnSpc>
              <a:buFont typeface="Wingdings"/>
              <a:buChar char=""/>
              <a:tabLst>
                <a:tab pos="927100" algn="l"/>
                <a:tab pos="927735" algn="l"/>
              </a:tabLst>
            </a:pPr>
            <a:r>
              <a:rPr sz="2800" spc="-5" dirty="0">
                <a:solidFill>
                  <a:srgbClr val="36365C"/>
                </a:solidFill>
                <a:latin typeface="Times New Roman"/>
                <a:cs typeface="Times New Roman"/>
              </a:rPr>
              <a:t>Pattern này cũng được </a:t>
            </a:r>
            <a:r>
              <a:rPr sz="2800" dirty="0">
                <a:solidFill>
                  <a:srgbClr val="36365C"/>
                </a:solidFill>
                <a:latin typeface="Times New Roman"/>
                <a:cs typeface="Times New Roman"/>
              </a:rPr>
              <a:t>dung khá phổ</a:t>
            </a:r>
            <a:r>
              <a:rPr sz="2800" spc="-25" dirty="0">
                <a:solidFill>
                  <a:srgbClr val="36365C"/>
                </a:solidFill>
                <a:latin typeface="Times New Roman"/>
                <a:cs typeface="Times New Roman"/>
              </a:rPr>
              <a:t> </a:t>
            </a:r>
            <a:r>
              <a:rPr sz="2800" spc="-5" dirty="0">
                <a:solidFill>
                  <a:srgbClr val="36365C"/>
                </a:solidFill>
                <a:latin typeface="Times New Roman"/>
                <a:cs typeface="Times New Roman"/>
              </a:rPr>
              <a:t>biến.</a:t>
            </a:r>
            <a:endParaRPr sz="2800" dirty="0">
              <a:latin typeface="Times New Roman"/>
              <a:cs typeface="Times New Roman"/>
            </a:endParaRPr>
          </a:p>
        </p:txBody>
      </p:sp>
    </p:spTree>
    <p:extLst>
      <p:ext uri="{BB962C8B-B14F-4D97-AF65-F5344CB8AC3E}">
        <p14:creationId xmlns:p14="http://schemas.microsoft.com/office/powerpoint/2010/main" val="403331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Observer</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1095378" y="1610674"/>
            <a:ext cx="2545715" cy="452120"/>
          </a:xfrm>
          <a:prstGeom prst="rect">
            <a:avLst/>
          </a:prstGeom>
        </p:spPr>
        <p:txBody>
          <a:bodyPr vert="horz" wrap="square" lIns="0" tIns="12065" rIns="0" bIns="0" rtlCol="0">
            <a:spAutoFit/>
          </a:bodyPr>
          <a:lstStyle/>
          <a:p>
            <a:pPr marL="417830" indent="-405765">
              <a:lnSpc>
                <a:spcPct val="100000"/>
              </a:lnSpc>
              <a:spcBef>
                <a:spcPts val="95"/>
              </a:spcBef>
              <a:buFont typeface="Wingdings"/>
              <a:buChar char=""/>
              <a:tabLst>
                <a:tab pos="418465" algn="l"/>
              </a:tabLst>
            </a:pPr>
            <a:r>
              <a:rPr sz="2800" b="1" spc="-5" dirty="0">
                <a:solidFill>
                  <a:srgbClr val="36365C"/>
                </a:solidFill>
                <a:latin typeface="Times New Roman"/>
                <a:cs typeface="Times New Roman"/>
              </a:rPr>
              <a:t>Cấu trúc</a:t>
            </a:r>
            <a:r>
              <a:rPr sz="2800" b="1" spc="-50" dirty="0">
                <a:solidFill>
                  <a:srgbClr val="36365C"/>
                </a:solidFill>
                <a:latin typeface="Times New Roman"/>
                <a:cs typeface="Times New Roman"/>
              </a:rPr>
              <a:t> </a:t>
            </a:r>
            <a:r>
              <a:rPr sz="2800" b="1" spc="-5" dirty="0">
                <a:solidFill>
                  <a:srgbClr val="36365C"/>
                </a:solidFill>
                <a:latin typeface="Times New Roman"/>
                <a:cs typeface="Times New Roman"/>
              </a:rPr>
              <a:t>mẫu</a:t>
            </a:r>
            <a:endParaRPr sz="2800" dirty="0">
              <a:latin typeface="Times New Roman"/>
              <a:cs typeface="Times New Roman"/>
            </a:endParaRPr>
          </a:p>
        </p:txBody>
      </p:sp>
      <p:pic>
        <p:nvPicPr>
          <p:cNvPr id="7" name="Picture 2" descr="https://gpcoder.com/wp-content/uploads/2018/12/design-patterns-observer-diagra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471" y="2560685"/>
            <a:ext cx="64008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61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Observer</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Text Placeholder 2"/>
          <p:cNvSpPr>
            <a:spLocks noGrp="1"/>
          </p:cNvSpPr>
          <p:nvPr>
            <p:ph type="body" idx="1"/>
          </p:nvPr>
        </p:nvSpPr>
        <p:spPr>
          <a:xfrm>
            <a:off x="638987" y="1412189"/>
            <a:ext cx="10914024" cy="5170646"/>
          </a:xfrm>
        </p:spPr>
        <p:txBody>
          <a:bodyPr>
            <a:normAutofit/>
          </a:bodyPr>
          <a:lstStyle/>
          <a:p>
            <a:r>
              <a:rPr lang="vi-VN" b="0" dirty="0">
                <a:latin typeface="+mj-lt"/>
              </a:rPr>
              <a:t>Các thành phần tham gia Observer Pattern:</a:t>
            </a:r>
          </a:p>
          <a:p>
            <a:r>
              <a:rPr lang="vi-VN" dirty="0">
                <a:latin typeface="+mj-lt"/>
              </a:rPr>
              <a:t>Subject</a:t>
            </a:r>
            <a:r>
              <a:rPr lang="vi-VN" b="0" dirty="0">
                <a:latin typeface="+mj-lt"/>
              </a:rPr>
              <a:t> : chứa danh sách các observer,  cung cấp phương thức để có thể thêm và loại bỏ observer.</a:t>
            </a:r>
          </a:p>
          <a:p>
            <a:r>
              <a:rPr lang="vi-VN" dirty="0">
                <a:latin typeface="+mj-lt"/>
              </a:rPr>
              <a:t>Observer</a:t>
            </a:r>
            <a:r>
              <a:rPr lang="vi-VN" b="0" dirty="0">
                <a:latin typeface="+mj-lt"/>
              </a:rPr>
              <a:t> : định nghĩa một phương thức update() cho các đối tượng sẽ được subject thông báo đến khi có sự thay đổi trạng thái.</a:t>
            </a:r>
          </a:p>
          <a:p>
            <a:r>
              <a:rPr lang="vi-VN" dirty="0">
                <a:latin typeface="+mj-lt"/>
              </a:rPr>
              <a:t>ConcreteSubject</a:t>
            </a:r>
            <a:r>
              <a:rPr lang="vi-VN" b="0" dirty="0">
                <a:latin typeface="+mj-lt"/>
              </a:rPr>
              <a:t> : cài đặt các phương thức của Subject, lưu trữ trạng thái danh sách các ConcreateObserver, gửi thông báo đến các observer của nó khi có sự thay đổi trạng thái.</a:t>
            </a:r>
          </a:p>
          <a:p>
            <a:r>
              <a:rPr lang="vi-VN" dirty="0">
                <a:latin typeface="+mj-lt"/>
              </a:rPr>
              <a:t>ConcreteObserver</a:t>
            </a:r>
            <a:r>
              <a:rPr lang="vi-VN" b="0" dirty="0">
                <a:latin typeface="+mj-lt"/>
              </a:rPr>
              <a:t> : cài đặt các phương thức của Observer, lưu trữ trạng thái của subject, thực thi việc cập nhật để giữ cho trạng thái đồng nhất với subject gửi thông báo đến.</a:t>
            </a:r>
          </a:p>
          <a:p>
            <a:endParaRPr lang="en-US" dirty="0">
              <a:latin typeface="+mj-lt"/>
            </a:endParaRPr>
          </a:p>
        </p:txBody>
      </p:sp>
    </p:spTree>
    <p:extLst>
      <p:ext uri="{BB962C8B-B14F-4D97-AF65-F5344CB8AC3E}">
        <p14:creationId xmlns:p14="http://schemas.microsoft.com/office/powerpoint/2010/main" val="191656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Observer</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Text Placeholder 2"/>
          <p:cNvSpPr>
            <a:spLocks noGrp="1"/>
          </p:cNvSpPr>
          <p:nvPr>
            <p:ph type="body" idx="1"/>
          </p:nvPr>
        </p:nvSpPr>
        <p:spPr>
          <a:xfrm>
            <a:off x="638987" y="1412189"/>
            <a:ext cx="10914024" cy="1723549"/>
          </a:xfrm>
        </p:spPr>
        <p:txBody>
          <a:bodyPr>
            <a:normAutofit fontScale="92500"/>
          </a:bodyPr>
          <a:lstStyle/>
          <a:p>
            <a:r>
              <a:rPr lang="vi-VN" b="0" dirty="0" smtClean="0">
                <a:latin typeface="+mj-lt"/>
              </a:rPr>
              <a:t>Sự tương tác giữa subject và các observer như sau: mỗi khi subject có sự thay đổi trạng thái, nó sẽ duyệt qua danh sách các observer của nó và gọi phương thức cập nhật trạng thái ở từng observer, có thể truyền chính nó vào phương thức để các observer có thể lấy ra trạng thái của nó và xử lý.</a:t>
            </a:r>
            <a:endParaRPr lang="en-US" dirty="0">
              <a:latin typeface="+mj-lt"/>
            </a:endParaRPr>
          </a:p>
        </p:txBody>
      </p:sp>
    </p:spTree>
    <p:extLst>
      <p:ext uri="{BB962C8B-B14F-4D97-AF65-F5344CB8AC3E}">
        <p14:creationId xmlns:p14="http://schemas.microsoft.com/office/powerpoint/2010/main" val="412833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Observer</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Text Placeholder 2"/>
          <p:cNvSpPr>
            <a:spLocks noGrp="1"/>
          </p:cNvSpPr>
          <p:nvPr>
            <p:ph type="body" idx="1"/>
          </p:nvPr>
        </p:nvSpPr>
        <p:spPr>
          <a:xfrm>
            <a:off x="638987" y="1412189"/>
            <a:ext cx="10914024" cy="2154436"/>
          </a:xfrm>
        </p:spPr>
        <p:txBody>
          <a:bodyPr>
            <a:normAutofit lnSpcReduction="10000"/>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Observer Pattern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Tracking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Account</a:t>
            </a:r>
          </a:p>
          <a:p>
            <a:r>
              <a:rPr lang="vi-VN" b="0" dirty="0">
                <a:latin typeface="Times New Roman" panose="02020603050405020304" pitchFamily="18" charset="0"/>
                <a:cs typeface="Times New Roman" panose="02020603050405020304" pitchFamily="18" charset="0"/>
              </a:rPr>
              <a:t>Giả sử hệ thống của chúng ta cần theo dõi về tài khoản của người dùng. Mọi thao tác của người dùng đều cần được ghi log lại, sẽ thực hiện gửi mail thông báo khi tài khoản hết hạn, thực hiện chặn người dùng nếu truy cập không hợp lệ,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41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Observer</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2" descr="https://gpcoder.com/wp-content/uploads/2018/12/design-patterns-observer-examp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524000"/>
            <a:ext cx="8001000" cy="505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11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Giới</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thiệu</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object 3"/>
          <p:cNvSpPr txBox="1"/>
          <p:nvPr/>
        </p:nvSpPr>
        <p:spPr>
          <a:xfrm>
            <a:off x="458564" y="1624778"/>
            <a:ext cx="10878820" cy="2159000"/>
          </a:xfrm>
          <a:prstGeom prst="rect">
            <a:avLst/>
          </a:prstGeom>
        </p:spPr>
        <p:txBody>
          <a:bodyPr vert="horz" wrap="square" lIns="0" tIns="12065" rIns="0" bIns="0" rtlCol="0">
            <a:spAutoFit/>
          </a:bodyPr>
          <a:lstStyle/>
          <a:p>
            <a:pPr marL="469900" indent="-457200">
              <a:lnSpc>
                <a:spcPct val="100000"/>
              </a:lnSpc>
              <a:spcBef>
                <a:spcPts val="95"/>
              </a:spcBef>
              <a:buFont typeface="Wingdings"/>
              <a:buChar char=""/>
              <a:tabLst>
                <a:tab pos="469265" algn="l"/>
                <a:tab pos="469900" algn="l"/>
              </a:tabLst>
            </a:pPr>
            <a:r>
              <a:rPr sz="2800" spc="-10" dirty="0">
                <a:solidFill>
                  <a:srgbClr val="36365C"/>
                </a:solidFill>
                <a:latin typeface="Times New Roman"/>
                <a:cs typeface="Times New Roman"/>
              </a:rPr>
              <a:t>Ngữ</a:t>
            </a:r>
            <a:r>
              <a:rPr sz="2800" spc="5" dirty="0">
                <a:solidFill>
                  <a:srgbClr val="36365C"/>
                </a:solidFill>
                <a:latin typeface="Times New Roman"/>
                <a:cs typeface="Times New Roman"/>
              </a:rPr>
              <a:t> </a:t>
            </a:r>
            <a:r>
              <a:rPr sz="2800" spc="-10" dirty="0">
                <a:solidFill>
                  <a:srgbClr val="36365C"/>
                </a:solidFill>
                <a:latin typeface="Times New Roman"/>
                <a:cs typeface="Times New Roman"/>
              </a:rPr>
              <a:t>cảnh</a:t>
            </a:r>
            <a:endParaRPr sz="2800" dirty="0">
              <a:latin typeface="Times New Roman"/>
              <a:cs typeface="Times New Roman"/>
            </a:endParaRPr>
          </a:p>
          <a:p>
            <a:pPr marL="927100" marR="5080" lvl="1" indent="-457834">
              <a:lnSpc>
                <a:spcPct val="100000"/>
              </a:lnSpc>
              <a:buFont typeface="Wingdings"/>
              <a:buChar char=""/>
              <a:tabLst>
                <a:tab pos="927100" algn="l"/>
                <a:tab pos="927735" algn="l"/>
              </a:tabLst>
            </a:pPr>
            <a:r>
              <a:rPr sz="2800" spc="-10" dirty="0">
                <a:solidFill>
                  <a:srgbClr val="36365C"/>
                </a:solidFill>
                <a:latin typeface="Times New Roman"/>
                <a:cs typeface="Times New Roman"/>
              </a:rPr>
              <a:t>Kiến </a:t>
            </a:r>
            <a:r>
              <a:rPr sz="2800" dirty="0">
                <a:solidFill>
                  <a:srgbClr val="36365C"/>
                </a:solidFill>
                <a:latin typeface="Times New Roman"/>
                <a:cs typeface="Times New Roman"/>
              </a:rPr>
              <a:t>trúc </a:t>
            </a:r>
            <a:r>
              <a:rPr sz="2800" spc="-5" dirty="0">
                <a:solidFill>
                  <a:srgbClr val="36365C"/>
                </a:solidFill>
                <a:latin typeface="Times New Roman"/>
                <a:cs typeface="Times New Roman"/>
              </a:rPr>
              <a:t>sư </a:t>
            </a:r>
            <a:r>
              <a:rPr sz="2800" dirty="0">
                <a:solidFill>
                  <a:srgbClr val="36365C"/>
                </a:solidFill>
                <a:latin typeface="Times New Roman"/>
                <a:cs typeface="Times New Roman"/>
              </a:rPr>
              <a:t>Christopher </a:t>
            </a:r>
            <a:r>
              <a:rPr sz="2800" spc="-10" dirty="0">
                <a:solidFill>
                  <a:srgbClr val="36365C"/>
                </a:solidFill>
                <a:latin typeface="Times New Roman"/>
                <a:cs typeface="Times New Roman"/>
              </a:rPr>
              <a:t>Alexander </a:t>
            </a:r>
            <a:r>
              <a:rPr sz="2800" spc="-15" dirty="0">
                <a:solidFill>
                  <a:srgbClr val="36365C"/>
                </a:solidFill>
                <a:latin typeface="Times New Roman"/>
                <a:cs typeface="Times New Roman"/>
              </a:rPr>
              <a:t>(“Timeless </a:t>
            </a:r>
            <a:r>
              <a:rPr sz="2800" spc="-5" dirty="0">
                <a:solidFill>
                  <a:srgbClr val="36365C"/>
                </a:solidFill>
                <a:latin typeface="Times New Roman"/>
                <a:cs typeface="Times New Roman"/>
              </a:rPr>
              <a:t>way </a:t>
            </a:r>
            <a:r>
              <a:rPr sz="2800" dirty="0">
                <a:solidFill>
                  <a:srgbClr val="36365C"/>
                </a:solidFill>
                <a:latin typeface="Times New Roman"/>
                <a:cs typeface="Times New Roman"/>
              </a:rPr>
              <a:t>of building”,  1979) đã </a:t>
            </a:r>
            <a:r>
              <a:rPr sz="2800" spc="-5" dirty="0">
                <a:solidFill>
                  <a:srgbClr val="36365C"/>
                </a:solidFill>
                <a:latin typeface="Times New Roman"/>
                <a:cs typeface="Times New Roman"/>
              </a:rPr>
              <a:t>phát triển ý tưởng </a:t>
            </a:r>
            <a:r>
              <a:rPr sz="2800" dirty="0">
                <a:solidFill>
                  <a:srgbClr val="36365C"/>
                </a:solidFill>
                <a:latin typeface="Times New Roman"/>
                <a:cs typeface="Times New Roman"/>
              </a:rPr>
              <a:t>để </a:t>
            </a:r>
            <a:r>
              <a:rPr sz="2800" spc="-5" dirty="0">
                <a:solidFill>
                  <a:srgbClr val="36365C"/>
                </a:solidFill>
                <a:latin typeface="Times New Roman"/>
                <a:cs typeface="Times New Roman"/>
              </a:rPr>
              <a:t>xác định </a:t>
            </a:r>
            <a:r>
              <a:rPr sz="2800" spc="-10" dirty="0">
                <a:solidFill>
                  <a:srgbClr val="36365C"/>
                </a:solidFill>
                <a:latin typeface="Times New Roman"/>
                <a:cs typeface="Times New Roman"/>
              </a:rPr>
              <a:t>các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a:t>
            </a:r>
            <a:r>
              <a:rPr sz="2800" dirty="0">
                <a:solidFill>
                  <a:srgbClr val="36365C"/>
                </a:solidFill>
                <a:latin typeface="Times New Roman"/>
                <a:cs typeface="Times New Roman"/>
              </a:rPr>
              <a:t>khi </a:t>
            </a:r>
            <a:r>
              <a:rPr sz="2800" spc="-5" dirty="0">
                <a:solidFill>
                  <a:srgbClr val="36365C"/>
                </a:solidFill>
                <a:latin typeface="Times New Roman"/>
                <a:cs typeface="Times New Roman"/>
              </a:rPr>
              <a:t>đưa ra: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giải pháp cho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vấn </a:t>
            </a:r>
            <a:r>
              <a:rPr sz="2800" dirty="0">
                <a:solidFill>
                  <a:srgbClr val="36365C"/>
                </a:solidFill>
                <a:latin typeface="Times New Roman"/>
                <a:cs typeface="Times New Roman"/>
              </a:rPr>
              <a:t>đề trong </a:t>
            </a:r>
            <a:r>
              <a:rPr sz="2800" spc="-10" dirty="0">
                <a:solidFill>
                  <a:srgbClr val="36365C"/>
                </a:solidFill>
                <a:latin typeface="Times New Roman"/>
                <a:cs typeface="Times New Roman"/>
              </a:rPr>
              <a:t>một </a:t>
            </a:r>
            <a:r>
              <a:rPr sz="2800" dirty="0">
                <a:solidFill>
                  <a:srgbClr val="36365C"/>
                </a:solidFill>
                <a:latin typeface="Times New Roman"/>
                <a:cs typeface="Times New Roman"/>
              </a:rPr>
              <a:t>ngữ </a:t>
            </a:r>
            <a:r>
              <a:rPr sz="2800" spc="-10" dirty="0">
                <a:solidFill>
                  <a:srgbClr val="36365C"/>
                </a:solidFill>
                <a:latin typeface="Times New Roman"/>
                <a:cs typeface="Times New Roman"/>
              </a:rPr>
              <a:t>cảnh </a:t>
            </a:r>
            <a:r>
              <a:rPr sz="2800" spc="-5" dirty="0">
                <a:solidFill>
                  <a:srgbClr val="36365C"/>
                </a:solidFill>
                <a:latin typeface="Times New Roman"/>
                <a:cs typeface="Times New Roman"/>
              </a:rPr>
              <a:t>– “A solution to</a:t>
            </a:r>
            <a:r>
              <a:rPr sz="2800" spc="-114" dirty="0">
                <a:solidFill>
                  <a:srgbClr val="36365C"/>
                </a:solidFill>
                <a:latin typeface="Times New Roman"/>
                <a:cs typeface="Times New Roman"/>
              </a:rPr>
              <a:t> </a:t>
            </a:r>
            <a:r>
              <a:rPr sz="2800" spc="-5" dirty="0">
                <a:solidFill>
                  <a:srgbClr val="36365C"/>
                </a:solidFill>
                <a:latin typeface="Times New Roman"/>
                <a:cs typeface="Times New Roman"/>
              </a:rPr>
              <a:t>a</a:t>
            </a:r>
            <a:endParaRPr sz="2800" dirty="0">
              <a:latin typeface="Times New Roman"/>
              <a:cs typeface="Times New Roman"/>
            </a:endParaRPr>
          </a:p>
          <a:p>
            <a:pPr marL="927100">
              <a:lnSpc>
                <a:spcPct val="100000"/>
              </a:lnSpc>
            </a:pPr>
            <a:r>
              <a:rPr sz="2800" spc="-5" dirty="0">
                <a:solidFill>
                  <a:srgbClr val="36365C"/>
                </a:solidFill>
                <a:latin typeface="Times New Roman"/>
                <a:cs typeface="Times New Roman"/>
              </a:rPr>
              <a:t>problem in a</a:t>
            </a:r>
            <a:r>
              <a:rPr sz="2800" spc="-20" dirty="0">
                <a:solidFill>
                  <a:srgbClr val="36365C"/>
                </a:solidFill>
                <a:latin typeface="Times New Roman"/>
                <a:cs typeface="Times New Roman"/>
              </a:rPr>
              <a:t> </a:t>
            </a:r>
            <a:r>
              <a:rPr sz="2800" spc="-5" dirty="0">
                <a:solidFill>
                  <a:srgbClr val="36365C"/>
                </a:solidFill>
                <a:latin typeface="Times New Roman"/>
                <a:cs typeface="Times New Roman"/>
              </a:rPr>
              <a:t>context”</a:t>
            </a:r>
            <a:endParaRPr sz="2800" dirty="0">
              <a:latin typeface="Times New Roman"/>
              <a:cs typeface="Times New Roman"/>
            </a:endParaRPr>
          </a:p>
        </p:txBody>
      </p:sp>
      <p:sp>
        <p:nvSpPr>
          <p:cNvPr id="8" name="object 4"/>
          <p:cNvSpPr txBox="1"/>
          <p:nvPr/>
        </p:nvSpPr>
        <p:spPr>
          <a:xfrm>
            <a:off x="915764" y="5039174"/>
            <a:ext cx="10217150" cy="878840"/>
          </a:xfrm>
          <a:prstGeom prst="rect">
            <a:avLst/>
          </a:prstGeom>
        </p:spPr>
        <p:txBody>
          <a:bodyPr vert="horz" wrap="square" lIns="0" tIns="12065" rIns="0" bIns="0" rtlCol="0">
            <a:spAutoFit/>
          </a:bodyPr>
          <a:lstStyle/>
          <a:p>
            <a:pPr marL="469900" marR="5080" indent="-457834">
              <a:lnSpc>
                <a:spcPct val="100000"/>
              </a:lnSpc>
              <a:spcBef>
                <a:spcPts val="95"/>
              </a:spcBef>
              <a:buFont typeface="Wingdings"/>
              <a:buChar char=""/>
              <a:tabLst>
                <a:tab pos="469900" algn="l"/>
                <a:tab pos="470534" algn="l"/>
              </a:tabLst>
            </a:pPr>
            <a:r>
              <a:rPr sz="2800" spc="-5" dirty="0">
                <a:solidFill>
                  <a:srgbClr val="36365C"/>
                </a:solidFill>
                <a:latin typeface="Times New Roman"/>
                <a:cs typeface="Times New Roman"/>
              </a:rPr>
              <a:t>Để xác định </a:t>
            </a:r>
            <a:r>
              <a:rPr sz="2800" spc="-10" dirty="0">
                <a:solidFill>
                  <a:srgbClr val="36365C"/>
                </a:solidFill>
                <a:latin typeface="Times New Roman"/>
                <a:cs typeface="Times New Roman"/>
              </a:rPr>
              <a:t>một mẫu </a:t>
            </a:r>
            <a:r>
              <a:rPr sz="2800" spc="-5" dirty="0">
                <a:solidFill>
                  <a:srgbClr val="36365C"/>
                </a:solidFill>
                <a:latin typeface="Times New Roman"/>
                <a:cs typeface="Times New Roman"/>
              </a:rPr>
              <a:t>(pattern), </a:t>
            </a:r>
            <a:r>
              <a:rPr sz="2800" spc="-10" dirty="0">
                <a:solidFill>
                  <a:srgbClr val="36365C"/>
                </a:solidFill>
                <a:latin typeface="Times New Roman"/>
                <a:cs typeface="Times New Roman"/>
              </a:rPr>
              <a:t>cần </a:t>
            </a:r>
            <a:r>
              <a:rPr sz="2800" spc="-5" dirty="0">
                <a:solidFill>
                  <a:srgbClr val="36365C"/>
                </a:solidFill>
                <a:latin typeface="Times New Roman"/>
                <a:cs typeface="Times New Roman"/>
              </a:rPr>
              <a:t>đưa ra </a:t>
            </a:r>
            <a:r>
              <a:rPr sz="2800" spc="-5" dirty="0">
                <a:solidFill>
                  <a:srgbClr val="FF0000"/>
                </a:solidFill>
                <a:latin typeface="Times New Roman"/>
                <a:cs typeface="Times New Roman"/>
              </a:rPr>
              <a:t>lý </a:t>
            </a:r>
            <a:r>
              <a:rPr sz="2800" dirty="0">
                <a:solidFill>
                  <a:srgbClr val="FF0000"/>
                </a:solidFill>
                <a:latin typeface="Times New Roman"/>
                <a:cs typeface="Times New Roman"/>
              </a:rPr>
              <a:t>do </a:t>
            </a:r>
            <a:r>
              <a:rPr sz="2800" dirty="0">
                <a:solidFill>
                  <a:srgbClr val="1B1B2D"/>
                </a:solidFill>
                <a:latin typeface="Times New Roman"/>
                <a:cs typeface="Times New Roman"/>
              </a:rPr>
              <a:t>và </a:t>
            </a:r>
            <a:r>
              <a:rPr sz="2800" spc="-10" dirty="0">
                <a:solidFill>
                  <a:srgbClr val="FF0000"/>
                </a:solidFill>
                <a:latin typeface="Times New Roman"/>
                <a:cs typeface="Times New Roman"/>
              </a:rPr>
              <a:t>cách </a:t>
            </a:r>
            <a:r>
              <a:rPr sz="2800" spc="-5" dirty="0">
                <a:solidFill>
                  <a:srgbClr val="FF0000"/>
                </a:solidFill>
                <a:latin typeface="Times New Roman"/>
                <a:cs typeface="Times New Roman"/>
              </a:rPr>
              <a:t>thức </a:t>
            </a:r>
            <a:r>
              <a:rPr sz="2800" dirty="0">
                <a:solidFill>
                  <a:srgbClr val="1B1B2D"/>
                </a:solidFill>
                <a:latin typeface="Times New Roman"/>
                <a:cs typeface="Times New Roman"/>
              </a:rPr>
              <a:t>để </a:t>
            </a:r>
            <a:r>
              <a:rPr sz="2800" spc="-5" dirty="0">
                <a:solidFill>
                  <a:srgbClr val="1B1B2D"/>
                </a:solidFill>
                <a:latin typeface="Times New Roman"/>
                <a:cs typeface="Times New Roman"/>
              </a:rPr>
              <a:t>xây  dựng từng giải</a:t>
            </a:r>
            <a:r>
              <a:rPr sz="2800" spc="-20" dirty="0">
                <a:solidFill>
                  <a:srgbClr val="1B1B2D"/>
                </a:solidFill>
                <a:latin typeface="Times New Roman"/>
                <a:cs typeface="Times New Roman"/>
              </a:rPr>
              <a:t> </a:t>
            </a:r>
            <a:r>
              <a:rPr sz="2800" dirty="0">
                <a:solidFill>
                  <a:srgbClr val="1B1B2D"/>
                </a:solidFill>
                <a:latin typeface="Times New Roman"/>
                <a:cs typeface="Times New Roman"/>
              </a:rPr>
              <a:t>pháp</a:t>
            </a:r>
            <a:endParaRPr sz="2800" dirty="0">
              <a:latin typeface="Times New Roman"/>
              <a:cs typeface="Times New Roman"/>
            </a:endParaRPr>
          </a:p>
        </p:txBody>
      </p:sp>
      <p:sp>
        <p:nvSpPr>
          <p:cNvPr id="9" name="object 5"/>
          <p:cNvSpPr/>
          <p:nvPr/>
        </p:nvSpPr>
        <p:spPr>
          <a:xfrm>
            <a:off x="6406025" y="3609534"/>
            <a:ext cx="2311791" cy="1431036"/>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649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Observer</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Text Placeholder 2"/>
          <p:cNvSpPr>
            <a:spLocks noGrp="1"/>
          </p:cNvSpPr>
          <p:nvPr>
            <p:ph type="body" idx="1"/>
          </p:nvPr>
        </p:nvSpPr>
        <p:spPr>
          <a:xfrm>
            <a:off x="638987" y="1412189"/>
            <a:ext cx="10914024" cy="5601533"/>
          </a:xfrm>
        </p:spPr>
        <p:txBody>
          <a:bodyPr>
            <a:normAutofit lnSpcReduction="10000"/>
          </a:bodyPr>
          <a:lstStyle/>
          <a:p>
            <a:r>
              <a:rPr lang="vi-VN" b="0" dirty="0">
                <a:latin typeface="+mj-lt"/>
              </a:rPr>
              <a:t>Chương trình của chúng ta như sau:</a:t>
            </a:r>
          </a:p>
          <a:p>
            <a:r>
              <a:rPr lang="vi-VN" dirty="0">
                <a:latin typeface="+mj-lt"/>
              </a:rPr>
              <a:t>Subject</a:t>
            </a:r>
            <a:r>
              <a:rPr lang="vi-VN" b="0" dirty="0">
                <a:latin typeface="+mj-lt"/>
              </a:rPr>
              <a:t> : cung cấp các phương thức để thêm, loại bỏ, thông báo observer.</a:t>
            </a:r>
          </a:p>
          <a:p>
            <a:r>
              <a:rPr lang="vi-VN" dirty="0">
                <a:latin typeface="+mj-lt"/>
              </a:rPr>
              <a:t>AccountService</a:t>
            </a:r>
            <a:r>
              <a:rPr lang="vi-VN" b="0" dirty="0">
                <a:latin typeface="+mj-lt"/>
              </a:rPr>
              <a:t> : đóng vai trò là ConcreteSubject, sẽ thông báo tới tất cả các observers bất cứ khi nào có thao tác của người dùng liên quan đến đăng nhập, tài khoản hết hạn.</a:t>
            </a:r>
          </a:p>
          <a:p>
            <a:r>
              <a:rPr lang="vi-VN" dirty="0">
                <a:latin typeface="+mj-lt"/>
              </a:rPr>
              <a:t>Observer</a:t>
            </a:r>
            <a:r>
              <a:rPr lang="vi-VN" b="0" dirty="0">
                <a:latin typeface="+mj-lt"/>
              </a:rPr>
              <a:t> : định nghĩa một phương thức update() cho các đối tượng sẽ được subject thông báo đến khi có sự thay đổi trạng thái. Phương thức này chấp nhận đối số là SubjectState, cho phép các ConcreteObserver sử dụng dữ liệu của nó.</a:t>
            </a:r>
          </a:p>
          <a:p>
            <a:r>
              <a:rPr lang="vi-VN" dirty="0">
                <a:latin typeface="+mj-lt"/>
              </a:rPr>
              <a:t>Logger</a:t>
            </a:r>
            <a:r>
              <a:rPr lang="vi-VN" b="0" dirty="0">
                <a:latin typeface="+mj-lt"/>
              </a:rPr>
              <a:t>, </a:t>
            </a:r>
            <a:r>
              <a:rPr lang="vi-VN" dirty="0">
                <a:latin typeface="+mj-lt"/>
              </a:rPr>
              <a:t>Mailer </a:t>
            </a:r>
            <a:r>
              <a:rPr lang="vi-VN" b="0" dirty="0">
                <a:latin typeface="+mj-lt"/>
              </a:rPr>
              <a:t>và </a:t>
            </a:r>
            <a:r>
              <a:rPr lang="vi-VN" dirty="0">
                <a:latin typeface="+mj-lt"/>
              </a:rPr>
              <a:t>Protector</a:t>
            </a:r>
            <a:r>
              <a:rPr lang="vi-VN" b="0" dirty="0">
                <a:latin typeface="+mj-lt"/>
              </a:rPr>
              <a:t> là các ConcreteObserver. Sau khi nhận được thông báo rằng có thao tác với user và gọi tới phương thức update(), các ConcreteObserver sẽ sử dụng dữ liệu SubjectState để xử lý.</a:t>
            </a:r>
          </a:p>
          <a:p>
            <a:endParaRPr lang="en-US" dirty="0">
              <a:latin typeface="+mj-lt"/>
            </a:endParaRPr>
          </a:p>
        </p:txBody>
      </p:sp>
    </p:spTree>
    <p:extLst>
      <p:ext uri="{BB962C8B-B14F-4D97-AF65-F5344CB8AC3E}">
        <p14:creationId xmlns:p14="http://schemas.microsoft.com/office/powerpoint/2010/main" val="242996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Observer</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7" name="Text Placeholder 2"/>
          <p:cNvSpPr>
            <a:spLocks noGrp="1"/>
          </p:cNvSpPr>
          <p:nvPr>
            <p:ph type="body" idx="1"/>
          </p:nvPr>
        </p:nvSpPr>
        <p:spPr>
          <a:xfrm>
            <a:off x="638987" y="1412189"/>
            <a:ext cx="10914024" cy="3939540"/>
          </a:xfrm>
        </p:spPr>
        <p:txBody>
          <a:bodyPr>
            <a:normAutofit/>
          </a:bodyPr>
          <a:lstStyle/>
          <a:p>
            <a:r>
              <a:rPr lang="fr-FR" dirty="0" err="1">
                <a:latin typeface="Times New Roman" panose="02020603050405020304" pitchFamily="18" charset="0"/>
                <a:cs typeface="Times New Roman" panose="02020603050405020304" pitchFamily="18" charset="0"/>
              </a:rPr>
              <a:t>Lợi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ích</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của</a:t>
            </a:r>
            <a:r>
              <a:rPr lang="fr-FR" dirty="0">
                <a:latin typeface="Times New Roman" panose="02020603050405020304" pitchFamily="18" charset="0"/>
                <a:cs typeface="Times New Roman" panose="02020603050405020304" pitchFamily="18" charset="0"/>
              </a:rPr>
              <a:t> Observer Pattern là </a:t>
            </a:r>
            <a:r>
              <a:rPr lang="fr-FR" dirty="0" err="1">
                <a:latin typeface="Times New Roman" panose="02020603050405020304" pitchFamily="18" charset="0"/>
                <a:cs typeface="Times New Roman" panose="02020603050405020304" pitchFamily="18" charset="0"/>
              </a:rPr>
              <a:t>gì</a:t>
            </a:r>
            <a:r>
              <a:rPr lang="fr-FR" dirty="0">
                <a:latin typeface="Times New Roman" panose="02020603050405020304" pitchFamily="18" charset="0"/>
                <a:cs typeface="Times New Roman" panose="02020603050405020304" pitchFamily="18" charset="0"/>
              </a:rPr>
              <a:t>?</a:t>
            </a:r>
          </a:p>
          <a:p>
            <a:r>
              <a:rPr lang="vi-VN" sz="2000" b="0" dirty="0" smtClean="0">
                <a:latin typeface="Times New Roman" panose="02020603050405020304" pitchFamily="18" charset="0"/>
                <a:cs typeface="Times New Roman" panose="02020603050405020304" pitchFamily="18" charset="0"/>
              </a:rPr>
              <a:t>Dễ </a:t>
            </a:r>
            <a:r>
              <a:rPr lang="vi-VN" sz="2000" b="0" dirty="0">
                <a:latin typeface="Times New Roman" panose="02020603050405020304" pitchFamily="18" charset="0"/>
                <a:cs typeface="Times New Roman" panose="02020603050405020304" pitchFamily="18" charset="0"/>
              </a:rPr>
              <a:t>dàng mở rộng với ít sự thay đổi : mẫu này cho phép thay đổi Subject và Observer một cách độc lập. Chúng ta có thể tái sử dụng các Subject mà không cần tái sử dụng các Observer và ngược lại. Nó cho phép thêm Observer mà không sửa đổi Subject hoặc Observer khác. Vì vậy, nó đảm bảo nguyên tắc </a:t>
            </a:r>
            <a:r>
              <a:rPr lang="vi-VN" sz="2000" b="0" dirty="0">
                <a:latin typeface="Times New Roman" panose="02020603050405020304" pitchFamily="18" charset="0"/>
                <a:cs typeface="Times New Roman" panose="02020603050405020304" pitchFamily="18" charset="0"/>
                <a:hlinkClick r:id="rId5"/>
              </a:rPr>
              <a:t>Open/Closed Principle (OCP)</a:t>
            </a:r>
            <a:r>
              <a:rPr lang="vi-VN" sz="2000" b="0" dirty="0">
                <a:latin typeface="Times New Roman" panose="02020603050405020304" pitchFamily="18" charset="0"/>
                <a:cs typeface="Times New Roman" panose="02020603050405020304" pitchFamily="18" charset="0"/>
              </a:rPr>
              <a:t>.</a:t>
            </a:r>
          </a:p>
          <a:p>
            <a:r>
              <a:rPr lang="vi-VN" sz="2000" b="0" dirty="0">
                <a:latin typeface="Times New Roman" panose="02020603050405020304" pitchFamily="18" charset="0"/>
                <a:cs typeface="Times New Roman" panose="02020603050405020304" pitchFamily="18" charset="0"/>
              </a:rPr>
              <a:t>Sự thay đổi trạng thái ở 1 đối tượng có thể được thông báo đến các đối tượng khác mà không phải giữ chúng liên kết quá chặt chẽ.</a:t>
            </a:r>
          </a:p>
          <a:p>
            <a:r>
              <a:rPr lang="vi-VN" sz="2000" b="0" dirty="0">
                <a:latin typeface="Times New Roman" panose="02020603050405020304" pitchFamily="18" charset="0"/>
                <a:cs typeface="Times New Roman" panose="02020603050405020304" pitchFamily="18" charset="0"/>
              </a:rPr>
              <a:t>Một đối tượng có thể thông báo đến một số lượng không giới hạn các đối tượng khác.</a:t>
            </a:r>
          </a:p>
          <a:p>
            <a:r>
              <a:rPr lang="vi-VN" sz="2000" b="0" dirty="0">
                <a:latin typeface="Times New Roman" panose="02020603050405020304" pitchFamily="18" charset="0"/>
                <a:cs typeface="Times New Roman" panose="02020603050405020304" pitchFamily="18" charset="0"/>
              </a:rPr>
              <a:t>Bên cạnh những lợi ích, chúng ta cần xem xét đến trường hợp cập nhật không mong muốn (Unexpected update) của Subject. Bởi vì các Observer không biết về sự hiện diện của nhau, nó có thể gây tốn nhiều chi phí của việc thay đổi Subject.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59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Observer</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Text Placeholder 2"/>
          <p:cNvSpPr>
            <a:spLocks noGrp="1"/>
          </p:cNvSpPr>
          <p:nvPr>
            <p:ph type="body" idx="1"/>
          </p:nvPr>
        </p:nvSpPr>
        <p:spPr>
          <a:xfrm>
            <a:off x="638987" y="1404257"/>
            <a:ext cx="10914024" cy="5178578"/>
          </a:xfrm>
        </p:spPr>
        <p:txBody>
          <a:bodyPr>
            <a:normAutofit lnSpcReduction="10000"/>
          </a:bodyPr>
          <a:lstStyle/>
          <a:p>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Observer Pattern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r>
              <a:rPr lang="vi-VN" b="0" dirty="0">
                <a:latin typeface="Times New Roman" panose="02020603050405020304" pitchFamily="18" charset="0"/>
                <a:cs typeface="Times New Roman" panose="02020603050405020304" pitchFamily="18" charset="0"/>
              </a:rPr>
              <a:t>Thường được sử dụng trong mối quan hệ 1-n giữa các object với nhau. Trong đó một đối tượng thay đổi và muốn thông báo cho tất cả các object liên quan biết về sự thay đổi đó.</a:t>
            </a:r>
          </a:p>
          <a:p>
            <a:r>
              <a:rPr lang="vi-VN" b="0" dirty="0">
                <a:latin typeface="Times New Roman" panose="02020603050405020304" pitchFamily="18" charset="0"/>
                <a:cs typeface="Times New Roman" panose="02020603050405020304" pitchFamily="18" charset="0"/>
              </a:rPr>
              <a:t>Khi thay đổi một đối tượng, yêu cầu thay đổi đối tượng khác và chúng ta không biết có bao nhiêu đối tượng cần thay đổi, những đối tượng này là ai.</a:t>
            </a:r>
          </a:p>
          <a:p>
            <a:r>
              <a:rPr lang="vi-VN" b="0" dirty="0">
                <a:latin typeface="Times New Roman" panose="02020603050405020304" pitchFamily="18" charset="0"/>
                <a:cs typeface="Times New Roman" panose="02020603050405020304" pitchFamily="18" charset="0"/>
              </a:rPr>
              <a:t>Sử dụng trong ứng dụng broadcast-type communication.</a:t>
            </a:r>
          </a:p>
          <a:p>
            <a:r>
              <a:rPr lang="vi-VN" b="0" dirty="0">
                <a:latin typeface="Times New Roman" panose="02020603050405020304" pitchFamily="18" charset="0"/>
                <a:cs typeface="Times New Roman" panose="02020603050405020304" pitchFamily="18" charset="0"/>
              </a:rPr>
              <a:t>Sử dụng để quản lý sự kiện (Event management).</a:t>
            </a:r>
          </a:p>
          <a:p>
            <a:r>
              <a:rPr lang="vi-VN" b="0" dirty="0">
                <a:latin typeface="Times New Roman" panose="02020603050405020304" pitchFamily="18" charset="0"/>
                <a:cs typeface="Times New Roman" panose="02020603050405020304" pitchFamily="18" charset="0"/>
              </a:rPr>
              <a:t>Sử dụng trong mẫu mô hình MVC (Model View Controller Pattern) : trong MVC, mẫu này được sử dụng để tách Model khỏi View. View đại diện cho Observer và Model là đối tượng Observable.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94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thiệu</a:t>
            </a:r>
            <a:endParaRPr lang="en-US" sz="28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657542" y="1633560"/>
            <a:ext cx="10876915" cy="3866515"/>
          </a:xfrm>
          <a:prstGeom prst="rect">
            <a:avLst/>
          </a:prstGeom>
        </p:spPr>
        <p:txBody>
          <a:bodyPr vert="horz" wrap="square" lIns="0" tIns="12065" rIns="0" bIns="0" rtlCol="0">
            <a:spAutoFit/>
          </a:bodyPr>
          <a:lstStyle/>
          <a:p>
            <a:pPr marL="469900" marR="5080" indent="-457200">
              <a:lnSpc>
                <a:spcPct val="100000"/>
              </a:lnSpc>
              <a:spcBef>
                <a:spcPts val="95"/>
              </a:spcBef>
              <a:buFont typeface="Wingdings"/>
              <a:buChar char=""/>
              <a:tabLst>
                <a:tab pos="469265" algn="l"/>
                <a:tab pos="469900" algn="l"/>
              </a:tabLst>
            </a:pPr>
            <a:r>
              <a:rPr sz="2800" spc="-5" dirty="0">
                <a:solidFill>
                  <a:srgbClr val="36365C"/>
                </a:solidFill>
                <a:latin typeface="Times New Roman"/>
                <a:cs typeface="Times New Roman"/>
              </a:rPr>
              <a:t>Design Pattern lần đầu được giới </a:t>
            </a:r>
            <a:r>
              <a:rPr sz="2800" dirty="0">
                <a:solidFill>
                  <a:srgbClr val="36365C"/>
                </a:solidFill>
                <a:latin typeface="Times New Roman"/>
                <a:cs typeface="Times New Roman"/>
              </a:rPr>
              <a:t>thiệu </a:t>
            </a:r>
            <a:r>
              <a:rPr sz="2800" spc="-5" dirty="0">
                <a:solidFill>
                  <a:srgbClr val="36365C"/>
                </a:solidFill>
                <a:latin typeface="Times New Roman"/>
                <a:cs typeface="Times New Roman"/>
              </a:rPr>
              <a:t>bởi Gang of Four </a:t>
            </a:r>
            <a:r>
              <a:rPr sz="2800" dirty="0">
                <a:solidFill>
                  <a:srgbClr val="36365C"/>
                </a:solidFill>
                <a:latin typeface="Times New Roman"/>
                <a:cs typeface="Times New Roman"/>
              </a:rPr>
              <a:t>(GoF) </a:t>
            </a:r>
            <a:r>
              <a:rPr sz="2800" spc="-5" dirty="0">
                <a:solidFill>
                  <a:srgbClr val="36365C"/>
                </a:solidFill>
                <a:latin typeface="Times New Roman"/>
                <a:cs typeface="Times New Roman"/>
              </a:rPr>
              <a:t>: </a:t>
            </a:r>
            <a:r>
              <a:rPr sz="2800" spc="-15" dirty="0">
                <a:solidFill>
                  <a:srgbClr val="36365C"/>
                </a:solidFill>
                <a:latin typeface="Times New Roman"/>
                <a:cs typeface="Times New Roman"/>
              </a:rPr>
              <a:t>Gamma  </a:t>
            </a:r>
            <a:r>
              <a:rPr sz="2800" spc="-5" dirty="0">
                <a:solidFill>
                  <a:srgbClr val="36365C"/>
                </a:solidFill>
                <a:latin typeface="Times New Roman"/>
                <a:cs typeface="Times New Roman"/>
              </a:rPr>
              <a:t>Erich </a:t>
            </a:r>
            <a:r>
              <a:rPr sz="2800" dirty="0">
                <a:solidFill>
                  <a:srgbClr val="36365C"/>
                </a:solidFill>
                <a:latin typeface="Times New Roman"/>
                <a:cs typeface="Times New Roman"/>
              </a:rPr>
              <a:t>(PhD thesis </a:t>
            </a:r>
            <a:r>
              <a:rPr sz="2800" spc="-5" dirty="0">
                <a:solidFill>
                  <a:srgbClr val="36365C"/>
                </a:solidFill>
                <a:latin typeface="Times New Roman"/>
                <a:cs typeface="Times New Roman"/>
              </a:rPr>
              <a:t>), Richard Helm, Ralph </a:t>
            </a:r>
            <a:r>
              <a:rPr sz="2800" dirty="0">
                <a:solidFill>
                  <a:srgbClr val="36365C"/>
                </a:solidFill>
                <a:latin typeface="Times New Roman"/>
                <a:cs typeface="Times New Roman"/>
              </a:rPr>
              <a:t>Johnson </a:t>
            </a:r>
            <a:r>
              <a:rPr sz="2800" spc="-5" dirty="0">
                <a:solidFill>
                  <a:srgbClr val="36365C"/>
                </a:solidFill>
                <a:latin typeface="Times New Roman"/>
                <a:cs typeface="Times New Roman"/>
              </a:rPr>
              <a:t>và </a:t>
            </a:r>
            <a:r>
              <a:rPr sz="2800" dirty="0">
                <a:solidFill>
                  <a:srgbClr val="36365C"/>
                </a:solidFill>
                <a:latin typeface="Times New Roman"/>
                <a:cs typeface="Times New Roman"/>
              </a:rPr>
              <a:t>John </a:t>
            </a:r>
            <a:r>
              <a:rPr sz="2800" spc="-5" dirty="0">
                <a:solidFill>
                  <a:srgbClr val="36365C"/>
                </a:solidFill>
                <a:latin typeface="Times New Roman"/>
                <a:cs typeface="Times New Roman"/>
              </a:rPr>
              <a:t>Vlissides  </a:t>
            </a:r>
            <a:r>
              <a:rPr sz="2800" dirty="0">
                <a:solidFill>
                  <a:srgbClr val="36365C"/>
                </a:solidFill>
                <a:latin typeface="Times New Roman"/>
                <a:cs typeface="Times New Roman"/>
              </a:rPr>
              <a:t>(1995).</a:t>
            </a:r>
            <a:endParaRPr sz="2800" dirty="0">
              <a:latin typeface="Times New Roman"/>
              <a:cs typeface="Times New Roman"/>
            </a:endParaRPr>
          </a:p>
          <a:p>
            <a:pPr marL="469900" indent="-457200">
              <a:lnSpc>
                <a:spcPct val="100000"/>
              </a:lnSpc>
              <a:buFont typeface="Wingdings"/>
              <a:buChar char=""/>
              <a:tabLst>
                <a:tab pos="469265" algn="l"/>
                <a:tab pos="469900" algn="l"/>
              </a:tabLst>
            </a:pPr>
            <a:r>
              <a:rPr sz="2800" spc="-10" dirty="0">
                <a:solidFill>
                  <a:srgbClr val="1B1B2D"/>
                </a:solidFill>
                <a:latin typeface="Times New Roman"/>
                <a:cs typeface="Times New Roman"/>
              </a:rPr>
              <a:t>Đây </a:t>
            </a:r>
            <a:r>
              <a:rPr sz="2800" spc="-5" dirty="0">
                <a:solidFill>
                  <a:srgbClr val="1B1B2D"/>
                </a:solidFill>
                <a:latin typeface="Times New Roman"/>
                <a:cs typeface="Times New Roman"/>
              </a:rPr>
              <a:t>là </a:t>
            </a:r>
            <a:r>
              <a:rPr sz="2800" spc="-10" dirty="0">
                <a:solidFill>
                  <a:srgbClr val="1B1B2D"/>
                </a:solidFill>
                <a:latin typeface="Times New Roman"/>
                <a:cs typeface="Times New Roman"/>
              </a:rPr>
              <a:t>một </a:t>
            </a:r>
            <a:r>
              <a:rPr sz="2800" spc="-5" dirty="0">
                <a:solidFill>
                  <a:srgbClr val="1B1B2D"/>
                </a:solidFill>
                <a:latin typeface="Times New Roman"/>
                <a:cs typeface="Times New Roman"/>
              </a:rPr>
              <a:t>nét “văn </a:t>
            </a:r>
            <a:r>
              <a:rPr sz="2800" dirty="0">
                <a:solidFill>
                  <a:srgbClr val="1B1B2D"/>
                </a:solidFill>
                <a:latin typeface="Times New Roman"/>
                <a:cs typeface="Times New Roman"/>
              </a:rPr>
              <a:t>hóa </a:t>
            </a:r>
            <a:r>
              <a:rPr sz="2800" spc="-10" dirty="0">
                <a:solidFill>
                  <a:srgbClr val="1B1B2D"/>
                </a:solidFill>
                <a:latin typeface="Times New Roman"/>
                <a:cs typeface="Times New Roman"/>
              </a:rPr>
              <a:t>mới” </a:t>
            </a:r>
            <a:r>
              <a:rPr sz="2800" dirty="0">
                <a:solidFill>
                  <a:srgbClr val="1B1B2D"/>
                </a:solidFill>
                <a:latin typeface="Times New Roman"/>
                <a:cs typeface="Times New Roman"/>
              </a:rPr>
              <a:t>trong </a:t>
            </a:r>
            <a:r>
              <a:rPr sz="2800" spc="-5" dirty="0">
                <a:solidFill>
                  <a:srgbClr val="1B1B2D"/>
                </a:solidFill>
                <a:latin typeface="Times New Roman"/>
                <a:cs typeface="Times New Roman"/>
              </a:rPr>
              <a:t>cộng </a:t>
            </a:r>
            <a:r>
              <a:rPr sz="2800" dirty="0">
                <a:solidFill>
                  <a:srgbClr val="1B1B2D"/>
                </a:solidFill>
                <a:latin typeface="Times New Roman"/>
                <a:cs typeface="Times New Roman"/>
              </a:rPr>
              <a:t>đồng </a:t>
            </a:r>
            <a:r>
              <a:rPr sz="2800" spc="-5" dirty="0">
                <a:solidFill>
                  <a:srgbClr val="1B1B2D"/>
                </a:solidFill>
                <a:latin typeface="Times New Roman"/>
                <a:cs typeface="Times New Roman"/>
              </a:rPr>
              <a:t>lập</a:t>
            </a:r>
            <a:r>
              <a:rPr sz="2800" spc="25" dirty="0">
                <a:solidFill>
                  <a:srgbClr val="1B1B2D"/>
                </a:solidFill>
                <a:latin typeface="Times New Roman"/>
                <a:cs typeface="Times New Roman"/>
              </a:rPr>
              <a:t> </a:t>
            </a:r>
            <a:r>
              <a:rPr sz="2800" spc="-5" dirty="0">
                <a:solidFill>
                  <a:srgbClr val="1B1B2D"/>
                </a:solidFill>
                <a:latin typeface="Times New Roman"/>
                <a:cs typeface="Times New Roman"/>
              </a:rPr>
              <a:t>trình</a:t>
            </a:r>
            <a:endParaRPr sz="2800" dirty="0">
              <a:latin typeface="Times New Roman"/>
              <a:cs typeface="Times New Roman"/>
            </a:endParaRPr>
          </a:p>
          <a:p>
            <a:pPr marL="469900" indent="-457200">
              <a:lnSpc>
                <a:spcPct val="100000"/>
              </a:lnSpc>
              <a:buFont typeface="Wingdings"/>
              <a:buChar char=""/>
              <a:tabLst>
                <a:tab pos="469265" algn="l"/>
                <a:tab pos="469900" algn="l"/>
              </a:tabLst>
            </a:pPr>
            <a:r>
              <a:rPr sz="2800" spc="-5" dirty="0">
                <a:solidFill>
                  <a:srgbClr val="1B1B2D"/>
                </a:solidFill>
                <a:latin typeface="Times New Roman"/>
                <a:cs typeface="Times New Roman"/>
              </a:rPr>
              <a:t>Pattern là thiết </a:t>
            </a:r>
            <a:r>
              <a:rPr sz="2800" dirty="0">
                <a:solidFill>
                  <a:srgbClr val="1B1B2D"/>
                </a:solidFill>
                <a:latin typeface="Times New Roman"/>
                <a:cs typeface="Times New Roman"/>
              </a:rPr>
              <a:t>bị </a:t>
            </a:r>
            <a:r>
              <a:rPr sz="2800" spc="-5" dirty="0">
                <a:solidFill>
                  <a:srgbClr val="1B1B2D"/>
                </a:solidFill>
                <a:latin typeface="Times New Roman"/>
                <a:cs typeface="Times New Roman"/>
              </a:rPr>
              <a:t>cho phép </a:t>
            </a:r>
            <a:r>
              <a:rPr sz="2800" spc="-10" dirty="0">
                <a:solidFill>
                  <a:srgbClr val="1B1B2D"/>
                </a:solidFill>
                <a:latin typeface="Times New Roman"/>
                <a:cs typeface="Times New Roman"/>
              </a:rPr>
              <a:t>các </a:t>
            </a:r>
            <a:r>
              <a:rPr sz="2800" spc="-5" dirty="0">
                <a:solidFill>
                  <a:srgbClr val="1B1B2D"/>
                </a:solidFill>
                <a:latin typeface="Times New Roman"/>
                <a:cs typeface="Times New Roman"/>
              </a:rPr>
              <a:t>chương trình chia </a:t>
            </a:r>
            <a:r>
              <a:rPr sz="2800" dirty="0">
                <a:solidFill>
                  <a:srgbClr val="1B1B2D"/>
                </a:solidFill>
                <a:latin typeface="Times New Roman"/>
                <a:cs typeface="Times New Roman"/>
              </a:rPr>
              <a:t>sẻ </a:t>
            </a:r>
            <a:r>
              <a:rPr sz="2800" spc="-5" dirty="0">
                <a:solidFill>
                  <a:srgbClr val="1B1B2D"/>
                </a:solidFill>
                <a:latin typeface="Times New Roman"/>
                <a:cs typeface="Times New Roman"/>
              </a:rPr>
              <a:t>kiến thức </a:t>
            </a:r>
            <a:r>
              <a:rPr sz="2800" dirty="0">
                <a:solidFill>
                  <a:srgbClr val="1B1B2D"/>
                </a:solidFill>
                <a:latin typeface="Times New Roman"/>
                <a:cs typeface="Times New Roman"/>
              </a:rPr>
              <a:t>về</a:t>
            </a:r>
            <a:r>
              <a:rPr sz="2800" spc="15" dirty="0">
                <a:solidFill>
                  <a:srgbClr val="1B1B2D"/>
                </a:solidFill>
                <a:latin typeface="Times New Roman"/>
                <a:cs typeface="Times New Roman"/>
              </a:rPr>
              <a:t> </a:t>
            </a:r>
            <a:r>
              <a:rPr sz="2800" dirty="0">
                <a:solidFill>
                  <a:srgbClr val="1B1B2D"/>
                </a:solidFill>
                <a:latin typeface="Times New Roman"/>
                <a:cs typeface="Times New Roman"/>
              </a:rPr>
              <a:t>thiết</a:t>
            </a:r>
            <a:endParaRPr sz="2800" dirty="0">
              <a:latin typeface="Times New Roman"/>
              <a:cs typeface="Times New Roman"/>
            </a:endParaRPr>
          </a:p>
          <a:p>
            <a:pPr marL="469900" marR="28575">
              <a:lnSpc>
                <a:spcPct val="100000"/>
              </a:lnSpc>
            </a:pPr>
            <a:r>
              <a:rPr sz="2800" spc="-5" dirty="0">
                <a:solidFill>
                  <a:srgbClr val="1B1B2D"/>
                </a:solidFill>
                <a:latin typeface="Times New Roman"/>
                <a:cs typeface="Times New Roman"/>
              </a:rPr>
              <a:t>kế. Khi xây dựng chương </a:t>
            </a:r>
            <a:r>
              <a:rPr sz="2800" dirty="0">
                <a:solidFill>
                  <a:srgbClr val="1B1B2D"/>
                </a:solidFill>
                <a:latin typeface="Times New Roman"/>
                <a:cs typeface="Times New Roman"/>
              </a:rPr>
              <a:t>trình, </a:t>
            </a:r>
            <a:r>
              <a:rPr sz="2800" spc="-10" dirty="0">
                <a:solidFill>
                  <a:srgbClr val="1B1B2D"/>
                </a:solidFill>
                <a:latin typeface="Times New Roman"/>
                <a:cs typeface="Times New Roman"/>
              </a:rPr>
              <a:t>có </a:t>
            </a:r>
            <a:r>
              <a:rPr sz="2800" dirty="0">
                <a:solidFill>
                  <a:srgbClr val="1B1B2D"/>
                </a:solidFill>
                <a:latin typeface="Times New Roman"/>
                <a:cs typeface="Times New Roman"/>
              </a:rPr>
              <a:t>nhiều </a:t>
            </a:r>
            <a:r>
              <a:rPr sz="2800" spc="-5" dirty="0">
                <a:solidFill>
                  <a:srgbClr val="1B1B2D"/>
                </a:solidFill>
                <a:latin typeface="Times New Roman"/>
                <a:cs typeface="Times New Roman"/>
              </a:rPr>
              <a:t>vấn đề gặp </a:t>
            </a:r>
            <a:r>
              <a:rPr sz="2800" dirty="0">
                <a:solidFill>
                  <a:srgbClr val="1B1B2D"/>
                </a:solidFill>
                <a:latin typeface="Times New Roman"/>
                <a:cs typeface="Times New Roman"/>
              </a:rPr>
              <a:t>phải </a:t>
            </a:r>
            <a:r>
              <a:rPr sz="2800" spc="-5" dirty="0">
                <a:solidFill>
                  <a:srgbClr val="1B1B2D"/>
                </a:solidFill>
                <a:latin typeface="Times New Roman"/>
                <a:cs typeface="Times New Roman"/>
              </a:rPr>
              <a:t>và nó </a:t>
            </a:r>
            <a:r>
              <a:rPr sz="2800" dirty="0">
                <a:solidFill>
                  <a:srgbClr val="1B1B2D"/>
                </a:solidFill>
                <a:latin typeface="Times New Roman"/>
                <a:cs typeface="Times New Roman"/>
              </a:rPr>
              <a:t>xuất </a:t>
            </a:r>
            <a:r>
              <a:rPr sz="2800" spc="-5" dirty="0">
                <a:solidFill>
                  <a:srgbClr val="1B1B2D"/>
                </a:solidFill>
                <a:latin typeface="Times New Roman"/>
                <a:cs typeface="Times New Roman"/>
              </a:rPr>
              <a:t>hiện  lại thường</a:t>
            </a:r>
            <a:r>
              <a:rPr sz="2800" spc="-25" dirty="0">
                <a:solidFill>
                  <a:srgbClr val="1B1B2D"/>
                </a:solidFill>
                <a:latin typeface="Times New Roman"/>
                <a:cs typeface="Times New Roman"/>
              </a:rPr>
              <a:t> </a:t>
            </a:r>
            <a:r>
              <a:rPr sz="2800" dirty="0">
                <a:solidFill>
                  <a:srgbClr val="1B1B2D"/>
                </a:solidFill>
                <a:latin typeface="Times New Roman"/>
                <a:cs typeface="Times New Roman"/>
              </a:rPr>
              <a:t>xuyên.</a:t>
            </a:r>
            <a:endParaRPr sz="2800" dirty="0">
              <a:latin typeface="Times New Roman"/>
              <a:cs typeface="Times New Roman"/>
            </a:endParaRPr>
          </a:p>
          <a:p>
            <a:pPr marL="469900" marR="445770" indent="-457200">
              <a:lnSpc>
                <a:spcPct val="100000"/>
              </a:lnSpc>
              <a:spcBef>
                <a:spcPts val="5"/>
              </a:spcBef>
              <a:buFont typeface="Wingdings"/>
              <a:buChar char=""/>
              <a:tabLst>
                <a:tab pos="469265" algn="l"/>
                <a:tab pos="469900" algn="l"/>
              </a:tabLst>
            </a:pPr>
            <a:r>
              <a:rPr sz="2800" spc="-5" dirty="0">
                <a:solidFill>
                  <a:srgbClr val="1B1B2D"/>
                </a:solidFill>
                <a:latin typeface="Times New Roman"/>
                <a:cs typeface="Times New Roman"/>
              </a:rPr>
              <a:t>Thư viện </a:t>
            </a:r>
            <a:r>
              <a:rPr sz="2800" spc="-10" dirty="0">
                <a:solidFill>
                  <a:srgbClr val="1B1B2D"/>
                </a:solidFill>
                <a:latin typeface="Times New Roman"/>
                <a:cs typeface="Times New Roman"/>
              </a:rPr>
              <a:t>các </a:t>
            </a:r>
            <a:r>
              <a:rPr sz="2800" spc="-5" dirty="0">
                <a:solidFill>
                  <a:srgbClr val="1B1B2D"/>
                </a:solidFill>
                <a:latin typeface="Times New Roman"/>
                <a:cs typeface="Times New Roman"/>
              </a:rPr>
              <a:t>pattern là nới </a:t>
            </a:r>
            <a:r>
              <a:rPr sz="2800" dirty="0">
                <a:solidFill>
                  <a:srgbClr val="1B1B2D"/>
                </a:solidFill>
                <a:latin typeface="Times New Roman"/>
                <a:cs typeface="Times New Roman"/>
              </a:rPr>
              <a:t>để </a:t>
            </a:r>
            <a:r>
              <a:rPr sz="2800" spc="-5" dirty="0">
                <a:solidFill>
                  <a:srgbClr val="1B1B2D"/>
                </a:solidFill>
                <a:latin typeface="Times New Roman"/>
                <a:cs typeface="Times New Roman"/>
              </a:rPr>
              <a:t>chúng ta </a:t>
            </a:r>
            <a:r>
              <a:rPr sz="2800" spc="-10" dirty="0">
                <a:solidFill>
                  <a:srgbClr val="1B1B2D"/>
                </a:solidFill>
                <a:latin typeface="Times New Roman"/>
                <a:cs typeface="Times New Roman"/>
              </a:rPr>
              <a:t>có </a:t>
            </a:r>
            <a:r>
              <a:rPr sz="2800" dirty="0">
                <a:solidFill>
                  <a:srgbClr val="1B1B2D"/>
                </a:solidFill>
                <a:latin typeface="Times New Roman"/>
                <a:cs typeface="Times New Roman"/>
              </a:rPr>
              <a:t>thể </a:t>
            </a:r>
            <a:r>
              <a:rPr sz="2800" spc="-5" dirty="0">
                <a:solidFill>
                  <a:srgbClr val="1B1B2D"/>
                </a:solidFill>
                <a:latin typeface="Times New Roman"/>
                <a:cs typeface="Times New Roman"/>
              </a:rPr>
              <a:t>tìm thấy “Các giải </a:t>
            </a:r>
            <a:r>
              <a:rPr sz="2800" dirty="0">
                <a:solidFill>
                  <a:srgbClr val="1B1B2D"/>
                </a:solidFill>
                <a:latin typeface="Times New Roman"/>
                <a:cs typeface="Times New Roman"/>
              </a:rPr>
              <a:t>pháp  </a:t>
            </a:r>
            <a:r>
              <a:rPr sz="2800" spc="-5" dirty="0">
                <a:solidFill>
                  <a:srgbClr val="1B1B2D"/>
                </a:solidFill>
                <a:latin typeface="Times New Roman"/>
                <a:cs typeface="Times New Roman"/>
              </a:rPr>
              <a:t>lập trình </a:t>
            </a:r>
            <a:r>
              <a:rPr sz="2800" dirty="0">
                <a:solidFill>
                  <a:srgbClr val="1B1B2D"/>
                </a:solidFill>
                <a:latin typeface="Times New Roman"/>
                <a:cs typeface="Times New Roman"/>
              </a:rPr>
              <a:t>tốt</a:t>
            </a:r>
            <a:r>
              <a:rPr sz="2800" spc="-15" dirty="0">
                <a:solidFill>
                  <a:srgbClr val="1B1B2D"/>
                </a:solidFill>
                <a:latin typeface="Times New Roman"/>
                <a:cs typeface="Times New Roman"/>
              </a:rPr>
              <a:t> </a:t>
            </a:r>
            <a:r>
              <a:rPr sz="2800" spc="-5" dirty="0">
                <a:solidFill>
                  <a:srgbClr val="1B1B2D"/>
                </a:solidFill>
                <a:latin typeface="Times New Roman"/>
                <a:cs typeface="Times New Roman"/>
              </a:rPr>
              <a:t>nhất”.</a:t>
            </a:r>
            <a:endParaRPr sz="2800" dirty="0">
              <a:latin typeface="Times New Roman"/>
              <a:cs typeface="Times New Roman"/>
            </a:endParaRPr>
          </a:p>
        </p:txBody>
      </p:sp>
    </p:spTree>
    <p:extLst>
      <p:ext uri="{BB962C8B-B14F-4D97-AF65-F5344CB8AC3E}">
        <p14:creationId xmlns:p14="http://schemas.microsoft.com/office/powerpoint/2010/main" val="244035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thiệu</a:t>
            </a:r>
            <a:r>
              <a:rPr lang="en-US" sz="2800" b="1" dirty="0">
                <a:latin typeface="Times New Roman" panose="02020603050405020304" pitchFamily="18" charset="0"/>
                <a:cs typeface="Times New Roman" panose="02020603050405020304" pitchFamily="18" charset="0"/>
              </a:rPr>
              <a:t> Design Pattern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304800" y="1602762"/>
            <a:ext cx="10859135" cy="4293235"/>
          </a:xfrm>
          <a:prstGeom prst="rect">
            <a:avLst/>
          </a:prstGeom>
        </p:spPr>
        <p:txBody>
          <a:bodyPr vert="horz" wrap="square" lIns="0" tIns="12065" rIns="0" bIns="0" rtlCol="0">
            <a:spAutoFit/>
          </a:bodyPr>
          <a:lstStyle/>
          <a:p>
            <a:pPr marL="469900" indent="-457200">
              <a:lnSpc>
                <a:spcPct val="100000"/>
              </a:lnSpc>
              <a:spcBef>
                <a:spcPts val="95"/>
              </a:spcBef>
              <a:buFont typeface="Wingdings"/>
              <a:buChar char=""/>
              <a:tabLst>
                <a:tab pos="469265" algn="l"/>
                <a:tab pos="469900" algn="l"/>
              </a:tabLst>
            </a:pPr>
            <a:r>
              <a:rPr sz="2800" b="1" spc="-5" dirty="0">
                <a:solidFill>
                  <a:srgbClr val="36365C"/>
                </a:solidFill>
                <a:latin typeface="Times New Roman"/>
                <a:cs typeface="Times New Roman"/>
              </a:rPr>
              <a:t>Khái </a:t>
            </a:r>
            <a:r>
              <a:rPr sz="2800" b="1" spc="-10" dirty="0">
                <a:solidFill>
                  <a:srgbClr val="36365C"/>
                </a:solidFill>
                <a:latin typeface="Times New Roman"/>
                <a:cs typeface="Times New Roman"/>
              </a:rPr>
              <a:t>niệm</a:t>
            </a:r>
            <a:endParaRPr sz="2800" dirty="0">
              <a:latin typeface="Times New Roman"/>
              <a:cs typeface="Times New Roman"/>
            </a:endParaRPr>
          </a:p>
          <a:p>
            <a:pPr marL="927100" marR="126364" lvl="1" indent="-457834">
              <a:lnSpc>
                <a:spcPct val="100000"/>
              </a:lnSpc>
              <a:buFont typeface="Wingdings"/>
              <a:buChar char=""/>
              <a:tabLst>
                <a:tab pos="927100" algn="l"/>
                <a:tab pos="927735" algn="l"/>
              </a:tabLst>
            </a:pPr>
            <a:r>
              <a:rPr sz="2800" spc="-10" dirty="0">
                <a:solidFill>
                  <a:srgbClr val="1B1B2D"/>
                </a:solidFill>
                <a:latin typeface="Times New Roman"/>
                <a:cs typeface="Times New Roman"/>
              </a:rPr>
              <a:t>Mẫu </a:t>
            </a:r>
            <a:r>
              <a:rPr sz="2800" dirty="0">
                <a:solidFill>
                  <a:srgbClr val="1B1B2D"/>
                </a:solidFill>
                <a:latin typeface="Times New Roman"/>
                <a:cs typeface="Times New Roman"/>
              </a:rPr>
              <a:t>thiết </a:t>
            </a:r>
            <a:r>
              <a:rPr sz="2800" spc="-5" dirty="0">
                <a:solidFill>
                  <a:srgbClr val="1B1B2D"/>
                </a:solidFill>
                <a:latin typeface="Times New Roman"/>
                <a:cs typeface="Times New Roman"/>
              </a:rPr>
              <a:t>kế (Design Pattern) là vấn đề </a:t>
            </a:r>
            <a:r>
              <a:rPr sz="2800" dirty="0">
                <a:solidFill>
                  <a:srgbClr val="1B1B2D"/>
                </a:solidFill>
                <a:latin typeface="Times New Roman"/>
                <a:cs typeface="Times New Roman"/>
              </a:rPr>
              <a:t>thông dụng </a:t>
            </a:r>
            <a:r>
              <a:rPr sz="2800" spc="-10" dirty="0">
                <a:solidFill>
                  <a:srgbClr val="1B1B2D"/>
                </a:solidFill>
                <a:latin typeface="Times New Roman"/>
                <a:cs typeface="Times New Roman"/>
              </a:rPr>
              <a:t>cần </a:t>
            </a:r>
            <a:r>
              <a:rPr sz="2800" spc="-5" dirty="0">
                <a:solidFill>
                  <a:srgbClr val="1B1B2D"/>
                </a:solidFill>
                <a:latin typeface="Times New Roman"/>
                <a:cs typeface="Times New Roman"/>
              </a:rPr>
              <a:t>giải </a:t>
            </a:r>
            <a:r>
              <a:rPr sz="2800" dirty="0">
                <a:solidFill>
                  <a:srgbClr val="1B1B2D"/>
                </a:solidFill>
                <a:latin typeface="Times New Roman"/>
                <a:cs typeface="Times New Roman"/>
              </a:rPr>
              <a:t>quyết </a:t>
            </a:r>
            <a:r>
              <a:rPr sz="2800" spc="-5" dirty="0">
                <a:solidFill>
                  <a:srgbClr val="1B1B2D"/>
                </a:solidFill>
                <a:latin typeface="Times New Roman"/>
                <a:cs typeface="Times New Roman"/>
              </a:rPr>
              <a:t>và  là </a:t>
            </a:r>
            <a:r>
              <a:rPr sz="2800" spc="-10" dirty="0">
                <a:solidFill>
                  <a:srgbClr val="1B1B2D"/>
                </a:solidFill>
                <a:latin typeface="Times New Roman"/>
                <a:cs typeface="Times New Roman"/>
              </a:rPr>
              <a:t>cách </a:t>
            </a:r>
            <a:r>
              <a:rPr sz="2800" spc="-5" dirty="0">
                <a:solidFill>
                  <a:srgbClr val="1B1B2D"/>
                </a:solidFill>
                <a:latin typeface="Times New Roman"/>
                <a:cs typeface="Times New Roman"/>
              </a:rPr>
              <a:t>giải quyết vấn </a:t>
            </a:r>
            <a:r>
              <a:rPr sz="2800" dirty="0">
                <a:solidFill>
                  <a:srgbClr val="1B1B2D"/>
                </a:solidFill>
                <a:latin typeface="Times New Roman"/>
                <a:cs typeface="Times New Roman"/>
              </a:rPr>
              <a:t>đề đó trong </a:t>
            </a:r>
            <a:r>
              <a:rPr sz="2800" spc="-10" dirty="0">
                <a:solidFill>
                  <a:srgbClr val="1B1B2D"/>
                </a:solidFill>
                <a:latin typeface="Times New Roman"/>
                <a:cs typeface="Times New Roman"/>
              </a:rPr>
              <a:t>một </a:t>
            </a:r>
            <a:r>
              <a:rPr sz="2800" dirty="0">
                <a:solidFill>
                  <a:srgbClr val="1B1B2D"/>
                </a:solidFill>
                <a:latin typeface="Times New Roman"/>
                <a:cs typeface="Times New Roman"/>
              </a:rPr>
              <a:t>ngữ </a:t>
            </a:r>
            <a:r>
              <a:rPr sz="2800" spc="-10" dirty="0">
                <a:solidFill>
                  <a:srgbClr val="1B1B2D"/>
                </a:solidFill>
                <a:latin typeface="Times New Roman"/>
                <a:cs typeface="Times New Roman"/>
              </a:rPr>
              <a:t>cảnh </a:t>
            </a:r>
            <a:r>
              <a:rPr sz="2800" spc="-5" dirty="0">
                <a:solidFill>
                  <a:srgbClr val="1B1B2D"/>
                </a:solidFill>
                <a:latin typeface="Times New Roman"/>
                <a:cs typeface="Times New Roman"/>
              </a:rPr>
              <a:t>cụ</a:t>
            </a:r>
            <a:r>
              <a:rPr sz="2800" spc="15" dirty="0">
                <a:solidFill>
                  <a:srgbClr val="1B1B2D"/>
                </a:solidFill>
                <a:latin typeface="Times New Roman"/>
                <a:cs typeface="Times New Roman"/>
              </a:rPr>
              <a:t> </a:t>
            </a:r>
            <a:r>
              <a:rPr sz="2800" dirty="0">
                <a:solidFill>
                  <a:srgbClr val="1B1B2D"/>
                </a:solidFill>
                <a:latin typeface="Times New Roman"/>
                <a:cs typeface="Times New Roman"/>
              </a:rPr>
              <a:t>thể</a:t>
            </a:r>
            <a:endParaRPr sz="2800" dirty="0">
              <a:latin typeface="Times New Roman"/>
              <a:cs typeface="Times New Roman"/>
            </a:endParaRPr>
          </a:p>
          <a:p>
            <a:pPr marL="927100" marR="5080" lvl="1" indent="-457834">
              <a:lnSpc>
                <a:spcPct val="100000"/>
              </a:lnSpc>
              <a:buFont typeface="Wingdings"/>
              <a:buChar char=""/>
              <a:tabLst>
                <a:tab pos="927100" algn="l"/>
                <a:tab pos="927735" algn="l"/>
              </a:tabLst>
            </a:pPr>
            <a:r>
              <a:rPr sz="2800" spc="-10" dirty="0">
                <a:solidFill>
                  <a:srgbClr val="1B1B2D"/>
                </a:solidFill>
                <a:latin typeface="Times New Roman"/>
                <a:cs typeface="Times New Roman"/>
              </a:rPr>
              <a:t>Mẫu </a:t>
            </a:r>
            <a:r>
              <a:rPr sz="2800" spc="-5" dirty="0">
                <a:solidFill>
                  <a:srgbClr val="1B1B2D"/>
                </a:solidFill>
                <a:latin typeface="Times New Roman"/>
                <a:cs typeface="Times New Roman"/>
              </a:rPr>
              <a:t>thiết </a:t>
            </a:r>
            <a:r>
              <a:rPr sz="2800" dirty="0">
                <a:solidFill>
                  <a:srgbClr val="1B1B2D"/>
                </a:solidFill>
                <a:latin typeface="Times New Roman"/>
                <a:cs typeface="Times New Roman"/>
              </a:rPr>
              <a:t>kế không </a:t>
            </a:r>
            <a:r>
              <a:rPr sz="2800" spc="-5" dirty="0">
                <a:solidFill>
                  <a:srgbClr val="1B1B2D"/>
                </a:solidFill>
                <a:latin typeface="Times New Roman"/>
                <a:cs typeface="Times New Roman"/>
              </a:rPr>
              <a:t>đơn thuần là </a:t>
            </a:r>
            <a:r>
              <a:rPr sz="2800" spc="-10" dirty="0">
                <a:solidFill>
                  <a:srgbClr val="1B1B2D"/>
                </a:solidFill>
                <a:latin typeface="Times New Roman"/>
                <a:cs typeface="Times New Roman"/>
              </a:rPr>
              <a:t>một </a:t>
            </a:r>
            <a:r>
              <a:rPr sz="2800" spc="-5" dirty="0">
                <a:solidFill>
                  <a:srgbClr val="1B1B2D"/>
                </a:solidFill>
                <a:latin typeface="Times New Roman"/>
                <a:cs typeface="Times New Roman"/>
              </a:rPr>
              <a:t>bước nào </a:t>
            </a:r>
            <a:r>
              <a:rPr sz="2800" dirty="0">
                <a:solidFill>
                  <a:srgbClr val="1B1B2D"/>
                </a:solidFill>
                <a:latin typeface="Times New Roman"/>
                <a:cs typeface="Times New Roman"/>
              </a:rPr>
              <a:t>đó trong </a:t>
            </a:r>
            <a:r>
              <a:rPr sz="2800" spc="-10" dirty="0">
                <a:solidFill>
                  <a:srgbClr val="1B1B2D"/>
                </a:solidFill>
                <a:latin typeface="Times New Roman"/>
                <a:cs typeface="Times New Roman"/>
              </a:rPr>
              <a:t>các </a:t>
            </a:r>
            <a:r>
              <a:rPr sz="2800" spc="-5" dirty="0">
                <a:solidFill>
                  <a:srgbClr val="1B1B2D"/>
                </a:solidFill>
                <a:latin typeface="Times New Roman"/>
                <a:cs typeface="Times New Roman"/>
              </a:rPr>
              <a:t>giai đoạn  phát triển phần </a:t>
            </a:r>
            <a:r>
              <a:rPr sz="2800" spc="-10" dirty="0">
                <a:solidFill>
                  <a:srgbClr val="1B1B2D"/>
                </a:solidFill>
                <a:latin typeface="Times New Roman"/>
                <a:cs typeface="Times New Roman"/>
              </a:rPr>
              <a:t>mềm </a:t>
            </a:r>
            <a:r>
              <a:rPr sz="2800" spc="-15" dirty="0">
                <a:solidFill>
                  <a:srgbClr val="1B1B2D"/>
                </a:solidFill>
                <a:latin typeface="Times New Roman"/>
                <a:cs typeface="Times New Roman"/>
              </a:rPr>
              <a:t>mà </a:t>
            </a:r>
            <a:r>
              <a:rPr sz="2800" dirty="0">
                <a:solidFill>
                  <a:srgbClr val="1B1B2D"/>
                </a:solidFill>
                <a:latin typeface="Times New Roman"/>
                <a:cs typeface="Times New Roman"/>
              </a:rPr>
              <a:t>nó đóng </a:t>
            </a:r>
            <a:r>
              <a:rPr sz="2800" spc="-5" dirty="0">
                <a:solidFill>
                  <a:srgbClr val="1B1B2D"/>
                </a:solidFill>
                <a:latin typeface="Times New Roman"/>
                <a:cs typeface="Times New Roman"/>
              </a:rPr>
              <a:t>vai trò là sáng kiến </a:t>
            </a:r>
            <a:r>
              <a:rPr sz="2800" dirty="0">
                <a:solidFill>
                  <a:srgbClr val="1B1B2D"/>
                </a:solidFill>
                <a:latin typeface="Times New Roman"/>
                <a:cs typeface="Times New Roman"/>
              </a:rPr>
              <a:t>để </a:t>
            </a:r>
            <a:r>
              <a:rPr sz="2800" spc="-5" dirty="0">
                <a:solidFill>
                  <a:srgbClr val="1B1B2D"/>
                </a:solidFill>
                <a:latin typeface="Times New Roman"/>
                <a:cs typeface="Times New Roman"/>
              </a:rPr>
              <a:t>giải quyết  </a:t>
            </a:r>
            <a:r>
              <a:rPr sz="2800" spc="-10" dirty="0">
                <a:solidFill>
                  <a:srgbClr val="1B1B2D"/>
                </a:solidFill>
                <a:latin typeface="Times New Roman"/>
                <a:cs typeface="Times New Roman"/>
              </a:rPr>
              <a:t>một </a:t>
            </a:r>
            <a:r>
              <a:rPr sz="2800" spc="-5" dirty="0">
                <a:solidFill>
                  <a:srgbClr val="1B1B2D"/>
                </a:solidFill>
                <a:latin typeface="Times New Roman"/>
                <a:cs typeface="Times New Roman"/>
              </a:rPr>
              <a:t>vấn đề </a:t>
            </a:r>
            <a:r>
              <a:rPr sz="2800" dirty="0">
                <a:solidFill>
                  <a:srgbClr val="1B1B2D"/>
                </a:solidFill>
                <a:latin typeface="Times New Roman"/>
                <a:cs typeface="Times New Roman"/>
              </a:rPr>
              <a:t>thông </a:t>
            </a:r>
            <a:r>
              <a:rPr sz="2800" spc="-5" dirty="0">
                <a:solidFill>
                  <a:srgbClr val="1B1B2D"/>
                </a:solidFill>
                <a:latin typeface="Times New Roman"/>
                <a:cs typeface="Times New Roman"/>
              </a:rPr>
              <a:t>dụng nào</a:t>
            </a:r>
            <a:r>
              <a:rPr sz="2800" spc="-25" dirty="0">
                <a:solidFill>
                  <a:srgbClr val="1B1B2D"/>
                </a:solidFill>
                <a:latin typeface="Times New Roman"/>
                <a:cs typeface="Times New Roman"/>
              </a:rPr>
              <a:t> </a:t>
            </a:r>
            <a:r>
              <a:rPr sz="2800" spc="-5" dirty="0">
                <a:solidFill>
                  <a:srgbClr val="1B1B2D"/>
                </a:solidFill>
                <a:latin typeface="Times New Roman"/>
                <a:cs typeface="Times New Roman"/>
              </a:rPr>
              <a:t>đó.</a:t>
            </a:r>
            <a:endParaRPr sz="2800" dirty="0">
              <a:latin typeface="Times New Roman"/>
              <a:cs typeface="Times New Roman"/>
            </a:endParaRPr>
          </a:p>
          <a:p>
            <a:pPr marL="927100" marR="128270" lvl="1" indent="-457834">
              <a:lnSpc>
                <a:spcPct val="100000"/>
              </a:lnSpc>
              <a:spcBef>
                <a:spcPts val="5"/>
              </a:spcBef>
              <a:buFont typeface="Wingdings"/>
              <a:buChar char=""/>
              <a:tabLst>
                <a:tab pos="927100" algn="l"/>
                <a:tab pos="927735" algn="l"/>
              </a:tabLst>
            </a:pPr>
            <a:r>
              <a:rPr sz="2800" spc="-10" dirty="0">
                <a:solidFill>
                  <a:srgbClr val="1B1B2D"/>
                </a:solidFill>
                <a:latin typeface="Times New Roman"/>
                <a:cs typeface="Times New Roman"/>
              </a:rPr>
              <a:t>Mẫu </a:t>
            </a:r>
            <a:r>
              <a:rPr sz="2800" spc="-5" dirty="0">
                <a:solidFill>
                  <a:srgbClr val="1B1B2D"/>
                </a:solidFill>
                <a:latin typeface="Times New Roman"/>
                <a:cs typeface="Times New Roman"/>
              </a:rPr>
              <a:t>thiết </a:t>
            </a:r>
            <a:r>
              <a:rPr sz="2800" dirty="0">
                <a:solidFill>
                  <a:srgbClr val="1B1B2D"/>
                </a:solidFill>
                <a:latin typeface="Times New Roman"/>
                <a:cs typeface="Times New Roman"/>
              </a:rPr>
              <a:t>kế </a:t>
            </a:r>
            <a:r>
              <a:rPr sz="2800" spc="-5" dirty="0">
                <a:solidFill>
                  <a:srgbClr val="1B1B2D"/>
                </a:solidFill>
                <a:latin typeface="Times New Roman"/>
                <a:cs typeface="Times New Roman"/>
              </a:rPr>
              <a:t>sẽ giúp cho việc giải quyết vấn </a:t>
            </a:r>
            <a:r>
              <a:rPr sz="2800" dirty="0">
                <a:solidFill>
                  <a:srgbClr val="1B1B2D"/>
                </a:solidFill>
                <a:latin typeface="Times New Roman"/>
                <a:cs typeface="Times New Roman"/>
              </a:rPr>
              <a:t>đề nhanh, gọn và </a:t>
            </a:r>
            <a:r>
              <a:rPr sz="2800" spc="-5" dirty="0">
                <a:solidFill>
                  <a:srgbClr val="1B1B2D"/>
                </a:solidFill>
                <a:latin typeface="Times New Roman"/>
                <a:cs typeface="Times New Roman"/>
              </a:rPr>
              <a:t>hợp lý  hơn.</a:t>
            </a:r>
            <a:endParaRPr sz="2800" dirty="0">
              <a:latin typeface="Times New Roman"/>
              <a:cs typeface="Times New Roman"/>
            </a:endParaRPr>
          </a:p>
          <a:p>
            <a:pPr marL="927100" marR="517525" lvl="1" indent="-457834">
              <a:lnSpc>
                <a:spcPct val="100000"/>
              </a:lnSpc>
              <a:buFont typeface="Wingdings"/>
              <a:buChar char=""/>
              <a:tabLst>
                <a:tab pos="927100" algn="l"/>
                <a:tab pos="927735" algn="l"/>
              </a:tabLst>
            </a:pPr>
            <a:r>
              <a:rPr sz="2800" spc="-10" dirty="0">
                <a:solidFill>
                  <a:srgbClr val="1B1B2D"/>
                </a:solidFill>
                <a:latin typeface="Times New Roman"/>
                <a:cs typeface="Times New Roman"/>
              </a:rPr>
              <a:t>Mẫu </a:t>
            </a:r>
            <a:r>
              <a:rPr sz="2800" spc="-5" dirty="0">
                <a:solidFill>
                  <a:srgbClr val="1B1B2D"/>
                </a:solidFill>
                <a:latin typeface="Times New Roman"/>
                <a:cs typeface="Times New Roman"/>
              </a:rPr>
              <a:t>thiết </a:t>
            </a:r>
            <a:r>
              <a:rPr sz="2800" dirty="0">
                <a:solidFill>
                  <a:srgbClr val="1B1B2D"/>
                </a:solidFill>
                <a:latin typeface="Times New Roman"/>
                <a:cs typeface="Times New Roman"/>
              </a:rPr>
              <a:t>kế </a:t>
            </a:r>
            <a:r>
              <a:rPr sz="2800" spc="-5" dirty="0">
                <a:solidFill>
                  <a:srgbClr val="1B1B2D"/>
                </a:solidFill>
                <a:latin typeface="Times New Roman"/>
                <a:cs typeface="Times New Roman"/>
              </a:rPr>
              <a:t>còn được sử </a:t>
            </a:r>
            <a:r>
              <a:rPr sz="2800" dirty="0">
                <a:solidFill>
                  <a:srgbClr val="1B1B2D"/>
                </a:solidFill>
                <a:latin typeface="Times New Roman"/>
                <a:cs typeface="Times New Roman"/>
              </a:rPr>
              <a:t>dụng </a:t>
            </a:r>
            <a:r>
              <a:rPr sz="2800" spc="-5" dirty="0">
                <a:solidFill>
                  <a:srgbClr val="1B1B2D"/>
                </a:solidFill>
                <a:latin typeface="Times New Roman"/>
                <a:cs typeface="Times New Roman"/>
              </a:rPr>
              <a:t>nhằm </a:t>
            </a:r>
            <a:r>
              <a:rPr sz="2800" spc="-10" dirty="0">
                <a:solidFill>
                  <a:srgbClr val="1B1B2D"/>
                </a:solidFill>
                <a:latin typeface="Times New Roman"/>
                <a:cs typeface="Times New Roman"/>
              </a:rPr>
              <a:t>cô </a:t>
            </a:r>
            <a:r>
              <a:rPr sz="2800" spc="-5" dirty="0">
                <a:solidFill>
                  <a:srgbClr val="1B1B2D"/>
                </a:solidFill>
                <a:latin typeface="Times New Roman"/>
                <a:cs typeface="Times New Roman"/>
              </a:rPr>
              <a:t>lập </a:t>
            </a:r>
            <a:r>
              <a:rPr sz="2800" spc="-10" dirty="0">
                <a:solidFill>
                  <a:srgbClr val="1B1B2D"/>
                </a:solidFill>
                <a:latin typeface="Times New Roman"/>
                <a:cs typeface="Times New Roman"/>
              </a:rPr>
              <a:t>các </a:t>
            </a:r>
            <a:r>
              <a:rPr sz="2800" spc="-5" dirty="0">
                <a:solidFill>
                  <a:srgbClr val="1B1B2D"/>
                </a:solidFill>
                <a:latin typeface="Times New Roman"/>
                <a:cs typeface="Times New Roman"/>
              </a:rPr>
              <a:t>thay </a:t>
            </a:r>
            <a:r>
              <a:rPr sz="2800" dirty="0">
                <a:solidFill>
                  <a:srgbClr val="1B1B2D"/>
                </a:solidFill>
                <a:latin typeface="Times New Roman"/>
                <a:cs typeface="Times New Roman"/>
              </a:rPr>
              <a:t>đổi trong </a:t>
            </a:r>
            <a:r>
              <a:rPr sz="2800" spc="-25" dirty="0">
                <a:solidFill>
                  <a:srgbClr val="1B1B2D"/>
                </a:solidFill>
                <a:latin typeface="Times New Roman"/>
                <a:cs typeface="Times New Roman"/>
              </a:rPr>
              <a:t>mã  </a:t>
            </a:r>
            <a:r>
              <a:rPr sz="2800" spc="-5" dirty="0">
                <a:solidFill>
                  <a:srgbClr val="1B1B2D"/>
                </a:solidFill>
                <a:latin typeface="Times New Roman"/>
                <a:cs typeface="Times New Roman"/>
              </a:rPr>
              <a:t>nguồn, từ đó làm cho hệ </a:t>
            </a:r>
            <a:r>
              <a:rPr sz="2800" dirty="0">
                <a:solidFill>
                  <a:srgbClr val="1B1B2D"/>
                </a:solidFill>
                <a:latin typeface="Times New Roman"/>
                <a:cs typeface="Times New Roman"/>
              </a:rPr>
              <a:t>thống </a:t>
            </a:r>
            <a:r>
              <a:rPr sz="2800" spc="-10" dirty="0">
                <a:solidFill>
                  <a:srgbClr val="1B1B2D"/>
                </a:solidFill>
                <a:latin typeface="Times New Roman"/>
                <a:cs typeface="Times New Roman"/>
              </a:rPr>
              <a:t>có </a:t>
            </a:r>
            <a:r>
              <a:rPr sz="2800" spc="-5" dirty="0">
                <a:solidFill>
                  <a:srgbClr val="1B1B2D"/>
                </a:solidFill>
                <a:latin typeface="Times New Roman"/>
                <a:cs typeface="Times New Roman"/>
              </a:rPr>
              <a:t>khả năng tái sử dụng</a:t>
            </a:r>
            <a:r>
              <a:rPr sz="2800" spc="-50" dirty="0">
                <a:solidFill>
                  <a:srgbClr val="1B1B2D"/>
                </a:solidFill>
                <a:latin typeface="Times New Roman"/>
                <a:cs typeface="Times New Roman"/>
              </a:rPr>
              <a:t> </a:t>
            </a:r>
            <a:r>
              <a:rPr sz="2800" spc="-5" dirty="0">
                <a:solidFill>
                  <a:srgbClr val="1B1B2D"/>
                </a:solidFill>
                <a:latin typeface="Times New Roman"/>
                <a:cs typeface="Times New Roman"/>
              </a:rPr>
              <a:t>cao.</a:t>
            </a:r>
            <a:endParaRPr sz="2800" dirty="0">
              <a:latin typeface="Times New Roman"/>
              <a:cs typeface="Times New Roman"/>
            </a:endParaRPr>
          </a:p>
        </p:txBody>
      </p:sp>
    </p:spTree>
    <p:extLst>
      <p:ext uri="{BB962C8B-B14F-4D97-AF65-F5344CB8AC3E}">
        <p14:creationId xmlns:p14="http://schemas.microsoft.com/office/powerpoint/2010/main" val="210458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thiệu</a:t>
            </a:r>
            <a:r>
              <a:rPr lang="en-US" sz="2800" b="1" dirty="0">
                <a:latin typeface="Times New Roman" panose="02020603050405020304" pitchFamily="18" charset="0"/>
                <a:cs typeface="Times New Roman" panose="02020603050405020304" pitchFamily="18" charset="0"/>
              </a:rPr>
              <a:t> Design Pattern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759460" y="1709102"/>
            <a:ext cx="10673080" cy="3439795"/>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69900" indent="-457200">
              <a:lnSpc>
                <a:spcPct val="100000"/>
              </a:lnSpc>
              <a:spcBef>
                <a:spcPts val="95"/>
              </a:spcBef>
              <a:buFont typeface="Wingdings"/>
              <a:buChar char=""/>
              <a:tabLst>
                <a:tab pos="469265" algn="l"/>
                <a:tab pos="469900" algn="l"/>
              </a:tabLst>
            </a:pPr>
            <a:r>
              <a:rPr sz="2800" b="1" spc="-5" dirty="0">
                <a:solidFill>
                  <a:srgbClr val="36365C"/>
                </a:solidFill>
                <a:latin typeface="Times New Roman"/>
                <a:cs typeface="Times New Roman"/>
              </a:rPr>
              <a:t>Lý </a:t>
            </a:r>
            <a:r>
              <a:rPr sz="2800" b="1" dirty="0">
                <a:solidFill>
                  <a:srgbClr val="36365C"/>
                </a:solidFill>
                <a:latin typeface="Times New Roman"/>
                <a:cs typeface="Times New Roman"/>
              </a:rPr>
              <a:t>do </a:t>
            </a:r>
            <a:r>
              <a:rPr sz="2800" b="1" spc="-5" dirty="0">
                <a:solidFill>
                  <a:srgbClr val="36365C"/>
                </a:solidFill>
                <a:latin typeface="Times New Roman"/>
                <a:cs typeface="Times New Roman"/>
              </a:rPr>
              <a:t>nên dung Design</a:t>
            </a:r>
            <a:r>
              <a:rPr sz="2800" b="1" spc="35" dirty="0">
                <a:solidFill>
                  <a:srgbClr val="36365C"/>
                </a:solidFill>
                <a:latin typeface="Times New Roman"/>
                <a:cs typeface="Times New Roman"/>
              </a:rPr>
              <a:t> </a:t>
            </a:r>
            <a:r>
              <a:rPr sz="2800" b="1" spc="-5" dirty="0">
                <a:solidFill>
                  <a:srgbClr val="36365C"/>
                </a:solidFill>
                <a:latin typeface="Times New Roman"/>
                <a:cs typeface="Times New Roman"/>
              </a:rPr>
              <a:t>Pattern</a:t>
            </a:r>
            <a:endParaRPr sz="2800" dirty="0">
              <a:latin typeface="Times New Roman"/>
              <a:cs typeface="Times New Roman"/>
            </a:endParaRPr>
          </a:p>
          <a:p>
            <a:pPr marL="927100" marR="159385" lvl="1" indent="-457834">
              <a:lnSpc>
                <a:spcPct val="100000"/>
              </a:lnSpc>
              <a:buFont typeface="Wingdings"/>
              <a:buChar char=""/>
              <a:tabLst>
                <a:tab pos="927100" algn="l"/>
                <a:tab pos="927735" algn="l"/>
              </a:tabLst>
            </a:pPr>
            <a:r>
              <a:rPr sz="2800" spc="-10" dirty="0">
                <a:solidFill>
                  <a:srgbClr val="1B1B2D"/>
                </a:solidFill>
                <a:latin typeface="Times New Roman"/>
                <a:cs typeface="Times New Roman"/>
              </a:rPr>
              <a:t>Tái </a:t>
            </a:r>
            <a:r>
              <a:rPr sz="2800" spc="-5" dirty="0">
                <a:solidFill>
                  <a:srgbClr val="1B1B2D"/>
                </a:solidFill>
                <a:latin typeface="Times New Roman"/>
                <a:cs typeface="Times New Roman"/>
              </a:rPr>
              <a:t>sử dụng: </a:t>
            </a:r>
            <a:r>
              <a:rPr sz="2800" spc="-45" dirty="0">
                <a:solidFill>
                  <a:srgbClr val="1B1B2D"/>
                </a:solidFill>
                <a:latin typeface="Times New Roman"/>
                <a:cs typeface="Times New Roman"/>
              </a:rPr>
              <a:t>Việc </a:t>
            </a:r>
            <a:r>
              <a:rPr sz="2800" dirty="0">
                <a:solidFill>
                  <a:srgbClr val="1B1B2D"/>
                </a:solidFill>
                <a:latin typeface="Times New Roman"/>
                <a:cs typeface="Times New Roman"/>
              </a:rPr>
              <a:t>thiết </a:t>
            </a:r>
            <a:r>
              <a:rPr sz="2800" spc="-5" dirty="0">
                <a:solidFill>
                  <a:srgbClr val="1B1B2D"/>
                </a:solidFill>
                <a:latin typeface="Times New Roman"/>
                <a:cs typeface="Times New Roman"/>
              </a:rPr>
              <a:t>kế </a:t>
            </a:r>
            <a:r>
              <a:rPr sz="2800" spc="-10" dirty="0">
                <a:solidFill>
                  <a:srgbClr val="1B1B2D"/>
                </a:solidFill>
                <a:latin typeface="Times New Roman"/>
                <a:cs typeface="Times New Roman"/>
              </a:rPr>
              <a:t>một </a:t>
            </a:r>
            <a:r>
              <a:rPr sz="2800" dirty="0">
                <a:solidFill>
                  <a:srgbClr val="1B1B2D"/>
                </a:solidFill>
                <a:latin typeface="Times New Roman"/>
                <a:cs typeface="Times New Roman"/>
              </a:rPr>
              <a:t>phần </a:t>
            </a:r>
            <a:r>
              <a:rPr sz="2800" spc="-10" dirty="0">
                <a:solidFill>
                  <a:srgbClr val="1B1B2D"/>
                </a:solidFill>
                <a:latin typeface="Times New Roman"/>
                <a:cs typeface="Times New Roman"/>
              </a:rPr>
              <a:t>mềm </a:t>
            </a:r>
            <a:r>
              <a:rPr sz="2800" spc="-5" dirty="0">
                <a:solidFill>
                  <a:srgbClr val="1B1B2D"/>
                </a:solidFill>
                <a:latin typeface="Times New Roman"/>
                <a:cs typeface="Times New Roman"/>
              </a:rPr>
              <a:t>hướng đối tượng phục vụ  cho </a:t>
            </a:r>
            <a:r>
              <a:rPr sz="2800" spc="-10" dirty="0">
                <a:solidFill>
                  <a:srgbClr val="1B1B2D"/>
                </a:solidFill>
                <a:latin typeface="Times New Roman"/>
                <a:cs typeface="Times New Roman"/>
              </a:rPr>
              <a:t>mục </a:t>
            </a:r>
            <a:r>
              <a:rPr sz="2800" spc="-5" dirty="0">
                <a:solidFill>
                  <a:srgbClr val="1B1B2D"/>
                </a:solidFill>
                <a:latin typeface="Times New Roman"/>
                <a:cs typeface="Times New Roman"/>
              </a:rPr>
              <a:t>đích </a:t>
            </a:r>
            <a:r>
              <a:rPr sz="2800" dirty="0">
                <a:solidFill>
                  <a:srgbClr val="1B1B2D"/>
                </a:solidFill>
                <a:latin typeface="Times New Roman"/>
                <a:cs typeface="Times New Roman"/>
              </a:rPr>
              <a:t>dùng </a:t>
            </a:r>
            <a:r>
              <a:rPr sz="2800" spc="-5" dirty="0">
                <a:solidFill>
                  <a:srgbClr val="1B1B2D"/>
                </a:solidFill>
                <a:latin typeface="Times New Roman"/>
                <a:cs typeface="Times New Roman"/>
              </a:rPr>
              <a:t>lại là rất </a:t>
            </a:r>
            <a:r>
              <a:rPr sz="2800" dirty="0">
                <a:solidFill>
                  <a:srgbClr val="1B1B2D"/>
                </a:solidFill>
                <a:latin typeface="Times New Roman"/>
                <a:cs typeface="Times New Roman"/>
              </a:rPr>
              <a:t>khó; </a:t>
            </a:r>
            <a:r>
              <a:rPr sz="2800" spc="-10" dirty="0">
                <a:solidFill>
                  <a:srgbClr val="1B1B2D"/>
                </a:solidFill>
                <a:latin typeface="Times New Roman"/>
                <a:cs typeface="Times New Roman"/>
              </a:rPr>
              <a:t>cần </a:t>
            </a:r>
            <a:r>
              <a:rPr sz="2800" spc="-5" dirty="0">
                <a:solidFill>
                  <a:srgbClr val="1B1B2D"/>
                </a:solidFill>
                <a:latin typeface="Times New Roman"/>
                <a:cs typeface="Times New Roman"/>
              </a:rPr>
              <a:t>phải xác định được </a:t>
            </a:r>
            <a:r>
              <a:rPr sz="2800" spc="-10" dirty="0">
                <a:solidFill>
                  <a:srgbClr val="1B1B2D"/>
                </a:solidFill>
                <a:latin typeface="Times New Roman"/>
                <a:cs typeface="Times New Roman"/>
              </a:rPr>
              <a:t>có </a:t>
            </a:r>
            <a:r>
              <a:rPr sz="2800" spc="-5" dirty="0">
                <a:solidFill>
                  <a:srgbClr val="1B1B2D"/>
                </a:solidFill>
                <a:latin typeface="Times New Roman"/>
                <a:cs typeface="Times New Roman"/>
              </a:rPr>
              <a:t>những  lớp </a:t>
            </a:r>
            <a:r>
              <a:rPr sz="2800" dirty="0">
                <a:solidFill>
                  <a:srgbClr val="1B1B2D"/>
                </a:solidFill>
                <a:latin typeface="Times New Roman"/>
                <a:cs typeface="Times New Roman"/>
              </a:rPr>
              <a:t>đối </a:t>
            </a:r>
            <a:r>
              <a:rPr sz="2800" spc="-5" dirty="0">
                <a:solidFill>
                  <a:srgbClr val="1B1B2D"/>
                </a:solidFill>
                <a:latin typeface="Times New Roman"/>
                <a:cs typeface="Times New Roman"/>
              </a:rPr>
              <a:t>tượng nào, quan </a:t>
            </a:r>
            <a:r>
              <a:rPr sz="2800" dirty="0">
                <a:solidFill>
                  <a:srgbClr val="1B1B2D"/>
                </a:solidFill>
                <a:latin typeface="Times New Roman"/>
                <a:cs typeface="Times New Roman"/>
              </a:rPr>
              <a:t>hệ </a:t>
            </a:r>
            <a:r>
              <a:rPr sz="2800" spc="-5" dirty="0">
                <a:solidFill>
                  <a:srgbClr val="1B1B2D"/>
                </a:solidFill>
                <a:latin typeface="Times New Roman"/>
                <a:cs typeface="Times New Roman"/>
              </a:rPr>
              <a:t>giữa chúng ra sao, có </a:t>
            </a:r>
            <a:r>
              <a:rPr sz="2800" dirty="0">
                <a:solidFill>
                  <a:srgbClr val="1B1B2D"/>
                </a:solidFill>
                <a:latin typeface="Times New Roman"/>
                <a:cs typeface="Times New Roman"/>
              </a:rPr>
              <a:t>kế </a:t>
            </a:r>
            <a:r>
              <a:rPr sz="2800" spc="-5" dirty="0">
                <a:solidFill>
                  <a:srgbClr val="1B1B2D"/>
                </a:solidFill>
                <a:latin typeface="Times New Roman"/>
                <a:cs typeface="Times New Roman"/>
              </a:rPr>
              <a:t>thừa hay  </a:t>
            </a:r>
            <a:r>
              <a:rPr sz="2800" dirty="0">
                <a:solidFill>
                  <a:srgbClr val="1B1B2D"/>
                </a:solidFill>
                <a:latin typeface="Times New Roman"/>
                <a:cs typeface="Times New Roman"/>
              </a:rPr>
              <a:t>không,… </a:t>
            </a:r>
            <a:r>
              <a:rPr sz="2800" spc="-5" dirty="0">
                <a:solidFill>
                  <a:srgbClr val="1B1B2D"/>
                </a:solidFill>
                <a:latin typeface="Times New Roman"/>
                <a:cs typeface="Times New Roman"/>
              </a:rPr>
              <a:t>Thiết </a:t>
            </a:r>
            <a:r>
              <a:rPr sz="2800" dirty="0">
                <a:solidFill>
                  <a:srgbClr val="1B1B2D"/>
                </a:solidFill>
                <a:latin typeface="Times New Roman"/>
                <a:cs typeface="Times New Roman"/>
              </a:rPr>
              <a:t>kế </a:t>
            </a:r>
            <a:r>
              <a:rPr sz="2800" spc="-5" dirty="0">
                <a:solidFill>
                  <a:srgbClr val="1B1B2D"/>
                </a:solidFill>
                <a:latin typeface="Times New Roman"/>
                <a:cs typeface="Times New Roman"/>
              </a:rPr>
              <a:t>phải đảm bảo </a:t>
            </a:r>
            <a:r>
              <a:rPr sz="2800" dirty="0">
                <a:solidFill>
                  <a:srgbClr val="1B1B2D"/>
                </a:solidFill>
                <a:latin typeface="Times New Roman"/>
                <a:cs typeface="Times New Roman"/>
              </a:rPr>
              <a:t>không </a:t>
            </a:r>
            <a:r>
              <a:rPr sz="2800" spc="-5" dirty="0">
                <a:solidFill>
                  <a:srgbClr val="1B1B2D"/>
                </a:solidFill>
                <a:latin typeface="Times New Roman"/>
                <a:cs typeface="Times New Roman"/>
              </a:rPr>
              <a:t>chỉ giải quyết được </a:t>
            </a:r>
            <a:r>
              <a:rPr sz="2800" spc="-10" dirty="0">
                <a:solidFill>
                  <a:srgbClr val="1B1B2D"/>
                </a:solidFill>
                <a:latin typeface="Times New Roman"/>
                <a:cs typeface="Times New Roman"/>
              </a:rPr>
              <a:t>các</a:t>
            </a:r>
            <a:r>
              <a:rPr sz="2800" spc="-75" dirty="0">
                <a:solidFill>
                  <a:srgbClr val="1B1B2D"/>
                </a:solidFill>
                <a:latin typeface="Times New Roman"/>
                <a:cs typeface="Times New Roman"/>
              </a:rPr>
              <a:t> </a:t>
            </a:r>
            <a:r>
              <a:rPr sz="2800" spc="-5" dirty="0">
                <a:solidFill>
                  <a:srgbClr val="1B1B2D"/>
                </a:solidFill>
                <a:latin typeface="Times New Roman"/>
                <a:cs typeface="Times New Roman"/>
              </a:rPr>
              <a:t>vấn</a:t>
            </a:r>
            <a:endParaRPr sz="2800" dirty="0">
              <a:latin typeface="Times New Roman"/>
              <a:cs typeface="Times New Roman"/>
            </a:endParaRPr>
          </a:p>
          <a:p>
            <a:pPr marL="927100" marR="5080">
              <a:lnSpc>
                <a:spcPct val="100000"/>
              </a:lnSpc>
            </a:pPr>
            <a:r>
              <a:rPr sz="2800" spc="-5" dirty="0">
                <a:solidFill>
                  <a:srgbClr val="1B1B2D"/>
                </a:solidFill>
                <a:latin typeface="Times New Roman"/>
                <a:cs typeface="Times New Roman"/>
              </a:rPr>
              <a:t>đề hiện tại, </a:t>
            </a:r>
            <a:r>
              <a:rPr sz="2800" spc="-15" dirty="0">
                <a:solidFill>
                  <a:srgbClr val="1B1B2D"/>
                </a:solidFill>
                <a:latin typeface="Times New Roman"/>
                <a:cs typeface="Times New Roman"/>
              </a:rPr>
              <a:t>mà </a:t>
            </a:r>
            <a:r>
              <a:rPr sz="2800" spc="-5" dirty="0">
                <a:solidFill>
                  <a:srgbClr val="1B1B2D"/>
                </a:solidFill>
                <a:latin typeface="Times New Roman"/>
                <a:cs typeface="Times New Roman"/>
              </a:rPr>
              <a:t>còn </a:t>
            </a:r>
            <a:r>
              <a:rPr sz="2800" spc="-10" dirty="0">
                <a:solidFill>
                  <a:srgbClr val="1B1B2D"/>
                </a:solidFill>
                <a:latin typeface="Times New Roman"/>
                <a:cs typeface="Times New Roman"/>
              </a:rPr>
              <a:t>có </a:t>
            </a:r>
            <a:r>
              <a:rPr sz="2800" spc="-5" dirty="0">
                <a:solidFill>
                  <a:srgbClr val="1B1B2D"/>
                </a:solidFill>
                <a:latin typeface="Times New Roman"/>
                <a:cs typeface="Times New Roman"/>
              </a:rPr>
              <a:t>thể tiến hành </a:t>
            </a:r>
            <a:r>
              <a:rPr sz="2800" spc="-15" dirty="0">
                <a:solidFill>
                  <a:srgbClr val="1B1B2D"/>
                </a:solidFill>
                <a:latin typeface="Times New Roman"/>
                <a:cs typeface="Times New Roman"/>
              </a:rPr>
              <a:t>mở </a:t>
            </a:r>
            <a:r>
              <a:rPr sz="2800" spc="-5" dirty="0">
                <a:solidFill>
                  <a:srgbClr val="1B1B2D"/>
                </a:solidFill>
                <a:latin typeface="Times New Roman"/>
                <a:cs typeface="Times New Roman"/>
              </a:rPr>
              <a:t>rộng </a:t>
            </a:r>
            <a:r>
              <a:rPr sz="2800" dirty="0">
                <a:solidFill>
                  <a:srgbClr val="1B1B2D"/>
                </a:solidFill>
                <a:latin typeface="Times New Roman"/>
                <a:cs typeface="Times New Roman"/>
              </a:rPr>
              <a:t>trong </a:t>
            </a:r>
            <a:r>
              <a:rPr sz="2800" spc="-5" dirty="0">
                <a:solidFill>
                  <a:srgbClr val="1B1B2D"/>
                </a:solidFill>
                <a:latin typeface="Times New Roman"/>
                <a:cs typeface="Times New Roman"/>
              </a:rPr>
              <a:t>tương lai. Vì </a:t>
            </a:r>
            <a:r>
              <a:rPr sz="2800" spc="-50" dirty="0">
                <a:solidFill>
                  <a:srgbClr val="1B1B2D"/>
                </a:solidFill>
                <a:latin typeface="Times New Roman"/>
                <a:cs typeface="Times New Roman"/>
              </a:rPr>
              <a:t>vậy,  </a:t>
            </a:r>
            <a:r>
              <a:rPr sz="2800" spc="-5" dirty="0">
                <a:solidFill>
                  <a:srgbClr val="1B1B2D"/>
                </a:solidFill>
                <a:latin typeface="Times New Roman"/>
                <a:cs typeface="Times New Roman"/>
              </a:rPr>
              <a:t>nếu phần </a:t>
            </a:r>
            <a:r>
              <a:rPr sz="2800" spc="-10" dirty="0">
                <a:solidFill>
                  <a:srgbClr val="1B1B2D"/>
                </a:solidFill>
                <a:latin typeface="Times New Roman"/>
                <a:cs typeface="Times New Roman"/>
              </a:rPr>
              <a:t>mềm </a:t>
            </a:r>
            <a:r>
              <a:rPr sz="2800" dirty="0">
                <a:solidFill>
                  <a:srgbClr val="1B1B2D"/>
                </a:solidFill>
                <a:latin typeface="Times New Roman"/>
                <a:cs typeface="Times New Roman"/>
              </a:rPr>
              <a:t>không </a:t>
            </a:r>
            <a:r>
              <a:rPr sz="2800" spc="-10" dirty="0">
                <a:solidFill>
                  <a:srgbClr val="1B1B2D"/>
                </a:solidFill>
                <a:latin typeface="Times New Roman"/>
                <a:cs typeface="Times New Roman"/>
              </a:rPr>
              <a:t>có một </a:t>
            </a:r>
            <a:r>
              <a:rPr sz="2800" dirty="0">
                <a:solidFill>
                  <a:srgbClr val="1B1B2D"/>
                </a:solidFill>
                <a:latin typeface="Times New Roman"/>
                <a:cs typeface="Times New Roman"/>
              </a:rPr>
              <a:t>thiết kế tốt, </a:t>
            </a:r>
            <a:r>
              <a:rPr sz="2800" spc="-5" dirty="0">
                <a:solidFill>
                  <a:srgbClr val="1B1B2D"/>
                </a:solidFill>
                <a:latin typeface="Times New Roman"/>
                <a:cs typeface="Times New Roman"/>
              </a:rPr>
              <a:t>việc sau này </a:t>
            </a:r>
            <a:r>
              <a:rPr sz="2800" dirty="0">
                <a:solidFill>
                  <a:srgbClr val="1B1B2D"/>
                </a:solidFill>
                <a:latin typeface="Times New Roman"/>
                <a:cs typeface="Times New Roman"/>
              </a:rPr>
              <a:t>khi </a:t>
            </a:r>
            <a:r>
              <a:rPr sz="2800" spc="-15" dirty="0">
                <a:solidFill>
                  <a:srgbClr val="1B1B2D"/>
                </a:solidFill>
                <a:latin typeface="Times New Roman"/>
                <a:cs typeface="Times New Roman"/>
              </a:rPr>
              <a:t>mở </a:t>
            </a:r>
            <a:r>
              <a:rPr sz="2800" dirty="0">
                <a:solidFill>
                  <a:srgbClr val="1B1B2D"/>
                </a:solidFill>
                <a:latin typeface="Times New Roman"/>
                <a:cs typeface="Times New Roman"/>
              </a:rPr>
              <a:t>rộng  </a:t>
            </a:r>
            <a:r>
              <a:rPr sz="2800" spc="-5" dirty="0">
                <a:solidFill>
                  <a:srgbClr val="1B1B2D"/>
                </a:solidFill>
                <a:latin typeface="Times New Roman"/>
                <a:cs typeface="Times New Roman"/>
              </a:rPr>
              <a:t>phần </a:t>
            </a:r>
            <a:r>
              <a:rPr sz="2800" spc="-10" dirty="0">
                <a:solidFill>
                  <a:srgbClr val="1B1B2D"/>
                </a:solidFill>
                <a:latin typeface="Times New Roman"/>
                <a:cs typeface="Times New Roman"/>
              </a:rPr>
              <a:t>mềm </a:t>
            </a:r>
            <a:r>
              <a:rPr sz="2800" spc="-5" dirty="0">
                <a:solidFill>
                  <a:srgbClr val="1B1B2D"/>
                </a:solidFill>
                <a:latin typeface="Times New Roman"/>
                <a:cs typeface="Times New Roman"/>
              </a:rPr>
              <a:t>lại </a:t>
            </a:r>
            <a:r>
              <a:rPr sz="2800" dirty="0">
                <a:solidFill>
                  <a:srgbClr val="1B1B2D"/>
                </a:solidFill>
                <a:latin typeface="Times New Roman"/>
                <a:cs typeface="Times New Roman"/>
              </a:rPr>
              <a:t>phải </a:t>
            </a:r>
            <a:r>
              <a:rPr sz="2800" spc="-5" dirty="0">
                <a:solidFill>
                  <a:srgbClr val="1B1B2D"/>
                </a:solidFill>
                <a:latin typeface="Times New Roman"/>
                <a:cs typeface="Times New Roman"/>
              </a:rPr>
              <a:t>thiết </a:t>
            </a:r>
            <a:r>
              <a:rPr sz="2800" dirty="0">
                <a:solidFill>
                  <a:srgbClr val="1B1B2D"/>
                </a:solidFill>
                <a:latin typeface="Times New Roman"/>
                <a:cs typeface="Times New Roman"/>
              </a:rPr>
              <a:t>kế </a:t>
            </a:r>
            <a:r>
              <a:rPr sz="2800" spc="-5" dirty="0">
                <a:solidFill>
                  <a:srgbClr val="1B1B2D"/>
                </a:solidFill>
                <a:latin typeface="Times New Roman"/>
                <a:cs typeface="Times New Roman"/>
              </a:rPr>
              <a:t>lại </a:t>
            </a:r>
            <a:r>
              <a:rPr sz="2800" dirty="0">
                <a:solidFill>
                  <a:srgbClr val="1B1B2D"/>
                </a:solidFill>
                <a:latin typeface="Times New Roman"/>
                <a:cs typeface="Times New Roman"/>
              </a:rPr>
              <a:t>từ </a:t>
            </a:r>
            <a:r>
              <a:rPr sz="2800" spc="-5" dirty="0">
                <a:solidFill>
                  <a:srgbClr val="1B1B2D"/>
                </a:solidFill>
                <a:latin typeface="Times New Roman"/>
                <a:cs typeface="Times New Roman"/>
              </a:rPr>
              <a:t>đầu rất </a:t>
            </a:r>
            <a:r>
              <a:rPr sz="2800" spc="-10" dirty="0">
                <a:solidFill>
                  <a:srgbClr val="1B1B2D"/>
                </a:solidFill>
                <a:latin typeface="Times New Roman"/>
                <a:cs typeface="Times New Roman"/>
              </a:rPr>
              <a:t>có </a:t>
            </a:r>
            <a:r>
              <a:rPr sz="2800" dirty="0">
                <a:solidFill>
                  <a:srgbClr val="1B1B2D"/>
                </a:solidFill>
                <a:latin typeface="Times New Roman"/>
                <a:cs typeface="Times New Roman"/>
              </a:rPr>
              <a:t>thể </a:t>
            </a:r>
            <a:r>
              <a:rPr sz="2800" spc="-5" dirty="0">
                <a:solidFill>
                  <a:srgbClr val="1B1B2D"/>
                </a:solidFill>
                <a:latin typeface="Times New Roman"/>
                <a:cs typeface="Times New Roman"/>
              </a:rPr>
              <a:t>xảy</a:t>
            </a:r>
            <a:r>
              <a:rPr sz="2800" spc="-25" dirty="0">
                <a:solidFill>
                  <a:srgbClr val="1B1B2D"/>
                </a:solidFill>
                <a:latin typeface="Times New Roman"/>
                <a:cs typeface="Times New Roman"/>
              </a:rPr>
              <a:t> </a:t>
            </a:r>
            <a:r>
              <a:rPr sz="2800" spc="-5" dirty="0">
                <a:solidFill>
                  <a:srgbClr val="1B1B2D"/>
                </a:solidFill>
                <a:latin typeface="Times New Roman"/>
                <a:cs typeface="Times New Roman"/>
              </a:rPr>
              <a:t>ra.</a:t>
            </a:r>
            <a:endParaRPr sz="2800" dirty="0">
              <a:latin typeface="Times New Roman"/>
              <a:cs typeface="Times New Roman"/>
            </a:endParaRPr>
          </a:p>
        </p:txBody>
      </p:sp>
    </p:spTree>
    <p:extLst>
      <p:ext uri="{BB962C8B-B14F-4D97-AF65-F5344CB8AC3E}">
        <p14:creationId xmlns:p14="http://schemas.microsoft.com/office/powerpoint/2010/main" val="195217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thiệu</a:t>
            </a:r>
            <a:r>
              <a:rPr lang="en-US" sz="2800" b="1" dirty="0">
                <a:latin typeface="Times New Roman" panose="02020603050405020304" pitchFamily="18" charset="0"/>
                <a:cs typeface="Times New Roman" panose="02020603050405020304" pitchFamily="18" charset="0"/>
              </a:rPr>
              <a:t> Design Pattern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5"/>
          <p:cNvSpPr txBox="1">
            <a:spLocks noGrp="1"/>
          </p:cNvSpPr>
          <p:nvPr>
            <p:ph type="sldNum" sz="quarter" idx="4294967295"/>
          </p:nvPr>
        </p:nvSpPr>
        <p:spPr>
          <a:xfrm>
            <a:off x="11710615" y="6962595"/>
            <a:ext cx="217170" cy="167004"/>
          </a:xfrm>
          <a:prstGeom prst="rect">
            <a:avLst/>
          </a:prstGeom>
        </p:spPr>
        <p:txBody>
          <a:bodyPr vert="horz" wrap="square" lIns="0" tIns="0" rIns="0" bIns="0" rtlCol="0">
            <a:spAutoFit/>
          </a:bodyPr>
          <a:lstStyle/>
          <a:p>
            <a:pPr marL="38100">
              <a:lnSpc>
                <a:spcPct val="100000"/>
              </a:lnSpc>
            </a:pPr>
            <a:fld id="{81D60167-4931-47E6-BA6A-407CBD079E47}" type="slidenum">
              <a:rPr spc="-5" dirty="0"/>
              <a:t>7</a:t>
            </a:fld>
            <a:endParaRPr spc="-5" dirty="0"/>
          </a:p>
        </p:txBody>
      </p:sp>
      <p:sp>
        <p:nvSpPr>
          <p:cNvPr id="7" name="object 3"/>
          <p:cNvSpPr txBox="1"/>
          <p:nvPr/>
        </p:nvSpPr>
        <p:spPr>
          <a:xfrm>
            <a:off x="442236" y="1755296"/>
            <a:ext cx="10761980" cy="2159000"/>
          </a:xfrm>
          <a:prstGeom prst="rect">
            <a:avLst/>
          </a:prstGeom>
        </p:spPr>
        <p:txBody>
          <a:bodyPr vert="horz" wrap="square" lIns="0" tIns="12065" rIns="0" bIns="0" rtlCol="0">
            <a:spAutoFit/>
          </a:bodyPr>
          <a:lstStyle/>
          <a:p>
            <a:pPr marL="469900" indent="-457200">
              <a:lnSpc>
                <a:spcPct val="100000"/>
              </a:lnSpc>
              <a:spcBef>
                <a:spcPts val="95"/>
              </a:spcBef>
              <a:buFont typeface="Wingdings"/>
              <a:buChar char=""/>
              <a:tabLst>
                <a:tab pos="469265" algn="l"/>
                <a:tab pos="469900" algn="l"/>
              </a:tabLst>
            </a:pPr>
            <a:r>
              <a:rPr sz="2800" b="1" spc="-5" dirty="0">
                <a:solidFill>
                  <a:srgbClr val="36365C"/>
                </a:solidFill>
                <a:latin typeface="Times New Roman"/>
                <a:cs typeface="Times New Roman"/>
              </a:rPr>
              <a:t>Lý </a:t>
            </a:r>
            <a:r>
              <a:rPr sz="2800" b="1" dirty="0">
                <a:solidFill>
                  <a:srgbClr val="36365C"/>
                </a:solidFill>
                <a:latin typeface="Times New Roman"/>
                <a:cs typeface="Times New Roman"/>
              </a:rPr>
              <a:t>do </a:t>
            </a:r>
            <a:r>
              <a:rPr sz="2800" b="1" spc="-5" dirty="0">
                <a:solidFill>
                  <a:srgbClr val="36365C"/>
                </a:solidFill>
                <a:latin typeface="Times New Roman"/>
                <a:cs typeface="Times New Roman"/>
              </a:rPr>
              <a:t>nên dung Design</a:t>
            </a:r>
            <a:r>
              <a:rPr sz="2800" b="1" spc="35" dirty="0">
                <a:solidFill>
                  <a:srgbClr val="36365C"/>
                </a:solidFill>
                <a:latin typeface="Times New Roman"/>
                <a:cs typeface="Times New Roman"/>
              </a:rPr>
              <a:t> </a:t>
            </a:r>
            <a:r>
              <a:rPr sz="2800" b="1" spc="-5" dirty="0">
                <a:solidFill>
                  <a:srgbClr val="36365C"/>
                </a:solidFill>
                <a:latin typeface="Times New Roman"/>
                <a:cs typeface="Times New Roman"/>
              </a:rPr>
              <a:t>Pattern</a:t>
            </a:r>
            <a:endParaRPr sz="2800" dirty="0">
              <a:latin typeface="Times New Roman"/>
              <a:cs typeface="Times New Roman"/>
            </a:endParaRPr>
          </a:p>
          <a:p>
            <a:pPr marL="927100" marR="5080" lvl="1" indent="-457834">
              <a:lnSpc>
                <a:spcPct val="100000"/>
              </a:lnSpc>
              <a:buFont typeface="Wingdings"/>
              <a:buChar char=""/>
              <a:tabLst>
                <a:tab pos="927100" algn="l"/>
                <a:tab pos="927735" algn="l"/>
              </a:tabLst>
            </a:pPr>
            <a:r>
              <a:rPr sz="2800" spc="-5" dirty="0">
                <a:solidFill>
                  <a:srgbClr val="1B1B2D"/>
                </a:solidFill>
                <a:latin typeface="Times New Roman"/>
                <a:cs typeface="Times New Roman"/>
              </a:rPr>
              <a:t>Kinh </a:t>
            </a:r>
            <a:r>
              <a:rPr sz="2800" dirty="0">
                <a:solidFill>
                  <a:srgbClr val="1B1B2D"/>
                </a:solidFill>
                <a:latin typeface="Times New Roman"/>
                <a:cs typeface="Times New Roman"/>
              </a:rPr>
              <a:t>nghiệm quý </a:t>
            </a:r>
            <a:r>
              <a:rPr sz="2800" spc="-5" dirty="0">
                <a:solidFill>
                  <a:srgbClr val="1B1B2D"/>
                </a:solidFill>
                <a:latin typeface="Times New Roman"/>
                <a:cs typeface="Times New Roman"/>
              </a:rPr>
              <a:t>báu: Design Pattern là </a:t>
            </a:r>
            <a:r>
              <a:rPr sz="2800" dirty="0">
                <a:solidFill>
                  <a:srgbClr val="1B1B2D"/>
                </a:solidFill>
                <a:latin typeface="Times New Roman"/>
                <a:cs typeface="Times New Roman"/>
              </a:rPr>
              <a:t>những kinh nghiệm </a:t>
            </a:r>
            <a:r>
              <a:rPr sz="2800" spc="-5" dirty="0">
                <a:solidFill>
                  <a:srgbClr val="1B1B2D"/>
                </a:solidFill>
                <a:latin typeface="Times New Roman"/>
                <a:cs typeface="Times New Roman"/>
              </a:rPr>
              <a:t>đã được  </a:t>
            </a:r>
            <a:r>
              <a:rPr sz="2800" dirty="0">
                <a:solidFill>
                  <a:srgbClr val="1B1B2D"/>
                </a:solidFill>
                <a:latin typeface="Times New Roman"/>
                <a:cs typeface="Times New Roman"/>
              </a:rPr>
              <a:t>đúc </a:t>
            </a:r>
            <a:r>
              <a:rPr sz="2800" spc="-5" dirty="0">
                <a:solidFill>
                  <a:srgbClr val="1B1B2D"/>
                </a:solidFill>
                <a:latin typeface="Times New Roman"/>
                <a:cs typeface="Times New Roman"/>
              </a:rPr>
              <a:t>kết từ những người </a:t>
            </a:r>
            <a:r>
              <a:rPr sz="2800" dirty="0">
                <a:solidFill>
                  <a:srgbClr val="1B1B2D"/>
                </a:solidFill>
                <a:latin typeface="Times New Roman"/>
                <a:cs typeface="Times New Roman"/>
              </a:rPr>
              <a:t>đi </a:t>
            </a:r>
            <a:r>
              <a:rPr sz="2800" spc="-5" dirty="0">
                <a:solidFill>
                  <a:srgbClr val="1B1B2D"/>
                </a:solidFill>
                <a:latin typeface="Times New Roman"/>
                <a:cs typeface="Times New Roman"/>
              </a:rPr>
              <a:t>trước, việc sử </a:t>
            </a:r>
            <a:r>
              <a:rPr sz="2800" dirty="0">
                <a:solidFill>
                  <a:srgbClr val="1B1B2D"/>
                </a:solidFill>
                <a:latin typeface="Times New Roman"/>
                <a:cs typeface="Times New Roman"/>
              </a:rPr>
              <a:t>dụng </a:t>
            </a:r>
            <a:r>
              <a:rPr sz="2800" spc="-5" dirty="0">
                <a:solidFill>
                  <a:srgbClr val="1B1B2D"/>
                </a:solidFill>
                <a:latin typeface="Times New Roman"/>
                <a:cs typeface="Times New Roman"/>
              </a:rPr>
              <a:t>Design Pattern </a:t>
            </a:r>
            <a:r>
              <a:rPr sz="2800" dirty="0">
                <a:solidFill>
                  <a:srgbClr val="1B1B2D"/>
                </a:solidFill>
                <a:latin typeface="Times New Roman"/>
                <a:cs typeface="Times New Roman"/>
              </a:rPr>
              <a:t>sẽ </a:t>
            </a:r>
            <a:r>
              <a:rPr sz="2800" spc="-5" dirty="0">
                <a:solidFill>
                  <a:srgbClr val="1B1B2D"/>
                </a:solidFill>
                <a:latin typeface="Times New Roman"/>
                <a:cs typeface="Times New Roman"/>
              </a:rPr>
              <a:t>giúp  chúng ta giảm được thời gian </a:t>
            </a:r>
            <a:r>
              <a:rPr sz="2800" dirty="0">
                <a:solidFill>
                  <a:srgbClr val="1B1B2D"/>
                </a:solidFill>
                <a:latin typeface="Times New Roman"/>
                <a:cs typeface="Times New Roman"/>
              </a:rPr>
              <a:t>và </a:t>
            </a:r>
            <a:r>
              <a:rPr sz="2800" spc="-5" dirty="0">
                <a:solidFill>
                  <a:srgbClr val="1B1B2D"/>
                </a:solidFill>
                <a:latin typeface="Times New Roman"/>
                <a:cs typeface="Times New Roman"/>
              </a:rPr>
              <a:t>công </a:t>
            </a:r>
            <a:r>
              <a:rPr sz="2800" spc="-10" dirty="0">
                <a:solidFill>
                  <a:srgbClr val="1B1B2D"/>
                </a:solidFill>
                <a:latin typeface="Times New Roman"/>
                <a:cs typeface="Times New Roman"/>
              </a:rPr>
              <a:t>sức </a:t>
            </a:r>
            <a:r>
              <a:rPr sz="2800" spc="-5" dirty="0">
                <a:solidFill>
                  <a:srgbClr val="1B1B2D"/>
                </a:solidFill>
                <a:latin typeface="Times New Roman"/>
                <a:cs typeface="Times New Roman"/>
              </a:rPr>
              <a:t>suy </a:t>
            </a:r>
            <a:r>
              <a:rPr sz="2800" dirty="0">
                <a:solidFill>
                  <a:srgbClr val="1B1B2D"/>
                </a:solidFill>
                <a:latin typeface="Times New Roman"/>
                <a:cs typeface="Times New Roman"/>
              </a:rPr>
              <a:t>nghĩ </a:t>
            </a:r>
            <a:r>
              <a:rPr sz="2800" spc="-5" dirty="0">
                <a:solidFill>
                  <a:srgbClr val="1B1B2D"/>
                </a:solidFill>
                <a:latin typeface="Times New Roman"/>
                <a:cs typeface="Times New Roman"/>
              </a:rPr>
              <a:t>ra </a:t>
            </a:r>
            <a:r>
              <a:rPr sz="2800" spc="-10" dirty="0">
                <a:solidFill>
                  <a:srgbClr val="1B1B2D"/>
                </a:solidFill>
                <a:latin typeface="Times New Roman"/>
                <a:cs typeface="Times New Roman"/>
              </a:rPr>
              <a:t>các </a:t>
            </a:r>
            <a:r>
              <a:rPr sz="2800" spc="-5" dirty="0">
                <a:solidFill>
                  <a:srgbClr val="1B1B2D"/>
                </a:solidFill>
                <a:latin typeface="Times New Roman"/>
                <a:cs typeface="Times New Roman"/>
              </a:rPr>
              <a:t>giải </a:t>
            </a:r>
            <a:r>
              <a:rPr sz="2800" dirty="0">
                <a:solidFill>
                  <a:srgbClr val="1B1B2D"/>
                </a:solidFill>
                <a:latin typeface="Times New Roman"/>
                <a:cs typeface="Times New Roman"/>
              </a:rPr>
              <a:t>pháp  để </a:t>
            </a:r>
            <a:r>
              <a:rPr sz="2800" spc="-5" dirty="0">
                <a:solidFill>
                  <a:srgbClr val="1B1B2D"/>
                </a:solidFill>
                <a:latin typeface="Times New Roman"/>
                <a:cs typeface="Times New Roman"/>
              </a:rPr>
              <a:t>giải quyết </a:t>
            </a:r>
            <a:r>
              <a:rPr sz="2800" dirty="0">
                <a:solidFill>
                  <a:srgbClr val="1B1B2D"/>
                </a:solidFill>
                <a:latin typeface="Times New Roman"/>
                <a:cs typeface="Times New Roman"/>
              </a:rPr>
              <a:t>những </a:t>
            </a:r>
            <a:r>
              <a:rPr sz="2800" spc="-5" dirty="0">
                <a:solidFill>
                  <a:srgbClr val="1B1B2D"/>
                </a:solidFill>
                <a:latin typeface="Times New Roman"/>
                <a:cs typeface="Times New Roman"/>
              </a:rPr>
              <a:t>vấn </a:t>
            </a:r>
            <a:r>
              <a:rPr sz="2800" dirty="0">
                <a:solidFill>
                  <a:srgbClr val="1B1B2D"/>
                </a:solidFill>
                <a:latin typeface="Times New Roman"/>
                <a:cs typeface="Times New Roman"/>
              </a:rPr>
              <a:t>đề đã </a:t>
            </a:r>
            <a:r>
              <a:rPr sz="2800" spc="-10" dirty="0">
                <a:solidFill>
                  <a:srgbClr val="1B1B2D"/>
                </a:solidFill>
                <a:latin typeface="Times New Roman"/>
                <a:cs typeface="Times New Roman"/>
              </a:rPr>
              <a:t>có </a:t>
            </a:r>
            <a:r>
              <a:rPr sz="2800" spc="-5" dirty="0">
                <a:solidFill>
                  <a:srgbClr val="1B1B2D"/>
                </a:solidFill>
                <a:latin typeface="Times New Roman"/>
                <a:cs typeface="Times New Roman"/>
              </a:rPr>
              <a:t>lời</a:t>
            </a:r>
            <a:r>
              <a:rPr sz="2800" spc="-40" dirty="0">
                <a:solidFill>
                  <a:srgbClr val="1B1B2D"/>
                </a:solidFill>
                <a:latin typeface="Times New Roman"/>
                <a:cs typeface="Times New Roman"/>
              </a:rPr>
              <a:t> </a:t>
            </a:r>
            <a:r>
              <a:rPr sz="2800" spc="-5" dirty="0">
                <a:solidFill>
                  <a:srgbClr val="1B1B2D"/>
                </a:solidFill>
                <a:latin typeface="Times New Roman"/>
                <a:cs typeface="Times New Roman"/>
              </a:rPr>
              <a:t>giải.</a:t>
            </a:r>
            <a:endParaRPr sz="2800" dirty="0">
              <a:latin typeface="Times New Roman"/>
              <a:cs typeface="Times New Roman"/>
            </a:endParaRPr>
          </a:p>
        </p:txBody>
      </p:sp>
    </p:spTree>
    <p:extLst>
      <p:ext uri="{BB962C8B-B14F-4D97-AF65-F5344CB8AC3E}">
        <p14:creationId xmlns:p14="http://schemas.microsoft.com/office/powerpoint/2010/main" val="266224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Design Pattern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460096" y="1458930"/>
            <a:ext cx="10696575" cy="878840"/>
          </a:xfrm>
          <a:prstGeom prst="rect">
            <a:avLst/>
          </a:prstGeom>
        </p:spPr>
        <p:txBody>
          <a:bodyPr vert="horz" wrap="square" lIns="0" tIns="12065" rIns="0" bIns="0" rtlCol="0">
            <a:spAutoFit/>
          </a:bodyPr>
          <a:lstStyle/>
          <a:p>
            <a:pPr marL="469900" marR="5080" indent="-457200">
              <a:lnSpc>
                <a:spcPct val="100000"/>
              </a:lnSpc>
              <a:spcBef>
                <a:spcPts val="95"/>
              </a:spcBef>
              <a:buFont typeface="Wingdings"/>
              <a:buChar char=""/>
              <a:tabLst>
                <a:tab pos="469265" algn="l"/>
                <a:tab pos="469900" algn="l"/>
              </a:tabLst>
            </a:pPr>
            <a:r>
              <a:rPr sz="2800" b="1" spc="-5" dirty="0">
                <a:solidFill>
                  <a:srgbClr val="36365C"/>
                </a:solidFill>
                <a:latin typeface="Times New Roman"/>
                <a:cs typeface="Times New Roman"/>
              </a:rPr>
              <a:t>Hệ </a:t>
            </a:r>
            <a:r>
              <a:rPr sz="2800" b="1" dirty="0">
                <a:solidFill>
                  <a:srgbClr val="36365C"/>
                </a:solidFill>
                <a:latin typeface="Times New Roman"/>
                <a:cs typeface="Times New Roman"/>
              </a:rPr>
              <a:t>thống </a:t>
            </a:r>
            <a:r>
              <a:rPr sz="2800" b="1" spc="-5" dirty="0">
                <a:solidFill>
                  <a:srgbClr val="36365C"/>
                </a:solidFill>
                <a:latin typeface="Times New Roman"/>
                <a:cs typeface="Times New Roman"/>
              </a:rPr>
              <a:t>các mẫu design pattern </a:t>
            </a:r>
            <a:r>
              <a:rPr sz="2800" b="1" spc="-10" dirty="0">
                <a:solidFill>
                  <a:srgbClr val="36365C"/>
                </a:solidFill>
                <a:latin typeface="Times New Roman"/>
                <a:cs typeface="Times New Roman"/>
              </a:rPr>
              <a:t>được </a:t>
            </a:r>
            <a:r>
              <a:rPr sz="2800" b="1" spc="-5" dirty="0">
                <a:solidFill>
                  <a:srgbClr val="36365C"/>
                </a:solidFill>
                <a:latin typeface="Times New Roman"/>
                <a:cs typeface="Times New Roman"/>
              </a:rPr>
              <a:t>chia thành 3 </a:t>
            </a:r>
            <a:r>
              <a:rPr sz="2800" b="1" dirty="0">
                <a:solidFill>
                  <a:srgbClr val="36365C"/>
                </a:solidFill>
                <a:latin typeface="Times New Roman"/>
                <a:cs typeface="Times New Roman"/>
              </a:rPr>
              <a:t>nhóm </a:t>
            </a:r>
            <a:r>
              <a:rPr sz="2800" b="1" spc="-10" dirty="0">
                <a:solidFill>
                  <a:srgbClr val="36365C"/>
                </a:solidFill>
                <a:latin typeface="Times New Roman"/>
                <a:cs typeface="Times New Roman"/>
              </a:rPr>
              <a:t>dựa </a:t>
            </a:r>
            <a:r>
              <a:rPr sz="2800" b="1" spc="-5" dirty="0">
                <a:solidFill>
                  <a:srgbClr val="36365C"/>
                </a:solidFill>
                <a:latin typeface="Times New Roman"/>
                <a:cs typeface="Times New Roman"/>
              </a:rPr>
              <a:t>theo  vai</a:t>
            </a:r>
            <a:r>
              <a:rPr sz="2800" b="1" spc="-20" dirty="0">
                <a:solidFill>
                  <a:srgbClr val="36365C"/>
                </a:solidFill>
                <a:latin typeface="Times New Roman"/>
                <a:cs typeface="Times New Roman"/>
              </a:rPr>
              <a:t> </a:t>
            </a:r>
            <a:r>
              <a:rPr sz="2800" b="1" spc="-5" dirty="0">
                <a:solidFill>
                  <a:srgbClr val="36365C"/>
                </a:solidFill>
                <a:latin typeface="Times New Roman"/>
                <a:cs typeface="Times New Roman"/>
              </a:rPr>
              <a:t>trò</a:t>
            </a:r>
            <a:endParaRPr sz="2800">
              <a:latin typeface="Times New Roman"/>
              <a:cs typeface="Times New Roman"/>
            </a:endParaRPr>
          </a:p>
        </p:txBody>
      </p:sp>
      <p:sp>
        <p:nvSpPr>
          <p:cNvPr id="7" name="object 4"/>
          <p:cNvSpPr/>
          <p:nvPr/>
        </p:nvSpPr>
        <p:spPr>
          <a:xfrm>
            <a:off x="838200" y="2414427"/>
            <a:ext cx="10438325" cy="3668467"/>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138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Design Pattern</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
        <p:nvSpPr>
          <p:cNvPr id="6" name="object 3"/>
          <p:cNvSpPr txBox="1"/>
          <p:nvPr/>
        </p:nvSpPr>
        <p:spPr>
          <a:xfrm>
            <a:off x="304800" y="1739900"/>
            <a:ext cx="10698480" cy="3013075"/>
          </a:xfrm>
          <a:prstGeom prst="rect">
            <a:avLst/>
          </a:prstGeom>
        </p:spPr>
        <p:txBody>
          <a:bodyPr vert="horz" wrap="square" lIns="0" tIns="12065" rIns="0" bIns="0" rtlCol="0">
            <a:spAutoFit/>
          </a:bodyPr>
          <a:lstStyle/>
          <a:p>
            <a:pPr marL="469900" indent="-457200">
              <a:lnSpc>
                <a:spcPct val="100000"/>
              </a:lnSpc>
              <a:spcBef>
                <a:spcPts val="95"/>
              </a:spcBef>
              <a:buFont typeface="Wingdings"/>
              <a:buChar char=""/>
              <a:tabLst>
                <a:tab pos="469265" algn="l"/>
                <a:tab pos="469900" algn="l"/>
              </a:tabLst>
            </a:pPr>
            <a:r>
              <a:rPr sz="2800" b="1" spc="-55" dirty="0">
                <a:solidFill>
                  <a:srgbClr val="36365C"/>
                </a:solidFill>
                <a:latin typeface="Times New Roman"/>
                <a:cs typeface="Times New Roman"/>
              </a:rPr>
              <a:t>Trong</a:t>
            </a:r>
            <a:r>
              <a:rPr sz="2800" b="1" dirty="0">
                <a:solidFill>
                  <a:srgbClr val="36365C"/>
                </a:solidFill>
                <a:latin typeface="Times New Roman"/>
                <a:cs typeface="Times New Roman"/>
              </a:rPr>
              <a:t> đó:</a:t>
            </a:r>
            <a:endParaRPr sz="2800" dirty="0">
              <a:latin typeface="Times New Roman"/>
              <a:cs typeface="Times New Roman"/>
            </a:endParaRPr>
          </a:p>
          <a:p>
            <a:pPr marL="1015365" lvl="1" indent="-546100">
              <a:lnSpc>
                <a:spcPct val="100000"/>
              </a:lnSpc>
              <a:buFont typeface="Wingdings"/>
              <a:buChar char=""/>
              <a:tabLst>
                <a:tab pos="1015365" algn="l"/>
                <a:tab pos="1016000" algn="l"/>
              </a:tabLst>
            </a:pPr>
            <a:r>
              <a:rPr sz="2800" b="1" spc="-5" dirty="0">
                <a:solidFill>
                  <a:srgbClr val="36365C"/>
                </a:solidFill>
                <a:latin typeface="Times New Roman"/>
                <a:cs typeface="Times New Roman"/>
              </a:rPr>
              <a:t>Nhóm </a:t>
            </a:r>
            <a:r>
              <a:rPr sz="2800" b="1" spc="-10" dirty="0">
                <a:solidFill>
                  <a:srgbClr val="36365C"/>
                </a:solidFill>
                <a:latin typeface="Times New Roman"/>
                <a:cs typeface="Times New Roman"/>
              </a:rPr>
              <a:t>Creational </a:t>
            </a:r>
            <a:r>
              <a:rPr sz="2800" b="1" dirty="0">
                <a:solidFill>
                  <a:srgbClr val="36365C"/>
                </a:solidFill>
                <a:latin typeface="Times New Roman"/>
                <a:cs typeface="Times New Roman"/>
              </a:rPr>
              <a:t>(nhóm </a:t>
            </a:r>
            <a:r>
              <a:rPr sz="2800" b="1" spc="-10" dirty="0">
                <a:solidFill>
                  <a:srgbClr val="36365C"/>
                </a:solidFill>
                <a:latin typeface="Times New Roman"/>
                <a:cs typeface="Times New Roman"/>
              </a:rPr>
              <a:t>kiến</a:t>
            </a:r>
            <a:r>
              <a:rPr sz="2800" b="1" spc="65" dirty="0">
                <a:solidFill>
                  <a:srgbClr val="36365C"/>
                </a:solidFill>
                <a:latin typeface="Times New Roman"/>
                <a:cs typeface="Times New Roman"/>
              </a:rPr>
              <a:t> </a:t>
            </a:r>
            <a:r>
              <a:rPr sz="2800" b="1" dirty="0">
                <a:solidFill>
                  <a:srgbClr val="36365C"/>
                </a:solidFill>
                <a:latin typeface="Times New Roman"/>
                <a:cs typeface="Times New Roman"/>
              </a:rPr>
              <a:t>tạo)</a:t>
            </a:r>
            <a:endParaRPr sz="2800" dirty="0">
              <a:latin typeface="Times New Roman"/>
              <a:cs typeface="Times New Roman"/>
            </a:endParaRPr>
          </a:p>
          <a:p>
            <a:pPr marL="1384300" marR="135255" lvl="2" indent="-457200">
              <a:lnSpc>
                <a:spcPct val="100000"/>
              </a:lnSpc>
              <a:buClr>
                <a:srgbClr val="36365C"/>
              </a:buClr>
              <a:buFont typeface="Arial"/>
              <a:buChar char="•"/>
              <a:tabLst>
                <a:tab pos="1472565" algn="l"/>
                <a:tab pos="1473200" algn="l"/>
              </a:tabLst>
            </a:pPr>
            <a:r>
              <a:rPr dirty="0"/>
              <a:t>	</a:t>
            </a:r>
            <a:r>
              <a:rPr sz="2800" spc="-5" dirty="0">
                <a:solidFill>
                  <a:srgbClr val="36365C"/>
                </a:solidFill>
                <a:latin typeface="Times New Roman"/>
                <a:cs typeface="Times New Roman"/>
              </a:rPr>
              <a:t>Hỗ trợ cho việc khởi tạo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a:t>
            </a:r>
            <a:r>
              <a:rPr sz="2800" dirty="0">
                <a:solidFill>
                  <a:srgbClr val="36365C"/>
                </a:solidFill>
                <a:latin typeface="Times New Roman"/>
                <a:cs typeface="Times New Roman"/>
              </a:rPr>
              <a:t>trong hệ thống: </a:t>
            </a:r>
            <a:r>
              <a:rPr sz="2800" spc="-5" dirty="0">
                <a:solidFill>
                  <a:srgbClr val="36365C"/>
                </a:solidFill>
                <a:latin typeface="Times New Roman"/>
                <a:cs typeface="Times New Roman"/>
              </a:rPr>
              <a:t>khởi tạo </a:t>
            </a:r>
            <a:r>
              <a:rPr sz="2800" spc="-10" dirty="0">
                <a:solidFill>
                  <a:srgbClr val="36365C"/>
                </a:solidFill>
                <a:latin typeface="Times New Roman"/>
                <a:cs typeface="Times New Roman"/>
              </a:rPr>
              <a:t>một  </a:t>
            </a:r>
            <a:r>
              <a:rPr sz="2800" dirty="0">
                <a:solidFill>
                  <a:srgbClr val="36365C"/>
                </a:solidFill>
                <a:latin typeface="Times New Roman"/>
                <a:cs typeface="Times New Roman"/>
              </a:rPr>
              <a:t>đối </a:t>
            </a:r>
            <a:r>
              <a:rPr sz="2800" spc="-5" dirty="0">
                <a:solidFill>
                  <a:srgbClr val="36365C"/>
                </a:solidFill>
                <a:latin typeface="Times New Roman"/>
                <a:cs typeface="Times New Roman"/>
              </a:rPr>
              <a:t>tượng cụ </a:t>
            </a:r>
            <a:r>
              <a:rPr sz="2800" dirty="0">
                <a:solidFill>
                  <a:srgbClr val="36365C"/>
                </a:solidFill>
                <a:latin typeface="Times New Roman"/>
                <a:cs typeface="Times New Roman"/>
              </a:rPr>
              <a:t>thể </a:t>
            </a:r>
            <a:r>
              <a:rPr sz="2800" spc="-5" dirty="0">
                <a:solidFill>
                  <a:srgbClr val="36365C"/>
                </a:solidFill>
                <a:latin typeface="Times New Roman"/>
                <a:cs typeface="Times New Roman"/>
              </a:rPr>
              <a:t>từ </a:t>
            </a:r>
            <a:r>
              <a:rPr sz="2800" spc="-10" dirty="0">
                <a:solidFill>
                  <a:srgbClr val="36365C"/>
                </a:solidFill>
                <a:latin typeface="Times New Roman"/>
                <a:cs typeface="Times New Roman"/>
              </a:rPr>
              <a:t>một </a:t>
            </a:r>
            <a:r>
              <a:rPr sz="2800" spc="-5" dirty="0">
                <a:solidFill>
                  <a:srgbClr val="36365C"/>
                </a:solidFill>
                <a:latin typeface="Times New Roman"/>
                <a:cs typeface="Times New Roman"/>
              </a:rPr>
              <a:t>định </a:t>
            </a:r>
            <a:r>
              <a:rPr sz="2800" dirty="0">
                <a:solidFill>
                  <a:srgbClr val="36365C"/>
                </a:solidFill>
                <a:latin typeface="Times New Roman"/>
                <a:cs typeface="Times New Roman"/>
              </a:rPr>
              <a:t>nghĩa </a:t>
            </a:r>
            <a:r>
              <a:rPr sz="2800" spc="-5" dirty="0">
                <a:solidFill>
                  <a:srgbClr val="36365C"/>
                </a:solidFill>
                <a:latin typeface="Times New Roman"/>
                <a:cs typeface="Times New Roman"/>
              </a:rPr>
              <a:t>trừu tượng ( abstract, class,  interface</a:t>
            </a:r>
            <a:r>
              <a:rPr sz="2800" spc="-15" dirty="0">
                <a:solidFill>
                  <a:srgbClr val="36365C"/>
                </a:solidFill>
                <a:latin typeface="Times New Roman"/>
                <a:cs typeface="Times New Roman"/>
              </a:rPr>
              <a:t> </a:t>
            </a:r>
            <a:r>
              <a:rPr sz="2800" spc="-5" dirty="0">
                <a:solidFill>
                  <a:srgbClr val="36365C"/>
                </a:solidFill>
                <a:latin typeface="Times New Roman"/>
                <a:cs typeface="Times New Roman"/>
              </a:rPr>
              <a:t>).</a:t>
            </a:r>
            <a:endParaRPr sz="2800" dirty="0">
              <a:latin typeface="Times New Roman"/>
              <a:cs typeface="Times New Roman"/>
            </a:endParaRPr>
          </a:p>
          <a:p>
            <a:pPr marL="1384300" marR="5080" lvl="2" indent="-457200">
              <a:lnSpc>
                <a:spcPct val="100000"/>
              </a:lnSpc>
              <a:buFont typeface="Arial"/>
              <a:buChar char="•"/>
              <a:tabLst>
                <a:tab pos="1384300" algn="l"/>
                <a:tab pos="1384935" algn="l"/>
              </a:tabLst>
            </a:pPr>
            <a:r>
              <a:rPr sz="2800" spc="-5" dirty="0">
                <a:solidFill>
                  <a:srgbClr val="36365C"/>
                </a:solidFill>
                <a:latin typeface="Times New Roman"/>
                <a:cs typeface="Times New Roman"/>
              </a:rPr>
              <a:t>Giúp </a:t>
            </a:r>
            <a:r>
              <a:rPr sz="2800" dirty="0">
                <a:solidFill>
                  <a:srgbClr val="36365C"/>
                </a:solidFill>
                <a:latin typeface="Times New Roman"/>
                <a:cs typeface="Times New Roman"/>
              </a:rPr>
              <a:t>khắc phục những </a:t>
            </a:r>
            <a:r>
              <a:rPr sz="2800" spc="-5" dirty="0">
                <a:solidFill>
                  <a:srgbClr val="36365C"/>
                </a:solidFill>
                <a:latin typeface="Times New Roman"/>
                <a:cs typeface="Times New Roman"/>
              </a:rPr>
              <a:t>vấn đề </a:t>
            </a:r>
            <a:r>
              <a:rPr sz="2800" dirty="0">
                <a:solidFill>
                  <a:srgbClr val="36365C"/>
                </a:solidFill>
                <a:latin typeface="Times New Roman"/>
                <a:cs typeface="Times New Roman"/>
              </a:rPr>
              <a:t>khởi </a:t>
            </a:r>
            <a:r>
              <a:rPr sz="2800" spc="-5" dirty="0">
                <a:solidFill>
                  <a:srgbClr val="36365C"/>
                </a:solidFill>
                <a:latin typeface="Times New Roman"/>
                <a:cs typeface="Times New Roman"/>
              </a:rPr>
              <a:t>tạo đối tượng, hạn chế </a:t>
            </a:r>
            <a:r>
              <a:rPr sz="2800" dirty="0">
                <a:solidFill>
                  <a:srgbClr val="36365C"/>
                </a:solidFill>
                <a:latin typeface="Times New Roman"/>
                <a:cs typeface="Times New Roman"/>
              </a:rPr>
              <a:t>sự </a:t>
            </a:r>
            <a:r>
              <a:rPr sz="2800" spc="-5" dirty="0">
                <a:solidFill>
                  <a:srgbClr val="36365C"/>
                </a:solidFill>
                <a:latin typeface="Times New Roman"/>
                <a:cs typeface="Times New Roman"/>
              </a:rPr>
              <a:t>phụ  </a:t>
            </a:r>
            <a:r>
              <a:rPr sz="2800" dirty="0">
                <a:solidFill>
                  <a:srgbClr val="36365C"/>
                </a:solidFill>
                <a:latin typeface="Times New Roman"/>
                <a:cs typeface="Times New Roman"/>
              </a:rPr>
              <a:t>thuộc </a:t>
            </a:r>
            <a:r>
              <a:rPr sz="2800" spc="-5" dirty="0">
                <a:solidFill>
                  <a:srgbClr val="36365C"/>
                </a:solidFill>
                <a:latin typeface="Times New Roman"/>
                <a:cs typeface="Times New Roman"/>
              </a:rPr>
              <a:t>vào</a:t>
            </a:r>
            <a:r>
              <a:rPr sz="2800" spc="-20" dirty="0">
                <a:solidFill>
                  <a:srgbClr val="36365C"/>
                </a:solidFill>
                <a:latin typeface="Times New Roman"/>
                <a:cs typeface="Times New Roman"/>
              </a:rPr>
              <a:t> </a:t>
            </a:r>
            <a:r>
              <a:rPr sz="2800" dirty="0">
                <a:solidFill>
                  <a:srgbClr val="36365C"/>
                </a:solidFill>
                <a:latin typeface="Times New Roman"/>
                <a:cs typeface="Times New Roman"/>
              </a:rPr>
              <a:t>platform</a:t>
            </a:r>
            <a:endParaRPr sz="2800" dirty="0">
              <a:latin typeface="Times New Roman"/>
              <a:cs typeface="Times New Roman"/>
            </a:endParaRPr>
          </a:p>
        </p:txBody>
      </p:sp>
    </p:spTree>
    <p:extLst>
      <p:ext uri="{BB962C8B-B14F-4D97-AF65-F5344CB8AC3E}">
        <p14:creationId xmlns:p14="http://schemas.microsoft.com/office/powerpoint/2010/main" val="114931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1476</Words>
  <Application>Microsoft Office PowerPoint</Application>
  <PresentationFormat>Widescreen</PresentationFormat>
  <Paragraphs>159</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Times New Roman</vt:lpstr>
      <vt:lpstr>Oi</vt:lpstr>
      <vt:lpstr>Arial</vt:lpstr>
      <vt:lpstr>Wingdings</vt:lpstr>
      <vt:lpstr>Office Theme</vt:lpstr>
      <vt:lpstr>PowerPoint Presentation</vt:lpstr>
      <vt:lpstr>Nội dung</vt:lpstr>
      <vt:lpstr>Giới thiệu</vt:lpstr>
      <vt:lpstr>Giới thiệu</vt:lpstr>
      <vt:lpstr>Giới thiệu Design Pattern</vt:lpstr>
      <vt:lpstr>Giới thiệu Design Pattern</vt:lpstr>
      <vt:lpstr>Giới thiệu Design Pattern</vt:lpstr>
      <vt:lpstr>Phân loại Design Pattern</vt:lpstr>
      <vt:lpstr>Phân loại Design Pattern</vt:lpstr>
      <vt:lpstr>Phân loại Design Pattern</vt:lpstr>
      <vt:lpstr>Phân loại Design Pattern</vt:lpstr>
      <vt:lpstr>Singleton</vt:lpstr>
      <vt:lpstr>Singleton</vt:lpstr>
      <vt:lpstr>Singleton</vt:lpstr>
      <vt:lpstr>Singleton</vt:lpstr>
      <vt:lpstr>Singleton</vt:lpstr>
      <vt:lpstr>Proxy</vt:lpstr>
      <vt:lpstr>Proxy</vt:lpstr>
      <vt:lpstr>Proxy</vt:lpstr>
      <vt:lpstr>Proxy</vt:lpstr>
      <vt:lpstr>Proxy</vt:lpstr>
      <vt:lpstr>Proxy</vt:lpstr>
      <vt:lpstr>Proxy code demo</vt:lpstr>
      <vt:lpstr>Observer</vt:lpstr>
      <vt:lpstr>Observer</vt:lpstr>
      <vt:lpstr>Observer</vt:lpstr>
      <vt:lpstr>Observer</vt:lpstr>
      <vt:lpstr>Observer</vt:lpstr>
      <vt:lpstr>Observer</vt:lpstr>
      <vt:lpstr>Observer</vt:lpstr>
      <vt:lpstr>Observer</vt:lpstr>
      <vt:lpstr>Observer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8</cp:revision>
  <dcterms:created xsi:type="dcterms:W3CDTF">2020-08-07T13:14:06Z</dcterms:created>
  <dcterms:modified xsi:type="dcterms:W3CDTF">2024-12-18T16:22:56Z</dcterms:modified>
</cp:coreProperties>
</file>