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Outfit"/>
      <p:regular r:id="rId21"/>
      <p:bold r:id="rId22"/>
    </p:embeddedFont>
    <p:embeddedFont>
      <p:font typeface="Oi"/>
      <p:regular r:id="rId23"/>
    </p:embeddedFont>
    <p:embeddedFont>
      <p:font typeface="Lexen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6" roundtripDataSignature="AMtx7miOwkf/eAEgu5gn+fs4OqV/bb7Z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utfit-bold.fntdata"/><Relationship Id="rId21" Type="http://schemas.openxmlformats.org/officeDocument/2006/relationships/font" Target="fonts/Outfit-regular.fntdata"/><Relationship Id="rId24" Type="http://schemas.openxmlformats.org/officeDocument/2006/relationships/font" Target="fonts/Lexend-regular.fntdata"/><Relationship Id="rId23" Type="http://schemas.openxmlformats.org/officeDocument/2006/relationships/font" Target="fonts/Oi-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49d611250_0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2649d611250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49d611250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2649d611250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49d611250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2649d611250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49d611250_0_1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2649d611250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49d611250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2649d611250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49d611250_0_1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2649d611250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49cce2ac8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g2649cce2ac8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49d61125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g2649d61125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49d611250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2649d611250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49d611250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2649d611250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49d611250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2649d611250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b27bf655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bb27bf655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49d611250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2649d611250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p:nvPr>
            <p:ph idx="2" type="pic"/>
          </p:nvPr>
        </p:nvSpPr>
        <p:spPr>
          <a:xfrm>
            <a:off x="5183188" y="987425"/>
            <a:ext cx="6172200" cy="4873625"/>
          </a:xfrm>
          <a:prstGeom prst="rect">
            <a:avLst/>
          </a:prstGeom>
          <a:noFill/>
          <a:ln>
            <a:noFill/>
          </a:ln>
        </p:spPr>
      </p:sp>
      <p:sp>
        <p:nvSpPr>
          <p:cNvPr id="42" name="Google Shape;4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D7D7D7"/>
                </a:solidFill>
                <a:latin typeface="Oi"/>
                <a:ea typeface="Oi"/>
                <a:cs typeface="Oi"/>
                <a:sym typeface="Oi"/>
              </a:rPr>
              <a:t>www.9slide.vn</a:t>
            </a:r>
            <a:endParaRPr b="0" i="0" sz="1400" u="none" cap="none" strike="noStrike">
              <a:solidFill>
                <a:srgbClr val="000000"/>
              </a:solidFill>
              <a:latin typeface="Arial"/>
              <a:ea typeface="Arial"/>
              <a:cs typeface="Arial"/>
              <a:sym typeface="Arial"/>
            </a:endParaRPr>
          </a:p>
        </p:txBody>
      </p:sp>
      <p:sp>
        <p:nvSpPr>
          <p:cNvPr id="11" name="Google Shape;1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13" name="Google Shape;1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4" name="Google Shape;1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5" name="Google Shape;1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9"/>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7" name="Google Shape;17;p19"/>
          <p:cNvSpPr/>
          <p:nvPr/>
        </p:nvSpPr>
        <p:spPr>
          <a:xfrm>
            <a:off x="34961779"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8" name="Google Shape;18;p19"/>
          <p:cNvSpPr/>
          <p:nvPr/>
        </p:nvSpPr>
        <p:spPr>
          <a:xfrm>
            <a:off x="34961779"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9" name="Google Shape;19;p19"/>
          <p:cNvSpPr/>
          <p:nvPr/>
        </p:nvSpPr>
        <p:spPr>
          <a:xfrm>
            <a:off x="-23164800"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nvGrpSpPr>
          <p:cNvPr id="20" name="Google Shape;20;p19"/>
          <p:cNvGrpSpPr/>
          <p:nvPr/>
        </p:nvGrpSpPr>
        <p:grpSpPr>
          <a:xfrm>
            <a:off x="-2202100" y="-2224223"/>
            <a:ext cx="16596200" cy="11284323"/>
            <a:chOff x="-2202100" y="-2224223"/>
            <a:chExt cx="16596200" cy="11284323"/>
          </a:xfrm>
        </p:grpSpPr>
        <p:sp>
          <p:nvSpPr>
            <p:cNvPr id="21" name="Google Shape;21;p19"/>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i"/>
                <a:ea typeface="Oi"/>
                <a:cs typeface="Oi"/>
                <a:sym typeface="Oi"/>
              </a:endParaRPr>
            </a:p>
          </p:txBody>
        </p:sp>
        <p:sp>
          <p:nvSpPr>
            <p:cNvPr id="22" name="Google Shape;22;p19"/>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BFBFBF"/>
                </a:solidFill>
                <a:latin typeface="Oi"/>
                <a:ea typeface="Oi"/>
                <a:cs typeface="Oi"/>
                <a:sym typeface="Oi"/>
              </a:endParaRPr>
            </a:p>
          </p:txBody>
        </p:sp>
        <p:sp>
          <p:nvSpPr>
            <p:cNvPr id="23" name="Google Shape;23;p19"/>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6.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8.png"/><Relationship Id="rId7"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4" name="Google Shape;64;p1"/>
          <p:cNvSpPr txBox="1"/>
          <p:nvPr/>
        </p:nvSpPr>
        <p:spPr>
          <a:xfrm>
            <a:off x="1510975" y="1763225"/>
            <a:ext cx="4457700" cy="207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4500">
                <a:solidFill>
                  <a:srgbClr val="454657"/>
                </a:solidFill>
                <a:latin typeface="Outfit"/>
                <a:ea typeface="Outfit"/>
                <a:cs typeface="Outfit"/>
                <a:sym typeface="Outfit"/>
              </a:rPr>
              <a:t>Lesson 2: HTML tags, basic CSS</a:t>
            </a:r>
            <a:endParaRPr b="1" sz="4500">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1" sz="4500">
              <a:solidFill>
                <a:srgbClr val="454657"/>
              </a:solidFill>
              <a:latin typeface="Outfit"/>
              <a:ea typeface="Outfit"/>
              <a:cs typeface="Outfit"/>
              <a:sym typeface="Outfit"/>
            </a:endParaRPr>
          </a:p>
        </p:txBody>
      </p:sp>
      <p:pic>
        <p:nvPicPr>
          <p:cNvPr id="65" name="Google Shape;65;p1"/>
          <p:cNvPicPr preferRelativeResize="0"/>
          <p:nvPr/>
        </p:nvPicPr>
        <p:blipFill rotWithShape="1">
          <a:blip r:embed="rId4">
            <a:alphaModFix/>
          </a:blip>
          <a:srcRect b="0" l="0" r="0" t="0"/>
          <a:stretch/>
        </p:blipFill>
        <p:spPr>
          <a:xfrm>
            <a:off x="4723872" y="914400"/>
            <a:ext cx="7445124" cy="5029200"/>
          </a:xfrm>
          <a:prstGeom prst="rect">
            <a:avLst/>
          </a:prstGeom>
          <a:noFill/>
          <a:ln>
            <a:noFill/>
          </a:ln>
        </p:spPr>
      </p:pic>
      <p:pic>
        <p:nvPicPr>
          <p:cNvPr id="66" name="Google Shape;66;p1"/>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g2649d611250_0_82"/>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63" name="Google Shape;163;g2649d611250_0_8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64" name="Google Shape;164;g2649d611250_0_82"/>
          <p:cNvGrpSpPr/>
          <p:nvPr/>
        </p:nvGrpSpPr>
        <p:grpSpPr>
          <a:xfrm>
            <a:off x="2141933" y="1571215"/>
            <a:ext cx="802345" cy="718650"/>
            <a:chOff x="3266480" y="1084626"/>
            <a:chExt cx="1122946" cy="958200"/>
          </a:xfrm>
        </p:grpSpPr>
        <p:sp>
          <p:nvSpPr>
            <p:cNvPr id="165" name="Google Shape;165;g2649d611250_0_8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66" name="Google Shape;166;g2649d611250_0_8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67" name="Google Shape;167;g2649d611250_0_82"/>
          <p:cNvSpPr txBox="1"/>
          <p:nvPr/>
        </p:nvSpPr>
        <p:spPr>
          <a:xfrm>
            <a:off x="1447800" y="1049850"/>
            <a:ext cx="598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6. CSS là gì?</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68" name="Google Shape;168;g2649d611250_0_82"/>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CSS là ngôn ngữ được sử dụng để tạo phong cách cho trang web - Cascading Style Sheet. Nó được dùng để tạo phong cách và định dạng cho các ngôn ngữ markup như HTML. CSS tham gia vào công việc thay đổi bố cục, màu sắc hoặc font chữ trong một ứng dụng web.</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Trước khi có CSS, chúng ta sử dụng những thẻ HTML như `&lt;font&gt;`,  `&lt;center&gt;` hay `&lt;table&gt;` để định dạng. Việc này dễ dàng khiến ứng dụng web trở nên phức tạp và khó bảo trì sau này. Đặc biệt là khi căn chỉnh bố cục của trang web.</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VD: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Định dạng màu chữ, cỡ chữ, kiểu chữ,...</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Định dạng khối: kích thước, màu nền, đường viền,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Dàn bố cục: hàng ngang, dọc, lưới (grid),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Hiệu ứng: thay đổi màu, ẩn/hiện, thay đổi vị trí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Phiên bản hiện tại: CSS3.</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69" name="Google Shape;169;g2649d611250_0_82"/>
          <p:cNvPicPr preferRelativeResize="0"/>
          <p:nvPr/>
        </p:nvPicPr>
        <p:blipFill>
          <a:blip r:embed="rId5">
            <a:alphaModFix/>
          </a:blip>
          <a:stretch>
            <a:fillRect/>
          </a:stretch>
        </p:blipFill>
        <p:spPr>
          <a:xfrm>
            <a:off x="8962576" y="2004250"/>
            <a:ext cx="1794000" cy="25310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g2649d611250_0_93"/>
          <p:cNvPicPr preferRelativeResize="0"/>
          <p:nvPr/>
        </p:nvPicPr>
        <p:blipFill rotWithShape="1">
          <a:blip r:embed="rId3">
            <a:alphaModFix/>
          </a:blip>
          <a:srcRect b="0" l="0" r="0" t="0"/>
          <a:stretch/>
        </p:blipFill>
        <p:spPr>
          <a:xfrm>
            <a:off x="0" y="228600"/>
            <a:ext cx="12192000" cy="6858001"/>
          </a:xfrm>
          <a:prstGeom prst="rect">
            <a:avLst/>
          </a:prstGeom>
          <a:noFill/>
          <a:ln>
            <a:noFill/>
          </a:ln>
        </p:spPr>
      </p:pic>
      <p:pic>
        <p:nvPicPr>
          <p:cNvPr id="175" name="Google Shape;175;g2649d611250_0_9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76" name="Google Shape;176;g2649d611250_0_93"/>
          <p:cNvGrpSpPr/>
          <p:nvPr/>
        </p:nvGrpSpPr>
        <p:grpSpPr>
          <a:xfrm>
            <a:off x="2141933" y="1571215"/>
            <a:ext cx="802345" cy="718650"/>
            <a:chOff x="3266480" y="1084626"/>
            <a:chExt cx="1122946" cy="958200"/>
          </a:xfrm>
        </p:grpSpPr>
        <p:sp>
          <p:nvSpPr>
            <p:cNvPr id="177" name="Google Shape;177;g2649d611250_0_9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78" name="Google Shape;178;g2649d611250_0_9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79" name="Google Shape;179;g2649d611250_0_93"/>
          <p:cNvSpPr txBox="1"/>
          <p:nvPr/>
        </p:nvSpPr>
        <p:spPr>
          <a:xfrm>
            <a:off x="1447800" y="1049850"/>
            <a:ext cx="598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7. Các cách viết code CSS</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80" name="Google Shape;180;g2649d611250_0_93"/>
          <p:cNvSpPr txBox="1"/>
          <p:nvPr/>
        </p:nvSpPr>
        <p:spPr>
          <a:xfrm>
            <a:off x="514750" y="1809600"/>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- 3 cách viết code CSS: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External :Viết CSS vào 1 file .css và link vào file HTML.</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Internal: Viết CSS vào thẻ &lt;style&gt; trong file .html</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Inline CSS: Viết CSS như là giá trị thuộc tính style của thẻ</a:t>
            </a:r>
            <a:endParaRPr sz="1200">
              <a:solidFill>
                <a:srgbClr val="454657"/>
              </a:solidFill>
              <a:latin typeface="Lexend"/>
              <a:ea typeface="Lexend"/>
              <a:cs typeface="Lexend"/>
              <a:sym typeface="Lexend"/>
            </a:endParaRPr>
          </a:p>
          <a:p>
            <a:pPr indent="0" lvl="0" marL="0" rtl="0" algn="l">
              <a:spcBef>
                <a:spcPts val="0"/>
              </a:spcBef>
              <a:spcAft>
                <a:spcPts val="0"/>
              </a:spcAft>
              <a:buNone/>
            </a:pPr>
            <a:r>
              <a:t/>
            </a:r>
            <a:endParaRPr sz="1200">
              <a:solidFill>
                <a:srgbClr val="454657"/>
              </a:solidFill>
              <a:latin typeface="Lexend"/>
              <a:ea typeface="Lexend"/>
              <a:cs typeface="Lexend"/>
              <a:sym typeface="Lexend"/>
            </a:endParaRPr>
          </a:p>
          <a:p>
            <a:pPr indent="0" lvl="0" marL="0" rtl="0" algn="l">
              <a:spcBef>
                <a:spcPts val="0"/>
              </a:spcBef>
              <a:spcAft>
                <a:spcPts val="0"/>
              </a:spcAft>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Nên viết riêng HTML, CSS để dễ đọc, dễ bảo trì.</a:t>
            </a:r>
            <a:endParaRPr sz="1200">
              <a:solidFill>
                <a:srgbClr val="454657"/>
              </a:solidFill>
              <a:latin typeface="Lexend"/>
              <a:ea typeface="Lexend"/>
              <a:cs typeface="Lexend"/>
              <a:sym typeface="Lexend"/>
            </a:endParaRPr>
          </a:p>
          <a:p>
            <a:pPr indent="0" lvl="0" marL="0" rtl="0" algn="l">
              <a:spcBef>
                <a:spcPts val="0"/>
              </a:spcBef>
              <a:spcAft>
                <a:spcPts val="0"/>
              </a:spcAft>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81" name="Google Shape;181;g2649d611250_0_93"/>
          <p:cNvPicPr preferRelativeResize="0"/>
          <p:nvPr/>
        </p:nvPicPr>
        <p:blipFill>
          <a:blip r:embed="rId5">
            <a:alphaModFix/>
          </a:blip>
          <a:stretch>
            <a:fillRect/>
          </a:stretch>
        </p:blipFill>
        <p:spPr>
          <a:xfrm>
            <a:off x="7095525" y="1225675"/>
            <a:ext cx="3282426" cy="4419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g2649d611250_0_10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87" name="Google Shape;187;g2649d611250_0_10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88" name="Google Shape;188;g2649d611250_0_105"/>
          <p:cNvGrpSpPr/>
          <p:nvPr/>
        </p:nvGrpSpPr>
        <p:grpSpPr>
          <a:xfrm>
            <a:off x="2141933" y="1571215"/>
            <a:ext cx="802345" cy="718650"/>
            <a:chOff x="3266480" y="1084626"/>
            <a:chExt cx="1122946" cy="958200"/>
          </a:xfrm>
        </p:grpSpPr>
        <p:sp>
          <p:nvSpPr>
            <p:cNvPr id="189" name="Google Shape;189;g2649d611250_0_10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90" name="Google Shape;190;g2649d611250_0_10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91" name="Google Shape;191;g2649d611250_0_105"/>
          <p:cNvSpPr txBox="1"/>
          <p:nvPr/>
        </p:nvSpPr>
        <p:spPr>
          <a:xfrm>
            <a:off x="1447800" y="1049850"/>
            <a:ext cx="598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8. Syntax CSS</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92" name="Google Shape;192;g2649d611250_0_105"/>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Mỗi quy tắc CSS được áp dụng thông qua một "chọn lọc" (selector), mô tả phần nào của trang web mà bạn muốn áp dụng kiểu dáng. Sau đó, các thuộc tính và giá trị được chỉ định cho các phần tử đã được chọn.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Property là các thuộc tính mà bạn muốn áp dụng cho selector đó.</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Value là giá trị của property đó.</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VD:</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h1{</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Color: red</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Các thẻ h1 có trong file HTML sẽ có màu chữ là màu đỏ</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93" name="Google Shape;193;g2649d611250_0_105"/>
          <p:cNvPicPr preferRelativeResize="0"/>
          <p:nvPr/>
        </p:nvPicPr>
        <p:blipFill>
          <a:blip r:embed="rId5">
            <a:alphaModFix/>
          </a:blip>
          <a:stretch>
            <a:fillRect/>
          </a:stretch>
        </p:blipFill>
        <p:spPr>
          <a:xfrm>
            <a:off x="7827075" y="2554350"/>
            <a:ext cx="3076575" cy="17621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g2649d611250_0_11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99" name="Google Shape;199;g2649d611250_0_11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00" name="Google Shape;200;g2649d611250_0_117"/>
          <p:cNvGrpSpPr/>
          <p:nvPr/>
        </p:nvGrpSpPr>
        <p:grpSpPr>
          <a:xfrm>
            <a:off x="2141933" y="1571215"/>
            <a:ext cx="802345" cy="718650"/>
            <a:chOff x="3266480" y="1084626"/>
            <a:chExt cx="1122946" cy="958200"/>
          </a:xfrm>
        </p:grpSpPr>
        <p:sp>
          <p:nvSpPr>
            <p:cNvPr id="201" name="Google Shape;201;g2649d611250_0_11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02" name="Google Shape;202;g2649d611250_0_11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03" name="Google Shape;203;g2649d611250_0_117"/>
          <p:cNvSpPr txBox="1"/>
          <p:nvPr/>
        </p:nvSpPr>
        <p:spPr>
          <a:xfrm>
            <a:off x="1447800" y="1049850"/>
            <a:ext cx="598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8. Syntax CSS</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pic>
        <p:nvPicPr>
          <p:cNvPr id="204" name="Google Shape;204;g2649d611250_0_117"/>
          <p:cNvPicPr preferRelativeResize="0"/>
          <p:nvPr/>
        </p:nvPicPr>
        <p:blipFill>
          <a:blip r:embed="rId5">
            <a:alphaModFix/>
          </a:blip>
          <a:stretch>
            <a:fillRect/>
          </a:stretch>
        </p:blipFill>
        <p:spPr>
          <a:xfrm>
            <a:off x="1992425" y="2015750"/>
            <a:ext cx="2809875" cy="2095500"/>
          </a:xfrm>
          <a:prstGeom prst="rect">
            <a:avLst/>
          </a:prstGeom>
          <a:noFill/>
          <a:ln>
            <a:noFill/>
          </a:ln>
        </p:spPr>
      </p:pic>
      <p:pic>
        <p:nvPicPr>
          <p:cNvPr id="205" name="Google Shape;205;g2649d611250_0_117"/>
          <p:cNvPicPr preferRelativeResize="0"/>
          <p:nvPr/>
        </p:nvPicPr>
        <p:blipFill>
          <a:blip r:embed="rId6">
            <a:alphaModFix/>
          </a:blip>
          <a:stretch>
            <a:fillRect/>
          </a:stretch>
        </p:blipFill>
        <p:spPr>
          <a:xfrm>
            <a:off x="4938350" y="2015750"/>
            <a:ext cx="2771775" cy="2095500"/>
          </a:xfrm>
          <a:prstGeom prst="rect">
            <a:avLst/>
          </a:prstGeom>
          <a:noFill/>
          <a:ln>
            <a:noFill/>
          </a:ln>
        </p:spPr>
      </p:pic>
      <p:pic>
        <p:nvPicPr>
          <p:cNvPr id="206" name="Google Shape;206;g2649d611250_0_117"/>
          <p:cNvPicPr preferRelativeResize="0"/>
          <p:nvPr/>
        </p:nvPicPr>
        <p:blipFill>
          <a:blip r:embed="rId7">
            <a:alphaModFix/>
          </a:blip>
          <a:stretch>
            <a:fillRect/>
          </a:stretch>
        </p:blipFill>
        <p:spPr>
          <a:xfrm>
            <a:off x="7846175" y="2015750"/>
            <a:ext cx="2353400" cy="2095500"/>
          </a:xfrm>
          <a:prstGeom prst="rect">
            <a:avLst/>
          </a:prstGeom>
          <a:noFill/>
          <a:ln>
            <a:noFill/>
          </a:ln>
        </p:spPr>
      </p:pic>
      <p:sp>
        <p:nvSpPr>
          <p:cNvPr id="207" name="Google Shape;207;g2649d611250_0_117"/>
          <p:cNvSpPr txBox="1"/>
          <p:nvPr/>
        </p:nvSpPr>
        <p:spPr>
          <a:xfrm>
            <a:off x="1992425" y="4380550"/>
            <a:ext cx="225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454657"/>
                </a:solidFill>
                <a:latin typeface="Lexend"/>
                <a:ea typeface="Lexend"/>
                <a:cs typeface="Lexend"/>
                <a:sym typeface="Lexend"/>
              </a:rPr>
              <a:t>Selector theo ID</a:t>
            </a:r>
            <a:endParaRPr sz="1800">
              <a:solidFill>
                <a:srgbClr val="454657"/>
              </a:solidFill>
              <a:latin typeface="Lexend"/>
              <a:ea typeface="Lexend"/>
              <a:cs typeface="Lexend"/>
              <a:sym typeface="Lexend"/>
            </a:endParaRPr>
          </a:p>
        </p:txBody>
      </p:sp>
      <p:sp>
        <p:nvSpPr>
          <p:cNvPr id="208" name="Google Shape;208;g2649d611250_0_117"/>
          <p:cNvSpPr txBox="1"/>
          <p:nvPr/>
        </p:nvSpPr>
        <p:spPr>
          <a:xfrm>
            <a:off x="4922000" y="4380550"/>
            <a:ext cx="2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454657"/>
                </a:solidFill>
                <a:latin typeface="Lexend"/>
                <a:ea typeface="Lexend"/>
                <a:cs typeface="Lexend"/>
                <a:sym typeface="Lexend"/>
              </a:rPr>
              <a:t>Selector theo class</a:t>
            </a:r>
            <a:endParaRPr sz="1800">
              <a:solidFill>
                <a:srgbClr val="454657"/>
              </a:solidFill>
              <a:latin typeface="Lexend"/>
              <a:ea typeface="Lexend"/>
              <a:cs typeface="Lexend"/>
              <a:sym typeface="Lexend"/>
            </a:endParaRPr>
          </a:p>
        </p:txBody>
      </p:sp>
      <p:sp>
        <p:nvSpPr>
          <p:cNvPr id="209" name="Google Shape;209;g2649d611250_0_117"/>
          <p:cNvSpPr txBox="1"/>
          <p:nvPr/>
        </p:nvSpPr>
        <p:spPr>
          <a:xfrm>
            <a:off x="7846175" y="4380550"/>
            <a:ext cx="225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454657"/>
                </a:solidFill>
                <a:latin typeface="Lexend"/>
                <a:ea typeface="Lexend"/>
                <a:cs typeface="Lexend"/>
                <a:sym typeface="Lexend"/>
              </a:rPr>
              <a:t>Selector theo tag</a:t>
            </a:r>
            <a:endParaRPr sz="18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g2649d611250_0_134"/>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15" name="Google Shape;215;g2649d611250_0_13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16" name="Google Shape;216;g2649d611250_0_134"/>
          <p:cNvGrpSpPr/>
          <p:nvPr/>
        </p:nvGrpSpPr>
        <p:grpSpPr>
          <a:xfrm>
            <a:off x="2141933" y="1571215"/>
            <a:ext cx="802345" cy="718650"/>
            <a:chOff x="3266480" y="1084626"/>
            <a:chExt cx="1122946" cy="958200"/>
          </a:xfrm>
        </p:grpSpPr>
        <p:sp>
          <p:nvSpPr>
            <p:cNvPr id="217" name="Google Shape;217;g2649d611250_0_134"/>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18" name="Google Shape;218;g2649d611250_0_134"/>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19" name="Google Shape;219;g2649d611250_0_134"/>
          <p:cNvSpPr txBox="1"/>
          <p:nvPr/>
        </p:nvSpPr>
        <p:spPr>
          <a:xfrm>
            <a:off x="1447800" y="1049850"/>
            <a:ext cx="598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9. Thứ tự ưu tiên trong CSS</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20" name="Google Shape;220;g2649d611250_0_134"/>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-Theo cách viết: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Inline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Internal</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External</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-Theo selector</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!important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Inline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Id</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Class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Tag name</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21" name="Google Shape;221;g2649d611250_0_134"/>
          <p:cNvPicPr preferRelativeResize="0"/>
          <p:nvPr/>
        </p:nvPicPr>
        <p:blipFill>
          <a:blip r:embed="rId5">
            <a:alphaModFix/>
          </a:blip>
          <a:stretch>
            <a:fillRect/>
          </a:stretch>
        </p:blipFill>
        <p:spPr>
          <a:xfrm>
            <a:off x="5071675" y="1658175"/>
            <a:ext cx="5807699" cy="354164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g2649d611250_0_146"/>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27" name="Google Shape;227;g2649d611250_0_14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28" name="Google Shape;228;g2649d611250_0_146"/>
          <p:cNvGrpSpPr/>
          <p:nvPr/>
        </p:nvGrpSpPr>
        <p:grpSpPr>
          <a:xfrm>
            <a:off x="2141933" y="1571215"/>
            <a:ext cx="802345" cy="718650"/>
            <a:chOff x="3266480" y="1084626"/>
            <a:chExt cx="1122946" cy="958200"/>
          </a:xfrm>
        </p:grpSpPr>
        <p:sp>
          <p:nvSpPr>
            <p:cNvPr id="229" name="Google Shape;229;g2649d611250_0_146"/>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30" name="Google Shape;230;g2649d611250_0_146"/>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31" name="Google Shape;231;g2649d611250_0_146"/>
          <p:cNvSpPr txBox="1"/>
          <p:nvPr/>
        </p:nvSpPr>
        <p:spPr>
          <a:xfrm>
            <a:off x="1447800" y="1049850"/>
            <a:ext cx="598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10. Các thuộc tính hay được sử dụng</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32" name="Google Shape;232;g2649d611250_0_146"/>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font-family: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font-size:</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font-weight: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color:</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text-align: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background:</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background-color:</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background-image:</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border:</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border-radius: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width và height: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margin và padding: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opacity:</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g2649cce2ac8_1_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2" name="Google Shape;72;g2649cce2ac8_1_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73" name="Google Shape;73;g2649cce2ac8_1_2"/>
          <p:cNvGrpSpPr/>
          <p:nvPr/>
        </p:nvGrpSpPr>
        <p:grpSpPr>
          <a:xfrm>
            <a:off x="2141933" y="1571215"/>
            <a:ext cx="802345" cy="718650"/>
            <a:chOff x="3266480" y="1084626"/>
            <a:chExt cx="1122946" cy="958200"/>
          </a:xfrm>
        </p:grpSpPr>
        <p:sp>
          <p:nvSpPr>
            <p:cNvPr id="74" name="Google Shape;74;g2649cce2ac8_1_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75" name="Google Shape;75;g2649cce2ac8_1_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pic>
        <p:nvPicPr>
          <p:cNvPr id="76" name="Google Shape;76;g2649cce2ac8_1_2"/>
          <p:cNvPicPr preferRelativeResize="0"/>
          <p:nvPr/>
        </p:nvPicPr>
        <p:blipFill>
          <a:blip r:embed="rId5">
            <a:alphaModFix/>
          </a:blip>
          <a:stretch>
            <a:fillRect/>
          </a:stretch>
        </p:blipFill>
        <p:spPr>
          <a:xfrm>
            <a:off x="2727387" y="1692750"/>
            <a:ext cx="6737226" cy="39297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2" name="Google Shape;82;p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83" name="Google Shape;83;p2"/>
          <p:cNvGrpSpPr/>
          <p:nvPr/>
        </p:nvGrpSpPr>
        <p:grpSpPr>
          <a:xfrm>
            <a:off x="2141933" y="1571215"/>
            <a:ext cx="802345" cy="718650"/>
            <a:chOff x="3266480" y="1084626"/>
            <a:chExt cx="1122946" cy="958200"/>
          </a:xfrm>
        </p:grpSpPr>
        <p:sp>
          <p:nvSpPr>
            <p:cNvPr id="84" name="Google Shape;84;p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85" name="Google Shape;85;p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86" name="Google Shape;86;p2"/>
          <p:cNvSpPr txBox="1"/>
          <p:nvPr/>
        </p:nvSpPr>
        <p:spPr>
          <a:xfrm>
            <a:off x="2244000" y="1753450"/>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454657"/>
                </a:solidFill>
                <a:latin typeface="Lexend"/>
                <a:ea typeface="Lexend"/>
                <a:cs typeface="Lexend"/>
                <a:sym typeface="Lexend"/>
              </a:rPr>
              <a:t>Nội dung</a:t>
            </a:r>
            <a:endParaRPr b="1" i="0" sz="3000" u="none" cap="none" strike="noStrike">
              <a:solidFill>
                <a:srgbClr val="454657"/>
              </a:solidFill>
              <a:latin typeface="Lexend"/>
              <a:ea typeface="Lexend"/>
              <a:cs typeface="Lexend"/>
              <a:sym typeface="Lexend"/>
            </a:endParaRPr>
          </a:p>
        </p:txBody>
      </p:sp>
      <p:sp>
        <p:nvSpPr>
          <p:cNvPr id="87" name="Google Shape;87;p2"/>
          <p:cNvSpPr txBox="1"/>
          <p:nvPr/>
        </p:nvSpPr>
        <p:spPr>
          <a:xfrm>
            <a:off x="2244000" y="2642250"/>
            <a:ext cx="74988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HTML là gì?</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Thành phần cơ bản của một thẻ trong HTML.</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Cấu trúc của file HTML.</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Các thẻ hay được sử dụng.</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Phân biệt thẻ inline và thẻ block.</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CSS là gì?</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Các cách viết code CSS.</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Syntax CSS.</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Thứ tự ưu tiên trong CSS.</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Các thuộc tính hay được sử dụng.</a:t>
            </a:r>
            <a:endParaRPr sz="20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5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g2649d611250_0_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93" name="Google Shape;93;g2649d611250_0_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94" name="Google Shape;94;g2649d611250_0_0"/>
          <p:cNvGrpSpPr/>
          <p:nvPr/>
        </p:nvGrpSpPr>
        <p:grpSpPr>
          <a:xfrm>
            <a:off x="2141933" y="1571215"/>
            <a:ext cx="802345" cy="718650"/>
            <a:chOff x="3266480" y="1084626"/>
            <a:chExt cx="1122946" cy="958200"/>
          </a:xfrm>
        </p:grpSpPr>
        <p:sp>
          <p:nvSpPr>
            <p:cNvPr id="95" name="Google Shape;95;g2649d611250_0_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96" name="Google Shape;96;g2649d611250_0_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97" name="Google Shape;97;g2649d611250_0_0"/>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HTML là gì?</a:t>
            </a:r>
            <a:endParaRPr b="1" sz="3000">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98" name="Google Shape;98;g2649d611250_0_0"/>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HTML là viết tắt của "HyperText Markup Language" (Ngôn ngữ Đánh dấu Siêu Văn bản). Đây là một ngôn ngữ được sử dụng để tạo và thiết kế trang web. HTML định nghĩa cấu trúc cơ bản của một trang web bằng cách sử dụng các thẻ và các yếu tố (elements). Các thẻ HTML được sử dụng để đánh dấu các phần khác nhau của nội dung web, như đầu tiên, đoạn văn bản, hình ảnh, liên kết, biểu mẫu, và nhiều hơn nữa.</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VD: tạo nội dung trang web</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Văn bản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Hình ảnh</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Bảng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Danh sách</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Video,...</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Phiên bản hiện tại: HTML5.</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99" name="Google Shape;99;g2649d611250_0_0"/>
          <p:cNvPicPr preferRelativeResize="0"/>
          <p:nvPr/>
        </p:nvPicPr>
        <p:blipFill>
          <a:blip r:embed="rId5">
            <a:alphaModFix/>
          </a:blip>
          <a:stretch>
            <a:fillRect/>
          </a:stretch>
        </p:blipFill>
        <p:spPr>
          <a:xfrm>
            <a:off x="9183475" y="2015950"/>
            <a:ext cx="1748301" cy="24694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g2649d611250_0_12"/>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05" name="Google Shape;105;g2649d611250_0_1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06" name="Google Shape;106;g2649d611250_0_12"/>
          <p:cNvGrpSpPr/>
          <p:nvPr/>
        </p:nvGrpSpPr>
        <p:grpSpPr>
          <a:xfrm>
            <a:off x="2141933" y="1571215"/>
            <a:ext cx="802345" cy="718650"/>
            <a:chOff x="3266480" y="1084626"/>
            <a:chExt cx="1122946" cy="958200"/>
          </a:xfrm>
        </p:grpSpPr>
        <p:sp>
          <p:nvSpPr>
            <p:cNvPr id="107" name="Google Shape;107;g2649d611250_0_1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08" name="Google Shape;108;g2649d611250_0_1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09" name="Google Shape;109;g2649d611250_0_12"/>
          <p:cNvSpPr txBox="1"/>
          <p:nvPr/>
        </p:nvSpPr>
        <p:spPr>
          <a:xfrm>
            <a:off x="1447800" y="1049850"/>
            <a:ext cx="7830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Thành phần cơ bản của một thẻ</a:t>
            </a:r>
            <a:endParaRPr b="1" sz="3000">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10" name="Google Shape;110;g2649d611250_0_12"/>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HTML là một ngôn ngữ có cấu trúc dạng thẻ, bao gồm thẻ mở và thẻ đóng. Thẻ mở được ký hiệu với dấu &lt;&gt; và thẻ đóng được ký hiệu với dấu &lt;/&gt;. Phần nội dung nằm giữa được gọi là thân thẻ (nội dung thẻ).</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VD: &lt;h1&gt;Hello World! &lt;/h1&gt;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=&gt; Thẻ mở: &lt;h1&gt;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=&gt; Thẻ đóng: &lt;/h1&gt;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=&gt; Nội dung thẻ: Hello World!</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Các thuộc tính HTML có tác dụng cung cấp các thông tin thêm cho các HTML elements. Tất cả các HTML elements đều có thể có các thuộc tính khác nhau. Các thuộc tính HTML có dạng một cặp key-value và được khai báo ở phần thẻ mở của các HTML elements.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VD: &lt;a href="https://www.google.com"&gt;Visit Google&lt;/a&gt;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&lt;img src="img.jpg" /&gt;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Nếu một HTML element không có nội dung bên trong, HTML cho phép khai báo các thẻ HTML mà không cần sử dụng thẻ đóng. Việc đóng thẻ được thực hiện ngay bên trong thẻ mở.</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VD: &lt;input type="text" /&gt;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&lt;hr /&gt;</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g2649d611250_0_23"/>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16" name="Google Shape;116;g2649d611250_0_2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17" name="Google Shape;117;g2649d611250_0_23"/>
          <p:cNvGrpSpPr/>
          <p:nvPr/>
        </p:nvGrpSpPr>
        <p:grpSpPr>
          <a:xfrm>
            <a:off x="2141933" y="1571215"/>
            <a:ext cx="802345" cy="718650"/>
            <a:chOff x="3266480" y="1084626"/>
            <a:chExt cx="1122946" cy="958200"/>
          </a:xfrm>
        </p:grpSpPr>
        <p:sp>
          <p:nvSpPr>
            <p:cNvPr id="118" name="Google Shape;118;g2649d611250_0_2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19" name="Google Shape;119;g2649d611250_0_2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20" name="Google Shape;120;g2649d611250_0_23"/>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Cấu trúc của file HTML</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21" name="Google Shape;121;g2649d611250_0_23"/>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Một file HTML sẽ có vài đặc điểm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Khai báo loại tài liệu ở trên cùng: &lt;!DOCTYPE html&gt;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Bắt đầu với &lt;html&gt; và kết thúc với &lt;/html&gt;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Phần nội dung hiển thị cần nằm giữa &lt;body&gt; và &lt;/body&gt;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Chứa metadata, các thông tin trên tab trình duyệt: nằm giữa &lt;head&gt; và &lt;/head&gt;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Để xem output, chạy trực tiếp file index.html hoặc sử dụng extension live server.</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22" name="Google Shape;122;g2649d611250_0_23"/>
          <p:cNvPicPr preferRelativeResize="0"/>
          <p:nvPr/>
        </p:nvPicPr>
        <p:blipFill>
          <a:blip r:embed="rId5">
            <a:alphaModFix/>
          </a:blip>
          <a:stretch>
            <a:fillRect/>
          </a:stretch>
        </p:blipFill>
        <p:spPr>
          <a:xfrm>
            <a:off x="8072750" y="1858175"/>
            <a:ext cx="3545074" cy="27437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g2649d611250_0_34"/>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28" name="Google Shape;128;g2649d611250_0_3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29" name="Google Shape;129;g2649d611250_0_34"/>
          <p:cNvGrpSpPr/>
          <p:nvPr/>
        </p:nvGrpSpPr>
        <p:grpSpPr>
          <a:xfrm>
            <a:off x="2141933" y="1571215"/>
            <a:ext cx="802345" cy="718650"/>
            <a:chOff x="3266480" y="1084626"/>
            <a:chExt cx="1122946" cy="958200"/>
          </a:xfrm>
        </p:grpSpPr>
        <p:sp>
          <p:nvSpPr>
            <p:cNvPr id="130" name="Google Shape;130;g2649d611250_0_34"/>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31" name="Google Shape;131;g2649d611250_0_34"/>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32" name="Google Shape;132;g2649d611250_0_34"/>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Các thẻ hay được sử dụng</a:t>
            </a:r>
            <a:endParaRPr b="1" sz="3000">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33" name="Google Shape;133;g2649d611250_0_34"/>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&lt;html&gt;: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&lt;head&gt;: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&lt;title&gt;: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&lt;body&gt;: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&lt;h1&gt;, &lt;h2&gt;, ..., &lt;h6&gt;: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&lt;p&gt;: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&lt;a&gt;: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&lt;img&gt;: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&lt;ul&gt;, &lt;ol&gt;, &lt;li&gt;: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&lt;div&gt; và &lt;span&gt;: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&lt;form&gt;: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&lt;input&gt;: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&lt;textarea&gt;: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&lt;table&gt;, &lt;tr&gt;, &lt;th&gt;, &lt;td&gt;: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&lt;iframe&gt;: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&lt;select&gt;, &lt;option&gt;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-&lt;section&gt;, &lt;header&gt;, &lt;article&gt;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g2bb27bf6551_0_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39" name="Google Shape;139;g2bb27bf6551_0_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40" name="Google Shape;140;g2bb27bf6551_0_0"/>
          <p:cNvGrpSpPr/>
          <p:nvPr/>
        </p:nvGrpSpPr>
        <p:grpSpPr>
          <a:xfrm>
            <a:off x="2141933" y="1571215"/>
            <a:ext cx="802345" cy="718650"/>
            <a:chOff x="3266480" y="1084626"/>
            <a:chExt cx="1122946" cy="958200"/>
          </a:xfrm>
        </p:grpSpPr>
        <p:sp>
          <p:nvSpPr>
            <p:cNvPr id="141" name="Google Shape;141;g2bb27bf6551_0_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42" name="Google Shape;142;g2bb27bf6551_0_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43" name="Google Shape;143;g2bb27bf6551_0_0"/>
          <p:cNvSpPr txBox="1"/>
          <p:nvPr/>
        </p:nvSpPr>
        <p:spPr>
          <a:xfrm>
            <a:off x="1447800" y="1049850"/>
            <a:ext cx="598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Phân biệt thẻ inline và thẻ block.</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pic>
        <p:nvPicPr>
          <p:cNvPr id="144" name="Google Shape;144;g2bb27bf6551_0_0"/>
          <p:cNvPicPr preferRelativeResize="0"/>
          <p:nvPr/>
        </p:nvPicPr>
        <p:blipFill>
          <a:blip r:embed="rId5">
            <a:alphaModFix/>
          </a:blip>
          <a:stretch>
            <a:fillRect/>
          </a:stretch>
        </p:blipFill>
        <p:spPr>
          <a:xfrm>
            <a:off x="1943862" y="2097701"/>
            <a:ext cx="4151900" cy="2397950"/>
          </a:xfrm>
          <a:prstGeom prst="rect">
            <a:avLst/>
          </a:prstGeom>
          <a:noFill/>
          <a:ln>
            <a:noFill/>
          </a:ln>
        </p:spPr>
      </p:pic>
      <p:pic>
        <p:nvPicPr>
          <p:cNvPr id="145" name="Google Shape;145;g2bb27bf6551_0_0"/>
          <p:cNvPicPr preferRelativeResize="0"/>
          <p:nvPr/>
        </p:nvPicPr>
        <p:blipFill>
          <a:blip r:embed="rId6">
            <a:alphaModFix/>
          </a:blip>
          <a:stretch>
            <a:fillRect/>
          </a:stretch>
        </p:blipFill>
        <p:spPr>
          <a:xfrm>
            <a:off x="6280838" y="2097700"/>
            <a:ext cx="3967299" cy="2397950"/>
          </a:xfrm>
          <a:prstGeom prst="rect">
            <a:avLst/>
          </a:prstGeom>
          <a:noFill/>
          <a:ln>
            <a:noFill/>
          </a:ln>
        </p:spPr>
      </p:pic>
      <p:sp>
        <p:nvSpPr>
          <p:cNvPr id="146" name="Google Shape;146;g2bb27bf6551_0_0"/>
          <p:cNvSpPr txBox="1"/>
          <p:nvPr/>
        </p:nvSpPr>
        <p:spPr>
          <a:xfrm>
            <a:off x="3485713" y="4850700"/>
            <a:ext cx="462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454657"/>
                </a:solidFill>
                <a:latin typeface="Lexend"/>
                <a:ea typeface="Lexend"/>
                <a:cs typeface="Lexend"/>
                <a:sym typeface="Lexend"/>
              </a:rPr>
              <a:t>Nhận xét output của 2 đoạn code trên?</a:t>
            </a:r>
            <a:endParaRPr sz="18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g2649d611250_0_72"/>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52" name="Google Shape;152;g2649d611250_0_7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53" name="Google Shape;153;g2649d611250_0_72"/>
          <p:cNvGrpSpPr/>
          <p:nvPr/>
        </p:nvGrpSpPr>
        <p:grpSpPr>
          <a:xfrm>
            <a:off x="2141933" y="1571215"/>
            <a:ext cx="802345" cy="718650"/>
            <a:chOff x="3266480" y="1084626"/>
            <a:chExt cx="1122946" cy="958200"/>
          </a:xfrm>
        </p:grpSpPr>
        <p:sp>
          <p:nvSpPr>
            <p:cNvPr id="154" name="Google Shape;154;g2649d611250_0_7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55" name="Google Shape;155;g2649d611250_0_7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56" name="Google Shape;156;g2649d611250_0_72"/>
          <p:cNvSpPr txBox="1"/>
          <p:nvPr/>
        </p:nvSpPr>
        <p:spPr>
          <a:xfrm>
            <a:off x="1447800" y="1049850"/>
            <a:ext cx="598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Phân biệt thẻ inline và thẻ block.</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57" name="Google Shape;157;g2649d611250_0_72"/>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Thẻ inline: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Chiếm không gian tối thiểu: Các thẻ inline chỉ chiếm không gian cần thiết xung quanh nội dung của chúng, không chiếm toàn bộ chiều ngang.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Không ngắn cách với các phần tử khác: Các thẻ inline không tạo ra khoảng trắng trên và dưới chúng và có thể nằm cùng một dòng với các phần tử xung quanh.</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Chia sẻ chiều ngang với các phần tử khác: Các thẻ inline thường chia sẻ cùng một dòng với các phần tử khác nếu không có đặt lệnh ngắn cách.</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Không chấp nhận width và height: Các thẻ inline thường không chấp nhận định dạng với chiều rộng (width) và chiều cao (height).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VD: &lt;span&gt;, &lt;a&gt;, &lt;strong&gt;, &lt;em&gt;, &lt;img&gt;, &lt;br&gt;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Thẻ block:</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Chiếm toàn bộ chiều ngang: Các thẻ block chiếm toàn bộ chiều ngang của phần cha mà chúng nằm trong.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Ngắn cách với các phần tử khác: Các thẻ block thường tạo ra một "khối" riêng biệt và có xu hướng có khoảng trắng trên và dưới nó, tách biệt với các phần tử xung quanh.</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Không chia sẻ chiều ngang với các phần tử khác: Hai thẻ block không chia sẻ cùng một dòng, mỗi thẻ sẽ bắt đầu từ một dòng mới.</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VD: &lt;div&gt;, &lt;p&gt;, &lt;h1&gt; đến &lt;h6&gt;, &lt;ul&gt;, &lt;ol&gt;, &lt;li&gt;, &lt;table&gt;, &lt;form&gt;</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