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D7C8B0-5EDD-466F-A547-11B00AC725E2}">
  <a:tblStyle styleId="{91D7C8B0-5EDD-466F-A547-11B00AC72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a01873a67_0_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27a01873a67_0_2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7a01873a67_0_24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a01873a67_0_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27a01873a67_0_6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a01873a67_0_63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4b7af2cea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274b7af2cea_0_2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74b7af2cea_0_23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ac0a4fd59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2cac0a4fd59_1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cac0a4fd59_1_0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4b7af2cea_0_1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274b7af2cea_0_16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4b7af2cea_0_163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a45b25723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g2ea45b25723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ea45b25723_0_6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a01873a67_0_5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g27a01873a67_0_5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a01873a67_0_50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4b7af2cea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g274b7af2cea_0_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74b7af2cea_0_8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b8a23544e_0_17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g2cb8a23544e_0_17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cb8a23544e_0_173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0c19b7ed3_0_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g2f0c19b7ed3_0_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f0c19b7ed3_0_2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bd6df27b9_0_6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g26bd6df27b9_0_6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6bd6df27b9_0_69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bfa94334a_0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g26bfa94334a_0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6bfa94334a_0_10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bfa94334a_0_9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g26bfa94334a_0_9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6bfa94334a_0_92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b8a23544e_0_32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b8a23544e_0_3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f24899a0d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g26f24899a0d_0_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6f24899a0d_0_7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f258786e9_10_31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f258786e9_10_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b8a23544e_0_106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b8a23544e_0_10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a128bca35_0_19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a128bca35_0_1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b8a23544e_0_117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cb8a23544e_0_11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74b7af2cea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g274b7af2cea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274b7af2cea_0_15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a45b25723_0_3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2ea45b25723_0_3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ea45b25723_0_34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f258786e9_97_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7" name="Google Shape;527;g26f258786e9_97_6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6f258786e9_97_67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a01873a67_0_1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g27a01873a67_0_13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7a01873a67_0_139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7a01873a67_0_1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1" name="Google Shape;591;g27a01873a67_0_16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7a01873a67_0_163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7a01873a67_0_18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2" name="Google Shape;602;g27a01873a67_0_18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7a01873a67_0_182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:notes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7f9ff30ac5_0_3:notes"/>
          <p:cNvSpPr/>
          <p:nvPr>
            <p:ph idx="2" type="sldImg"/>
          </p:nvPr>
        </p:nvSpPr>
        <p:spPr>
          <a:xfrm>
            <a:off x="121952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7f9ff30ac5_0_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7a128bca35_0_32:notes"/>
          <p:cNvSpPr txBox="1"/>
          <p:nvPr/>
        </p:nvSpPr>
        <p:spPr>
          <a:xfrm>
            <a:off x="4145282" y="912114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6975" spcFirstLastPara="1" rIns="96975" wrap="square" tIns="48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7a128bca35_0_32:notes"/>
          <p:cNvSpPr/>
          <p:nvPr>
            <p:ph idx="2" type="sldImg"/>
          </p:nvPr>
        </p:nvSpPr>
        <p:spPr>
          <a:xfrm>
            <a:off x="1463040" y="1200150"/>
            <a:ext cx="4389000" cy="32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1" name="Google Shape;631;g27a128bca35_0_32:notes"/>
          <p:cNvSpPr txBox="1"/>
          <p:nvPr>
            <p:ph idx="1" type="body"/>
          </p:nvPr>
        </p:nvSpPr>
        <p:spPr>
          <a:xfrm>
            <a:off x="731520" y="4620578"/>
            <a:ext cx="5852100" cy="378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-2413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7a128bca35_0_46:notes"/>
          <p:cNvSpPr txBox="1"/>
          <p:nvPr/>
        </p:nvSpPr>
        <p:spPr>
          <a:xfrm>
            <a:off x="4145282" y="912114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6975" spcFirstLastPara="1" rIns="96975" wrap="square" tIns="48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7a128bca35_0_46:notes"/>
          <p:cNvSpPr/>
          <p:nvPr>
            <p:ph idx="2" type="sldImg"/>
          </p:nvPr>
        </p:nvSpPr>
        <p:spPr>
          <a:xfrm>
            <a:off x="1463040" y="1200150"/>
            <a:ext cx="4389000" cy="32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9" name="Google Shape;659;g27a128bca35_0_46:notes"/>
          <p:cNvSpPr txBox="1"/>
          <p:nvPr>
            <p:ph idx="1" type="body"/>
          </p:nvPr>
        </p:nvSpPr>
        <p:spPr>
          <a:xfrm>
            <a:off x="731520" y="4620578"/>
            <a:ext cx="5852100" cy="378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-2413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7a128bca35_0_67:notes"/>
          <p:cNvSpPr txBox="1"/>
          <p:nvPr/>
        </p:nvSpPr>
        <p:spPr>
          <a:xfrm>
            <a:off x="4145282" y="912114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6975" spcFirstLastPara="1" rIns="96975" wrap="square" tIns="48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7a128bca35_0_67:notes"/>
          <p:cNvSpPr/>
          <p:nvPr>
            <p:ph idx="2" type="sldImg"/>
          </p:nvPr>
        </p:nvSpPr>
        <p:spPr>
          <a:xfrm>
            <a:off x="1463040" y="1200150"/>
            <a:ext cx="4389000" cy="32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2" name="Google Shape;682;g27a128bca35_0_67:notes"/>
          <p:cNvSpPr txBox="1"/>
          <p:nvPr>
            <p:ph idx="1" type="body"/>
          </p:nvPr>
        </p:nvSpPr>
        <p:spPr>
          <a:xfrm>
            <a:off x="731520" y="4620578"/>
            <a:ext cx="5852100" cy="378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-2413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a1457c668_0_0:notes"/>
          <p:cNvSpPr txBox="1"/>
          <p:nvPr/>
        </p:nvSpPr>
        <p:spPr>
          <a:xfrm>
            <a:off x="4145282" y="912114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500" lIns="96975" spcFirstLastPara="1" rIns="96975" wrap="square" tIns="48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7a1457c668_0_0:notes"/>
          <p:cNvSpPr/>
          <p:nvPr>
            <p:ph idx="2" type="sldImg"/>
          </p:nvPr>
        </p:nvSpPr>
        <p:spPr>
          <a:xfrm>
            <a:off x="1463040" y="1200150"/>
            <a:ext cx="4389000" cy="32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4" name="Google Shape;704;g27a1457c668_0_0:notes"/>
          <p:cNvSpPr txBox="1"/>
          <p:nvPr>
            <p:ph idx="1" type="body"/>
          </p:nvPr>
        </p:nvSpPr>
        <p:spPr>
          <a:xfrm>
            <a:off x="731520" y="4620578"/>
            <a:ext cx="5852100" cy="378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-2413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d6df27b9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26bd6df27b9_0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6bd6df27b9_0_1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b7af2cea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274b7af2cea_0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4b7af2cea_0_1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ac0a4fd59_1_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2cac0a4fd59_1_3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cac0a4fd59_1_30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4b7af2cea_0_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274b7af2cea_0_6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74b7af2cea_0_67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a01873a67_0_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27a01873a67_0_1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7a01873a67_0_12:notes"/>
          <p:cNvSpPr txBox="1"/>
          <p:nvPr>
            <p:ph idx="12" type="sldNum"/>
          </p:nvPr>
        </p:nvSpPr>
        <p:spPr>
          <a:xfrm>
            <a:off x="4143375" y="9118600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252832"/>
            <a:ext cx="8229600" cy="47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2209224" y="-499192"/>
            <a:ext cx="472555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4732338" y="217171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541338" y="190509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376222"/>
            <a:ext cx="4038600" cy="4749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376222"/>
            <a:ext cx="4038600" cy="4749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535115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45031" y="1535115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5" y="2730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7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5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Pg 2" id="10" name="Google Shape;10;p1"/>
          <p:cNvPicPr preferRelativeResize="0"/>
          <p:nvPr/>
        </p:nvPicPr>
        <p:blipFill rotWithShape="1">
          <a:blip r:embed="rId1">
            <a:alphaModFix/>
          </a:blip>
          <a:srcRect b="3298" l="2000" r="-1999" t="0"/>
          <a:stretch/>
        </p:blipFill>
        <p:spPr>
          <a:xfrm>
            <a:off x="0" y="9235"/>
            <a:ext cx="9144000" cy="684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87056"/>
            <a:ext cx="8229600" cy="83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52832"/>
            <a:ext cx="8229600" cy="47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55.png"/><Relationship Id="rId5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45.png"/><Relationship Id="rId5" Type="http://schemas.openxmlformats.org/officeDocument/2006/relationships/image" Target="../media/image55.png"/><Relationship Id="rId6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28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copy a"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17664" y="3833813"/>
            <a:ext cx="7150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99"/>
                </a:solidFill>
              </a:rPr>
              <a:t>Truong Duc Tuan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-2775" y="232290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Noise-robust Automatic Speaker Verification 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7664" y="5727702"/>
            <a:ext cx="5473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</a:rPr>
              <a:t>7th August </a:t>
            </a: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>
                <a:solidFill>
                  <a:srgbClr val="000099"/>
                </a:solidFill>
              </a:rPr>
              <a:t>4</a:t>
            </a:r>
            <a:endParaRPr b="0" i="0" sz="18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7664" y="3479375"/>
            <a:ext cx="444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99"/>
                </a:solidFill>
              </a:rPr>
              <a:t>P</a:t>
            </a:r>
            <a:r>
              <a:rPr b="0" i="1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resented by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17664" y="4481971"/>
            <a:ext cx="444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b="0" i="1" sz="16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17664" y="4810328"/>
            <a:ext cx="7150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Assoc. Prof. Chng Eng Siong</a:t>
            </a:r>
            <a:endParaRPr b="1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ASV model</a:t>
            </a:r>
            <a:endParaRPr b="0" sz="2700"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450850" y="6383991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 E. Variani, X. Lei, E. McDermott, I. L. Moreno, and J. Gonzalez-Dominguez “Deep neural networks for small footprint text-dependent speaker verification,” in 2014 IEEE International Conference on Acoustics, Speech and Signal Processing (ICASSP), 2014, pp. 4052–4056.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</a:t>
            </a:r>
            <a:r>
              <a:rPr lang="en-US" sz="700">
                <a:solidFill>
                  <a:schemeClr val="dk1"/>
                </a:solidFill>
              </a:rPr>
              <a:t>Y. Zhang et al., “MFA-Conformer: Multi-scale Feature Aggregation Conformer for Automatic Speaker Verification,” in Proc. Interspeech 2022, 2022, pp. 306–310.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" y="2767550"/>
            <a:ext cx="6060375" cy="3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50" y="670875"/>
            <a:ext cx="3152201" cy="37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550" y="4178325"/>
            <a:ext cx="12001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7311325" y="5325075"/>
            <a:ext cx="18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64D79"/>
                </a:solidFill>
              </a:rPr>
              <a:t>Transformer</a:t>
            </a:r>
            <a:r>
              <a:rPr b="1" lang="en-US">
                <a:solidFill>
                  <a:srgbClr val="A64D79"/>
                </a:solidFill>
              </a:rPr>
              <a:t>-based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075" y="4178325"/>
            <a:ext cx="16668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6046965" y="2602525"/>
            <a:ext cx="881400" cy="40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ASV model</a:t>
            </a:r>
            <a:endParaRPr b="0" sz="2700"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-26073" y="531000"/>
            <a:ext cx="9083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-US"/>
              <a:t>Corpus: </a:t>
            </a:r>
            <a:r>
              <a:rPr lang="en-US"/>
              <a:t>VoxCeleb is a large dataset consisting of short clips extracted from interview YouTube videos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50" y="957487"/>
            <a:ext cx="4532475" cy="2325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1450850" y="63976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[1]Shome, N., Sarkar , A., Ghosh, A. K., Laskar, R. H., Kashyap, R. “Speaker Recognition through Deep Learning Techniques: A Comprehensive Review and Research Challenges”, Periodica Polytechnica Electrical Engineering and Computer Science (2023)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 Arsha Nagrani, , Joon~Son Chung, Weidi Xie, and Andrew Zisserman. "Voxceleb: Large-scale speaker verification in the wild".Computer Science and Language (2019).</a:t>
            </a:r>
            <a:endParaRPr sz="7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00" y="1138600"/>
            <a:ext cx="4167137" cy="17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800" y="3516600"/>
            <a:ext cx="6008407" cy="26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4889900" y="3313463"/>
            <a:ext cx="2686200" cy="28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4904024" y="3933206"/>
            <a:ext cx="41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99"/>
                </a:solidFill>
              </a:rPr>
              <a:t>Original</a:t>
            </a:r>
            <a:r>
              <a:rPr lang="en-US" sz="1800">
                <a:solidFill>
                  <a:srgbClr val="000099"/>
                </a:solidFill>
              </a:rPr>
              <a:t> VoxCeleb1 test set</a:t>
            </a:r>
            <a:endParaRPr sz="1800">
              <a:solidFill>
                <a:srgbClr val="000099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917975" y="4383304"/>
            <a:ext cx="4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99"/>
                </a:solidFill>
              </a:rPr>
              <a:t>Extend</a:t>
            </a:r>
            <a:r>
              <a:rPr lang="en-US" sz="1800">
                <a:solidFill>
                  <a:srgbClr val="000099"/>
                </a:solidFill>
              </a:rPr>
              <a:t> the test set to entire</a:t>
            </a:r>
            <a:r>
              <a:rPr lang="en-US" sz="1800">
                <a:solidFill>
                  <a:srgbClr val="000099"/>
                </a:solidFill>
              </a:rPr>
              <a:t> VoxCeleb1</a:t>
            </a:r>
            <a:endParaRPr sz="1800">
              <a:solidFill>
                <a:srgbClr val="000099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950175" y="4921555"/>
            <a:ext cx="425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99"/>
                </a:solidFill>
              </a:rPr>
              <a:t>Hard</a:t>
            </a:r>
            <a:r>
              <a:rPr b="1"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</a:rPr>
              <a:t>test set </a:t>
            </a:r>
            <a:r>
              <a:rPr lang="en-US" sz="1800">
                <a:solidFill>
                  <a:srgbClr val="000099"/>
                </a:solidFill>
              </a:rPr>
              <a:t>include pairs with matching nationality and genders</a:t>
            </a:r>
            <a:endParaRPr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ASV model</a:t>
            </a:r>
            <a:endParaRPr b="0" sz="2700"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-34800" y="877150"/>
            <a:ext cx="9083100" cy="5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1" lang="en-US" sz="1600">
                <a:solidFill>
                  <a:srgbClr val="000000"/>
                </a:solidFill>
              </a:rPr>
              <a:t>Metrics (lower is better)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</a:rPr>
              <a:t>Equal Error Rate (</a:t>
            </a:r>
            <a:r>
              <a:rPr b="1" lang="en-US"/>
              <a:t>EER)</a:t>
            </a:r>
            <a:r>
              <a:rPr lang="en-US">
                <a:solidFill>
                  <a:srgbClr val="000000"/>
                </a:solidFill>
              </a:rPr>
              <a:t> (%) decide the threshold where FAR = FRR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Ex</a:t>
            </a:r>
            <a:r>
              <a:rPr lang="en-US"/>
              <a:t>: EER=1% means the model has 1% FAR and 1% FRR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minimum Detection Cost Function (minDCF): </a:t>
            </a:r>
            <a:r>
              <a:rPr lang="en-US"/>
              <a:t>using the detection thresholds that minimize the detection cost (DCT).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9" y="2019237"/>
            <a:ext cx="3615950" cy="26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1450850" y="63976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[1]Shome, N., Sarkar , A., Ghosh, A. K., Laskar, R. H., Kashyap, R. “Speaker Recognition through Deep Learning Techniques: A Comprehensive Review and Research Challenges”, Periodica Polytechnica Electrical Engineering and Computer Science (2023)</a:t>
            </a:r>
            <a:endParaRPr sz="7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850" y="5241100"/>
            <a:ext cx="5206726" cy="5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823" y="5797288"/>
            <a:ext cx="5360977" cy="32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0" y="0"/>
            <a:ext cx="914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2.2. Literature Review</a:t>
            </a:r>
            <a:r>
              <a:rPr lang="en-US"/>
              <a:t>: </a:t>
            </a:r>
            <a:r>
              <a:rPr b="0" lang="en-US"/>
              <a:t>Noise-</a:t>
            </a:r>
            <a:r>
              <a:rPr b="0" lang="en-US"/>
              <a:t>r</a:t>
            </a:r>
            <a:r>
              <a:rPr b="0" lang="en-US"/>
              <a:t>obust ASV</a:t>
            </a:r>
            <a:endParaRPr b="0"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[1] Ming, Ji &amp; Hazen, Timothy &amp; Glass, James &amp; Reynolds, Douglas. (2007). Robust speaker recognition in noisy conditions. IEEE Trans Speech Audio Process. Audio, Speech, and Language Processing,</a:t>
            </a:r>
            <a:endParaRPr sz="9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[2] Zhongxin Bai, , and Xiao-Lei Zhang. "Speaker recognition based on deep learning: An overview".Neural Networks (2021)</a:t>
            </a:r>
            <a:endParaRPr sz="9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[3] K. Sreenivasa Rao, Sourjya Sarkar. “Robust Speaker Recognition in Noisy Environments”. Springer Cham (2014)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574750" y="586750"/>
            <a:ext cx="46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99"/>
                </a:solidFill>
              </a:rPr>
              <a:t>Noise-robust ASV methods</a:t>
            </a:r>
            <a:endParaRPr sz="2600">
              <a:solidFill>
                <a:srgbClr val="000099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06850" y="1444325"/>
            <a:ext cx="338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Feature </a:t>
            </a:r>
            <a:r>
              <a:rPr lang="en-US" sz="2200">
                <a:solidFill>
                  <a:schemeClr val="dk1"/>
                </a:solidFill>
              </a:rPr>
              <a:t>Compensation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788850" y="1444325"/>
            <a:ext cx="3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Model</a:t>
            </a:r>
            <a:r>
              <a:rPr lang="en-US" sz="2200">
                <a:solidFill>
                  <a:schemeClr val="dk1"/>
                </a:solidFill>
              </a:rPr>
              <a:t> Compensation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222" name="Google Shape;222;p25"/>
          <p:cNvCxnSpPr>
            <a:stCxn id="219" idx="2"/>
            <a:endCxn id="220" idx="0"/>
          </p:cNvCxnSpPr>
          <p:nvPr/>
        </p:nvCxnSpPr>
        <p:spPr>
          <a:xfrm flipH="1">
            <a:off x="2099100" y="1171750"/>
            <a:ext cx="27867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5"/>
          <p:cNvCxnSpPr>
            <a:stCxn id="219" idx="2"/>
            <a:endCxn id="221" idx="0"/>
          </p:cNvCxnSpPr>
          <p:nvPr/>
        </p:nvCxnSpPr>
        <p:spPr>
          <a:xfrm>
            <a:off x="4885800" y="1171750"/>
            <a:ext cx="24750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0" y="22575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Data Augmentation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2443950" y="2271325"/>
            <a:ext cx="2019600" cy="738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Feature-Domain Adaptation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6" name="Google Shape;226;p25"/>
          <p:cNvCxnSpPr>
            <a:stCxn id="220" idx="2"/>
            <a:endCxn id="224" idx="0"/>
          </p:cNvCxnSpPr>
          <p:nvPr/>
        </p:nvCxnSpPr>
        <p:spPr>
          <a:xfrm flipH="1">
            <a:off x="1138700" y="1967525"/>
            <a:ext cx="9603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5"/>
          <p:cNvCxnSpPr>
            <a:stCxn id="220" idx="2"/>
            <a:endCxn id="225" idx="0"/>
          </p:cNvCxnSpPr>
          <p:nvPr/>
        </p:nvCxnSpPr>
        <p:spPr>
          <a:xfrm>
            <a:off x="2099000" y="1967525"/>
            <a:ext cx="1354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0"/>
            <a:ext cx="3384300" cy="31132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5"/>
          <p:cNvSpPr txBox="1"/>
          <p:nvPr/>
        </p:nvSpPr>
        <p:spPr>
          <a:xfrm>
            <a:off x="167085" y="5638130"/>
            <a:ext cx="1054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pitch shift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339200" y="5623449"/>
            <a:ext cx="8358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noise addition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2177400" y="5639650"/>
            <a:ext cx="12642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room impulse response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75" y="3067200"/>
            <a:ext cx="3800115" cy="3113274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5"/>
          <p:cNvSpPr/>
          <p:nvPr/>
        </p:nvSpPr>
        <p:spPr>
          <a:xfrm>
            <a:off x="8375" y="2280823"/>
            <a:ext cx="2133600" cy="40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2483175" y="2319225"/>
            <a:ext cx="1916700" cy="63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0" y="0"/>
            <a:ext cx="914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2.2. Literature Review</a:t>
            </a:r>
            <a:r>
              <a:rPr lang="en-US"/>
              <a:t>: </a:t>
            </a:r>
            <a:r>
              <a:rPr b="0" lang="en-US"/>
              <a:t>Noise-robust ASV</a:t>
            </a:r>
            <a:endParaRPr b="0"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[1] Ming, Ji &amp; Hazen, Timothy &amp; Glass, James &amp; Reynolds, Douglas. (2007). Robust speaker recognition in noisy conditions. IEEE Trans Speech Audio Process. Audio, Speech, and Language Processing,</a:t>
            </a:r>
            <a:endParaRPr sz="9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[2] </a:t>
            </a:r>
            <a:r>
              <a:rPr lang="en-US" sz="900">
                <a:solidFill>
                  <a:schemeClr val="dk1"/>
                </a:solidFill>
              </a:rPr>
              <a:t>W. Huang, B. Han, S. Wang, Z. Chen, and Y. Qian, “Robust cross-domain speaker verification with multi-level domain adapters,” in ICASSP 2024 - 2024 IEEE International Conference on Acoustics, Speech and Signal Processing (ICASSP), 2024, pp. 11 781–11 785.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574750" y="586750"/>
            <a:ext cx="46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99"/>
                </a:solidFill>
              </a:rPr>
              <a:t>Noise-robust ASV methods</a:t>
            </a:r>
            <a:endParaRPr sz="2600">
              <a:solidFill>
                <a:srgbClr val="000099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406850" y="1444325"/>
            <a:ext cx="338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Feature Compensation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788850" y="1444325"/>
            <a:ext cx="3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Model Compensation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246" name="Google Shape;246;p26"/>
          <p:cNvCxnSpPr>
            <a:stCxn id="243" idx="2"/>
            <a:endCxn id="244" idx="0"/>
          </p:cNvCxnSpPr>
          <p:nvPr/>
        </p:nvCxnSpPr>
        <p:spPr>
          <a:xfrm flipH="1">
            <a:off x="2099100" y="1171750"/>
            <a:ext cx="27867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6"/>
          <p:cNvCxnSpPr>
            <a:stCxn id="243" idx="2"/>
            <a:endCxn id="245" idx="0"/>
          </p:cNvCxnSpPr>
          <p:nvPr/>
        </p:nvCxnSpPr>
        <p:spPr>
          <a:xfrm>
            <a:off x="4885800" y="1171750"/>
            <a:ext cx="24750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6"/>
          <p:cNvSpPr txBox="1"/>
          <p:nvPr/>
        </p:nvSpPr>
        <p:spPr>
          <a:xfrm>
            <a:off x="0" y="22575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Data Augmentation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443950" y="2271325"/>
            <a:ext cx="2019600" cy="738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Feature-Domain Adaptation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377025" y="2271325"/>
            <a:ext cx="201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Model-Domain Adaptation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7244225" y="2271325"/>
            <a:ext cx="21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Speech Enhancement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2" name="Google Shape;252;p26"/>
          <p:cNvCxnSpPr>
            <a:stCxn id="244" idx="2"/>
            <a:endCxn id="248" idx="0"/>
          </p:cNvCxnSpPr>
          <p:nvPr/>
        </p:nvCxnSpPr>
        <p:spPr>
          <a:xfrm flipH="1">
            <a:off x="1138700" y="1967525"/>
            <a:ext cx="9603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6"/>
          <p:cNvCxnSpPr>
            <a:stCxn id="244" idx="2"/>
            <a:endCxn id="249" idx="0"/>
          </p:cNvCxnSpPr>
          <p:nvPr/>
        </p:nvCxnSpPr>
        <p:spPr>
          <a:xfrm>
            <a:off x="2099000" y="1967525"/>
            <a:ext cx="1354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6"/>
          <p:cNvCxnSpPr>
            <a:stCxn id="245" idx="2"/>
            <a:endCxn id="250" idx="0"/>
          </p:cNvCxnSpPr>
          <p:nvPr/>
        </p:nvCxnSpPr>
        <p:spPr>
          <a:xfrm flipH="1">
            <a:off x="6386750" y="1967525"/>
            <a:ext cx="9741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>
            <a:stCxn id="245" idx="2"/>
            <a:endCxn id="251" idx="0"/>
          </p:cNvCxnSpPr>
          <p:nvPr/>
        </p:nvCxnSpPr>
        <p:spPr>
          <a:xfrm>
            <a:off x="7360850" y="1967525"/>
            <a:ext cx="9501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/>
          <p:nvPr/>
        </p:nvSpPr>
        <p:spPr>
          <a:xfrm>
            <a:off x="17144" y="2281100"/>
            <a:ext cx="2133600" cy="40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345" y="3010225"/>
            <a:ext cx="4201556" cy="32025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00" y="3009225"/>
            <a:ext cx="2139150" cy="3044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/>
          <p:nvPr/>
        </p:nvSpPr>
        <p:spPr>
          <a:xfrm>
            <a:off x="5391936" y="2325156"/>
            <a:ext cx="1940400" cy="63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712900" y="3122625"/>
            <a:ext cx="2623200" cy="3045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7524069" y="2325150"/>
            <a:ext cx="1556700" cy="63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4463550" y="3010675"/>
            <a:ext cx="4469400" cy="3202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/>
          <p:nvPr/>
        </p:nvSpPr>
        <p:spPr>
          <a:xfrm>
            <a:off x="1450850" y="5878365"/>
            <a:ext cx="7693200" cy="917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[115] </a:t>
            </a:r>
            <a:r>
              <a:rPr lang="en-US" sz="800">
                <a:solidFill>
                  <a:schemeClr val="dk1"/>
                </a:solidFill>
              </a:rPr>
              <a:t>S. Shon, H. Tang, and J. R. Glass, “Voiceid loss: Speech enhancement for speaker verification,” in Interspeech, 2019.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[114] </a:t>
            </a:r>
            <a:r>
              <a:rPr lang="en-US" sz="800">
                <a:solidFill>
                  <a:schemeClr val="dk1"/>
                </a:solidFill>
              </a:rPr>
              <a:t>Y. Wu, L. Wang, K. A. Lee, M. Liu, and J. Dang, “Joint Feature Enhancement and Speaker Recognition with Multi-Objective Task-Oriented Network,” in Proc. Interspeech 2021, 2021, pp. 1089–1093.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[138] Y. Sun, H. Zhang, L. Wang, K. A. Lee, M. Liu, and J. Dang, “Noise-disentanglement metric learning for robust speaker verification,” CASSP 2023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[132]  D. Cai, W. Cai, and M. Li, “Within-sample variability-invariant loss for robust speaker recognition under noisy environments, ICASSP 2020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[117] Ju-Ho Kim, Jungwoo Heo, Hye-jin Shim, &amp; Ha-Jin Yu (2022). Extended U-Net for Speaker Verification in Noisy Environments. In Proc. Interspeech 2022 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[139] J.-H. Kim, J. Heo, H.-S. Shin, C.-Y. Lim, and H.-J. Yu, “Diff-sv: A unified hierarchical framework for noise-robust speaker verification using score-based diffusion</a:t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probabilistic models,” ICASSP 2024</a:t>
            </a:r>
            <a:endParaRPr sz="800">
              <a:solidFill>
                <a:schemeClr val="dk1"/>
              </a:solidFill>
            </a:endParaRPr>
          </a:p>
          <a:p>
            <a:pPr indent="0" lvl="0" marL="5714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9" name="Google Shape;269;p27"/>
          <p:cNvSpPr txBox="1"/>
          <p:nvPr>
            <p:ph type="title"/>
          </p:nvPr>
        </p:nvSpPr>
        <p:spPr>
          <a:xfrm>
            <a:off x="0" y="0"/>
            <a:ext cx="914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2.2. Literature Review</a:t>
            </a:r>
            <a:r>
              <a:rPr lang="en-US" sz="3100"/>
              <a:t>: </a:t>
            </a:r>
            <a:r>
              <a:rPr b="0" lang="en-US" sz="3100"/>
              <a:t>Baseline results</a:t>
            </a:r>
            <a:endParaRPr b="0" sz="3100"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302650" y="6245225"/>
            <a:ext cx="38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525" y="741779"/>
            <a:ext cx="7149300" cy="5206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88800" y="5065000"/>
            <a:ext cx="80160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Current state-of-the-art results in EER of noise-robust ASV models on VoxCeleb 1 test set. Different SNR levels of MUSAN noisy audio are added to the original utterance to assess the robustness of ASV models across varying noise levels.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82944" y="459031"/>
            <a:ext cx="7149300" cy="400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Train set:</a:t>
            </a:r>
            <a:r>
              <a:rPr lang="en-US">
                <a:solidFill>
                  <a:schemeClr val="dk1"/>
                </a:solidFill>
              </a:rPr>
              <a:t> VoxCeleb 1 dev set			</a:t>
            </a:r>
            <a:r>
              <a:rPr b="1" lang="en-US">
                <a:solidFill>
                  <a:schemeClr val="dk1"/>
                </a:solidFill>
              </a:rPr>
              <a:t>Eval set:</a:t>
            </a:r>
            <a:r>
              <a:rPr lang="en-US">
                <a:solidFill>
                  <a:schemeClr val="dk1"/>
                </a:solidFill>
              </a:rPr>
              <a:t> VoxCeleb 1 test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5157125" y="872780"/>
            <a:ext cx="1491000" cy="415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1628475" y="872790"/>
            <a:ext cx="1594200" cy="415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3323850" y="873380"/>
            <a:ext cx="831600" cy="415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256850" y="872780"/>
            <a:ext cx="751200" cy="415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6933300" y="1616550"/>
            <a:ext cx="300000" cy="250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7238400" y="1549350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Speech Enhancement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6933300" y="2073750"/>
            <a:ext cx="300000" cy="250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7238400" y="2006550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Model adaptation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933300" y="2530950"/>
            <a:ext cx="300000" cy="250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7238400" y="2463750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Feature</a:t>
            </a:r>
            <a:r>
              <a:rPr lang="en-US" sz="1300">
                <a:solidFill>
                  <a:schemeClr val="dk1"/>
                </a:solidFill>
              </a:rPr>
              <a:t> adaptation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0" y="0"/>
            <a:ext cx="914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2.2. Literature Review</a:t>
            </a:r>
            <a:r>
              <a:rPr lang="en-US"/>
              <a:t>: </a:t>
            </a:r>
            <a:r>
              <a:rPr b="0" lang="en-US"/>
              <a:t>Baseline results</a:t>
            </a:r>
            <a:endParaRPr b="0"/>
          </a:p>
        </p:txBody>
      </p:sp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Yafeng Chen, undefined., et al, "3D-Speaker-Toolkit: An Open Source Toolkit for Multi-modal Speaker Verification and Diarization," 2024.</a:t>
            </a:r>
            <a:endParaRPr sz="9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[2] </a:t>
            </a:r>
            <a:r>
              <a:rPr lang="en-US" sz="900">
                <a:solidFill>
                  <a:schemeClr val="dk1"/>
                </a:solidFill>
              </a:rPr>
              <a:t>Xiyuan Wang, undefined., et al, "P-vectors: A Parallel-coupled TDNN/Transformer Network for Speaker Verification," in Proc. INTERSPEECH 2023, 2023, pp. 3182–3186.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349950" y="5044575"/>
            <a:ext cx="84441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Current state-of-the-art results in EER (%) of noise-robust ASV models on VoxCeleb 1 dataset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997344" y="597291"/>
            <a:ext cx="71493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Train set:</a:t>
            </a:r>
            <a:r>
              <a:rPr lang="en-US" sz="1500">
                <a:solidFill>
                  <a:schemeClr val="dk1"/>
                </a:solidFill>
              </a:rPr>
              <a:t> VoxCeleb 2 dev set			</a:t>
            </a:r>
            <a:r>
              <a:rPr b="1" lang="en-US" sz="1500">
                <a:solidFill>
                  <a:schemeClr val="dk1"/>
                </a:solidFill>
              </a:rPr>
              <a:t>Eval set:</a:t>
            </a:r>
            <a:r>
              <a:rPr lang="en-US" sz="1500">
                <a:solidFill>
                  <a:schemeClr val="dk1"/>
                </a:solidFill>
              </a:rPr>
              <a:t> VoxCeleb 1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94" name="Google Shape;294;p28"/>
          <p:cNvGraphicFramePr/>
          <p:nvPr/>
        </p:nvGraphicFramePr>
        <p:xfrm>
          <a:off x="574225" y="14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{91D7C8B0-5EDD-466F-A547-11B00AC725E2}</a:tableStyleId>
              </a:tblPr>
              <a:tblGrid>
                <a:gridCol w="799650"/>
                <a:gridCol w="1172575"/>
                <a:gridCol w="1478425"/>
                <a:gridCol w="903825"/>
                <a:gridCol w="1240675"/>
                <a:gridCol w="1283075"/>
                <a:gridCol w="1311350"/>
              </a:tblGrid>
              <a:tr h="3962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type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Params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EER (%)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MFA-Conformer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20.9M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r>
                        <a:rPr lang="en-US"/>
                        <a:t>D-CNN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ResNet34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6.34M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1.11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TDNN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ECAPA-TDNN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20.7M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2D-CNN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ERes2Net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6.61M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TDNN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CAM++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7.18M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1.70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D-CNN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DF-ResNet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6.98M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0" y="6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263900" y="823650"/>
            <a:ext cx="88026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Introduction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What is Automatic Speaker Verification (ASV)?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Challenge for ASV system?</a:t>
            </a:r>
            <a:endParaRPr/>
          </a:p>
          <a:p>
            <a:pPr indent="0" lvl="0" marL="742932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Literature Review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Overview of ASV system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Current approaches of noise-robust ASV models 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b="1" lang="en-US"/>
              <a:t>Method</a:t>
            </a:r>
            <a:endParaRPr b="1"/>
          </a:p>
          <a:p>
            <a:pPr indent="-285743" lvl="1" marL="742932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Emphasized Non-target Speakers In Knowledge Distillation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Conclusion and Future Works</a:t>
            </a:r>
            <a:endParaRPr/>
          </a:p>
          <a:p>
            <a:pPr indent="-1904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0" y="0"/>
            <a:ext cx="91440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/>
              <a:t>3. </a:t>
            </a:r>
            <a:r>
              <a:rPr lang="en-US" sz="2800"/>
              <a:t>Method</a:t>
            </a:r>
            <a:r>
              <a:rPr lang="en-US" sz="2800"/>
              <a:t>: Knowledge Distillation for Robust ASV: </a:t>
            </a:r>
            <a:r>
              <a:rPr b="0" lang="en-US" sz="2800"/>
              <a:t>Emphasized Non-target Speakers In Knowledge Distillation</a:t>
            </a:r>
            <a:endParaRPr b="0" sz="2800"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263900" y="1856675"/>
            <a:ext cx="8802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/>
            </a:pPr>
            <a:r>
              <a:rPr lang="en-US"/>
              <a:t>Motivation</a:t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/>
            </a:pPr>
            <a:r>
              <a:rPr lang="en-US"/>
              <a:t>Proposed Method</a:t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Experiment results</a:t>
            </a:r>
            <a:endParaRPr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44150" y="3724325"/>
            <a:ext cx="92421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Included Publication</a:t>
            </a:r>
            <a:r>
              <a:rPr lang="en-US"/>
              <a:t>:</a:t>
            </a:r>
            <a:endParaRPr/>
          </a:p>
          <a:p>
            <a:pPr indent="0" lvl="0" marL="34289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Emphasized Non-Target Speaker Knowledge in Knowledge Distillation for Automatic Speaker Verification </a:t>
            </a:r>
            <a:endParaRPr/>
          </a:p>
          <a:p>
            <a:pPr indent="0" lvl="0" marL="34289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Truong, D.T.</a:t>
            </a:r>
            <a:r>
              <a:rPr lang="en-US" sz="1700">
                <a:solidFill>
                  <a:schemeClr val="dk1"/>
                </a:solidFill>
              </a:rPr>
              <a:t>, Tao, R., Yip, J., Aik Lee, K., and Chng, E, published at ICASSP 2024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0" y="0"/>
            <a:ext cx="9144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3.1. Motivation: </a:t>
            </a:r>
            <a:r>
              <a:rPr b="0" lang="en-US" sz="2800"/>
              <a:t>Self-supervised learning</a:t>
            </a:r>
            <a:endParaRPr b="0" sz="2800"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0" y="567025"/>
            <a:ext cx="9954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4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Self-supervised learning (SSL) is trained by:</a:t>
            </a:r>
            <a:endParaRPr sz="1900">
              <a:solidFill>
                <a:schemeClr val="dk1"/>
              </a:solidFill>
            </a:endParaRPr>
          </a:p>
          <a:p>
            <a:pPr indent="-285743" lvl="1" marL="742932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–"/>
            </a:pPr>
            <a:r>
              <a:rPr lang="en-US" sz="1600"/>
              <a:t>Training data without manual label annotation</a:t>
            </a:r>
            <a:endParaRPr sz="1600"/>
          </a:p>
          <a:p>
            <a:pPr indent="-285743" lvl="1" marL="742932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–"/>
            </a:pPr>
            <a:r>
              <a:rPr lang="en-US" sz="1600"/>
              <a:t>Labels are extracted by using one part of the input or the other input </a:t>
            </a:r>
            <a:endParaRPr sz="1600"/>
          </a:p>
          <a:p>
            <a:pPr indent="-298441" lvl="0" marL="342891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With the huge amount of unlabeled data, SSL models can learn robust data representation</a:t>
            </a:r>
            <a:endParaRPr sz="1700"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8291875" y="6245225"/>
            <a:ext cx="394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00" y="13499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/>
          <p:nvPr/>
        </p:nvSpPr>
        <p:spPr>
          <a:xfrm>
            <a:off x="1450843" y="6397625"/>
            <a:ext cx="6955800" cy="419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Chen, Sanyuan et al. “WavLM: Large-Scale Self-Supervised Pre-Training for Full Stack Speech Processing.” IEEE Journal of Selected Topics in Signal Processing 16 (2021)</a:t>
            </a:r>
            <a:endParaRPr sz="900"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00" y="2188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0" y="4922650"/>
            <a:ext cx="3683400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257" y="5969925"/>
            <a:ext cx="368338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1"/>
          <p:cNvCxnSpPr>
            <a:stCxn id="326" idx="0"/>
            <a:endCxn id="325" idx="2"/>
          </p:cNvCxnSpPr>
          <p:nvPr/>
        </p:nvCxnSpPr>
        <p:spPr>
          <a:xfrm rot="10800000">
            <a:off x="3744948" y="5358225"/>
            <a:ext cx="0" cy="611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1"/>
          <p:cNvSpPr txBox="1"/>
          <p:nvPr/>
        </p:nvSpPr>
        <p:spPr>
          <a:xfrm>
            <a:off x="1903325" y="4048050"/>
            <a:ext cx="36834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WavLM Encoder layers</a:t>
            </a:r>
            <a:endParaRPr b="1" sz="1600"/>
          </a:p>
        </p:txBody>
      </p:sp>
      <p:cxnSp>
        <p:nvCxnSpPr>
          <p:cNvPr id="329" name="Google Shape;329;p31"/>
          <p:cNvCxnSpPr>
            <a:stCxn id="325" idx="0"/>
            <a:endCxn id="328" idx="2"/>
          </p:cNvCxnSpPr>
          <p:nvPr/>
        </p:nvCxnSpPr>
        <p:spPr>
          <a:xfrm rot="10800000">
            <a:off x="3744950" y="4479250"/>
            <a:ext cx="0" cy="44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1"/>
          <p:cNvSpPr txBox="1"/>
          <p:nvPr/>
        </p:nvSpPr>
        <p:spPr>
          <a:xfrm>
            <a:off x="7073125" y="4048050"/>
            <a:ext cx="14274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K-Means</a:t>
            </a:r>
            <a:endParaRPr b="1" sz="1600"/>
          </a:p>
        </p:txBody>
      </p:sp>
      <p:cxnSp>
        <p:nvCxnSpPr>
          <p:cNvPr id="331" name="Google Shape;331;p31"/>
          <p:cNvCxnSpPr>
            <a:stCxn id="326" idx="3"/>
            <a:endCxn id="330" idx="2"/>
          </p:cNvCxnSpPr>
          <p:nvPr/>
        </p:nvCxnSpPr>
        <p:spPr>
          <a:xfrm flipH="1" rot="10800000">
            <a:off x="5586638" y="4479225"/>
            <a:ext cx="2200200" cy="1687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2" name="Google Shape;332;p31"/>
          <p:cNvSpPr txBox="1"/>
          <p:nvPr/>
        </p:nvSpPr>
        <p:spPr>
          <a:xfrm>
            <a:off x="677675" y="5966625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audio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677675" y="4910138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Mixing audio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3759985" y="549500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Add noise </a:t>
            </a:r>
            <a:r>
              <a:rPr lang="en-US"/>
              <a:t>| </a:t>
            </a:r>
            <a:r>
              <a:rPr i="1" lang="en-US"/>
              <a:t>Utterance mixing</a:t>
            </a:r>
            <a:endParaRPr i="1"/>
          </a:p>
        </p:txBody>
      </p:sp>
      <p:sp>
        <p:nvSpPr>
          <p:cNvPr id="335" name="Google Shape;335;p31"/>
          <p:cNvSpPr txBox="1"/>
          <p:nvPr/>
        </p:nvSpPr>
        <p:spPr>
          <a:xfrm>
            <a:off x="2055650" y="2759650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z1</a:t>
            </a:r>
            <a:endParaRPr sz="1300"/>
          </a:p>
        </p:txBody>
      </p:sp>
      <p:sp>
        <p:nvSpPr>
          <p:cNvPr id="336" name="Google Shape;336;p31"/>
          <p:cNvSpPr txBox="1"/>
          <p:nvPr/>
        </p:nvSpPr>
        <p:spPr>
          <a:xfrm>
            <a:off x="3557375" y="276877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z2</a:t>
            </a:r>
            <a:endParaRPr sz="1300"/>
          </a:p>
        </p:txBody>
      </p:sp>
      <p:sp>
        <p:nvSpPr>
          <p:cNvPr id="337" name="Google Shape;337;p31"/>
          <p:cNvSpPr txBox="1"/>
          <p:nvPr/>
        </p:nvSpPr>
        <p:spPr>
          <a:xfrm>
            <a:off x="5098600" y="276852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z3</a:t>
            </a:r>
            <a:endParaRPr sz="1300"/>
          </a:p>
        </p:txBody>
      </p:sp>
      <p:sp>
        <p:nvSpPr>
          <p:cNvPr id="338" name="Google Shape;338;p31"/>
          <p:cNvSpPr txBox="1"/>
          <p:nvPr/>
        </p:nvSpPr>
        <p:spPr>
          <a:xfrm>
            <a:off x="2055650" y="3369250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h1</a:t>
            </a:r>
            <a:endParaRPr sz="1300"/>
          </a:p>
        </p:txBody>
      </p:sp>
      <p:sp>
        <p:nvSpPr>
          <p:cNvPr id="339" name="Google Shape;339;p31"/>
          <p:cNvSpPr txBox="1"/>
          <p:nvPr/>
        </p:nvSpPr>
        <p:spPr>
          <a:xfrm>
            <a:off x="3557375" y="337837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h2</a:t>
            </a:r>
            <a:endParaRPr sz="1300"/>
          </a:p>
        </p:txBody>
      </p:sp>
      <p:sp>
        <p:nvSpPr>
          <p:cNvPr id="340" name="Google Shape;340;p31"/>
          <p:cNvSpPr txBox="1"/>
          <p:nvPr/>
        </p:nvSpPr>
        <p:spPr>
          <a:xfrm>
            <a:off x="5098600" y="337812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h3</a:t>
            </a:r>
            <a:endParaRPr sz="1300"/>
          </a:p>
        </p:txBody>
      </p:sp>
      <p:cxnSp>
        <p:nvCxnSpPr>
          <p:cNvPr id="341" name="Google Shape;341;p31"/>
          <p:cNvCxnSpPr>
            <a:stCxn id="328" idx="0"/>
            <a:endCxn id="339" idx="2"/>
          </p:cNvCxnSpPr>
          <p:nvPr/>
        </p:nvCxnSpPr>
        <p:spPr>
          <a:xfrm rot="10800000">
            <a:off x="3745025" y="3763350"/>
            <a:ext cx="0" cy="284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1"/>
          <p:cNvCxnSpPr>
            <a:endCxn id="340" idx="2"/>
          </p:cNvCxnSpPr>
          <p:nvPr/>
        </p:nvCxnSpPr>
        <p:spPr>
          <a:xfrm flipH="1" rot="10800000">
            <a:off x="5281450" y="3763025"/>
            <a:ext cx="4800" cy="29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/>
          <p:nvPr/>
        </p:nvCxnSpPr>
        <p:spPr>
          <a:xfrm flipH="1" rot="10800000">
            <a:off x="2203650" y="3756600"/>
            <a:ext cx="4800" cy="29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1"/>
          <p:cNvSpPr txBox="1"/>
          <p:nvPr/>
        </p:nvSpPr>
        <p:spPr>
          <a:xfrm>
            <a:off x="677675" y="276111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Pseudo-label</a:t>
            </a: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163675" y="337072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embeddings</a:t>
            </a:r>
            <a:endParaRPr/>
          </a:p>
        </p:txBody>
      </p:sp>
      <p:cxnSp>
        <p:nvCxnSpPr>
          <p:cNvPr id="346" name="Google Shape;346;p31"/>
          <p:cNvCxnSpPr>
            <a:stCxn id="335" idx="0"/>
            <a:endCxn id="330" idx="0"/>
          </p:cNvCxnSpPr>
          <p:nvPr/>
        </p:nvCxnSpPr>
        <p:spPr>
          <a:xfrm flipH="1" rot="-5400000">
            <a:off x="4370750" y="632200"/>
            <a:ext cx="1288500" cy="5543400"/>
          </a:xfrm>
          <a:prstGeom prst="bentConnector3">
            <a:avLst>
              <a:gd fmla="val -18481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7" name="Google Shape;347;p31"/>
          <p:cNvCxnSpPr>
            <a:endCxn id="336" idx="0"/>
          </p:cNvCxnSpPr>
          <p:nvPr/>
        </p:nvCxnSpPr>
        <p:spPr>
          <a:xfrm>
            <a:off x="3745025" y="2546475"/>
            <a:ext cx="0" cy="222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8" name="Google Shape;34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565" y="2891200"/>
            <a:ext cx="307609" cy="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5866474" y="3006950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Mask prediction loss</a:t>
            </a:r>
            <a:endParaRPr i="1"/>
          </a:p>
        </p:txBody>
      </p:sp>
      <p:cxnSp>
        <p:nvCxnSpPr>
          <p:cNvPr id="350" name="Google Shape;350;p31"/>
          <p:cNvCxnSpPr/>
          <p:nvPr/>
        </p:nvCxnSpPr>
        <p:spPr>
          <a:xfrm>
            <a:off x="5286250" y="2540000"/>
            <a:ext cx="0" cy="228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1"/>
          <p:cNvSpPr/>
          <p:nvPr/>
        </p:nvSpPr>
        <p:spPr>
          <a:xfrm>
            <a:off x="2203650" y="4961150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3499050" y="4941511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5016975" y="4964648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7913725" y="4974403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(1)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3340650" y="5463987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(2)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5627214" y="4943775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(3) Masking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3853677" y="370086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(4)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5775177" y="277746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(5)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49950" y="2099196"/>
            <a:ext cx="8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Recent SSL WavLM [1] can extract noise-robust speech representation </a:t>
            </a:r>
            <a:endParaRPr sz="1800"/>
          </a:p>
        </p:txBody>
      </p:sp>
      <p:cxnSp>
        <p:nvCxnSpPr>
          <p:cNvPr id="360" name="Google Shape;360;p31"/>
          <p:cNvCxnSpPr/>
          <p:nvPr/>
        </p:nvCxnSpPr>
        <p:spPr>
          <a:xfrm>
            <a:off x="223652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1"/>
          <p:cNvCxnSpPr/>
          <p:nvPr/>
        </p:nvCxnSpPr>
        <p:spPr>
          <a:xfrm>
            <a:off x="261752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1"/>
          <p:cNvCxnSpPr/>
          <p:nvPr/>
        </p:nvCxnSpPr>
        <p:spPr>
          <a:xfrm>
            <a:off x="296474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/>
          <p:nvPr/>
        </p:nvCxnSpPr>
        <p:spPr>
          <a:xfrm>
            <a:off x="322712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/>
          <p:nvPr/>
        </p:nvCxnSpPr>
        <p:spPr>
          <a:xfrm>
            <a:off x="354606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3861858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415566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446046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4821821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1"/>
          <p:cNvCxnSpPr/>
          <p:nvPr/>
        </p:nvCxnSpPr>
        <p:spPr>
          <a:xfrm>
            <a:off x="514626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1"/>
          <p:cNvCxnSpPr/>
          <p:nvPr/>
        </p:nvCxnSpPr>
        <p:spPr>
          <a:xfrm>
            <a:off x="5451060" y="59907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-117100" y="823650"/>
            <a:ext cx="91440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Name: </a:t>
            </a:r>
            <a:r>
              <a:rPr lang="en-US">
                <a:solidFill>
                  <a:schemeClr val="dk1"/>
                </a:solidFill>
              </a:rPr>
              <a:t>Truong Duc Tuan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Matriculated date: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10-Jan-2023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Supervisor: </a:t>
            </a:r>
            <a:r>
              <a:rPr lang="en-US">
                <a:solidFill>
                  <a:schemeClr val="dk1"/>
                </a:solidFill>
              </a:rPr>
              <a:t>Assoc. Prof. Chng Eng Siong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CGPA: </a:t>
            </a:r>
            <a:r>
              <a:rPr lang="en-US">
                <a:solidFill>
                  <a:schemeClr val="dk1"/>
                </a:solidFill>
              </a:rPr>
              <a:t>4.83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Research Topic</a:t>
            </a:r>
            <a:r>
              <a:rPr b="1" lang="en-US"/>
              <a:t>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Noise-Robust Automatic Speaker Verification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Publication:</a:t>
            </a:r>
            <a:br>
              <a:rPr b="1" lang="en-US"/>
            </a:br>
            <a:r>
              <a:rPr lang="en-US" sz="1600">
                <a:solidFill>
                  <a:schemeClr val="dk1"/>
                </a:solidFill>
              </a:rPr>
              <a:t>1. </a:t>
            </a:r>
            <a:r>
              <a:rPr b="1" lang="en-US" sz="1600">
                <a:solidFill>
                  <a:schemeClr val="dk1"/>
                </a:solidFill>
              </a:rPr>
              <a:t>Duc-Tuan Truong, </a:t>
            </a:r>
            <a:r>
              <a:rPr lang="en-US" sz="1600">
                <a:solidFill>
                  <a:schemeClr val="dk1"/>
                </a:solidFill>
              </a:rPr>
              <a:t>Ruijie Tao, Jia Qi Yip, Kong Aik Lee, and Eng Siong Chng. </a:t>
            </a:r>
            <a:r>
              <a:rPr i="1" lang="en-US" sz="1600">
                <a:solidFill>
                  <a:schemeClr val="dk1"/>
                </a:solidFill>
              </a:rPr>
              <a:t>Emphasized Non-Target Speaker Knowledge in Knowledge Distillation for Automatic Speaker Verification</a:t>
            </a:r>
            <a:r>
              <a:rPr lang="en-US" sz="1600">
                <a:solidFill>
                  <a:schemeClr val="dk1"/>
                </a:solidFill>
              </a:rPr>
              <a:t>. In </a:t>
            </a:r>
            <a:r>
              <a:rPr b="1" lang="en-US" sz="1600">
                <a:solidFill>
                  <a:schemeClr val="dk1"/>
                </a:solidFill>
              </a:rPr>
              <a:t>ICASSP 2024</a:t>
            </a:r>
            <a:r>
              <a:rPr lang="en-US" sz="1600">
                <a:solidFill>
                  <a:schemeClr val="dk1"/>
                </a:solidFill>
              </a:rPr>
              <a:t> - 2024 IEEE International Conference on Acoustics, Speech and Signal Processing (ICASSP). IEEE, 10336–10340.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2. </a:t>
            </a:r>
            <a:r>
              <a:rPr b="1" lang="en-US" sz="1600">
                <a:solidFill>
                  <a:schemeClr val="dk1"/>
                </a:solidFill>
              </a:rPr>
              <a:t>Duc-Tuan Truong,</a:t>
            </a:r>
            <a:r>
              <a:rPr lang="en-US" sz="1600">
                <a:solidFill>
                  <a:schemeClr val="dk1"/>
                </a:solidFill>
              </a:rPr>
              <a:t> Ruijie Tao, Tuan Nguyen, Hieu-Thi Luong, Kong Aik Lee, and Eng Siong Chng. </a:t>
            </a:r>
            <a:r>
              <a:rPr i="1" lang="en-US" sz="1600">
                <a:solidFill>
                  <a:schemeClr val="dk1"/>
                </a:solidFill>
              </a:rPr>
              <a:t>Temporal-Channel Modeling in Multi-head Self-Attention for Synthetic Speech Detection</a:t>
            </a:r>
            <a:r>
              <a:rPr lang="en-US" sz="1600">
                <a:solidFill>
                  <a:schemeClr val="dk1"/>
                </a:solidFill>
              </a:rPr>
              <a:t>. to appear at </a:t>
            </a:r>
            <a:r>
              <a:rPr b="1" lang="en-US" sz="1600">
                <a:solidFill>
                  <a:schemeClr val="dk1"/>
                </a:solidFill>
              </a:rPr>
              <a:t>INTERSPEECH 2024 </a:t>
            </a:r>
            <a:r>
              <a:rPr lang="en-US" sz="1600">
                <a:solidFill>
                  <a:schemeClr val="dk1"/>
                </a:solidFill>
              </a:rPr>
              <a:t>- Annual Conference of the International Speech Communication Association</a:t>
            </a:r>
            <a:r>
              <a:rPr b="1" lang="en-US" sz="1600">
                <a:solidFill>
                  <a:schemeClr val="dk1"/>
                </a:solidFill>
              </a:rPr>
              <a:t>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0" y="6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3.1. </a:t>
            </a:r>
            <a:r>
              <a:rPr lang="en-US" sz="2800"/>
              <a:t>Motivation: </a:t>
            </a:r>
            <a:r>
              <a:rPr b="0" lang="en-US" sz="2800"/>
              <a:t>Robust Large SSL model</a:t>
            </a:r>
            <a:r>
              <a:rPr lang="en-US" sz="2800"/>
              <a:t> 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95850" y="521375"/>
            <a:ext cx="873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By finetuning WavLM with downstream ASV model ECAPA-TDNN with the ASV task, WavLM+ECAPA-TDNN achieve SOTA results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1450843" y="6245225"/>
            <a:ext cx="6955800" cy="419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Chen, Sanyuan et al. “WavLM: Large-Scale Self-Supervised Pre-Training for Full Stack Speech Processing.” IEEE Journal of Selected Topics in Signal Processing 16 (2021).</a:t>
            </a:r>
            <a:endParaRPr sz="900"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95850" y="5779173"/>
            <a:ext cx="8739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09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However, WavLM is large-scale model with total number of parameter up to 320 millions.</a:t>
            </a:r>
            <a:endParaRPr sz="2000"/>
          </a:p>
        </p:txBody>
      </p:sp>
      <p:pic>
        <p:nvPicPr>
          <p:cNvPr id="381" name="Google Shape;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350"/>
            <a:ext cx="8839201" cy="1231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32"/>
          <p:cNvGraphicFramePr/>
          <p:nvPr/>
        </p:nvGraphicFramePr>
        <p:xfrm>
          <a:off x="4983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{91D7C8B0-5EDD-466F-A547-11B00AC725E2}</a:tableStyleId>
              </a:tblPr>
              <a:tblGrid>
                <a:gridCol w="1287775"/>
                <a:gridCol w="2075800"/>
                <a:gridCol w="999050"/>
                <a:gridCol w="1258400"/>
                <a:gridCol w="1405250"/>
                <a:gridCol w="1405250"/>
              </a:tblGrid>
              <a:tr h="3962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type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Params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EER (%)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VoxCeleb1-H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2D-CNN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ResNet34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6.34M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1.11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1D-CNN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ECAPA-TDNN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20.7M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2D-CNN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ERes2Net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6.61M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1D-CNN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CAM++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7.18M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1.70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1D-CNN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DF-ResNet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6.98M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WavLM-ECAPA-TDNN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316M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0.38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0.48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813" y="29572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13" y="2509525"/>
            <a:ext cx="8167656" cy="370126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3"/>
          <p:cNvSpPr/>
          <p:nvPr/>
        </p:nvSpPr>
        <p:spPr>
          <a:xfrm>
            <a:off x="6624538" y="2468813"/>
            <a:ext cx="2349600" cy="378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6748088" y="4810550"/>
            <a:ext cx="227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r>
              <a:rPr lang="en-US" sz="1000"/>
              <a:t>: the number of training speakers</a:t>
            </a:r>
            <a:endParaRPr sz="1000"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152400" y="1785350"/>
            <a:ext cx="8991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49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Knowledge Distillation (KD) is to train compact </a:t>
            </a:r>
            <a:r>
              <a:rPr lang="en-US" sz="2000">
                <a:solidFill>
                  <a:schemeClr val="dk1"/>
                </a:solidFill>
              </a:rPr>
              <a:t>student </a:t>
            </a:r>
            <a:r>
              <a:rPr lang="en-US" sz="2000">
                <a:solidFill>
                  <a:schemeClr val="dk1"/>
                </a:solidFill>
              </a:rPr>
              <a:t>models with the supervision of large and strong </a:t>
            </a:r>
            <a:r>
              <a:rPr lang="en-US" sz="2000">
                <a:solidFill>
                  <a:schemeClr val="dk1"/>
                </a:solidFill>
              </a:rPr>
              <a:t>teacher </a:t>
            </a:r>
            <a:r>
              <a:rPr lang="en-US" sz="2000">
                <a:solidFill>
                  <a:schemeClr val="dk1"/>
                </a:solidFill>
              </a:rPr>
              <a:t>models.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4" name="Google Shape;394;p33"/>
          <p:cNvSpPr txBox="1"/>
          <p:nvPr>
            <p:ph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3.1. Motivation: </a:t>
            </a:r>
            <a:r>
              <a:rPr b="0" lang="en-US" sz="2800"/>
              <a:t>Knowledge Distillation</a:t>
            </a:r>
            <a:endParaRPr sz="2800"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150" y="3250551"/>
            <a:ext cx="2133600" cy="8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/>
        </p:nvSpPr>
        <p:spPr>
          <a:xfrm>
            <a:off x="7050350" y="4123400"/>
            <a:ext cx="22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output </a:t>
            </a:r>
            <a:r>
              <a:rPr lang="en-US" sz="1200"/>
              <a:t>probability</a:t>
            </a:r>
            <a:r>
              <a:rPr lang="en-US" sz="1200"/>
              <a:t>  of a speaker </a:t>
            </a:r>
            <a:r>
              <a:rPr i="1" lang="en-US" sz="1200"/>
              <a:t>i</a:t>
            </a:r>
            <a:r>
              <a:rPr lang="en-US" sz="1200"/>
              <a:t> among K </a:t>
            </a:r>
            <a:r>
              <a:rPr lang="en-US" sz="1200"/>
              <a:t>speakers</a:t>
            </a:r>
            <a:endParaRPr sz="1200"/>
          </a:p>
        </p:txBody>
      </p:sp>
      <p:sp>
        <p:nvSpPr>
          <p:cNvPr id="397" name="Google Shape;397;p33"/>
          <p:cNvSpPr/>
          <p:nvPr/>
        </p:nvSpPr>
        <p:spPr>
          <a:xfrm>
            <a:off x="6472175" y="2998275"/>
            <a:ext cx="99300" cy="29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" y="599450"/>
            <a:ext cx="8896350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33"/>
          <p:cNvCxnSpPr/>
          <p:nvPr/>
        </p:nvCxnSpPr>
        <p:spPr>
          <a:xfrm flipH="1" rot="10800000">
            <a:off x="3608100" y="1404725"/>
            <a:ext cx="1230300" cy="268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00" name="Google Shape;400;p33"/>
          <p:cNvCxnSpPr>
            <a:stCxn id="397" idx="3"/>
          </p:cNvCxnSpPr>
          <p:nvPr/>
        </p:nvCxnSpPr>
        <p:spPr>
          <a:xfrm flipH="1" rot="10800000">
            <a:off x="6571475" y="1418775"/>
            <a:ext cx="1179600" cy="3076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01" name="Google Shape;401;p33"/>
          <p:cNvSpPr txBox="1"/>
          <p:nvPr/>
        </p:nvSpPr>
        <p:spPr>
          <a:xfrm>
            <a:off x="8572500" y="1521892"/>
            <a:ext cx="2049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endParaRPr sz="1000"/>
          </a:p>
        </p:txBody>
      </p:sp>
      <p:sp>
        <p:nvSpPr>
          <p:cNvPr id="402" name="Google Shape;402;p33"/>
          <p:cNvSpPr txBox="1"/>
          <p:nvPr/>
        </p:nvSpPr>
        <p:spPr>
          <a:xfrm>
            <a:off x="8924003" y="1583352"/>
            <a:ext cx="2049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endParaRPr sz="1000"/>
          </a:p>
        </p:txBody>
      </p:sp>
      <p:sp>
        <p:nvSpPr>
          <p:cNvPr id="403" name="Google Shape;403;p33"/>
          <p:cNvSpPr txBox="1"/>
          <p:nvPr/>
        </p:nvSpPr>
        <p:spPr>
          <a:xfrm>
            <a:off x="282200" y="4537550"/>
            <a:ext cx="124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utterance of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speaker </a:t>
            </a:r>
            <a:r>
              <a:rPr i="1" lang="en-US" sz="1200"/>
              <a:t>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4"/>
          <p:cNvSpPr txBox="1"/>
          <p:nvPr>
            <p:ph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3.1. Motivation:</a:t>
            </a:r>
            <a:r>
              <a:rPr lang="en-US" sz="2800"/>
              <a:t> </a:t>
            </a:r>
            <a:r>
              <a:rPr b="0" lang="en-US" sz="2800"/>
              <a:t>Problem with label-level KD</a:t>
            </a:r>
            <a:endParaRPr b="0" sz="2800"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52400" y="5519150"/>
            <a:ext cx="8991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1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Conventional label-level knowledge distillation overlooks the significant knowledge from non-target speakers due to the high value of the probability of target speaker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24" y="1462914"/>
            <a:ext cx="10065" cy="1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75" y="911680"/>
            <a:ext cx="8630631" cy="455746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5605614" y="1435240"/>
            <a:ext cx="268500" cy="153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6656143" y="861550"/>
            <a:ext cx="2482800" cy="46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5596028" y="3818892"/>
            <a:ext cx="268500" cy="153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34"/>
          <p:cNvCxnSpPr>
            <a:stCxn id="414" idx="3"/>
          </p:cNvCxnSpPr>
          <p:nvPr/>
        </p:nvCxnSpPr>
        <p:spPr>
          <a:xfrm>
            <a:off x="5874114" y="2201290"/>
            <a:ext cx="1494600" cy="100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4"/>
          <p:cNvCxnSpPr/>
          <p:nvPr/>
        </p:nvCxnSpPr>
        <p:spPr>
          <a:xfrm flipH="1" rot="10800000">
            <a:off x="5864532" y="3238323"/>
            <a:ext cx="1485900" cy="1346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4"/>
          <p:cNvSpPr txBox="1"/>
          <p:nvPr/>
        </p:nvSpPr>
        <p:spPr>
          <a:xfrm>
            <a:off x="7368797" y="2937349"/>
            <a:ext cx="136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Target speaker </a:t>
            </a:r>
            <a:r>
              <a:rPr i="1" lang="en-US" sz="1200"/>
              <a:t>t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(positive class)</a:t>
            </a:r>
            <a:endParaRPr sz="1200"/>
          </a:p>
        </p:txBody>
      </p:sp>
      <p:sp>
        <p:nvSpPr>
          <p:cNvPr id="420" name="Google Shape;420;p34"/>
          <p:cNvSpPr txBox="1"/>
          <p:nvPr/>
        </p:nvSpPr>
        <p:spPr>
          <a:xfrm>
            <a:off x="6786696" y="1024008"/>
            <a:ext cx="24084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r>
              <a:rPr lang="en-US" sz="1000"/>
              <a:t>: the number of training speakers</a:t>
            </a:r>
            <a:endParaRPr sz="1000"/>
          </a:p>
        </p:txBody>
      </p:sp>
      <p:sp>
        <p:nvSpPr>
          <p:cNvPr id="421" name="Google Shape;421;p34"/>
          <p:cNvSpPr/>
          <p:nvPr/>
        </p:nvSpPr>
        <p:spPr>
          <a:xfrm>
            <a:off x="1384150" y="2883225"/>
            <a:ext cx="3067500" cy="74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2736550" y="2442610"/>
            <a:ext cx="362700" cy="4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2828800" y="3629628"/>
            <a:ext cx="362700" cy="4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53600" y="3470750"/>
            <a:ext cx="124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utterance of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speaker </a:t>
            </a:r>
            <a:r>
              <a:rPr i="1" lang="en-US" sz="1200"/>
              <a:t>t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35"/>
          <p:cNvSpPr txBox="1"/>
          <p:nvPr>
            <p:ph idx="4294967295"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3.1. </a:t>
            </a:r>
            <a:r>
              <a:rPr lang="en-US" sz="2800"/>
              <a:t>Motivation</a:t>
            </a:r>
            <a:r>
              <a:rPr lang="en-US" sz="2800"/>
              <a:t>: </a:t>
            </a:r>
            <a:r>
              <a:rPr b="0" lang="en-US" sz="2800"/>
              <a:t>Problem with label-level KD</a:t>
            </a:r>
            <a:endParaRPr b="0" sz="2800"/>
          </a:p>
        </p:txBody>
      </p:sp>
      <p:pic>
        <p:nvPicPr>
          <p:cNvPr id="431" name="Google Shape;4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" y="483199"/>
            <a:ext cx="6760076" cy="30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/>
          <p:nvPr/>
        </p:nvSpPr>
        <p:spPr>
          <a:xfrm>
            <a:off x="5283426" y="1836510"/>
            <a:ext cx="1354500" cy="65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5283426" y="844935"/>
            <a:ext cx="503700" cy="2688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35"/>
          <p:cNvCxnSpPr>
            <a:stCxn id="433" idx="3"/>
            <a:endCxn id="435" idx="1"/>
          </p:cNvCxnSpPr>
          <p:nvPr/>
        </p:nvCxnSpPr>
        <p:spPr>
          <a:xfrm flipH="1" rot="10800000">
            <a:off x="5787126" y="1121985"/>
            <a:ext cx="1097100" cy="1067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5"/>
          <p:cNvSpPr txBox="1"/>
          <p:nvPr/>
        </p:nvSpPr>
        <p:spPr>
          <a:xfrm>
            <a:off x="6884286" y="844936"/>
            <a:ext cx="23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Target Speaker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Knowledge Distillation (TSKD)</a:t>
            </a:r>
            <a:endParaRPr sz="1200"/>
          </a:p>
        </p:txBody>
      </p:sp>
      <p:sp>
        <p:nvSpPr>
          <p:cNvPr id="436" name="Google Shape;436;p35"/>
          <p:cNvSpPr/>
          <p:nvPr/>
        </p:nvSpPr>
        <p:spPr>
          <a:xfrm>
            <a:off x="1103425" y="1755627"/>
            <a:ext cx="2220600" cy="6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2063725" y="1527036"/>
            <a:ext cx="362700" cy="1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1987525" y="2401088"/>
            <a:ext cx="362700" cy="2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"/>
          <p:cNvSpPr txBox="1"/>
          <p:nvPr/>
        </p:nvSpPr>
        <p:spPr>
          <a:xfrm>
            <a:off x="530050" y="3497050"/>
            <a:ext cx="879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Label-level knowledge distillation is minimizing the Kullback-Leibler Divergence (KLD) between the student (</a:t>
            </a:r>
            <a:r>
              <a:rPr i="1" lang="en-US"/>
              <a:t>S</a:t>
            </a:r>
            <a:r>
              <a:rPr lang="en-US"/>
              <a:t>) and teacher (</a:t>
            </a:r>
            <a:r>
              <a:rPr i="1" lang="en-US"/>
              <a:t>T</a:t>
            </a:r>
            <a:r>
              <a:rPr lang="en-US"/>
              <a:t>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                 denote the output probabilities of the teacher and student networks, respectively</a:t>
            </a:r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682" y="4041950"/>
            <a:ext cx="3948643" cy="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754" y="4557701"/>
            <a:ext cx="794650" cy="3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672" y="5411881"/>
            <a:ext cx="4569477" cy="6665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5"/>
          <p:cNvSpPr/>
          <p:nvPr/>
        </p:nvSpPr>
        <p:spPr>
          <a:xfrm>
            <a:off x="5573600" y="5426950"/>
            <a:ext cx="437100" cy="3936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5927755" y="819814"/>
            <a:ext cx="803100" cy="26889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35"/>
          <p:cNvCxnSpPr>
            <a:stCxn id="444" idx="3"/>
            <a:endCxn id="446" idx="0"/>
          </p:cNvCxnSpPr>
          <p:nvPr/>
        </p:nvCxnSpPr>
        <p:spPr>
          <a:xfrm>
            <a:off x="6730855" y="2164264"/>
            <a:ext cx="1287900" cy="5991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5"/>
          <p:cNvSpPr txBox="1"/>
          <p:nvPr/>
        </p:nvSpPr>
        <p:spPr>
          <a:xfrm>
            <a:off x="6871475" y="2763398"/>
            <a:ext cx="22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Non-target Speaker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Knowledge Distillation (NSKD)</a:t>
            </a:r>
            <a:endParaRPr sz="1200"/>
          </a:p>
        </p:txBody>
      </p:sp>
      <p:sp>
        <p:nvSpPr>
          <p:cNvPr id="447" name="Google Shape;447;p35"/>
          <p:cNvSpPr txBox="1"/>
          <p:nvPr/>
        </p:nvSpPr>
        <p:spPr>
          <a:xfrm>
            <a:off x="6786696" y="490608"/>
            <a:ext cx="24084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r>
              <a:rPr lang="en-US" sz="1000"/>
              <a:t>: the number of training speakers</a:t>
            </a:r>
            <a:endParaRPr sz="1000"/>
          </a:p>
        </p:txBody>
      </p:sp>
      <p:sp>
        <p:nvSpPr>
          <p:cNvPr id="448" name="Google Shape;448;p35"/>
          <p:cNvSpPr/>
          <p:nvPr/>
        </p:nvSpPr>
        <p:spPr>
          <a:xfrm>
            <a:off x="1450850" y="6550025"/>
            <a:ext cx="6955800" cy="248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503250" y="5899036"/>
            <a:ext cx="813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knowledge from non-target speakers is </a:t>
            </a:r>
            <a:r>
              <a:rPr lang="en-US" sz="1600"/>
              <a:t>suppressed</a:t>
            </a:r>
            <a:r>
              <a:rPr lang="en-US" sz="1600"/>
              <a:t>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450" name="Google Shape;450;p35"/>
          <p:cNvSpPr txBox="1"/>
          <p:nvPr/>
        </p:nvSpPr>
        <p:spPr>
          <a:xfrm>
            <a:off x="450875" y="4944475"/>
            <a:ext cx="87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After split the target and non-target speakers and reformulating the previous Eq, we can view  KLD as: </a:t>
            </a:r>
            <a:endParaRPr/>
          </a:p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5092825" y="457200"/>
            <a:ext cx="4114800" cy="31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 txBox="1"/>
          <p:nvPr/>
        </p:nvSpPr>
        <p:spPr>
          <a:xfrm>
            <a:off x="53600" y="1641950"/>
            <a:ext cx="124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 utterance of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speaker </a:t>
            </a:r>
            <a:r>
              <a:rPr i="1" lang="en-US" sz="800"/>
              <a:t>t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6"/>
          <p:cNvSpPr txBox="1"/>
          <p:nvPr>
            <p:ph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3.2. </a:t>
            </a:r>
            <a:r>
              <a:rPr lang="en-US" sz="2600"/>
              <a:t>Proposed Method</a:t>
            </a:r>
            <a:r>
              <a:rPr lang="en-US" sz="2800"/>
              <a:t>: </a:t>
            </a:r>
            <a:r>
              <a:rPr b="0" lang="en-US" sz="2800"/>
              <a:t>Our </a:t>
            </a:r>
            <a:r>
              <a:rPr b="0" lang="en-US" sz="2800"/>
              <a:t>preliminary</a:t>
            </a:r>
            <a:r>
              <a:rPr b="0" lang="en-US" sz="2800"/>
              <a:t> result </a:t>
            </a:r>
            <a:endParaRPr sz="2800"/>
          </a:p>
        </p:txBody>
      </p:sp>
      <p:sp>
        <p:nvSpPr>
          <p:cNvPr id="461" name="Google Shape;461;p36"/>
          <p:cNvSpPr txBox="1"/>
          <p:nvPr/>
        </p:nvSpPr>
        <p:spPr>
          <a:xfrm>
            <a:off x="-96400" y="405055"/>
            <a:ext cx="924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 verify the importance of non-target speakers,  a toy experiment is conducted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trained d</a:t>
            </a:r>
            <a:r>
              <a:rPr lang="en-US" sz="1800"/>
              <a:t>ifferent </a:t>
            </a:r>
            <a:r>
              <a:rPr i="1" lang="en-US" sz="1800"/>
              <a:t>x-vector</a:t>
            </a:r>
            <a:r>
              <a:rPr lang="en-US" sz="1800"/>
              <a:t> models</a:t>
            </a:r>
            <a:r>
              <a:rPr lang="en-US" sz="1800"/>
              <a:t>: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</a:t>
            </a:r>
            <a:r>
              <a:rPr b="1" lang="en-US" sz="1800">
                <a:solidFill>
                  <a:schemeClr val="dk1"/>
                </a:solidFill>
              </a:rPr>
              <a:t>fixed number of training utterance</a:t>
            </a:r>
            <a:r>
              <a:rPr lang="en-US" sz="1800">
                <a:solidFill>
                  <a:schemeClr val="dk1"/>
                </a:solidFill>
              </a:rPr>
              <a:t>s (audio samples)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an </a:t>
            </a:r>
            <a:r>
              <a:rPr b="1" lang="en-US" sz="1800"/>
              <a:t>increasing number of speakers</a:t>
            </a:r>
            <a:r>
              <a:rPr lang="en-US" sz="1800"/>
              <a:t> in the training set ( but a </a:t>
            </a:r>
            <a:r>
              <a:rPr b="1" lang="en-US" sz="1800"/>
              <a:t>lower number of utterances per speakers</a:t>
            </a:r>
            <a:r>
              <a:rPr lang="en-US" sz="1800"/>
              <a:t>)</a:t>
            </a:r>
            <a:endParaRPr sz="1800"/>
          </a:p>
        </p:txBody>
      </p:sp>
      <p:pic>
        <p:nvPicPr>
          <p:cNvPr id="462" name="Google Shape;4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9" y="2032338"/>
            <a:ext cx="3807570" cy="309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6"/>
          <p:cNvSpPr txBox="1"/>
          <p:nvPr/>
        </p:nvSpPr>
        <p:spPr>
          <a:xfrm>
            <a:off x="284600" y="5138274"/>
            <a:ext cx="879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performance of the </a:t>
            </a:r>
            <a:r>
              <a:rPr i="1" lang="en-US" sz="1800"/>
              <a:t>x-vector</a:t>
            </a:r>
            <a:r>
              <a:rPr lang="en-US" sz="1800"/>
              <a:t> model </a:t>
            </a:r>
            <a:r>
              <a:rPr b="1" lang="en-US" sz="1800"/>
              <a:t>consistently improves</a:t>
            </a:r>
            <a:r>
              <a:rPr lang="en-US" sz="1800"/>
              <a:t> with an </a:t>
            </a:r>
            <a:r>
              <a:rPr b="1" lang="en-US" sz="1800"/>
              <a:t>increasing number of non-target speakers</a:t>
            </a:r>
            <a:r>
              <a:rPr lang="en-US" sz="1800"/>
              <a:t> in the training set.</a:t>
            </a:r>
            <a:endParaRPr sz="1800"/>
          </a:p>
        </p:txBody>
      </p:sp>
      <p:sp>
        <p:nvSpPr>
          <p:cNvPr id="464" name="Google Shape;464;p36"/>
          <p:cNvSpPr txBox="1"/>
          <p:nvPr/>
        </p:nvSpPr>
        <p:spPr>
          <a:xfrm>
            <a:off x="423375" y="5831574"/>
            <a:ext cx="87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→</a:t>
            </a:r>
            <a:r>
              <a:rPr lang="en-US" sz="1800">
                <a:solidFill>
                  <a:schemeClr val="dk1"/>
                </a:solidFill>
              </a:rPr>
              <a:t> This indicates the impact of non-target speakers </a:t>
            </a:r>
            <a:endParaRPr sz="1800"/>
          </a:p>
        </p:txBody>
      </p:sp>
      <p:graphicFrame>
        <p:nvGraphicFramePr>
          <p:cNvPr id="465" name="Google Shape;465;p36"/>
          <p:cNvGraphicFramePr/>
          <p:nvPr/>
        </p:nvGraphicFramePr>
        <p:xfrm>
          <a:off x="517950" y="19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{91D7C8B0-5EDD-466F-A547-11B00AC725E2}</a:tableStyleId>
              </a:tblPr>
              <a:tblGrid>
                <a:gridCol w="559350"/>
                <a:gridCol w="1464350"/>
                <a:gridCol w="1783850"/>
              </a:tblGrid>
              <a:tr h="3530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data statistic of each training experiment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(Total training utterances = 100,000)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No. speakers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No. audio samples per speaker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37"/>
          <p:cNvSpPr txBox="1"/>
          <p:nvPr>
            <p:ph idx="4294967295" type="title"/>
          </p:nvPr>
        </p:nvSpPr>
        <p:spPr>
          <a:xfrm>
            <a:off x="0" y="0"/>
            <a:ext cx="91440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3.2. Proposed Method: </a:t>
            </a:r>
            <a:r>
              <a:rPr b="0" lang="en-US" sz="2400"/>
              <a:t>Emphasized Non-target Speakers In Knowledge Distillation</a:t>
            </a:r>
            <a:endParaRPr b="0" sz="2400"/>
          </a:p>
        </p:txBody>
      </p:sp>
      <p:pic>
        <p:nvPicPr>
          <p:cNvPr id="472" name="Google Shape;4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82" y="3262225"/>
            <a:ext cx="6603243" cy="301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7"/>
          <p:cNvSpPr/>
          <p:nvPr/>
        </p:nvSpPr>
        <p:spPr>
          <a:xfrm>
            <a:off x="2362925" y="2373200"/>
            <a:ext cx="362700" cy="20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850" y="2424276"/>
            <a:ext cx="4586309" cy="7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7"/>
          <p:cNvSpPr txBox="1"/>
          <p:nvPr/>
        </p:nvSpPr>
        <p:spPr>
          <a:xfrm>
            <a:off x="320775" y="840300"/>
            <a:ext cx="72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Modified the label-level KD loss: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789186" y="2041050"/>
            <a:ext cx="824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by emphasizing non-target speaker knowledge with a predefined weight as follows: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477" name="Google Shape;47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019" y="1216200"/>
            <a:ext cx="5435954" cy="79765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8" name="Google Shape;478;p37"/>
          <p:cNvSpPr/>
          <p:nvPr/>
        </p:nvSpPr>
        <p:spPr>
          <a:xfrm>
            <a:off x="1450843" y="6550025"/>
            <a:ext cx="6955800" cy="419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2085100" y="4499749"/>
            <a:ext cx="22206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2969200" y="4272050"/>
            <a:ext cx="362700" cy="20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2969200" y="5179474"/>
            <a:ext cx="362700" cy="20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00" y="2759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8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-37800" y="393775"/>
            <a:ext cx="91818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Corpus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Train set: Voxceleb 2 dev set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5994 </a:t>
            </a:r>
            <a:r>
              <a:rPr lang="en-US" sz="1600"/>
              <a:t>speakers, 1 092 009 utterances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Test set: </a:t>
            </a:r>
            <a:r>
              <a:rPr lang="en-US" sz="1600"/>
              <a:t>Voxceleb 1 eval sets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Model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Teacher model: WavLM-Large + ECAPA-TDNN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Student models: X-vector (TDNN), ResNet34 (CNN), CAM++ (D-TDNN)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Training settings: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Input length: 2 seconds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Additive noise augmentation is applied randomly (p=0.6) with: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Environment noise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Room impulse response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Loss functions: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Additive angular margin loss (classification loss)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Knowledge distillation loss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90" name="Google Shape;490;p38"/>
          <p:cNvSpPr txBox="1"/>
          <p:nvPr>
            <p:ph idx="4294967295"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3.3. </a:t>
            </a:r>
            <a:r>
              <a:rPr lang="en-US" sz="2800"/>
              <a:t>Experiments and results</a:t>
            </a:r>
            <a:endParaRPr sz="2800"/>
          </a:p>
        </p:txBody>
      </p:sp>
      <p:sp>
        <p:nvSpPr>
          <p:cNvPr id="491" name="Google Shape;491;p38"/>
          <p:cNvSpPr/>
          <p:nvPr/>
        </p:nvSpPr>
        <p:spPr>
          <a:xfrm>
            <a:off x="1450850" y="6215925"/>
            <a:ext cx="7693200" cy="7653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700">
                <a:solidFill>
                  <a:schemeClr val="dk1"/>
                </a:solidFill>
              </a:rPr>
              <a:t>David Snyder, Daniel Garcia-Romero, Gregory Sell, Daniel Povey, and Sanjeev Khudanpur, “X-vectors: Robust dnn embeddings for speaker recognition,” in IEEE ICASSP, 2018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 Hossein Zeinali, Shuai Wang, Anna Silnova, Pavel Matějka, and Oldřich Plchot, “BUT system description to VoxCeleb speaker recognition challenge 2019,” in arXiv preprint arXiv:1910.12592, 2019.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[3] Hui Wang, Siqi Zheng, Yafeng Chen, Luyao Cheng, and Qian Chen, “CAM++: A Fast and Efficient Network for Speaker Verification Using Context-Aware Masking,” in Proc. INTERSPEECH, 2023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92" name="Google Shape;492;p3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3" name="Google Shape;4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499" y="1480666"/>
            <a:ext cx="4777725" cy="2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00" y="2759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9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0" y="1198700"/>
            <a:ext cx="8619049" cy="37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>
            <p:ph idx="4294967295"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3.3. Experiments and results</a:t>
            </a:r>
            <a:endParaRPr sz="2800"/>
          </a:p>
        </p:txBody>
      </p:sp>
      <p:sp>
        <p:nvSpPr>
          <p:cNvPr id="502" name="Google Shape;502;p39"/>
          <p:cNvSpPr/>
          <p:nvPr/>
        </p:nvSpPr>
        <p:spPr>
          <a:xfrm>
            <a:off x="1450850" y="6215925"/>
            <a:ext cx="7693200" cy="7653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700">
                <a:solidFill>
                  <a:schemeClr val="dk1"/>
                </a:solidFill>
              </a:rPr>
              <a:t>David Snyder, Daniel Garcia-Romero, Gregory Sell, Daniel Povey, and Sanjeev Khudanpur, “X-vectors: Robust dnn embeddings for speaker recognition,” in IEEE ICASSP, 2018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 Hossein Zeinali, Shuai Wang, Anna Silnova, Pavel Matějka, and Oldřich Plchot, “BUT system description to VoxCeleb speaker recognition challenge 2019,” in arXiv preprint arXiv:1910.12592, 2019.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[3] Hui Wang, Siqi Zheng, Yafeng Chen, Luyao Cheng, and Qian Chen, “CAM++: A Fast and Efficient Network for Speaker Verification Using Context-Aware Masking,” in Proc. INTERSPEECH, 2023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00" y="2759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0" name="Google Shape;5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946" y="1537601"/>
            <a:ext cx="526820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0"/>
          <p:cNvSpPr txBox="1"/>
          <p:nvPr>
            <p:ph idx="4294967295"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3.3. Experiments and results</a:t>
            </a:r>
            <a:endParaRPr sz="2800"/>
          </a:p>
        </p:txBody>
      </p:sp>
      <p:pic>
        <p:nvPicPr>
          <p:cNvPr id="512" name="Google Shape;51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213" y="739938"/>
            <a:ext cx="4586309" cy="7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/>
        </p:nvSpPr>
        <p:spPr>
          <a:xfrm>
            <a:off x="320775" y="459300"/>
            <a:ext cx="813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/>
              <a:t>The experiment shows the importance of non-target knowledge distillation</a:t>
            </a:r>
            <a:r>
              <a:rPr lang="en-US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806550" y="1433325"/>
            <a:ext cx="72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by changing the value of </a:t>
            </a:r>
            <a:r>
              <a:rPr b="1" i="1" lang="en-US" sz="1600">
                <a:solidFill>
                  <a:srgbClr val="FF0000"/>
                </a:solidFill>
              </a:rPr>
              <a:t>gamma</a:t>
            </a:r>
            <a:r>
              <a:rPr lang="en-US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15" name="Google Shape;5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149" y="4046425"/>
            <a:ext cx="3333799" cy="2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type="title"/>
          </p:nvPr>
        </p:nvSpPr>
        <p:spPr>
          <a:xfrm>
            <a:off x="0" y="6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3" name="Google Shape;523;p41"/>
          <p:cNvSpPr txBox="1"/>
          <p:nvPr>
            <p:ph idx="1" type="body"/>
          </p:nvPr>
        </p:nvSpPr>
        <p:spPr>
          <a:xfrm>
            <a:off x="263900" y="823650"/>
            <a:ext cx="88026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Introduction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What is Automatic Speaker Verification (ASV)?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Challenge for ASV system?</a:t>
            </a:r>
            <a:endParaRPr/>
          </a:p>
          <a:p>
            <a:pPr indent="0" lvl="0" marL="742932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Literature Review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Overview of ASV system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Current approaches of noise-robust ASV models 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Method</a:t>
            </a:r>
            <a:endParaRPr/>
          </a:p>
          <a:p>
            <a:pPr indent="-285743" lvl="1" marL="742932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Emphasized Non-target Speakers In Knowledge Distillation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Conclusion and Future Works</a:t>
            </a:r>
            <a:endParaRPr b="1"/>
          </a:p>
          <a:p>
            <a:pPr indent="-1904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6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63900" y="823650"/>
            <a:ext cx="88026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b="1" lang="en-US"/>
              <a:t>Introduction</a:t>
            </a:r>
            <a:endParaRPr b="1"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What is Automatic Speaker Verification (ASV)?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Challenge for ASV system?</a:t>
            </a:r>
            <a:endParaRPr/>
          </a:p>
          <a:p>
            <a:pPr indent="0" lvl="0" marL="742932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/>
            </a:pPr>
            <a:r>
              <a:rPr lang="en-US"/>
              <a:t>Literature Review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Overview of ASV system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Current approaches of noise-robust ASV models 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/>
            </a:pPr>
            <a:r>
              <a:rPr lang="en-US"/>
              <a:t>Method</a:t>
            </a:r>
            <a:endParaRPr/>
          </a:p>
          <a:p>
            <a:pPr indent="-285743" lvl="1" marL="742932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Emphasized Non-target Speakers In Knowledge Distillation </a:t>
            </a:r>
            <a:r>
              <a:rPr lang="en-US"/>
              <a:t>for ASV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Conclusion and Future Works</a:t>
            </a:r>
            <a:endParaRPr/>
          </a:p>
          <a:p>
            <a:pPr indent="-1904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 txBox="1"/>
          <p:nvPr>
            <p:ph type="title"/>
          </p:nvPr>
        </p:nvSpPr>
        <p:spPr>
          <a:xfrm>
            <a:off x="0" y="0"/>
            <a:ext cx="9144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</a:t>
            </a:r>
            <a:r>
              <a:rPr lang="en-US"/>
              <a:t> </a:t>
            </a:r>
            <a:r>
              <a:rPr lang="en-US"/>
              <a:t>Conclusion</a:t>
            </a:r>
            <a:endParaRPr b="0" sz="2800"/>
          </a:p>
        </p:txBody>
      </p:sp>
      <p:sp>
        <p:nvSpPr>
          <p:cNvPr id="531" name="Google Shape;531;p4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-4800" y="876125"/>
            <a:ext cx="967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We propose a method to  improve the robustness of speaker verification model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Emphasized Non-target Speakers In Knowledge Distillation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To train smaller student models from a robust teacher model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Improve the knowledge distillation ability by focusing on non-target speaker information</a:t>
            </a:r>
            <a:endParaRPr sz="2000"/>
          </a:p>
        </p:txBody>
      </p:sp>
      <p:pic>
        <p:nvPicPr>
          <p:cNvPr id="533" name="Google Shape;5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82" y="2828525"/>
            <a:ext cx="6603243" cy="301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0" y="0"/>
            <a:ext cx="9144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 Future works</a:t>
            </a:r>
            <a:endParaRPr b="0" sz="2800"/>
          </a:p>
        </p:txBody>
      </p:sp>
      <p:sp>
        <p:nvSpPr>
          <p:cNvPr id="540" name="Google Shape;540;p4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348700" y="850200"/>
            <a:ext cx="96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Self-supervised learning for speaker verification</a:t>
            </a:r>
            <a:endParaRPr sz="2000"/>
          </a:p>
        </p:txBody>
      </p:sp>
      <p:sp>
        <p:nvSpPr>
          <p:cNvPr id="542" name="Google Shape;542;p43"/>
          <p:cNvSpPr/>
          <p:nvPr/>
        </p:nvSpPr>
        <p:spPr>
          <a:xfrm>
            <a:off x="1450843" y="6397625"/>
            <a:ext cx="6955800" cy="419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Chen, Sanyuan et al. “WavLM: Large-Scale Self-Supervised Pre-Training for Full Stack Speech Processing.” IEEE Journal of Selected Topics in Signal Processing 16 (2021.</a:t>
            </a:r>
            <a:endParaRPr sz="900"/>
          </a:p>
        </p:txBody>
      </p:sp>
      <p:pic>
        <p:nvPicPr>
          <p:cNvPr id="543" name="Google Shape;5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00" y="2188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0" y="4465450"/>
            <a:ext cx="3683400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257" y="5512725"/>
            <a:ext cx="368338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43"/>
          <p:cNvCxnSpPr>
            <a:stCxn id="545" idx="0"/>
            <a:endCxn id="544" idx="2"/>
          </p:cNvCxnSpPr>
          <p:nvPr/>
        </p:nvCxnSpPr>
        <p:spPr>
          <a:xfrm rot="10800000">
            <a:off x="3744948" y="4901025"/>
            <a:ext cx="0" cy="611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3"/>
          <p:cNvSpPr txBox="1"/>
          <p:nvPr/>
        </p:nvSpPr>
        <p:spPr>
          <a:xfrm>
            <a:off x="1903325" y="3590850"/>
            <a:ext cx="36834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WavLM Encoder layers</a:t>
            </a:r>
            <a:endParaRPr b="1" sz="1600"/>
          </a:p>
        </p:txBody>
      </p:sp>
      <p:cxnSp>
        <p:nvCxnSpPr>
          <p:cNvPr id="548" name="Google Shape;548;p43"/>
          <p:cNvCxnSpPr>
            <a:stCxn id="544" idx="0"/>
            <a:endCxn id="547" idx="2"/>
          </p:cNvCxnSpPr>
          <p:nvPr/>
        </p:nvCxnSpPr>
        <p:spPr>
          <a:xfrm rot="10800000">
            <a:off x="3744950" y="4022050"/>
            <a:ext cx="0" cy="44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43"/>
          <p:cNvSpPr txBox="1"/>
          <p:nvPr/>
        </p:nvSpPr>
        <p:spPr>
          <a:xfrm>
            <a:off x="7073125" y="3590850"/>
            <a:ext cx="14274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K-Means</a:t>
            </a:r>
            <a:endParaRPr b="1" sz="1600"/>
          </a:p>
        </p:txBody>
      </p:sp>
      <p:cxnSp>
        <p:nvCxnSpPr>
          <p:cNvPr id="550" name="Google Shape;550;p43"/>
          <p:cNvCxnSpPr>
            <a:stCxn id="545" idx="3"/>
            <a:endCxn id="549" idx="2"/>
          </p:cNvCxnSpPr>
          <p:nvPr/>
        </p:nvCxnSpPr>
        <p:spPr>
          <a:xfrm flipH="1" rot="10800000">
            <a:off x="5586638" y="4022025"/>
            <a:ext cx="2200200" cy="1687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1" name="Google Shape;551;p43"/>
          <p:cNvSpPr txBox="1"/>
          <p:nvPr/>
        </p:nvSpPr>
        <p:spPr>
          <a:xfrm>
            <a:off x="677675" y="5509425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audio</a:t>
            </a:r>
            <a:endParaRPr/>
          </a:p>
        </p:txBody>
      </p:sp>
      <p:sp>
        <p:nvSpPr>
          <p:cNvPr id="552" name="Google Shape;552;p43"/>
          <p:cNvSpPr txBox="1"/>
          <p:nvPr/>
        </p:nvSpPr>
        <p:spPr>
          <a:xfrm>
            <a:off x="677675" y="4452938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Mixing audio</a:t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3759985" y="503780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Add noise </a:t>
            </a:r>
            <a:r>
              <a:rPr lang="en-US"/>
              <a:t>| </a:t>
            </a:r>
            <a:r>
              <a:rPr i="1" lang="en-US"/>
              <a:t>Utterance mixing</a:t>
            </a:r>
            <a:endParaRPr i="1"/>
          </a:p>
        </p:txBody>
      </p:sp>
      <p:sp>
        <p:nvSpPr>
          <p:cNvPr id="554" name="Google Shape;554;p43"/>
          <p:cNvSpPr txBox="1"/>
          <p:nvPr/>
        </p:nvSpPr>
        <p:spPr>
          <a:xfrm>
            <a:off x="2055650" y="2302450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z1</a:t>
            </a:r>
            <a:endParaRPr sz="1300"/>
          </a:p>
        </p:txBody>
      </p:sp>
      <p:sp>
        <p:nvSpPr>
          <p:cNvPr id="555" name="Google Shape;555;p43"/>
          <p:cNvSpPr txBox="1"/>
          <p:nvPr/>
        </p:nvSpPr>
        <p:spPr>
          <a:xfrm>
            <a:off x="3557375" y="231157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z2</a:t>
            </a:r>
            <a:endParaRPr sz="1300"/>
          </a:p>
        </p:txBody>
      </p:sp>
      <p:sp>
        <p:nvSpPr>
          <p:cNvPr id="556" name="Google Shape;556;p43"/>
          <p:cNvSpPr txBox="1"/>
          <p:nvPr/>
        </p:nvSpPr>
        <p:spPr>
          <a:xfrm>
            <a:off x="5098600" y="231132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z3</a:t>
            </a:r>
            <a:endParaRPr sz="1300"/>
          </a:p>
        </p:txBody>
      </p:sp>
      <p:sp>
        <p:nvSpPr>
          <p:cNvPr id="557" name="Google Shape;557;p43"/>
          <p:cNvSpPr txBox="1"/>
          <p:nvPr/>
        </p:nvSpPr>
        <p:spPr>
          <a:xfrm>
            <a:off x="2055650" y="2912050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h1</a:t>
            </a:r>
            <a:endParaRPr sz="1300"/>
          </a:p>
        </p:txBody>
      </p:sp>
      <p:sp>
        <p:nvSpPr>
          <p:cNvPr id="558" name="Google Shape;558;p43"/>
          <p:cNvSpPr txBox="1"/>
          <p:nvPr/>
        </p:nvSpPr>
        <p:spPr>
          <a:xfrm>
            <a:off x="3557375" y="292117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h2</a:t>
            </a:r>
            <a:endParaRPr sz="1300"/>
          </a:p>
        </p:txBody>
      </p:sp>
      <p:sp>
        <p:nvSpPr>
          <p:cNvPr id="559" name="Google Shape;559;p43"/>
          <p:cNvSpPr txBox="1"/>
          <p:nvPr/>
        </p:nvSpPr>
        <p:spPr>
          <a:xfrm>
            <a:off x="5098600" y="2920925"/>
            <a:ext cx="3753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h3</a:t>
            </a:r>
            <a:endParaRPr sz="1300"/>
          </a:p>
        </p:txBody>
      </p:sp>
      <p:cxnSp>
        <p:nvCxnSpPr>
          <p:cNvPr id="560" name="Google Shape;560;p43"/>
          <p:cNvCxnSpPr>
            <a:stCxn id="547" idx="0"/>
            <a:endCxn id="558" idx="2"/>
          </p:cNvCxnSpPr>
          <p:nvPr/>
        </p:nvCxnSpPr>
        <p:spPr>
          <a:xfrm rot="10800000">
            <a:off x="3745025" y="3306150"/>
            <a:ext cx="0" cy="284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3"/>
          <p:cNvCxnSpPr>
            <a:endCxn id="559" idx="2"/>
          </p:cNvCxnSpPr>
          <p:nvPr/>
        </p:nvCxnSpPr>
        <p:spPr>
          <a:xfrm flipH="1" rot="10800000">
            <a:off x="5281450" y="3305825"/>
            <a:ext cx="4800" cy="29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3"/>
          <p:cNvCxnSpPr/>
          <p:nvPr/>
        </p:nvCxnSpPr>
        <p:spPr>
          <a:xfrm flipH="1" rot="10800000">
            <a:off x="2203650" y="3299400"/>
            <a:ext cx="4800" cy="29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3"/>
          <p:cNvSpPr txBox="1"/>
          <p:nvPr/>
        </p:nvSpPr>
        <p:spPr>
          <a:xfrm>
            <a:off x="677675" y="230391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Pseudo-label</a:t>
            </a:r>
            <a:endParaRPr/>
          </a:p>
        </p:txBody>
      </p:sp>
      <p:sp>
        <p:nvSpPr>
          <p:cNvPr id="564" name="Google Shape;564;p43"/>
          <p:cNvSpPr txBox="1"/>
          <p:nvPr/>
        </p:nvSpPr>
        <p:spPr>
          <a:xfrm>
            <a:off x="163675" y="291352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embeddings</a:t>
            </a:r>
            <a:endParaRPr/>
          </a:p>
        </p:txBody>
      </p:sp>
      <p:cxnSp>
        <p:nvCxnSpPr>
          <p:cNvPr id="565" name="Google Shape;565;p43"/>
          <p:cNvCxnSpPr>
            <a:stCxn id="554" idx="0"/>
            <a:endCxn id="549" idx="0"/>
          </p:cNvCxnSpPr>
          <p:nvPr/>
        </p:nvCxnSpPr>
        <p:spPr>
          <a:xfrm flipH="1" rot="-5400000">
            <a:off x="4370750" y="175000"/>
            <a:ext cx="1288500" cy="5543400"/>
          </a:xfrm>
          <a:prstGeom prst="bentConnector3">
            <a:avLst>
              <a:gd fmla="val -18481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66" name="Google Shape;566;p43"/>
          <p:cNvCxnSpPr>
            <a:endCxn id="555" idx="0"/>
          </p:cNvCxnSpPr>
          <p:nvPr/>
        </p:nvCxnSpPr>
        <p:spPr>
          <a:xfrm>
            <a:off x="3745025" y="1856475"/>
            <a:ext cx="0" cy="45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7" name="Google Shape;56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565" y="2434000"/>
            <a:ext cx="307609" cy="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3"/>
          <p:cNvSpPr txBox="1"/>
          <p:nvPr/>
        </p:nvSpPr>
        <p:spPr>
          <a:xfrm>
            <a:off x="5866474" y="2549750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Mask prediction loss</a:t>
            </a:r>
            <a:endParaRPr i="1"/>
          </a:p>
        </p:txBody>
      </p:sp>
      <p:cxnSp>
        <p:nvCxnSpPr>
          <p:cNvPr id="569" name="Google Shape;569;p43"/>
          <p:cNvCxnSpPr/>
          <p:nvPr/>
        </p:nvCxnSpPr>
        <p:spPr>
          <a:xfrm>
            <a:off x="5286250" y="1856550"/>
            <a:ext cx="0" cy="45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3"/>
          <p:cNvSpPr/>
          <p:nvPr/>
        </p:nvSpPr>
        <p:spPr>
          <a:xfrm>
            <a:off x="2203650" y="4503950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3499050" y="4484311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5016975" y="4507448"/>
            <a:ext cx="4428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 txBox="1"/>
          <p:nvPr/>
        </p:nvSpPr>
        <p:spPr>
          <a:xfrm>
            <a:off x="7913725" y="4517203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(1)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3340650" y="5006787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(2)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5627214" y="4486575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(3) Masking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3853677" y="324366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(4)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5775177" y="2320263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99"/>
                </a:solidFill>
              </a:rPr>
              <a:t>(5)</a:t>
            </a:r>
            <a:endParaRPr>
              <a:solidFill>
                <a:srgbClr val="000099"/>
              </a:solidFill>
            </a:endParaRPr>
          </a:p>
        </p:txBody>
      </p:sp>
      <p:cxnSp>
        <p:nvCxnSpPr>
          <p:cNvPr id="578" name="Google Shape;578;p43"/>
          <p:cNvCxnSpPr/>
          <p:nvPr/>
        </p:nvCxnSpPr>
        <p:spPr>
          <a:xfrm>
            <a:off x="223652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3"/>
          <p:cNvCxnSpPr/>
          <p:nvPr/>
        </p:nvCxnSpPr>
        <p:spPr>
          <a:xfrm>
            <a:off x="261752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3"/>
          <p:cNvCxnSpPr/>
          <p:nvPr/>
        </p:nvCxnSpPr>
        <p:spPr>
          <a:xfrm>
            <a:off x="296474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3"/>
          <p:cNvCxnSpPr/>
          <p:nvPr/>
        </p:nvCxnSpPr>
        <p:spPr>
          <a:xfrm>
            <a:off x="322712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3"/>
          <p:cNvCxnSpPr/>
          <p:nvPr/>
        </p:nvCxnSpPr>
        <p:spPr>
          <a:xfrm>
            <a:off x="354606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3"/>
          <p:cNvCxnSpPr/>
          <p:nvPr/>
        </p:nvCxnSpPr>
        <p:spPr>
          <a:xfrm>
            <a:off x="3861858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3"/>
          <p:cNvCxnSpPr/>
          <p:nvPr/>
        </p:nvCxnSpPr>
        <p:spPr>
          <a:xfrm>
            <a:off x="415566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3"/>
          <p:cNvCxnSpPr/>
          <p:nvPr/>
        </p:nvCxnSpPr>
        <p:spPr>
          <a:xfrm>
            <a:off x="446046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3"/>
          <p:cNvCxnSpPr/>
          <p:nvPr/>
        </p:nvCxnSpPr>
        <p:spPr>
          <a:xfrm>
            <a:off x="4821821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3"/>
          <p:cNvCxnSpPr/>
          <p:nvPr/>
        </p:nvCxnSpPr>
        <p:spPr>
          <a:xfrm>
            <a:off x="514626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3"/>
          <p:cNvCxnSpPr/>
          <p:nvPr/>
        </p:nvCxnSpPr>
        <p:spPr>
          <a:xfrm>
            <a:off x="5451060" y="5533529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type="title"/>
          </p:nvPr>
        </p:nvSpPr>
        <p:spPr>
          <a:xfrm>
            <a:off x="0" y="0"/>
            <a:ext cx="9144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 Future works</a:t>
            </a:r>
            <a:endParaRPr b="0" sz="2800"/>
          </a:p>
        </p:txBody>
      </p:sp>
      <p:sp>
        <p:nvSpPr>
          <p:cNvPr id="595" name="Google Shape;595;p4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44"/>
          <p:cNvSpPr txBox="1"/>
          <p:nvPr/>
        </p:nvSpPr>
        <p:spPr>
          <a:xfrm>
            <a:off x="348700" y="850200"/>
            <a:ext cx="96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Speaker-aware speech enhancement for speaker verification</a:t>
            </a:r>
            <a:endParaRPr sz="2000"/>
          </a:p>
        </p:txBody>
      </p:sp>
      <p:pic>
        <p:nvPicPr>
          <p:cNvPr id="597" name="Google Shape;5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00" y="1531050"/>
            <a:ext cx="2216042" cy="459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Google Shape;598;p44"/>
          <p:cNvCxnSpPr/>
          <p:nvPr/>
        </p:nvCxnSpPr>
        <p:spPr>
          <a:xfrm>
            <a:off x="3339450" y="4840675"/>
            <a:ext cx="144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4"/>
          <p:cNvSpPr txBox="1"/>
          <p:nvPr/>
        </p:nvSpPr>
        <p:spPr>
          <a:xfrm>
            <a:off x="4866700" y="4440475"/>
            <a:ext cx="370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Distorting speaker information in the speech input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0" y="0"/>
            <a:ext cx="9144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 Future works</a:t>
            </a:r>
            <a:endParaRPr b="0" sz="2800"/>
          </a:p>
        </p:txBody>
      </p:sp>
      <p:sp>
        <p:nvSpPr>
          <p:cNvPr id="606" name="Google Shape;606;p4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45"/>
          <p:cNvSpPr txBox="1"/>
          <p:nvPr/>
        </p:nvSpPr>
        <p:spPr>
          <a:xfrm>
            <a:off x="348700" y="449561"/>
            <a:ext cx="96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r>
              <a:rPr lang="en-US" sz="2000"/>
              <a:t>. </a:t>
            </a:r>
            <a:r>
              <a:rPr lang="en-US" sz="2000">
                <a:solidFill>
                  <a:schemeClr val="dk1"/>
                </a:solidFill>
              </a:rPr>
              <a:t>Speech Anti-spoofing</a:t>
            </a:r>
            <a:endParaRPr sz="2000"/>
          </a:p>
        </p:txBody>
      </p:sp>
      <p:pic>
        <p:nvPicPr>
          <p:cNvPr id="608" name="Google Shape;6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7000"/>
            <a:ext cx="8839203" cy="195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4030"/>
            <a:ext cx="8839204" cy="145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470250"/>
            <a:ext cx="4088875" cy="13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600" y="2546450"/>
            <a:ext cx="4591549" cy="13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idx="1" type="body"/>
          </p:nvPr>
        </p:nvSpPr>
        <p:spPr>
          <a:xfrm>
            <a:off x="457200" y="2693250"/>
            <a:ext cx="82296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ctr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0000"/>
                </a:solidFill>
              </a:rPr>
              <a:t>Thank you </a:t>
            </a:r>
            <a:r>
              <a:rPr b="1" lang="en-US" sz="4000">
                <a:solidFill>
                  <a:srgbClr val="FF0000"/>
                </a:solidFill>
              </a:rPr>
              <a:t>for your attention</a:t>
            </a:r>
            <a:r>
              <a:rPr b="1" lang="en-US" sz="4000">
                <a:solidFill>
                  <a:srgbClr val="FF0000"/>
                </a:solidFill>
              </a:rPr>
              <a:t>!</a:t>
            </a:r>
            <a:endParaRPr b="1" sz="4000">
              <a:solidFill>
                <a:srgbClr val="FF0000"/>
              </a:solidFill>
            </a:endParaRPr>
          </a:p>
          <a:p>
            <a:pPr indent="-342891" lvl="0" marL="342891" rtl="0" algn="ctr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0000"/>
                </a:solidFill>
              </a:rPr>
              <a:t>Feel free to ask questions.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618" name="Google Shape;61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00" y="2759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7"/>
          <p:cNvSpPr txBox="1"/>
          <p:nvPr>
            <p:ph idx="12" type="sldNum"/>
          </p:nvPr>
        </p:nvSpPr>
        <p:spPr>
          <a:xfrm>
            <a:off x="6553200" y="8326967"/>
            <a:ext cx="213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-37800" y="698575"/>
            <a:ext cx="918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Prof. Luu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Why Transformer does not perform well on ASV task?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is </a:t>
            </a:r>
            <a:r>
              <a:rPr lang="en-US" sz="1600">
                <a:solidFill>
                  <a:schemeClr val="dk1"/>
                </a:solidFill>
              </a:rPr>
              <a:t>WavLM still the SOTA for ASV?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Question about the motivation: WavLM is not very big why don't use WavLM directly for the task?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Prof. Wang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Is the underperformance of transformer because of the training scheme is not suitable for transformer training?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Long tail problem of speaker verification when increase the number of speakers? Is there a problem when adding new speaker to the system?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Prof. Madhukumar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Can replace the </a:t>
            </a:r>
            <a:r>
              <a:rPr lang="en-US" sz="1600">
                <a:solidFill>
                  <a:schemeClr val="dk1"/>
                </a:solidFill>
              </a:rPr>
              <a:t>K-Mean</a:t>
            </a:r>
            <a:r>
              <a:rPr lang="en-US" sz="1600">
                <a:solidFill>
                  <a:schemeClr val="dk1"/>
                </a:solidFill>
              </a:rPr>
              <a:t> with more </a:t>
            </a:r>
            <a:r>
              <a:rPr lang="en-US" sz="1600">
                <a:solidFill>
                  <a:schemeClr val="dk1"/>
                </a:solidFill>
              </a:rPr>
              <a:t>advanced</a:t>
            </a:r>
            <a:r>
              <a:rPr lang="en-US" sz="1600">
                <a:solidFill>
                  <a:schemeClr val="dk1"/>
                </a:solidFill>
              </a:rPr>
              <a:t> clustering algorithm?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Can replace the KL-divergence with more </a:t>
            </a:r>
            <a:r>
              <a:rPr lang="en-US" sz="1600">
                <a:solidFill>
                  <a:schemeClr val="dk1"/>
                </a:solidFill>
              </a:rPr>
              <a:t>advanced</a:t>
            </a:r>
            <a:r>
              <a:rPr lang="en-US" sz="1600">
                <a:solidFill>
                  <a:schemeClr val="dk1"/>
                </a:solidFill>
              </a:rPr>
              <a:t> distance measurement like density distance?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6" name="Google Shape;626;p47"/>
          <p:cNvSpPr txBox="1"/>
          <p:nvPr>
            <p:ph idx="4294967295" type="title"/>
          </p:nvPr>
        </p:nvSpPr>
        <p:spPr>
          <a:xfrm>
            <a:off x="0" y="0"/>
            <a:ext cx="9144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Questions from </a:t>
            </a:r>
            <a:r>
              <a:rPr lang="en-US" sz="2800"/>
              <a:t>committee members</a:t>
            </a:r>
            <a:endParaRPr sz="2800"/>
          </a:p>
        </p:txBody>
      </p:sp>
      <p:sp>
        <p:nvSpPr>
          <p:cNvPr id="627" name="Google Shape;627;p4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>
            <p:ph idx="12" type="sldNum"/>
          </p:nvPr>
        </p:nvSpPr>
        <p:spPr>
          <a:xfrm>
            <a:off x="6576447" y="587590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48"/>
          <p:cNvSpPr txBox="1"/>
          <p:nvPr/>
        </p:nvSpPr>
        <p:spPr>
          <a:xfrm>
            <a:off x="0" y="-1733"/>
            <a:ext cx="9522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rgbClr val="C00000"/>
                </a:solidFill>
              </a:rPr>
              <a:t>Appendix</a:t>
            </a:r>
            <a:endParaRPr b="1" sz="1900">
              <a:solidFill>
                <a:srgbClr val="C00000"/>
              </a:solidFill>
            </a:endParaRPr>
          </a:p>
        </p:txBody>
      </p:sp>
      <p:pic>
        <p:nvPicPr>
          <p:cNvPr id="635" name="Google Shape;6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300" y="458776"/>
            <a:ext cx="2133600" cy="85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863" y="1663467"/>
            <a:ext cx="5219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404" y="450800"/>
            <a:ext cx="2769571" cy="8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8"/>
          <p:cNvSpPr txBox="1"/>
          <p:nvPr/>
        </p:nvSpPr>
        <p:spPr>
          <a:xfrm>
            <a:off x="94925" y="698700"/>
            <a:ext cx="209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a class </a:t>
            </a:r>
            <a:r>
              <a:rPr i="1" lang="en-US"/>
              <a:t>i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classes</a:t>
            </a:r>
            <a:endParaRPr/>
          </a:p>
        </p:txBody>
      </p:sp>
      <p:sp>
        <p:nvSpPr>
          <p:cNvPr id="639" name="Google Shape;639;p48"/>
          <p:cNvSpPr txBox="1"/>
          <p:nvPr/>
        </p:nvSpPr>
        <p:spPr>
          <a:xfrm>
            <a:off x="223025" y="2019867"/>
            <a:ext cx="16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a target class </a:t>
            </a:r>
            <a:r>
              <a:rPr i="1" lang="en-US"/>
              <a:t>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all classes</a:t>
            </a:r>
            <a:endParaRPr/>
          </a:p>
        </p:txBody>
      </p:sp>
      <p:sp>
        <p:nvSpPr>
          <p:cNvPr id="640" name="Google Shape;640;p48"/>
          <p:cNvSpPr txBox="1"/>
          <p:nvPr/>
        </p:nvSpPr>
        <p:spPr>
          <a:xfrm>
            <a:off x="7170375" y="1951567"/>
            <a:ext cx="16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non-target classes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all classes</a:t>
            </a:r>
            <a:endParaRPr/>
          </a:p>
        </p:txBody>
      </p:sp>
      <p:cxnSp>
        <p:nvCxnSpPr>
          <p:cNvPr id="641" name="Google Shape;641;p48"/>
          <p:cNvCxnSpPr/>
          <p:nvPr/>
        </p:nvCxnSpPr>
        <p:spPr>
          <a:xfrm>
            <a:off x="4159800" y="621867"/>
            <a:ext cx="0" cy="239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8"/>
          <p:cNvSpPr txBox="1"/>
          <p:nvPr/>
        </p:nvSpPr>
        <p:spPr>
          <a:xfrm>
            <a:off x="7106575" y="487267"/>
            <a:ext cx="19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a non-target</a:t>
            </a:r>
            <a:r>
              <a:rPr i="1" lang="en-US"/>
              <a:t> i </a:t>
            </a:r>
            <a:r>
              <a:rPr lang="en-US"/>
              <a:t>over all non-target classes</a:t>
            </a:r>
            <a:endParaRPr/>
          </a:p>
        </p:txBody>
      </p:sp>
      <p:pic>
        <p:nvPicPr>
          <p:cNvPr id="643" name="Google Shape;64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11" y="3056124"/>
            <a:ext cx="6760076" cy="30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8"/>
          <p:cNvSpPr/>
          <p:nvPr/>
        </p:nvSpPr>
        <p:spPr>
          <a:xfrm>
            <a:off x="5289762" y="4409435"/>
            <a:ext cx="1354500" cy="65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5289762" y="3417860"/>
            <a:ext cx="503700" cy="2688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8"/>
          <p:cNvCxnSpPr>
            <a:stCxn id="645" idx="3"/>
            <a:endCxn id="647" idx="1"/>
          </p:cNvCxnSpPr>
          <p:nvPr/>
        </p:nvCxnSpPr>
        <p:spPr>
          <a:xfrm flipH="1" rot="10800000">
            <a:off x="5793462" y="3694910"/>
            <a:ext cx="1097100" cy="1067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48"/>
          <p:cNvSpPr txBox="1"/>
          <p:nvPr/>
        </p:nvSpPr>
        <p:spPr>
          <a:xfrm>
            <a:off x="6890622" y="3417861"/>
            <a:ext cx="23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Target Speaker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Knowledge Distillation (TSKD)</a:t>
            </a:r>
            <a:endParaRPr sz="1200"/>
          </a:p>
        </p:txBody>
      </p:sp>
      <p:sp>
        <p:nvSpPr>
          <p:cNvPr id="648" name="Google Shape;648;p48"/>
          <p:cNvSpPr/>
          <p:nvPr/>
        </p:nvSpPr>
        <p:spPr>
          <a:xfrm>
            <a:off x="1109761" y="4328552"/>
            <a:ext cx="2220600" cy="6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8"/>
          <p:cNvSpPr/>
          <p:nvPr/>
        </p:nvSpPr>
        <p:spPr>
          <a:xfrm>
            <a:off x="2070061" y="4099961"/>
            <a:ext cx="362700" cy="1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8"/>
          <p:cNvSpPr/>
          <p:nvPr/>
        </p:nvSpPr>
        <p:spPr>
          <a:xfrm>
            <a:off x="1993861" y="4974013"/>
            <a:ext cx="362700" cy="2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5934091" y="3392739"/>
            <a:ext cx="803100" cy="26889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8"/>
          <p:cNvCxnSpPr>
            <a:stCxn id="651" idx="3"/>
            <a:endCxn id="653" idx="0"/>
          </p:cNvCxnSpPr>
          <p:nvPr/>
        </p:nvCxnSpPr>
        <p:spPr>
          <a:xfrm>
            <a:off x="6737191" y="4737189"/>
            <a:ext cx="1287900" cy="5991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48"/>
          <p:cNvSpPr txBox="1"/>
          <p:nvPr/>
        </p:nvSpPr>
        <p:spPr>
          <a:xfrm>
            <a:off x="6877811" y="5336323"/>
            <a:ext cx="22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Non-target Speaker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Knowledge Distillation (NSKD)</a:t>
            </a:r>
            <a:endParaRPr sz="1200"/>
          </a:p>
        </p:txBody>
      </p:sp>
      <p:sp>
        <p:nvSpPr>
          <p:cNvPr id="654" name="Google Shape;654;p48"/>
          <p:cNvSpPr txBox="1"/>
          <p:nvPr/>
        </p:nvSpPr>
        <p:spPr>
          <a:xfrm>
            <a:off x="6793032" y="3063533"/>
            <a:ext cx="24084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K</a:t>
            </a:r>
            <a:r>
              <a:rPr lang="en-US" sz="1000"/>
              <a:t>: the number of training speakers</a:t>
            </a:r>
            <a:endParaRPr sz="1000"/>
          </a:p>
        </p:txBody>
      </p:sp>
      <p:sp>
        <p:nvSpPr>
          <p:cNvPr id="655" name="Google Shape;655;p48"/>
          <p:cNvSpPr/>
          <p:nvPr/>
        </p:nvSpPr>
        <p:spPr>
          <a:xfrm>
            <a:off x="1450850" y="6550025"/>
            <a:ext cx="6955800" cy="248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25" y="3204417"/>
            <a:ext cx="4317625" cy="1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271" y="4757495"/>
            <a:ext cx="5120988" cy="75473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9"/>
          <p:cNvSpPr txBox="1"/>
          <p:nvPr/>
        </p:nvSpPr>
        <p:spPr>
          <a:xfrm>
            <a:off x="0" y="382460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Re-formulating KL-Divergence</a:t>
            </a:r>
            <a:endParaRPr/>
          </a:p>
        </p:txBody>
      </p:sp>
      <p:sp>
        <p:nvSpPr>
          <p:cNvPr id="664" name="Google Shape;664;p49"/>
          <p:cNvSpPr txBox="1"/>
          <p:nvPr>
            <p:ph idx="12" type="sldNum"/>
          </p:nvPr>
        </p:nvSpPr>
        <p:spPr>
          <a:xfrm>
            <a:off x="6576447" y="587590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49"/>
          <p:cNvSpPr txBox="1"/>
          <p:nvPr/>
        </p:nvSpPr>
        <p:spPr>
          <a:xfrm>
            <a:off x="0" y="-1733"/>
            <a:ext cx="9522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rgbClr val="C00000"/>
                </a:solidFill>
              </a:rPr>
              <a:t>Appendix</a:t>
            </a:r>
            <a:endParaRPr b="1" sz="1900">
              <a:solidFill>
                <a:srgbClr val="C00000"/>
              </a:solidFill>
            </a:endParaRPr>
          </a:p>
        </p:txBody>
      </p:sp>
      <p:pic>
        <p:nvPicPr>
          <p:cNvPr id="666" name="Google Shape;66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300" y="458776"/>
            <a:ext cx="2133600" cy="85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6863" y="1663467"/>
            <a:ext cx="5219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8404" y="450800"/>
            <a:ext cx="2769571" cy="8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9"/>
          <p:cNvSpPr txBox="1"/>
          <p:nvPr/>
        </p:nvSpPr>
        <p:spPr>
          <a:xfrm>
            <a:off x="3321600" y="3162200"/>
            <a:ext cx="51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(KL-Divergence between teacher &amp; student logit distribution)</a:t>
            </a:r>
            <a:endParaRPr/>
          </a:p>
        </p:txBody>
      </p:sp>
      <p:sp>
        <p:nvSpPr>
          <p:cNvPr id="670" name="Google Shape;670;p49"/>
          <p:cNvSpPr txBox="1"/>
          <p:nvPr/>
        </p:nvSpPr>
        <p:spPr>
          <a:xfrm>
            <a:off x="5257450" y="3926200"/>
            <a:ext cx="36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(Seperate the target &amp; non-target class logit)</a:t>
            </a:r>
            <a:endParaRPr/>
          </a:p>
        </p:txBody>
      </p:sp>
      <p:sp>
        <p:nvSpPr>
          <p:cNvPr id="671" name="Google Shape;671;p49"/>
          <p:cNvSpPr txBox="1"/>
          <p:nvPr/>
        </p:nvSpPr>
        <p:spPr>
          <a:xfrm>
            <a:off x="94925" y="698700"/>
            <a:ext cx="209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</a:t>
            </a:r>
            <a:r>
              <a:rPr b="1" lang="en-US"/>
              <a:t>a</a:t>
            </a:r>
            <a:r>
              <a:rPr lang="en-US"/>
              <a:t> class </a:t>
            </a:r>
            <a:r>
              <a:rPr i="1" lang="en-US"/>
              <a:t>i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classes</a:t>
            </a:r>
            <a:endParaRPr/>
          </a:p>
        </p:txBody>
      </p:sp>
      <p:sp>
        <p:nvSpPr>
          <p:cNvPr id="672" name="Google Shape;672;p49"/>
          <p:cNvSpPr txBox="1"/>
          <p:nvPr/>
        </p:nvSpPr>
        <p:spPr>
          <a:xfrm>
            <a:off x="223025" y="2019867"/>
            <a:ext cx="16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</a:t>
            </a:r>
            <a:r>
              <a:rPr b="1" lang="en-US"/>
              <a:t>a target class </a:t>
            </a:r>
            <a:r>
              <a:rPr b="1" i="1" lang="en-US"/>
              <a:t>t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all classes</a:t>
            </a:r>
            <a:endParaRPr/>
          </a:p>
        </p:txBody>
      </p:sp>
      <p:sp>
        <p:nvSpPr>
          <p:cNvPr id="673" name="Google Shape;673;p49"/>
          <p:cNvSpPr txBox="1"/>
          <p:nvPr/>
        </p:nvSpPr>
        <p:spPr>
          <a:xfrm>
            <a:off x="7170375" y="1951567"/>
            <a:ext cx="16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</a:t>
            </a:r>
            <a:r>
              <a:rPr b="1" lang="en-US"/>
              <a:t>all</a:t>
            </a:r>
            <a:r>
              <a:rPr lang="en-US"/>
              <a:t> non-target classes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all classes</a:t>
            </a:r>
            <a:endParaRPr/>
          </a:p>
        </p:txBody>
      </p:sp>
      <p:cxnSp>
        <p:nvCxnSpPr>
          <p:cNvPr id="674" name="Google Shape;674;p49"/>
          <p:cNvCxnSpPr/>
          <p:nvPr/>
        </p:nvCxnSpPr>
        <p:spPr>
          <a:xfrm>
            <a:off x="4159800" y="621867"/>
            <a:ext cx="0" cy="239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9"/>
          <p:cNvSpPr txBox="1"/>
          <p:nvPr/>
        </p:nvSpPr>
        <p:spPr>
          <a:xfrm>
            <a:off x="7106575" y="487267"/>
            <a:ext cx="19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logit of </a:t>
            </a:r>
            <a:r>
              <a:rPr b="1" lang="en-US"/>
              <a:t>a</a:t>
            </a:r>
            <a:r>
              <a:rPr lang="en-US"/>
              <a:t> non-target</a:t>
            </a:r>
            <a:r>
              <a:rPr i="1" lang="en-US"/>
              <a:t> i </a:t>
            </a:r>
            <a:r>
              <a:rPr lang="en-US"/>
              <a:t>over all non-target classes</a:t>
            </a:r>
            <a:endParaRPr/>
          </a:p>
        </p:txBody>
      </p:sp>
      <p:pic>
        <p:nvPicPr>
          <p:cNvPr id="676" name="Google Shape;67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9025" y="4791811"/>
            <a:ext cx="1563645" cy="51584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9"/>
          <p:cNvSpPr txBox="1"/>
          <p:nvPr/>
        </p:nvSpPr>
        <p:spPr>
          <a:xfrm>
            <a:off x="6443175" y="4910967"/>
            <a:ext cx="25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                                     )</a:t>
            </a:r>
            <a:endParaRPr/>
          </a:p>
        </p:txBody>
      </p:sp>
      <p:sp>
        <p:nvSpPr>
          <p:cNvPr id="678" name="Google Shape;678;p49"/>
          <p:cNvSpPr/>
          <p:nvPr/>
        </p:nvSpPr>
        <p:spPr>
          <a:xfrm>
            <a:off x="1450850" y="6550025"/>
            <a:ext cx="6955800" cy="248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25" y="766017"/>
            <a:ext cx="4317625" cy="1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271" y="2319095"/>
            <a:ext cx="5120988" cy="754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0"/>
          <p:cNvSpPr txBox="1"/>
          <p:nvPr/>
        </p:nvSpPr>
        <p:spPr>
          <a:xfrm>
            <a:off x="0" y="138620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Re-formulating KL-Divergence</a:t>
            </a:r>
            <a:endParaRPr/>
          </a:p>
        </p:txBody>
      </p:sp>
      <p:sp>
        <p:nvSpPr>
          <p:cNvPr id="687" name="Google Shape;687;p50"/>
          <p:cNvSpPr txBox="1"/>
          <p:nvPr>
            <p:ph idx="12" type="sldNum"/>
          </p:nvPr>
        </p:nvSpPr>
        <p:spPr>
          <a:xfrm>
            <a:off x="6576447" y="587590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50"/>
          <p:cNvSpPr txBox="1"/>
          <p:nvPr/>
        </p:nvSpPr>
        <p:spPr>
          <a:xfrm>
            <a:off x="0" y="-1733"/>
            <a:ext cx="9522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rgbClr val="C00000"/>
                </a:solidFill>
              </a:rPr>
              <a:t>Appendix</a:t>
            </a:r>
            <a:endParaRPr b="1" sz="1900">
              <a:solidFill>
                <a:srgbClr val="C00000"/>
              </a:solidFill>
            </a:endParaRPr>
          </a:p>
        </p:txBody>
      </p:sp>
      <p:sp>
        <p:nvSpPr>
          <p:cNvPr id="689" name="Google Shape;689;p50"/>
          <p:cNvSpPr txBox="1"/>
          <p:nvPr/>
        </p:nvSpPr>
        <p:spPr>
          <a:xfrm>
            <a:off x="3321600" y="723800"/>
            <a:ext cx="51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(KL-Divergence between teacher &amp; student logit distribution)</a:t>
            </a:r>
            <a:endParaRPr/>
          </a:p>
        </p:txBody>
      </p:sp>
      <p:sp>
        <p:nvSpPr>
          <p:cNvPr id="690" name="Google Shape;690;p50"/>
          <p:cNvSpPr txBox="1"/>
          <p:nvPr/>
        </p:nvSpPr>
        <p:spPr>
          <a:xfrm>
            <a:off x="5257450" y="1487800"/>
            <a:ext cx="36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(Seperate the target &amp; non-target class logit)</a:t>
            </a:r>
            <a:endParaRPr/>
          </a:p>
        </p:txBody>
      </p:sp>
      <p:pic>
        <p:nvPicPr>
          <p:cNvPr id="691" name="Google Shape;69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025" y="2353411"/>
            <a:ext cx="1563645" cy="515842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0"/>
          <p:cNvSpPr txBox="1"/>
          <p:nvPr/>
        </p:nvSpPr>
        <p:spPr>
          <a:xfrm>
            <a:off x="6290775" y="2472567"/>
            <a:ext cx="25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  bz                                    )</a:t>
            </a:r>
            <a:endParaRPr/>
          </a:p>
        </p:txBody>
      </p:sp>
      <p:pic>
        <p:nvPicPr>
          <p:cNvPr id="693" name="Google Shape;69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3275" y="3437500"/>
            <a:ext cx="4921926" cy="11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0"/>
          <p:cNvSpPr/>
          <p:nvPr/>
        </p:nvSpPr>
        <p:spPr>
          <a:xfrm>
            <a:off x="1785125" y="3315133"/>
            <a:ext cx="2443500" cy="1633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0"/>
          <p:cNvSpPr/>
          <p:nvPr/>
        </p:nvSpPr>
        <p:spPr>
          <a:xfrm>
            <a:off x="4375925" y="3315133"/>
            <a:ext cx="2109300" cy="1633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0"/>
          <p:cNvCxnSpPr>
            <a:stCxn id="694" idx="1"/>
            <a:endCxn id="697" idx="0"/>
          </p:cNvCxnSpPr>
          <p:nvPr/>
        </p:nvCxnSpPr>
        <p:spPr>
          <a:xfrm flipH="1">
            <a:off x="917225" y="4131733"/>
            <a:ext cx="8679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50"/>
          <p:cNvSpPr txBox="1"/>
          <p:nvPr/>
        </p:nvSpPr>
        <p:spPr>
          <a:xfrm>
            <a:off x="49325" y="5112867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logits (target vs non-target class)</a:t>
            </a:r>
            <a:endParaRPr/>
          </a:p>
        </p:txBody>
      </p:sp>
      <p:sp>
        <p:nvSpPr>
          <p:cNvPr id="698" name="Google Shape;698;p50"/>
          <p:cNvSpPr txBox="1"/>
          <p:nvPr/>
        </p:nvSpPr>
        <p:spPr>
          <a:xfrm>
            <a:off x="6705075" y="51128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logits between all  non-target classes</a:t>
            </a:r>
            <a:endParaRPr/>
          </a:p>
        </p:txBody>
      </p:sp>
      <p:cxnSp>
        <p:nvCxnSpPr>
          <p:cNvPr id="699" name="Google Shape;699;p50"/>
          <p:cNvCxnSpPr>
            <a:stCxn id="695" idx="3"/>
            <a:endCxn id="698" idx="0"/>
          </p:cNvCxnSpPr>
          <p:nvPr/>
        </p:nvCxnSpPr>
        <p:spPr>
          <a:xfrm>
            <a:off x="6485225" y="4131733"/>
            <a:ext cx="10878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0"/>
          <p:cNvSpPr/>
          <p:nvPr/>
        </p:nvSpPr>
        <p:spPr>
          <a:xfrm>
            <a:off x="1450850" y="6550025"/>
            <a:ext cx="6955800" cy="248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38" y="4321350"/>
            <a:ext cx="3766013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1"/>
          <p:cNvSpPr txBox="1"/>
          <p:nvPr>
            <p:ph idx="12" type="sldNum"/>
          </p:nvPr>
        </p:nvSpPr>
        <p:spPr>
          <a:xfrm>
            <a:off x="6576447" y="587590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51"/>
          <p:cNvSpPr txBox="1"/>
          <p:nvPr/>
        </p:nvSpPr>
        <p:spPr>
          <a:xfrm>
            <a:off x="0" y="-1733"/>
            <a:ext cx="9522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C00000"/>
                </a:solidFill>
              </a:rPr>
              <a:t>Appendix</a:t>
            </a:r>
            <a:endParaRPr b="1" sz="1900">
              <a:solidFill>
                <a:srgbClr val="C00000"/>
              </a:solidFill>
            </a:endParaRPr>
          </a:p>
        </p:txBody>
      </p:sp>
      <p:sp>
        <p:nvSpPr>
          <p:cNvPr id="709" name="Google Shape;709;p51"/>
          <p:cNvSpPr txBox="1"/>
          <p:nvPr/>
        </p:nvSpPr>
        <p:spPr>
          <a:xfrm>
            <a:off x="1322775" y="4202650"/>
            <a:ext cx="18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Re-formulating KL-Divergence</a:t>
            </a:r>
            <a:endParaRPr/>
          </a:p>
        </p:txBody>
      </p:sp>
      <p:sp>
        <p:nvSpPr>
          <p:cNvPr id="710" name="Google Shape;710;p51"/>
          <p:cNvSpPr txBox="1"/>
          <p:nvPr/>
        </p:nvSpPr>
        <p:spPr>
          <a:xfrm>
            <a:off x="1712250" y="1413233"/>
            <a:ext cx="3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model well predict the target class </a:t>
            </a:r>
            <a:endParaRPr/>
          </a:p>
        </p:txBody>
      </p:sp>
      <p:sp>
        <p:nvSpPr>
          <p:cNvPr id="711" name="Google Shape;711;p51"/>
          <p:cNvSpPr/>
          <p:nvPr/>
        </p:nvSpPr>
        <p:spPr>
          <a:xfrm>
            <a:off x="5073225" y="4230067"/>
            <a:ext cx="1875600" cy="7659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2" name="Google Shape;7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025" y="47533"/>
            <a:ext cx="3712034" cy="10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1"/>
          <p:cNvSpPr txBox="1"/>
          <p:nvPr/>
        </p:nvSpPr>
        <p:spPr>
          <a:xfrm>
            <a:off x="2013000" y="2277917"/>
            <a:ext cx="31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High logit of the target class</a:t>
            </a:r>
            <a:r>
              <a:rPr lang="en-US"/>
              <a:t> p_t ~= 1 </a:t>
            </a:r>
            <a:endParaRPr/>
          </a:p>
        </p:txBody>
      </p:sp>
      <p:sp>
        <p:nvSpPr>
          <p:cNvPr id="714" name="Google Shape;714;p51"/>
          <p:cNvSpPr txBox="1"/>
          <p:nvPr/>
        </p:nvSpPr>
        <p:spPr>
          <a:xfrm>
            <a:off x="3104100" y="3240300"/>
            <a:ext cx="9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p_t ~= 1 </a:t>
            </a:r>
            <a:endParaRPr/>
          </a:p>
        </p:txBody>
      </p:sp>
      <p:cxnSp>
        <p:nvCxnSpPr>
          <p:cNvPr id="715" name="Google Shape;715;p51"/>
          <p:cNvCxnSpPr>
            <a:stCxn id="710" idx="2"/>
            <a:endCxn id="713" idx="0"/>
          </p:cNvCxnSpPr>
          <p:nvPr/>
        </p:nvCxnSpPr>
        <p:spPr>
          <a:xfrm>
            <a:off x="3601050" y="1813433"/>
            <a:ext cx="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1"/>
          <p:cNvCxnSpPr>
            <a:stCxn id="713" idx="2"/>
            <a:endCxn id="714" idx="0"/>
          </p:cNvCxnSpPr>
          <p:nvPr/>
        </p:nvCxnSpPr>
        <p:spPr>
          <a:xfrm>
            <a:off x="3601050" y="2678117"/>
            <a:ext cx="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1"/>
          <p:cNvCxnSpPr>
            <a:stCxn id="714" idx="3"/>
            <a:endCxn id="711" idx="0"/>
          </p:cNvCxnSpPr>
          <p:nvPr/>
        </p:nvCxnSpPr>
        <p:spPr>
          <a:xfrm>
            <a:off x="4098000" y="3440400"/>
            <a:ext cx="19131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1"/>
          <p:cNvSpPr txBox="1"/>
          <p:nvPr/>
        </p:nvSpPr>
        <p:spPr>
          <a:xfrm>
            <a:off x="5189100" y="3407817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Vanishing</a:t>
            </a:r>
            <a:endParaRPr/>
          </a:p>
        </p:txBody>
      </p:sp>
      <p:sp>
        <p:nvSpPr>
          <p:cNvPr id="719" name="Google Shape;719;p51"/>
          <p:cNvSpPr txBox="1"/>
          <p:nvPr/>
        </p:nvSpPr>
        <p:spPr>
          <a:xfrm>
            <a:off x="664575" y="5553833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Decoupled KL-Divergence</a:t>
            </a:r>
            <a:endParaRPr/>
          </a:p>
        </p:txBody>
      </p:sp>
      <p:pic>
        <p:nvPicPr>
          <p:cNvPr id="720" name="Google Shape;7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749" y="5402400"/>
            <a:ext cx="3398244" cy="5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1"/>
          <p:cNvSpPr/>
          <p:nvPr/>
        </p:nvSpPr>
        <p:spPr>
          <a:xfrm>
            <a:off x="1450850" y="6550025"/>
            <a:ext cx="6955800" cy="2487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900">
                <a:solidFill>
                  <a:schemeClr val="dk1"/>
                </a:solidFill>
              </a:rPr>
              <a:t>Borui Zhao, Quan Cui, Renjie Song, Yiyu Qiu, and Jiajun Liang, “Decoupled knowledge distillation,” in IEEE/CVF CVPR, 2022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0" y="0"/>
            <a:ext cx="9144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Introduction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2624425"/>
            <a:ext cx="8610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/>
              <a:t>What is Automatic Sp</a:t>
            </a:r>
            <a:r>
              <a:rPr lang="en-US"/>
              <a:t>eaker</a:t>
            </a:r>
            <a:r>
              <a:rPr lang="en-US"/>
              <a:t> </a:t>
            </a:r>
            <a:r>
              <a:rPr lang="en-US"/>
              <a:t>Verification</a:t>
            </a:r>
            <a:r>
              <a:rPr lang="en-US"/>
              <a:t> (A</a:t>
            </a:r>
            <a:r>
              <a:rPr lang="en-US"/>
              <a:t>SV</a:t>
            </a:r>
            <a:r>
              <a:rPr lang="en-US"/>
              <a:t>)?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is the process of verifying two voices are from the same person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9" y="3494913"/>
            <a:ext cx="8938599" cy="14693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7200" y="5003901"/>
            <a:ext cx="8229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/>
              <a:t>Where can </a:t>
            </a:r>
            <a:r>
              <a:rPr lang="en-US"/>
              <a:t>ASV </a:t>
            </a:r>
            <a:r>
              <a:rPr lang="en-US"/>
              <a:t>be applied for</a:t>
            </a:r>
            <a:r>
              <a:rPr lang="en-US"/>
              <a:t>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/>
              <a:t>Authentication</a:t>
            </a:r>
            <a:r>
              <a:rPr lang="en-US"/>
              <a:t>: phone banking, voice assistant (Siri), etc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/>
              <a:t>Surveillance</a:t>
            </a:r>
            <a:r>
              <a:rPr lang="en-US"/>
              <a:t>: identifying evidence voiceprint (ransom call), etc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462" y="1143275"/>
            <a:ext cx="3567074" cy="15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667175"/>
            <a:ext cx="861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/>
              <a:t>What is Identity Verification?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0" y="0"/>
            <a:ext cx="9144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Introduction: </a:t>
            </a:r>
            <a:r>
              <a:rPr b="0" lang="en-US" sz="2400"/>
              <a:t>Challenge for ASV system</a:t>
            </a:r>
            <a:r>
              <a:rPr lang="en-US"/>
              <a:t> 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52400" y="871825"/>
            <a:ext cx="8739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1. </a:t>
            </a:r>
            <a:r>
              <a:rPr b="1" lang="en-US" sz="2000">
                <a:solidFill>
                  <a:schemeClr val="dk1"/>
                </a:solidFill>
              </a:rPr>
              <a:t>Environment </a:t>
            </a:r>
            <a:r>
              <a:rPr b="1" lang="en-US" sz="2000">
                <a:solidFill>
                  <a:schemeClr val="dk1"/>
                </a:solidFill>
              </a:rPr>
              <a:t>Noise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228593" lvl="2" marL="1142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Exist everywhere in real-world scenarios </a:t>
            </a:r>
            <a:br>
              <a:rPr lang="en-US"/>
            </a:br>
            <a:r>
              <a:rPr lang="en-US" sz="1800"/>
              <a:t>(e.g. car engines, wind blow, dog barking, etc.)</a:t>
            </a:r>
            <a:endParaRPr sz="1800"/>
          </a:p>
          <a:p>
            <a:pPr indent="-228593" lvl="2" marL="114297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degrade the audio quality → reduce ASV performance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3051"/>
            <a:ext cx="8839200" cy="1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2400" y="5139025"/>
            <a:ext cx="5944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→Research Topic</a:t>
            </a:r>
            <a:r>
              <a:rPr lang="en-US"/>
              <a:t>: </a:t>
            </a:r>
            <a:r>
              <a:rPr lang="en-US"/>
              <a:t>Noise-robust ASV 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9700" y="3541250"/>
            <a:ext cx="1959300" cy="835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575050" y="3570000"/>
            <a:ext cx="569100" cy="354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6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63900" y="823650"/>
            <a:ext cx="88026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lang="en-US"/>
              <a:t>Introduction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What is Automatic Speaker Verification (ASV)?</a:t>
            </a:r>
            <a:endParaRPr/>
          </a:p>
          <a:p>
            <a:pPr indent="-285743" lvl="1" marL="74293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Challenge for ASV system?</a:t>
            </a:r>
            <a:endParaRPr/>
          </a:p>
          <a:p>
            <a:pPr indent="0" lvl="0" marL="742932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AutoNum type="arabicPeriod"/>
            </a:pPr>
            <a:r>
              <a:rPr b="1" lang="en-US"/>
              <a:t>Literature Review</a:t>
            </a:r>
            <a:endParaRPr b="1"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 </a:t>
            </a:r>
            <a:r>
              <a:rPr lang="en-US" sz="2000">
                <a:solidFill>
                  <a:schemeClr val="dk1"/>
                </a:solidFill>
              </a:rPr>
              <a:t>Overview of ASV system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</a:t>
            </a:r>
            <a:r>
              <a:rPr lang="en-US" sz="2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urrent approaches of noise-robust ASV models </a:t>
            </a:r>
            <a:endParaRPr sz="2000">
              <a:solidFill>
                <a:schemeClr val="dk1"/>
              </a:solidFill>
            </a:endParaRPr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AutoNum type="arabicPeriod"/>
            </a:pPr>
            <a:r>
              <a:rPr lang="en-US"/>
              <a:t>Method</a:t>
            </a:r>
            <a:endParaRPr/>
          </a:p>
          <a:p>
            <a:pPr indent="-285743" lvl="1" marL="742932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Emphasized Non-target Speakers In Knowledge Distillation</a:t>
            </a:r>
            <a:endParaRPr/>
          </a:p>
          <a:p>
            <a:pPr indent="0" lvl="0" marL="742932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1" lvl="0" marL="342891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Conclusion and Future Works</a:t>
            </a:r>
            <a:endParaRPr/>
          </a:p>
          <a:p>
            <a:pPr indent="-190491" lvl="0" marL="342891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</a:t>
            </a:r>
            <a:r>
              <a:rPr b="0" lang="en-US" sz="2700"/>
              <a:t>A</a:t>
            </a:r>
            <a:r>
              <a:rPr b="0" lang="en-US" sz="2700"/>
              <a:t>SV model</a:t>
            </a:r>
            <a:endParaRPr b="0" sz="27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-34803" y="3184875"/>
            <a:ext cx="6503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-US">
                <a:solidFill>
                  <a:schemeClr val="dk1"/>
                </a:solidFill>
              </a:rPr>
              <a:t>Feature Extraction </a:t>
            </a:r>
            <a:r>
              <a:rPr b="1" lang="en-US"/>
              <a:t>Structure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 Kabir, Md, M., Ph. D., Jungpil, Shin, Israt, Jahan, and Abu, Ohi. "A Survey of Speaker Recognition: Fundamental Theories, Recognition Methods and Opportunities".IEEE Access (2021)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[2]Shome, N., Sarkar , A., Ghosh, A. K., Laskar, R. H., Kashyap, R. “Speaker Recognition through Deep Learning Techniques: A Comprehensive Review and Research Challenges”, Periodica Polytechnica Electrical Engineering and Computer Science (2023)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3461725"/>
            <a:ext cx="7879500" cy="27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-34803" y="441675"/>
            <a:ext cx="6503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-US"/>
              <a:t>System pipeline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850" y="700663"/>
            <a:ext cx="6720775" cy="24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6686200" y="3429000"/>
            <a:ext cx="1827000" cy="281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03650" y="3461725"/>
            <a:ext cx="2204700" cy="26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820200" y="5645475"/>
            <a:ext cx="6799200" cy="5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ASV model</a:t>
            </a:r>
            <a:endParaRPr b="0" sz="27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 Mirco Ravanelli, &amp; Yoshua Bengio. (2019). Speaker Recognition from Raw Waveform with SincNet.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 E. Variani, X. Lei, E. McDermott, I. L. Moreno, and J. Gonzalez-Dominguez “Deep neural networks for small footprint text-dependent speaker verification,” in 2014 IEEE International Conference on Acoustics, Speech and Signal Processing (ICASSP), 2014, pp. 4052–4056.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[3] Maros Jakubec, Roman Jarina, Eva Lieskovska, and Peter Kasak. 2024. Deep speaker embeddings for Speaker Verification: Review and experimental comparison. Eng. Appl. Artif. Intell. 127, PA (Jan 2024). https://doi.org/10.1016/j.engappai.2023.107232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00" y="556200"/>
            <a:ext cx="4075601" cy="22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813" y="2843750"/>
            <a:ext cx="6060375" cy="340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 flipH="1">
            <a:off x="1623600" y="2473713"/>
            <a:ext cx="24795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6577550" y="2592375"/>
            <a:ext cx="1046400" cy="5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75" y="1413863"/>
            <a:ext cx="1640250" cy="11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 rot="-5400000">
            <a:off x="-410850" y="1775163"/>
            <a:ext cx="1160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Frequency Axis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flipH="1">
            <a:off x="476236" y="1102279"/>
            <a:ext cx="21789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endCxn id="149" idx="2"/>
          </p:cNvCxnSpPr>
          <p:nvPr/>
        </p:nvCxnSpPr>
        <p:spPr>
          <a:xfrm flipH="1">
            <a:off x="934500" y="2511213"/>
            <a:ext cx="17064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2.1. Literature </a:t>
            </a:r>
            <a:r>
              <a:rPr lang="en-US" sz="2900"/>
              <a:t>Review</a:t>
            </a:r>
            <a:r>
              <a:rPr lang="en-US" sz="2800"/>
              <a:t>: </a:t>
            </a:r>
            <a:r>
              <a:rPr b="0" lang="en-US" sz="2700"/>
              <a:t>Overview of ASV model</a:t>
            </a:r>
            <a:endParaRPr b="0" sz="27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1450850" y="6245225"/>
            <a:ext cx="7693200" cy="556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[1] E. Variani, X. Lei, E. McDermott, I. L. Moreno, and J. Gonzalez-Dominguez “Deep neural networks for small footprint text-dependent speaker verification,” in 2014 IEEE International Conference on Acoustics, Speech and Signal Processing (ICASSP), 2014, pp. 4052–4056.</a:t>
            </a:r>
            <a:endParaRPr sz="700">
              <a:solidFill>
                <a:schemeClr val="dk1"/>
              </a:solidFill>
            </a:endParaRPr>
          </a:p>
          <a:p>
            <a:pPr indent="0" lvl="0" marL="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</a:rPr>
              <a:t>[2] Maros Jakubec, Roman Jarina, Eva Lieskovska, and Peter Kasak. 2024. Deep speaker embeddings for Speaker Verification: Review and experimental comparison. Eng. Appl. Artif. Intell. 127, PA (Jan 2024). https://doi.org/10.1016/j.engappai.2023.107232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6" y="3044975"/>
            <a:ext cx="5191699" cy="29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450" y="556200"/>
            <a:ext cx="3807450" cy="41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5336550" y="4985650"/>
            <a:ext cx="15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55CC"/>
                </a:solidFill>
              </a:rPr>
              <a:t>TDNN-based</a:t>
            </a:r>
            <a:br>
              <a:rPr b="1" lang="en-US">
                <a:solidFill>
                  <a:srgbClr val="1155CC"/>
                </a:solidFill>
              </a:rPr>
            </a:br>
            <a:r>
              <a:rPr b="1" lang="en-US">
                <a:solidFill>
                  <a:srgbClr val="1155CC"/>
                </a:solidFill>
              </a:rPr>
              <a:t>(Time delay NN)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396500" y="4977850"/>
            <a:ext cx="12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</a:rPr>
              <a:t>CNN</a:t>
            </a:r>
            <a:r>
              <a:rPr b="1" lang="en-US">
                <a:solidFill>
                  <a:srgbClr val="E69138"/>
                </a:solidFill>
              </a:rPr>
              <a:t>-based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5227450" y="382455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857050" y="3984997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038" y="3824550"/>
            <a:ext cx="16668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413" y="3824550"/>
            <a:ext cx="16287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 Template May 06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