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7" r:id="rId4"/>
    <p:sldId id="269" r:id="rId5"/>
    <p:sldId id="270" r:id="rId6"/>
    <p:sldId id="271" r:id="rId7"/>
    <p:sldId id="272" r:id="rId8"/>
    <p:sldId id="274" r:id="rId9"/>
    <p:sldId id="277" r:id="rId10"/>
    <p:sldId id="275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61" r:id="rId22"/>
    <p:sldId id="289" r:id="rId23"/>
    <p:sldId id="290" r:id="rId24"/>
    <p:sldId id="291" r:id="rId25"/>
    <p:sldId id="266" r:id="rId26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CB81D05-18DE-4321-8974-D74DD41E20F0}" type="datetimeFigureOut">
              <a:rPr lang="es-GT" smtClean="0"/>
              <a:t>18/08/2017</a:t>
            </a:fld>
            <a:endParaRPr lang="es-GT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GT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18/08/2017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18/08/2017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18/08/2017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CB81D05-18DE-4321-8974-D74DD41E20F0}" type="datetimeFigureOut">
              <a:rPr lang="es-GT" smtClean="0"/>
              <a:t>18/08/2017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18/08/2017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18/08/2017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18/08/2017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18/08/2017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18/08/2017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18/08/2017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81D05-18DE-4321-8974-D74DD41E20F0}" type="datetimeFigureOut">
              <a:rPr lang="es-GT" smtClean="0"/>
              <a:t>18/08/2017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>Estructura de un manuscrito científico</a:t>
            </a: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5527964"/>
            <a:ext cx="6858000" cy="1295400"/>
          </a:xfrm>
        </p:spPr>
        <p:txBody>
          <a:bodyPr>
            <a:normAutofit fontScale="62500" lnSpcReduction="20000"/>
          </a:bodyPr>
          <a:lstStyle/>
          <a:p>
            <a:r>
              <a:rPr lang="es-GT" sz="2200" dirty="0" err="1" smtClean="0"/>
              <a:t>M.Sc</a:t>
            </a:r>
            <a:r>
              <a:rPr lang="es-GT" sz="2200" dirty="0" smtClean="0"/>
              <a:t>. Andrea Rodas</a:t>
            </a:r>
          </a:p>
          <a:p>
            <a:r>
              <a:rPr lang="es-GT" dirty="0" smtClean="0"/>
              <a:t>Basado en Cáceres, A. (2017). </a:t>
            </a:r>
            <a:r>
              <a:rPr lang="en-US" sz="2100" dirty="0"/>
              <a:t>Como </a:t>
            </a:r>
            <a:r>
              <a:rPr lang="en-US" sz="2100" dirty="0" err="1"/>
              <a:t>evitar</a:t>
            </a:r>
            <a:r>
              <a:rPr lang="en-US" sz="2100" dirty="0"/>
              <a:t> los </a:t>
            </a:r>
            <a:r>
              <a:rPr lang="en-US" sz="2100" dirty="0" err="1"/>
              <a:t>principales</a:t>
            </a:r>
            <a:r>
              <a:rPr lang="en-US" sz="2100" dirty="0"/>
              <a:t> </a:t>
            </a:r>
            <a:r>
              <a:rPr lang="en-US" sz="2100" dirty="0" err="1"/>
              <a:t>motivos</a:t>
            </a:r>
            <a:r>
              <a:rPr lang="en-US" sz="2100" dirty="0"/>
              <a:t> </a:t>
            </a:r>
            <a:r>
              <a:rPr lang="en-US" sz="2100" dirty="0" smtClean="0"/>
              <a:t>de </a:t>
            </a:r>
            <a:r>
              <a:rPr lang="en-US" sz="2100" dirty="0" err="1" smtClean="0"/>
              <a:t>rechazo</a:t>
            </a:r>
            <a:r>
              <a:rPr lang="en-US" sz="2100" dirty="0" smtClean="0"/>
              <a:t> </a:t>
            </a:r>
            <a:r>
              <a:rPr lang="en-US" sz="2100" dirty="0"/>
              <a:t>de </a:t>
            </a:r>
            <a:r>
              <a:rPr lang="en-US" sz="2100" dirty="0" err="1"/>
              <a:t>publicaciones</a:t>
            </a:r>
            <a:r>
              <a:rPr lang="en-US" sz="2100" dirty="0"/>
              <a:t> en </a:t>
            </a:r>
            <a:r>
              <a:rPr lang="en-US" sz="2100" dirty="0" err="1"/>
              <a:t>revistas</a:t>
            </a:r>
            <a:r>
              <a:rPr lang="en-US" sz="2100" dirty="0"/>
              <a:t> </a:t>
            </a:r>
            <a:r>
              <a:rPr lang="en-US" sz="2100" dirty="0" smtClean="0"/>
              <a:t>. </a:t>
            </a:r>
            <a:r>
              <a:rPr lang="es-GT" sz="2100" i="1" dirty="0" smtClean="0"/>
              <a:t>Jornadas </a:t>
            </a:r>
            <a:r>
              <a:rPr lang="es-GT" sz="2100" i="1" dirty="0" smtClean="0"/>
              <a:t>de Capacitación DIGI 2017</a:t>
            </a:r>
            <a:r>
              <a:rPr lang="es-GT" sz="2100" dirty="0" smtClean="0"/>
              <a:t>.</a:t>
            </a:r>
          </a:p>
          <a:p>
            <a:r>
              <a:rPr lang="es-GT" sz="2100" dirty="0" smtClean="0"/>
              <a:t>Herrera S. (2017</a:t>
            </a:r>
            <a:r>
              <a:rPr lang="es-GT" sz="2100" i="1" dirty="0" smtClean="0"/>
              <a:t>). La ciencia es una, pero se estila diferente</a:t>
            </a:r>
            <a:r>
              <a:rPr lang="es-GT" sz="2100" dirty="0" smtClean="0"/>
              <a:t>. Jornadas de capacitación DIGI 2017.</a:t>
            </a:r>
            <a:endParaRPr lang="es-GT" sz="2100" dirty="0"/>
          </a:p>
        </p:txBody>
      </p:sp>
    </p:spTree>
    <p:extLst>
      <p:ext uri="{BB962C8B-B14F-4D97-AF65-F5344CB8AC3E}">
        <p14:creationId xmlns:p14="http://schemas.microsoft.com/office/powerpoint/2010/main" val="68223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38600" cy="4525963"/>
          </a:xfrm>
          <a:solidFill>
            <a:srgbClr val="0070C0"/>
          </a:solidFill>
        </p:spPr>
        <p:txBody>
          <a:bodyPr>
            <a:normAutofit fontScale="700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s-GT" sz="2600" b="1" dirty="0"/>
              <a:t>La música guatemalteca en los primeros largometrajes nacionales. Recuento inicial de intérpretes y compositores (1949-1976)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600" dirty="0"/>
              <a:t>Resumen/</a:t>
            </a:r>
            <a:r>
              <a:rPr lang="es-GT" sz="2600" dirty="0" err="1"/>
              <a:t>Abstract</a:t>
            </a:r>
            <a:endParaRPr lang="es-GT" sz="2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600" dirty="0"/>
              <a:t>Palabras clave/</a:t>
            </a:r>
            <a:r>
              <a:rPr lang="es-GT" sz="2600" dirty="0" err="1"/>
              <a:t>Keywords</a:t>
            </a:r>
            <a:endParaRPr lang="es-GT" sz="2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600" dirty="0"/>
              <a:t>Introducción (no método, no objetivos)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GT" sz="2600" dirty="0"/>
              <a:t>El cine sonoro incorporó la voz, los sonidos ambientales y culturales, los silencios… y la música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GT" sz="2600" dirty="0"/>
              <a:t>Los primeros largometrajes guatemaltecos traen mucha música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GT" sz="2600" dirty="0"/>
              <a:t>Canciones, piezas de marimba y algo más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600" dirty="0"/>
              <a:t>A manera de conclusión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600" dirty="0"/>
              <a:t>Referencias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87900" y="765175"/>
            <a:ext cx="4038600" cy="4525963"/>
          </a:xfrm>
          <a:solidFill>
            <a:srgbClr val="00B0F0"/>
          </a:solidFill>
        </p:spPr>
        <p:txBody>
          <a:bodyPr>
            <a:normAutofit fontScale="700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s-GT" b="1" dirty="0"/>
              <a:t>Arqueología de Jalapa: tres sitios, tres historias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600" dirty="0"/>
              <a:t>Resumen/</a:t>
            </a:r>
            <a:r>
              <a:rPr lang="es-GT" sz="2600" dirty="0" err="1"/>
              <a:t>Abstract</a:t>
            </a:r>
            <a:endParaRPr lang="es-GT" sz="2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600" dirty="0"/>
              <a:t>Palabras clave/</a:t>
            </a:r>
            <a:r>
              <a:rPr lang="es-GT" sz="2600" dirty="0" err="1"/>
              <a:t>Keywords</a:t>
            </a:r>
            <a:endParaRPr lang="es-GT" sz="2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600" dirty="0"/>
              <a:t>Introducción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600" dirty="0"/>
              <a:t>Métodos y materiales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600" dirty="0"/>
              <a:t>Resultados y discusión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GT" sz="2600" dirty="0"/>
              <a:t>El Chagüite (fases </a:t>
            </a:r>
            <a:r>
              <a:rPr lang="es-GT" sz="2600" dirty="0" err="1"/>
              <a:t>Tapalapa-Sare</a:t>
            </a:r>
            <a:r>
              <a:rPr lang="es-GT" sz="2600" dirty="0"/>
              <a:t> 650 a. de C. -550 d. de C.)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GT" sz="2600" dirty="0"/>
              <a:t>Paso de Tobón (fases </a:t>
            </a:r>
            <a:r>
              <a:rPr lang="es-GT" sz="2600" dirty="0" err="1"/>
              <a:t>Sare-Alutate</a:t>
            </a:r>
            <a:r>
              <a:rPr lang="es-GT" sz="2600" dirty="0"/>
              <a:t>, 200 d. de C. -900 d. de C.)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GT" sz="2600" dirty="0"/>
              <a:t>El Durazno (fase </a:t>
            </a:r>
            <a:r>
              <a:rPr lang="es-GT" sz="2600" dirty="0" err="1"/>
              <a:t>Pinula</a:t>
            </a:r>
            <a:r>
              <a:rPr lang="es-GT" sz="2600" dirty="0"/>
              <a:t>, 1200 d. de C. – 1600 d. de C.)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600" dirty="0"/>
              <a:t>Conclusiones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600" dirty="0"/>
              <a:t>Agradecimientos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600" dirty="0"/>
              <a:t>Referencias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</p:txBody>
      </p:sp>
      <p:sp>
        <p:nvSpPr>
          <p:cNvPr id="2" name="1 CuadroTexto"/>
          <p:cNvSpPr txBox="1"/>
          <p:nvPr/>
        </p:nvSpPr>
        <p:spPr>
          <a:xfrm>
            <a:off x="990600" y="5715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Ciencias Sociales y Humanidades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9897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476250"/>
            <a:ext cx="4038600" cy="564991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s-GT" sz="4900" b="1" dirty="0"/>
              <a:t>Evaluación de la capacidad neutralizante de extractos de plantas de uso popular en Guatemala como antídotos para el envenenamiento por la mordedura de la serpiente </a:t>
            </a:r>
            <a:r>
              <a:rPr lang="es-GT" sz="4900" b="1" dirty="0" err="1"/>
              <a:t>Bothrops</a:t>
            </a:r>
            <a:r>
              <a:rPr lang="es-GT" sz="4900" b="1" dirty="0"/>
              <a:t> </a:t>
            </a:r>
            <a:r>
              <a:rPr lang="es-GT" sz="4900" b="1" dirty="0" err="1"/>
              <a:t>asper</a:t>
            </a:r>
            <a:endParaRPr lang="es-GT" sz="4900" b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GT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5600" dirty="0"/>
              <a:t>Resumen/</a:t>
            </a:r>
            <a:r>
              <a:rPr lang="es-GT" sz="5600" dirty="0" err="1"/>
              <a:t>Abstract</a:t>
            </a:r>
            <a:endParaRPr lang="es-GT" sz="5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5600" dirty="0"/>
              <a:t>Palabras clave/</a:t>
            </a:r>
            <a:r>
              <a:rPr lang="es-GT" sz="5600" dirty="0" err="1"/>
              <a:t>Keywords</a:t>
            </a:r>
            <a:endParaRPr lang="es-GT" sz="5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5600" dirty="0"/>
              <a:t>Introducción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GT" sz="5600" dirty="0"/>
              <a:t>Materiales y métodos (Selección y colecta de especies vegetales. Obtención de extractos vegetales. Veneno de </a:t>
            </a:r>
            <a:r>
              <a:rPr lang="es-GT" sz="5600" i="1" dirty="0"/>
              <a:t>B. </a:t>
            </a:r>
            <a:r>
              <a:rPr lang="es-GT" sz="5600" i="1" dirty="0" err="1"/>
              <a:t>asper</a:t>
            </a:r>
            <a:r>
              <a:rPr lang="es-GT" sz="5600" i="1" dirty="0"/>
              <a:t>. </a:t>
            </a:r>
            <a:r>
              <a:rPr lang="es-GT" sz="5600" dirty="0"/>
              <a:t>Disolución de extractos vegetales. Actividades PLA2 y proteolítica intrínsecas de los extractos por ensayos dosis-respuesta. Actividad proteolítica intrínseca. Determinación de la dosis reto de veneno. Pruebas de neutralización de las actividades PLA2 y proteolítica del veneno. Análisis estadístico)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sz="56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GT" sz="5600" dirty="0"/>
              <a:t>Resultados (Recolección, secado y obtención de extractos </a:t>
            </a:r>
            <a:r>
              <a:rPr lang="es-GT" sz="5600" dirty="0" err="1"/>
              <a:t>etanólicos</a:t>
            </a:r>
            <a:r>
              <a:rPr lang="es-GT" sz="5600" dirty="0"/>
              <a:t> de las seis plantas del estudio. Actividad PLA2 intrínseca de las plantas y pruebas de neutralización. Actividad proteolítica intrínseca de las plantas y pruebas de neutralización)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sz="56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GT" sz="5600" dirty="0"/>
              <a:t>Discusión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5600" dirty="0"/>
              <a:t>Agradecimientos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5600" dirty="0"/>
              <a:t>Referencias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5400" y="908050"/>
            <a:ext cx="3402013" cy="4808538"/>
          </a:xfrm>
          <a:solidFill>
            <a:schemeClr val="accent3">
              <a:lumMod val="75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s-GT" sz="5500" b="1" dirty="0"/>
              <a:t>Efecto del uso de la tierra sobre la erosión y sedimentación de los suelos en El Estor, Izabal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GT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5600" dirty="0"/>
              <a:t>Resumen/</a:t>
            </a:r>
            <a:r>
              <a:rPr lang="es-GT" sz="5600" dirty="0" err="1"/>
              <a:t>Abstract</a:t>
            </a:r>
            <a:endParaRPr lang="es-GT" sz="5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5600" dirty="0"/>
              <a:t>Palabras clave/</a:t>
            </a:r>
            <a:r>
              <a:rPr lang="es-GT" sz="5600" dirty="0" err="1"/>
              <a:t>Keywords</a:t>
            </a:r>
            <a:endParaRPr lang="es-GT" sz="5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5600" dirty="0"/>
              <a:t>Introducción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GT" sz="5600" dirty="0"/>
              <a:t>Materiales y métodos (Área de estudio. Características de las parcelas. Medición espacial y temporal de las varillas de erosión. Estimación de la erosión media, sedimentación media, erosión neta y movilidad del suelo. Análisis estadístico de la información)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GT" sz="5600" dirty="0"/>
              <a:t>Discusión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5600" dirty="0"/>
              <a:t>Agradecimientos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5600" dirty="0"/>
              <a:t>Referencias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sz="5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62000" y="6324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Ciencia, Tecnología y Salud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7981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625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GT" altLang="es-GT" sz="1400" b="1" dirty="0" smtClean="0"/>
              <a:t/>
            </a:r>
            <a:br>
              <a:rPr lang="es-GT" altLang="es-GT" sz="1400" b="1" dirty="0" smtClean="0"/>
            </a:br>
            <a:r>
              <a:rPr lang="es-GT" altLang="es-GT" sz="1400" b="1" dirty="0" smtClean="0"/>
              <a:t/>
            </a:r>
            <a:br>
              <a:rPr lang="es-GT" altLang="es-GT" sz="1400" b="1" dirty="0" smtClean="0"/>
            </a:br>
            <a:r>
              <a:rPr lang="es-GT" altLang="es-GT" sz="1400" b="1" dirty="0" smtClean="0"/>
              <a:t/>
            </a:r>
            <a:br>
              <a:rPr lang="es-GT" altLang="es-GT" sz="1400" b="1" dirty="0" smtClean="0"/>
            </a:br>
            <a:r>
              <a:rPr lang="es-GT" altLang="es-GT" sz="1400" b="1" dirty="0" smtClean="0"/>
              <a:t/>
            </a:r>
            <a:br>
              <a:rPr lang="es-GT" altLang="es-GT" sz="1400" b="1" dirty="0" smtClean="0"/>
            </a:br>
            <a:r>
              <a:rPr lang="es-GT" altLang="es-GT" sz="2800" b="1" dirty="0" smtClean="0"/>
              <a:t>CONSENSOS </a:t>
            </a:r>
            <a:br>
              <a:rPr lang="es-GT" altLang="es-GT" sz="2800" b="1" dirty="0" smtClean="0"/>
            </a:br>
            <a:r>
              <a:rPr lang="es-GT" altLang="es-GT" sz="2800" b="1" dirty="0" smtClean="0"/>
              <a:t>ENTRE UN MANUSCRITO CIENTÍFICO </a:t>
            </a:r>
            <a:br>
              <a:rPr lang="es-GT" altLang="es-GT" sz="2800" b="1" dirty="0" smtClean="0"/>
            </a:br>
            <a:r>
              <a:rPr lang="es-GT" altLang="es-GT" sz="2400" b="1" dirty="0" smtClean="0"/>
              <a:t/>
            </a:r>
            <a:br>
              <a:rPr lang="es-GT" altLang="es-GT" sz="2400" b="1" dirty="0" smtClean="0"/>
            </a:br>
            <a:endParaRPr lang="es-GT" altLang="es-GT" sz="2400" dirty="0" smtClean="0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3788" y="1244600"/>
            <a:ext cx="7075487" cy="5276850"/>
          </a:xfrm>
          <a:noFill/>
        </p:spPr>
      </p:pic>
    </p:spTree>
    <p:extLst>
      <p:ext uri="{BB962C8B-B14F-4D97-AF65-F5344CB8AC3E}">
        <p14:creationId xmlns:p14="http://schemas.microsoft.com/office/powerpoint/2010/main" val="284134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Título"/>
          <p:cNvSpPr>
            <a:spLocks noGrp="1"/>
          </p:cNvSpPr>
          <p:nvPr>
            <p:ph type="title"/>
          </p:nvPr>
        </p:nvSpPr>
        <p:spPr>
          <a:xfrm>
            <a:off x="1089025" y="314325"/>
            <a:ext cx="7202488" cy="765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GT" altLang="es-GT" sz="3200" b="1" smtClean="0"/>
              <a:t>CONTENIDO COMPARATIVO </a:t>
            </a:r>
            <a:br>
              <a:rPr lang="es-GT" altLang="es-GT" sz="3200" b="1" smtClean="0"/>
            </a:br>
            <a:r>
              <a:rPr lang="es-GT" altLang="es-GT" sz="3200" b="1" smtClean="0"/>
              <a:t>DE AMBAS REVISTAS</a:t>
            </a:r>
          </a:p>
        </p:txBody>
      </p:sp>
      <p:sp>
        <p:nvSpPr>
          <p:cNvPr id="5" name="6 Rectángulo redondeado">
            <a:extLst>
              <a:ext uri="{FF2B5EF4-FFF2-40B4-BE49-F238E27FC236}">
                <a16:creationId xmlns="" xmlns:a16="http://schemas.microsoft.com/office/drawing/2014/main" id="{87DA2620-12D6-4FF4-990A-A169F3F1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395413"/>
            <a:ext cx="3632200" cy="457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en-US" sz="1950" b="1" dirty="0">
                <a:solidFill>
                  <a:schemeClr val="bg1"/>
                </a:solidFill>
              </a:rPr>
              <a:t>CIENCIA, TECNOLOGÍA Y SALUD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endParaRPr lang="en-US" sz="195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100" dirty="0">
                <a:solidFill>
                  <a:schemeClr val="tx1"/>
                </a:solidFill>
              </a:rPr>
              <a:t>1. Artículo Científico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100" dirty="0">
                <a:solidFill>
                  <a:schemeClr val="tx1"/>
                </a:solidFill>
              </a:rPr>
              <a:t>2. Ensayos científicos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100" dirty="0">
                <a:solidFill>
                  <a:schemeClr val="tx1"/>
                </a:solidFill>
              </a:rPr>
              <a:t>3. Reseñas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2100" dirty="0">
                <a:solidFill>
                  <a:schemeClr val="tx1"/>
                </a:solidFill>
              </a:rPr>
              <a:t>4. Reporte de casos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GT" sz="2100" dirty="0">
              <a:solidFill>
                <a:schemeClr val="tx1"/>
              </a:solidFill>
            </a:endParaRPr>
          </a:p>
          <a:p>
            <a:pPr marL="0" indent="0" algn="r">
              <a:buFont typeface="Arial" panose="020B0604020202020204" pitchFamily="34" charset="0"/>
              <a:buNone/>
              <a:defRPr/>
            </a:pPr>
            <a:endParaRPr lang="es-GT" sz="1950" b="1" dirty="0">
              <a:solidFill>
                <a:schemeClr val="bg1"/>
              </a:solidFill>
            </a:endParaRPr>
          </a:p>
          <a:p>
            <a:pPr marL="0" indent="0" algn="r">
              <a:buFont typeface="Arial" panose="020B0604020202020204" pitchFamily="34" charset="0"/>
              <a:buNone/>
              <a:defRPr/>
            </a:pPr>
            <a:r>
              <a:rPr lang="es-GT" sz="1950" b="1" dirty="0">
                <a:solidFill>
                  <a:schemeClr val="bg1"/>
                </a:solidFill>
              </a:rPr>
              <a:t>Por invitación del Consejo</a:t>
            </a:r>
          </a:p>
          <a:p>
            <a:pPr marL="0" indent="0" algn="r">
              <a:buFont typeface="Arial" panose="020B0604020202020204" pitchFamily="34" charset="0"/>
              <a:buNone/>
              <a:defRPr/>
            </a:pPr>
            <a:r>
              <a:rPr lang="es-GT" sz="1600" dirty="0">
                <a:solidFill>
                  <a:schemeClr val="tx1"/>
                </a:solidFill>
              </a:rPr>
              <a:t>-Artículos de revisión</a:t>
            </a:r>
          </a:p>
          <a:p>
            <a:pPr marL="0" indent="0" algn="r">
              <a:buFont typeface="Arial" panose="020B0604020202020204" pitchFamily="34" charset="0"/>
              <a:buNone/>
              <a:defRPr/>
            </a:pPr>
            <a:r>
              <a:rPr lang="es-GT" sz="1600" dirty="0">
                <a:solidFill>
                  <a:schemeClr val="tx1"/>
                </a:solidFill>
              </a:rPr>
              <a:t>-Resúmenes de Congresos</a:t>
            </a:r>
          </a:p>
          <a:p>
            <a:pPr marL="0" indent="0" algn="r">
              <a:buFont typeface="Arial" panose="020B0604020202020204" pitchFamily="34" charset="0"/>
              <a:buNone/>
              <a:defRPr/>
            </a:pPr>
            <a:r>
              <a:rPr lang="es-GT" sz="1600" i="1" dirty="0">
                <a:solidFill>
                  <a:schemeClr val="tx1"/>
                </a:solidFill>
              </a:rPr>
              <a:t>-In Memoriam</a:t>
            </a:r>
            <a:r>
              <a:rPr lang="es-GT" sz="1600" dirty="0">
                <a:solidFill>
                  <a:schemeClr val="tx1"/>
                </a:solidFill>
              </a:rPr>
              <a:t> </a:t>
            </a:r>
            <a:endParaRPr lang="en-US" b="1" kern="0" dirty="0">
              <a:solidFill>
                <a:srgbClr val="00B050"/>
              </a:solidFill>
            </a:endParaRPr>
          </a:p>
        </p:txBody>
      </p:sp>
      <p:sp>
        <p:nvSpPr>
          <p:cNvPr id="6" name="7 Rectángulo redondeado">
            <a:extLst>
              <a:ext uri="{FF2B5EF4-FFF2-40B4-BE49-F238E27FC236}">
                <a16:creationId xmlns="" xmlns:a16="http://schemas.microsoft.com/office/drawing/2014/main" id="{5D85AB7B-2C0C-4C4C-8D72-B58FBB4DD528}"/>
              </a:ext>
            </a:extLst>
          </p:cNvPr>
          <p:cNvSpPr/>
          <p:nvPr/>
        </p:nvSpPr>
        <p:spPr>
          <a:xfrm>
            <a:off x="4706938" y="1395413"/>
            <a:ext cx="3778250" cy="457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950" b="1" dirty="0">
                <a:solidFill>
                  <a:schemeClr val="bg1"/>
                </a:solidFill>
              </a:rPr>
              <a:t>CIENCIAS SOCIALES 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950" b="1" dirty="0">
                <a:solidFill>
                  <a:schemeClr val="bg1"/>
                </a:solidFill>
              </a:rPr>
              <a:t>Y HUMANIDADES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s-GT" sz="2100" dirty="0">
                <a:solidFill>
                  <a:schemeClr val="tx1"/>
                </a:solidFill>
              </a:rPr>
              <a:t>1. Artículos </a:t>
            </a:r>
          </a:p>
          <a:p>
            <a:pPr>
              <a:spcBef>
                <a:spcPct val="20000"/>
              </a:spcBef>
              <a:defRPr/>
            </a:pPr>
            <a:r>
              <a:rPr lang="es-GT" sz="2100" dirty="0">
                <a:solidFill>
                  <a:schemeClr val="tx1"/>
                </a:solidFill>
              </a:rPr>
              <a:t>2. Documentos </a:t>
            </a:r>
          </a:p>
          <a:p>
            <a:pPr>
              <a:spcBef>
                <a:spcPct val="20000"/>
              </a:spcBef>
              <a:defRPr/>
            </a:pPr>
            <a:r>
              <a:rPr lang="es-GT" sz="2100" dirty="0">
                <a:solidFill>
                  <a:schemeClr val="tx1"/>
                </a:solidFill>
              </a:rPr>
              <a:t>3. Ensayos </a:t>
            </a:r>
          </a:p>
          <a:p>
            <a:pPr>
              <a:spcBef>
                <a:spcPct val="20000"/>
              </a:spcBef>
              <a:defRPr/>
            </a:pPr>
            <a:r>
              <a:rPr lang="es-GT" sz="2100" dirty="0">
                <a:solidFill>
                  <a:schemeClr val="tx1"/>
                </a:solidFill>
              </a:rPr>
              <a:t>4. Reseñas </a:t>
            </a:r>
          </a:p>
          <a:p>
            <a:pPr>
              <a:spcBef>
                <a:spcPct val="20000"/>
              </a:spcBef>
              <a:defRPr/>
            </a:pPr>
            <a:r>
              <a:rPr lang="es-GT" sz="2100" dirty="0">
                <a:solidFill>
                  <a:schemeClr val="tx1"/>
                </a:solidFill>
              </a:rPr>
              <a:t>5. Archivos </a:t>
            </a:r>
          </a:p>
          <a:p>
            <a:pPr>
              <a:spcBef>
                <a:spcPct val="20000"/>
              </a:spcBef>
              <a:defRPr/>
            </a:pPr>
            <a:endParaRPr lang="es-GT" sz="2100" dirty="0">
              <a:solidFill>
                <a:schemeClr val="tx1"/>
              </a:solidFill>
            </a:endParaRPr>
          </a:p>
          <a:p>
            <a:pPr algn="r">
              <a:spcBef>
                <a:spcPct val="20000"/>
              </a:spcBef>
              <a:defRPr/>
            </a:pPr>
            <a:r>
              <a:rPr lang="es-GT" sz="1950" b="1" dirty="0">
                <a:solidFill>
                  <a:schemeClr val="bg1"/>
                </a:solidFill>
              </a:rPr>
              <a:t>Por invitación del Consejo</a:t>
            </a:r>
          </a:p>
          <a:p>
            <a:pPr marL="285750" indent="-285750" algn="r">
              <a:spcBef>
                <a:spcPct val="20000"/>
              </a:spcBef>
              <a:buFontTx/>
              <a:buChar char="-"/>
              <a:defRPr/>
            </a:pPr>
            <a:r>
              <a:rPr lang="es-GT" sz="1600" dirty="0">
                <a:solidFill>
                  <a:schemeClr val="tx1"/>
                </a:solidFill>
              </a:rPr>
              <a:t>Homenajes</a:t>
            </a:r>
          </a:p>
          <a:p>
            <a:pPr marL="285750" indent="-285750" algn="r">
              <a:spcBef>
                <a:spcPct val="20000"/>
              </a:spcBef>
              <a:buFontTx/>
              <a:buChar char="-"/>
              <a:defRPr/>
            </a:pPr>
            <a:r>
              <a:rPr lang="es-GT" sz="1600" dirty="0">
                <a:solidFill>
                  <a:schemeClr val="tx1"/>
                </a:solidFill>
              </a:rPr>
              <a:t>-Resúmenes de Congresos</a:t>
            </a:r>
          </a:p>
          <a:p>
            <a:pPr marL="133350" indent="-133350" eaLnBrk="1" hangingPunct="1"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b="1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9C3CDC3-9B80-4CAC-B7E7-5C88099E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" y="1228725"/>
            <a:ext cx="8551863" cy="4722813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s-GT" sz="3800" b="1" dirty="0"/>
              <a:t>Artículos: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3400" dirty="0"/>
              <a:t>Resultados de investigaciones basados en datos empíricos, descriptivos, analíticos y referenciados.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GT" sz="3400" dirty="0"/>
          </a:p>
          <a:p>
            <a:pPr marL="0" indent="0">
              <a:buFont typeface="Arial" charset="0"/>
              <a:buNone/>
              <a:defRPr/>
            </a:pPr>
            <a:r>
              <a:rPr lang="es-GT" sz="3800" b="1" dirty="0"/>
              <a:t>Documentos: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3400" dirty="0"/>
              <a:t>Interpretaciones jeroglíficas e iconográficas, o transcripciones de fuentes primarias coloniales, republicanas y contemporáneas.  También considera traducciones de textos inéditos en lengua castellana.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sz="3400" dirty="0"/>
          </a:p>
          <a:p>
            <a:pPr marL="0" indent="0">
              <a:buFont typeface="Arial" charset="0"/>
              <a:buNone/>
              <a:defRPr/>
            </a:pPr>
            <a:r>
              <a:rPr lang="es-GT" sz="3800" b="1" dirty="0"/>
              <a:t>Ensayos: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3400" dirty="0"/>
              <a:t>El autor expone, argumenta y teoriza, a fin de posicionarse en una temática o eje epistemológico. Es abierto y flexible, por lo que busca abrir nuevas rutas de interpretación en las temáticas que incursiona.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GT" sz="3400" dirty="0"/>
          </a:p>
          <a:p>
            <a:pPr marL="0" indent="0">
              <a:buFont typeface="Arial" charset="0"/>
              <a:buNone/>
              <a:defRPr/>
            </a:pPr>
            <a:r>
              <a:rPr lang="es-GT" sz="3800" b="1" dirty="0"/>
              <a:t>Reseñas: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3400" dirty="0"/>
              <a:t>Revisiones y comentarios sobre nuevos libros, conciertos, grabaciones, películas u otras manifestaciones del arte y la cultura.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GT" sz="3400" dirty="0"/>
          </a:p>
          <a:p>
            <a:pPr marL="0" indent="0">
              <a:buFont typeface="Arial" charset="0"/>
              <a:buNone/>
              <a:defRPr/>
            </a:pPr>
            <a:r>
              <a:rPr lang="es-GT" sz="3800" b="1" dirty="0"/>
              <a:t>Archivos: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3400" dirty="0"/>
              <a:t>Acervos fotográficos, grabados, mapas, levantamientos arqueológicos, fonográficos, partituras, etc.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GT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</p:txBody>
      </p:sp>
      <p:sp>
        <p:nvSpPr>
          <p:cNvPr id="15364" name="Marcador de contenido 2">
            <a:extLst>
              <a:ext uri="{FF2B5EF4-FFF2-40B4-BE49-F238E27FC236}">
                <a16:creationId xmlns="" xmlns:a16="http://schemas.microsoft.com/office/drawing/2014/main" id="{041A1445-DE1C-4E77-A4C4-44620A462CB3}"/>
              </a:ext>
            </a:extLst>
          </p:cNvPr>
          <p:cNvSpPr txBox="1">
            <a:spLocks/>
          </p:cNvSpPr>
          <p:nvPr/>
        </p:nvSpPr>
        <p:spPr bwMode="auto">
          <a:xfrm>
            <a:off x="3429000" y="595313"/>
            <a:ext cx="20129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defTabSz="914400" ea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None/>
              <a:defRPr/>
            </a:pPr>
            <a:r>
              <a:rPr lang="es-GT" sz="3200" dirty="0">
                <a:latin typeface="Calibri" pitchFamily="34" charset="0"/>
                <a:ea typeface="+mj-ea"/>
                <a:cs typeface="+mj-cs"/>
              </a:rPr>
              <a:t>Contenidos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990600"/>
          </a:xfrm>
        </p:spPr>
        <p:txBody>
          <a:bodyPr/>
          <a:lstStyle/>
          <a:p>
            <a:r>
              <a:rPr lang="es-GT" dirty="0" smtClean="0"/>
              <a:t>Ciencias Sociales y Humanidades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0805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Portad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888" y="184150"/>
            <a:ext cx="2509837" cy="3244850"/>
          </a:xfrm>
          <a:noFill/>
        </p:spPr>
      </p:pic>
      <p:pic>
        <p:nvPicPr>
          <p:cNvPr id="33795" name="Picture 4" descr="Port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798513"/>
            <a:ext cx="24669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6" descr="Port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1408113"/>
            <a:ext cx="25812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8" descr="Port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051050"/>
            <a:ext cx="2230438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0" descr="Port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3546475"/>
            <a:ext cx="2438400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84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>
          <a:xfrm>
            <a:off x="1171575" y="188913"/>
            <a:ext cx="7202488" cy="376237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s-GT" altLang="es-GT" sz="3200" b="1" smtClean="0"/>
              <a:t>Revista Ciencia, Tecnología y Salud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8A4853A-8061-4AC8-A340-C79E2F7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" y="1228725"/>
            <a:ext cx="8551863" cy="4752975"/>
          </a:xfrm>
          <a:solidFill>
            <a:schemeClr val="bg1"/>
          </a:solidFill>
        </p:spPr>
        <p:txBody>
          <a:bodyPr>
            <a:normAutofit fontScale="32500" lnSpcReduction="2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5500" b="1" dirty="0"/>
              <a:t>Artículo Científico: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4900" dirty="0"/>
              <a:t>Resultados de proyectos de investigación.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GT" sz="4900" dirty="0"/>
          </a:p>
          <a:p>
            <a:pPr marL="0" indent="0">
              <a:buFont typeface="Arial" charset="0"/>
              <a:buNone/>
              <a:defRPr/>
            </a:pPr>
            <a:r>
              <a:rPr lang="es-GT" sz="5500" b="1" dirty="0"/>
              <a:t>Ensayos científicos: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4900" dirty="0"/>
              <a:t>El autor aborda su interpretación de un tema relevante a la ciencia, la tecnología o la salud. Plantea argumentos y opiniones personales basados en literatura científica, concluyendo con una exposición sobre el tema seleccionado.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GT" sz="4900" dirty="0"/>
          </a:p>
          <a:p>
            <a:pPr marL="0" indent="0">
              <a:buFont typeface="Arial" charset="0"/>
              <a:buNone/>
              <a:defRPr/>
            </a:pPr>
            <a:r>
              <a:rPr lang="es-GT" sz="5500" b="1" dirty="0"/>
              <a:t>Reseñas: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4900" dirty="0"/>
              <a:t>Revisiones y comentarios sobre nuevos libros (con ISBN), videos u otras obras.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GT" sz="4900" dirty="0"/>
          </a:p>
          <a:p>
            <a:pPr marL="0" indent="0">
              <a:buFont typeface="Arial" charset="0"/>
              <a:buNone/>
              <a:defRPr/>
            </a:pPr>
            <a:r>
              <a:rPr lang="es-GT" sz="5500" b="1" dirty="0"/>
              <a:t>Reporte de casos: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4900" dirty="0"/>
              <a:t>Casos especiales que merezcan la atención del ámbito de la revista. Son presentados de forma detallada y documentada.  Pueden ser casos clínicos, tecnológicos o de otros campos de la ciencia.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GT" sz="4900" dirty="0"/>
          </a:p>
          <a:p>
            <a:pPr marL="0" indent="0">
              <a:buFont typeface="Arial" charset="0"/>
              <a:buNone/>
              <a:defRPr/>
            </a:pPr>
            <a:r>
              <a:rPr lang="es-GT" sz="5500" b="1" dirty="0"/>
              <a:t>Artículos de revisión: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GT" sz="4900" dirty="0"/>
              <a:t>Temas de importancia tratados por expertos y únicamente se aceptan por invitación del Consejo Editorial.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GT" sz="3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GT" sz="3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GT" dirty="0"/>
          </a:p>
        </p:txBody>
      </p:sp>
      <p:sp>
        <p:nvSpPr>
          <p:cNvPr id="16388" name="Marcador de contenido 2">
            <a:extLst>
              <a:ext uri="{FF2B5EF4-FFF2-40B4-BE49-F238E27FC236}">
                <a16:creationId xmlns="" xmlns:a16="http://schemas.microsoft.com/office/drawing/2014/main" id="{703B5E14-1FE2-400B-AB09-4B14B43DB403}"/>
              </a:ext>
            </a:extLst>
          </p:cNvPr>
          <p:cNvSpPr txBox="1">
            <a:spLocks/>
          </p:cNvSpPr>
          <p:nvPr/>
        </p:nvSpPr>
        <p:spPr bwMode="auto">
          <a:xfrm>
            <a:off x="3695700" y="633413"/>
            <a:ext cx="20161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defTabSz="914400" ea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None/>
              <a:defRPr/>
            </a:pPr>
            <a:r>
              <a:rPr lang="es-GT" sz="3200" dirty="0">
                <a:latin typeface="Calibri" pitchFamily="34" charset="0"/>
                <a:ea typeface="+mj-ea"/>
                <a:cs typeface="+mj-cs"/>
              </a:rPr>
              <a:t>Contenidos</a:t>
            </a:r>
          </a:p>
        </p:txBody>
      </p:sp>
    </p:spTree>
    <p:extLst>
      <p:ext uri="{BB962C8B-B14F-4D97-AF65-F5344CB8AC3E}">
        <p14:creationId xmlns:p14="http://schemas.microsoft.com/office/powerpoint/2010/main" val="370004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Port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438" y="212725"/>
            <a:ext cx="2474912" cy="3214688"/>
          </a:xfrm>
          <a:noFill/>
        </p:spPr>
      </p:pic>
      <p:pic>
        <p:nvPicPr>
          <p:cNvPr id="35843" name="Picture 4" descr="Port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614363"/>
            <a:ext cx="2312987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6" descr="Port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839788"/>
            <a:ext cx="2519362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8" descr="Port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296988"/>
            <a:ext cx="2149475" cy="31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10" descr="Port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517900"/>
            <a:ext cx="204628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2" descr="Port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3829050"/>
            <a:ext cx="1992313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74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Causas de rechazo</a:t>
            </a: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0273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533520"/>
            <a:ext cx="8229240" cy="735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C00000"/>
                </a:solidFill>
                <a:latin typeface="Arial Black"/>
              </a:rPr>
              <a:t>Principales causas de rechazo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179640" y="1556640"/>
            <a:ext cx="8712720" cy="492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700" b="1" strike="noStrike">
                <a:solidFill>
                  <a:srgbClr val="292934"/>
                </a:solidFill>
                <a:latin typeface="Arial"/>
              </a:rPr>
              <a:t>1. Faltas relacionadas con el contenido de la investigación (diseño pobre, metodología incorrecta, incongruencia de resultados, datos increíbles, estadística insuficiente, discusión no conclusiva, conclusiones injustificadas).</a:t>
            </a:r>
            <a:endParaRPr/>
          </a:p>
          <a:p>
            <a:pPr>
              <a:lnSpc>
                <a:spcPct val="90000"/>
              </a:lnSpc>
            </a:pPr>
            <a:r>
              <a:rPr lang="en-US" sz="2700" b="1" strike="noStrike">
                <a:solidFill>
                  <a:srgbClr val="292934"/>
                </a:solidFill>
                <a:latin typeface="Arial"/>
              </a:rPr>
              <a:t>2. El tema del documento tiene baja prioridad para los objetivos de la revista (revista equivocada).</a:t>
            </a:r>
            <a:endParaRPr/>
          </a:p>
          <a:p>
            <a:pPr>
              <a:lnSpc>
                <a:spcPct val="90000"/>
              </a:lnSpc>
            </a:pPr>
            <a:r>
              <a:rPr lang="en-US" sz="2700" b="1" strike="noStrike">
                <a:solidFill>
                  <a:srgbClr val="292934"/>
                </a:solidFill>
                <a:latin typeface="Arial"/>
              </a:rPr>
              <a:t>3. La información contenida es de conocimiento común; no aporta elementos nuevos u originales al área de interés; información similar previa.</a:t>
            </a:r>
            <a:endParaRPr/>
          </a:p>
          <a:p>
            <a:pPr>
              <a:lnSpc>
                <a:spcPct val="90000"/>
              </a:lnSpc>
            </a:pPr>
            <a:r>
              <a:rPr lang="en-US" sz="2700" b="1" strike="noStrike">
                <a:solidFill>
                  <a:srgbClr val="292934"/>
                </a:solidFill>
                <a:latin typeface="Arial"/>
              </a:rPr>
              <a:t>4. No sigue las instrucciones de la revista (formato), fallo en el renvío de la versión revisada</a:t>
            </a:r>
            <a:r>
              <a:rPr lang="en-US" sz="2700" strike="noStrike">
                <a:solidFill>
                  <a:srgbClr val="292934"/>
                </a:solidFill>
                <a:latin typeface="Arial"/>
              </a:rPr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4849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charRg st="0" end="5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1" dur="1000"/>
                                        <p:tgtEl>
                                          <p:spTgt spid="177">
                                            <p:txEl>
                                              <p:charRg st="0" end="5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charRg st="568" end="5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1000"/>
                                        <p:tgtEl>
                                          <p:spTgt spid="177">
                                            <p:txEl>
                                              <p:charRg st="568" end="5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charRg st="568" end="5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1" dur="1000"/>
                                        <p:tgtEl>
                                          <p:spTgt spid="177">
                                            <p:txEl>
                                              <p:charRg st="568" end="5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charRg st="568" end="5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1000"/>
                                        <p:tgtEl>
                                          <p:spTgt spid="177">
                                            <p:txEl>
                                              <p:charRg st="568" end="5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Pasos para escribir un manuscrito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Paso 1. Escoger la revista: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smtClean="0"/>
              <a:t>Revisar números de la revista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smtClean="0"/>
              <a:t>Revisar cuidadosamente las instrucciones para autor</a:t>
            </a:r>
          </a:p>
          <a:p>
            <a:r>
              <a:rPr lang="es-GT" dirty="0" smtClean="0"/>
              <a:t>Paso 2. Determine el tipo de artículo que escribirá.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smtClean="0"/>
              <a:t>Artículo científico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smtClean="0"/>
              <a:t>Artículo de revisión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smtClean="0"/>
              <a:t>Ensayo científico</a:t>
            </a:r>
          </a:p>
          <a:p>
            <a:r>
              <a:rPr lang="es-GT" dirty="0" smtClean="0"/>
              <a:t>Paso 2a. Defina el objetivo del manuscrito: ¿Qué es lo que quiere difundir?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1171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533520"/>
            <a:ext cx="8229240" cy="807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C00000"/>
                </a:solidFill>
                <a:latin typeface="Arial Black"/>
              </a:rPr>
              <a:t>Principales causas de rechazo (2)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313200" y="1432440"/>
            <a:ext cx="8506800" cy="5164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b="1" strike="noStrike">
                <a:solidFill>
                  <a:srgbClr val="292934"/>
                </a:solidFill>
                <a:latin typeface="Arial"/>
              </a:rPr>
              <a:t>5. 	El documento muestra que el autor no conoce suficientemente la materia sobre la cual escribe (revisión insuficiente de la literatura, plagio, fraude, tergiversación).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 b="1" strike="noStrike">
                <a:solidFill>
                  <a:srgbClr val="292934"/>
                </a:solidFill>
                <a:latin typeface="Arial"/>
              </a:rPr>
              <a:t>6. 	El problema general y el problema específico no se encuentran claramente definidos, impidiendo visualizar el objetivo del trabajo.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 b="1" strike="noStrike">
                <a:solidFill>
                  <a:srgbClr val="292934"/>
                </a:solidFill>
                <a:latin typeface="Arial"/>
              </a:rPr>
              <a:t>7.	Pobre redacción (revisión de idioma, gramática, extensión excesiva del artículo o las partes).</a:t>
            </a:r>
            <a:endParaRPr/>
          </a:p>
          <a:p>
            <a:pPr>
              <a:lnSpc>
                <a:spcPct val="100000"/>
              </a:lnSpc>
            </a:pPr>
            <a:r>
              <a:rPr lang="en-US" sz="2700" b="1" strike="noStrike">
                <a:solidFill>
                  <a:srgbClr val="292934"/>
                </a:solidFill>
                <a:latin typeface="Arial"/>
              </a:rPr>
              <a:t>8.	Presenta conflicto de interés (competencia, conflictos, financiamiento, duplicidad).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83643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charRg st="0" end="4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1" dur="1000"/>
                                        <p:tgtEl>
                                          <p:spTgt spid="179">
                                            <p:txEl>
                                              <p:charRg st="0" end="4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charRg st="493" end="4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1000"/>
                                        <p:tgtEl>
                                          <p:spTgt spid="179">
                                            <p:txEl>
                                              <p:charRg st="493" end="4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charRg st="493" end="4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1" dur="1000"/>
                                        <p:tgtEl>
                                          <p:spTgt spid="179">
                                            <p:txEl>
                                              <p:charRg st="493" end="4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charRg st="493" end="4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1000"/>
                                        <p:tgtEl>
                                          <p:spTgt spid="179">
                                            <p:txEl>
                                              <p:charRg st="493" end="4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La importancia de la revisión de literatura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GT" b="1" dirty="0">
                <a:latin typeface="Bookman Old Style" panose="02050604050505020204" pitchFamily="18" charset="0"/>
              </a:rPr>
              <a:t>Si bien los Resultados son el corazón del manuscrito, la Revisión de Literatura es fundamental para defender un buen artículo científico. Se identifican cuando menos tres etapas: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GT" b="1" dirty="0">
                <a:latin typeface="Bookman Old Style" panose="02050604050505020204" pitchFamily="18" charset="0"/>
              </a:rPr>
              <a:t>Cuando se presenta el proyecto de investigación, que deberá incluir cuando menos 30 publicaciones en revistas indexadas.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GT" b="1" dirty="0">
                <a:latin typeface="Bookman Old Style" panose="02050604050505020204" pitchFamily="18" charset="0"/>
              </a:rPr>
              <a:t>Durante el desarrollo del proyecto que se agrega un 20-30% de nuevas referencias, en Materiales y métodos y Discusión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GT" b="1" dirty="0">
                <a:latin typeface="Bookman Old Style" panose="02050604050505020204" pitchFamily="18" charset="0"/>
              </a:rPr>
              <a:t>En la fase de análisis e interpretación, se incorpora otro 10-20% de referencias que resultan ser las mas recientes y novedosas.</a:t>
            </a:r>
          </a:p>
          <a:p>
            <a:r>
              <a:rPr lang="es-GT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No olvide que a mayor cantidad de literatura revisada, mayor facilidad tendrá de escribir con ideas claras y novedosas.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66634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23640" y="1845000"/>
            <a:ext cx="8506800" cy="460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"/>
            </a:pPr>
            <a:r>
              <a:rPr lang="en-US" sz="3600" strike="noStrike" dirty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900" b="1" strike="noStrike" dirty="0" err="1">
                <a:solidFill>
                  <a:srgbClr val="C00000"/>
                </a:solidFill>
                <a:latin typeface="Arial"/>
              </a:rPr>
              <a:t>Uso</a:t>
            </a:r>
            <a:r>
              <a:rPr lang="en-US" sz="2900" b="1" strike="noStrike" dirty="0">
                <a:solidFill>
                  <a:srgbClr val="C00000"/>
                </a:solidFill>
                <a:latin typeface="Arial"/>
              </a:rPr>
              <a:t> del </a:t>
            </a:r>
            <a:r>
              <a:rPr lang="en-US" sz="2900" b="1" strike="noStrike" dirty="0" err="1">
                <a:solidFill>
                  <a:srgbClr val="C00000"/>
                </a:solidFill>
                <a:latin typeface="Arial"/>
              </a:rPr>
              <a:t>lenguaje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"/>
            </a:pP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Haga</a:t>
            </a:r>
            <a:r>
              <a:rPr lang="en-US" sz="2900" b="1" strike="noStrike" dirty="0">
                <a:solidFill>
                  <a:srgbClr val="292934"/>
                </a:solidFill>
                <a:latin typeface="Arial"/>
              </a:rPr>
              <a:t> de la </a:t>
            </a: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claridad</a:t>
            </a:r>
            <a:r>
              <a:rPr lang="en-US" sz="2900" b="1" strike="noStrike" dirty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su</a:t>
            </a:r>
            <a:r>
              <a:rPr lang="en-US" sz="2900" b="1" strike="noStrike" dirty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prioridad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"/>
            </a:pPr>
            <a:r>
              <a:rPr lang="en-US" sz="2900" b="1" strike="noStrike" dirty="0">
                <a:solidFill>
                  <a:srgbClr val="292934"/>
                </a:solidFill>
                <a:latin typeface="Arial"/>
              </a:rPr>
              <a:t>Sea </a:t>
            </a: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conciso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"/>
            </a:pPr>
            <a:r>
              <a:rPr lang="en-US" sz="2900" b="1" strike="noStrike" dirty="0">
                <a:solidFill>
                  <a:srgbClr val="292934"/>
                </a:solidFill>
                <a:latin typeface="Arial"/>
              </a:rPr>
              <a:t>Use </a:t>
            </a: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voces</a:t>
            </a:r>
            <a:r>
              <a:rPr lang="en-US" sz="2900" b="1" strike="noStrike" dirty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900" b="1" dirty="0" err="1" smtClean="0">
                <a:solidFill>
                  <a:srgbClr val="292934"/>
                </a:solidFill>
                <a:latin typeface="Arial"/>
              </a:rPr>
              <a:t>adecuadas</a:t>
            </a:r>
            <a:r>
              <a:rPr lang="en-US" sz="2900" b="1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900" b="1" dirty="0" err="1" smtClean="0">
                <a:solidFill>
                  <a:srgbClr val="292934"/>
                </a:solidFill>
                <a:latin typeface="Arial"/>
              </a:rPr>
              <a:t>para</a:t>
            </a:r>
            <a:r>
              <a:rPr lang="en-US" sz="2900" b="1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900" b="1" dirty="0" err="1" smtClean="0">
                <a:solidFill>
                  <a:srgbClr val="292934"/>
                </a:solidFill>
                <a:latin typeface="Arial"/>
              </a:rPr>
              <a:t>cada</a:t>
            </a:r>
            <a:r>
              <a:rPr lang="en-US" sz="2900" b="1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900" b="1" dirty="0" err="1" smtClean="0">
                <a:solidFill>
                  <a:srgbClr val="292934"/>
                </a:solidFill>
                <a:latin typeface="Arial"/>
              </a:rPr>
              <a:t>sección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"/>
            </a:pP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Mantenga</a:t>
            </a:r>
            <a:r>
              <a:rPr lang="en-US" sz="2900" b="1" strike="noStrike" dirty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paralelismo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"/>
            </a:pP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Gramática</a:t>
            </a:r>
            <a:r>
              <a:rPr lang="en-US" sz="2900" b="1" strike="noStrike" dirty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adecuada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"/>
            </a:pP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Ortografía</a:t>
            </a:r>
            <a:r>
              <a:rPr lang="en-US" sz="2900" b="1" strike="noStrike" dirty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correcta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"/>
            </a:pP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Consistencia</a:t>
            </a:r>
            <a:r>
              <a:rPr lang="en-US" sz="2900" b="1" strike="noStrike" dirty="0">
                <a:solidFill>
                  <a:srgbClr val="292934"/>
                </a:solidFill>
                <a:latin typeface="Arial"/>
              </a:rPr>
              <a:t> en </a:t>
            </a: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lenguaje</a:t>
            </a:r>
            <a:r>
              <a:rPr lang="en-US" sz="2900" b="1" strike="noStrike" dirty="0">
                <a:solidFill>
                  <a:srgbClr val="292934"/>
                </a:solidFill>
                <a:latin typeface="Arial"/>
              </a:rPr>
              <a:t> y </a:t>
            </a: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formato</a:t>
            </a:r>
            <a:endParaRPr dirty="0"/>
          </a:p>
          <a:p>
            <a:pPr lvl="1">
              <a:lnSpc>
                <a:spcPct val="100000"/>
              </a:lnSpc>
              <a:buSzPct val="90000"/>
              <a:buFont typeface="Wingdings" charset="2"/>
              <a:buChar char=""/>
            </a:pP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Uso</a:t>
            </a:r>
            <a:r>
              <a:rPr lang="en-US" sz="2900" b="1" strike="noStrike" dirty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correcto</a:t>
            </a:r>
            <a:r>
              <a:rPr lang="en-US" sz="2900" b="1" strike="noStrike" dirty="0">
                <a:solidFill>
                  <a:srgbClr val="292934"/>
                </a:solidFill>
                <a:latin typeface="Arial"/>
              </a:rPr>
              <a:t> de </a:t>
            </a: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abreviaturas</a:t>
            </a:r>
            <a:r>
              <a:rPr lang="en-US" sz="2900" b="1" strike="noStrike" dirty="0">
                <a:solidFill>
                  <a:srgbClr val="292934"/>
                </a:solidFill>
                <a:latin typeface="Arial"/>
              </a:rPr>
              <a:t> y </a:t>
            </a:r>
            <a:r>
              <a:rPr lang="en-US" sz="2900" b="1" strike="noStrike" dirty="0" err="1">
                <a:solidFill>
                  <a:srgbClr val="292934"/>
                </a:solidFill>
                <a:latin typeface="Arial"/>
              </a:rPr>
              <a:t>dimensionales</a:t>
            </a:r>
            <a:endParaRPr dirty="0"/>
          </a:p>
        </p:txBody>
      </p:sp>
      <p:sp>
        <p:nvSpPr>
          <p:cNvPr id="197" name="CustomShape 2"/>
          <p:cNvSpPr/>
          <p:nvPr/>
        </p:nvSpPr>
        <p:spPr>
          <a:xfrm>
            <a:off x="2362320" y="6019920"/>
            <a:ext cx="4190760" cy="36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TextShape 3"/>
          <p:cNvSpPr txBox="1"/>
          <p:nvPr/>
        </p:nvSpPr>
        <p:spPr>
          <a:xfrm>
            <a:off x="457200" y="533520"/>
            <a:ext cx="8229240" cy="807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dirty="0" err="1" smtClean="0">
                <a:solidFill>
                  <a:srgbClr val="C00000"/>
                </a:solidFill>
                <a:latin typeface="Arial Black"/>
              </a:rPr>
              <a:t>Redacción</a:t>
            </a:r>
            <a:r>
              <a:rPr lang="en-US" sz="3200" b="1" strike="noStrike" dirty="0" smtClean="0">
                <a:solidFill>
                  <a:srgbClr val="C00000"/>
                </a:solidFill>
                <a:latin typeface="Arial Black"/>
              </a:rPr>
              <a:t> de la </a:t>
            </a:r>
            <a:r>
              <a:rPr lang="en-US" sz="3200" b="1" strike="noStrike" dirty="0" err="1" smtClean="0">
                <a:solidFill>
                  <a:srgbClr val="C00000"/>
                </a:solidFill>
                <a:latin typeface="Arial Black"/>
              </a:rPr>
              <a:t>propuesta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06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charRg st="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1" dur="500"/>
                                        <p:tgtEl>
                                          <p:spTgt spid="196">
                                            <p:txEl>
                                              <p:charRg st="0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1" dur="500"/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500"/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1" dur="500"/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6" dur="500"/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1" dur="500"/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6" dur="500"/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1" dur="500"/>
                                        <p:tgtEl>
                                          <p:spTgt spid="196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2"/>
          <p:cNvPicPr/>
          <p:nvPr/>
        </p:nvPicPr>
        <p:blipFill>
          <a:blip r:embed="rId2"/>
          <a:stretch/>
        </p:blipFill>
        <p:spPr>
          <a:xfrm>
            <a:off x="107640" y="122400"/>
            <a:ext cx="4608000" cy="6557400"/>
          </a:xfrm>
          <a:prstGeom prst="rect">
            <a:avLst/>
          </a:prstGeom>
          <a:ln>
            <a:noFill/>
          </a:ln>
        </p:spPr>
      </p:pic>
      <p:pic>
        <p:nvPicPr>
          <p:cNvPr id="212" name="Picture 3"/>
          <p:cNvPicPr/>
          <p:nvPr/>
        </p:nvPicPr>
        <p:blipFill>
          <a:blip r:embed="rId3"/>
          <a:stretch/>
        </p:blipFill>
        <p:spPr>
          <a:xfrm>
            <a:off x="5245920" y="5045760"/>
            <a:ext cx="3646440" cy="1662480"/>
          </a:xfrm>
          <a:prstGeom prst="rect">
            <a:avLst/>
          </a:prstGeom>
          <a:ln>
            <a:noFill/>
          </a:ln>
        </p:spPr>
      </p:pic>
      <p:sp>
        <p:nvSpPr>
          <p:cNvPr id="213" name="TextShape 1"/>
          <p:cNvSpPr txBox="1"/>
          <p:nvPr/>
        </p:nvSpPr>
        <p:spPr>
          <a:xfrm>
            <a:off x="4993560" y="404640"/>
            <a:ext cx="3826440" cy="45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600" b="1" strike="noStrike">
                <a:solidFill>
                  <a:srgbClr val="C00000"/>
                </a:solidFill>
                <a:latin typeface="Arial"/>
              </a:rPr>
              <a:t>Lo breve no quita lo complejo y lo profundo, además el impacto puede ser enorme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89735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79640" y="1447920"/>
            <a:ext cx="8506800" cy="4876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"/>
            </a:pPr>
            <a:r>
              <a:rPr lang="es-GT" sz="2800" b="1" strike="noStrike">
                <a:solidFill>
                  <a:srgbClr val="C00000"/>
                </a:solidFill>
                <a:latin typeface="Arial"/>
              </a:rPr>
              <a:t>Formato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s-GT" sz="2800" b="1" strike="noStrike">
                <a:solidFill>
                  <a:srgbClr val="292934"/>
                </a:solidFill>
                <a:latin typeface="Arial"/>
              </a:rPr>
              <a:t>Siga las instrucciones (Todas las publicaciones tienen instrucciones)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s-GT" sz="2800" b="1" strike="noStrike">
                <a:solidFill>
                  <a:srgbClr val="292934"/>
                </a:solidFill>
                <a:latin typeface="Arial"/>
              </a:rPr>
              <a:t>Revise un artículo anterior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s-GT" sz="2800" b="1" strike="noStrike">
                <a:solidFill>
                  <a:srgbClr val="292934"/>
                </a:solidFill>
                <a:latin typeface="Arial"/>
              </a:rPr>
              <a:t>Proceda lógicamente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s-GT" sz="2800" b="1" strike="noStrike">
                <a:solidFill>
                  <a:srgbClr val="292934"/>
                </a:solidFill>
                <a:latin typeface="Arial"/>
              </a:rPr>
              <a:t>Mantenga consistencia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s-GT" sz="2800" b="1" strike="noStrike">
                <a:solidFill>
                  <a:srgbClr val="292934"/>
                </a:solidFill>
                <a:latin typeface="Arial"/>
              </a:rPr>
              <a:t>Evite repeticiones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s-GT" sz="2800" b="1" strike="noStrike">
                <a:solidFill>
                  <a:srgbClr val="292934"/>
                </a:solidFill>
                <a:latin typeface="Arial"/>
              </a:rPr>
              <a:t>Estructure el manuscrito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s-GT" sz="2800" b="1" strike="noStrike">
                <a:solidFill>
                  <a:srgbClr val="292934"/>
                </a:solidFill>
                <a:latin typeface="Arial"/>
              </a:rPr>
              <a:t>Haga checklist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457200" y="533520"/>
            <a:ext cx="8229240" cy="807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C00000"/>
                </a:solidFill>
                <a:latin typeface="Arial Black"/>
              </a:rPr>
              <a:t>Superación del problema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55511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charRg st="0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1" dur="500"/>
                                        <p:tgtEl>
                                          <p:spTgt spid="214">
                                            <p:txEl>
                                              <p:charRg st="0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charRg st="20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" dur="500"/>
                                        <p:tgtEl>
                                          <p:spTgt spid="214">
                                            <p:txEl>
                                              <p:charRg st="208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1" dur="500"/>
                                        <p:tgtEl>
                                          <p:spTgt spid="214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500"/>
                                        <p:tgtEl>
                                          <p:spTgt spid="214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1" dur="500"/>
                                        <p:tgtEl>
                                          <p:spTgt spid="214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6" dur="500"/>
                                        <p:tgtEl>
                                          <p:spTgt spid="214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1" dur="500"/>
                                        <p:tgtEl>
                                          <p:spTgt spid="214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6" dur="500"/>
                                        <p:tgtEl>
                                          <p:spTgt spid="214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presentaci</a:t>
            </a:r>
            <a:r>
              <a:rPr lang="es-GT" dirty="0" err="1" smtClean="0"/>
              <a:t>ón</a:t>
            </a:r>
            <a:r>
              <a:rPr lang="es-GT" dirty="0" smtClean="0"/>
              <a:t> realice en </a:t>
            </a:r>
            <a:r>
              <a:rPr lang="es-GT" dirty="0" smtClean="0"/>
              <a:t>seis </a:t>
            </a:r>
            <a:r>
              <a:rPr lang="es-GT" dirty="0" smtClean="0"/>
              <a:t>diapositivas </a:t>
            </a:r>
            <a:r>
              <a:rPr lang="es-GT" dirty="0" smtClean="0"/>
              <a:t>de dos artículos científicos que tengan </a:t>
            </a:r>
            <a:r>
              <a:rPr lang="es-GT" b="1" dirty="0" smtClean="0"/>
              <a:t>mucha relación </a:t>
            </a:r>
            <a:r>
              <a:rPr lang="es-GT" dirty="0" smtClean="0"/>
              <a:t>con el manuscrito que quiere escribir:</a:t>
            </a:r>
            <a:endParaRPr lang="es-GT" dirty="0" smtClean="0"/>
          </a:p>
          <a:p>
            <a:pPr lvl="1"/>
            <a:r>
              <a:rPr lang="es-GT" dirty="0" smtClean="0"/>
              <a:t>Título del artículo y autores</a:t>
            </a:r>
          </a:p>
          <a:p>
            <a:pPr lvl="1"/>
            <a:r>
              <a:rPr lang="es-GT" dirty="0" smtClean="0"/>
              <a:t>Objetivo del artículo</a:t>
            </a:r>
          </a:p>
          <a:p>
            <a:pPr lvl="1"/>
            <a:r>
              <a:rPr lang="es-GT" dirty="0" smtClean="0"/>
              <a:t>Como presentan sus </a:t>
            </a:r>
            <a:r>
              <a:rPr lang="es-GT" dirty="0" smtClean="0"/>
              <a:t>resultados</a:t>
            </a:r>
          </a:p>
          <a:p>
            <a:pPr lvl="1"/>
            <a:r>
              <a:rPr lang="es-GT" dirty="0" smtClean="0"/>
              <a:t>Calidad y cantidad de citas (¿Qué tipo de citas tiene? ¿Cuántos son libros? ¿Cita alguna revista en particular muchas veces?)</a:t>
            </a:r>
          </a:p>
          <a:p>
            <a:pPr lvl="1"/>
            <a:r>
              <a:rPr lang="es-GT" dirty="0" smtClean="0"/>
              <a:t>Cuales fueron las conclusiones del artículo</a:t>
            </a:r>
          </a:p>
          <a:p>
            <a:pPr lvl="1"/>
            <a:r>
              <a:rPr lang="es-GT" dirty="0" smtClean="0"/>
              <a:t>¿Mejoraría algo o agregaría algo al artículo?</a:t>
            </a:r>
          </a:p>
          <a:p>
            <a:pPr lvl="1"/>
            <a:endParaRPr lang="es-GT" dirty="0" smtClean="0"/>
          </a:p>
          <a:p>
            <a:pPr lvl="1"/>
            <a:endParaRPr lang="es-GT" dirty="0" smtClean="0"/>
          </a:p>
          <a:p>
            <a:pPr lvl="1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7464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8 Grupo"/>
          <p:cNvGrpSpPr>
            <a:grpSpLocks/>
          </p:cNvGrpSpPr>
          <p:nvPr/>
        </p:nvGrpSpPr>
        <p:grpSpPr bwMode="auto">
          <a:xfrm>
            <a:off x="239713" y="2133600"/>
            <a:ext cx="3611562" cy="2519363"/>
            <a:chOff x="-3323833" y="1729668"/>
            <a:chExt cx="4286280" cy="2905790"/>
          </a:xfrm>
        </p:grpSpPr>
        <p:sp>
          <p:nvSpPr>
            <p:cNvPr id="16389" name="6 Rectángulo"/>
            <p:cNvSpPr>
              <a:spLocks noChangeArrowheads="1"/>
            </p:cNvSpPr>
            <p:nvPr/>
          </p:nvSpPr>
          <p:spPr bwMode="auto">
            <a:xfrm>
              <a:off x="-3323833" y="1729668"/>
              <a:ext cx="4286280" cy="29057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s-MX"/>
            </a:p>
          </p:txBody>
        </p:sp>
        <p:sp>
          <p:nvSpPr>
            <p:cNvPr id="5128" name="5 CuadroTexto"/>
            <p:cNvSpPr txBox="1">
              <a:spLocks noChangeArrowheads="1"/>
            </p:cNvSpPr>
            <p:nvPr/>
          </p:nvSpPr>
          <p:spPr bwMode="auto">
            <a:xfrm>
              <a:off x="-3142961" y="2068403"/>
              <a:ext cx="4028162" cy="2376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defRPr/>
              </a:pPr>
              <a:r>
                <a:rPr lang="es-E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 estructura utilizada usualmente para escribir reportes científicos se basa en el formato IMRD de sus siglas en inglés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es-ES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r>
                <a:rPr lang="es-E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es-ES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</a:t>
              </a:r>
              <a:r>
                <a:rPr lang="es-E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es-ES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r>
                <a:rPr lang="es-E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  <a:defRPr/>
              </a:pPr>
              <a:r>
                <a:rPr lang="es-ES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Discussion</a:t>
              </a:r>
              <a:endPara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defRPr/>
              </a:pPr>
              <a:endPara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" name="8 Conector recto"/>
          <p:cNvCxnSpPr/>
          <p:nvPr/>
        </p:nvCxnSpPr>
        <p:spPr>
          <a:xfrm>
            <a:off x="0" y="1773238"/>
            <a:ext cx="914400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2 Marcador de contenido"/>
          <p:cNvSpPr txBox="1">
            <a:spLocks/>
          </p:cNvSpPr>
          <p:nvPr/>
        </p:nvSpPr>
        <p:spPr>
          <a:xfrm>
            <a:off x="4298950" y="1989138"/>
            <a:ext cx="4429125" cy="3543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GT" sz="1600" dirty="0"/>
              <a:t>Del formato </a:t>
            </a:r>
            <a:r>
              <a:rPr lang="es-GT" sz="1600" dirty="0" err="1"/>
              <a:t>IMRyD</a:t>
            </a:r>
            <a:r>
              <a:rPr lang="es-GT" sz="1600" dirty="0"/>
              <a:t> , en el Área Social hay consenso en Introducción y Resultados</a:t>
            </a:r>
          </a:p>
          <a:p>
            <a:pPr>
              <a:defRPr/>
            </a:pPr>
            <a:endParaRPr lang="es-GT" sz="1600" dirty="0"/>
          </a:p>
          <a:p>
            <a:pPr>
              <a:defRPr/>
            </a:pPr>
            <a:r>
              <a:rPr lang="es-GT" sz="1600" dirty="0"/>
              <a:t>La sección de Métodos apenas ha sido mencionada en la introducción. </a:t>
            </a:r>
          </a:p>
          <a:p>
            <a:pPr>
              <a:defRPr/>
            </a:pPr>
            <a:endParaRPr lang="es-GT" sz="1600" dirty="0"/>
          </a:p>
          <a:p>
            <a:pPr>
              <a:defRPr/>
            </a:pPr>
            <a:r>
              <a:rPr lang="es-GT" sz="1600" dirty="0"/>
              <a:t>Resultados y Discusión se convierten en una sección combinada, especialmente con resultados complejos o que presentan contrastes, se hace necesaria la discusión inmediata. 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60495" y="772511"/>
            <a:ext cx="876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 smtClean="0"/>
              <a:t>Diferencias en la escritura científica, área científico tecnológica y social humanístico</a:t>
            </a:r>
            <a:r>
              <a:rPr lang="es-GT" dirty="0" smtClean="0"/>
              <a:t>.</a:t>
            </a:r>
            <a:endParaRPr lang="es-GT" dirty="0"/>
          </a:p>
        </p:txBody>
      </p:sp>
      <p:sp>
        <p:nvSpPr>
          <p:cNvPr id="3" name="2 CuadroTexto"/>
          <p:cNvSpPr txBox="1"/>
          <p:nvPr/>
        </p:nvSpPr>
        <p:spPr>
          <a:xfrm>
            <a:off x="533400" y="4800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Científico tecnológico</a:t>
            </a:r>
            <a:endParaRPr lang="es-GT" dirty="0"/>
          </a:p>
        </p:txBody>
      </p:sp>
      <p:sp>
        <p:nvSpPr>
          <p:cNvPr id="10" name="9 CuadroTexto"/>
          <p:cNvSpPr txBox="1"/>
          <p:nvPr/>
        </p:nvSpPr>
        <p:spPr>
          <a:xfrm>
            <a:off x="5105400" y="5791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Social humanístico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0828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3600" smtClean="0"/>
              <a:t>FORMATO: TAS IMRYD </a:t>
            </a:r>
            <a:r>
              <a:rPr lang="en-US" sz="3600" smtClean="0"/>
              <a:t>CAR</a:t>
            </a:r>
            <a:endParaRPr lang="es-GT" sz="3600" smtClean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525962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kern="0" dirty="0" err="1">
                <a:solidFill>
                  <a:srgbClr val="FF0000"/>
                </a:solidFill>
              </a:rPr>
              <a:t>T</a:t>
            </a:r>
            <a:r>
              <a:rPr lang="en-US" sz="2400" kern="0" dirty="0" err="1"/>
              <a:t>ítulo</a:t>
            </a:r>
            <a:endParaRPr lang="en-US" sz="2400" kern="0" dirty="0"/>
          </a:p>
          <a:p>
            <a:pPr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 err="1">
                <a:solidFill>
                  <a:srgbClr val="FF0000"/>
                </a:solidFill>
              </a:rPr>
              <a:t>A</a:t>
            </a:r>
            <a:r>
              <a:rPr lang="en-US" sz="2400" kern="0" dirty="0" err="1"/>
              <a:t>utor</a:t>
            </a:r>
            <a:r>
              <a:rPr lang="en-US" sz="2400" kern="0" dirty="0"/>
              <a:t> (</a:t>
            </a:r>
            <a:r>
              <a:rPr lang="en-US" sz="2400" kern="0" dirty="0" err="1"/>
              <a:t>es</a:t>
            </a:r>
            <a:r>
              <a:rPr lang="en-US" sz="2400" kern="0" dirty="0"/>
              <a:t>)</a:t>
            </a:r>
          </a:p>
          <a:p>
            <a:pPr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 err="1">
                <a:solidFill>
                  <a:srgbClr val="FF0000"/>
                </a:solidFill>
              </a:rPr>
              <a:t>S</a:t>
            </a:r>
            <a:r>
              <a:rPr lang="en-US" sz="2400" kern="0" dirty="0" err="1"/>
              <a:t>umario</a:t>
            </a:r>
            <a:r>
              <a:rPr lang="en-US" sz="2400" kern="0" dirty="0"/>
              <a:t> /Abstract</a:t>
            </a:r>
          </a:p>
          <a:p>
            <a:pPr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400" kern="0" dirty="0" err="1"/>
              <a:t>ntroducción</a:t>
            </a:r>
            <a:endParaRPr lang="en-US" sz="2400" kern="0" dirty="0"/>
          </a:p>
          <a:p>
            <a:pPr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2400" kern="0" dirty="0" err="1"/>
              <a:t>étodos</a:t>
            </a:r>
            <a:endParaRPr lang="en-US" sz="2400" kern="0" dirty="0"/>
          </a:p>
          <a:p>
            <a:pPr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kern="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2400" kern="0" dirty="0" err="1"/>
              <a:t>esultados</a:t>
            </a:r>
            <a:endParaRPr lang="en-US" sz="2400" kern="0" dirty="0"/>
          </a:p>
          <a:p>
            <a:pPr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kern="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2400" kern="0" dirty="0" err="1"/>
              <a:t>iscusión</a:t>
            </a:r>
            <a:endParaRPr lang="en-US" sz="2400" kern="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MX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>
          <a:xfrm>
            <a:off x="4648200" y="1782763"/>
            <a:ext cx="4038600" cy="4525962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kern="0" dirty="0" err="1">
                <a:solidFill>
                  <a:srgbClr val="FF0000"/>
                </a:solidFill>
              </a:rPr>
              <a:t>C</a:t>
            </a:r>
            <a:r>
              <a:rPr lang="en-US" sz="2400" kern="0" dirty="0" err="1"/>
              <a:t>onclusiones</a:t>
            </a:r>
            <a:endParaRPr lang="en-US" sz="2400" kern="0" dirty="0"/>
          </a:p>
          <a:p>
            <a:pPr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kern="0" dirty="0" err="1">
                <a:solidFill>
                  <a:srgbClr val="FF0000"/>
                </a:solidFill>
              </a:rPr>
              <a:t>A</a:t>
            </a:r>
            <a:r>
              <a:rPr lang="en-US" sz="2400" kern="0" dirty="0" err="1"/>
              <a:t>gradecimientos</a:t>
            </a:r>
            <a:r>
              <a:rPr lang="en-US" sz="2400" kern="0" dirty="0"/>
              <a:t> </a:t>
            </a:r>
          </a:p>
          <a:p>
            <a:pPr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kern="0" dirty="0" err="1">
                <a:solidFill>
                  <a:srgbClr val="FF0000"/>
                </a:solidFill>
              </a:rPr>
              <a:t>R</a:t>
            </a:r>
            <a:r>
              <a:rPr lang="en-US" sz="2400" kern="0" dirty="0" err="1"/>
              <a:t>eferencias</a:t>
            </a:r>
            <a:endParaRPr lang="es-GT" sz="2400" kern="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s-MX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72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="" xmlns:a16="http://schemas.microsoft.com/office/drawing/2014/main" id="{06DA9E11-D7C3-420C-A9D4-1C6596A8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25" y="179388"/>
            <a:ext cx="7202488" cy="7953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GT" sz="2700" b="1" dirty="0"/>
              <a:t>FORMATO </a:t>
            </a:r>
            <a:br>
              <a:rPr lang="es-GT" sz="2700" b="1" dirty="0"/>
            </a:br>
            <a:r>
              <a:rPr lang="es-GT" sz="2700" b="1" dirty="0">
                <a:solidFill>
                  <a:srgbClr val="00B050"/>
                </a:solidFill>
              </a:rPr>
              <a:t>TAS</a:t>
            </a:r>
            <a:r>
              <a:rPr lang="es-GT" sz="2700" dirty="0"/>
              <a:t> - </a:t>
            </a:r>
            <a:r>
              <a:rPr lang="es-GT" sz="2700" b="1" dirty="0">
                <a:solidFill>
                  <a:srgbClr val="FF0000"/>
                </a:solidFill>
              </a:rPr>
              <a:t>IMRD</a:t>
            </a:r>
            <a:r>
              <a:rPr lang="es-GT" sz="2700" dirty="0"/>
              <a:t> - </a:t>
            </a:r>
            <a:r>
              <a:rPr lang="en-US" sz="2700" b="1" dirty="0">
                <a:solidFill>
                  <a:schemeClr val="tx2"/>
                </a:solidFill>
              </a:rPr>
              <a:t>CAR</a:t>
            </a:r>
            <a:endParaRPr lang="es-GT" sz="2700" b="1" dirty="0">
              <a:solidFill>
                <a:schemeClr val="tx2"/>
              </a:solidFill>
            </a:endParaRPr>
          </a:p>
        </p:txBody>
      </p:sp>
      <p:sp>
        <p:nvSpPr>
          <p:cNvPr id="5" name="6 Rectángulo redondeado">
            <a:extLst>
              <a:ext uri="{FF2B5EF4-FFF2-40B4-BE49-F238E27FC236}">
                <a16:creationId xmlns="" xmlns:a16="http://schemas.microsoft.com/office/drawing/2014/main" id="{583B1712-D154-4140-9F24-7DD08925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169988"/>
            <a:ext cx="3417888" cy="500538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en-US" sz="1950" b="1" dirty="0">
                <a:solidFill>
                  <a:schemeClr val="bg1"/>
                </a:solidFill>
              </a:rPr>
              <a:t>CIENCIA, TECNOLOGÍA Y SALUD</a:t>
            </a:r>
          </a:p>
          <a:p>
            <a:pPr marL="133350" indent="-133350" eaLnBrk="1" hangingPunct="1">
              <a:defRPr/>
            </a:pPr>
            <a:r>
              <a:rPr lang="en-US" sz="1725" b="1" dirty="0" err="1">
                <a:solidFill>
                  <a:srgbClr val="00B050"/>
                </a:solidFill>
              </a:rPr>
              <a:t>T</a:t>
            </a:r>
            <a:r>
              <a:rPr lang="en-US" sz="1725" dirty="0" err="1">
                <a:solidFill>
                  <a:schemeClr val="tx1"/>
                </a:solidFill>
              </a:rPr>
              <a:t>ítulo</a:t>
            </a:r>
            <a:endParaRPr lang="en-US" sz="1725" dirty="0">
              <a:solidFill>
                <a:schemeClr val="tx1"/>
              </a:solidFill>
            </a:endParaRPr>
          </a:p>
          <a:p>
            <a:pPr marL="133350" indent="-133350" eaLnBrk="1" hangingPunct="1">
              <a:defRPr/>
            </a:pPr>
            <a:r>
              <a:rPr lang="en-US" sz="1725" b="1" dirty="0" err="1">
                <a:solidFill>
                  <a:srgbClr val="00B050"/>
                </a:solidFill>
              </a:rPr>
              <a:t>A</a:t>
            </a:r>
            <a:r>
              <a:rPr lang="en-US" sz="1725" dirty="0" err="1">
                <a:solidFill>
                  <a:schemeClr val="tx1"/>
                </a:solidFill>
              </a:rPr>
              <a:t>utor</a:t>
            </a:r>
            <a:r>
              <a:rPr lang="en-US" sz="1725" dirty="0">
                <a:solidFill>
                  <a:schemeClr val="tx1"/>
                </a:solidFill>
              </a:rPr>
              <a:t> (</a:t>
            </a:r>
            <a:r>
              <a:rPr lang="en-US" sz="1725" dirty="0" err="1">
                <a:solidFill>
                  <a:schemeClr val="tx1"/>
                </a:solidFill>
              </a:rPr>
              <a:t>es</a:t>
            </a:r>
            <a:r>
              <a:rPr lang="en-US" sz="1725" dirty="0">
                <a:solidFill>
                  <a:schemeClr val="tx1"/>
                </a:solidFill>
              </a:rPr>
              <a:t>)</a:t>
            </a:r>
          </a:p>
          <a:p>
            <a:pPr marL="133350" indent="-133350" eaLnBrk="1" hangingPunct="1">
              <a:defRPr/>
            </a:pPr>
            <a:r>
              <a:rPr lang="en-US" sz="1725" b="1" dirty="0" err="1">
                <a:solidFill>
                  <a:srgbClr val="00B050"/>
                </a:solidFill>
              </a:rPr>
              <a:t>S</a:t>
            </a:r>
            <a:r>
              <a:rPr lang="en-US" sz="1725" dirty="0" err="1">
                <a:solidFill>
                  <a:schemeClr val="tx1"/>
                </a:solidFill>
              </a:rPr>
              <a:t>umario</a:t>
            </a:r>
            <a:r>
              <a:rPr lang="en-US" sz="1725" dirty="0">
                <a:solidFill>
                  <a:schemeClr val="tx1"/>
                </a:solidFill>
              </a:rPr>
              <a:t> (</a:t>
            </a:r>
            <a:r>
              <a:rPr lang="en-US" sz="1800" b="1" kern="0" dirty="0" err="1">
                <a:solidFill>
                  <a:srgbClr val="00B050"/>
                </a:solidFill>
              </a:rPr>
              <a:t>R</a:t>
            </a:r>
            <a:r>
              <a:rPr lang="en-US" sz="1800" kern="0" dirty="0" err="1">
                <a:solidFill>
                  <a:schemeClr val="tx1"/>
                </a:solidFill>
              </a:rPr>
              <a:t>esumen</a:t>
            </a:r>
            <a:r>
              <a:rPr lang="en-US" sz="1800" kern="0" dirty="0">
                <a:solidFill>
                  <a:schemeClr val="tx1"/>
                </a:solidFill>
              </a:rPr>
              <a:t>) </a:t>
            </a:r>
            <a:r>
              <a:rPr lang="en-US" sz="1725" dirty="0">
                <a:solidFill>
                  <a:schemeClr val="tx1"/>
                </a:solidFill>
              </a:rPr>
              <a:t>/Abstract</a:t>
            </a:r>
          </a:p>
          <a:p>
            <a:pPr marL="133350" indent="-133350" eaLnBrk="1" hangingPunct="1">
              <a:defRPr/>
            </a:pPr>
            <a:endParaRPr lang="en-US" sz="1725" dirty="0"/>
          </a:p>
          <a:p>
            <a:pPr marL="338138" indent="0" eaLnBrk="1" hangingPunct="1">
              <a:defRPr/>
            </a:pPr>
            <a:r>
              <a:rPr lang="en-US" sz="1725" b="1" dirty="0">
                <a:solidFill>
                  <a:srgbClr val="FF0000"/>
                </a:solidFill>
              </a:rPr>
              <a:t> </a:t>
            </a:r>
            <a:r>
              <a:rPr lang="en-US" sz="1725" b="1" dirty="0" err="1">
                <a:solidFill>
                  <a:srgbClr val="FF0000"/>
                </a:solidFill>
              </a:rPr>
              <a:t>I</a:t>
            </a:r>
            <a:r>
              <a:rPr lang="en-US" sz="1725" dirty="0" err="1">
                <a:solidFill>
                  <a:schemeClr val="tx1"/>
                </a:solidFill>
              </a:rPr>
              <a:t>ntroducción</a:t>
            </a:r>
            <a:r>
              <a:rPr lang="en-US" sz="1725" dirty="0">
                <a:solidFill>
                  <a:schemeClr val="tx1"/>
                </a:solidFill>
              </a:rPr>
              <a:t> (</a:t>
            </a:r>
            <a:r>
              <a:rPr lang="en-US" sz="1700" b="1" dirty="0">
                <a:solidFill>
                  <a:srgbClr val="FF0000"/>
                </a:solidFill>
              </a:rPr>
              <a:t>M</a:t>
            </a:r>
            <a:r>
              <a:rPr lang="en-US" sz="1725" dirty="0">
                <a:solidFill>
                  <a:schemeClr val="tx1"/>
                </a:solidFill>
              </a:rPr>
              <a:t>arco </a:t>
            </a:r>
            <a:r>
              <a:rPr lang="en-US" sz="1725" dirty="0" err="1">
                <a:solidFill>
                  <a:schemeClr val="tx1"/>
                </a:solidFill>
              </a:rPr>
              <a:t>Teórico</a:t>
            </a:r>
            <a:r>
              <a:rPr lang="en-US" sz="1725" dirty="0">
                <a:solidFill>
                  <a:schemeClr val="tx1"/>
                </a:solidFill>
              </a:rPr>
              <a:t>)</a:t>
            </a:r>
          </a:p>
          <a:p>
            <a:pPr marL="338138" indent="0" eaLnBrk="1" hangingPunct="1">
              <a:defRPr/>
            </a:pPr>
            <a:r>
              <a:rPr lang="en-US" sz="1725" b="1" dirty="0">
                <a:solidFill>
                  <a:srgbClr val="FF0000"/>
                </a:solidFill>
              </a:rPr>
              <a:t> </a:t>
            </a:r>
            <a:r>
              <a:rPr lang="en-US" sz="1725" b="1" dirty="0" err="1">
                <a:solidFill>
                  <a:srgbClr val="FF0000"/>
                </a:solidFill>
              </a:rPr>
              <a:t>M</a:t>
            </a:r>
            <a:r>
              <a:rPr lang="en-US" sz="1725" dirty="0" err="1">
                <a:solidFill>
                  <a:schemeClr val="tx1"/>
                </a:solidFill>
              </a:rPr>
              <a:t>étodos</a:t>
            </a:r>
            <a:endParaRPr lang="en-US" sz="1725" dirty="0">
              <a:solidFill>
                <a:schemeClr val="tx1"/>
              </a:solidFill>
            </a:endParaRPr>
          </a:p>
          <a:p>
            <a:pPr marL="338138" indent="0" eaLnBrk="1" hangingPunct="1">
              <a:defRPr/>
            </a:pPr>
            <a:r>
              <a:rPr lang="en-US" sz="1725" b="1" dirty="0">
                <a:solidFill>
                  <a:srgbClr val="FF0000"/>
                </a:solidFill>
              </a:rPr>
              <a:t> </a:t>
            </a:r>
            <a:r>
              <a:rPr lang="en-US" sz="1725" b="1" dirty="0" err="1">
                <a:solidFill>
                  <a:srgbClr val="FF0000"/>
                </a:solidFill>
              </a:rPr>
              <a:t>R</a:t>
            </a:r>
            <a:r>
              <a:rPr lang="en-US" sz="1725" dirty="0" err="1">
                <a:solidFill>
                  <a:schemeClr val="tx1"/>
                </a:solidFill>
              </a:rPr>
              <a:t>esultados</a:t>
            </a:r>
            <a:endParaRPr lang="en-US" sz="1725" dirty="0">
              <a:solidFill>
                <a:schemeClr val="tx1"/>
              </a:solidFill>
            </a:endParaRPr>
          </a:p>
          <a:p>
            <a:pPr marL="338138" indent="0" eaLnBrk="1" hangingPunct="1">
              <a:defRPr/>
            </a:pPr>
            <a:r>
              <a:rPr lang="en-US" sz="1725" b="1" dirty="0">
                <a:solidFill>
                  <a:srgbClr val="FF0000"/>
                </a:solidFill>
              </a:rPr>
              <a:t> </a:t>
            </a:r>
            <a:r>
              <a:rPr lang="en-US" sz="1725" b="1" dirty="0" err="1">
                <a:solidFill>
                  <a:srgbClr val="FF0000"/>
                </a:solidFill>
              </a:rPr>
              <a:t>D</a:t>
            </a:r>
            <a:r>
              <a:rPr lang="en-US" sz="1725" dirty="0" err="1">
                <a:solidFill>
                  <a:schemeClr val="tx1"/>
                </a:solidFill>
              </a:rPr>
              <a:t>iscusión</a:t>
            </a:r>
            <a:endParaRPr lang="en-US" sz="1725" dirty="0">
              <a:solidFill>
                <a:schemeClr val="tx1"/>
              </a:solidFill>
            </a:endParaRPr>
          </a:p>
          <a:p>
            <a:pPr marL="338138" indent="0" eaLnBrk="1" hangingPunct="1">
              <a:defRPr/>
            </a:pPr>
            <a:endParaRPr lang="en-US" sz="1725" dirty="0"/>
          </a:p>
          <a:p>
            <a:pPr marL="542925" indent="0" eaLnBrk="1" hangingPunct="1">
              <a:tabLst>
                <a:tab pos="542925" algn="l"/>
              </a:tabLst>
              <a:defRPr/>
            </a:pPr>
            <a:r>
              <a:rPr lang="en-US" sz="1725" b="1" dirty="0">
                <a:solidFill>
                  <a:schemeClr val="tx2"/>
                </a:solidFill>
              </a:rPr>
              <a:t> </a:t>
            </a:r>
            <a:r>
              <a:rPr lang="en-US" sz="1725" b="1" dirty="0" err="1">
                <a:solidFill>
                  <a:schemeClr val="tx2"/>
                </a:solidFill>
              </a:rPr>
              <a:t>C</a:t>
            </a:r>
            <a:r>
              <a:rPr lang="en-US" sz="1725" dirty="0" err="1">
                <a:solidFill>
                  <a:schemeClr val="tx1"/>
                </a:solidFill>
              </a:rPr>
              <a:t>onclusiones</a:t>
            </a:r>
            <a:r>
              <a:rPr lang="en-US" sz="1725" dirty="0">
                <a:solidFill>
                  <a:schemeClr val="tx1"/>
                </a:solidFill>
              </a:rPr>
              <a:t> </a:t>
            </a:r>
          </a:p>
          <a:p>
            <a:pPr marL="542925" indent="0" eaLnBrk="1" hangingPunct="1">
              <a:tabLst>
                <a:tab pos="542925" algn="l"/>
              </a:tabLst>
              <a:defRPr/>
            </a:pPr>
            <a:r>
              <a:rPr lang="en-US" sz="1725" b="1" dirty="0">
                <a:solidFill>
                  <a:schemeClr val="tx2"/>
                </a:solidFill>
              </a:rPr>
              <a:t> </a:t>
            </a:r>
            <a:r>
              <a:rPr lang="en-US" sz="1725" b="1" dirty="0" err="1">
                <a:solidFill>
                  <a:schemeClr val="tx2"/>
                </a:solidFill>
              </a:rPr>
              <a:t>A</a:t>
            </a:r>
            <a:r>
              <a:rPr lang="en-US" sz="1725" dirty="0" err="1">
                <a:solidFill>
                  <a:schemeClr val="tx1"/>
                </a:solidFill>
              </a:rPr>
              <a:t>gradecimientos</a:t>
            </a:r>
            <a:r>
              <a:rPr lang="en-US" sz="1725" dirty="0"/>
              <a:t> </a:t>
            </a:r>
          </a:p>
          <a:p>
            <a:pPr marL="542925" indent="0" eaLnBrk="1" hangingPunct="1">
              <a:tabLst>
                <a:tab pos="542925" algn="l"/>
              </a:tabLst>
              <a:defRPr/>
            </a:pPr>
            <a:r>
              <a:rPr lang="en-US" sz="1725" b="1" dirty="0">
                <a:solidFill>
                  <a:schemeClr val="tx2"/>
                </a:solidFill>
              </a:rPr>
              <a:t> </a:t>
            </a:r>
            <a:r>
              <a:rPr lang="en-US" sz="1725" b="1" dirty="0" err="1">
                <a:solidFill>
                  <a:schemeClr val="tx2"/>
                </a:solidFill>
              </a:rPr>
              <a:t>R</a:t>
            </a:r>
            <a:r>
              <a:rPr lang="en-US" sz="1725" dirty="0" err="1">
                <a:solidFill>
                  <a:schemeClr val="tx1"/>
                </a:solidFill>
              </a:rPr>
              <a:t>eferencias</a:t>
            </a:r>
            <a:endParaRPr lang="es-GT" sz="1725" dirty="0">
              <a:solidFill>
                <a:schemeClr val="tx1"/>
              </a:solidFill>
            </a:endParaRPr>
          </a:p>
        </p:txBody>
      </p:sp>
      <p:sp>
        <p:nvSpPr>
          <p:cNvPr id="6" name="7 Rectángulo redondeado">
            <a:extLst>
              <a:ext uri="{FF2B5EF4-FFF2-40B4-BE49-F238E27FC236}">
                <a16:creationId xmlns="" xmlns:a16="http://schemas.microsoft.com/office/drawing/2014/main" id="{27C273AA-9893-4B4F-A281-933208981031}"/>
              </a:ext>
            </a:extLst>
          </p:cNvPr>
          <p:cNvSpPr/>
          <p:nvPr/>
        </p:nvSpPr>
        <p:spPr>
          <a:xfrm>
            <a:off x="4448175" y="1169988"/>
            <a:ext cx="4381500" cy="50053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950" b="1" dirty="0">
                <a:solidFill>
                  <a:schemeClr val="bg1"/>
                </a:solidFill>
              </a:rPr>
              <a:t>CIENCIAS SOCIALES  Y HUMANIDADES</a:t>
            </a:r>
          </a:p>
          <a:p>
            <a:pPr marL="133350" indent="-133350" eaLnBrk="1" hangingPunct="1"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b="1" kern="0" dirty="0">
              <a:solidFill>
                <a:srgbClr val="00B050"/>
              </a:solidFill>
            </a:endParaRPr>
          </a:p>
          <a:p>
            <a:pPr marL="133350" indent="-133350" eaLnBrk="1" hangingPunct="1"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b="1" kern="0" dirty="0">
              <a:solidFill>
                <a:srgbClr val="00B050"/>
              </a:solidFill>
            </a:endParaRPr>
          </a:p>
          <a:p>
            <a:pPr marL="133350" indent="-133350" eaLnBrk="1" hangingPunct="1"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600" b="1" kern="0" dirty="0" err="1">
                <a:solidFill>
                  <a:srgbClr val="00B050"/>
                </a:solidFill>
              </a:rPr>
              <a:t>T</a:t>
            </a:r>
            <a:r>
              <a:rPr lang="en-US" sz="1600" kern="0" dirty="0" err="1">
                <a:solidFill>
                  <a:schemeClr val="tx1"/>
                </a:solidFill>
              </a:rPr>
              <a:t>ítulo</a:t>
            </a:r>
            <a:endParaRPr lang="en-US" sz="1600" kern="0" dirty="0">
              <a:solidFill>
                <a:schemeClr val="tx1"/>
              </a:solidFill>
            </a:endParaRPr>
          </a:p>
          <a:p>
            <a:pPr marL="133350" indent="-133350" eaLnBrk="1" hangingPunct="1"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600" b="1" kern="0" dirty="0" err="1">
                <a:solidFill>
                  <a:srgbClr val="00B050"/>
                </a:solidFill>
              </a:rPr>
              <a:t>A</a:t>
            </a:r>
            <a:r>
              <a:rPr lang="en-US" sz="1600" kern="0" dirty="0" err="1">
                <a:solidFill>
                  <a:schemeClr val="tx1"/>
                </a:solidFill>
              </a:rPr>
              <a:t>utor</a:t>
            </a:r>
            <a:r>
              <a:rPr lang="en-US" sz="1600" kern="0" dirty="0">
                <a:solidFill>
                  <a:schemeClr val="tx1"/>
                </a:solidFill>
              </a:rPr>
              <a:t> (</a:t>
            </a:r>
            <a:r>
              <a:rPr lang="en-US" sz="1600" kern="0" dirty="0" err="1">
                <a:solidFill>
                  <a:schemeClr val="tx1"/>
                </a:solidFill>
              </a:rPr>
              <a:t>es</a:t>
            </a:r>
            <a:r>
              <a:rPr lang="en-US" sz="1600" kern="0" dirty="0">
                <a:solidFill>
                  <a:schemeClr val="tx1"/>
                </a:solidFill>
              </a:rPr>
              <a:t>)</a:t>
            </a:r>
          </a:p>
          <a:p>
            <a:pPr marL="133350" indent="-133350" eaLnBrk="1" hangingPunct="1"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600" b="1" kern="0" dirty="0" err="1">
                <a:solidFill>
                  <a:srgbClr val="00B050"/>
                </a:solidFill>
              </a:rPr>
              <a:t>S</a:t>
            </a:r>
            <a:r>
              <a:rPr lang="en-US" sz="1600" kern="0" dirty="0" err="1">
                <a:solidFill>
                  <a:schemeClr val="tx1"/>
                </a:solidFill>
              </a:rPr>
              <a:t>umario</a:t>
            </a:r>
            <a:r>
              <a:rPr lang="en-US" sz="1600" kern="0" dirty="0">
                <a:solidFill>
                  <a:schemeClr val="tx1"/>
                </a:solidFill>
              </a:rPr>
              <a:t> (</a:t>
            </a:r>
            <a:r>
              <a:rPr lang="en-US" sz="1600" b="1" kern="0" dirty="0" err="1">
                <a:solidFill>
                  <a:srgbClr val="00B050"/>
                </a:solidFill>
              </a:rPr>
              <a:t>R</a:t>
            </a:r>
            <a:r>
              <a:rPr lang="en-US" sz="1600" kern="0" dirty="0" err="1">
                <a:solidFill>
                  <a:schemeClr val="tx1"/>
                </a:solidFill>
              </a:rPr>
              <a:t>esumen</a:t>
            </a:r>
            <a:r>
              <a:rPr lang="en-US" sz="1600" kern="0" dirty="0">
                <a:solidFill>
                  <a:schemeClr val="tx1"/>
                </a:solidFill>
              </a:rPr>
              <a:t>) /Abstract</a:t>
            </a:r>
          </a:p>
          <a:p>
            <a:pPr marL="133350" indent="-133350" eaLnBrk="1" hangingPunct="1">
              <a:buClr>
                <a:schemeClr val="bg2"/>
              </a:buClr>
              <a:buSzPct val="75000"/>
              <a:defRPr/>
            </a:pPr>
            <a:endParaRPr lang="en-US" kern="0" dirty="0"/>
          </a:p>
          <a:p>
            <a:pPr marL="133350" indent="-133350" eaLnBrk="1" hangingPunct="1">
              <a:buClr>
                <a:schemeClr val="bg2"/>
              </a:buClr>
              <a:buSzPct val="75000"/>
              <a:defRPr/>
            </a:pPr>
            <a:endParaRPr lang="en-US" kern="0" dirty="0"/>
          </a:p>
          <a:p>
            <a:pPr marL="470297" indent="-132160" eaLnBrk="1" hangingPunct="1"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600" b="1" kern="0" dirty="0" err="1">
                <a:solidFill>
                  <a:srgbClr val="FF0000"/>
                </a:solidFill>
              </a:rPr>
              <a:t>I</a:t>
            </a:r>
            <a:r>
              <a:rPr lang="en-US" sz="1600" kern="0" dirty="0" err="1">
                <a:solidFill>
                  <a:schemeClr val="tx1"/>
                </a:solidFill>
              </a:rPr>
              <a:t>ntroducción</a:t>
            </a:r>
            <a:r>
              <a:rPr lang="en-US" sz="1600" kern="0" dirty="0">
                <a:solidFill>
                  <a:schemeClr val="tx1"/>
                </a:solidFill>
              </a:rPr>
              <a:t> (</a:t>
            </a:r>
            <a:r>
              <a:rPr lang="en-US" sz="1600" b="1" kern="0" dirty="0" err="1">
                <a:solidFill>
                  <a:srgbClr val="FF0000"/>
                </a:solidFill>
              </a:rPr>
              <a:t>M</a:t>
            </a:r>
            <a:r>
              <a:rPr lang="en-US" sz="1600" kern="0" dirty="0" err="1">
                <a:solidFill>
                  <a:schemeClr val="tx1"/>
                </a:solidFill>
              </a:rPr>
              <a:t>étodos</a:t>
            </a:r>
            <a:r>
              <a:rPr lang="en-US" sz="1600" kern="0" dirty="0">
                <a:solidFill>
                  <a:schemeClr val="tx1"/>
                </a:solidFill>
              </a:rPr>
              <a:t>, </a:t>
            </a:r>
            <a:r>
              <a:rPr lang="en-US" sz="1600" b="1" kern="0" dirty="0">
                <a:solidFill>
                  <a:srgbClr val="FF0000"/>
                </a:solidFill>
              </a:rPr>
              <a:t>M</a:t>
            </a:r>
            <a:r>
              <a:rPr lang="en-US" sz="1600" kern="0" dirty="0">
                <a:solidFill>
                  <a:schemeClr val="tx1"/>
                </a:solidFill>
              </a:rPr>
              <a:t>arco </a:t>
            </a:r>
            <a:r>
              <a:rPr lang="en-US" sz="1600" kern="0" dirty="0" err="1">
                <a:solidFill>
                  <a:schemeClr val="tx1"/>
                </a:solidFill>
              </a:rPr>
              <a:t>Teórico</a:t>
            </a:r>
            <a:r>
              <a:rPr lang="en-US" sz="1600" kern="0" dirty="0">
                <a:solidFill>
                  <a:schemeClr val="tx1"/>
                </a:solidFill>
              </a:rPr>
              <a:t>) </a:t>
            </a:r>
          </a:p>
          <a:p>
            <a:pPr marL="470297" indent="-132160" eaLnBrk="1" hangingPunct="1"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600" b="1" kern="0" dirty="0" err="1">
                <a:solidFill>
                  <a:srgbClr val="FF0000"/>
                </a:solidFill>
              </a:rPr>
              <a:t>R</a:t>
            </a:r>
            <a:r>
              <a:rPr lang="en-US" sz="1600" kern="0" dirty="0" err="1">
                <a:solidFill>
                  <a:schemeClr val="tx1"/>
                </a:solidFill>
              </a:rPr>
              <a:t>esultados+</a:t>
            </a:r>
            <a:r>
              <a:rPr lang="en-US" sz="1600" b="1" kern="0" dirty="0" err="1">
                <a:solidFill>
                  <a:srgbClr val="FF0000"/>
                </a:solidFill>
              </a:rPr>
              <a:t>D</a:t>
            </a:r>
            <a:r>
              <a:rPr lang="en-US" sz="1600" kern="0" dirty="0" err="1">
                <a:solidFill>
                  <a:schemeClr val="tx1"/>
                </a:solidFill>
              </a:rPr>
              <a:t>iscusión</a:t>
            </a:r>
            <a:r>
              <a:rPr lang="en-US" sz="1600" kern="0" dirty="0">
                <a:solidFill>
                  <a:schemeClr val="tx1"/>
                </a:solidFill>
              </a:rPr>
              <a:t> (</a:t>
            </a:r>
            <a:r>
              <a:rPr lang="en-US" sz="1600" b="1" kern="0" dirty="0" err="1">
                <a:solidFill>
                  <a:srgbClr val="FF0000"/>
                </a:solidFill>
              </a:rPr>
              <a:t>A</a:t>
            </a:r>
            <a:r>
              <a:rPr lang="en-US" sz="1600" kern="0" dirty="0" err="1">
                <a:solidFill>
                  <a:schemeClr val="tx1"/>
                </a:solidFill>
              </a:rPr>
              <a:t>nálisis</a:t>
            </a:r>
            <a:r>
              <a:rPr lang="en-US" sz="1600" kern="0" dirty="0">
                <a:solidFill>
                  <a:schemeClr val="tx1"/>
                </a:solidFill>
              </a:rPr>
              <a:t>)</a:t>
            </a:r>
          </a:p>
          <a:p>
            <a:pPr marL="338138" eaLnBrk="1" hangingPunct="1">
              <a:buClr>
                <a:schemeClr val="bg2"/>
              </a:buClr>
              <a:buSzPct val="75000"/>
              <a:defRPr/>
            </a:pPr>
            <a:endParaRPr lang="en-US" kern="0" dirty="0"/>
          </a:p>
          <a:p>
            <a:pPr marL="338138" eaLnBrk="1" hangingPunct="1">
              <a:buClr>
                <a:schemeClr val="bg2"/>
              </a:buClr>
              <a:buSzPct val="75000"/>
              <a:defRPr/>
            </a:pPr>
            <a:endParaRPr lang="en-US" kern="0" dirty="0"/>
          </a:p>
          <a:p>
            <a:pPr marL="808435" indent="-133350" eaLnBrk="1" hangingPunct="1"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808435" algn="l"/>
              </a:tabLst>
              <a:defRPr/>
            </a:pPr>
            <a:r>
              <a:rPr lang="en-US" sz="1600" b="1" kern="0" dirty="0" err="1">
                <a:solidFill>
                  <a:schemeClr val="tx2"/>
                </a:solidFill>
              </a:rPr>
              <a:t>C</a:t>
            </a:r>
            <a:r>
              <a:rPr lang="en-US" sz="1600" kern="0" dirty="0" err="1">
                <a:solidFill>
                  <a:schemeClr val="tx1"/>
                </a:solidFill>
              </a:rPr>
              <a:t>onclusiones-Reflexiones</a:t>
            </a:r>
            <a:r>
              <a:rPr lang="en-US" sz="1600" kern="0" dirty="0">
                <a:solidFill>
                  <a:schemeClr val="tx1"/>
                </a:solidFill>
              </a:rPr>
              <a:t> finales</a:t>
            </a:r>
          </a:p>
          <a:p>
            <a:pPr marL="808435" indent="-133350" eaLnBrk="1" hangingPunct="1"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808435" algn="l"/>
              </a:tabLst>
              <a:defRPr/>
            </a:pPr>
            <a:r>
              <a:rPr lang="en-US" sz="1600" b="1" kern="0" dirty="0">
                <a:solidFill>
                  <a:schemeClr val="tx2"/>
                </a:solidFill>
              </a:rPr>
              <a:t> </a:t>
            </a:r>
            <a:r>
              <a:rPr lang="en-US" sz="1600" b="1" kern="0" dirty="0" err="1">
                <a:solidFill>
                  <a:schemeClr val="tx2"/>
                </a:solidFill>
              </a:rPr>
              <a:t>A</a:t>
            </a:r>
            <a:r>
              <a:rPr lang="en-US" sz="1600" kern="0" dirty="0" err="1">
                <a:solidFill>
                  <a:schemeClr val="tx1"/>
                </a:solidFill>
              </a:rPr>
              <a:t>gradecimientos</a:t>
            </a:r>
            <a:r>
              <a:rPr lang="en-US" sz="1600" kern="0" dirty="0"/>
              <a:t> </a:t>
            </a:r>
          </a:p>
          <a:p>
            <a:pPr marL="808435" indent="-133350" eaLnBrk="1" hangingPunct="1"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808435" algn="l"/>
              </a:tabLst>
              <a:defRPr/>
            </a:pPr>
            <a:r>
              <a:rPr lang="en-US" sz="1600" b="1" kern="0" dirty="0">
                <a:solidFill>
                  <a:schemeClr val="tx2"/>
                </a:solidFill>
              </a:rPr>
              <a:t> </a:t>
            </a:r>
            <a:r>
              <a:rPr lang="en-US" sz="1600" b="1" kern="0" dirty="0" err="1">
                <a:solidFill>
                  <a:schemeClr val="tx2"/>
                </a:solidFill>
              </a:rPr>
              <a:t>R</a:t>
            </a:r>
            <a:r>
              <a:rPr lang="en-US" sz="1600" kern="0" dirty="0" err="1">
                <a:solidFill>
                  <a:schemeClr val="tx1"/>
                </a:solidFill>
              </a:rPr>
              <a:t>eferencias</a:t>
            </a:r>
            <a:endParaRPr lang="es-GT" sz="16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5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5032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GT" sz="2800" b="1" dirty="0"/>
              <a:t>ASPECTOS TÉCNICOS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2250" y="930275"/>
            <a:ext cx="3629025" cy="4784725"/>
          </a:xfr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s-GT" sz="1900" b="1" dirty="0"/>
              <a:t>CIENCIA, TECNOLOGÍA Y SALUD</a:t>
            </a:r>
          </a:p>
          <a:p>
            <a:pPr marL="179388" indent="-179388">
              <a:buFont typeface="Arial" panose="020B0604020202020204" pitchFamily="34" charset="0"/>
              <a:buChar char="•"/>
              <a:defRPr/>
            </a:pPr>
            <a:r>
              <a:rPr lang="es-GT" sz="1900" dirty="0"/>
              <a:t>Reproductibilidad del método.</a:t>
            </a:r>
          </a:p>
          <a:p>
            <a:pPr marL="179388" indent="-179388">
              <a:buFont typeface="Arial" panose="020B0604020202020204" pitchFamily="34" charset="0"/>
              <a:buNone/>
              <a:defRPr/>
            </a:pPr>
            <a:endParaRPr lang="es-GT" sz="1900" dirty="0"/>
          </a:p>
          <a:p>
            <a:pPr marL="179388" indent="-179388">
              <a:buFont typeface="Arial" panose="020B0604020202020204" pitchFamily="34" charset="0"/>
              <a:buChar char="•"/>
              <a:defRPr/>
            </a:pPr>
            <a:r>
              <a:rPr lang="es-GT" sz="1900" dirty="0"/>
              <a:t>Narración del procedimiento de la parte experimental</a:t>
            </a:r>
          </a:p>
          <a:p>
            <a:pPr marL="179388" indent="-179388">
              <a:buFont typeface="Arial" panose="020B0604020202020204" pitchFamily="34" charset="0"/>
              <a:buNone/>
              <a:defRPr/>
            </a:pPr>
            <a:endParaRPr lang="es-GT" sz="1900" dirty="0"/>
          </a:p>
          <a:p>
            <a:pPr marL="179388" indent="-179388">
              <a:buFont typeface="Arial" panose="020B0604020202020204" pitchFamily="34" charset="0"/>
              <a:buChar char="•"/>
              <a:defRPr/>
            </a:pPr>
            <a:r>
              <a:rPr lang="es-GT" sz="1900" dirty="0"/>
              <a:t>Revisión de trabajos anteriores sobre los métodos aplicados</a:t>
            </a:r>
          </a:p>
          <a:p>
            <a:pPr marL="179388" indent="-179388">
              <a:buFont typeface="Arial" panose="020B0604020202020204" pitchFamily="34" charset="0"/>
              <a:buNone/>
              <a:defRPr/>
            </a:pPr>
            <a:endParaRPr lang="es-GT" sz="1900" dirty="0"/>
          </a:p>
          <a:p>
            <a:pPr marL="179388" indent="-179388">
              <a:buFont typeface="Arial" panose="020B0604020202020204" pitchFamily="34" charset="0"/>
              <a:buChar char="•"/>
              <a:defRPr/>
            </a:pPr>
            <a:r>
              <a:rPr lang="es-GT" sz="1900" dirty="0"/>
              <a:t>Explicar cualquier modificación en el método para que un tercer autor pueda reproducir el experimento.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s-GT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538663" y="930275"/>
            <a:ext cx="4148137" cy="49355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s-GT" sz="1900" b="1" dirty="0"/>
              <a:t>CIENCIAS SOCIALES Y HUMANIDADES</a:t>
            </a:r>
          </a:p>
          <a:p>
            <a:pPr marL="179388" indent="-179388">
              <a:defRPr/>
            </a:pPr>
            <a:r>
              <a:rPr lang="es-GT" sz="2100" dirty="0"/>
              <a:t>Fuerte marco teórico sobre el cual se basa la interpretación</a:t>
            </a:r>
          </a:p>
          <a:p>
            <a:pPr marL="179388" indent="-179388">
              <a:buFont typeface="Arial" panose="020B0604020202020204" pitchFamily="34" charset="0"/>
              <a:buNone/>
              <a:defRPr/>
            </a:pPr>
            <a:endParaRPr lang="es-GT" sz="2100" dirty="0"/>
          </a:p>
          <a:p>
            <a:pPr marL="179388" indent="-179388">
              <a:defRPr/>
            </a:pPr>
            <a:r>
              <a:rPr lang="es-GT" sz="2100" dirty="0"/>
              <a:t>Revisión de trabajos anteriores sobre la problemática (complementario)</a:t>
            </a:r>
          </a:p>
          <a:p>
            <a:pPr marL="179388" indent="-179388">
              <a:buFont typeface="Arial" panose="020B0604020202020204" pitchFamily="34" charset="0"/>
              <a:buNone/>
              <a:defRPr/>
            </a:pPr>
            <a:endParaRPr lang="es-GT" sz="2100" dirty="0"/>
          </a:p>
          <a:p>
            <a:pPr marL="179388" indent="-179388">
              <a:defRPr/>
            </a:pPr>
            <a:r>
              <a:rPr lang="es-GT" sz="2100" dirty="0"/>
              <a:t>Mención de los métodos e instrumentos utilizados en la recolección de información</a:t>
            </a:r>
          </a:p>
          <a:p>
            <a:pPr marL="179388" indent="-179388">
              <a:buFont typeface="Arial" panose="020B0604020202020204" pitchFamily="34" charset="0"/>
              <a:buNone/>
              <a:defRPr/>
            </a:pPr>
            <a:endParaRPr lang="es-GT" sz="2100" dirty="0"/>
          </a:p>
          <a:p>
            <a:pPr marL="179388" indent="-179388">
              <a:defRPr/>
            </a:pPr>
            <a:r>
              <a:rPr lang="es-GT" sz="2100" dirty="0"/>
              <a:t>Dilucidar el lugar, temporalidad, y perfil de las personas o hechos con los que se trabajan para que un tercer autor pueda realizar análisis comparativos posteriores</a:t>
            </a:r>
          </a:p>
        </p:txBody>
      </p:sp>
    </p:spTree>
    <p:extLst>
      <p:ext uri="{BB962C8B-B14F-4D97-AF65-F5344CB8AC3E}">
        <p14:creationId xmlns:p14="http://schemas.microsoft.com/office/powerpoint/2010/main" val="373801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6 Rectángulo"/>
          <p:cNvSpPr>
            <a:spLocks noChangeArrowheads="1"/>
          </p:cNvSpPr>
          <p:nvPr/>
        </p:nvSpPr>
        <p:spPr bwMode="auto">
          <a:xfrm>
            <a:off x="0" y="1984375"/>
            <a:ext cx="3492500" cy="2819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s-MX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GT" smtClean="0"/>
              <a:t>Introducción</a:t>
            </a:r>
            <a:endParaRPr lang="en-US" smtClean="0"/>
          </a:p>
        </p:txBody>
      </p:sp>
      <p:sp>
        <p:nvSpPr>
          <p:cNvPr id="10245" name="5 Marcador de contenido"/>
          <p:cNvSpPr>
            <a:spLocks noGrp="1"/>
          </p:cNvSpPr>
          <p:nvPr>
            <p:ph sz="half" idx="2"/>
          </p:nvPr>
        </p:nvSpPr>
        <p:spPr>
          <a:xfrm>
            <a:off x="0" y="1984375"/>
            <a:ext cx="3635375" cy="2735263"/>
          </a:xfrm>
        </p:spPr>
        <p:txBody>
          <a:bodyPr>
            <a:normAutofit/>
          </a:bodyPr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s-ES" sz="1300" dirty="0">
                <a:solidFill>
                  <a:schemeClr val="bg1"/>
                </a:solidFill>
              </a:rPr>
              <a:t>¿Cómo abordarlo?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sz="1300" dirty="0">
                <a:solidFill>
                  <a:schemeClr val="bg1"/>
                </a:solidFill>
              </a:rPr>
              <a:t>Describa brevemente su hipótesis, pregunta de investigación, diseño y justificación</a:t>
            </a:r>
          </a:p>
          <a:p>
            <a:pPr marL="179388" indent="0"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s-MX" sz="1300" dirty="0"/>
              <a:t>¿Cuál es el problema?</a:t>
            </a:r>
          </a:p>
          <a:p>
            <a:pPr marL="179388" indent="0"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s-MX" sz="1300" dirty="0"/>
              <a:t>¿Por qué es importante?</a:t>
            </a:r>
          </a:p>
          <a:p>
            <a:pPr marL="179388" indent="0"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s-MX" sz="1300" dirty="0"/>
              <a:t>¿Qué soluciones o pasos propone el autor para solucionarlo?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ES" sz="2000" dirty="0">
              <a:solidFill>
                <a:schemeClr val="bg1"/>
              </a:solidFill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0" y="1700213"/>
            <a:ext cx="914400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Marcador de contenido"/>
          <p:cNvSpPr txBox="1">
            <a:spLocks/>
          </p:cNvSpPr>
          <p:nvPr/>
        </p:nvSpPr>
        <p:spPr>
          <a:xfrm>
            <a:off x="3657600" y="1844675"/>
            <a:ext cx="5616575" cy="34559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defRPr/>
            </a:pPr>
            <a:r>
              <a:rPr lang="es-GT" sz="1200" b="1" i="1" dirty="0"/>
              <a:t>Anuncia</a:t>
            </a:r>
            <a:r>
              <a:rPr lang="es-GT" sz="1200" i="1" dirty="0"/>
              <a:t> </a:t>
            </a:r>
            <a:r>
              <a:rPr lang="es-GT" sz="1200" dirty="0"/>
              <a:t>lo que el lector encontrará más adelante</a:t>
            </a:r>
          </a:p>
          <a:p>
            <a:pPr marL="0" indent="0">
              <a:defRPr/>
            </a:pPr>
            <a:endParaRPr lang="es-GT" sz="1200" dirty="0"/>
          </a:p>
          <a:p>
            <a:pPr marL="0" indent="0">
              <a:defRPr/>
            </a:pPr>
            <a:r>
              <a:rPr lang="es-GT" sz="1200" b="1" i="1" dirty="0"/>
              <a:t>De entrada señala</a:t>
            </a:r>
            <a:r>
              <a:rPr lang="es-GT" sz="1200" dirty="0"/>
              <a:t> algún asunto problemático y su justificación en términos de necesidades y pertinencia </a:t>
            </a:r>
          </a:p>
          <a:p>
            <a:pPr marL="0" indent="0">
              <a:defRPr/>
            </a:pPr>
            <a:endParaRPr lang="es-GT" sz="1200" dirty="0"/>
          </a:p>
          <a:p>
            <a:pPr marL="0" indent="0">
              <a:defRPr/>
            </a:pPr>
            <a:r>
              <a:rPr lang="es-GT" sz="1200" b="1" i="1" dirty="0"/>
              <a:t>El objetivo</a:t>
            </a:r>
            <a:r>
              <a:rPr lang="es-GT" sz="1200" dirty="0"/>
              <a:t> es la guía del artículo, el mejor criterio para llegar a algunas conclusiones/consideraciones finales </a:t>
            </a:r>
          </a:p>
          <a:p>
            <a:pPr marL="0" indent="0">
              <a:defRPr/>
            </a:pPr>
            <a:endParaRPr lang="es-GT" sz="1200" dirty="0"/>
          </a:p>
          <a:p>
            <a:pPr marL="0" indent="0">
              <a:defRPr/>
            </a:pPr>
            <a:r>
              <a:rPr lang="es-GT" sz="1200" dirty="0"/>
              <a:t>Frecuentemente se prescinde de la hipótesis y de otros objetivos (especialmente cuando el artículo es solo una parte de una investigación mayor). </a:t>
            </a:r>
          </a:p>
          <a:p>
            <a:pPr marL="0" indent="0">
              <a:defRPr/>
            </a:pPr>
            <a:endParaRPr lang="es-GT" sz="1200" dirty="0"/>
          </a:p>
          <a:p>
            <a:pPr marL="0" indent="0">
              <a:defRPr/>
            </a:pPr>
            <a:r>
              <a:rPr lang="es-GT" sz="1200" dirty="0"/>
              <a:t>Se privilegia usar una o varias preguntas que orienten el desarrollo del artículo y permitan comprender cuál era el problema y la forma en que se trata de resolverlo.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s-GT" sz="1200" dirty="0"/>
          </a:p>
          <a:p>
            <a:pPr marL="0" indent="0">
              <a:defRPr/>
            </a:pPr>
            <a:r>
              <a:rPr lang="es-GT" sz="1200" dirty="0"/>
              <a:t>Expuesto el problema central del trabajo, sus objetivos – preguntas y cómo los abordó, debe cerrar con la presentación de los subtítulos o apartados </a:t>
            </a:r>
          </a:p>
        </p:txBody>
      </p:sp>
    </p:spTree>
    <p:extLst>
      <p:ext uri="{BB962C8B-B14F-4D97-AF65-F5344CB8AC3E}">
        <p14:creationId xmlns:p14="http://schemas.microsoft.com/office/powerpoint/2010/main" val="337586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9 Rectángulo"/>
          <p:cNvSpPr>
            <a:spLocks noChangeArrowheads="1"/>
          </p:cNvSpPr>
          <p:nvPr/>
        </p:nvSpPr>
        <p:spPr bwMode="auto">
          <a:xfrm>
            <a:off x="239713" y="1831975"/>
            <a:ext cx="3971925" cy="33718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s-MX"/>
          </a:p>
        </p:txBody>
      </p:sp>
      <p:sp>
        <p:nvSpPr>
          <p:cNvPr id="20483" name="Rectangle 33"/>
          <p:cNvSpPr>
            <a:spLocks noGrp="1"/>
          </p:cNvSpPr>
          <p:nvPr>
            <p:ph type="title"/>
          </p:nvPr>
        </p:nvSpPr>
        <p:spPr>
          <a:xfrm>
            <a:off x="3429000" y="476250"/>
            <a:ext cx="5257800" cy="811213"/>
          </a:xfrm>
        </p:spPr>
        <p:txBody>
          <a:bodyPr/>
          <a:lstStyle/>
          <a:p>
            <a:pPr eaLnBrk="1" hangingPunct="1"/>
            <a:r>
              <a:rPr lang="es-GT" smtClean="0"/>
              <a:t>Materiales y Métodos</a:t>
            </a:r>
            <a:endParaRPr lang="en-US" smtClean="0"/>
          </a:p>
        </p:txBody>
      </p:sp>
      <p:sp>
        <p:nvSpPr>
          <p:cNvPr id="11268" name="6 Marcador de contenido"/>
          <p:cNvSpPr>
            <a:spLocks noGrp="1"/>
          </p:cNvSpPr>
          <p:nvPr>
            <p:ph sz="half" idx="1"/>
          </p:nvPr>
        </p:nvSpPr>
        <p:spPr>
          <a:xfrm>
            <a:off x="350838" y="476250"/>
            <a:ext cx="3078162" cy="1223963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sz="1600" dirty="0"/>
              <a:t>Preguntas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1600" dirty="0"/>
              <a:t>¿Cómo estudió el problema?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1600" dirty="0"/>
              <a:t>¿Qué materiales utilizó?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1600" dirty="0"/>
              <a:t>¿Cómo procedió?</a:t>
            </a:r>
          </a:p>
        </p:txBody>
      </p:sp>
      <p:sp>
        <p:nvSpPr>
          <p:cNvPr id="11269" name="7 Marcador de contenido"/>
          <p:cNvSpPr>
            <a:spLocks noGrp="1"/>
          </p:cNvSpPr>
          <p:nvPr>
            <p:ph sz="half" idx="2"/>
          </p:nvPr>
        </p:nvSpPr>
        <p:spPr>
          <a:xfrm>
            <a:off x="227013" y="1760538"/>
            <a:ext cx="4129087" cy="3108325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s-ES" dirty="0">
                <a:solidFill>
                  <a:schemeClr val="bg1"/>
                </a:solidFill>
              </a:rPr>
              <a:t>¿Cómo abordarlas?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000" dirty="0">
                <a:solidFill>
                  <a:schemeClr val="bg1"/>
                </a:solidFill>
              </a:rPr>
              <a:t>Explique de manera general que tipo de procedimiento utilizó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s-E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000" dirty="0">
                <a:solidFill>
                  <a:schemeClr val="bg1"/>
                </a:solidFill>
              </a:rPr>
              <a:t>Describa materiales, sujetos y equipo usado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s-E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000" dirty="0">
                <a:solidFill>
                  <a:schemeClr val="bg1"/>
                </a:solidFill>
              </a:rPr>
              <a:t>Explique los pasos que siguió en sus experimentos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0" y="1700213"/>
            <a:ext cx="914400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2 Marcador de contenido"/>
          <p:cNvSpPr txBox="1">
            <a:spLocks/>
          </p:cNvSpPr>
          <p:nvPr/>
        </p:nvSpPr>
        <p:spPr>
          <a:xfrm>
            <a:off x="4706938" y="1417638"/>
            <a:ext cx="4437062" cy="52514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  <a:defRPr/>
            </a:pPr>
            <a:r>
              <a:rPr lang="es-GT" sz="2000" dirty="0"/>
              <a:t>Describir el diseño y en caso necesario defender la exposición científica.</a:t>
            </a:r>
          </a:p>
          <a:p>
            <a:pPr>
              <a:buFont typeface="Arial" charset="0"/>
              <a:buNone/>
              <a:defRPr/>
            </a:pPr>
            <a:r>
              <a:rPr lang="es-GT" sz="2000" dirty="0"/>
              <a:t> </a:t>
            </a:r>
          </a:p>
          <a:p>
            <a:pPr>
              <a:buFont typeface="Arial" charset="0"/>
              <a:buChar char="•"/>
              <a:defRPr/>
            </a:pPr>
            <a:r>
              <a:rPr lang="es-GT" sz="2000" dirty="0"/>
              <a:t>Cuando el artículo se somete al arbitraje, y no tiene una metodología sólida, puede ser rechazado, por asombrosos que sean sus resultados.</a:t>
            </a:r>
          </a:p>
          <a:p>
            <a:pPr>
              <a:buFont typeface="Arial" charset="0"/>
              <a:buChar char="•"/>
              <a:defRPr/>
            </a:pPr>
            <a:endParaRPr lang="es-GT" sz="2000" dirty="0"/>
          </a:p>
          <a:p>
            <a:pPr>
              <a:buFont typeface="Arial" charset="0"/>
              <a:buChar char="•"/>
              <a:defRPr/>
            </a:pPr>
            <a:r>
              <a:rPr lang="es-GT" sz="2000" dirty="0"/>
              <a:t>Un método inédito debe proporcionar todos los detalles. </a:t>
            </a:r>
          </a:p>
          <a:p>
            <a:pPr>
              <a:buFont typeface="Arial" charset="0"/>
              <a:buChar char="•"/>
              <a:defRPr/>
            </a:pPr>
            <a:endParaRPr lang="es-GT" sz="2000" dirty="0"/>
          </a:p>
          <a:p>
            <a:pPr>
              <a:buFont typeface="Arial" charset="0"/>
              <a:buChar char="•"/>
              <a:defRPr/>
            </a:pPr>
            <a:r>
              <a:rPr lang="es-GT" sz="2000" dirty="0"/>
              <a:t>Conveniente citar la referencia de los métodos utilizados.</a:t>
            </a:r>
          </a:p>
        </p:txBody>
      </p:sp>
    </p:spTree>
    <p:extLst>
      <p:ext uri="{BB962C8B-B14F-4D97-AF65-F5344CB8AC3E}">
        <p14:creationId xmlns:p14="http://schemas.microsoft.com/office/powerpoint/2010/main" val="246213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0 Rectángulo"/>
          <p:cNvSpPr>
            <a:spLocks noChangeArrowheads="1"/>
          </p:cNvSpPr>
          <p:nvPr/>
        </p:nvSpPr>
        <p:spPr bwMode="auto">
          <a:xfrm>
            <a:off x="658813" y="2027238"/>
            <a:ext cx="3671887" cy="26352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s-MX"/>
          </a:p>
        </p:txBody>
      </p:sp>
      <p:sp>
        <p:nvSpPr>
          <p:cNvPr id="12291" name="Rectangle 33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431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GT" sz="2500" b="1" dirty="0"/>
              <a:t>Resultados y Discusión</a:t>
            </a:r>
            <a:endParaRPr lang="en-US" sz="2500" b="1" dirty="0"/>
          </a:p>
        </p:txBody>
      </p:sp>
      <p:sp>
        <p:nvSpPr>
          <p:cNvPr id="12293" name="9 Marcador de contenido"/>
          <p:cNvSpPr>
            <a:spLocks noGrp="1"/>
          </p:cNvSpPr>
          <p:nvPr>
            <p:ph sz="half" idx="2"/>
          </p:nvPr>
        </p:nvSpPr>
        <p:spPr>
          <a:xfrm>
            <a:off x="642938" y="2116138"/>
            <a:ext cx="3529012" cy="2457450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s-ES" sz="1600" b="1" dirty="0">
                <a:solidFill>
                  <a:schemeClr val="bg1"/>
                </a:solidFill>
              </a:rPr>
              <a:t>¿Cómo abordar los Resultados?</a:t>
            </a:r>
          </a:p>
          <a:p>
            <a:pPr>
              <a:buFont typeface="Wingdings" pitchFamily="2" charset="2"/>
              <a:buNone/>
              <a:defRPr/>
            </a:pPr>
            <a:endParaRPr lang="es-E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solidFill>
                  <a:schemeClr val="bg1"/>
                </a:solidFill>
              </a:rPr>
              <a:t>Describa brevemente en una oración o dos los métodos utilizados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s-E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solidFill>
                  <a:schemeClr val="bg1"/>
                </a:solidFill>
              </a:rPr>
              <a:t>Reporte los resultados principales, sustentados por datos representativos o ejemplos de los mejores casos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0" y="1700213"/>
            <a:ext cx="914400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2 Marcador de contenido"/>
          <p:cNvSpPr>
            <a:spLocks noGrp="1"/>
          </p:cNvSpPr>
          <p:nvPr>
            <p:ph idx="1"/>
          </p:nvPr>
        </p:nvSpPr>
        <p:spPr>
          <a:xfrm>
            <a:off x="4572000" y="1041400"/>
            <a:ext cx="3852863" cy="5668963"/>
          </a:xfrm>
          <a:solidFill>
            <a:schemeClr val="accent3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s-ES" sz="2400" dirty="0"/>
              <a:t>¿Cómo abordar la Discusión?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1600" dirty="0"/>
              <a:t>Para cada resultado importante: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s-ES" sz="1400" dirty="0"/>
              <a:t>Describa patrones, relaciones y principios que apliquen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s-ES" sz="1400" dirty="0"/>
              <a:t>Explique como sus resultados se relaciones a sus expectativas y a la literatura citada. Están de acuerdo, en desacuerdo o son excepciones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endParaRPr lang="es-ES" sz="14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1600" dirty="0"/>
              <a:t>Describa  investigación complementaria que aclare los desacuerdos o explique las excepciones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1600" dirty="0"/>
              <a:t>Sugiera las implicaciones teóricas de sus resultados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1600" dirty="0"/>
              <a:t>Sugiera sus aplicaciones prácticas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1600" dirty="0"/>
              <a:t>Extienda sus hallazgos a otras situaciones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1600" dirty="0"/>
              <a:t>Analice </a:t>
            </a:r>
            <a:r>
              <a:rPr lang="es-ES" sz="1600" dirty="0" err="1"/>
              <a:t>The</a:t>
            </a:r>
            <a:r>
              <a:rPr lang="es-ES" sz="1600" dirty="0"/>
              <a:t> Big Picture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3703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223</TotalTime>
  <Words>1662</Words>
  <Application>Microsoft Office PowerPoint</Application>
  <PresentationFormat>Presentación en pantalla (4:3)</PresentationFormat>
  <Paragraphs>299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Origen</vt:lpstr>
      <vt:lpstr>Estructura de un manuscrito científico</vt:lpstr>
      <vt:lpstr>Pasos para escribir un manuscrito</vt:lpstr>
      <vt:lpstr>Presentación de PowerPoint</vt:lpstr>
      <vt:lpstr>FORMATO: TAS IMRYD CAR</vt:lpstr>
      <vt:lpstr>FORMATO  TAS - IMRD - CAR</vt:lpstr>
      <vt:lpstr>ASPECTOS TÉCNICOS </vt:lpstr>
      <vt:lpstr>Introducción</vt:lpstr>
      <vt:lpstr>Materiales y Métodos</vt:lpstr>
      <vt:lpstr>Resultados y Discusión</vt:lpstr>
      <vt:lpstr>Presentación de PowerPoint</vt:lpstr>
      <vt:lpstr>Presentación de PowerPoint</vt:lpstr>
      <vt:lpstr>    CONSENSOS  ENTRE UN MANUSCRITO CIENTÍFICO   </vt:lpstr>
      <vt:lpstr>CONTENIDO COMPARATIVO  DE AMBAS REVISTAS</vt:lpstr>
      <vt:lpstr>Ciencias Sociales y Humanidades</vt:lpstr>
      <vt:lpstr>Presentación de PowerPoint</vt:lpstr>
      <vt:lpstr>Revista Ciencia, Tecnología y Salud</vt:lpstr>
      <vt:lpstr>Presentación de PowerPoint</vt:lpstr>
      <vt:lpstr>Causas de rechazo</vt:lpstr>
      <vt:lpstr>Presentación de PowerPoint</vt:lpstr>
      <vt:lpstr>Presentación de PowerPoint</vt:lpstr>
      <vt:lpstr>La importancia de la revisión de literatura</vt:lpstr>
      <vt:lpstr>Presentación de PowerPoint</vt:lpstr>
      <vt:lpstr>Presentación de PowerPoint</vt:lpstr>
      <vt:lpstr>Presentación de PowerPoint</vt:lpstr>
      <vt:lpstr>Ejercicio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publicación científica</dc:title>
  <dc:creator>comite editorial CTS</dc:creator>
  <cp:lastModifiedBy>comite editorial CTS</cp:lastModifiedBy>
  <cp:revision>15</cp:revision>
  <dcterms:created xsi:type="dcterms:W3CDTF">2017-08-12T03:13:05Z</dcterms:created>
  <dcterms:modified xsi:type="dcterms:W3CDTF">2017-08-19T04:10:17Z</dcterms:modified>
</cp:coreProperties>
</file>