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GT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GT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B81D05-18DE-4321-8974-D74DD41E20F0}" type="datetimeFigureOut">
              <a:rPr lang="es-GT" smtClean="0"/>
              <a:t>11/08/2017</a:t>
            </a:fld>
            <a:endParaRPr lang="es-GT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5DBD03-A62E-4C83-989B-918CC677F9E4}" type="slidenum">
              <a:rPr lang="es-GT" smtClean="0"/>
              <a:t>‹Nº›</a:t>
            </a:fld>
            <a:endParaRPr lang="es-GT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Introducción a la publicación científica</a:t>
            </a:r>
            <a:endParaRPr lang="es-GT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429250"/>
            <a:ext cx="6858000" cy="971550"/>
          </a:xfrm>
        </p:spPr>
        <p:txBody>
          <a:bodyPr>
            <a:normAutofit fontScale="92500" lnSpcReduction="10000"/>
          </a:bodyPr>
          <a:lstStyle/>
          <a:p>
            <a:r>
              <a:rPr lang="es-GT" dirty="0" err="1" smtClean="0"/>
              <a:t>M.Sc</a:t>
            </a:r>
            <a:r>
              <a:rPr lang="es-GT" dirty="0" smtClean="0"/>
              <a:t>. Andrea Rodas</a:t>
            </a:r>
          </a:p>
          <a:p>
            <a:r>
              <a:rPr lang="es-GT" dirty="0" smtClean="0"/>
              <a:t>Basado en Cáceres, A. (2017). </a:t>
            </a:r>
            <a:r>
              <a:rPr lang="es-GT" sz="2100" dirty="0"/>
              <a:t>¿Porqué escribir para una revista indexada</a:t>
            </a:r>
            <a:r>
              <a:rPr lang="es-GT" sz="2100" dirty="0" smtClean="0"/>
              <a:t>?. </a:t>
            </a:r>
            <a:r>
              <a:rPr lang="es-GT" sz="2100" i="1" dirty="0" smtClean="0"/>
              <a:t>Jornadas de Capacitación DIGI 2017</a:t>
            </a:r>
            <a:r>
              <a:rPr lang="es-GT" sz="2100" dirty="0" smtClean="0"/>
              <a:t>.</a:t>
            </a:r>
            <a:endParaRPr lang="es-GT" sz="2100" dirty="0"/>
          </a:p>
        </p:txBody>
      </p:sp>
    </p:spTree>
    <p:extLst>
      <p:ext uri="{BB962C8B-B14F-4D97-AF65-F5344CB8AC3E}">
        <p14:creationId xmlns:p14="http://schemas.microsoft.com/office/powerpoint/2010/main" val="68223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 smtClean="0"/>
              <a:t>La importancia de la revisión de literatura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GT" b="1" dirty="0">
                <a:latin typeface="Bookman Old Style" panose="02050604050505020204" pitchFamily="18" charset="0"/>
              </a:rPr>
              <a:t>Si bien los Resultados son el corazón del manuscrito, la Revisión de Literatura es fundamental para defender un buen artículo científico. Se identifican cuando menos tres etapas: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b="1" dirty="0">
                <a:latin typeface="Bookman Old Style" panose="02050604050505020204" pitchFamily="18" charset="0"/>
              </a:rPr>
              <a:t>Cuando se presenta el proyecto de investigación, que deberá incluir cuando menos 30 publicaciones en revistas indexadas.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b="1" dirty="0">
                <a:latin typeface="Bookman Old Style" panose="02050604050505020204" pitchFamily="18" charset="0"/>
              </a:rPr>
              <a:t>Durante el desarrollo del proyecto que se agrega un 20-30% de nuevas referencias, en Materiales y métodos y Discusión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GT" b="1" dirty="0">
                <a:latin typeface="Bookman Old Style" panose="02050604050505020204" pitchFamily="18" charset="0"/>
              </a:rPr>
              <a:t>En la fase de análisis e interpretación, se incorpora otro 10-20% de referencias que resultan ser las mas recientes y novedosas.</a:t>
            </a:r>
          </a:p>
          <a:p>
            <a:r>
              <a:rPr lang="es-GT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No olvide que a mayor cantidad de literatura revisada, mayor facilidad tendrá de escribir con ideas claras y novedosas.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6663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presentaci</a:t>
            </a:r>
            <a:r>
              <a:rPr lang="es-GT" dirty="0" err="1" smtClean="0"/>
              <a:t>ón</a:t>
            </a:r>
            <a:r>
              <a:rPr lang="es-GT" dirty="0" smtClean="0"/>
              <a:t> realice en tres diapositivas lo siguiente:</a:t>
            </a:r>
          </a:p>
          <a:p>
            <a:pPr lvl="1"/>
            <a:r>
              <a:rPr lang="es-GT" dirty="0" smtClean="0"/>
              <a:t>Título del artículo y autores</a:t>
            </a:r>
          </a:p>
          <a:p>
            <a:pPr lvl="1"/>
            <a:r>
              <a:rPr lang="es-GT" dirty="0" smtClean="0"/>
              <a:t>Objetivo del artículo</a:t>
            </a:r>
          </a:p>
          <a:p>
            <a:pPr lvl="1"/>
            <a:r>
              <a:rPr lang="es-GT" dirty="0" smtClean="0"/>
              <a:t>Como presentan </a:t>
            </a:r>
            <a:r>
              <a:rPr lang="es-GT" smtClean="0"/>
              <a:t>sus resultados</a:t>
            </a:r>
          </a:p>
          <a:p>
            <a:pPr lvl="1"/>
            <a:endParaRPr lang="es-GT" dirty="0" smtClean="0"/>
          </a:p>
          <a:p>
            <a:pPr lvl="1"/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7464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smtClean="0"/>
              <a:t>¿Por qué la gente publica?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Requerimiento </a:t>
            </a:r>
            <a:r>
              <a:rPr lang="es-GT" b="1" dirty="0" smtClean="0">
                <a:latin typeface="Bookman Old Style" panose="02050604050505020204" pitchFamily="18" charset="0"/>
              </a:rPr>
              <a:t>del postgrado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 smtClean="0">
                <a:latin typeface="Bookman Old Style" panose="02050604050505020204" pitchFamily="18" charset="0"/>
              </a:rPr>
              <a:t>Presión </a:t>
            </a:r>
            <a:r>
              <a:rPr lang="es-GT" b="1" dirty="0">
                <a:latin typeface="Bookman Old Style" panose="02050604050505020204" pitchFamily="18" charset="0"/>
              </a:rPr>
              <a:t>científica y académica 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Beneficio financiero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Justifica posiciones y ascensos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Sirve para ganar o mantener prestigio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Sirve para compartir noticias e ideas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Ayuda a otros y demuestra liderazgo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Favorece búsqueda de financiamiento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Contribuye al desarrollo</a:t>
            </a:r>
          </a:p>
          <a:p>
            <a:pPr marL="633413" indent="-633413">
              <a:buFont typeface="+mj-lt"/>
              <a:buAutoNum type="arabicPeriod"/>
            </a:pPr>
            <a:r>
              <a:rPr lang="es-GT" b="1" dirty="0">
                <a:latin typeface="Bookman Old Style" panose="02050604050505020204" pitchFamily="18" charset="0"/>
              </a:rPr>
              <a:t>Universaliza el conocimiento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5113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¿Universaliza conocimiento?</a:t>
            </a:r>
            <a:endParaRPr lang="es-GT" dirty="0"/>
          </a:p>
        </p:txBody>
      </p:sp>
      <p:pic>
        <p:nvPicPr>
          <p:cNvPr id="1026" name="Picture 2" descr="https://upload.wikimedia.org/wikipedia/commons/thumb/8/8b/Ebers7766.jpg/200px-Ebers77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48" y="1828800"/>
            <a:ext cx="2632652" cy="354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4225637" y="1836141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Tomillo para alivio del dolor</a:t>
            </a:r>
          </a:p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Perejil como diurético</a:t>
            </a:r>
          </a:p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Ajonjolí para curar el asma</a:t>
            </a:r>
          </a:p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Ajo y menta como digestivos</a:t>
            </a:r>
          </a:p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Menta para el mal aliento</a:t>
            </a:r>
          </a:p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Miel como antibiótico</a:t>
            </a:r>
          </a:p>
          <a:p>
            <a:pPr>
              <a:spcBef>
                <a:spcPts val="600"/>
              </a:spcBef>
            </a:pPr>
            <a:r>
              <a:rPr lang="es-GT" b="1" dirty="0" smtClean="0">
                <a:latin typeface="Palatino Linotype" panose="02040502050505030304" pitchFamily="18" charset="0"/>
              </a:rPr>
              <a:t>Amapola como anestésico</a:t>
            </a:r>
            <a:endParaRPr lang="es-GT" b="1" dirty="0">
              <a:latin typeface="Palatino Linotype" panose="0204050205050503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225637" y="490805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GT" dirty="0"/>
              <a:t>El Papiro </a:t>
            </a:r>
            <a:r>
              <a:rPr lang="es-GT" dirty="0" err="1"/>
              <a:t>Ebers</a:t>
            </a:r>
            <a:r>
              <a:rPr lang="es-GT" dirty="0"/>
              <a:t> </a:t>
            </a:r>
            <a:r>
              <a:rPr lang="es-GT" dirty="0" smtClean="0"/>
              <a:t>: consta </a:t>
            </a:r>
            <a:r>
              <a:rPr lang="es-GT" dirty="0"/>
              <a:t>de 110 páginas conteniendo algunas de las 700 fórmulas magistrales y remedios.</a:t>
            </a:r>
          </a:p>
        </p:txBody>
      </p:sp>
    </p:spTree>
    <p:extLst>
      <p:ext uri="{BB962C8B-B14F-4D97-AF65-F5344CB8AC3E}">
        <p14:creationId xmlns:p14="http://schemas.microsoft.com/office/powerpoint/2010/main" val="318169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Algunas reflexiones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sz="2400" b="1" dirty="0">
                <a:latin typeface="Bookman Old Style" panose="02050604050505020204" pitchFamily="18" charset="0"/>
              </a:rPr>
              <a:t>La investigación mas cara es aquella que no se publica.</a:t>
            </a:r>
          </a:p>
          <a:p>
            <a:r>
              <a:rPr lang="es-GT" dirty="0" smtClean="0"/>
              <a:t>Universidad que no investiga es un </a:t>
            </a:r>
            <a:r>
              <a:rPr lang="es-GT" dirty="0" err="1" smtClean="0"/>
              <a:t>colegion</a:t>
            </a:r>
            <a:endParaRPr lang="es-GT" dirty="0" smtClean="0"/>
          </a:p>
          <a:p>
            <a:r>
              <a:rPr lang="es-GT" sz="2400" b="1" dirty="0">
                <a:latin typeface="Bookman Old Style" panose="02050604050505020204" pitchFamily="18" charset="0"/>
              </a:rPr>
              <a:t>Publica o </a:t>
            </a:r>
            <a:r>
              <a:rPr lang="es-GT" sz="2400" b="1" dirty="0" smtClean="0">
                <a:latin typeface="Bookman Old Style" panose="02050604050505020204" pitchFamily="18" charset="0"/>
              </a:rPr>
              <a:t>perece</a:t>
            </a:r>
          </a:p>
          <a:p>
            <a:r>
              <a:rPr lang="es-GT" sz="2400" b="1" dirty="0" smtClean="0">
                <a:latin typeface="Bookman Old Style" panose="02050604050505020204" pitchFamily="18" charset="0"/>
              </a:rPr>
              <a:t>Ranking (QL2) de la Universidades 2017 para Guatemala, posición 1: UFM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849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¿por qué no publican en Guatemala?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25488" indent="-725488">
              <a:buFont typeface="+mj-lt"/>
              <a:buAutoNum type="arabicPeriod"/>
            </a:pPr>
            <a:r>
              <a:rPr lang="es-GT" sz="2400" b="1" dirty="0">
                <a:latin typeface="Bookman Old Style" panose="02050604050505020204" pitchFamily="18" charset="0"/>
              </a:rPr>
              <a:t>Están muy ocupados (…No hay tiempo</a:t>
            </a:r>
            <a:r>
              <a:rPr lang="es-GT" sz="2400" b="1" dirty="0" smtClean="0">
                <a:latin typeface="Bookman Old Style" panose="02050604050505020204" pitchFamily="18" charset="0"/>
              </a:rPr>
              <a:t>…)</a:t>
            </a:r>
          </a:p>
          <a:p>
            <a:pPr marL="725488" indent="-725488">
              <a:buFont typeface="+mj-lt"/>
              <a:buAutoNum type="arabicPeriod"/>
            </a:pPr>
            <a:r>
              <a:rPr lang="es-GT" sz="2400" b="1" dirty="0" smtClean="0">
                <a:latin typeface="Bookman Old Style" panose="02050604050505020204" pitchFamily="18" charset="0"/>
              </a:rPr>
              <a:t>Consideran que sus resultados no son importantes</a:t>
            </a:r>
          </a:p>
          <a:p>
            <a:pPr marL="725488" indent="-725488">
              <a:buFont typeface="+mj-lt"/>
              <a:buAutoNum type="arabicPeriod"/>
            </a:pPr>
            <a:r>
              <a:rPr lang="es-GT" sz="2400" b="1" dirty="0" smtClean="0">
                <a:latin typeface="Bookman Old Style" panose="02050604050505020204" pitchFamily="18" charset="0"/>
              </a:rPr>
              <a:t>Dificultad </a:t>
            </a:r>
            <a:r>
              <a:rPr lang="es-GT" sz="2400" b="1" dirty="0">
                <a:latin typeface="Bookman Old Style" panose="02050604050505020204" pitchFamily="18" charset="0"/>
              </a:rPr>
              <a:t>para </a:t>
            </a:r>
            <a:r>
              <a:rPr lang="es-GT" sz="2400" b="1" dirty="0" smtClean="0">
                <a:latin typeface="Bookman Old Style" panose="02050604050505020204" pitchFamily="18" charset="0"/>
              </a:rPr>
              <a:t>escribir</a:t>
            </a:r>
          </a:p>
          <a:p>
            <a:pPr marL="725488" indent="-725488">
              <a:buFont typeface="+mj-lt"/>
              <a:buAutoNum type="arabicPeriod"/>
            </a:pPr>
            <a:r>
              <a:rPr lang="es-GT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No </a:t>
            </a:r>
            <a:r>
              <a:rPr lang="es-GT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hay cultura o interés de </a:t>
            </a:r>
            <a:r>
              <a:rPr lang="es-GT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publicar</a:t>
            </a:r>
          </a:p>
          <a:p>
            <a:pPr marL="725488" indent="-725488">
              <a:buFont typeface="+mj-lt"/>
              <a:buAutoNum type="arabicPeriod"/>
            </a:pPr>
            <a:r>
              <a:rPr lang="es-GT" sz="2400" b="1" dirty="0" smtClean="0">
                <a:latin typeface="Bookman Old Style" panose="02050604050505020204" pitchFamily="18" charset="0"/>
              </a:rPr>
              <a:t>Costo </a:t>
            </a:r>
            <a:r>
              <a:rPr lang="es-GT" sz="2400" b="1" dirty="0">
                <a:latin typeface="Bookman Old Style" panose="02050604050505020204" pitchFamily="18" charset="0"/>
              </a:rPr>
              <a:t>de publicar en algunas </a:t>
            </a:r>
            <a:r>
              <a:rPr lang="es-GT" sz="2400" b="1" dirty="0" smtClean="0">
                <a:latin typeface="Bookman Old Style" panose="02050604050505020204" pitchFamily="18" charset="0"/>
              </a:rPr>
              <a:t>revistas</a:t>
            </a:r>
          </a:p>
          <a:p>
            <a:pPr marL="725488" indent="-725488">
              <a:buFont typeface="+mj-lt"/>
              <a:buAutoNum type="arabicPeriod"/>
            </a:pPr>
            <a:endParaRPr lang="es-GT" sz="2400" b="1" dirty="0">
              <a:latin typeface="Bookman Old Style" panose="02050604050505020204" pitchFamily="18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3426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Caminos de la ciencia…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endParaRPr lang="es-GT" dirty="0" smtClean="0"/>
          </a:p>
          <a:p>
            <a:endParaRPr lang="es-GT" dirty="0"/>
          </a:p>
          <a:p>
            <a:r>
              <a:rPr lang="es-GT" dirty="0" smtClean="0"/>
              <a:t>Figura 1. Los caminos de la ciencia, tomada de Arroyo  2017.</a:t>
            </a:r>
            <a:endParaRPr lang="es-G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23674" r="16559" b="6250"/>
          <a:stretch/>
        </p:blipFill>
        <p:spPr bwMode="auto">
          <a:xfrm>
            <a:off x="468085" y="990600"/>
            <a:ext cx="799925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¿Por qué una revista científica?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Los resultados adquieren mayor visibilidad</a:t>
            </a:r>
          </a:p>
          <a:p>
            <a:r>
              <a:rPr lang="es-GT" dirty="0" smtClean="0"/>
              <a:t>Permite el crecimiento de la ciencia</a:t>
            </a:r>
          </a:p>
          <a:p>
            <a:r>
              <a:rPr lang="es-GT" dirty="0" smtClean="0"/>
              <a:t>Permite la discusión académica</a:t>
            </a:r>
          </a:p>
          <a:p>
            <a:r>
              <a:rPr lang="es-GT" dirty="0" smtClean="0"/>
              <a:t>Es revisado por pares expertos en el tema</a:t>
            </a:r>
          </a:p>
          <a:p>
            <a:r>
              <a:rPr lang="es-GT" dirty="0" smtClean="0"/>
              <a:t>Información de rápido acceso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622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Conociendo la </a:t>
            </a:r>
            <a:r>
              <a:rPr lang="es-GT" dirty="0" err="1" smtClean="0"/>
              <a:t>bibliometría</a:t>
            </a:r>
            <a:r>
              <a:rPr lang="es-GT" dirty="0" smtClean="0"/>
              <a:t> 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Factor de impacto de una revista</a:t>
            </a:r>
          </a:p>
          <a:p>
            <a:r>
              <a:rPr lang="es-GT" dirty="0" smtClean="0"/>
              <a:t>Factor h: </a:t>
            </a:r>
            <a:r>
              <a:rPr lang="es-GT" sz="2400" b="1" dirty="0">
                <a:latin typeface="Bookman Old Style" panose="02050604050505020204" pitchFamily="18" charset="0"/>
              </a:rPr>
              <a:t>Sistema para medir la calidad profesional de un científico de acuerdo a la cantidad de citas que reciben sus artículos. </a:t>
            </a:r>
            <a:r>
              <a:rPr lang="es-GT" sz="2400" b="1" dirty="0" smtClean="0">
                <a:latin typeface="Bookman Old Style" panose="02050604050505020204" pitchFamily="18" charset="0"/>
              </a:rPr>
              <a:t>La </a:t>
            </a:r>
            <a:r>
              <a:rPr lang="es-GT" sz="2400" b="1" i="1" dirty="0">
                <a:latin typeface="Bookman Old Style" panose="02050604050505020204" pitchFamily="18" charset="0"/>
              </a:rPr>
              <a:t>h</a:t>
            </a:r>
            <a:r>
              <a:rPr lang="es-GT" sz="2400" b="1" dirty="0">
                <a:latin typeface="Bookman Old Style" panose="02050604050505020204" pitchFamily="18" charset="0"/>
              </a:rPr>
              <a:t> proviene de su inventor Jorge </a:t>
            </a:r>
            <a:r>
              <a:rPr lang="es-GT" sz="2400" b="1" dirty="0" err="1">
                <a:latin typeface="Bookman Old Style" panose="02050604050505020204" pitchFamily="18" charset="0"/>
              </a:rPr>
              <a:t>Hirsch</a:t>
            </a:r>
            <a:r>
              <a:rPr lang="es-GT" sz="2400" b="1" dirty="0">
                <a:latin typeface="Bookman Old Style" panose="02050604050505020204" pitchFamily="18" charset="0"/>
              </a:rPr>
              <a:t>, físico de la Universidad de California.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s-GT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s-GT" sz="2400" b="1" dirty="0" smtClean="0">
                <a:latin typeface="Bookman Old Style" panose="02050604050505020204" pitchFamily="18" charset="0"/>
              </a:rPr>
              <a:t>Los </a:t>
            </a:r>
            <a:r>
              <a:rPr lang="es-GT" sz="2400" b="1" dirty="0">
                <a:latin typeface="Bookman Old Style" panose="02050604050505020204" pitchFamily="18" charset="0"/>
              </a:rPr>
              <a:t>más conocidos son Google </a:t>
            </a:r>
            <a:r>
              <a:rPr lang="es-GT" sz="2400" b="1" dirty="0" err="1">
                <a:latin typeface="Bookman Old Style" panose="02050604050505020204" pitchFamily="18" charset="0"/>
              </a:rPr>
              <a:t>Scholar</a:t>
            </a:r>
            <a:r>
              <a:rPr lang="es-GT" sz="2400" b="1" dirty="0">
                <a:latin typeface="Bookman Old Style" panose="02050604050505020204" pitchFamily="18" charset="0"/>
              </a:rPr>
              <a:t> Citation y Scopus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7367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Pasos para escribir un manuscrito</a:t>
            </a:r>
            <a:endParaRPr lang="es-GT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GT" dirty="0" smtClean="0"/>
              <a:t>Paso 1. Escoger la revista: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Revisar números de la revista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Revisar cuidadosamente las instrucciones para autor</a:t>
            </a:r>
          </a:p>
          <a:p>
            <a:r>
              <a:rPr lang="es-GT" dirty="0" smtClean="0"/>
              <a:t>Paso 2. Determine el tipo de artículo que escribirá.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Artículo científico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Artículo de revisión</a:t>
            </a:r>
          </a:p>
          <a:p>
            <a:pPr marL="0" indent="0">
              <a:buNone/>
            </a:pPr>
            <a:r>
              <a:rPr lang="es-GT" dirty="0"/>
              <a:t>	</a:t>
            </a:r>
            <a:r>
              <a:rPr lang="es-GT" dirty="0" smtClean="0"/>
              <a:t>Ensayo científico</a:t>
            </a:r>
          </a:p>
          <a:p>
            <a:r>
              <a:rPr lang="es-GT" dirty="0" smtClean="0"/>
              <a:t>Paso 2a. Defina el objetivo del manuscrito: ¿Qué es lo que quiere difundir?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1171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</TotalTime>
  <Words>477</Words>
  <Application>Microsoft Office PowerPoint</Application>
  <PresentationFormat>Presentación en pantalla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Origen</vt:lpstr>
      <vt:lpstr>Introducción a la publicación científica</vt:lpstr>
      <vt:lpstr>¿Por qué la gente publica?</vt:lpstr>
      <vt:lpstr>¿Universaliza conocimiento?</vt:lpstr>
      <vt:lpstr>Algunas reflexiones</vt:lpstr>
      <vt:lpstr>¿por qué no publican en Guatemala?</vt:lpstr>
      <vt:lpstr>Caminos de la ciencia…</vt:lpstr>
      <vt:lpstr>¿Por qué una revista científica?</vt:lpstr>
      <vt:lpstr>Conociendo la bibliometría </vt:lpstr>
      <vt:lpstr>Pasos para escribir un manuscrito</vt:lpstr>
      <vt:lpstr>La importancia de la revisión de literatura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publicación científica</dc:title>
  <dc:creator>comite editorial CTS</dc:creator>
  <cp:lastModifiedBy>comite editorial CTS</cp:lastModifiedBy>
  <cp:revision>9</cp:revision>
  <dcterms:created xsi:type="dcterms:W3CDTF">2017-08-12T03:13:05Z</dcterms:created>
  <dcterms:modified xsi:type="dcterms:W3CDTF">2017-08-12T06:15:14Z</dcterms:modified>
</cp:coreProperties>
</file>