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2806-1E1B-4311-B99E-7F9DA829A062}" type="datetimeFigureOut">
              <a:rPr lang="es-GT" smtClean="0"/>
              <a:t>1/09/2017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BA50-7573-48C5-8FAC-86C98FC617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769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2806-1E1B-4311-B99E-7F9DA829A062}" type="datetimeFigureOut">
              <a:rPr lang="es-GT" smtClean="0"/>
              <a:t>1/09/2017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BA50-7573-48C5-8FAC-86C98FC617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0267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2806-1E1B-4311-B99E-7F9DA829A062}" type="datetimeFigureOut">
              <a:rPr lang="es-GT" smtClean="0"/>
              <a:t>1/09/2017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BA50-7573-48C5-8FAC-86C98FC617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9121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Berlin Sans FB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2806-1E1B-4311-B99E-7F9DA829A062}" type="datetimeFigureOut">
              <a:rPr lang="es-GT" smtClean="0"/>
              <a:t>1/09/2017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BA50-7573-48C5-8FAC-86C98FC617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481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2806-1E1B-4311-B99E-7F9DA829A062}" type="datetimeFigureOut">
              <a:rPr lang="es-GT" smtClean="0"/>
              <a:t>1/09/2017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BA50-7573-48C5-8FAC-86C98FC617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4430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2806-1E1B-4311-B99E-7F9DA829A062}" type="datetimeFigureOut">
              <a:rPr lang="es-GT" smtClean="0"/>
              <a:t>1/09/2017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BA50-7573-48C5-8FAC-86C98FC617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2742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2806-1E1B-4311-B99E-7F9DA829A062}" type="datetimeFigureOut">
              <a:rPr lang="es-GT" smtClean="0"/>
              <a:t>1/09/2017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BA50-7573-48C5-8FAC-86C98FC617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6890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2806-1E1B-4311-B99E-7F9DA829A062}" type="datetimeFigureOut">
              <a:rPr lang="es-GT" smtClean="0"/>
              <a:t>1/09/2017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BA50-7573-48C5-8FAC-86C98FC617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1257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2806-1E1B-4311-B99E-7F9DA829A062}" type="datetimeFigureOut">
              <a:rPr lang="es-GT" smtClean="0"/>
              <a:t>1/09/2017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BA50-7573-48C5-8FAC-86C98FC617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2685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2806-1E1B-4311-B99E-7F9DA829A062}" type="datetimeFigureOut">
              <a:rPr lang="es-GT" smtClean="0"/>
              <a:t>1/09/2017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BA50-7573-48C5-8FAC-86C98FC617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3207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2806-1E1B-4311-B99E-7F9DA829A062}" type="datetimeFigureOut">
              <a:rPr lang="es-GT" smtClean="0"/>
              <a:t>1/09/2017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BA50-7573-48C5-8FAC-86C98FC617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0499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2806-1E1B-4311-B99E-7F9DA829A062}" type="datetimeFigureOut">
              <a:rPr lang="es-GT" smtClean="0"/>
              <a:t>1/09/2017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ABA50-7573-48C5-8FAC-86C98FC617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0715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Preparando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mi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manuscrito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: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</a:b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Introducci</a:t>
            </a:r>
            <a:r>
              <a:rPr lang="es-GT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ón</a:t>
            </a:r>
            <a:r>
              <a:rPr lang="es-GT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, materiales y métodos</a:t>
            </a:r>
            <a:endParaRPr lang="es-GT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50127" y="5105400"/>
            <a:ext cx="6400800" cy="1752600"/>
          </a:xfrm>
        </p:spPr>
        <p:txBody>
          <a:bodyPr/>
          <a:lstStyle/>
          <a:p>
            <a:r>
              <a:rPr lang="es-GT" dirty="0" err="1" smtClean="0"/>
              <a:t>M.Sc</a:t>
            </a:r>
            <a:r>
              <a:rPr lang="es-GT" dirty="0" smtClean="0"/>
              <a:t>. Andrea Rodas Morán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0614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Checklist</a:t>
            </a:r>
            <a:r>
              <a:rPr lang="es-GT" dirty="0" smtClean="0"/>
              <a:t>-materiales y métodos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Incluir información básica del diseño del estudio, colección de datos, análisis de datos.</a:t>
            </a:r>
          </a:p>
          <a:p>
            <a:r>
              <a:rPr lang="es-GT" dirty="0" smtClean="0"/>
              <a:t>Preguntarse: con la información que di en materiales y métodos </a:t>
            </a:r>
            <a:r>
              <a:rPr lang="es-GT" smtClean="0"/>
              <a:t>es posible reproducir </a:t>
            </a:r>
            <a:r>
              <a:rPr lang="es-GT" dirty="0" smtClean="0"/>
              <a:t>el estudio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1191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Estructura inicial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Hoja de presentación (Título, nombre, institución)</a:t>
            </a:r>
            <a:endParaRPr lang="es-GT" dirty="0" smtClean="0"/>
          </a:p>
          <a:p>
            <a:pPr>
              <a:lnSpc>
                <a:spcPct val="100000"/>
              </a:lnSpc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Resumen-</a:t>
            </a:r>
            <a:r>
              <a:rPr lang="es-GT" b="1" strike="noStrike" dirty="0" err="1" smtClean="0">
                <a:solidFill>
                  <a:srgbClr val="000000"/>
                </a:solidFill>
                <a:latin typeface="Palatino Linotype"/>
              </a:rPr>
              <a:t>Abstract</a:t>
            </a:r>
            <a:endParaRPr lang="es-GT" dirty="0" smtClean="0"/>
          </a:p>
          <a:p>
            <a:pPr>
              <a:lnSpc>
                <a:spcPct val="100000"/>
              </a:lnSpc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Palabras clave </a:t>
            </a:r>
            <a:endParaRPr lang="es-GT" dirty="0" smtClean="0"/>
          </a:p>
          <a:p>
            <a:pPr>
              <a:lnSpc>
                <a:spcPct val="100000"/>
              </a:lnSpc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Introducción</a:t>
            </a:r>
            <a:endParaRPr lang="es-GT" dirty="0" smtClean="0"/>
          </a:p>
          <a:p>
            <a:pPr>
              <a:lnSpc>
                <a:spcPct val="100000"/>
              </a:lnSpc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Materiales y Métodos</a:t>
            </a:r>
            <a:endParaRPr lang="es-GT" dirty="0" smtClean="0"/>
          </a:p>
          <a:p>
            <a:pPr>
              <a:lnSpc>
                <a:spcPct val="100000"/>
              </a:lnSpc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Resultados</a:t>
            </a:r>
            <a:endParaRPr lang="es-GT" dirty="0" smtClean="0"/>
          </a:p>
          <a:p>
            <a:pPr>
              <a:lnSpc>
                <a:spcPct val="100000"/>
              </a:lnSpc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Discusión</a:t>
            </a:r>
            <a:endParaRPr lang="es-GT" dirty="0" smtClean="0"/>
          </a:p>
          <a:p>
            <a:pPr>
              <a:lnSpc>
                <a:spcPct val="100000"/>
              </a:lnSpc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Agradecimientos</a:t>
            </a:r>
            <a:endParaRPr lang="es-GT" dirty="0" smtClean="0"/>
          </a:p>
          <a:p>
            <a:pPr>
              <a:lnSpc>
                <a:spcPct val="100000"/>
              </a:lnSpc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Referencias</a:t>
            </a:r>
            <a:endParaRPr lang="es-GT" dirty="0" smtClean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6235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9730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47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Forma de escritura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00600"/>
          </a:xfrm>
        </p:spPr>
        <p:txBody>
          <a:bodyPr>
            <a:normAutofit fontScale="92500" lnSpcReduction="10000"/>
          </a:bodyPr>
          <a:lstStyle/>
          <a:p>
            <a:r>
              <a:rPr lang="es-GT" dirty="0" smtClean="0"/>
              <a:t>Cuadros y figuras (Los resultados que tengo)</a:t>
            </a:r>
          </a:p>
          <a:p>
            <a:r>
              <a:rPr lang="es-GT" dirty="0" smtClean="0"/>
              <a:t>Materiales y métodos</a:t>
            </a:r>
          </a:p>
          <a:p>
            <a:r>
              <a:rPr lang="es-GT" dirty="0" smtClean="0"/>
              <a:t>Texto de resultados </a:t>
            </a:r>
          </a:p>
          <a:p>
            <a:r>
              <a:rPr lang="es-GT" dirty="0" smtClean="0"/>
              <a:t>Introducción</a:t>
            </a:r>
          </a:p>
          <a:p>
            <a:r>
              <a:rPr lang="es-GT" dirty="0" smtClean="0"/>
              <a:t>Discusión</a:t>
            </a:r>
          </a:p>
          <a:p>
            <a:r>
              <a:rPr lang="es-GT" dirty="0" smtClean="0"/>
              <a:t>Resumen y </a:t>
            </a:r>
            <a:r>
              <a:rPr lang="es-GT" dirty="0" err="1" smtClean="0"/>
              <a:t>abstract</a:t>
            </a:r>
            <a:endParaRPr lang="es-GT" dirty="0" smtClean="0"/>
          </a:p>
          <a:p>
            <a:r>
              <a:rPr lang="es-GT" dirty="0" smtClean="0"/>
              <a:t>Agradecimientos</a:t>
            </a:r>
          </a:p>
          <a:p>
            <a:r>
              <a:rPr lang="es-GT" dirty="0" smtClean="0"/>
              <a:t>Título, nombres y afiliación</a:t>
            </a:r>
          </a:p>
          <a:p>
            <a:r>
              <a:rPr lang="es-GT" dirty="0" smtClean="0"/>
              <a:t>Palabras clave</a:t>
            </a:r>
          </a:p>
        </p:txBody>
      </p:sp>
    </p:spTree>
    <p:extLst>
      <p:ext uri="{BB962C8B-B14F-4D97-AF65-F5344CB8AC3E}">
        <p14:creationId xmlns:p14="http://schemas.microsoft.com/office/powerpoint/2010/main" val="42107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Introducción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Presenta el problema específico y describe la estrategia de investigación, respondiendo a las siguientes preguntas:</a:t>
            </a:r>
            <a:endParaRPr lang="es-GT" dirty="0" smtClean="0"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Porqué es importante el problema?</a:t>
            </a:r>
            <a:endParaRPr lang="es-GT" dirty="0" smtClean="0"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Como se relaciona la investigación con estudios previos? Si existen estudios previos, en que difieren?</a:t>
            </a:r>
            <a:endParaRPr lang="es-GT" dirty="0" smtClean="0"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Cuales son las hipótesis y objetivos? Cómo se relacionan con la teoría?</a:t>
            </a:r>
            <a:endParaRPr lang="es-GT" dirty="0" smtClean="0"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Cómo se relacionan la hipótesis con el diseño de la investigación?</a:t>
            </a:r>
            <a:endParaRPr lang="es-GT" dirty="0" smtClean="0"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Cuáles son las implicaciones teóricas y prácticas del estudio?</a:t>
            </a:r>
            <a:endParaRPr lang="es-GT" dirty="0" smtClean="0"/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7904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Introducción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Una buena introducción «vende» el </a:t>
            </a:r>
            <a:r>
              <a:rPr lang="es-GT" dirty="0" err="1" smtClean="0"/>
              <a:t>paper</a:t>
            </a:r>
            <a:r>
              <a:rPr lang="es-GT" dirty="0" smtClean="0"/>
              <a:t> a los editores.</a:t>
            </a:r>
          </a:p>
          <a:p>
            <a:r>
              <a:rPr lang="es-GT" dirty="0" smtClean="0"/>
              <a:t>Su estructura es de un cono: de lo general a lo particular.</a:t>
            </a:r>
          </a:p>
          <a:p>
            <a:r>
              <a:rPr lang="es-GT" dirty="0" smtClean="0"/>
              <a:t>Aproximadamente del 10 al 15% de palabras, del total del manuscrito.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4174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Checklist</a:t>
            </a:r>
            <a:r>
              <a:rPr lang="es-GT" dirty="0" smtClean="0"/>
              <a:t>-Introducción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GT" dirty="0" smtClean="0"/>
              <a:t>Permite dar un marco general del tema (¿de que se trata?)</a:t>
            </a:r>
          </a:p>
          <a:p>
            <a:r>
              <a:rPr lang="es-GT" dirty="0" smtClean="0"/>
              <a:t>Que es lo que se sabe y no se sabe del objeto de estudio (¿Por qué es importante el estudio? ¿Por qué se necesita?)</a:t>
            </a:r>
          </a:p>
          <a:p>
            <a:r>
              <a:rPr lang="es-GT" dirty="0" smtClean="0"/>
              <a:t>Permite identificar: pregunta de investigación, objetivo.</a:t>
            </a:r>
          </a:p>
          <a:p>
            <a:r>
              <a:rPr lang="es-GT" dirty="0" smtClean="0"/>
              <a:t>¿la introducción «vende» el manuscrito a editores, revisores y público?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8037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Materiales y métodos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Describe en detalle como se llevó a cabo el estudio</a:t>
            </a:r>
            <a:endParaRPr lang="es-GT" dirty="0" smtClean="0"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Se prefieren subsecciones para experimentos múltiples, que incluyen:</a:t>
            </a:r>
            <a:endParaRPr lang="es-GT" dirty="0" smtClean="0"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Muestra, incluyendo el proceso de selección y las características, haciendo énfasis en aquellos que servirán para la interpretación.</a:t>
            </a:r>
            <a:endParaRPr lang="es-GT" dirty="0" smtClean="0"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Diseño de la investigación, que incluya la manipulación de la muestra</a:t>
            </a:r>
            <a:endParaRPr lang="es-GT" dirty="0" smtClean="0"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Procedimientos utilizados para la manipulación experimental. Si el procedimiento es idéntico al de referencia, el texto es mínimo; incluya cualquier modificación realizada para que un tercer autor pueda reproducir el experimento</a:t>
            </a:r>
            <a:endParaRPr lang="es-GT" dirty="0" smtClean="0"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s-GT" b="1" strike="noStrike" dirty="0" smtClean="0">
                <a:solidFill>
                  <a:srgbClr val="000000"/>
                </a:solidFill>
                <a:latin typeface="Palatino Linotype"/>
              </a:rPr>
              <a:t>Indique los procedimientos estadísticos aplicados.</a:t>
            </a:r>
            <a:endParaRPr lang="es-GT" dirty="0" smtClean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1201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Materiales y métodos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GT" dirty="0" err="1" smtClean="0"/>
              <a:t>Mirelo</a:t>
            </a:r>
            <a:r>
              <a:rPr lang="es-GT" dirty="0" smtClean="0"/>
              <a:t> como una receta de cocina (que permite que cada vez que prepare la comida sea la misma – </a:t>
            </a:r>
            <a:r>
              <a:rPr lang="es-GT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REPRODUCIBILIDAD</a:t>
            </a:r>
            <a:r>
              <a:rPr lang="es-GT" dirty="0" smtClean="0"/>
              <a:t>)</a:t>
            </a:r>
          </a:p>
          <a:p>
            <a:r>
              <a:rPr lang="es-GT" dirty="0" smtClean="0"/>
              <a:t>Ser conciso no es igual a ser detallado en extremo (si existe una </a:t>
            </a:r>
            <a:r>
              <a:rPr lang="es-GT" dirty="0" err="1" smtClean="0"/>
              <a:t>metodología,es</a:t>
            </a:r>
            <a:r>
              <a:rPr lang="es-GT" dirty="0" smtClean="0"/>
              <a:t> mejor citarla).</a:t>
            </a:r>
          </a:p>
          <a:p>
            <a:r>
              <a:rPr lang="es-GT" dirty="0" smtClean="0"/>
              <a:t>Explicar cuándo y donde se realizó el estudio, como se reclutó o seleccionó la muestra y que criterios de inclusión/exclusión se aplicaron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73757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445</Words>
  <Application>Microsoft Office PowerPoint</Application>
  <PresentationFormat>Presentación en pantalla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Preparando mi manuscrito: Introducción, materiales y métodos</vt:lpstr>
      <vt:lpstr>Estructura inicial</vt:lpstr>
      <vt:lpstr>Presentación de PowerPoint</vt:lpstr>
      <vt:lpstr>Forma de escritura</vt:lpstr>
      <vt:lpstr>Introducción</vt:lpstr>
      <vt:lpstr>Introducción</vt:lpstr>
      <vt:lpstr>Checklist-Introducción</vt:lpstr>
      <vt:lpstr>Materiales y métodos</vt:lpstr>
      <vt:lpstr>Materiales y métodos</vt:lpstr>
      <vt:lpstr>Checklist-materiales y métodos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Preparando mi manuscrito: Introducción, materiales y métodos</dc:title>
  <dc:creator>comite editorial CTS</dc:creator>
  <cp:lastModifiedBy>comite editorial CTS</cp:lastModifiedBy>
  <cp:revision>6</cp:revision>
  <dcterms:created xsi:type="dcterms:W3CDTF">2017-09-01T20:17:07Z</dcterms:created>
  <dcterms:modified xsi:type="dcterms:W3CDTF">2017-09-01T21:12:10Z</dcterms:modified>
</cp:coreProperties>
</file>