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Neuton"/>
      <p:regular r:id="rId16"/>
      <p:bold r:id="rId17"/>
      <p: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Neuton-bold.fntdata"/><Relationship Id="rId16" Type="http://schemas.openxmlformats.org/officeDocument/2006/relationships/font" Target="fonts/Neuto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euto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9ed5a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9ed5a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9ed5a5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9ed5a5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69ed5a5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69ed5a5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9ed5a5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9ed5a5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9ed5a5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69ed5a5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71673"/>
            <a:ext cx="6749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u="sng"/>
              <a:t>Projet FDD :</a:t>
            </a:r>
            <a:endParaRPr sz="4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Prédiction du diabète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27850"/>
            <a:ext cx="42555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150">
                <a:latin typeface="Neuton"/>
                <a:ea typeface="Neuton"/>
                <a:cs typeface="Neuton"/>
                <a:sym typeface="Neuton"/>
              </a:rPr>
              <a:t>Présenté par :</a:t>
            </a:r>
            <a:endParaRPr b="1" sz="215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15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150">
                <a:latin typeface="Neuton"/>
                <a:ea typeface="Neuton"/>
                <a:cs typeface="Neuton"/>
                <a:sym typeface="Neuton"/>
              </a:rPr>
              <a:t>Olivier Buhendwa</a:t>
            </a:r>
            <a:endParaRPr b="1" sz="215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150">
                <a:latin typeface="Neuton"/>
                <a:ea typeface="Neuton"/>
                <a:cs typeface="Neuton"/>
                <a:sym typeface="Neuton"/>
              </a:rPr>
              <a:t>Duc Viet Nguyen</a:t>
            </a:r>
            <a:endParaRPr b="1" sz="2150"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fr" sz="2150">
                <a:latin typeface="Neuton"/>
                <a:ea typeface="Neuton"/>
                <a:cs typeface="Neuton"/>
                <a:sym typeface="Neuton"/>
              </a:rPr>
              <a:t>Théo Gayant</a:t>
            </a:r>
            <a:endParaRPr b="1" sz="2150">
              <a:latin typeface="Neuton"/>
              <a:ea typeface="Neuton"/>
              <a:cs typeface="Neuton"/>
              <a:sym typeface="Neu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63" y="710675"/>
            <a:ext cx="7526775" cy="14765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14"/>
          <p:cNvSpPr txBox="1"/>
          <p:nvPr/>
        </p:nvSpPr>
        <p:spPr>
          <a:xfrm>
            <a:off x="6143300" y="2187175"/>
            <a:ext cx="21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768 lignes x 9 colonnes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idx="4294967295" type="ctrTitle"/>
          </p:nvPr>
        </p:nvSpPr>
        <p:spPr>
          <a:xfrm>
            <a:off x="157625" y="69375"/>
            <a:ext cx="19263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lt1"/>
                </a:solidFill>
              </a:rPr>
              <a:t>Présentation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75" y="2295675"/>
            <a:ext cx="2027850" cy="255037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14"/>
          <p:cNvSpPr txBox="1"/>
          <p:nvPr/>
        </p:nvSpPr>
        <p:spPr>
          <a:xfrm>
            <a:off x="1951400" y="3059575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268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204550" y="3059575"/>
            <a:ext cx="5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500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275" y="2706913"/>
            <a:ext cx="4118550" cy="1727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88" y="972211"/>
            <a:ext cx="3672775" cy="2656901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15"/>
          <p:cNvSpPr/>
          <p:nvPr/>
        </p:nvSpPr>
        <p:spPr>
          <a:xfrm>
            <a:off x="517975" y="2993425"/>
            <a:ext cx="879300" cy="63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>
            <p:ph idx="4294967295" type="ctrTitle"/>
          </p:nvPr>
        </p:nvSpPr>
        <p:spPr>
          <a:xfrm>
            <a:off x="157625" y="69375"/>
            <a:ext cx="31188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lt1"/>
                </a:solidFill>
              </a:rPr>
              <a:t>Données manquantes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320938" y="3629125"/>
            <a:ext cx="36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Taux de glucose à zéro → valeur qui n’a pas de sens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75" y="1020975"/>
            <a:ext cx="4586900" cy="1667975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15"/>
          <p:cNvSpPr/>
          <p:nvPr/>
        </p:nvSpPr>
        <p:spPr>
          <a:xfrm>
            <a:off x="4069963" y="1650250"/>
            <a:ext cx="313200" cy="19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 rot="5400000">
            <a:off x="6596213" y="2881600"/>
            <a:ext cx="313200" cy="19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5193425" y="3134650"/>
            <a:ext cx="311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Remplacement par la médiane des variables des 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diabétiques</a:t>
            </a: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pour les diabétiques et même chose pour les non diabétiques pour garder une cohérence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25" y="568100"/>
            <a:ext cx="4629750" cy="4157600"/>
          </a:xfrm>
          <a:prstGeom prst="rect">
            <a:avLst/>
          </a:prstGeom>
          <a:noFill/>
          <a:ln cap="flat" cmpd="sng" w="19050">
            <a:solidFill>
              <a:srgbClr val="D5D5D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16"/>
          <p:cNvSpPr txBox="1"/>
          <p:nvPr/>
        </p:nvSpPr>
        <p:spPr>
          <a:xfrm>
            <a:off x="144550" y="0"/>
            <a:ext cx="326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5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Matrice de corrélation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5601225" y="1509750"/>
            <a:ext cx="326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 ←→ Prégnancies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Glucose</a:t>
            </a: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←→ Outcome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Glucose ←→ Insulin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BMI ←→ SkinThickness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/>
        </p:nvSpPr>
        <p:spPr>
          <a:xfrm>
            <a:off x="481850" y="192725"/>
            <a:ext cx="41913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5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Classification &amp; Clustering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2359650" y="1509750"/>
            <a:ext cx="49116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SVM avec différents noyaux (82.68%)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Réseau Bayésien (76.62%)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Arbre de décision (80.15%)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Clust</a:t>
            </a: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ering : kMeans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/>
        </p:nvSpPr>
        <p:spPr>
          <a:xfrm>
            <a:off x="2939850" y="2190750"/>
            <a:ext cx="326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MERCI !</a:t>
            </a:r>
            <a:endParaRPr sz="5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