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8" r:id="rId9"/>
    <p:sldId id="289" r:id="rId10"/>
    <p:sldId id="290" r:id="rId11"/>
    <p:sldId id="305" r:id="rId12"/>
    <p:sldId id="306" r:id="rId13"/>
    <p:sldId id="307" r:id="rId14"/>
    <p:sldId id="308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  <a:defRPr/>
            </a:pPr>
            <a:endParaRPr lang="en-US" sz="1100" b="1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80000"/>
              </a:lnSpc>
              <a:defRPr/>
            </a:pPr>
            <a:r>
              <a:rPr lang="en-US" sz="1400" b="1" dirty="0">
                <a:solidFill>
                  <a:schemeClr val="tx2"/>
                </a:solidFill>
                <a:latin typeface="Cambria"/>
              </a:rPr>
              <a:t>   </a:t>
            </a:r>
            <a:r>
              <a:rPr lang="en-US" sz="1400" b="1" dirty="0" err="1">
                <a:solidFill>
                  <a:schemeClr val="tx2"/>
                </a:solidFill>
                <a:latin typeface="Cambria"/>
              </a:rPr>
              <a:t>Kỹ</a:t>
            </a:r>
            <a:r>
              <a:rPr lang="en-US" sz="1400" b="1" baseline="0" dirty="0">
                <a:solidFill>
                  <a:schemeClr val="tx2"/>
                </a:solidFill>
                <a:latin typeface="Cambria"/>
              </a:rPr>
              <a:t> </a:t>
            </a:r>
            <a:r>
              <a:rPr lang="en-US" sz="1400" b="1" baseline="0" dirty="0" err="1">
                <a:solidFill>
                  <a:schemeClr val="tx2"/>
                </a:solidFill>
                <a:latin typeface="Cambria"/>
              </a:rPr>
              <a:t>Thuật</a:t>
            </a:r>
            <a:r>
              <a:rPr lang="en-US" sz="1400" b="1" baseline="0" dirty="0">
                <a:solidFill>
                  <a:schemeClr val="tx2"/>
                </a:solidFill>
                <a:latin typeface="Cambria"/>
              </a:rPr>
              <a:t> </a:t>
            </a:r>
            <a:r>
              <a:rPr lang="en-US" sz="1400" b="1" baseline="0" dirty="0" err="1">
                <a:solidFill>
                  <a:schemeClr val="tx2"/>
                </a:solidFill>
                <a:latin typeface="Cambria"/>
              </a:rPr>
              <a:t>Lập</a:t>
            </a:r>
            <a:r>
              <a:rPr lang="en-US" sz="1400" b="1" baseline="0" dirty="0">
                <a:solidFill>
                  <a:schemeClr val="tx2"/>
                </a:solidFill>
                <a:latin typeface="Cambria"/>
              </a:rPr>
              <a:t> </a:t>
            </a:r>
            <a:r>
              <a:rPr lang="en-US" sz="1400" b="1" baseline="0" dirty="0" err="1">
                <a:solidFill>
                  <a:schemeClr val="tx2"/>
                </a:solidFill>
                <a:latin typeface="Cambria"/>
              </a:rPr>
              <a:t>Trình</a:t>
            </a:r>
            <a:r>
              <a:rPr lang="en-US" sz="1400" b="1" baseline="0" dirty="0">
                <a:solidFill>
                  <a:schemeClr val="tx2"/>
                </a:solidFill>
                <a:latin typeface="Cambria"/>
              </a:rPr>
              <a:t> C/C++</a:t>
            </a:r>
            <a:endParaRPr lang="en-US" sz="1400" b="1" dirty="0">
              <a:solidFill>
                <a:srgbClr val="0070C0"/>
              </a:solidFill>
              <a:latin typeface="Cambria"/>
            </a:endParaRPr>
          </a:p>
        </p:txBody>
      </p:sp>
      <p:sp>
        <p:nvSpPr>
          <p:cNvPr id="7" name="TextBox 2"/>
          <p:cNvSpPr>
            <a:spLocks noAdjustHandles="1"/>
          </p:cNvSpPr>
          <p:nvPr userDrawn="1"/>
        </p:nvSpPr>
        <p:spPr bwMode="auto">
          <a:xfrm>
            <a:off x="0" y="6565612"/>
            <a:ext cx="8773684" cy="292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1300" b="1">
                <a:solidFill>
                  <a:srgbClr val="002060"/>
                </a:solidFill>
                <a:latin typeface="Cambria"/>
              </a:rPr>
              <a:t>Sơn Đẹp Trai</a:t>
            </a:r>
            <a:r>
              <a:rPr lang="en-US" sz="1300" b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300" b="1">
                <a:solidFill>
                  <a:srgbClr val="002060"/>
                </a:solidFill>
                <a:latin typeface="Cambria"/>
              </a:rPr>
              <a:t>– www.sondeptrai.com – </a:t>
            </a:r>
            <a:r>
              <a:rPr lang="en-US" sz="1300" b="1" u="sng">
                <a:solidFill>
                  <a:srgbClr val="002060"/>
                </a:solidFill>
                <a:latin typeface="Cambria"/>
                <a:hlinkClick r:id="" action="ppaction://noaction"/>
              </a:rPr>
              <a:t>nvnamson@gmail.com</a:t>
            </a:r>
            <a:r>
              <a:rPr lang="en-US" sz="1300" b="1">
                <a:solidFill>
                  <a:srgbClr val="002060"/>
                </a:solidFill>
                <a:latin typeface="Cambria"/>
              </a:rPr>
              <a:t> - 01267666702 – fb.com/hoclaptrinhkhongkho</a:t>
            </a:r>
          </a:p>
        </p:txBody>
      </p:sp>
      <p:sp>
        <p:nvSpPr>
          <p:cNvPr id="8" name="TextBox 3"/>
          <p:cNvSpPr>
            <a:spLocks noAdjustHandles="1"/>
          </p:cNvSpPr>
          <p:nvPr userDrawn="1"/>
        </p:nvSpPr>
        <p:spPr bwMode="auto">
          <a:xfrm>
            <a:off x="17249" y="11668"/>
            <a:ext cx="678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0" i="0" cap="small" dirty="0">
                <a:solidFill>
                  <a:srgbClr val="002060"/>
                </a:solidFill>
                <a:latin typeface="Cambria"/>
                <a:ea typeface="+mn-ea"/>
              </a:rPr>
              <a:t>HÀNH TRÌNH VẠN DẶM KHỞI ĐẦU TỪ NHỮNG BƯỚC ĐI ĐẦU TIÊN </a:t>
            </a:r>
            <a:endParaRPr lang="en-US" dirty="0">
              <a:solidFill>
                <a:srgbClr val="002060"/>
              </a:solidFill>
              <a:latin typeface="Cambria"/>
            </a:endParaRPr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DF62C2-72EA-4953-A1D6-568F980002B8}" type="datetimeFigureOut">
              <a:t>2/24/2020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FE5571-560F-4DFC-BA97-61ACA5F7ADE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noi.info/wiki/translate/topcoder/The-Importance-of-Algorithm?fbclid=IwAR359e1BczxnZ4JzswqAB0_faxCMJ-WpTrHa44BQA9oTD209Wb_V60_mad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4664"/>
            <a:ext cx="9144000" cy="6120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0" y="558800"/>
            <a:ext cx="7867599" cy="508000"/>
            <a:chOff x="789624" y="1191463"/>
            <a:chExt cx="3685032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484056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3.4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Thuật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Toán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Selection Sort –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Đo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Thời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Gian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Chạy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79512" y="1170737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16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3392353-93ED-4EF0-AC61-9C2D86DFF31E}"/>
              </a:ext>
            </a:extLst>
          </p:cNvPr>
          <p:cNvSpPr txBox="1"/>
          <p:nvPr/>
        </p:nvSpPr>
        <p:spPr>
          <a:xfrm>
            <a:off x="539552" y="1412776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1 Project </a:t>
            </a:r>
            <a:r>
              <a:rPr lang="en-US" dirty="0" err="1"/>
              <a:t>trong</a:t>
            </a:r>
            <a:r>
              <a:rPr lang="en-US" dirty="0"/>
              <a:t> Solution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3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1" y="558800"/>
            <a:ext cx="7939607" cy="508000"/>
            <a:chOff x="789624" y="1191463"/>
            <a:chExt cx="3685032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484056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3.5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Thuật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Toán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Selection Sort –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Vận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Dụng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Thực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Tế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79512" y="1170737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16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3392353-93ED-4EF0-AC61-9C2D86DFF31E}"/>
              </a:ext>
            </a:extLst>
          </p:cNvPr>
          <p:cNvSpPr txBox="1"/>
          <p:nvPr/>
        </p:nvSpPr>
        <p:spPr>
          <a:xfrm>
            <a:off x="539552" y="1412776"/>
            <a:ext cx="789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1" y="558800"/>
            <a:ext cx="7651575" cy="508000"/>
            <a:chOff x="789624" y="1191463"/>
            <a:chExt cx="3685032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484056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4.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Vấn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Đề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Mở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Rộng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1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79512" y="1170737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16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3392353-93ED-4EF0-AC61-9C2D86DFF31E}"/>
              </a:ext>
            </a:extLst>
          </p:cNvPr>
          <p:cNvSpPr txBox="1"/>
          <p:nvPr/>
        </p:nvSpPr>
        <p:spPr>
          <a:xfrm>
            <a:off x="539552" y="1412776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1: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/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2: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ra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(</a:t>
            </a:r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).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hay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hay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3: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include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xài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stdio.h</a:t>
            </a:r>
            <a:r>
              <a:rPr lang="en-US" dirty="0"/>
              <a:t>, </a:t>
            </a:r>
            <a:r>
              <a:rPr lang="en-US" dirty="0" err="1"/>
              <a:t>conio.h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4: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pic>
        <p:nvPicPr>
          <p:cNvPr id="5" name="Hình ảnh 4" descr="Ảnh có chứa đối tượng, đồng hồ, đồng hồ đo&#10;&#10;Mô tả được tạo tự động">
            <a:extLst>
              <a:ext uri="{FF2B5EF4-FFF2-40B4-BE49-F238E27FC236}">
                <a16:creationId xmlns:a16="http://schemas.microsoft.com/office/drawing/2014/main" id="{711A3BD2-10AE-43E4-9F7E-9716BA291C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72" y="5157192"/>
            <a:ext cx="6191672" cy="13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1" y="558800"/>
            <a:ext cx="7795591" cy="508000"/>
            <a:chOff x="789624" y="1191463"/>
            <a:chExt cx="3685032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484056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Các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Tiêu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Chí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Để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Đánh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Giá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Các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Thuật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Toán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Sắp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Xếp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79512" y="1170737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16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3392353-93ED-4EF0-AC61-9C2D86DFF31E}"/>
              </a:ext>
            </a:extLst>
          </p:cNvPr>
          <p:cNvSpPr txBox="1"/>
          <p:nvPr/>
        </p:nvSpPr>
        <p:spPr>
          <a:xfrm>
            <a:off x="503548" y="133255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sắp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xếp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r>
              <a:rPr lang="en-US" b="1" dirty="0"/>
              <a:t> </a:t>
            </a: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/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phức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tạp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của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thuật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toán</a:t>
            </a:r>
            <a:r>
              <a:rPr lang="en-US" dirty="0"/>
              <a:t> (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ở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hay </a:t>
            </a:r>
            <a:r>
              <a:rPr lang="en-US" dirty="0" err="1"/>
              <a:t>lệnh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Interchange Sort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O(n^2)?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: </a:t>
            </a:r>
            <a:r>
              <a:rPr lang="en-US" u="sng" dirty="0"/>
              <a:t>https://en.wikipedia.org/wiki/Sorting_algorithm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nhớ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ổn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(Stability)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Hình</a:t>
            </a:r>
            <a:r>
              <a:rPr lang="en-US" dirty="0"/>
              <a:t> dung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1" y="558800"/>
            <a:ext cx="8731695" cy="508000"/>
            <a:chOff x="789624" y="1191463"/>
            <a:chExt cx="3685032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484056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Thuật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Toán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Interchange Sort (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Sắp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xếp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đổi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chỗ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trực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tiếp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)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79512" y="1170737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341028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>
            <a:spLocks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6600">
                <a:latin typeface="VNI-Heather"/>
              </a:rPr>
              <a:t>END</a:t>
            </a:r>
            <a:endParaRPr/>
          </a:p>
        </p:txBody>
      </p:sp>
      <p:pic>
        <p:nvPicPr>
          <p:cNvPr id="5" name="Picture 2" descr="Image result for minions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</p:spPr>
      </p:pic>
      <p:pic>
        <p:nvPicPr>
          <p:cNvPr id="6" name="Picture 4" descr="Image result for minions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</p:spPr>
      </p:pic>
      <p:sp>
        <p:nvSpPr>
          <p:cNvPr id="7" name="Cloud Callout 9"/>
          <p:cNvSpPr/>
          <p:nvPr/>
        </p:nvSpPr>
        <p:spPr bwMode="auto">
          <a:xfrm>
            <a:off x="5486400" y="533400"/>
            <a:ext cx="1714500" cy="1745063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mbria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354408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/>
          </p:cNvSpPr>
          <p:nvPr/>
        </p:nvSpPr>
        <p:spPr bwMode="auto">
          <a:xfrm>
            <a:off x="762000" y="8382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Arial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Arial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Arial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Arial"/>
              </a:defRPr>
            </a:lvl5pPr>
            <a:lvl6pPr marL="457200" algn="ctr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Arial"/>
              </a:defRPr>
            </a:lvl6pPr>
            <a:lvl7pPr marL="914400" algn="ctr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Arial"/>
              </a:defRPr>
            </a:lvl7pPr>
            <a:lvl8pPr marL="1371600" algn="ctr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Arial"/>
              </a:defRPr>
            </a:lvl8pPr>
            <a:lvl9pPr marL="1828800" algn="ctr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Arial"/>
              </a:defRPr>
            </a:lvl9pPr>
          </a:lstStyle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000" b="1" i="0" u="none" strike="noStrike" cap="none" spc="0" dirty="0">
                <a:ln>
                  <a:noFill/>
                </a:ln>
                <a:solidFill>
                  <a:srgbClr val="002060"/>
                </a:solidFill>
                <a:latin typeface="Cambria"/>
              </a:rPr>
              <a:t>CÁC THUẬT TOÁN SẮP XẾP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4656418"/>
            <a:ext cx="2144973" cy="1532123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2400" y="4890800"/>
            <a:ext cx="2728882" cy="10633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 bwMode="auto">
          <a:xfrm>
            <a:off x="304800" y="558800"/>
            <a:ext cx="4915272" cy="508000"/>
            <a:chOff x="789624" y="1191463"/>
            <a:chExt cx="4620576" cy="508000"/>
          </a:xfrm>
        </p:grpSpPr>
        <p:sp>
          <p:nvSpPr>
            <p:cNvPr id="5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latin typeface="Cambria"/>
                </a:rPr>
                <a:t>NỘI DUNG</a:t>
              </a:r>
              <a:endParaRPr lang="en-US" sz="2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ambria"/>
              </a:endParaRPr>
            </a:p>
          </p:txBody>
        </p:sp>
        <p:grpSp>
          <p:nvGrpSpPr>
            <p:cNvPr id="6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0" name="Content Placeholder 2"/>
          <p:cNvSpPr>
            <a:spLocks/>
          </p:cNvSpPr>
          <p:nvPr/>
        </p:nvSpPr>
        <p:spPr bwMode="auto">
          <a:xfrm>
            <a:off x="76200" y="1170737"/>
            <a:ext cx="8991600" cy="530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/>
              <a:buChar char="v"/>
              <a:defRPr/>
            </a:pPr>
            <a:r>
              <a:rPr lang="en-US" sz="1800" dirty="0">
                <a:solidFill>
                  <a:srgbClr val="002060"/>
                </a:solidFill>
                <a:latin typeface="Cambria"/>
              </a:rPr>
              <a:t>1.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Giới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Thiệu</a:t>
            </a:r>
            <a:endParaRPr lang="en-US" sz="1800" dirty="0">
              <a:solidFill>
                <a:srgbClr val="002060"/>
              </a:solidFill>
              <a:latin typeface="Cambria"/>
            </a:endParaRPr>
          </a:p>
          <a:p>
            <a:pPr lvl="0">
              <a:buClr>
                <a:srgbClr val="3DC5C5"/>
              </a:buClr>
              <a:defRPr/>
            </a:pPr>
            <a:r>
              <a:rPr lang="en-US" sz="1800" dirty="0">
                <a:solidFill>
                  <a:srgbClr val="002060"/>
                </a:solidFill>
                <a:latin typeface="Cambria"/>
              </a:rPr>
              <a:t>2.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Các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Xếp</a:t>
            </a:r>
            <a:endParaRPr lang="en-US" sz="1800" dirty="0">
              <a:solidFill>
                <a:srgbClr val="002060"/>
              </a:solidFill>
              <a:latin typeface="Cambria"/>
            </a:endParaRPr>
          </a:p>
          <a:p>
            <a:pPr lvl="1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500" dirty="0">
                <a:solidFill>
                  <a:srgbClr val="002060"/>
                </a:solidFill>
                <a:latin typeface="Cambria"/>
              </a:rPr>
              <a:t>1.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Các</a:t>
            </a:r>
            <a:r>
              <a:rPr lang="en-US" sz="15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sz="15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sz="15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Thông</a:t>
            </a:r>
            <a:r>
              <a:rPr lang="en-US" sz="15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Dụng</a:t>
            </a:r>
            <a:endParaRPr lang="en-US" sz="1500" dirty="0">
              <a:solidFill>
                <a:srgbClr val="002060"/>
              </a:solidFill>
              <a:latin typeface="Cambria"/>
            </a:endParaRPr>
          </a:p>
          <a:p>
            <a:pPr lvl="1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500" dirty="0">
                <a:solidFill>
                  <a:srgbClr val="002060"/>
                </a:solidFill>
                <a:latin typeface="Cambria"/>
              </a:rPr>
              <a:t>2.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Phân</a:t>
            </a:r>
            <a:r>
              <a:rPr lang="en-US" sz="15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Loại</a:t>
            </a:r>
            <a:r>
              <a:rPr lang="en-US" sz="15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Các</a:t>
            </a:r>
            <a:r>
              <a:rPr lang="en-US" sz="15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sz="15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Cambria"/>
              </a:rPr>
              <a:t>Toán</a:t>
            </a:r>
            <a:endParaRPr lang="en-US" sz="1500" dirty="0">
              <a:solidFill>
                <a:srgbClr val="002060"/>
              </a:solidFill>
              <a:latin typeface="Cambria"/>
            </a:endParaRPr>
          </a:p>
          <a:p>
            <a:pPr lvl="0">
              <a:buClr>
                <a:srgbClr val="3DC5C5"/>
              </a:buClr>
              <a:defRPr/>
            </a:pPr>
            <a:r>
              <a:rPr lang="en-US" sz="1800" dirty="0">
                <a:solidFill>
                  <a:srgbClr val="002060"/>
                </a:solidFill>
                <a:latin typeface="Cambria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Selection Sort (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chọn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lvl="1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400" dirty="0">
                <a:solidFill>
                  <a:srgbClr val="002060"/>
                </a:solidFill>
                <a:latin typeface="Cambria"/>
              </a:rPr>
              <a:t>1. Ý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Tưởng</a:t>
            </a:r>
            <a:endParaRPr lang="en-US" sz="1400" dirty="0">
              <a:solidFill>
                <a:srgbClr val="002060"/>
              </a:solidFill>
              <a:latin typeface="Cambria"/>
            </a:endParaRPr>
          </a:p>
          <a:p>
            <a:pPr lvl="1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400" dirty="0">
                <a:solidFill>
                  <a:srgbClr val="002060"/>
                </a:solidFill>
                <a:latin typeface="Cambria"/>
              </a:rPr>
              <a:t>2.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Triển</a:t>
            </a:r>
            <a:r>
              <a:rPr lang="en-US" sz="14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Khai</a:t>
            </a:r>
            <a:endParaRPr lang="en-US" sz="1400" dirty="0">
              <a:solidFill>
                <a:srgbClr val="002060"/>
              </a:solidFill>
              <a:latin typeface="Cambria"/>
            </a:endParaRPr>
          </a:p>
          <a:p>
            <a:pPr lvl="1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400" dirty="0">
                <a:solidFill>
                  <a:srgbClr val="002060"/>
                </a:solidFill>
                <a:latin typeface="Cambria"/>
              </a:rPr>
              <a:t>3.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Đánh</a:t>
            </a:r>
            <a:r>
              <a:rPr lang="en-US" sz="14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Giá</a:t>
            </a:r>
            <a:endParaRPr lang="en-US" sz="1400" dirty="0">
              <a:solidFill>
                <a:srgbClr val="002060"/>
              </a:solidFill>
              <a:latin typeface="Cambria"/>
            </a:endParaRPr>
          </a:p>
          <a:p>
            <a:pPr lvl="1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400" dirty="0">
                <a:solidFill>
                  <a:srgbClr val="002060"/>
                </a:solidFill>
                <a:latin typeface="Cambria"/>
              </a:rPr>
              <a:t>4.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Đo</a:t>
            </a:r>
            <a:r>
              <a:rPr lang="en-US" sz="14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Thời</a:t>
            </a:r>
            <a:r>
              <a:rPr lang="en-US" sz="1400" dirty="0">
                <a:solidFill>
                  <a:srgbClr val="002060"/>
                </a:solidFill>
                <a:latin typeface="Cambria"/>
              </a:rPr>
              <a:t> Gian</a:t>
            </a:r>
          </a:p>
          <a:p>
            <a:pPr lvl="1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400" dirty="0">
                <a:solidFill>
                  <a:srgbClr val="002060"/>
                </a:solidFill>
                <a:latin typeface="Cambria"/>
              </a:rPr>
              <a:t>5.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Vận</a:t>
            </a:r>
            <a:r>
              <a:rPr lang="en-US" sz="14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Dụng</a:t>
            </a:r>
            <a:r>
              <a:rPr lang="en-US" sz="14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Thực</a:t>
            </a:r>
            <a:r>
              <a:rPr lang="en-US" sz="14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/>
              </a:rPr>
              <a:t>Tế</a:t>
            </a:r>
            <a:endParaRPr lang="en-US" sz="1800" dirty="0">
              <a:solidFill>
                <a:srgbClr val="002060"/>
              </a:solidFill>
              <a:latin typeface="Cambria"/>
            </a:endParaRPr>
          </a:p>
          <a:p>
            <a:pPr>
              <a:buClr>
                <a:srgbClr val="3DC5C5"/>
              </a:buClr>
              <a:defRPr/>
            </a:pPr>
            <a:r>
              <a:rPr lang="en-US" sz="1800" dirty="0">
                <a:solidFill>
                  <a:srgbClr val="002060"/>
                </a:solidFill>
                <a:latin typeface="Cambria"/>
              </a:rPr>
              <a:t>4.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Vấn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đề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mở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rộng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thứ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1</a:t>
            </a:r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/>
              <a:buChar char="v"/>
              <a:defRPr/>
            </a:pPr>
            <a:r>
              <a:rPr lang="en-US" sz="1800" dirty="0">
                <a:solidFill>
                  <a:srgbClr val="002060"/>
                </a:solidFill>
                <a:latin typeface="Cambria"/>
              </a:rPr>
              <a:t>5.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Các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mbria"/>
              </a:rPr>
              <a:t>Tiếp</a:t>
            </a:r>
            <a:r>
              <a:rPr lang="en-US" sz="1800" dirty="0">
                <a:solidFill>
                  <a:srgbClr val="002060"/>
                </a:solidFill>
                <a:latin typeface="Cambria"/>
              </a:rPr>
              <a:t> Theo (Interchange Sort, Bubble Sort … )</a:t>
            </a:r>
            <a:endParaRPr lang="en-US" sz="1400" dirty="0">
              <a:solidFill>
                <a:srgbClr val="002060"/>
              </a:solidFill>
              <a:latin typeface="Cambria"/>
            </a:endParaRPr>
          </a:p>
          <a:p>
            <a:pPr lvl="1" indent="-342900">
              <a:buClr>
                <a:srgbClr val="3DC5C5"/>
              </a:buClr>
              <a:buFont typeface="Wingdings"/>
              <a:buChar char="v"/>
              <a:defRPr/>
            </a:pPr>
            <a:endParaRPr lang="en-US" sz="1400" dirty="0">
              <a:solidFill>
                <a:srgbClr val="002060"/>
              </a:solidFill>
              <a:latin typeface="Cambria"/>
            </a:endParaRPr>
          </a:p>
          <a:p>
            <a:pPr lvl="1" indent="-342900">
              <a:buClr>
                <a:srgbClr val="3DC5C5"/>
              </a:buClr>
              <a:buFont typeface="Wingdings"/>
              <a:buChar char="v"/>
              <a:defRPr/>
            </a:pPr>
            <a:endParaRPr lang="en-US" sz="1400" dirty="0">
              <a:solidFill>
                <a:srgbClr val="002060"/>
              </a:solidFill>
              <a:latin typeface="Cambria"/>
            </a:endParaRPr>
          </a:p>
          <a:p>
            <a:pPr marL="400050" lvl="1" indent="0">
              <a:buClr>
                <a:srgbClr val="3DC5C5"/>
              </a:buClr>
              <a:buNone/>
              <a:defRPr/>
            </a:pPr>
            <a:endParaRPr lang="en-US" sz="1400" dirty="0">
              <a:solidFill>
                <a:srgbClr val="002060"/>
              </a:solidFill>
              <a:latin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0" y="558800"/>
            <a:ext cx="4627240" cy="508000"/>
            <a:chOff x="789624" y="1191463"/>
            <a:chExt cx="4169664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968688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1.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Giới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Thiệu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9512" y="1170737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?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?</a:t>
            </a:r>
          </a:p>
          <a:p>
            <a:r>
              <a:rPr lang="en-US" dirty="0"/>
              <a:t>	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lang="en-US" dirty="0"/>
          </a:p>
          <a:p>
            <a:r>
              <a:rPr lang="en-US" dirty="0"/>
              <a:t>	+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/>
              <a:t>	+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lang="en-US" dirty="0"/>
          </a:p>
          <a:p>
            <a:r>
              <a:rPr lang="en-US" dirty="0"/>
              <a:t>	+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r>
              <a:rPr lang="en-US" dirty="0"/>
              <a:t>	+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thối</a:t>
            </a:r>
            <a:endParaRPr lang="en-US" dirty="0"/>
          </a:p>
          <a:p>
            <a:r>
              <a:rPr lang="en-US" dirty="0"/>
              <a:t>	+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endParaRPr lang="en-US" dirty="0"/>
          </a:p>
          <a:p>
            <a:r>
              <a:rPr lang="en-US" dirty="0"/>
              <a:t>	+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  <a:p>
            <a:endParaRPr lang="en-US" dirty="0"/>
          </a:p>
          <a:p>
            <a:r>
              <a:rPr lang="en-US" dirty="0"/>
              <a:t>P/s: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C/C++”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”?</a:t>
            </a:r>
          </a:p>
          <a:p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0" y="558800"/>
            <a:ext cx="5203304" cy="508000"/>
            <a:chOff x="789624" y="1191463"/>
            <a:chExt cx="4169664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968688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2.1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Các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Thuật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Toán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Thông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Dụng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339695" y="1170737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3DC5C5"/>
              </a:buClr>
              <a:defRPr/>
            </a:pPr>
            <a:r>
              <a:rPr lang="en-US" dirty="0" err="1">
                <a:solidFill>
                  <a:srgbClr val="002060"/>
                </a:solidFill>
                <a:latin typeface="Cambria"/>
              </a:rPr>
              <a:t>Các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thông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dụng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: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Selection Sort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chọn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Interchange Sort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đổi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chỗ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trực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tiếp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 =&gt; exchange sort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Bubble Sort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nổi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bọt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Shaker Sort (hay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còn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gọi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là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cocktail)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Insertion Sort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chèn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Shell Sort (Shell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dịch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nghĩa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là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vỏ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-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gọi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sao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tùy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Bạn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Counting Sort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bằng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phép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đếm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phân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phối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Bucket Sort (Bucket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dịch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nghĩa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là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cái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xô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–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gọi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sao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tùy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Bạn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Radix Sort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theo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cơ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số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Heap Sort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vun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đống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Merge Sort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trộn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Cambria"/>
              </a:rPr>
              <a:t>Quick Sort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nhanh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endParaRPr lang="en-US" dirty="0">
              <a:solidFill>
                <a:srgbClr val="002060"/>
              </a:solidFill>
              <a:latin typeface="Cambria"/>
            </a:endParaRPr>
          </a:p>
          <a:p>
            <a:pPr lvl="0">
              <a:buClr>
                <a:srgbClr val="3DC5C5"/>
              </a:buClr>
              <a:defRPr/>
            </a:pPr>
            <a:endParaRPr lang="en-US" dirty="0">
              <a:solidFill>
                <a:srgbClr val="002060"/>
              </a:solidFill>
              <a:latin typeface="Cambria"/>
            </a:endParaRPr>
          </a:p>
          <a:p>
            <a:pPr lvl="0">
              <a:buClr>
                <a:srgbClr val="3DC5C5"/>
              </a:buClr>
              <a:defRPr/>
            </a:pPr>
            <a:r>
              <a:rPr lang="en-US" dirty="0" err="1">
                <a:solidFill>
                  <a:srgbClr val="002060"/>
                </a:solidFill>
                <a:latin typeface="Cambria"/>
              </a:rPr>
              <a:t>Trên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đây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chỉ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là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những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thông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dụng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nhất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nếu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đầy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đủ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hết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các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phải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có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đến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gấp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đôi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gấp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ba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lần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(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gần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30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lvl="0">
              <a:buClr>
                <a:srgbClr val="3DC5C5"/>
              </a:buClr>
              <a:defRPr/>
            </a:pPr>
            <a:endParaRPr lang="en-US" dirty="0">
              <a:solidFill>
                <a:srgbClr val="002060"/>
              </a:solidFill>
              <a:latin typeface="Cambria"/>
            </a:endParaRPr>
          </a:p>
          <a:p>
            <a:pPr lvl="0">
              <a:buClr>
                <a:srgbClr val="3DC5C5"/>
              </a:buClr>
              <a:defRPr/>
            </a:pPr>
            <a:r>
              <a:rPr lang="en-US" dirty="0" err="1">
                <a:solidFill>
                  <a:srgbClr val="002060"/>
                </a:solidFill>
                <a:latin typeface="Cambria"/>
              </a:rPr>
              <a:t>Lý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do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vì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sao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lại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có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nhiều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như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/>
              </a:rPr>
              <a:t>vậy</a:t>
            </a:r>
            <a:r>
              <a:rPr lang="en-US" dirty="0">
                <a:solidFill>
                  <a:srgbClr val="002060"/>
                </a:solidFill>
                <a:latin typeface="Cambria"/>
              </a:rPr>
              <a:t>?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endParaRPr lang="en-US" dirty="0">
              <a:solidFill>
                <a:srgbClr val="002060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7905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0" y="558800"/>
            <a:ext cx="4987281" cy="508000"/>
            <a:chOff x="789624" y="1191463"/>
            <a:chExt cx="2381586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218061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2.2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Phân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Loại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Các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Thuật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Toán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79512" y="1170737"/>
            <a:ext cx="8856984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3DC5C5"/>
              </a:buClr>
              <a:defRPr/>
            </a:pPr>
            <a:r>
              <a:rPr lang="en-US" sz="1700" dirty="0" err="1">
                <a:solidFill>
                  <a:srgbClr val="002060"/>
                </a:solidFill>
                <a:latin typeface="Cambria"/>
              </a:rPr>
              <a:t>Có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thể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chia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ra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2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nhóm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là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nhóm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đơn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giản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&amp;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nhóm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phức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tạp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:</a:t>
            </a:r>
          </a:p>
          <a:p>
            <a:pPr lvl="0">
              <a:buClr>
                <a:srgbClr val="3DC5C5"/>
              </a:buClr>
              <a:defRPr/>
            </a:pPr>
            <a:endParaRPr lang="en-US" sz="1700" dirty="0">
              <a:solidFill>
                <a:srgbClr val="002060"/>
              </a:solidFill>
              <a:latin typeface="Cambria"/>
            </a:endParaRPr>
          </a:p>
          <a:p>
            <a:pPr lvl="0">
              <a:buClr>
                <a:srgbClr val="3DC5C5"/>
              </a:buClr>
              <a:defRPr/>
            </a:pPr>
            <a:r>
              <a:rPr lang="en-US" sz="1700" dirty="0" err="1">
                <a:solidFill>
                  <a:srgbClr val="002060"/>
                </a:solidFill>
                <a:latin typeface="Cambria"/>
              </a:rPr>
              <a:t>Nhóm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đơn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giản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-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Gồm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các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: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FF0000"/>
                </a:solidFill>
                <a:latin typeface="Cambria"/>
              </a:rPr>
              <a:t>Selection Sort (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chọn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FF0000"/>
                </a:solidFill>
                <a:latin typeface="Cambria"/>
              </a:rPr>
              <a:t>Interchange Sort (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đổi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chỗ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trực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tiếp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FF0000"/>
                </a:solidFill>
                <a:latin typeface="Cambria"/>
              </a:rPr>
              <a:t>Bubble Sort (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nổi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bọt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FF0000"/>
                </a:solidFill>
                <a:latin typeface="Cambria"/>
              </a:rPr>
              <a:t>Shaker Sort (hay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còn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gọi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là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thuật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toán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FF0000"/>
                </a:solidFill>
                <a:latin typeface="Cambria"/>
              </a:rPr>
              <a:t> cocktail)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002060"/>
                </a:solidFill>
                <a:latin typeface="Cambria"/>
              </a:rPr>
              <a:t>Insertion Sort (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chèn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002060"/>
                </a:solidFill>
                <a:latin typeface="Cambria"/>
              </a:rPr>
              <a:t>Shell Sort (Shell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dịch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nghĩa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là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vỏ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-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gọi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sao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tùy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Bạn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002060"/>
                </a:solidFill>
                <a:latin typeface="Cambria"/>
              </a:rPr>
              <a:t>Counting Sort (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bằng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phép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đếm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phân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phối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002060"/>
                </a:solidFill>
                <a:latin typeface="Cambria"/>
              </a:rPr>
              <a:t>Bucket Sort (Bucket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dịch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nghĩa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là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cái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xô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–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gọi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sao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tùy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Bạn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002060"/>
                </a:solidFill>
                <a:latin typeface="Cambria"/>
              </a:rPr>
              <a:t>Radix Sort (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theo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cơ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số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)</a:t>
            </a:r>
            <a:endParaRPr lang="en-US" sz="1700" dirty="0">
              <a:solidFill>
                <a:srgbClr val="002060"/>
              </a:solidFill>
              <a:latin typeface="Cambria"/>
            </a:endParaRP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endParaRPr lang="en-US" sz="1700" dirty="0">
              <a:solidFill>
                <a:srgbClr val="002060"/>
              </a:solidFill>
              <a:latin typeface="Cambria"/>
            </a:endParaRPr>
          </a:p>
          <a:p>
            <a:pPr lvl="0">
              <a:buClr>
                <a:srgbClr val="3DC5C5"/>
              </a:buClr>
              <a:defRPr/>
            </a:pPr>
            <a:r>
              <a:rPr lang="en-US" sz="1700" dirty="0" err="1">
                <a:solidFill>
                  <a:srgbClr val="002060"/>
                </a:solidFill>
                <a:latin typeface="Cambria"/>
              </a:rPr>
              <a:t>Nhóm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phức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tạp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–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Gồm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các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thuật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toán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:</a:t>
            </a:r>
            <a:endParaRPr lang="en-US" sz="1600" dirty="0">
              <a:solidFill>
                <a:srgbClr val="002060"/>
              </a:solidFill>
              <a:latin typeface="Cambria"/>
            </a:endParaRP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002060"/>
                </a:solidFill>
                <a:latin typeface="Cambria"/>
              </a:rPr>
              <a:t>Heap Sort (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vun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đống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002060"/>
                </a:solidFill>
                <a:latin typeface="Cambria"/>
              </a:rPr>
              <a:t>Merge Sort (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trộn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)</a:t>
            </a: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en-US" sz="1600" dirty="0">
                <a:solidFill>
                  <a:srgbClr val="002060"/>
                </a:solidFill>
                <a:latin typeface="Cambria"/>
              </a:rPr>
              <a:t>Quick Sort (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/>
              </a:rPr>
              <a:t>nhanh</a:t>
            </a:r>
            <a:r>
              <a:rPr lang="en-US" sz="1600" dirty="0">
                <a:solidFill>
                  <a:srgbClr val="002060"/>
                </a:solidFill>
                <a:latin typeface="Cambria"/>
              </a:rPr>
              <a:t>)</a:t>
            </a:r>
            <a:endParaRPr lang="en-US" sz="1700" dirty="0">
              <a:solidFill>
                <a:srgbClr val="002060"/>
              </a:solidFill>
              <a:latin typeface="Cambria"/>
            </a:endParaRPr>
          </a:p>
          <a:p>
            <a:pPr>
              <a:buClr>
                <a:srgbClr val="3DC5C5"/>
              </a:buClr>
              <a:defRPr/>
            </a:pPr>
            <a:endParaRPr lang="en-US" sz="1700" dirty="0">
              <a:solidFill>
                <a:srgbClr val="002060"/>
              </a:solidFill>
              <a:latin typeface="Cambria"/>
            </a:endParaRPr>
          </a:p>
          <a:p>
            <a:pPr lvl="0">
              <a:buClr>
                <a:srgbClr val="3DC5C5"/>
              </a:buClr>
              <a:defRPr/>
            </a:pPr>
            <a:r>
              <a:rPr lang="en-US" sz="1700" dirty="0" err="1">
                <a:solidFill>
                  <a:srgbClr val="002060"/>
                </a:solidFill>
                <a:latin typeface="Cambria"/>
              </a:rPr>
              <a:t>Phức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tạp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khác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đơn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giản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như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thế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nào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?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Tại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sao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phải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nhọc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công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học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cái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phức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tạp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trong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khi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cái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đơn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giản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cũng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giải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quyết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được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vấn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đề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là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sắp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ambria"/>
              </a:rPr>
              <a:t>xếp</a:t>
            </a:r>
            <a:r>
              <a:rPr lang="en-US" sz="1700" dirty="0">
                <a:solidFill>
                  <a:srgbClr val="002060"/>
                </a:solidFill>
                <a:latin typeface="Cambri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919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0" y="548680"/>
            <a:ext cx="6499447" cy="508000"/>
            <a:chOff x="789624" y="1181343"/>
            <a:chExt cx="3026124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81343"/>
              <a:ext cx="2825148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3.1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Thuật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Toán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Selection Sort – Ý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Tưởng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575048" y="1243014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/>
              <a:t>Ý tưởng</a:t>
            </a:r>
            <a:endParaRPr lang="en-US" sz="1600" dirty="0">
              <a:solidFill>
                <a:srgbClr val="002060"/>
              </a:solidFill>
              <a:latin typeface="Cambria"/>
            </a:endParaRPr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vi-VN" sz="1600" dirty="0"/>
              <a:t>Chọn phần tử nhỏ nhất và đưa về vị trí đúng là </a:t>
            </a:r>
            <a:r>
              <a:rPr lang="vi-VN" sz="1600" dirty="0" err="1"/>
              <a:t>đầu</a:t>
            </a:r>
            <a:r>
              <a:rPr lang="vi-VN" sz="1600" dirty="0"/>
              <a:t> </a:t>
            </a:r>
            <a:r>
              <a:rPr lang="vi-VN" sz="1600" dirty="0" err="1"/>
              <a:t>dãy</a:t>
            </a:r>
            <a:r>
              <a:rPr lang="en-US" sz="1600" dirty="0"/>
              <a:t> </a:t>
            </a:r>
            <a:r>
              <a:rPr lang="vi-VN" sz="1600" dirty="0" err="1"/>
              <a:t>hiện</a:t>
            </a:r>
            <a:r>
              <a:rPr lang="vi-VN" sz="1600" dirty="0"/>
              <a:t> hành.</a:t>
            </a:r>
            <a:endParaRPr lang="en-US" sz="1600" dirty="0"/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vi-VN" sz="1600" dirty="0"/>
              <a:t>Sau đó xem dãy hiện hành chỉ còn n-1 phần tử.</a:t>
            </a:r>
            <a:endParaRPr lang="en-US" sz="1600" dirty="0"/>
          </a:p>
          <a:p>
            <a:pPr marL="342900" lvl="0" indent="-342900">
              <a:buClr>
                <a:srgbClr val="3DC5C5"/>
              </a:buClr>
              <a:buFont typeface="Wingdings"/>
              <a:buChar char="v"/>
              <a:defRPr/>
            </a:pPr>
            <a:r>
              <a:rPr lang="vi-VN" sz="1600" dirty="0"/>
              <a:t>Lặp lại cho đến khi dãy hiện hành chỉ còn 1 phần </a:t>
            </a:r>
            <a:r>
              <a:rPr lang="vi-VN" sz="1600" dirty="0" err="1"/>
              <a:t>tử</a:t>
            </a:r>
            <a:r>
              <a:rPr lang="vi-VN" sz="1600" dirty="0"/>
              <a:t>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06566"/>
            <a:ext cx="5328592" cy="35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0" y="548680"/>
            <a:ext cx="6715471" cy="508000"/>
            <a:chOff x="789624" y="1191463"/>
            <a:chExt cx="4066505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865529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3.2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Thuật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Toán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Selection Sort –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Triển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Khai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79512" y="1170737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code: </a:t>
            </a:r>
            <a:r>
              <a:rPr lang="en-US" sz="1600" dirty="0" err="1"/>
              <a:t>Tạo</a:t>
            </a:r>
            <a:r>
              <a:rPr lang="en-US" sz="1600" dirty="0"/>
              <a:t> Solution “</a:t>
            </a:r>
            <a:r>
              <a:rPr lang="en-US" sz="1600" dirty="0" err="1"/>
              <a:t>Cac</a:t>
            </a:r>
            <a:r>
              <a:rPr lang="en-US" sz="1600" dirty="0"/>
              <a:t> </a:t>
            </a:r>
            <a:r>
              <a:rPr lang="en-US" sz="1600" dirty="0" err="1"/>
              <a:t>Thuat</a:t>
            </a:r>
            <a:r>
              <a:rPr lang="en-US" sz="1600" dirty="0"/>
              <a:t> </a:t>
            </a:r>
            <a:r>
              <a:rPr lang="en-US" sz="1600" dirty="0" err="1"/>
              <a:t>Toan</a:t>
            </a:r>
            <a:r>
              <a:rPr lang="en-US" sz="1600" dirty="0"/>
              <a:t> Sap </a:t>
            </a:r>
            <a:r>
              <a:rPr lang="en-US" sz="1600" dirty="0" err="1"/>
              <a:t>Xep</a:t>
            </a:r>
            <a:r>
              <a:rPr lang="en-US" sz="1600" dirty="0"/>
              <a:t>” </a:t>
            </a:r>
            <a:r>
              <a:rPr lang="en-US" sz="1600" dirty="0" err="1"/>
              <a:t>và</a:t>
            </a:r>
            <a:r>
              <a:rPr lang="en-US" sz="1600" dirty="0"/>
              <a:t> Project “Selection Sort” </a:t>
            </a:r>
          </a:p>
        </p:txBody>
      </p:sp>
    </p:spTree>
    <p:extLst>
      <p:ext uri="{BB962C8B-B14F-4D97-AF65-F5344CB8AC3E}">
        <p14:creationId xmlns:p14="http://schemas.microsoft.com/office/powerpoint/2010/main" val="206407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 bwMode="auto">
          <a:xfrm>
            <a:off x="304801" y="558800"/>
            <a:ext cx="6499447" cy="508000"/>
            <a:chOff x="789624" y="1191463"/>
            <a:chExt cx="4066505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865529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 3.3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Thuật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Toán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Selection Sort –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Đánh</a:t>
              </a:r>
              <a:r>
                <a:rPr lang="en-US" sz="2400" b="1" dirty="0">
                  <a:solidFill>
                    <a:srgbClr val="002060"/>
                  </a:solidFill>
                  <a:latin typeface="Cambria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Cambria"/>
                </a:rPr>
                <a:t>Giá</a:t>
              </a:r>
              <a:endParaRPr lang="en-US" sz="2400" b="1" dirty="0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1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79512" y="1170737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70736"/>
            <a:ext cx="88569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>
              <a:buClr>
                <a:srgbClr val="3DC5C5"/>
              </a:buClr>
              <a:defRPr/>
            </a:pPr>
            <a:r>
              <a:rPr lang="en-US" sz="1600" dirty="0"/>
              <a:t>Ở </a:t>
            </a:r>
            <a:r>
              <a:rPr lang="en-US" sz="1600" dirty="0" err="1"/>
              <a:t>lượt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nhỏ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dãy</a:t>
            </a:r>
            <a:r>
              <a:rPr lang="en-US" sz="1600" dirty="0"/>
              <a:t> </a:t>
            </a:r>
            <a:r>
              <a:rPr lang="en-US" sz="1600" dirty="0" err="1"/>
              <a:t>bao</a:t>
            </a:r>
            <a:r>
              <a:rPr lang="en-US" sz="1600" dirty="0"/>
              <a:t> </a:t>
            </a:r>
            <a:r>
              <a:rPr lang="en-US" sz="1600" dirty="0" err="1"/>
              <a:t>giờ</a:t>
            </a:r>
            <a:r>
              <a:rPr lang="en-US" sz="1600" dirty="0"/>
              <a:t> </a:t>
            </a:r>
            <a:r>
              <a:rPr lang="en-US" sz="1600" dirty="0" err="1"/>
              <a:t>cũng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n –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so </a:t>
            </a:r>
            <a:r>
              <a:rPr lang="en-US" sz="1600" dirty="0" err="1"/>
              <a:t>sánh</a:t>
            </a:r>
            <a:r>
              <a:rPr lang="en-US" sz="1600" dirty="0"/>
              <a:t>,</a:t>
            </a:r>
          </a:p>
          <a:p>
            <a:pPr marL="114300" lvl="1">
              <a:buClr>
                <a:srgbClr val="3DC5C5"/>
              </a:buClr>
              <a:defRPr/>
            </a:pP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so </a:t>
            </a:r>
            <a:r>
              <a:rPr lang="en-US" sz="1600" dirty="0" err="1"/>
              <a:t>sánh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tình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ban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dãy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.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endParaRPr lang="en-US" sz="1600" dirty="0"/>
          </a:p>
          <a:p>
            <a:pPr marL="114300" lvl="1">
              <a:buClr>
                <a:srgbClr val="3DC5C5"/>
              </a:buClr>
              <a:defRPr/>
            </a:pPr>
            <a:r>
              <a:rPr lang="en-US" sz="1600" dirty="0" err="1"/>
              <a:t>suy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b="1" u="sng" dirty="0" err="1"/>
              <a:t>số</a:t>
            </a:r>
            <a:r>
              <a:rPr lang="en-US" sz="1600" b="1" u="sng" dirty="0"/>
              <a:t> </a:t>
            </a:r>
            <a:r>
              <a:rPr lang="en-US" sz="1600" b="1" u="sng" dirty="0" err="1"/>
              <a:t>phép</a:t>
            </a:r>
            <a:r>
              <a:rPr lang="en-US" sz="1600" b="1" u="sng" dirty="0"/>
              <a:t> so </a:t>
            </a:r>
            <a:r>
              <a:rPr lang="en-US" sz="1600" b="1" u="sng" dirty="0" err="1"/>
              <a:t>sánh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:</a:t>
            </a:r>
          </a:p>
          <a:p>
            <a:pPr marL="114300" lvl="1">
              <a:buClr>
                <a:srgbClr val="3DC5C5"/>
              </a:buClr>
              <a:defRPr/>
            </a:pPr>
            <a:r>
              <a:rPr lang="en-US" sz="1600" dirty="0"/>
              <a:t>		(n – 1) + (n – 2) + (n – 3) + … + 1 = n * (n – 1) / 2</a:t>
            </a:r>
          </a:p>
          <a:p>
            <a:pPr marL="114300" lvl="1">
              <a:buClr>
                <a:srgbClr val="3DC5C5"/>
              </a:buClr>
              <a:defRPr/>
            </a:pPr>
            <a:endParaRPr lang="en-US" sz="1600" dirty="0"/>
          </a:p>
          <a:p>
            <a:pPr marL="114300" lvl="1">
              <a:buClr>
                <a:srgbClr val="3DC5C5"/>
              </a:buClr>
              <a:defRPr/>
            </a:pPr>
            <a:r>
              <a:rPr lang="en-US" sz="1600" b="1" u="sng" dirty="0" err="1"/>
              <a:t>Số</a:t>
            </a:r>
            <a:r>
              <a:rPr lang="en-US" sz="1600" b="1" u="sng" dirty="0"/>
              <a:t> </a:t>
            </a:r>
            <a:r>
              <a:rPr lang="en-US" sz="1600" b="1" u="sng" dirty="0" err="1"/>
              <a:t>phép</a:t>
            </a:r>
            <a:r>
              <a:rPr lang="en-US" sz="1600" b="1" u="sng" dirty="0"/>
              <a:t> </a:t>
            </a:r>
            <a:r>
              <a:rPr lang="en-US" sz="1600" b="1" u="sng" dirty="0" err="1"/>
              <a:t>gán</a:t>
            </a:r>
            <a:r>
              <a:rPr lang="en-US" sz="1600" b="1" u="sng" dirty="0"/>
              <a:t>:</a:t>
            </a:r>
          </a:p>
          <a:p>
            <a:pPr marL="114300" lvl="1">
              <a:buClr>
                <a:srgbClr val="3DC5C5"/>
              </a:buClr>
              <a:defRPr/>
            </a:pPr>
            <a:r>
              <a:rPr lang="en-US" sz="1600" b="1" dirty="0" err="1">
                <a:solidFill>
                  <a:srgbClr val="FF0000"/>
                </a:solidFill>
              </a:rPr>
              <a:t>Trong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trường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hợp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tốt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nhất</a:t>
            </a:r>
            <a:r>
              <a:rPr lang="en-US" sz="1600" dirty="0"/>
              <a:t> (</a:t>
            </a:r>
            <a:r>
              <a:rPr lang="en-US" sz="1600" dirty="0" err="1"/>
              <a:t>tức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thỏa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 so </a:t>
            </a:r>
            <a:r>
              <a:rPr lang="en-US" sz="1600" dirty="0" err="1"/>
              <a:t>sánh</a:t>
            </a:r>
            <a:r>
              <a:rPr lang="en-US" sz="1600" dirty="0"/>
              <a:t>)</a:t>
            </a:r>
          </a:p>
          <a:p>
            <a:pPr marL="114300" lvl="1">
              <a:buClr>
                <a:srgbClr val="3DC5C5"/>
              </a:buClr>
              <a:defRPr/>
            </a:pPr>
            <a:r>
              <a:rPr lang="en-US" sz="1600" dirty="0"/>
              <a:t>=&gt;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tốn</a:t>
            </a:r>
            <a:r>
              <a:rPr lang="en-US" sz="1600" dirty="0"/>
              <a:t> </a:t>
            </a:r>
            <a:r>
              <a:rPr lang="en-US" sz="1600" dirty="0" err="1"/>
              <a:t>đúng</a:t>
            </a:r>
            <a:r>
              <a:rPr lang="en-US" sz="1600" dirty="0"/>
              <a:t> 4 * (n – 1)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gán</a:t>
            </a:r>
            <a:r>
              <a:rPr lang="en-US" sz="1600" dirty="0"/>
              <a:t> (3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gán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hoán</a:t>
            </a:r>
            <a:r>
              <a:rPr lang="en-US" sz="1600" dirty="0"/>
              <a:t> </a:t>
            </a:r>
            <a:r>
              <a:rPr lang="en-US" sz="1600" dirty="0" err="1"/>
              <a:t>vị</a:t>
            </a:r>
            <a:r>
              <a:rPr lang="en-US" sz="1600" dirty="0"/>
              <a:t> - 1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gán</a:t>
            </a:r>
            <a:r>
              <a:rPr lang="en-US" sz="1600" dirty="0"/>
              <a:t> </a:t>
            </a:r>
            <a:r>
              <a:rPr lang="en-US" sz="1600" dirty="0" err="1"/>
              <a:t>vị</a:t>
            </a:r>
            <a:r>
              <a:rPr lang="en-US" sz="1600" dirty="0"/>
              <a:t> </a:t>
            </a:r>
            <a:r>
              <a:rPr lang="en-US" sz="1600" dirty="0" err="1"/>
              <a:t>trí</a:t>
            </a:r>
            <a:r>
              <a:rPr lang="en-US" sz="1600" dirty="0"/>
              <a:t> Min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lặp</a:t>
            </a:r>
            <a:r>
              <a:rPr lang="en-US" sz="1600" dirty="0"/>
              <a:t> </a:t>
            </a:r>
            <a:r>
              <a:rPr lang="en-US" sz="1600" dirty="0" err="1"/>
              <a:t>đúng</a:t>
            </a:r>
            <a:r>
              <a:rPr lang="en-US" sz="1600" dirty="0"/>
              <a:t> n – 1 </a:t>
            </a:r>
            <a:r>
              <a:rPr lang="en-US" sz="1600" dirty="0" err="1"/>
              <a:t>lần</a:t>
            </a:r>
            <a:r>
              <a:rPr lang="en-US" sz="1600" dirty="0"/>
              <a:t>)</a:t>
            </a:r>
          </a:p>
          <a:p>
            <a:pPr marL="114300" lvl="1">
              <a:buClr>
                <a:srgbClr val="3DC5C5"/>
              </a:buClr>
              <a:defRPr/>
            </a:pPr>
            <a:endParaRPr lang="en-US" sz="1600" dirty="0"/>
          </a:p>
          <a:p>
            <a:pPr marL="114300" lvl="1">
              <a:buClr>
                <a:srgbClr val="3DC5C5"/>
              </a:buClr>
              <a:defRPr/>
            </a:pPr>
            <a:r>
              <a:rPr lang="en-US" sz="1600" b="1" dirty="0" err="1">
                <a:solidFill>
                  <a:srgbClr val="FF0000"/>
                </a:solidFill>
              </a:rPr>
              <a:t>Trong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trường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hợp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xấu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nhất</a:t>
            </a:r>
            <a:r>
              <a:rPr lang="en-US" sz="1600" b="1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(</a:t>
            </a:r>
            <a:r>
              <a:rPr lang="en-US" sz="1600" dirty="0" err="1"/>
              <a:t>tức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cũng</a:t>
            </a:r>
            <a:r>
              <a:rPr lang="en-US" sz="1600" dirty="0"/>
              <a:t> </a:t>
            </a:r>
            <a:r>
              <a:rPr lang="en-US" sz="1600" dirty="0" err="1"/>
              <a:t>đều</a:t>
            </a:r>
            <a:r>
              <a:rPr lang="en-US" sz="1600" dirty="0"/>
              <a:t> </a:t>
            </a:r>
            <a:r>
              <a:rPr lang="en-US" sz="1600" dirty="0" err="1"/>
              <a:t>thỏa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 so </a:t>
            </a:r>
            <a:r>
              <a:rPr lang="en-US" sz="1600" dirty="0" err="1"/>
              <a:t>sánh</a:t>
            </a:r>
            <a:r>
              <a:rPr lang="en-US" sz="1600" dirty="0"/>
              <a:t>)</a:t>
            </a:r>
            <a:endParaRPr lang="en-US" sz="1600" b="1" dirty="0">
              <a:solidFill>
                <a:srgbClr val="FF0000"/>
              </a:solidFill>
            </a:endParaRPr>
          </a:p>
          <a:p>
            <a:pPr marL="114300" lvl="1">
              <a:buClr>
                <a:srgbClr val="3DC5C5"/>
              </a:buClr>
              <a:defRPr/>
            </a:pPr>
            <a:r>
              <a:rPr lang="en-US" sz="1600" dirty="0"/>
              <a:t>	+ </a:t>
            </a:r>
            <a:r>
              <a:rPr lang="en-US" sz="1600" dirty="0" err="1"/>
              <a:t>Nếu</a:t>
            </a:r>
            <a:r>
              <a:rPr lang="en-US" sz="1600" dirty="0"/>
              <a:t> so </a:t>
            </a:r>
            <a:r>
              <a:rPr lang="en-US" sz="1600" dirty="0" err="1"/>
              <a:t>sánh</a:t>
            </a:r>
            <a:r>
              <a:rPr lang="en-US" sz="1600" dirty="0"/>
              <a:t> a[j] &lt; a[Min] </a:t>
            </a:r>
            <a:r>
              <a:rPr lang="en-US" sz="1600" dirty="0" err="1"/>
              <a:t>thỏa</a:t>
            </a:r>
            <a:r>
              <a:rPr lang="en-US" sz="1600" dirty="0"/>
              <a:t> ta </a:t>
            </a:r>
            <a:r>
              <a:rPr lang="en-US" sz="1600" dirty="0" err="1"/>
              <a:t>gán</a:t>
            </a:r>
            <a:r>
              <a:rPr lang="en-US" sz="1600" dirty="0"/>
              <a:t> Min = j (1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gán</a:t>
            </a:r>
            <a:r>
              <a:rPr lang="en-US" sz="1600" dirty="0"/>
              <a:t>) </a:t>
            </a:r>
          </a:p>
          <a:p>
            <a:pPr marL="114300" lvl="1">
              <a:buClr>
                <a:srgbClr val="3DC5C5"/>
              </a:buClr>
              <a:defRPr/>
            </a:pPr>
            <a:r>
              <a:rPr lang="en-US" sz="1600" dirty="0"/>
              <a:t>	=&gt; </a:t>
            </a: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đa</a:t>
            </a:r>
            <a:r>
              <a:rPr lang="en-US" sz="1600" dirty="0"/>
              <a:t> (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so </a:t>
            </a:r>
            <a:r>
              <a:rPr lang="en-US" sz="1600" dirty="0" err="1"/>
              <a:t>sánh</a:t>
            </a:r>
            <a:r>
              <a:rPr lang="en-US" sz="1600" dirty="0"/>
              <a:t> </a:t>
            </a:r>
            <a:r>
              <a:rPr lang="en-US" sz="1600" dirty="0" err="1"/>
              <a:t>đều</a:t>
            </a:r>
            <a:r>
              <a:rPr lang="en-US" sz="1600" dirty="0"/>
              <a:t> </a:t>
            </a:r>
            <a:r>
              <a:rPr lang="en-US" sz="1600" dirty="0" err="1"/>
              <a:t>luôn</a:t>
            </a:r>
            <a:r>
              <a:rPr lang="en-US" sz="1600" dirty="0"/>
              <a:t> </a:t>
            </a:r>
            <a:r>
              <a:rPr lang="en-US" sz="1600" dirty="0" err="1"/>
              <a:t>thỏa</a:t>
            </a:r>
            <a:r>
              <a:rPr lang="en-US" sz="1600" dirty="0"/>
              <a:t>)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gán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n * (n – 1) / 2 </a:t>
            </a:r>
            <a:r>
              <a:rPr lang="en-US" sz="1600" dirty="0" err="1"/>
              <a:t>lần</a:t>
            </a:r>
            <a:endParaRPr lang="en-US" sz="1600" dirty="0"/>
          </a:p>
          <a:p>
            <a:pPr marL="114300" lvl="1">
              <a:buClr>
                <a:srgbClr val="3DC5C5"/>
              </a:buClr>
              <a:defRPr/>
            </a:pPr>
            <a:endParaRPr lang="en-US" sz="1600" dirty="0"/>
          </a:p>
          <a:p>
            <a:pPr marL="114300" lvl="1">
              <a:buClr>
                <a:srgbClr val="3DC5C5"/>
              </a:buClr>
              <a:defRPr/>
            </a:pPr>
            <a:r>
              <a:rPr lang="en-US" sz="1600" dirty="0" err="1"/>
              <a:t>Vậy</a:t>
            </a:r>
            <a:r>
              <a:rPr lang="en-US" sz="1600" dirty="0"/>
              <a:t>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/>
              <a:t>gán</a:t>
            </a:r>
            <a:r>
              <a:rPr lang="en-US" sz="1600" dirty="0"/>
              <a:t> </a:t>
            </a: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đa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xấu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(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so </a:t>
            </a:r>
            <a:r>
              <a:rPr lang="en-US" sz="1600" dirty="0" err="1"/>
              <a:t>sánh</a:t>
            </a:r>
            <a:r>
              <a:rPr lang="en-US" sz="1600" dirty="0"/>
              <a:t> </a:t>
            </a:r>
            <a:r>
              <a:rPr lang="en-US" sz="1600" dirty="0" err="1"/>
              <a:t>đều</a:t>
            </a:r>
            <a:r>
              <a:rPr lang="en-US" sz="1600" dirty="0"/>
              <a:t> </a:t>
            </a:r>
            <a:r>
              <a:rPr lang="en-US" sz="1600" dirty="0" err="1"/>
              <a:t>luôn</a:t>
            </a:r>
            <a:r>
              <a:rPr lang="en-US" sz="1600" dirty="0"/>
              <a:t> </a:t>
            </a:r>
            <a:r>
              <a:rPr lang="en-US" sz="1600" dirty="0" err="1"/>
              <a:t>thỏa</a:t>
            </a:r>
            <a:r>
              <a:rPr lang="en-US" sz="1600" dirty="0"/>
              <a:t>)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: </a:t>
            </a:r>
          </a:p>
          <a:p>
            <a:pPr marL="114300" lvl="1">
              <a:buClr>
                <a:srgbClr val="3DC5C5"/>
              </a:buClr>
              <a:defRPr/>
            </a:pPr>
            <a:r>
              <a:rPr lang="en-US" sz="1600" dirty="0"/>
              <a:t>4 * (n - 1) + n * (n – 1) / 2 =&gt;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dám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luận</a:t>
            </a:r>
            <a:r>
              <a:rPr lang="en-US" sz="1600" dirty="0"/>
              <a:t> </a:t>
            </a:r>
            <a:r>
              <a:rPr lang="en-US" sz="1600" dirty="0" err="1"/>
              <a:t>vì</a:t>
            </a:r>
            <a:r>
              <a:rPr lang="en-US" sz="1600" dirty="0"/>
              <a:t> tr</a:t>
            </a:r>
            <a:r>
              <a:rPr lang="vi-VN" sz="1600" dirty="0"/>
              <a:t>ư</a:t>
            </a:r>
            <a:r>
              <a:rPr lang="en-US" sz="1600" dirty="0" err="1"/>
              <a:t>ờng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xấu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nhiên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ta </a:t>
            </a:r>
            <a:r>
              <a:rPr lang="en-US" sz="1600" dirty="0" err="1"/>
              <a:t>có</a:t>
            </a:r>
            <a:r>
              <a:rPr lang="en-US" sz="1600" dirty="0"/>
              <a:t> 1 </a:t>
            </a:r>
            <a:r>
              <a:rPr lang="en-US" sz="1600" dirty="0" err="1"/>
              <a:t>quy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=&gt; if </a:t>
            </a:r>
            <a:r>
              <a:rPr lang="en-US" sz="1600" dirty="0" err="1"/>
              <a:t>thỏa</a:t>
            </a:r>
            <a:r>
              <a:rPr lang="en-US" sz="1600" dirty="0"/>
              <a:t> &gt;= 70%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suất</a:t>
            </a:r>
            <a:endParaRPr lang="en-US" sz="1600" dirty="0"/>
          </a:p>
          <a:p>
            <a:pPr marL="114300" lvl="1">
              <a:buClr>
                <a:srgbClr val="3DC5C5"/>
              </a:buClr>
              <a:defRPr/>
            </a:pPr>
            <a:endParaRPr lang="en-US" sz="1600" dirty="0"/>
          </a:p>
          <a:p>
            <a:pPr marL="114300" lvl="1">
              <a:buClr>
                <a:srgbClr val="3DC5C5"/>
              </a:buClr>
              <a:defRPr/>
            </a:pPr>
            <a:endParaRPr lang="en-US" sz="1600" dirty="0"/>
          </a:p>
          <a:p>
            <a:pPr marL="114300" lvl="1">
              <a:buClr>
                <a:srgbClr val="3DC5C5"/>
              </a:buClr>
              <a:defRPr/>
            </a:pPr>
            <a:r>
              <a:rPr lang="en-US" sz="1600" dirty="0" err="1"/>
              <a:t>Vậy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sắp</a:t>
            </a:r>
            <a:r>
              <a:rPr lang="en-US" sz="1600" dirty="0"/>
              <a:t> </a:t>
            </a:r>
            <a:r>
              <a:rPr lang="en-US" sz="1600" dirty="0" err="1"/>
              <a:t>xếp</a:t>
            </a:r>
            <a:r>
              <a:rPr lang="en-US" sz="1600" dirty="0"/>
              <a:t> </a:t>
            </a:r>
            <a:r>
              <a:rPr lang="en-US" sz="1600" dirty="0" err="1"/>
              <a:t>kiểu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b="1" u="sng" dirty="0" err="1"/>
              <a:t>độ</a:t>
            </a:r>
            <a:r>
              <a:rPr lang="en-US" sz="1600" b="1" u="sng" dirty="0"/>
              <a:t> </a:t>
            </a:r>
            <a:r>
              <a:rPr lang="en-US" sz="1600" b="1" u="sng" dirty="0" err="1"/>
              <a:t>phức</a:t>
            </a:r>
            <a:r>
              <a:rPr lang="en-US" sz="1600" b="1" u="sng" dirty="0"/>
              <a:t> </a:t>
            </a:r>
            <a:r>
              <a:rPr lang="en-US" sz="1600" b="1" u="sng" dirty="0" err="1"/>
              <a:t>tạp</a:t>
            </a:r>
            <a:r>
              <a:rPr lang="en-US" sz="1600" b="1" u="sng" dirty="0"/>
              <a:t> </a:t>
            </a:r>
            <a:r>
              <a:rPr lang="en-US" sz="1600" b="1" u="sng" dirty="0" err="1"/>
              <a:t>là</a:t>
            </a:r>
            <a:r>
              <a:rPr lang="en-US" sz="1600" b="1" u="sng" dirty="0"/>
              <a:t> O(n</a:t>
            </a:r>
            <a:r>
              <a:rPr lang="en-US" sz="1600" b="1" u="sng" baseline="30000" dirty="0"/>
              <a:t>2</a:t>
            </a:r>
            <a:r>
              <a:rPr lang="en-US" sz="1600" b="1" u="sng" dirty="0"/>
              <a:t>)</a:t>
            </a:r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4101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1505</Words>
  <Application>Microsoft Office PowerPoint</Application>
  <PresentationFormat>Trình chiếu Trên màn hình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NguyenVietNamSon</dc:creator>
  <cp:lastModifiedBy>Nguyễn Việt Nam Sơn</cp:lastModifiedBy>
  <cp:revision>196</cp:revision>
  <dcterms:modified xsi:type="dcterms:W3CDTF">2020-02-24T03:09:24Z</dcterms:modified>
</cp:coreProperties>
</file>