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378"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6" r:id="rId42"/>
    <p:sldId id="295" r:id="rId43"/>
    <p:sldId id="297" r:id="rId44"/>
    <p:sldId id="379"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4" r:id="rId90"/>
    <p:sldId id="345" r:id="rId91"/>
    <p:sldId id="346" r:id="rId92"/>
    <p:sldId id="342" r:id="rId93"/>
    <p:sldId id="343"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 id="377"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 id="398" r:id="rId143"/>
    <p:sldId id="399" r:id="rId144"/>
    <p:sldId id="493" r:id="rId145"/>
    <p:sldId id="400" r:id="rId146"/>
    <p:sldId id="401" r:id="rId147"/>
    <p:sldId id="402" r:id="rId148"/>
    <p:sldId id="403" r:id="rId149"/>
    <p:sldId id="404" r:id="rId150"/>
    <p:sldId id="405" r:id="rId151"/>
    <p:sldId id="406" r:id="rId152"/>
    <p:sldId id="407" r:id="rId153"/>
    <p:sldId id="408" r:id="rId154"/>
    <p:sldId id="489" r:id="rId155"/>
    <p:sldId id="409" r:id="rId156"/>
    <p:sldId id="411" r:id="rId157"/>
    <p:sldId id="412" r:id="rId158"/>
    <p:sldId id="416" r:id="rId159"/>
    <p:sldId id="417" r:id="rId160"/>
    <p:sldId id="418" r:id="rId161"/>
    <p:sldId id="420" r:id="rId162"/>
    <p:sldId id="419" r:id="rId163"/>
    <p:sldId id="410" r:id="rId164"/>
    <p:sldId id="421" r:id="rId165"/>
    <p:sldId id="490" r:id="rId166"/>
    <p:sldId id="422" r:id="rId167"/>
    <p:sldId id="423" r:id="rId168"/>
    <p:sldId id="424" r:id="rId169"/>
    <p:sldId id="425" r:id="rId170"/>
    <p:sldId id="426" r:id="rId171"/>
    <p:sldId id="427" r:id="rId172"/>
    <p:sldId id="428" r:id="rId173"/>
    <p:sldId id="429" r:id="rId174"/>
    <p:sldId id="491"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1" r:id="rId196"/>
    <p:sldId id="452" r:id="rId197"/>
    <p:sldId id="453" r:id="rId198"/>
    <p:sldId id="455" r:id="rId199"/>
    <p:sldId id="454" r:id="rId200"/>
    <p:sldId id="456" r:id="rId201"/>
    <p:sldId id="457" r:id="rId202"/>
    <p:sldId id="458" r:id="rId203"/>
    <p:sldId id="459" r:id="rId204"/>
    <p:sldId id="460" r:id="rId205"/>
    <p:sldId id="461" r:id="rId206"/>
    <p:sldId id="462" r:id="rId207"/>
    <p:sldId id="463" r:id="rId208"/>
    <p:sldId id="464" r:id="rId209"/>
    <p:sldId id="465" r:id="rId210"/>
    <p:sldId id="466" r:id="rId211"/>
    <p:sldId id="467" r:id="rId212"/>
    <p:sldId id="468" r:id="rId213"/>
    <p:sldId id="469" r:id="rId214"/>
    <p:sldId id="470" r:id="rId215"/>
    <p:sldId id="494" r:id="rId216"/>
    <p:sldId id="471" r:id="rId217"/>
    <p:sldId id="472" r:id="rId218"/>
    <p:sldId id="473" r:id="rId219"/>
    <p:sldId id="474" r:id="rId220"/>
    <p:sldId id="487" r:id="rId221"/>
    <p:sldId id="475" r:id="rId222"/>
    <p:sldId id="476" r:id="rId223"/>
    <p:sldId id="477" r:id="rId224"/>
    <p:sldId id="478" r:id="rId225"/>
    <p:sldId id="479" r:id="rId226"/>
    <p:sldId id="492" r:id="rId227"/>
    <p:sldId id="495" r:id="rId228"/>
    <p:sldId id="496" r:id="rId229"/>
    <p:sldId id="497" r:id="rId230"/>
    <p:sldId id="480" r:id="rId231"/>
    <p:sldId id="481" r:id="rId232"/>
    <p:sldId id="482" r:id="rId233"/>
    <p:sldId id="483" r:id="rId234"/>
    <p:sldId id="484" r:id="rId235"/>
    <p:sldId id="485" r:id="rId236"/>
    <p:sldId id="486" r:id="rId237"/>
    <p:sldId id="488" r:id="rId2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77" d="100"/>
          <a:sy n="77" d="100"/>
        </p:scale>
        <p:origin x="49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presProps" Target="presProp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viewProps" Target="viewProp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tableStyles" Target="tableStyle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1B89B-1C0C-44BD-A82F-EDB18E4DDA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85EB6D-B47E-469C-9009-88ED39E65F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111B0C-D90D-4123-BFA7-28E6912B4176}"/>
              </a:ext>
            </a:extLst>
          </p:cNvPr>
          <p:cNvSpPr>
            <a:spLocks noGrp="1"/>
          </p:cNvSpPr>
          <p:nvPr>
            <p:ph type="dt" sz="half" idx="10"/>
          </p:nvPr>
        </p:nvSpPr>
        <p:spPr/>
        <p:txBody>
          <a:bodyPr/>
          <a:lstStyle/>
          <a:p>
            <a:fld id="{811481CC-A275-4601-8F84-E83508065AEF}" type="datetimeFigureOut">
              <a:rPr lang="en-US" smtClean="0"/>
              <a:t>11/11/2020</a:t>
            </a:fld>
            <a:endParaRPr lang="en-US"/>
          </a:p>
        </p:txBody>
      </p:sp>
      <p:sp>
        <p:nvSpPr>
          <p:cNvPr id="5" name="Footer Placeholder 4">
            <a:extLst>
              <a:ext uri="{FF2B5EF4-FFF2-40B4-BE49-F238E27FC236}">
                <a16:creationId xmlns:a16="http://schemas.microsoft.com/office/drawing/2014/main" id="{09568949-13F2-4C85-A836-D87C34AC0D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9DD974-C282-4D94-BE9E-08A7667F895B}"/>
              </a:ext>
            </a:extLst>
          </p:cNvPr>
          <p:cNvSpPr>
            <a:spLocks noGrp="1"/>
          </p:cNvSpPr>
          <p:nvPr>
            <p:ph type="sldNum" sz="quarter" idx="12"/>
          </p:nvPr>
        </p:nvSpPr>
        <p:spPr/>
        <p:txBody>
          <a:bodyPr/>
          <a:lstStyle/>
          <a:p>
            <a:fld id="{10F12C69-C5FB-4351-8D40-6409903B76A9}" type="slidenum">
              <a:rPr lang="en-US" smtClean="0"/>
              <a:t>‹#›</a:t>
            </a:fld>
            <a:endParaRPr lang="en-US"/>
          </a:p>
        </p:txBody>
      </p:sp>
    </p:spTree>
    <p:extLst>
      <p:ext uri="{BB962C8B-B14F-4D97-AF65-F5344CB8AC3E}">
        <p14:creationId xmlns:p14="http://schemas.microsoft.com/office/powerpoint/2010/main" val="2476981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0DF0-E64D-4361-9D94-550B7F5D2B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88204A-A961-4886-A813-BD798EAE18C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0A5E96-5767-4ECB-88B5-88CD12BBEE6F}"/>
              </a:ext>
            </a:extLst>
          </p:cNvPr>
          <p:cNvSpPr>
            <a:spLocks noGrp="1"/>
          </p:cNvSpPr>
          <p:nvPr>
            <p:ph type="dt" sz="half" idx="10"/>
          </p:nvPr>
        </p:nvSpPr>
        <p:spPr/>
        <p:txBody>
          <a:bodyPr/>
          <a:lstStyle/>
          <a:p>
            <a:fld id="{811481CC-A275-4601-8F84-E83508065AEF}" type="datetimeFigureOut">
              <a:rPr lang="en-US" smtClean="0"/>
              <a:t>11/11/2020</a:t>
            </a:fld>
            <a:endParaRPr lang="en-US"/>
          </a:p>
        </p:txBody>
      </p:sp>
      <p:sp>
        <p:nvSpPr>
          <p:cNvPr id="5" name="Footer Placeholder 4">
            <a:extLst>
              <a:ext uri="{FF2B5EF4-FFF2-40B4-BE49-F238E27FC236}">
                <a16:creationId xmlns:a16="http://schemas.microsoft.com/office/drawing/2014/main" id="{E5248D36-9E84-41E1-88A6-0C307CCC62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EE2690-6DB9-4A60-BBDF-8C879FA03B0B}"/>
              </a:ext>
            </a:extLst>
          </p:cNvPr>
          <p:cNvSpPr>
            <a:spLocks noGrp="1"/>
          </p:cNvSpPr>
          <p:nvPr>
            <p:ph type="sldNum" sz="quarter" idx="12"/>
          </p:nvPr>
        </p:nvSpPr>
        <p:spPr/>
        <p:txBody>
          <a:bodyPr/>
          <a:lstStyle/>
          <a:p>
            <a:fld id="{10F12C69-C5FB-4351-8D40-6409903B76A9}" type="slidenum">
              <a:rPr lang="en-US" smtClean="0"/>
              <a:t>‹#›</a:t>
            </a:fld>
            <a:endParaRPr lang="en-US"/>
          </a:p>
        </p:txBody>
      </p:sp>
    </p:spTree>
    <p:extLst>
      <p:ext uri="{BB962C8B-B14F-4D97-AF65-F5344CB8AC3E}">
        <p14:creationId xmlns:p14="http://schemas.microsoft.com/office/powerpoint/2010/main" val="4008489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4970B1-ED71-44C1-B469-244B2F72CA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81D256-956E-47AB-B285-EDD908895A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E4284A-FA1C-43F1-95EE-E514C972531C}"/>
              </a:ext>
            </a:extLst>
          </p:cNvPr>
          <p:cNvSpPr>
            <a:spLocks noGrp="1"/>
          </p:cNvSpPr>
          <p:nvPr>
            <p:ph type="dt" sz="half" idx="10"/>
          </p:nvPr>
        </p:nvSpPr>
        <p:spPr/>
        <p:txBody>
          <a:bodyPr/>
          <a:lstStyle/>
          <a:p>
            <a:fld id="{811481CC-A275-4601-8F84-E83508065AEF}" type="datetimeFigureOut">
              <a:rPr lang="en-US" smtClean="0"/>
              <a:t>11/11/2020</a:t>
            </a:fld>
            <a:endParaRPr lang="en-US"/>
          </a:p>
        </p:txBody>
      </p:sp>
      <p:sp>
        <p:nvSpPr>
          <p:cNvPr id="5" name="Footer Placeholder 4">
            <a:extLst>
              <a:ext uri="{FF2B5EF4-FFF2-40B4-BE49-F238E27FC236}">
                <a16:creationId xmlns:a16="http://schemas.microsoft.com/office/drawing/2014/main" id="{9D703554-D08F-4D7C-B88E-E18EF9350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F9EDC5-6AAB-48AE-8FCC-6E500764446F}"/>
              </a:ext>
            </a:extLst>
          </p:cNvPr>
          <p:cNvSpPr>
            <a:spLocks noGrp="1"/>
          </p:cNvSpPr>
          <p:nvPr>
            <p:ph type="sldNum" sz="quarter" idx="12"/>
          </p:nvPr>
        </p:nvSpPr>
        <p:spPr/>
        <p:txBody>
          <a:bodyPr/>
          <a:lstStyle/>
          <a:p>
            <a:fld id="{10F12C69-C5FB-4351-8D40-6409903B76A9}" type="slidenum">
              <a:rPr lang="en-US" smtClean="0"/>
              <a:t>‹#›</a:t>
            </a:fld>
            <a:endParaRPr lang="en-US"/>
          </a:p>
        </p:txBody>
      </p:sp>
    </p:spTree>
    <p:extLst>
      <p:ext uri="{BB962C8B-B14F-4D97-AF65-F5344CB8AC3E}">
        <p14:creationId xmlns:p14="http://schemas.microsoft.com/office/powerpoint/2010/main" val="3145133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B0742-EDEB-44DE-A671-524786B84A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FB31A3-88C7-4A50-AE7E-91B8FAB6DA2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4BAA96-47AE-42FE-BD49-5D4E1E79A7AF}"/>
              </a:ext>
            </a:extLst>
          </p:cNvPr>
          <p:cNvSpPr>
            <a:spLocks noGrp="1"/>
          </p:cNvSpPr>
          <p:nvPr>
            <p:ph type="dt" sz="half" idx="10"/>
          </p:nvPr>
        </p:nvSpPr>
        <p:spPr/>
        <p:txBody>
          <a:bodyPr/>
          <a:lstStyle/>
          <a:p>
            <a:fld id="{811481CC-A275-4601-8F84-E83508065AEF}" type="datetimeFigureOut">
              <a:rPr lang="en-US" smtClean="0"/>
              <a:t>11/11/2020</a:t>
            </a:fld>
            <a:endParaRPr lang="en-US"/>
          </a:p>
        </p:txBody>
      </p:sp>
      <p:sp>
        <p:nvSpPr>
          <p:cNvPr id="5" name="Footer Placeholder 4">
            <a:extLst>
              <a:ext uri="{FF2B5EF4-FFF2-40B4-BE49-F238E27FC236}">
                <a16:creationId xmlns:a16="http://schemas.microsoft.com/office/drawing/2014/main" id="{10AF4AA4-0B2D-4AD6-826A-0FD493236F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AE500A-AD57-428A-9ED4-BFD5AC71F95C}"/>
              </a:ext>
            </a:extLst>
          </p:cNvPr>
          <p:cNvSpPr>
            <a:spLocks noGrp="1"/>
          </p:cNvSpPr>
          <p:nvPr>
            <p:ph type="sldNum" sz="quarter" idx="12"/>
          </p:nvPr>
        </p:nvSpPr>
        <p:spPr/>
        <p:txBody>
          <a:bodyPr/>
          <a:lstStyle/>
          <a:p>
            <a:fld id="{10F12C69-C5FB-4351-8D40-6409903B76A9}" type="slidenum">
              <a:rPr lang="en-US" smtClean="0"/>
              <a:t>‹#›</a:t>
            </a:fld>
            <a:endParaRPr lang="en-US"/>
          </a:p>
        </p:txBody>
      </p:sp>
    </p:spTree>
    <p:extLst>
      <p:ext uri="{BB962C8B-B14F-4D97-AF65-F5344CB8AC3E}">
        <p14:creationId xmlns:p14="http://schemas.microsoft.com/office/powerpoint/2010/main" val="425950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B853-6CA0-4224-AB82-898D0431DE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C6CEB9-B9E8-4EC9-B4F3-0F8C28F23D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2F70232-3491-4BC6-9C9E-74A5098AE8E7}"/>
              </a:ext>
            </a:extLst>
          </p:cNvPr>
          <p:cNvSpPr>
            <a:spLocks noGrp="1"/>
          </p:cNvSpPr>
          <p:nvPr>
            <p:ph type="dt" sz="half" idx="10"/>
          </p:nvPr>
        </p:nvSpPr>
        <p:spPr/>
        <p:txBody>
          <a:bodyPr/>
          <a:lstStyle/>
          <a:p>
            <a:fld id="{811481CC-A275-4601-8F84-E83508065AEF}" type="datetimeFigureOut">
              <a:rPr lang="en-US" smtClean="0"/>
              <a:t>11/11/2020</a:t>
            </a:fld>
            <a:endParaRPr lang="en-US"/>
          </a:p>
        </p:txBody>
      </p:sp>
      <p:sp>
        <p:nvSpPr>
          <p:cNvPr id="5" name="Footer Placeholder 4">
            <a:extLst>
              <a:ext uri="{FF2B5EF4-FFF2-40B4-BE49-F238E27FC236}">
                <a16:creationId xmlns:a16="http://schemas.microsoft.com/office/drawing/2014/main" id="{02545BFD-1EE8-4E36-8594-1D326A7F8A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52DF85-CC85-4E4A-8000-65D0D7FDDD56}"/>
              </a:ext>
            </a:extLst>
          </p:cNvPr>
          <p:cNvSpPr>
            <a:spLocks noGrp="1"/>
          </p:cNvSpPr>
          <p:nvPr>
            <p:ph type="sldNum" sz="quarter" idx="12"/>
          </p:nvPr>
        </p:nvSpPr>
        <p:spPr/>
        <p:txBody>
          <a:bodyPr/>
          <a:lstStyle/>
          <a:p>
            <a:fld id="{10F12C69-C5FB-4351-8D40-6409903B76A9}" type="slidenum">
              <a:rPr lang="en-US" smtClean="0"/>
              <a:t>‹#›</a:t>
            </a:fld>
            <a:endParaRPr lang="en-US"/>
          </a:p>
        </p:txBody>
      </p:sp>
    </p:spTree>
    <p:extLst>
      <p:ext uri="{BB962C8B-B14F-4D97-AF65-F5344CB8AC3E}">
        <p14:creationId xmlns:p14="http://schemas.microsoft.com/office/powerpoint/2010/main" val="3158492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0454D-CB45-4AC7-87F3-6E95D2F71B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D08271-D641-40FB-AE62-463A498C74C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A2DF38-D66F-42C7-92CC-81996A24F85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3B618A-359D-41E1-9EEE-B15197FE3018}"/>
              </a:ext>
            </a:extLst>
          </p:cNvPr>
          <p:cNvSpPr>
            <a:spLocks noGrp="1"/>
          </p:cNvSpPr>
          <p:nvPr>
            <p:ph type="dt" sz="half" idx="10"/>
          </p:nvPr>
        </p:nvSpPr>
        <p:spPr/>
        <p:txBody>
          <a:bodyPr/>
          <a:lstStyle/>
          <a:p>
            <a:fld id="{811481CC-A275-4601-8F84-E83508065AEF}" type="datetimeFigureOut">
              <a:rPr lang="en-US" smtClean="0"/>
              <a:t>11/11/2020</a:t>
            </a:fld>
            <a:endParaRPr lang="en-US"/>
          </a:p>
        </p:txBody>
      </p:sp>
      <p:sp>
        <p:nvSpPr>
          <p:cNvPr id="6" name="Footer Placeholder 5">
            <a:extLst>
              <a:ext uri="{FF2B5EF4-FFF2-40B4-BE49-F238E27FC236}">
                <a16:creationId xmlns:a16="http://schemas.microsoft.com/office/drawing/2014/main" id="{273DDE4B-BD9C-425B-8314-EE13E9981B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436CAA-085B-4008-A867-B3FB1C1B6189}"/>
              </a:ext>
            </a:extLst>
          </p:cNvPr>
          <p:cNvSpPr>
            <a:spLocks noGrp="1"/>
          </p:cNvSpPr>
          <p:nvPr>
            <p:ph type="sldNum" sz="quarter" idx="12"/>
          </p:nvPr>
        </p:nvSpPr>
        <p:spPr/>
        <p:txBody>
          <a:bodyPr/>
          <a:lstStyle/>
          <a:p>
            <a:fld id="{10F12C69-C5FB-4351-8D40-6409903B76A9}" type="slidenum">
              <a:rPr lang="en-US" smtClean="0"/>
              <a:t>‹#›</a:t>
            </a:fld>
            <a:endParaRPr lang="en-US"/>
          </a:p>
        </p:txBody>
      </p:sp>
    </p:spTree>
    <p:extLst>
      <p:ext uri="{BB962C8B-B14F-4D97-AF65-F5344CB8AC3E}">
        <p14:creationId xmlns:p14="http://schemas.microsoft.com/office/powerpoint/2010/main" val="4156299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3C01F-EA85-47E6-88DC-51440E1151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534F9A-B2C5-4EA5-B407-AABA67D805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0BBBDAF-7BCA-4F9C-80EF-9E823563ECE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9C6F51-9456-4939-AB02-620A001937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39A4B27-7888-49CF-8BD2-167D9ABC0AE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FBF0E8-F654-4D84-A413-72F45208DE48}"/>
              </a:ext>
            </a:extLst>
          </p:cNvPr>
          <p:cNvSpPr>
            <a:spLocks noGrp="1"/>
          </p:cNvSpPr>
          <p:nvPr>
            <p:ph type="dt" sz="half" idx="10"/>
          </p:nvPr>
        </p:nvSpPr>
        <p:spPr/>
        <p:txBody>
          <a:bodyPr/>
          <a:lstStyle/>
          <a:p>
            <a:fld id="{811481CC-A275-4601-8F84-E83508065AEF}" type="datetimeFigureOut">
              <a:rPr lang="en-US" smtClean="0"/>
              <a:t>11/11/2020</a:t>
            </a:fld>
            <a:endParaRPr lang="en-US"/>
          </a:p>
        </p:txBody>
      </p:sp>
      <p:sp>
        <p:nvSpPr>
          <p:cNvPr id="8" name="Footer Placeholder 7">
            <a:extLst>
              <a:ext uri="{FF2B5EF4-FFF2-40B4-BE49-F238E27FC236}">
                <a16:creationId xmlns:a16="http://schemas.microsoft.com/office/drawing/2014/main" id="{6C195639-EEF6-455A-98F0-DDAB04A43A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9086AC-5308-47C0-9465-D8B96285ED93}"/>
              </a:ext>
            </a:extLst>
          </p:cNvPr>
          <p:cNvSpPr>
            <a:spLocks noGrp="1"/>
          </p:cNvSpPr>
          <p:nvPr>
            <p:ph type="sldNum" sz="quarter" idx="12"/>
          </p:nvPr>
        </p:nvSpPr>
        <p:spPr/>
        <p:txBody>
          <a:bodyPr/>
          <a:lstStyle/>
          <a:p>
            <a:fld id="{10F12C69-C5FB-4351-8D40-6409903B76A9}" type="slidenum">
              <a:rPr lang="en-US" smtClean="0"/>
              <a:t>‹#›</a:t>
            </a:fld>
            <a:endParaRPr lang="en-US"/>
          </a:p>
        </p:txBody>
      </p:sp>
    </p:spTree>
    <p:extLst>
      <p:ext uri="{BB962C8B-B14F-4D97-AF65-F5344CB8AC3E}">
        <p14:creationId xmlns:p14="http://schemas.microsoft.com/office/powerpoint/2010/main" val="3774904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20989-94C2-42D7-8CF2-09FA4A5A8E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6B2796-E63D-4461-AAF7-EB90D6091B89}"/>
              </a:ext>
            </a:extLst>
          </p:cNvPr>
          <p:cNvSpPr>
            <a:spLocks noGrp="1"/>
          </p:cNvSpPr>
          <p:nvPr>
            <p:ph type="dt" sz="half" idx="10"/>
          </p:nvPr>
        </p:nvSpPr>
        <p:spPr/>
        <p:txBody>
          <a:bodyPr/>
          <a:lstStyle/>
          <a:p>
            <a:fld id="{811481CC-A275-4601-8F84-E83508065AEF}" type="datetimeFigureOut">
              <a:rPr lang="en-US" smtClean="0"/>
              <a:t>11/11/2020</a:t>
            </a:fld>
            <a:endParaRPr lang="en-US"/>
          </a:p>
        </p:txBody>
      </p:sp>
      <p:sp>
        <p:nvSpPr>
          <p:cNvPr id="4" name="Footer Placeholder 3">
            <a:extLst>
              <a:ext uri="{FF2B5EF4-FFF2-40B4-BE49-F238E27FC236}">
                <a16:creationId xmlns:a16="http://schemas.microsoft.com/office/drawing/2014/main" id="{CBD38635-405E-4C7B-A07B-D6B9AACBD9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EA9C24-5B1F-47F8-8F8B-D0A9FBA8453F}"/>
              </a:ext>
            </a:extLst>
          </p:cNvPr>
          <p:cNvSpPr>
            <a:spLocks noGrp="1"/>
          </p:cNvSpPr>
          <p:nvPr>
            <p:ph type="sldNum" sz="quarter" idx="12"/>
          </p:nvPr>
        </p:nvSpPr>
        <p:spPr/>
        <p:txBody>
          <a:bodyPr/>
          <a:lstStyle/>
          <a:p>
            <a:fld id="{10F12C69-C5FB-4351-8D40-6409903B76A9}" type="slidenum">
              <a:rPr lang="en-US" smtClean="0"/>
              <a:t>‹#›</a:t>
            </a:fld>
            <a:endParaRPr lang="en-US"/>
          </a:p>
        </p:txBody>
      </p:sp>
    </p:spTree>
    <p:extLst>
      <p:ext uri="{BB962C8B-B14F-4D97-AF65-F5344CB8AC3E}">
        <p14:creationId xmlns:p14="http://schemas.microsoft.com/office/powerpoint/2010/main" val="1574863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F7BC81-4848-4615-A412-AEF464024FEB}"/>
              </a:ext>
            </a:extLst>
          </p:cNvPr>
          <p:cNvSpPr>
            <a:spLocks noGrp="1"/>
          </p:cNvSpPr>
          <p:nvPr>
            <p:ph type="dt" sz="half" idx="10"/>
          </p:nvPr>
        </p:nvSpPr>
        <p:spPr/>
        <p:txBody>
          <a:bodyPr/>
          <a:lstStyle/>
          <a:p>
            <a:fld id="{811481CC-A275-4601-8F84-E83508065AEF}" type="datetimeFigureOut">
              <a:rPr lang="en-US" smtClean="0"/>
              <a:t>11/11/2020</a:t>
            </a:fld>
            <a:endParaRPr lang="en-US"/>
          </a:p>
        </p:txBody>
      </p:sp>
      <p:sp>
        <p:nvSpPr>
          <p:cNvPr id="3" name="Footer Placeholder 2">
            <a:extLst>
              <a:ext uri="{FF2B5EF4-FFF2-40B4-BE49-F238E27FC236}">
                <a16:creationId xmlns:a16="http://schemas.microsoft.com/office/drawing/2014/main" id="{E5188E9A-00BF-40B6-9572-2416436CED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5E98DA-AD0E-4196-82BE-BA7DD3FC0C9C}"/>
              </a:ext>
            </a:extLst>
          </p:cNvPr>
          <p:cNvSpPr>
            <a:spLocks noGrp="1"/>
          </p:cNvSpPr>
          <p:nvPr>
            <p:ph type="sldNum" sz="quarter" idx="12"/>
          </p:nvPr>
        </p:nvSpPr>
        <p:spPr/>
        <p:txBody>
          <a:bodyPr/>
          <a:lstStyle/>
          <a:p>
            <a:fld id="{10F12C69-C5FB-4351-8D40-6409903B76A9}" type="slidenum">
              <a:rPr lang="en-US" smtClean="0"/>
              <a:t>‹#›</a:t>
            </a:fld>
            <a:endParaRPr lang="en-US"/>
          </a:p>
        </p:txBody>
      </p:sp>
    </p:spTree>
    <p:extLst>
      <p:ext uri="{BB962C8B-B14F-4D97-AF65-F5344CB8AC3E}">
        <p14:creationId xmlns:p14="http://schemas.microsoft.com/office/powerpoint/2010/main" val="3909164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65C5A-A46A-4297-A83E-9E1530EB8D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935B2A-C6F0-48E9-A624-3388EEE560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7C21EF-C56A-4336-9263-BEA6D6AFA8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A73D18-4AC3-48C2-B63B-DDA5EDD176E6}"/>
              </a:ext>
            </a:extLst>
          </p:cNvPr>
          <p:cNvSpPr>
            <a:spLocks noGrp="1"/>
          </p:cNvSpPr>
          <p:nvPr>
            <p:ph type="dt" sz="half" idx="10"/>
          </p:nvPr>
        </p:nvSpPr>
        <p:spPr/>
        <p:txBody>
          <a:bodyPr/>
          <a:lstStyle/>
          <a:p>
            <a:fld id="{811481CC-A275-4601-8F84-E83508065AEF}" type="datetimeFigureOut">
              <a:rPr lang="en-US" smtClean="0"/>
              <a:t>11/11/2020</a:t>
            </a:fld>
            <a:endParaRPr lang="en-US"/>
          </a:p>
        </p:txBody>
      </p:sp>
      <p:sp>
        <p:nvSpPr>
          <p:cNvPr id="6" name="Footer Placeholder 5">
            <a:extLst>
              <a:ext uri="{FF2B5EF4-FFF2-40B4-BE49-F238E27FC236}">
                <a16:creationId xmlns:a16="http://schemas.microsoft.com/office/drawing/2014/main" id="{E65A3191-2F04-43E4-BC1B-12FCD0567C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EEA85D-126C-4304-8E3A-911A44F8278D}"/>
              </a:ext>
            </a:extLst>
          </p:cNvPr>
          <p:cNvSpPr>
            <a:spLocks noGrp="1"/>
          </p:cNvSpPr>
          <p:nvPr>
            <p:ph type="sldNum" sz="quarter" idx="12"/>
          </p:nvPr>
        </p:nvSpPr>
        <p:spPr/>
        <p:txBody>
          <a:bodyPr/>
          <a:lstStyle/>
          <a:p>
            <a:fld id="{10F12C69-C5FB-4351-8D40-6409903B76A9}" type="slidenum">
              <a:rPr lang="en-US" smtClean="0"/>
              <a:t>‹#›</a:t>
            </a:fld>
            <a:endParaRPr lang="en-US"/>
          </a:p>
        </p:txBody>
      </p:sp>
    </p:spTree>
    <p:extLst>
      <p:ext uri="{BB962C8B-B14F-4D97-AF65-F5344CB8AC3E}">
        <p14:creationId xmlns:p14="http://schemas.microsoft.com/office/powerpoint/2010/main" val="2912270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2053B-2C72-4E4D-83AB-11EC773BA2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88CCE4-D062-442F-AF36-37534E8527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8014F5-C64F-4B33-95D3-5E22BF66FB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E73932-A07F-419E-B428-73EF32F450AC}"/>
              </a:ext>
            </a:extLst>
          </p:cNvPr>
          <p:cNvSpPr>
            <a:spLocks noGrp="1"/>
          </p:cNvSpPr>
          <p:nvPr>
            <p:ph type="dt" sz="half" idx="10"/>
          </p:nvPr>
        </p:nvSpPr>
        <p:spPr/>
        <p:txBody>
          <a:bodyPr/>
          <a:lstStyle/>
          <a:p>
            <a:fld id="{811481CC-A275-4601-8F84-E83508065AEF}" type="datetimeFigureOut">
              <a:rPr lang="en-US" smtClean="0"/>
              <a:t>11/11/2020</a:t>
            </a:fld>
            <a:endParaRPr lang="en-US"/>
          </a:p>
        </p:txBody>
      </p:sp>
      <p:sp>
        <p:nvSpPr>
          <p:cNvPr id="6" name="Footer Placeholder 5">
            <a:extLst>
              <a:ext uri="{FF2B5EF4-FFF2-40B4-BE49-F238E27FC236}">
                <a16:creationId xmlns:a16="http://schemas.microsoft.com/office/drawing/2014/main" id="{7B047869-ED13-4039-B0AB-BF52760F24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F4F596-E1D6-4C02-9981-5C936A3E4D95}"/>
              </a:ext>
            </a:extLst>
          </p:cNvPr>
          <p:cNvSpPr>
            <a:spLocks noGrp="1"/>
          </p:cNvSpPr>
          <p:nvPr>
            <p:ph type="sldNum" sz="quarter" idx="12"/>
          </p:nvPr>
        </p:nvSpPr>
        <p:spPr/>
        <p:txBody>
          <a:bodyPr/>
          <a:lstStyle/>
          <a:p>
            <a:fld id="{10F12C69-C5FB-4351-8D40-6409903B76A9}" type="slidenum">
              <a:rPr lang="en-US" smtClean="0"/>
              <a:t>‹#›</a:t>
            </a:fld>
            <a:endParaRPr lang="en-US"/>
          </a:p>
        </p:txBody>
      </p:sp>
    </p:spTree>
    <p:extLst>
      <p:ext uri="{BB962C8B-B14F-4D97-AF65-F5344CB8AC3E}">
        <p14:creationId xmlns:p14="http://schemas.microsoft.com/office/powerpoint/2010/main" val="72506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76B432-6356-4AF0-BAEF-A4AA273DB5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02501B-3E52-4099-B9D9-BC364BC741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6BE866-6F11-4BC4-83F8-8104842249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1481CC-A275-4601-8F84-E83508065AEF}" type="datetimeFigureOut">
              <a:rPr lang="en-US" smtClean="0"/>
              <a:t>11/11/2020</a:t>
            </a:fld>
            <a:endParaRPr lang="en-US"/>
          </a:p>
        </p:txBody>
      </p:sp>
      <p:sp>
        <p:nvSpPr>
          <p:cNvPr id="5" name="Footer Placeholder 4">
            <a:extLst>
              <a:ext uri="{FF2B5EF4-FFF2-40B4-BE49-F238E27FC236}">
                <a16:creationId xmlns:a16="http://schemas.microsoft.com/office/drawing/2014/main" id="{FA38FC6B-2E86-4831-9DD3-40E9A0900D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38E421-7304-4673-8DD4-B5B59589B3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F12C69-C5FB-4351-8D40-6409903B76A9}" type="slidenum">
              <a:rPr lang="en-US" smtClean="0"/>
              <a:t>‹#›</a:t>
            </a:fld>
            <a:endParaRPr lang="en-US"/>
          </a:p>
        </p:txBody>
      </p:sp>
    </p:spTree>
    <p:extLst>
      <p:ext uri="{BB962C8B-B14F-4D97-AF65-F5344CB8AC3E}">
        <p14:creationId xmlns:p14="http://schemas.microsoft.com/office/powerpoint/2010/main" val="2073503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1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1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1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1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1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1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1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1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2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2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2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1.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2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1.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5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5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5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5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5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5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5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5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5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6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6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6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6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6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6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6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6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6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7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7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7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7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7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7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7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7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7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8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8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8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8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8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8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8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8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8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9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9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9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9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9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9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9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9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9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27E12-FD42-4396-BC24-88B695B2ED11}"/>
              </a:ext>
            </a:extLst>
          </p:cNvPr>
          <p:cNvSpPr>
            <a:spLocks noGrp="1"/>
          </p:cNvSpPr>
          <p:nvPr>
            <p:ph type="ctrTitle"/>
          </p:nvPr>
        </p:nvSpPr>
        <p:spPr/>
        <p:txBody>
          <a:bodyPr>
            <a:normAutofit/>
          </a:bodyPr>
          <a:lstStyle/>
          <a:p>
            <a:r>
              <a:rPr lang="en-US" sz="9600" b="1" dirty="0">
                <a:solidFill>
                  <a:srgbClr val="0070C0"/>
                </a:solidFill>
              </a:rPr>
              <a:t>LINKED LISTS</a:t>
            </a:r>
          </a:p>
        </p:txBody>
      </p:sp>
      <p:sp>
        <p:nvSpPr>
          <p:cNvPr id="3" name="Subtitle 2">
            <a:extLst>
              <a:ext uri="{FF2B5EF4-FFF2-40B4-BE49-F238E27FC236}">
                <a16:creationId xmlns:a16="http://schemas.microsoft.com/office/drawing/2014/main" id="{9E4ABA25-5148-4C47-B306-ACF9337B0262}"/>
              </a:ext>
            </a:extLst>
          </p:cNvPr>
          <p:cNvSpPr>
            <a:spLocks noGrp="1"/>
          </p:cNvSpPr>
          <p:nvPr>
            <p:ph type="subTitle" idx="1"/>
          </p:nvPr>
        </p:nvSpPr>
        <p:spPr/>
        <p:txBody>
          <a:bodyPr/>
          <a:lstStyle/>
          <a:p>
            <a:endParaRPr lang="en-US" dirty="0"/>
          </a:p>
          <a:p>
            <a:r>
              <a:rPr lang="en-US" dirty="0"/>
              <a:t>Dr. John D. Goulden</a:t>
            </a:r>
          </a:p>
        </p:txBody>
      </p:sp>
    </p:spTree>
    <p:extLst>
      <p:ext uri="{BB962C8B-B14F-4D97-AF65-F5344CB8AC3E}">
        <p14:creationId xmlns:p14="http://schemas.microsoft.com/office/powerpoint/2010/main" val="2441294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3540168"/>
            <a:ext cx="10515600" cy="3100257"/>
          </a:xfrm>
        </p:spPr>
        <p:txBody>
          <a:bodyPr/>
          <a:lstStyle/>
          <a:p>
            <a:pPr marL="0" indent="0">
              <a:buNone/>
            </a:pPr>
            <a:r>
              <a:rPr lang="en-US" dirty="0"/>
              <a:t>Beta is the new head of the list. To insert a new head:</a:t>
            </a:r>
          </a:p>
          <a:p>
            <a:pPr marL="0" indent="0">
              <a:buNone/>
            </a:pPr>
            <a:r>
              <a:rPr lang="en-US" dirty="0"/>
              <a:t>	</a:t>
            </a:r>
          </a:p>
          <a:p>
            <a:pPr marL="0" indent="0">
              <a:buNone/>
            </a:pPr>
            <a:r>
              <a:rPr lang="en-US" dirty="0"/>
              <a:t>	Link the new head node to the old head node</a:t>
            </a:r>
          </a:p>
          <a:p>
            <a:pPr marL="0" indent="0">
              <a:buNone/>
            </a:pPr>
            <a:r>
              <a:rPr lang="en-US" dirty="0"/>
              <a:t>	Make the new node the new head</a:t>
            </a:r>
          </a:p>
          <a:p>
            <a:pPr marL="0" indent="0">
              <a:buNone/>
            </a:pPr>
            <a:endParaRPr lang="en-US" dirty="0"/>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12143" y="2536663"/>
            <a:ext cx="626563" cy="15752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969678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2055900"/>
          </a:xfrm>
        </p:spPr>
        <p:txBody>
          <a:bodyPr>
            <a:normAutofit/>
          </a:bodyPr>
          <a:lstStyle/>
          <a:p>
            <a:pPr marL="0" indent="0">
              <a:buNone/>
            </a:pPr>
            <a:r>
              <a:rPr lang="en-US" dirty="0"/>
              <a:t>From the head node we look ahead to see Beta</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6911526" y="4423285"/>
            <a:ext cx="2153236" cy="1098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6906830" y="4256147"/>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 39">
            <a:extLst>
              <a:ext uri="{FF2B5EF4-FFF2-40B4-BE49-F238E27FC236}">
                <a16:creationId xmlns:a16="http://schemas.microsoft.com/office/drawing/2014/main" id="{B0A91A8E-971A-4AEE-8FB7-F1AE44709278}"/>
              </a:ext>
            </a:extLst>
          </p:cNvPr>
          <p:cNvSpPr/>
          <p:nvPr/>
        </p:nvSpPr>
        <p:spPr>
          <a:xfrm>
            <a:off x="5417570" y="3893311"/>
            <a:ext cx="650313" cy="1365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47668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2055900"/>
          </a:xfrm>
        </p:spPr>
        <p:txBody>
          <a:bodyPr>
            <a:normAutofit/>
          </a:bodyPr>
          <a:lstStyle/>
          <a:p>
            <a:pPr marL="0" indent="0">
              <a:buNone/>
            </a:pPr>
            <a:r>
              <a:rPr lang="en-US" dirty="0"/>
              <a:t>From the head node we look ahead to see Beta</a:t>
            </a:r>
          </a:p>
          <a:p>
            <a:pPr marL="0" indent="0">
              <a:buNone/>
            </a:pPr>
            <a:r>
              <a:rPr lang="en-US" dirty="0"/>
              <a:t>Beta is less than the item to be deleted, so we move to the next pointer</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6911526" y="4423285"/>
            <a:ext cx="2153236" cy="1098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6906830" y="4256147"/>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 39">
            <a:extLst>
              <a:ext uri="{FF2B5EF4-FFF2-40B4-BE49-F238E27FC236}">
                <a16:creationId xmlns:a16="http://schemas.microsoft.com/office/drawing/2014/main" id="{B0A91A8E-971A-4AEE-8FB7-F1AE44709278}"/>
              </a:ext>
            </a:extLst>
          </p:cNvPr>
          <p:cNvSpPr/>
          <p:nvPr/>
        </p:nvSpPr>
        <p:spPr>
          <a:xfrm>
            <a:off x="5417570" y="3893311"/>
            <a:ext cx="650313" cy="1365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049423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2055900"/>
          </a:xfrm>
        </p:spPr>
        <p:txBody>
          <a:bodyPr>
            <a:normAutofit/>
          </a:bodyPr>
          <a:lstStyle/>
          <a:p>
            <a:pPr marL="0" indent="0">
              <a:buNone/>
            </a:pPr>
            <a:r>
              <a:rPr lang="en-US" dirty="0"/>
              <a:t>From Alpha's pointer we look ahead to Delta</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6911526" y="4423285"/>
            <a:ext cx="2153236" cy="1098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6906830" y="4256147"/>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 39">
            <a:extLst>
              <a:ext uri="{FF2B5EF4-FFF2-40B4-BE49-F238E27FC236}">
                <a16:creationId xmlns:a16="http://schemas.microsoft.com/office/drawing/2014/main" id="{B0A91A8E-971A-4AEE-8FB7-F1AE44709278}"/>
              </a:ext>
            </a:extLst>
          </p:cNvPr>
          <p:cNvSpPr/>
          <p:nvPr/>
        </p:nvSpPr>
        <p:spPr>
          <a:xfrm>
            <a:off x="5417570" y="3893311"/>
            <a:ext cx="650313" cy="1365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770610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2055900"/>
          </a:xfrm>
        </p:spPr>
        <p:txBody>
          <a:bodyPr>
            <a:normAutofit/>
          </a:bodyPr>
          <a:lstStyle/>
          <a:p>
            <a:pPr marL="0" indent="0">
              <a:buNone/>
            </a:pPr>
            <a:r>
              <a:rPr lang="en-US" dirty="0"/>
              <a:t>From Alpha's pointer we look ahead to Delta</a:t>
            </a:r>
          </a:p>
          <a:p>
            <a:pPr marL="0" indent="0">
              <a:buNone/>
            </a:pPr>
            <a:r>
              <a:rPr lang="en-US" dirty="0"/>
              <a:t>We have found the item to be deleted</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6911526" y="4423285"/>
            <a:ext cx="2153236" cy="1098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6906830" y="4256147"/>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 39">
            <a:extLst>
              <a:ext uri="{FF2B5EF4-FFF2-40B4-BE49-F238E27FC236}">
                <a16:creationId xmlns:a16="http://schemas.microsoft.com/office/drawing/2014/main" id="{B0A91A8E-971A-4AEE-8FB7-F1AE44709278}"/>
              </a:ext>
            </a:extLst>
          </p:cNvPr>
          <p:cNvSpPr/>
          <p:nvPr/>
        </p:nvSpPr>
        <p:spPr>
          <a:xfrm>
            <a:off x="5417570" y="3893311"/>
            <a:ext cx="650313" cy="1365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677922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2055900"/>
          </a:xfrm>
        </p:spPr>
        <p:txBody>
          <a:bodyPr>
            <a:normAutofit/>
          </a:bodyPr>
          <a:lstStyle/>
          <a:p>
            <a:pPr marL="0" indent="0">
              <a:buNone/>
            </a:pPr>
            <a:r>
              <a:rPr lang="en-US" dirty="0"/>
              <a:t>The algorithm is just copy the link from the item to be delete to the item to the current link</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6911526" y="4423285"/>
            <a:ext cx="2153236" cy="1098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6906830" y="4256147"/>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 39">
            <a:extLst>
              <a:ext uri="{FF2B5EF4-FFF2-40B4-BE49-F238E27FC236}">
                <a16:creationId xmlns:a16="http://schemas.microsoft.com/office/drawing/2014/main" id="{B0A91A8E-971A-4AEE-8FB7-F1AE44709278}"/>
              </a:ext>
            </a:extLst>
          </p:cNvPr>
          <p:cNvSpPr/>
          <p:nvPr/>
        </p:nvSpPr>
        <p:spPr>
          <a:xfrm>
            <a:off x="5417570" y="3893311"/>
            <a:ext cx="650313" cy="1365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913478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2055900"/>
          </a:xfrm>
        </p:spPr>
        <p:txBody>
          <a:bodyPr>
            <a:normAutofit/>
          </a:bodyPr>
          <a:lstStyle/>
          <a:p>
            <a:pPr marL="0" indent="0">
              <a:buNone/>
            </a:pPr>
            <a:r>
              <a:rPr lang="en-US" dirty="0"/>
              <a:t>Since Delta is to be deleted, Beta gets a copy of Delta's pointer</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6911526" y="4423285"/>
            <a:ext cx="2153236" cy="1098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6906830" y="4256147"/>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 39">
            <a:extLst>
              <a:ext uri="{FF2B5EF4-FFF2-40B4-BE49-F238E27FC236}">
                <a16:creationId xmlns:a16="http://schemas.microsoft.com/office/drawing/2014/main" id="{B0A91A8E-971A-4AEE-8FB7-F1AE44709278}"/>
              </a:ext>
            </a:extLst>
          </p:cNvPr>
          <p:cNvSpPr/>
          <p:nvPr/>
        </p:nvSpPr>
        <p:spPr>
          <a:xfrm>
            <a:off x="5417570" y="3893311"/>
            <a:ext cx="650313" cy="1365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268871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2055900"/>
          </a:xfrm>
        </p:spPr>
        <p:txBody>
          <a:bodyPr>
            <a:normAutofit/>
          </a:bodyPr>
          <a:lstStyle/>
          <a:p>
            <a:pPr marL="0" indent="0">
              <a:buNone/>
            </a:pPr>
            <a:r>
              <a:rPr lang="en-US" dirty="0"/>
              <a:t>Since Delta is to be deleted, Beta gets a copy of Delta's pointer</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6911526" y="4423285"/>
            <a:ext cx="2153236" cy="1098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6906830" y="4256147"/>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 39">
            <a:extLst>
              <a:ext uri="{FF2B5EF4-FFF2-40B4-BE49-F238E27FC236}">
                <a16:creationId xmlns:a16="http://schemas.microsoft.com/office/drawing/2014/main" id="{B0A91A8E-971A-4AEE-8FB7-F1AE44709278}"/>
              </a:ext>
            </a:extLst>
          </p:cNvPr>
          <p:cNvSpPr/>
          <p:nvPr/>
        </p:nvSpPr>
        <p:spPr>
          <a:xfrm>
            <a:off x="5417570" y="3893311"/>
            <a:ext cx="650313" cy="1365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B01C537B-50A9-4B86-9380-D9F59E9EAD7F}"/>
              </a:ext>
            </a:extLst>
          </p:cNvPr>
          <p:cNvPicPr>
            <a:picLocks noChangeAspect="1"/>
          </p:cNvPicPr>
          <p:nvPr/>
        </p:nvPicPr>
        <p:blipFill>
          <a:blip r:embed="rId19"/>
          <a:stretch>
            <a:fillRect/>
          </a:stretch>
        </p:blipFill>
        <p:spPr>
          <a:xfrm>
            <a:off x="1288536" y="1310202"/>
            <a:ext cx="9197102" cy="3387728"/>
          </a:xfrm>
          <a:prstGeom prst="rect">
            <a:avLst/>
          </a:prstGeom>
        </p:spPr>
      </p:pic>
    </p:spTree>
    <p:extLst>
      <p:ext uri="{BB962C8B-B14F-4D97-AF65-F5344CB8AC3E}">
        <p14:creationId xmlns:p14="http://schemas.microsoft.com/office/powerpoint/2010/main" val="396615033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2055900"/>
          </a:xfrm>
        </p:spPr>
        <p:txBody>
          <a:bodyPr>
            <a:normAutofit/>
          </a:bodyPr>
          <a:lstStyle/>
          <a:p>
            <a:pPr marL="0" indent="0">
              <a:buNone/>
            </a:pPr>
            <a:r>
              <a:rPr lang="en-US" dirty="0"/>
              <a:t>Since Delta is to be deleted, Beta gets a copy of Delta's pointer</a:t>
            </a:r>
          </a:p>
          <a:p>
            <a:pPr marL="0" indent="0">
              <a:buNone/>
            </a:pPr>
            <a:r>
              <a:rPr lang="en-US" dirty="0"/>
              <a:t>Now Delta has been cut out of the list</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6911526" y="4423285"/>
            <a:ext cx="2153236" cy="1098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6906830" y="4256147"/>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 39">
            <a:extLst>
              <a:ext uri="{FF2B5EF4-FFF2-40B4-BE49-F238E27FC236}">
                <a16:creationId xmlns:a16="http://schemas.microsoft.com/office/drawing/2014/main" id="{B0A91A8E-971A-4AEE-8FB7-F1AE44709278}"/>
              </a:ext>
            </a:extLst>
          </p:cNvPr>
          <p:cNvSpPr/>
          <p:nvPr/>
        </p:nvSpPr>
        <p:spPr>
          <a:xfrm>
            <a:off x="5417570" y="3893311"/>
            <a:ext cx="650313" cy="1365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B01C537B-50A9-4B86-9380-D9F59E9EAD7F}"/>
              </a:ext>
            </a:extLst>
          </p:cNvPr>
          <p:cNvPicPr>
            <a:picLocks noChangeAspect="1"/>
          </p:cNvPicPr>
          <p:nvPr/>
        </p:nvPicPr>
        <p:blipFill>
          <a:blip r:embed="rId19"/>
          <a:stretch>
            <a:fillRect/>
          </a:stretch>
        </p:blipFill>
        <p:spPr>
          <a:xfrm>
            <a:off x="1288536" y="1310202"/>
            <a:ext cx="9197102" cy="3387728"/>
          </a:xfrm>
          <a:prstGeom prst="rect">
            <a:avLst/>
          </a:prstGeom>
        </p:spPr>
      </p:pic>
    </p:spTree>
    <p:extLst>
      <p:ext uri="{BB962C8B-B14F-4D97-AF65-F5344CB8AC3E}">
        <p14:creationId xmlns:p14="http://schemas.microsoft.com/office/powerpoint/2010/main" val="310832439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2055900"/>
          </a:xfrm>
        </p:spPr>
        <p:txBody>
          <a:bodyPr>
            <a:normAutofit/>
          </a:bodyPr>
          <a:lstStyle/>
          <a:p>
            <a:pPr marL="0" indent="0">
              <a:buNone/>
            </a:pPr>
            <a:r>
              <a:rPr lang="en-US" dirty="0"/>
              <a:t>Since Delta is to be deleted, Beta gets a copy of Delta's pointer</a:t>
            </a:r>
          </a:p>
          <a:p>
            <a:pPr marL="0" indent="0">
              <a:buNone/>
            </a:pPr>
            <a:r>
              <a:rPr lang="en-US" dirty="0"/>
              <a:t>Now Delta has been cut out of the list</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6911526" y="4423285"/>
            <a:ext cx="2153236" cy="1098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6906830" y="4256147"/>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 39">
            <a:extLst>
              <a:ext uri="{FF2B5EF4-FFF2-40B4-BE49-F238E27FC236}">
                <a16:creationId xmlns:a16="http://schemas.microsoft.com/office/drawing/2014/main" id="{B0A91A8E-971A-4AEE-8FB7-F1AE44709278}"/>
              </a:ext>
            </a:extLst>
          </p:cNvPr>
          <p:cNvSpPr/>
          <p:nvPr/>
        </p:nvSpPr>
        <p:spPr>
          <a:xfrm>
            <a:off x="5417570" y="3893311"/>
            <a:ext cx="650313" cy="1365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BCA8E456-5129-4A31-8F11-1994C4F38D0D}"/>
              </a:ext>
            </a:extLst>
          </p:cNvPr>
          <p:cNvPicPr>
            <a:picLocks noChangeAspect="1"/>
          </p:cNvPicPr>
          <p:nvPr/>
        </p:nvPicPr>
        <p:blipFill>
          <a:blip r:embed="rId19"/>
          <a:stretch>
            <a:fillRect/>
          </a:stretch>
        </p:blipFill>
        <p:spPr>
          <a:xfrm>
            <a:off x="667585" y="1392236"/>
            <a:ext cx="9563570" cy="3301259"/>
          </a:xfrm>
          <a:prstGeom prst="rect">
            <a:avLst/>
          </a:prstGeom>
        </p:spPr>
      </p:pic>
    </p:spTree>
    <p:extLst>
      <p:ext uri="{BB962C8B-B14F-4D97-AF65-F5344CB8AC3E}">
        <p14:creationId xmlns:p14="http://schemas.microsoft.com/office/powerpoint/2010/main" val="425722371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2055900"/>
          </a:xfrm>
        </p:spPr>
        <p:txBody>
          <a:bodyPr>
            <a:normAutofit/>
          </a:bodyPr>
          <a:lstStyle/>
          <a:p>
            <a:pPr marL="0" indent="0">
              <a:buNone/>
            </a:pPr>
            <a:r>
              <a:rPr lang="en-US" dirty="0"/>
              <a:t>Since Delta is to be deleted, Beta gets a copy of Delta's pointer</a:t>
            </a:r>
          </a:p>
          <a:p>
            <a:pPr marL="0" indent="0">
              <a:buNone/>
            </a:pPr>
            <a:r>
              <a:rPr lang="en-US" dirty="0"/>
              <a:t>The traversal is</a:t>
            </a:r>
          </a:p>
          <a:p>
            <a:pPr marL="0" indent="0">
              <a:buNone/>
            </a:pPr>
            <a:r>
              <a:rPr lang="en-US" dirty="0"/>
              <a:t>ALPHA – BETA – GAMMA – EPSILON – LAMBDA - PI</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6911526" y="4423285"/>
            <a:ext cx="2153236" cy="1098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6906830" y="4256147"/>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 39">
            <a:extLst>
              <a:ext uri="{FF2B5EF4-FFF2-40B4-BE49-F238E27FC236}">
                <a16:creationId xmlns:a16="http://schemas.microsoft.com/office/drawing/2014/main" id="{B0A91A8E-971A-4AEE-8FB7-F1AE44709278}"/>
              </a:ext>
            </a:extLst>
          </p:cNvPr>
          <p:cNvSpPr/>
          <p:nvPr/>
        </p:nvSpPr>
        <p:spPr>
          <a:xfrm>
            <a:off x="5417570" y="3893311"/>
            <a:ext cx="650313" cy="1365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BCA8E456-5129-4A31-8F11-1994C4F38D0D}"/>
              </a:ext>
            </a:extLst>
          </p:cNvPr>
          <p:cNvPicPr>
            <a:picLocks noChangeAspect="1"/>
          </p:cNvPicPr>
          <p:nvPr/>
        </p:nvPicPr>
        <p:blipFill>
          <a:blip r:embed="rId19"/>
          <a:stretch>
            <a:fillRect/>
          </a:stretch>
        </p:blipFill>
        <p:spPr>
          <a:xfrm>
            <a:off x="667585" y="1392236"/>
            <a:ext cx="9563570" cy="3301259"/>
          </a:xfrm>
          <a:prstGeom prst="rect">
            <a:avLst/>
          </a:prstGeom>
        </p:spPr>
      </p:pic>
    </p:spTree>
    <p:extLst>
      <p:ext uri="{BB962C8B-B14F-4D97-AF65-F5344CB8AC3E}">
        <p14:creationId xmlns:p14="http://schemas.microsoft.com/office/powerpoint/2010/main" val="2595547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3540168"/>
            <a:ext cx="10515600" cy="3100257"/>
          </a:xfrm>
        </p:spPr>
        <p:txBody>
          <a:bodyPr/>
          <a:lstStyle/>
          <a:p>
            <a:pPr marL="0" indent="0">
              <a:buNone/>
            </a:pPr>
            <a:r>
              <a:rPr lang="en-US" dirty="0"/>
              <a:t>Beta is the new head of the list. To insert a new head:</a:t>
            </a:r>
          </a:p>
          <a:p>
            <a:pPr marL="0" indent="0">
              <a:buNone/>
            </a:pPr>
            <a:r>
              <a:rPr lang="en-US" dirty="0"/>
              <a:t>	</a:t>
            </a:r>
          </a:p>
          <a:p>
            <a:pPr marL="0" indent="0">
              <a:buNone/>
            </a:pPr>
            <a:r>
              <a:rPr lang="en-US" dirty="0"/>
              <a:t>	Link the new head node to the old head node.</a:t>
            </a:r>
          </a:p>
          <a:p>
            <a:pPr marL="0" indent="0">
              <a:buNone/>
            </a:pPr>
            <a:r>
              <a:rPr lang="en-US" dirty="0"/>
              <a:t>	Make the new node the new head.</a:t>
            </a:r>
          </a:p>
          <a:p>
            <a:pPr marL="0" indent="0">
              <a:buNone/>
            </a:pPr>
            <a:endParaRPr lang="en-US" dirty="0"/>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05879" y="2536663"/>
            <a:ext cx="626563" cy="15752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spTree>
    <p:extLst>
      <p:ext uri="{BB962C8B-B14F-4D97-AF65-F5344CB8AC3E}">
        <p14:creationId xmlns:p14="http://schemas.microsoft.com/office/powerpoint/2010/main" val="12317626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2055900"/>
          </a:xfrm>
        </p:spPr>
        <p:txBody>
          <a:bodyPr>
            <a:normAutofit/>
          </a:bodyPr>
          <a:lstStyle/>
          <a:p>
            <a:pPr marL="0" indent="0">
              <a:buNone/>
            </a:pPr>
            <a:r>
              <a:rPr lang="en-US" dirty="0"/>
              <a:t>Let's delete Delta again</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6911526" y="4423285"/>
            <a:ext cx="2153236" cy="1098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6906830" y="4256147"/>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 39">
            <a:extLst>
              <a:ext uri="{FF2B5EF4-FFF2-40B4-BE49-F238E27FC236}">
                <a16:creationId xmlns:a16="http://schemas.microsoft.com/office/drawing/2014/main" id="{B0A91A8E-971A-4AEE-8FB7-F1AE44709278}"/>
              </a:ext>
            </a:extLst>
          </p:cNvPr>
          <p:cNvSpPr/>
          <p:nvPr/>
        </p:nvSpPr>
        <p:spPr>
          <a:xfrm>
            <a:off x="5417570" y="3893311"/>
            <a:ext cx="650313" cy="1365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BCA8E456-5129-4A31-8F11-1994C4F38D0D}"/>
              </a:ext>
            </a:extLst>
          </p:cNvPr>
          <p:cNvPicPr>
            <a:picLocks noChangeAspect="1"/>
          </p:cNvPicPr>
          <p:nvPr/>
        </p:nvPicPr>
        <p:blipFill>
          <a:blip r:embed="rId19"/>
          <a:stretch>
            <a:fillRect/>
          </a:stretch>
        </p:blipFill>
        <p:spPr>
          <a:xfrm>
            <a:off x="667585" y="1392236"/>
            <a:ext cx="9563570" cy="3301259"/>
          </a:xfrm>
          <a:prstGeom prst="rect">
            <a:avLst/>
          </a:prstGeom>
        </p:spPr>
      </p:pic>
    </p:spTree>
    <p:extLst>
      <p:ext uri="{BB962C8B-B14F-4D97-AF65-F5344CB8AC3E}">
        <p14:creationId xmlns:p14="http://schemas.microsoft.com/office/powerpoint/2010/main" val="414838487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2055900"/>
          </a:xfrm>
        </p:spPr>
        <p:txBody>
          <a:bodyPr>
            <a:normAutofit/>
          </a:bodyPr>
          <a:lstStyle/>
          <a:p>
            <a:pPr marL="0" indent="0">
              <a:buNone/>
            </a:pPr>
            <a:r>
              <a:rPr lang="en-US" dirty="0"/>
              <a:t>Let's delete Delta again</a:t>
            </a:r>
          </a:p>
          <a:p>
            <a:pPr marL="0" indent="0">
              <a:buNone/>
            </a:pPr>
            <a:r>
              <a:rPr lang="en-US" dirty="0"/>
              <a:t>Delta &gt; Alpha so it's not a head node delete, so we traverse</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6911526" y="4423285"/>
            <a:ext cx="2153236" cy="1098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6906830" y="4256147"/>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 39">
            <a:extLst>
              <a:ext uri="{FF2B5EF4-FFF2-40B4-BE49-F238E27FC236}">
                <a16:creationId xmlns:a16="http://schemas.microsoft.com/office/drawing/2014/main" id="{B0A91A8E-971A-4AEE-8FB7-F1AE44709278}"/>
              </a:ext>
            </a:extLst>
          </p:cNvPr>
          <p:cNvSpPr/>
          <p:nvPr/>
        </p:nvSpPr>
        <p:spPr>
          <a:xfrm>
            <a:off x="5417570" y="3893311"/>
            <a:ext cx="650313" cy="1365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BCA8E456-5129-4A31-8F11-1994C4F38D0D}"/>
              </a:ext>
            </a:extLst>
          </p:cNvPr>
          <p:cNvPicPr>
            <a:picLocks noChangeAspect="1"/>
          </p:cNvPicPr>
          <p:nvPr/>
        </p:nvPicPr>
        <p:blipFill>
          <a:blip r:embed="rId19"/>
          <a:stretch>
            <a:fillRect/>
          </a:stretch>
        </p:blipFill>
        <p:spPr>
          <a:xfrm>
            <a:off x="667585" y="1392236"/>
            <a:ext cx="9563570" cy="3301259"/>
          </a:xfrm>
          <a:prstGeom prst="rect">
            <a:avLst/>
          </a:prstGeom>
        </p:spPr>
      </p:pic>
    </p:spTree>
    <p:extLst>
      <p:ext uri="{BB962C8B-B14F-4D97-AF65-F5344CB8AC3E}">
        <p14:creationId xmlns:p14="http://schemas.microsoft.com/office/powerpoint/2010/main" val="3155190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2055900"/>
          </a:xfrm>
        </p:spPr>
        <p:txBody>
          <a:bodyPr>
            <a:normAutofit/>
          </a:bodyPr>
          <a:lstStyle/>
          <a:p>
            <a:pPr marL="0" indent="0">
              <a:buNone/>
            </a:pPr>
            <a:r>
              <a:rPr lang="en-US" dirty="0"/>
              <a:t>From the head pointer we see Beta</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6911526" y="4423285"/>
            <a:ext cx="2153236" cy="1098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6906830" y="4256147"/>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 39">
            <a:extLst>
              <a:ext uri="{FF2B5EF4-FFF2-40B4-BE49-F238E27FC236}">
                <a16:creationId xmlns:a16="http://schemas.microsoft.com/office/drawing/2014/main" id="{B0A91A8E-971A-4AEE-8FB7-F1AE44709278}"/>
              </a:ext>
            </a:extLst>
          </p:cNvPr>
          <p:cNvSpPr/>
          <p:nvPr/>
        </p:nvSpPr>
        <p:spPr>
          <a:xfrm>
            <a:off x="5417570" y="3893311"/>
            <a:ext cx="650313" cy="1365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BCA8E456-5129-4A31-8F11-1994C4F38D0D}"/>
              </a:ext>
            </a:extLst>
          </p:cNvPr>
          <p:cNvPicPr>
            <a:picLocks noChangeAspect="1"/>
          </p:cNvPicPr>
          <p:nvPr/>
        </p:nvPicPr>
        <p:blipFill>
          <a:blip r:embed="rId19"/>
          <a:stretch>
            <a:fillRect/>
          </a:stretch>
        </p:blipFill>
        <p:spPr>
          <a:xfrm>
            <a:off x="667585" y="1392236"/>
            <a:ext cx="9563570" cy="3301259"/>
          </a:xfrm>
          <a:prstGeom prst="rect">
            <a:avLst/>
          </a:prstGeom>
        </p:spPr>
      </p:pic>
    </p:spTree>
    <p:extLst>
      <p:ext uri="{BB962C8B-B14F-4D97-AF65-F5344CB8AC3E}">
        <p14:creationId xmlns:p14="http://schemas.microsoft.com/office/powerpoint/2010/main" val="281399778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2055900"/>
          </a:xfrm>
        </p:spPr>
        <p:txBody>
          <a:bodyPr>
            <a:normAutofit/>
          </a:bodyPr>
          <a:lstStyle/>
          <a:p>
            <a:pPr marL="0" indent="0">
              <a:buNone/>
            </a:pPr>
            <a:r>
              <a:rPr lang="en-US" dirty="0"/>
              <a:t>From the head pointer we see Beta</a:t>
            </a:r>
          </a:p>
          <a:p>
            <a:pPr marL="0" indent="0">
              <a:buNone/>
            </a:pPr>
            <a:r>
              <a:rPr lang="en-US" dirty="0"/>
              <a:t>Beta &lt; Delta so we're not there yet, advance to the next pointer</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6911526" y="4423285"/>
            <a:ext cx="2153236" cy="1098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6906830" y="4256147"/>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 39">
            <a:extLst>
              <a:ext uri="{FF2B5EF4-FFF2-40B4-BE49-F238E27FC236}">
                <a16:creationId xmlns:a16="http://schemas.microsoft.com/office/drawing/2014/main" id="{B0A91A8E-971A-4AEE-8FB7-F1AE44709278}"/>
              </a:ext>
            </a:extLst>
          </p:cNvPr>
          <p:cNvSpPr/>
          <p:nvPr/>
        </p:nvSpPr>
        <p:spPr>
          <a:xfrm>
            <a:off x="5417570" y="3893311"/>
            <a:ext cx="650313" cy="1365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BCA8E456-5129-4A31-8F11-1994C4F38D0D}"/>
              </a:ext>
            </a:extLst>
          </p:cNvPr>
          <p:cNvPicPr>
            <a:picLocks noChangeAspect="1"/>
          </p:cNvPicPr>
          <p:nvPr/>
        </p:nvPicPr>
        <p:blipFill>
          <a:blip r:embed="rId19"/>
          <a:stretch>
            <a:fillRect/>
          </a:stretch>
        </p:blipFill>
        <p:spPr>
          <a:xfrm>
            <a:off x="667585" y="1392236"/>
            <a:ext cx="9563570" cy="3301259"/>
          </a:xfrm>
          <a:prstGeom prst="rect">
            <a:avLst/>
          </a:prstGeom>
        </p:spPr>
      </p:pic>
    </p:spTree>
    <p:extLst>
      <p:ext uri="{BB962C8B-B14F-4D97-AF65-F5344CB8AC3E}">
        <p14:creationId xmlns:p14="http://schemas.microsoft.com/office/powerpoint/2010/main" val="247161485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2055900"/>
          </a:xfrm>
        </p:spPr>
        <p:txBody>
          <a:bodyPr>
            <a:normAutofit/>
          </a:bodyPr>
          <a:lstStyle/>
          <a:p>
            <a:pPr marL="0" indent="0">
              <a:buNone/>
            </a:pPr>
            <a:r>
              <a:rPr lang="en-US" dirty="0"/>
              <a:t>From Alpha's pointer we see Gamma</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6911526" y="4423285"/>
            <a:ext cx="2153236" cy="1098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6906830" y="4256147"/>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 39">
            <a:extLst>
              <a:ext uri="{FF2B5EF4-FFF2-40B4-BE49-F238E27FC236}">
                <a16:creationId xmlns:a16="http://schemas.microsoft.com/office/drawing/2014/main" id="{B0A91A8E-971A-4AEE-8FB7-F1AE44709278}"/>
              </a:ext>
            </a:extLst>
          </p:cNvPr>
          <p:cNvSpPr/>
          <p:nvPr/>
        </p:nvSpPr>
        <p:spPr>
          <a:xfrm>
            <a:off x="5417570" y="3893311"/>
            <a:ext cx="650313" cy="1365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BCA8E456-5129-4A31-8F11-1994C4F38D0D}"/>
              </a:ext>
            </a:extLst>
          </p:cNvPr>
          <p:cNvPicPr>
            <a:picLocks noChangeAspect="1"/>
          </p:cNvPicPr>
          <p:nvPr/>
        </p:nvPicPr>
        <p:blipFill>
          <a:blip r:embed="rId19"/>
          <a:stretch>
            <a:fillRect/>
          </a:stretch>
        </p:blipFill>
        <p:spPr>
          <a:xfrm>
            <a:off x="667585" y="1392236"/>
            <a:ext cx="9563570" cy="3301259"/>
          </a:xfrm>
          <a:prstGeom prst="rect">
            <a:avLst/>
          </a:prstGeom>
        </p:spPr>
      </p:pic>
    </p:spTree>
    <p:extLst>
      <p:ext uri="{BB962C8B-B14F-4D97-AF65-F5344CB8AC3E}">
        <p14:creationId xmlns:p14="http://schemas.microsoft.com/office/powerpoint/2010/main" val="212589193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2055900"/>
          </a:xfrm>
        </p:spPr>
        <p:txBody>
          <a:bodyPr>
            <a:normAutofit/>
          </a:bodyPr>
          <a:lstStyle/>
          <a:p>
            <a:pPr marL="0" indent="0">
              <a:buNone/>
            </a:pPr>
            <a:r>
              <a:rPr lang="en-US" dirty="0"/>
              <a:t>From Alpha's pointer we see Gamma</a:t>
            </a:r>
          </a:p>
          <a:p>
            <a:pPr marL="0" indent="0">
              <a:buNone/>
            </a:pPr>
            <a:r>
              <a:rPr lang="en-US" dirty="0"/>
              <a:t>But Gamma &gt; Delta!</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6911526" y="4423285"/>
            <a:ext cx="2153236" cy="1098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6906830" y="4256147"/>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 39">
            <a:extLst>
              <a:ext uri="{FF2B5EF4-FFF2-40B4-BE49-F238E27FC236}">
                <a16:creationId xmlns:a16="http://schemas.microsoft.com/office/drawing/2014/main" id="{B0A91A8E-971A-4AEE-8FB7-F1AE44709278}"/>
              </a:ext>
            </a:extLst>
          </p:cNvPr>
          <p:cNvSpPr/>
          <p:nvPr/>
        </p:nvSpPr>
        <p:spPr>
          <a:xfrm>
            <a:off x="5417570" y="3893311"/>
            <a:ext cx="650313" cy="1365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BCA8E456-5129-4A31-8F11-1994C4F38D0D}"/>
              </a:ext>
            </a:extLst>
          </p:cNvPr>
          <p:cNvPicPr>
            <a:picLocks noChangeAspect="1"/>
          </p:cNvPicPr>
          <p:nvPr/>
        </p:nvPicPr>
        <p:blipFill>
          <a:blip r:embed="rId19"/>
          <a:stretch>
            <a:fillRect/>
          </a:stretch>
        </p:blipFill>
        <p:spPr>
          <a:xfrm>
            <a:off x="667585" y="1392236"/>
            <a:ext cx="9563570" cy="3301259"/>
          </a:xfrm>
          <a:prstGeom prst="rect">
            <a:avLst/>
          </a:prstGeom>
        </p:spPr>
      </p:pic>
    </p:spTree>
    <p:extLst>
      <p:ext uri="{BB962C8B-B14F-4D97-AF65-F5344CB8AC3E}">
        <p14:creationId xmlns:p14="http://schemas.microsoft.com/office/powerpoint/2010/main" val="121238270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2055900"/>
          </a:xfrm>
        </p:spPr>
        <p:txBody>
          <a:bodyPr>
            <a:normAutofit/>
          </a:bodyPr>
          <a:lstStyle/>
          <a:p>
            <a:pPr marL="0" indent="0">
              <a:buNone/>
            </a:pPr>
            <a:r>
              <a:rPr lang="en-US" dirty="0"/>
              <a:t>From Alpha's pointer we see Gamma</a:t>
            </a:r>
          </a:p>
          <a:p>
            <a:pPr marL="0" indent="0">
              <a:buNone/>
            </a:pPr>
            <a:r>
              <a:rPr lang="en-US" dirty="0"/>
              <a:t>But Gamma &gt; Delta!</a:t>
            </a:r>
          </a:p>
          <a:p>
            <a:pPr marL="0" indent="0">
              <a:buNone/>
            </a:pPr>
            <a:r>
              <a:rPr lang="en-US" dirty="0"/>
              <a:t>We have moved beyond the item we seek</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6911526" y="4423285"/>
            <a:ext cx="2153236" cy="1098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6906830" y="4256147"/>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 39">
            <a:extLst>
              <a:ext uri="{FF2B5EF4-FFF2-40B4-BE49-F238E27FC236}">
                <a16:creationId xmlns:a16="http://schemas.microsoft.com/office/drawing/2014/main" id="{B0A91A8E-971A-4AEE-8FB7-F1AE44709278}"/>
              </a:ext>
            </a:extLst>
          </p:cNvPr>
          <p:cNvSpPr/>
          <p:nvPr/>
        </p:nvSpPr>
        <p:spPr>
          <a:xfrm>
            <a:off x="5417570" y="3893311"/>
            <a:ext cx="650313" cy="1365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BCA8E456-5129-4A31-8F11-1994C4F38D0D}"/>
              </a:ext>
            </a:extLst>
          </p:cNvPr>
          <p:cNvPicPr>
            <a:picLocks noChangeAspect="1"/>
          </p:cNvPicPr>
          <p:nvPr/>
        </p:nvPicPr>
        <p:blipFill>
          <a:blip r:embed="rId19"/>
          <a:stretch>
            <a:fillRect/>
          </a:stretch>
        </p:blipFill>
        <p:spPr>
          <a:xfrm>
            <a:off x="667585" y="1392236"/>
            <a:ext cx="9563570" cy="3301259"/>
          </a:xfrm>
          <a:prstGeom prst="rect">
            <a:avLst/>
          </a:prstGeom>
        </p:spPr>
      </p:pic>
    </p:spTree>
    <p:extLst>
      <p:ext uri="{BB962C8B-B14F-4D97-AF65-F5344CB8AC3E}">
        <p14:creationId xmlns:p14="http://schemas.microsoft.com/office/powerpoint/2010/main" val="175471717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2055900"/>
          </a:xfrm>
        </p:spPr>
        <p:txBody>
          <a:bodyPr>
            <a:normAutofit/>
          </a:bodyPr>
          <a:lstStyle/>
          <a:p>
            <a:pPr marL="0" indent="0">
              <a:buNone/>
            </a:pPr>
            <a:r>
              <a:rPr lang="en-US" dirty="0"/>
              <a:t>From Alpha's pointer we see Gamma</a:t>
            </a:r>
          </a:p>
          <a:p>
            <a:pPr marL="0" indent="0">
              <a:buNone/>
            </a:pPr>
            <a:r>
              <a:rPr lang="en-US" dirty="0"/>
              <a:t>But Gamma &gt; Delta!</a:t>
            </a:r>
          </a:p>
          <a:p>
            <a:pPr marL="0" indent="0">
              <a:buNone/>
            </a:pPr>
            <a:r>
              <a:rPr lang="en-US" dirty="0"/>
              <a:t>We have moved beyond the item we seek</a:t>
            </a:r>
          </a:p>
          <a:p>
            <a:pPr marL="0" indent="0">
              <a:buNone/>
            </a:pPr>
            <a:r>
              <a:rPr lang="en-US" dirty="0"/>
              <a:t>The delete function returns false – delete failed, item not found</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6911526" y="4423285"/>
            <a:ext cx="2153236" cy="1098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6906830" y="4256147"/>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 39">
            <a:extLst>
              <a:ext uri="{FF2B5EF4-FFF2-40B4-BE49-F238E27FC236}">
                <a16:creationId xmlns:a16="http://schemas.microsoft.com/office/drawing/2014/main" id="{B0A91A8E-971A-4AEE-8FB7-F1AE44709278}"/>
              </a:ext>
            </a:extLst>
          </p:cNvPr>
          <p:cNvSpPr/>
          <p:nvPr/>
        </p:nvSpPr>
        <p:spPr>
          <a:xfrm>
            <a:off x="5417570" y="3893311"/>
            <a:ext cx="650313" cy="1365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BCA8E456-5129-4A31-8F11-1994C4F38D0D}"/>
              </a:ext>
            </a:extLst>
          </p:cNvPr>
          <p:cNvPicPr>
            <a:picLocks noChangeAspect="1"/>
          </p:cNvPicPr>
          <p:nvPr/>
        </p:nvPicPr>
        <p:blipFill>
          <a:blip r:embed="rId19"/>
          <a:stretch>
            <a:fillRect/>
          </a:stretch>
        </p:blipFill>
        <p:spPr>
          <a:xfrm>
            <a:off x="667585" y="1392236"/>
            <a:ext cx="9563570" cy="3301259"/>
          </a:xfrm>
          <a:prstGeom prst="rect">
            <a:avLst/>
          </a:prstGeom>
        </p:spPr>
      </p:pic>
    </p:spTree>
    <p:extLst>
      <p:ext uri="{BB962C8B-B14F-4D97-AF65-F5344CB8AC3E}">
        <p14:creationId xmlns:p14="http://schemas.microsoft.com/office/powerpoint/2010/main" val="82507849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2055900"/>
          </a:xfrm>
        </p:spPr>
        <p:txBody>
          <a:bodyPr>
            <a:normAutofit/>
          </a:bodyPr>
          <a:lstStyle/>
          <a:p>
            <a:pPr marL="0" indent="0">
              <a:buNone/>
            </a:pPr>
            <a:r>
              <a:rPr lang="en-US" dirty="0"/>
              <a:t>Now we will delete Alpha, the head node</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6911526" y="4423285"/>
            <a:ext cx="2153236" cy="1098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6906830" y="4256147"/>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 39">
            <a:extLst>
              <a:ext uri="{FF2B5EF4-FFF2-40B4-BE49-F238E27FC236}">
                <a16:creationId xmlns:a16="http://schemas.microsoft.com/office/drawing/2014/main" id="{B0A91A8E-971A-4AEE-8FB7-F1AE44709278}"/>
              </a:ext>
            </a:extLst>
          </p:cNvPr>
          <p:cNvSpPr/>
          <p:nvPr/>
        </p:nvSpPr>
        <p:spPr>
          <a:xfrm>
            <a:off x="5417570" y="3893311"/>
            <a:ext cx="650313" cy="1365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BCA8E456-5129-4A31-8F11-1994C4F38D0D}"/>
              </a:ext>
            </a:extLst>
          </p:cNvPr>
          <p:cNvPicPr>
            <a:picLocks noChangeAspect="1"/>
          </p:cNvPicPr>
          <p:nvPr/>
        </p:nvPicPr>
        <p:blipFill>
          <a:blip r:embed="rId19"/>
          <a:stretch>
            <a:fillRect/>
          </a:stretch>
        </p:blipFill>
        <p:spPr>
          <a:xfrm>
            <a:off x="667585" y="1392236"/>
            <a:ext cx="9563570" cy="3301259"/>
          </a:xfrm>
          <a:prstGeom prst="rect">
            <a:avLst/>
          </a:prstGeom>
        </p:spPr>
      </p:pic>
    </p:spTree>
    <p:extLst>
      <p:ext uri="{BB962C8B-B14F-4D97-AF65-F5344CB8AC3E}">
        <p14:creationId xmlns:p14="http://schemas.microsoft.com/office/powerpoint/2010/main" val="254202799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2055900"/>
          </a:xfrm>
        </p:spPr>
        <p:txBody>
          <a:bodyPr>
            <a:normAutofit/>
          </a:bodyPr>
          <a:lstStyle/>
          <a:p>
            <a:pPr marL="0" indent="0">
              <a:buNone/>
            </a:pPr>
            <a:r>
              <a:rPr lang="en-US" dirty="0"/>
              <a:t>Now we will delete Alpha, the head node</a:t>
            </a:r>
          </a:p>
          <a:p>
            <a:pPr marL="0" indent="0">
              <a:buNone/>
            </a:pPr>
            <a:r>
              <a:rPr lang="en-US" dirty="0"/>
              <a:t>The next item in the list becomes the new head node</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6911526" y="4423285"/>
            <a:ext cx="2153236" cy="1098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6906830" y="4256147"/>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 39">
            <a:extLst>
              <a:ext uri="{FF2B5EF4-FFF2-40B4-BE49-F238E27FC236}">
                <a16:creationId xmlns:a16="http://schemas.microsoft.com/office/drawing/2014/main" id="{B0A91A8E-971A-4AEE-8FB7-F1AE44709278}"/>
              </a:ext>
            </a:extLst>
          </p:cNvPr>
          <p:cNvSpPr/>
          <p:nvPr/>
        </p:nvSpPr>
        <p:spPr>
          <a:xfrm>
            <a:off x="5417570" y="3893311"/>
            <a:ext cx="650313" cy="1365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BCA8E456-5129-4A31-8F11-1994C4F38D0D}"/>
              </a:ext>
            </a:extLst>
          </p:cNvPr>
          <p:cNvPicPr>
            <a:picLocks noChangeAspect="1"/>
          </p:cNvPicPr>
          <p:nvPr/>
        </p:nvPicPr>
        <p:blipFill>
          <a:blip r:embed="rId19"/>
          <a:stretch>
            <a:fillRect/>
          </a:stretch>
        </p:blipFill>
        <p:spPr>
          <a:xfrm>
            <a:off x="667585" y="1392236"/>
            <a:ext cx="9563570" cy="3301259"/>
          </a:xfrm>
          <a:prstGeom prst="rect">
            <a:avLst/>
          </a:prstGeom>
        </p:spPr>
      </p:pic>
    </p:spTree>
    <p:extLst>
      <p:ext uri="{BB962C8B-B14F-4D97-AF65-F5344CB8AC3E}">
        <p14:creationId xmlns:p14="http://schemas.microsoft.com/office/powerpoint/2010/main" val="1306759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3540168"/>
            <a:ext cx="10515600" cy="3100257"/>
          </a:xfrm>
        </p:spPr>
        <p:txBody>
          <a:bodyPr/>
          <a:lstStyle/>
          <a:p>
            <a:pPr marL="0" indent="0">
              <a:buNone/>
            </a:pPr>
            <a:r>
              <a:rPr lang="en-US" dirty="0"/>
              <a:t>Beta is the new head of the list. To insert a new head:</a:t>
            </a:r>
          </a:p>
          <a:p>
            <a:pPr marL="0" indent="0">
              <a:buNone/>
            </a:pPr>
            <a:r>
              <a:rPr lang="en-US" dirty="0"/>
              <a:t>	</a:t>
            </a:r>
          </a:p>
          <a:p>
            <a:pPr marL="0" indent="0">
              <a:buNone/>
            </a:pPr>
            <a:r>
              <a:rPr lang="en-US" dirty="0"/>
              <a:t>	Link the new head node to the old head node.</a:t>
            </a:r>
          </a:p>
          <a:p>
            <a:pPr marL="0" indent="0">
              <a:buNone/>
            </a:pPr>
            <a:r>
              <a:rPr lang="en-US" dirty="0"/>
              <a:t>	Make the new item the new head.</a:t>
            </a:r>
          </a:p>
          <a:p>
            <a:pPr marL="0" indent="0">
              <a:buNone/>
            </a:pPr>
            <a:endParaRPr lang="en-US" dirty="0"/>
          </a:p>
          <a:p>
            <a:pPr marL="0" indent="0">
              <a:buNone/>
            </a:pPr>
            <a:r>
              <a:rPr lang="en-US" dirty="0"/>
              <a:t>Now the traversal is BETA - DELTA</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12143" y="2535491"/>
            <a:ext cx="626563" cy="15752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spTree>
    <p:extLst>
      <p:ext uri="{BB962C8B-B14F-4D97-AF65-F5344CB8AC3E}">
        <p14:creationId xmlns:p14="http://schemas.microsoft.com/office/powerpoint/2010/main" val="194978156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2055900"/>
          </a:xfrm>
        </p:spPr>
        <p:txBody>
          <a:bodyPr>
            <a:normAutofit/>
          </a:bodyPr>
          <a:lstStyle/>
          <a:p>
            <a:pPr marL="0" indent="0">
              <a:buNone/>
            </a:pPr>
            <a:r>
              <a:rPr lang="en-US" dirty="0"/>
              <a:t>Now we will delete Alpha, the head node</a:t>
            </a:r>
          </a:p>
          <a:p>
            <a:pPr marL="0" indent="0">
              <a:buNone/>
            </a:pPr>
            <a:r>
              <a:rPr lang="en-US" dirty="0"/>
              <a:t>The next item in the list becomes the new head node</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6911526" y="4423285"/>
            <a:ext cx="2153236" cy="1098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6906830" y="4256147"/>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 39">
            <a:extLst>
              <a:ext uri="{FF2B5EF4-FFF2-40B4-BE49-F238E27FC236}">
                <a16:creationId xmlns:a16="http://schemas.microsoft.com/office/drawing/2014/main" id="{B0A91A8E-971A-4AEE-8FB7-F1AE44709278}"/>
              </a:ext>
            </a:extLst>
          </p:cNvPr>
          <p:cNvSpPr/>
          <p:nvPr/>
        </p:nvSpPr>
        <p:spPr>
          <a:xfrm>
            <a:off x="5417570" y="3893311"/>
            <a:ext cx="650313" cy="1365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BCA8E456-5129-4A31-8F11-1994C4F38D0D}"/>
              </a:ext>
            </a:extLst>
          </p:cNvPr>
          <p:cNvPicPr>
            <a:picLocks noChangeAspect="1"/>
          </p:cNvPicPr>
          <p:nvPr/>
        </p:nvPicPr>
        <p:blipFill>
          <a:blip r:embed="rId19"/>
          <a:stretch>
            <a:fillRect/>
          </a:stretch>
        </p:blipFill>
        <p:spPr>
          <a:xfrm>
            <a:off x="667585" y="1392236"/>
            <a:ext cx="9563570" cy="3301259"/>
          </a:xfrm>
          <a:prstGeom prst="rect">
            <a:avLst/>
          </a:prstGeom>
        </p:spPr>
      </p:pic>
      <p:pic>
        <p:nvPicPr>
          <p:cNvPr id="44" name="Picture 43">
            <a:extLst>
              <a:ext uri="{FF2B5EF4-FFF2-40B4-BE49-F238E27FC236}">
                <a16:creationId xmlns:a16="http://schemas.microsoft.com/office/drawing/2014/main" id="{5C2AC19F-219F-4440-9544-FF109618114D}"/>
              </a:ext>
            </a:extLst>
          </p:cNvPr>
          <p:cNvPicPr>
            <a:picLocks noChangeAspect="1"/>
          </p:cNvPicPr>
          <p:nvPr/>
        </p:nvPicPr>
        <p:blipFill>
          <a:blip r:embed="rId20"/>
          <a:stretch>
            <a:fillRect/>
          </a:stretch>
        </p:blipFill>
        <p:spPr>
          <a:xfrm>
            <a:off x="4285729" y="1317113"/>
            <a:ext cx="4240429" cy="945081"/>
          </a:xfrm>
          <a:prstGeom prst="rect">
            <a:avLst/>
          </a:prstGeom>
        </p:spPr>
      </p:pic>
    </p:spTree>
    <p:extLst>
      <p:ext uri="{BB962C8B-B14F-4D97-AF65-F5344CB8AC3E}">
        <p14:creationId xmlns:p14="http://schemas.microsoft.com/office/powerpoint/2010/main" val="277966940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2055900"/>
          </a:xfrm>
        </p:spPr>
        <p:txBody>
          <a:bodyPr>
            <a:normAutofit/>
          </a:bodyPr>
          <a:lstStyle/>
          <a:p>
            <a:pPr marL="0" indent="0">
              <a:buNone/>
            </a:pPr>
            <a:r>
              <a:rPr lang="en-US" dirty="0"/>
              <a:t>Now we will delete Alpha, the head node</a:t>
            </a:r>
          </a:p>
          <a:p>
            <a:pPr marL="0" indent="0">
              <a:buNone/>
            </a:pPr>
            <a:r>
              <a:rPr lang="en-US" dirty="0"/>
              <a:t>The next item in the list becomes the new head node</a:t>
            </a:r>
          </a:p>
          <a:p>
            <a:pPr marL="0" indent="0">
              <a:buNone/>
            </a:pPr>
            <a:r>
              <a:rPr lang="en-US" dirty="0"/>
              <a:t>Alpha is now out of the list</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6911526" y="4423285"/>
            <a:ext cx="2153236" cy="1098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6906830" y="4256147"/>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 39">
            <a:extLst>
              <a:ext uri="{FF2B5EF4-FFF2-40B4-BE49-F238E27FC236}">
                <a16:creationId xmlns:a16="http://schemas.microsoft.com/office/drawing/2014/main" id="{B0A91A8E-971A-4AEE-8FB7-F1AE44709278}"/>
              </a:ext>
            </a:extLst>
          </p:cNvPr>
          <p:cNvSpPr/>
          <p:nvPr/>
        </p:nvSpPr>
        <p:spPr>
          <a:xfrm>
            <a:off x="5417570" y="3893311"/>
            <a:ext cx="650313" cy="1365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BCA8E456-5129-4A31-8F11-1994C4F38D0D}"/>
              </a:ext>
            </a:extLst>
          </p:cNvPr>
          <p:cNvPicPr>
            <a:picLocks noChangeAspect="1"/>
          </p:cNvPicPr>
          <p:nvPr/>
        </p:nvPicPr>
        <p:blipFill>
          <a:blip r:embed="rId19"/>
          <a:stretch>
            <a:fillRect/>
          </a:stretch>
        </p:blipFill>
        <p:spPr>
          <a:xfrm>
            <a:off x="667585" y="1392236"/>
            <a:ext cx="9563570" cy="3301259"/>
          </a:xfrm>
          <a:prstGeom prst="rect">
            <a:avLst/>
          </a:prstGeom>
        </p:spPr>
      </p:pic>
      <p:pic>
        <p:nvPicPr>
          <p:cNvPr id="44" name="Picture 43">
            <a:extLst>
              <a:ext uri="{FF2B5EF4-FFF2-40B4-BE49-F238E27FC236}">
                <a16:creationId xmlns:a16="http://schemas.microsoft.com/office/drawing/2014/main" id="{5C2AC19F-219F-4440-9544-FF109618114D}"/>
              </a:ext>
            </a:extLst>
          </p:cNvPr>
          <p:cNvPicPr>
            <a:picLocks noChangeAspect="1"/>
          </p:cNvPicPr>
          <p:nvPr/>
        </p:nvPicPr>
        <p:blipFill>
          <a:blip r:embed="rId20"/>
          <a:stretch>
            <a:fillRect/>
          </a:stretch>
        </p:blipFill>
        <p:spPr>
          <a:xfrm>
            <a:off x="4285729" y="1317113"/>
            <a:ext cx="4240429" cy="945081"/>
          </a:xfrm>
          <a:prstGeom prst="rect">
            <a:avLst/>
          </a:prstGeom>
        </p:spPr>
      </p:pic>
    </p:spTree>
    <p:extLst>
      <p:ext uri="{BB962C8B-B14F-4D97-AF65-F5344CB8AC3E}">
        <p14:creationId xmlns:p14="http://schemas.microsoft.com/office/powerpoint/2010/main" val="396762484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2055900"/>
          </a:xfrm>
        </p:spPr>
        <p:txBody>
          <a:bodyPr>
            <a:normAutofit/>
          </a:bodyPr>
          <a:lstStyle/>
          <a:p>
            <a:pPr marL="0" indent="0">
              <a:buNone/>
            </a:pPr>
            <a:r>
              <a:rPr lang="en-US" dirty="0"/>
              <a:t>Now we will delete Alpha, the head node</a:t>
            </a:r>
          </a:p>
          <a:p>
            <a:pPr marL="0" indent="0">
              <a:buNone/>
            </a:pPr>
            <a:r>
              <a:rPr lang="en-US" dirty="0"/>
              <a:t>The next item in the list becomes the new head node</a:t>
            </a:r>
          </a:p>
          <a:p>
            <a:pPr marL="0" indent="0">
              <a:buNone/>
            </a:pPr>
            <a:r>
              <a:rPr lang="en-US" dirty="0"/>
              <a:t>Alpha is now out of the list</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6911526" y="4423285"/>
            <a:ext cx="2153236" cy="1098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6906830" y="4256147"/>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 39">
            <a:extLst>
              <a:ext uri="{FF2B5EF4-FFF2-40B4-BE49-F238E27FC236}">
                <a16:creationId xmlns:a16="http://schemas.microsoft.com/office/drawing/2014/main" id="{B0A91A8E-971A-4AEE-8FB7-F1AE44709278}"/>
              </a:ext>
            </a:extLst>
          </p:cNvPr>
          <p:cNvSpPr/>
          <p:nvPr/>
        </p:nvSpPr>
        <p:spPr>
          <a:xfrm>
            <a:off x="5417570" y="3893311"/>
            <a:ext cx="650313" cy="1365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BCA8E456-5129-4A31-8F11-1994C4F38D0D}"/>
              </a:ext>
            </a:extLst>
          </p:cNvPr>
          <p:cNvPicPr>
            <a:picLocks noChangeAspect="1"/>
          </p:cNvPicPr>
          <p:nvPr/>
        </p:nvPicPr>
        <p:blipFill>
          <a:blip r:embed="rId19"/>
          <a:stretch>
            <a:fillRect/>
          </a:stretch>
        </p:blipFill>
        <p:spPr>
          <a:xfrm>
            <a:off x="667585" y="1392236"/>
            <a:ext cx="9563570" cy="3301259"/>
          </a:xfrm>
          <a:prstGeom prst="rect">
            <a:avLst/>
          </a:prstGeom>
        </p:spPr>
      </p:pic>
      <p:pic>
        <p:nvPicPr>
          <p:cNvPr id="44" name="Picture 43">
            <a:extLst>
              <a:ext uri="{FF2B5EF4-FFF2-40B4-BE49-F238E27FC236}">
                <a16:creationId xmlns:a16="http://schemas.microsoft.com/office/drawing/2014/main" id="{5C2AC19F-219F-4440-9544-FF109618114D}"/>
              </a:ext>
            </a:extLst>
          </p:cNvPr>
          <p:cNvPicPr>
            <a:picLocks noChangeAspect="1"/>
          </p:cNvPicPr>
          <p:nvPr/>
        </p:nvPicPr>
        <p:blipFill>
          <a:blip r:embed="rId20"/>
          <a:stretch>
            <a:fillRect/>
          </a:stretch>
        </p:blipFill>
        <p:spPr>
          <a:xfrm>
            <a:off x="4285729" y="1317113"/>
            <a:ext cx="4240429" cy="945081"/>
          </a:xfrm>
          <a:prstGeom prst="rect">
            <a:avLst/>
          </a:prstGeom>
        </p:spPr>
      </p:pic>
      <p:pic>
        <p:nvPicPr>
          <p:cNvPr id="45" name="Picture 44">
            <a:extLst>
              <a:ext uri="{FF2B5EF4-FFF2-40B4-BE49-F238E27FC236}">
                <a16:creationId xmlns:a16="http://schemas.microsoft.com/office/drawing/2014/main" id="{58BD8306-E760-4CA1-BA1A-677DE9509A80}"/>
              </a:ext>
            </a:extLst>
          </p:cNvPr>
          <p:cNvPicPr>
            <a:picLocks noChangeAspect="1"/>
          </p:cNvPicPr>
          <p:nvPr/>
        </p:nvPicPr>
        <p:blipFill>
          <a:blip r:embed="rId21"/>
          <a:stretch>
            <a:fillRect/>
          </a:stretch>
        </p:blipFill>
        <p:spPr>
          <a:xfrm>
            <a:off x="5367590" y="2196829"/>
            <a:ext cx="1333500" cy="533400"/>
          </a:xfrm>
          <a:prstGeom prst="rect">
            <a:avLst/>
          </a:prstGeom>
        </p:spPr>
      </p:pic>
      <p:pic>
        <p:nvPicPr>
          <p:cNvPr id="46" name="Picture 45">
            <a:extLst>
              <a:ext uri="{FF2B5EF4-FFF2-40B4-BE49-F238E27FC236}">
                <a16:creationId xmlns:a16="http://schemas.microsoft.com/office/drawing/2014/main" id="{05102B3A-E843-4A21-94C5-DDF69029E051}"/>
              </a:ext>
            </a:extLst>
          </p:cNvPr>
          <p:cNvPicPr>
            <a:picLocks noChangeAspect="1"/>
          </p:cNvPicPr>
          <p:nvPr/>
        </p:nvPicPr>
        <p:blipFill>
          <a:blip r:embed="rId21"/>
          <a:stretch>
            <a:fillRect/>
          </a:stretch>
        </p:blipFill>
        <p:spPr>
          <a:xfrm>
            <a:off x="6039376" y="2360681"/>
            <a:ext cx="1333500" cy="533400"/>
          </a:xfrm>
          <a:prstGeom prst="rect">
            <a:avLst/>
          </a:prstGeom>
        </p:spPr>
      </p:pic>
      <p:pic>
        <p:nvPicPr>
          <p:cNvPr id="47" name="Picture 46">
            <a:extLst>
              <a:ext uri="{FF2B5EF4-FFF2-40B4-BE49-F238E27FC236}">
                <a16:creationId xmlns:a16="http://schemas.microsoft.com/office/drawing/2014/main" id="{7E1873B9-7D41-4B99-8999-2519B5047305}"/>
              </a:ext>
            </a:extLst>
          </p:cNvPr>
          <p:cNvPicPr>
            <a:picLocks noChangeAspect="1"/>
          </p:cNvPicPr>
          <p:nvPr/>
        </p:nvPicPr>
        <p:blipFill>
          <a:blip r:embed="rId21"/>
          <a:stretch>
            <a:fillRect/>
          </a:stretch>
        </p:blipFill>
        <p:spPr>
          <a:xfrm>
            <a:off x="6419668" y="2221941"/>
            <a:ext cx="1333500" cy="533400"/>
          </a:xfrm>
          <a:prstGeom prst="rect">
            <a:avLst/>
          </a:prstGeom>
        </p:spPr>
      </p:pic>
      <p:pic>
        <p:nvPicPr>
          <p:cNvPr id="48" name="Picture 47">
            <a:extLst>
              <a:ext uri="{FF2B5EF4-FFF2-40B4-BE49-F238E27FC236}">
                <a16:creationId xmlns:a16="http://schemas.microsoft.com/office/drawing/2014/main" id="{61629A7B-4043-4573-B2C3-6B1F06850A4B}"/>
              </a:ext>
            </a:extLst>
          </p:cNvPr>
          <p:cNvPicPr>
            <a:picLocks noChangeAspect="1"/>
          </p:cNvPicPr>
          <p:nvPr/>
        </p:nvPicPr>
        <p:blipFill>
          <a:blip r:embed="rId21"/>
          <a:stretch>
            <a:fillRect/>
          </a:stretch>
        </p:blipFill>
        <p:spPr>
          <a:xfrm>
            <a:off x="6807331" y="2360681"/>
            <a:ext cx="1333500" cy="533400"/>
          </a:xfrm>
          <a:prstGeom prst="rect">
            <a:avLst/>
          </a:prstGeom>
        </p:spPr>
      </p:pic>
    </p:spTree>
    <p:extLst>
      <p:ext uri="{BB962C8B-B14F-4D97-AF65-F5344CB8AC3E}">
        <p14:creationId xmlns:p14="http://schemas.microsoft.com/office/powerpoint/2010/main" val="351568006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2055900"/>
          </a:xfrm>
        </p:spPr>
        <p:txBody>
          <a:bodyPr>
            <a:normAutofit/>
          </a:bodyPr>
          <a:lstStyle/>
          <a:p>
            <a:pPr marL="0" indent="0">
              <a:buNone/>
            </a:pPr>
            <a:r>
              <a:rPr lang="en-US" dirty="0"/>
              <a:t>The traversal is now</a:t>
            </a:r>
          </a:p>
          <a:p>
            <a:pPr marL="0" indent="0">
              <a:buNone/>
            </a:pPr>
            <a:r>
              <a:rPr lang="en-US" dirty="0"/>
              <a:t>BETA – GAMMA – EPSILON – LAMBDA - PI</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6911526" y="4423285"/>
            <a:ext cx="2153236" cy="1098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6906830" y="4256147"/>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 39">
            <a:extLst>
              <a:ext uri="{FF2B5EF4-FFF2-40B4-BE49-F238E27FC236}">
                <a16:creationId xmlns:a16="http://schemas.microsoft.com/office/drawing/2014/main" id="{B0A91A8E-971A-4AEE-8FB7-F1AE44709278}"/>
              </a:ext>
            </a:extLst>
          </p:cNvPr>
          <p:cNvSpPr/>
          <p:nvPr/>
        </p:nvSpPr>
        <p:spPr>
          <a:xfrm>
            <a:off x="5417570" y="3893311"/>
            <a:ext cx="650313" cy="1365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BCA8E456-5129-4A31-8F11-1994C4F38D0D}"/>
              </a:ext>
            </a:extLst>
          </p:cNvPr>
          <p:cNvPicPr>
            <a:picLocks noChangeAspect="1"/>
          </p:cNvPicPr>
          <p:nvPr/>
        </p:nvPicPr>
        <p:blipFill>
          <a:blip r:embed="rId19"/>
          <a:stretch>
            <a:fillRect/>
          </a:stretch>
        </p:blipFill>
        <p:spPr>
          <a:xfrm>
            <a:off x="667585" y="1392236"/>
            <a:ext cx="9563570" cy="3301259"/>
          </a:xfrm>
          <a:prstGeom prst="rect">
            <a:avLst/>
          </a:prstGeom>
        </p:spPr>
      </p:pic>
      <p:pic>
        <p:nvPicPr>
          <p:cNvPr id="44" name="Picture 43">
            <a:extLst>
              <a:ext uri="{FF2B5EF4-FFF2-40B4-BE49-F238E27FC236}">
                <a16:creationId xmlns:a16="http://schemas.microsoft.com/office/drawing/2014/main" id="{5C2AC19F-219F-4440-9544-FF109618114D}"/>
              </a:ext>
            </a:extLst>
          </p:cNvPr>
          <p:cNvPicPr>
            <a:picLocks noChangeAspect="1"/>
          </p:cNvPicPr>
          <p:nvPr/>
        </p:nvPicPr>
        <p:blipFill>
          <a:blip r:embed="rId20"/>
          <a:stretch>
            <a:fillRect/>
          </a:stretch>
        </p:blipFill>
        <p:spPr>
          <a:xfrm>
            <a:off x="4285729" y="1317113"/>
            <a:ext cx="4240429" cy="945081"/>
          </a:xfrm>
          <a:prstGeom prst="rect">
            <a:avLst/>
          </a:prstGeom>
        </p:spPr>
      </p:pic>
      <p:pic>
        <p:nvPicPr>
          <p:cNvPr id="45" name="Picture 44">
            <a:extLst>
              <a:ext uri="{FF2B5EF4-FFF2-40B4-BE49-F238E27FC236}">
                <a16:creationId xmlns:a16="http://schemas.microsoft.com/office/drawing/2014/main" id="{58BD8306-E760-4CA1-BA1A-677DE9509A80}"/>
              </a:ext>
            </a:extLst>
          </p:cNvPr>
          <p:cNvPicPr>
            <a:picLocks noChangeAspect="1"/>
          </p:cNvPicPr>
          <p:nvPr/>
        </p:nvPicPr>
        <p:blipFill>
          <a:blip r:embed="rId21"/>
          <a:stretch>
            <a:fillRect/>
          </a:stretch>
        </p:blipFill>
        <p:spPr>
          <a:xfrm>
            <a:off x="5367590" y="2196829"/>
            <a:ext cx="1333500" cy="533400"/>
          </a:xfrm>
          <a:prstGeom prst="rect">
            <a:avLst/>
          </a:prstGeom>
        </p:spPr>
      </p:pic>
      <p:pic>
        <p:nvPicPr>
          <p:cNvPr id="46" name="Picture 45">
            <a:extLst>
              <a:ext uri="{FF2B5EF4-FFF2-40B4-BE49-F238E27FC236}">
                <a16:creationId xmlns:a16="http://schemas.microsoft.com/office/drawing/2014/main" id="{05102B3A-E843-4A21-94C5-DDF69029E051}"/>
              </a:ext>
            </a:extLst>
          </p:cNvPr>
          <p:cNvPicPr>
            <a:picLocks noChangeAspect="1"/>
          </p:cNvPicPr>
          <p:nvPr/>
        </p:nvPicPr>
        <p:blipFill>
          <a:blip r:embed="rId21"/>
          <a:stretch>
            <a:fillRect/>
          </a:stretch>
        </p:blipFill>
        <p:spPr>
          <a:xfrm>
            <a:off x="6039376" y="2360681"/>
            <a:ext cx="1333500" cy="533400"/>
          </a:xfrm>
          <a:prstGeom prst="rect">
            <a:avLst/>
          </a:prstGeom>
        </p:spPr>
      </p:pic>
      <p:pic>
        <p:nvPicPr>
          <p:cNvPr id="47" name="Picture 46">
            <a:extLst>
              <a:ext uri="{FF2B5EF4-FFF2-40B4-BE49-F238E27FC236}">
                <a16:creationId xmlns:a16="http://schemas.microsoft.com/office/drawing/2014/main" id="{7E1873B9-7D41-4B99-8999-2519B5047305}"/>
              </a:ext>
            </a:extLst>
          </p:cNvPr>
          <p:cNvPicPr>
            <a:picLocks noChangeAspect="1"/>
          </p:cNvPicPr>
          <p:nvPr/>
        </p:nvPicPr>
        <p:blipFill>
          <a:blip r:embed="rId21"/>
          <a:stretch>
            <a:fillRect/>
          </a:stretch>
        </p:blipFill>
        <p:spPr>
          <a:xfrm>
            <a:off x="6419668" y="2221941"/>
            <a:ext cx="1333500" cy="533400"/>
          </a:xfrm>
          <a:prstGeom prst="rect">
            <a:avLst/>
          </a:prstGeom>
        </p:spPr>
      </p:pic>
      <p:pic>
        <p:nvPicPr>
          <p:cNvPr id="48" name="Picture 47">
            <a:extLst>
              <a:ext uri="{FF2B5EF4-FFF2-40B4-BE49-F238E27FC236}">
                <a16:creationId xmlns:a16="http://schemas.microsoft.com/office/drawing/2014/main" id="{61629A7B-4043-4573-B2C3-6B1F06850A4B}"/>
              </a:ext>
            </a:extLst>
          </p:cNvPr>
          <p:cNvPicPr>
            <a:picLocks noChangeAspect="1"/>
          </p:cNvPicPr>
          <p:nvPr/>
        </p:nvPicPr>
        <p:blipFill>
          <a:blip r:embed="rId21"/>
          <a:stretch>
            <a:fillRect/>
          </a:stretch>
        </p:blipFill>
        <p:spPr>
          <a:xfrm>
            <a:off x="6807331" y="2360681"/>
            <a:ext cx="1333500" cy="533400"/>
          </a:xfrm>
          <a:prstGeom prst="rect">
            <a:avLst/>
          </a:prstGeom>
        </p:spPr>
      </p:pic>
    </p:spTree>
    <p:extLst>
      <p:ext uri="{BB962C8B-B14F-4D97-AF65-F5344CB8AC3E}">
        <p14:creationId xmlns:p14="http://schemas.microsoft.com/office/powerpoint/2010/main" val="101366993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CDB77-9A42-40E4-A9A5-8AC69FD07576}"/>
              </a:ext>
            </a:extLst>
          </p:cNvPr>
          <p:cNvSpPr>
            <a:spLocks noGrp="1"/>
          </p:cNvSpPr>
          <p:nvPr>
            <p:ph type="title"/>
          </p:nvPr>
        </p:nvSpPr>
        <p:spPr/>
        <p:txBody>
          <a:bodyPr/>
          <a:lstStyle/>
          <a:p>
            <a:pPr algn="ctr"/>
            <a:r>
              <a:rPr lang="en-US" dirty="0"/>
              <a:t>Singly-Linked List in C++</a:t>
            </a:r>
          </a:p>
        </p:txBody>
      </p:sp>
      <p:sp>
        <p:nvSpPr>
          <p:cNvPr id="3" name="Content Placeholder 2">
            <a:extLst>
              <a:ext uri="{FF2B5EF4-FFF2-40B4-BE49-F238E27FC236}">
                <a16:creationId xmlns:a16="http://schemas.microsoft.com/office/drawing/2014/main" id="{0B0018AC-7362-4EA9-9500-AD8D06F2E52B}"/>
              </a:ext>
            </a:extLst>
          </p:cNvPr>
          <p:cNvSpPr>
            <a:spLocks noGrp="1"/>
          </p:cNvSpPr>
          <p:nvPr>
            <p:ph idx="1"/>
          </p:nvPr>
        </p:nvSpPr>
        <p:spPr/>
        <p:txBody>
          <a:bodyPr/>
          <a:lstStyle/>
          <a:p>
            <a:pPr marL="0" indent="0">
              <a:buNone/>
            </a:pPr>
            <a:r>
              <a:rPr lang="en-US" dirty="0"/>
              <a:t>Now we want to code this in C++</a:t>
            </a:r>
          </a:p>
        </p:txBody>
      </p:sp>
    </p:spTree>
    <p:extLst>
      <p:ext uri="{BB962C8B-B14F-4D97-AF65-F5344CB8AC3E}">
        <p14:creationId xmlns:p14="http://schemas.microsoft.com/office/powerpoint/2010/main" val="9326465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CDB77-9A42-40E4-A9A5-8AC69FD07576}"/>
              </a:ext>
            </a:extLst>
          </p:cNvPr>
          <p:cNvSpPr>
            <a:spLocks noGrp="1"/>
          </p:cNvSpPr>
          <p:nvPr>
            <p:ph type="title"/>
          </p:nvPr>
        </p:nvSpPr>
        <p:spPr/>
        <p:txBody>
          <a:bodyPr/>
          <a:lstStyle/>
          <a:p>
            <a:pPr algn="ctr"/>
            <a:r>
              <a:rPr lang="en-US" dirty="0"/>
              <a:t>Singly-Linked List in C++</a:t>
            </a:r>
          </a:p>
        </p:txBody>
      </p:sp>
      <p:sp>
        <p:nvSpPr>
          <p:cNvPr id="3" name="Content Placeholder 2">
            <a:extLst>
              <a:ext uri="{FF2B5EF4-FFF2-40B4-BE49-F238E27FC236}">
                <a16:creationId xmlns:a16="http://schemas.microsoft.com/office/drawing/2014/main" id="{0B0018AC-7362-4EA9-9500-AD8D06F2E52B}"/>
              </a:ext>
            </a:extLst>
          </p:cNvPr>
          <p:cNvSpPr>
            <a:spLocks noGrp="1"/>
          </p:cNvSpPr>
          <p:nvPr>
            <p:ph idx="1"/>
          </p:nvPr>
        </p:nvSpPr>
        <p:spPr/>
        <p:txBody>
          <a:bodyPr/>
          <a:lstStyle/>
          <a:p>
            <a:pPr marL="0" indent="0">
              <a:buNone/>
            </a:pPr>
            <a:r>
              <a:rPr lang="en-US" dirty="0"/>
              <a:t>Now we want to code this in C++</a:t>
            </a:r>
          </a:p>
          <a:p>
            <a:pPr marL="0" indent="0">
              <a:buNone/>
            </a:pPr>
            <a:r>
              <a:rPr lang="en-US" dirty="0"/>
              <a:t>We begin with a "struct" to serve as our Linked List Node</a:t>
            </a:r>
          </a:p>
        </p:txBody>
      </p:sp>
    </p:spTree>
    <p:extLst>
      <p:ext uri="{BB962C8B-B14F-4D97-AF65-F5344CB8AC3E}">
        <p14:creationId xmlns:p14="http://schemas.microsoft.com/office/powerpoint/2010/main" val="164522906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CDB77-9A42-40E4-A9A5-8AC69FD07576}"/>
              </a:ext>
            </a:extLst>
          </p:cNvPr>
          <p:cNvSpPr>
            <a:spLocks noGrp="1"/>
          </p:cNvSpPr>
          <p:nvPr>
            <p:ph type="title"/>
          </p:nvPr>
        </p:nvSpPr>
        <p:spPr/>
        <p:txBody>
          <a:bodyPr/>
          <a:lstStyle/>
          <a:p>
            <a:pPr algn="ctr"/>
            <a:r>
              <a:rPr lang="en-US" dirty="0"/>
              <a:t>Singly-Linked List in C++</a:t>
            </a:r>
          </a:p>
        </p:txBody>
      </p:sp>
      <p:sp>
        <p:nvSpPr>
          <p:cNvPr id="3" name="Content Placeholder 2">
            <a:extLst>
              <a:ext uri="{FF2B5EF4-FFF2-40B4-BE49-F238E27FC236}">
                <a16:creationId xmlns:a16="http://schemas.microsoft.com/office/drawing/2014/main" id="{0B0018AC-7362-4EA9-9500-AD8D06F2E52B}"/>
              </a:ext>
            </a:extLst>
          </p:cNvPr>
          <p:cNvSpPr>
            <a:spLocks noGrp="1"/>
          </p:cNvSpPr>
          <p:nvPr>
            <p:ph idx="1"/>
          </p:nvPr>
        </p:nvSpPr>
        <p:spPr/>
        <p:txBody>
          <a:bodyPr/>
          <a:lstStyle/>
          <a:p>
            <a:pPr marL="0" indent="0">
              <a:buNone/>
            </a:pPr>
            <a:r>
              <a:rPr lang="en-US" dirty="0"/>
              <a:t>Now we want to code this in C++</a:t>
            </a:r>
          </a:p>
          <a:p>
            <a:pPr marL="0" indent="0">
              <a:buNone/>
            </a:pPr>
            <a:r>
              <a:rPr lang="en-US" dirty="0"/>
              <a:t>We begin with a "struct" to serve as our Linked List Node</a:t>
            </a:r>
          </a:p>
          <a:p>
            <a:pPr marL="0" indent="0">
              <a:buNone/>
            </a:pPr>
            <a:r>
              <a:rPr lang="en-US" dirty="0"/>
              <a:t>That struct will contain a data element and a pointer to the next node</a:t>
            </a:r>
          </a:p>
        </p:txBody>
      </p:sp>
    </p:spTree>
    <p:extLst>
      <p:ext uri="{BB962C8B-B14F-4D97-AF65-F5344CB8AC3E}">
        <p14:creationId xmlns:p14="http://schemas.microsoft.com/office/powerpoint/2010/main" val="231498644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CDB77-9A42-40E4-A9A5-8AC69FD07576}"/>
              </a:ext>
            </a:extLst>
          </p:cNvPr>
          <p:cNvSpPr>
            <a:spLocks noGrp="1"/>
          </p:cNvSpPr>
          <p:nvPr>
            <p:ph type="title"/>
          </p:nvPr>
        </p:nvSpPr>
        <p:spPr/>
        <p:txBody>
          <a:bodyPr/>
          <a:lstStyle/>
          <a:p>
            <a:pPr algn="ctr"/>
            <a:r>
              <a:rPr lang="en-US" dirty="0"/>
              <a:t>Singly-Linked List in C++</a:t>
            </a:r>
          </a:p>
        </p:txBody>
      </p:sp>
      <p:sp>
        <p:nvSpPr>
          <p:cNvPr id="3" name="Content Placeholder 2">
            <a:extLst>
              <a:ext uri="{FF2B5EF4-FFF2-40B4-BE49-F238E27FC236}">
                <a16:creationId xmlns:a16="http://schemas.microsoft.com/office/drawing/2014/main" id="{0B0018AC-7362-4EA9-9500-AD8D06F2E52B}"/>
              </a:ext>
            </a:extLst>
          </p:cNvPr>
          <p:cNvSpPr>
            <a:spLocks noGrp="1"/>
          </p:cNvSpPr>
          <p:nvPr>
            <p:ph idx="1"/>
          </p:nvPr>
        </p:nvSpPr>
        <p:spPr/>
        <p:txBody>
          <a:bodyPr/>
          <a:lstStyle/>
          <a:p>
            <a:pPr marL="0" indent="0">
              <a:buNone/>
            </a:pPr>
            <a:r>
              <a:rPr lang="en-US" dirty="0"/>
              <a:t>Now we want to code this in C++</a:t>
            </a:r>
          </a:p>
          <a:p>
            <a:pPr marL="0" indent="0">
              <a:buNone/>
            </a:pPr>
            <a:r>
              <a:rPr lang="en-US" dirty="0"/>
              <a:t>We begin with a "struct" to serve as our Linked List Node</a:t>
            </a:r>
          </a:p>
          <a:p>
            <a:pPr marL="0" indent="0">
              <a:buNone/>
            </a:pPr>
            <a:r>
              <a:rPr lang="en-US" dirty="0"/>
              <a:t>That struct will contain a data element and a pointer to the next node</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335EA306-A796-486D-8F5A-D4B6667EA0A3}"/>
              </a:ext>
            </a:extLst>
          </p:cNvPr>
          <p:cNvPicPr>
            <a:picLocks noChangeAspect="1"/>
          </p:cNvPicPr>
          <p:nvPr/>
        </p:nvPicPr>
        <p:blipFill>
          <a:blip r:embed="rId2"/>
          <a:stretch>
            <a:fillRect/>
          </a:stretch>
        </p:blipFill>
        <p:spPr>
          <a:xfrm>
            <a:off x="2945705" y="3552053"/>
            <a:ext cx="4751690" cy="1946873"/>
          </a:xfrm>
          <a:prstGeom prst="rect">
            <a:avLst/>
          </a:prstGeom>
        </p:spPr>
      </p:pic>
    </p:spTree>
    <p:extLst>
      <p:ext uri="{BB962C8B-B14F-4D97-AF65-F5344CB8AC3E}">
        <p14:creationId xmlns:p14="http://schemas.microsoft.com/office/powerpoint/2010/main" val="190072192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CDB77-9A42-40E4-A9A5-8AC69FD07576}"/>
              </a:ext>
            </a:extLst>
          </p:cNvPr>
          <p:cNvSpPr>
            <a:spLocks noGrp="1"/>
          </p:cNvSpPr>
          <p:nvPr>
            <p:ph type="title"/>
          </p:nvPr>
        </p:nvSpPr>
        <p:spPr/>
        <p:txBody>
          <a:bodyPr/>
          <a:lstStyle/>
          <a:p>
            <a:pPr algn="ctr"/>
            <a:r>
              <a:rPr lang="en-US" dirty="0"/>
              <a:t>Singly-Linked List in C++</a:t>
            </a:r>
          </a:p>
        </p:txBody>
      </p:sp>
      <p:sp>
        <p:nvSpPr>
          <p:cNvPr id="3" name="Content Placeholder 2">
            <a:extLst>
              <a:ext uri="{FF2B5EF4-FFF2-40B4-BE49-F238E27FC236}">
                <a16:creationId xmlns:a16="http://schemas.microsoft.com/office/drawing/2014/main" id="{0B0018AC-7362-4EA9-9500-AD8D06F2E52B}"/>
              </a:ext>
            </a:extLst>
          </p:cNvPr>
          <p:cNvSpPr>
            <a:spLocks noGrp="1"/>
          </p:cNvSpPr>
          <p:nvPr>
            <p:ph idx="1"/>
          </p:nvPr>
        </p:nvSpPr>
        <p:spPr>
          <a:xfrm>
            <a:off x="838200" y="1825625"/>
            <a:ext cx="10515600" cy="4875800"/>
          </a:xfrm>
        </p:spPr>
        <p:txBody>
          <a:bodyPr>
            <a:normAutofit/>
          </a:bodyPr>
          <a:lstStyle/>
          <a:p>
            <a:pPr marL="0" indent="0">
              <a:buNone/>
            </a:pPr>
            <a:r>
              <a:rPr lang="en-US" dirty="0"/>
              <a:t>Now we want to code this in C++</a:t>
            </a:r>
          </a:p>
          <a:p>
            <a:pPr marL="0" indent="0">
              <a:buNone/>
            </a:pPr>
            <a:r>
              <a:rPr lang="en-US" dirty="0"/>
              <a:t>We begin with a "struct" to serve as our Linked List Node</a:t>
            </a:r>
          </a:p>
          <a:p>
            <a:pPr marL="0" indent="0">
              <a:buNone/>
            </a:pPr>
            <a:r>
              <a:rPr lang="en-US" dirty="0"/>
              <a:t>That struct will contain a data element and a pointer to the next node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Note the trailing semicolon. </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335EA306-A796-486D-8F5A-D4B6667EA0A3}"/>
              </a:ext>
            </a:extLst>
          </p:cNvPr>
          <p:cNvPicPr>
            <a:picLocks noChangeAspect="1"/>
          </p:cNvPicPr>
          <p:nvPr/>
        </p:nvPicPr>
        <p:blipFill>
          <a:blip r:embed="rId2"/>
          <a:stretch>
            <a:fillRect/>
          </a:stretch>
        </p:blipFill>
        <p:spPr>
          <a:xfrm>
            <a:off x="2945705" y="3552053"/>
            <a:ext cx="4751690" cy="1946873"/>
          </a:xfrm>
          <a:prstGeom prst="rect">
            <a:avLst/>
          </a:prstGeom>
        </p:spPr>
      </p:pic>
    </p:spTree>
    <p:extLst>
      <p:ext uri="{BB962C8B-B14F-4D97-AF65-F5344CB8AC3E}">
        <p14:creationId xmlns:p14="http://schemas.microsoft.com/office/powerpoint/2010/main" val="271383228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55E9C-9193-4974-8994-97F4C1A81F28}"/>
              </a:ext>
            </a:extLst>
          </p:cNvPr>
          <p:cNvSpPr>
            <a:spLocks noGrp="1"/>
          </p:cNvSpPr>
          <p:nvPr>
            <p:ph type="title"/>
          </p:nvPr>
        </p:nvSpPr>
        <p:spPr/>
        <p:txBody>
          <a:bodyPr/>
          <a:lstStyle/>
          <a:p>
            <a:pPr algn="ctr"/>
            <a:r>
              <a:rPr lang="en-US" dirty="0"/>
              <a:t>Why?</a:t>
            </a:r>
          </a:p>
        </p:txBody>
      </p:sp>
      <p:sp>
        <p:nvSpPr>
          <p:cNvPr id="3" name="Content Placeholder 2">
            <a:extLst>
              <a:ext uri="{FF2B5EF4-FFF2-40B4-BE49-F238E27FC236}">
                <a16:creationId xmlns:a16="http://schemas.microsoft.com/office/drawing/2014/main" id="{4B35E143-7990-4778-902A-C831900C807C}"/>
              </a:ext>
            </a:extLst>
          </p:cNvPr>
          <p:cNvSpPr>
            <a:spLocks noGrp="1"/>
          </p:cNvSpPr>
          <p:nvPr>
            <p:ph idx="1"/>
          </p:nvPr>
        </p:nvSpPr>
        <p:spPr/>
        <p:txBody>
          <a:bodyPr>
            <a:normAutofit/>
          </a:bodyPr>
          <a:lstStyle/>
          <a:p>
            <a:pPr marL="0" indent="0">
              <a:buNone/>
            </a:pPr>
            <a:r>
              <a:rPr lang="en-US" dirty="0"/>
              <a:t>We are allowed to write this code in C++:</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where we have created an anonymous struct with one instance, </a:t>
            </a:r>
          </a:p>
          <a:p>
            <a:pPr marL="0" indent="0">
              <a:buNone/>
            </a:pPr>
            <a:r>
              <a:rPr lang="en-US" dirty="0"/>
              <a:t>named </a:t>
            </a:r>
            <a:r>
              <a:rPr lang="en-US" dirty="0" err="1"/>
              <a:t>myLinkedListNode</a:t>
            </a:r>
            <a:r>
              <a:rPr lang="en-US" dirty="0"/>
              <a:t>. </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38004AD3-7850-48CD-8ADA-B095556F003C}"/>
              </a:ext>
            </a:extLst>
          </p:cNvPr>
          <p:cNvPicPr>
            <a:picLocks noChangeAspect="1"/>
          </p:cNvPicPr>
          <p:nvPr/>
        </p:nvPicPr>
        <p:blipFill>
          <a:blip r:embed="rId2"/>
          <a:stretch>
            <a:fillRect/>
          </a:stretch>
        </p:blipFill>
        <p:spPr>
          <a:xfrm>
            <a:off x="3069006" y="2560365"/>
            <a:ext cx="4303327" cy="1737269"/>
          </a:xfrm>
          <a:prstGeom prst="rect">
            <a:avLst/>
          </a:prstGeom>
        </p:spPr>
      </p:pic>
    </p:spTree>
    <p:extLst>
      <p:ext uri="{BB962C8B-B14F-4D97-AF65-F5344CB8AC3E}">
        <p14:creationId xmlns:p14="http://schemas.microsoft.com/office/powerpoint/2010/main" val="3958600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3540168"/>
            <a:ext cx="10515600" cy="3100257"/>
          </a:xfrm>
        </p:spPr>
        <p:txBody>
          <a:bodyPr/>
          <a:lstStyle/>
          <a:p>
            <a:pPr marL="0" indent="0">
              <a:buNone/>
            </a:pPr>
            <a:r>
              <a:rPr lang="en-US" dirty="0"/>
              <a:t>Now we insert a new node, Alpha.</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05879" y="2535491"/>
            <a:ext cx="626563" cy="15752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spTree>
    <p:extLst>
      <p:ext uri="{BB962C8B-B14F-4D97-AF65-F5344CB8AC3E}">
        <p14:creationId xmlns:p14="http://schemas.microsoft.com/office/powerpoint/2010/main" val="223022348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55E9C-9193-4974-8994-97F4C1A81F28}"/>
              </a:ext>
            </a:extLst>
          </p:cNvPr>
          <p:cNvSpPr>
            <a:spLocks noGrp="1"/>
          </p:cNvSpPr>
          <p:nvPr>
            <p:ph type="title"/>
          </p:nvPr>
        </p:nvSpPr>
        <p:spPr/>
        <p:txBody>
          <a:bodyPr/>
          <a:lstStyle/>
          <a:p>
            <a:pPr algn="ctr"/>
            <a:r>
              <a:rPr lang="en-US" dirty="0"/>
              <a:t>Why?</a:t>
            </a:r>
          </a:p>
        </p:txBody>
      </p:sp>
      <p:sp>
        <p:nvSpPr>
          <p:cNvPr id="3" name="Content Placeholder 2">
            <a:extLst>
              <a:ext uri="{FF2B5EF4-FFF2-40B4-BE49-F238E27FC236}">
                <a16:creationId xmlns:a16="http://schemas.microsoft.com/office/drawing/2014/main" id="{4B35E143-7990-4778-902A-C831900C807C}"/>
              </a:ext>
            </a:extLst>
          </p:cNvPr>
          <p:cNvSpPr>
            <a:spLocks noGrp="1"/>
          </p:cNvSpPr>
          <p:nvPr>
            <p:ph idx="1"/>
          </p:nvPr>
        </p:nvSpPr>
        <p:spPr/>
        <p:txBody>
          <a:bodyPr>
            <a:normAutofit/>
          </a:bodyPr>
          <a:lstStyle/>
          <a:p>
            <a:pPr marL="0" indent="0">
              <a:buNone/>
            </a:pPr>
            <a:r>
              <a:rPr lang="en-US" dirty="0"/>
              <a:t>We are allowed to write this code in C++:</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This is actually pretty common in systems programming, where you need only one instance of a struct.</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38004AD3-7850-48CD-8ADA-B095556F003C}"/>
              </a:ext>
            </a:extLst>
          </p:cNvPr>
          <p:cNvPicPr>
            <a:picLocks noChangeAspect="1"/>
          </p:cNvPicPr>
          <p:nvPr/>
        </p:nvPicPr>
        <p:blipFill>
          <a:blip r:embed="rId2"/>
          <a:stretch>
            <a:fillRect/>
          </a:stretch>
        </p:blipFill>
        <p:spPr>
          <a:xfrm>
            <a:off x="3069006" y="2560365"/>
            <a:ext cx="4303327" cy="1737269"/>
          </a:xfrm>
          <a:prstGeom prst="rect">
            <a:avLst/>
          </a:prstGeom>
        </p:spPr>
      </p:pic>
    </p:spTree>
    <p:extLst>
      <p:ext uri="{BB962C8B-B14F-4D97-AF65-F5344CB8AC3E}">
        <p14:creationId xmlns:p14="http://schemas.microsoft.com/office/powerpoint/2010/main" val="192193028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55E9C-9193-4974-8994-97F4C1A81F28}"/>
              </a:ext>
            </a:extLst>
          </p:cNvPr>
          <p:cNvSpPr>
            <a:spLocks noGrp="1"/>
          </p:cNvSpPr>
          <p:nvPr>
            <p:ph type="title"/>
          </p:nvPr>
        </p:nvSpPr>
        <p:spPr/>
        <p:txBody>
          <a:bodyPr/>
          <a:lstStyle/>
          <a:p>
            <a:pPr algn="ctr"/>
            <a:r>
              <a:rPr lang="en-US" dirty="0"/>
              <a:t>Why?</a:t>
            </a:r>
          </a:p>
        </p:txBody>
      </p:sp>
      <p:sp>
        <p:nvSpPr>
          <p:cNvPr id="3" name="Content Placeholder 2">
            <a:extLst>
              <a:ext uri="{FF2B5EF4-FFF2-40B4-BE49-F238E27FC236}">
                <a16:creationId xmlns:a16="http://schemas.microsoft.com/office/drawing/2014/main" id="{4B35E143-7990-4778-902A-C831900C807C}"/>
              </a:ext>
            </a:extLst>
          </p:cNvPr>
          <p:cNvSpPr>
            <a:spLocks noGrp="1"/>
          </p:cNvSpPr>
          <p:nvPr>
            <p:ph idx="1"/>
          </p:nvPr>
        </p:nvSpPr>
        <p:spPr/>
        <p:txBody>
          <a:bodyPr>
            <a:normAutofit/>
          </a:bodyPr>
          <a:lstStyle/>
          <a:p>
            <a:pPr marL="0" indent="0">
              <a:buNone/>
            </a:pPr>
            <a:r>
              <a:rPr lang="en-US" dirty="0"/>
              <a:t>We are allowed to write this code in C++:</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So rather than give the struct a name, you just create the one instance you need (in this case, </a:t>
            </a:r>
            <a:r>
              <a:rPr lang="en-US" dirty="0" err="1"/>
              <a:t>myLinkedListNode</a:t>
            </a:r>
            <a:r>
              <a:rPr lang="en-US" dirty="0"/>
              <a:t>)</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38004AD3-7850-48CD-8ADA-B095556F003C}"/>
              </a:ext>
            </a:extLst>
          </p:cNvPr>
          <p:cNvPicPr>
            <a:picLocks noChangeAspect="1"/>
          </p:cNvPicPr>
          <p:nvPr/>
        </p:nvPicPr>
        <p:blipFill>
          <a:blip r:embed="rId2"/>
          <a:stretch>
            <a:fillRect/>
          </a:stretch>
        </p:blipFill>
        <p:spPr>
          <a:xfrm>
            <a:off x="3069006" y="2560365"/>
            <a:ext cx="4303327" cy="1737269"/>
          </a:xfrm>
          <a:prstGeom prst="rect">
            <a:avLst/>
          </a:prstGeom>
        </p:spPr>
      </p:pic>
    </p:spTree>
    <p:extLst>
      <p:ext uri="{BB962C8B-B14F-4D97-AF65-F5344CB8AC3E}">
        <p14:creationId xmlns:p14="http://schemas.microsoft.com/office/powerpoint/2010/main" val="247001940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55E9C-9193-4974-8994-97F4C1A81F28}"/>
              </a:ext>
            </a:extLst>
          </p:cNvPr>
          <p:cNvSpPr>
            <a:spLocks noGrp="1"/>
          </p:cNvSpPr>
          <p:nvPr>
            <p:ph type="title"/>
          </p:nvPr>
        </p:nvSpPr>
        <p:spPr/>
        <p:txBody>
          <a:bodyPr/>
          <a:lstStyle/>
          <a:p>
            <a:pPr algn="ctr"/>
            <a:r>
              <a:rPr lang="en-US" dirty="0"/>
              <a:t>Why?</a:t>
            </a:r>
          </a:p>
        </p:txBody>
      </p:sp>
      <p:sp>
        <p:nvSpPr>
          <p:cNvPr id="3" name="Content Placeholder 2">
            <a:extLst>
              <a:ext uri="{FF2B5EF4-FFF2-40B4-BE49-F238E27FC236}">
                <a16:creationId xmlns:a16="http://schemas.microsoft.com/office/drawing/2014/main" id="{4B35E143-7990-4778-902A-C831900C807C}"/>
              </a:ext>
            </a:extLst>
          </p:cNvPr>
          <p:cNvSpPr>
            <a:spLocks noGrp="1"/>
          </p:cNvSpPr>
          <p:nvPr>
            <p:ph idx="1"/>
          </p:nvPr>
        </p:nvSpPr>
        <p:spPr/>
        <p:txBody>
          <a:bodyPr>
            <a:normAutofit/>
          </a:bodyPr>
          <a:lstStyle/>
          <a:p>
            <a:pPr marL="0" indent="0">
              <a:buNone/>
            </a:pPr>
            <a:r>
              <a:rPr lang="en-US" dirty="0"/>
              <a:t>We are allowed to write this code in C++:</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Because this is a possibility, the code for structs and classes in C++ must be terminated by a semicolon.</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38004AD3-7850-48CD-8ADA-B095556F003C}"/>
              </a:ext>
            </a:extLst>
          </p:cNvPr>
          <p:cNvPicPr>
            <a:picLocks noChangeAspect="1"/>
          </p:cNvPicPr>
          <p:nvPr/>
        </p:nvPicPr>
        <p:blipFill>
          <a:blip r:embed="rId2"/>
          <a:stretch>
            <a:fillRect/>
          </a:stretch>
        </p:blipFill>
        <p:spPr>
          <a:xfrm>
            <a:off x="3069006" y="2560365"/>
            <a:ext cx="4303327" cy="1737269"/>
          </a:xfrm>
          <a:prstGeom prst="rect">
            <a:avLst/>
          </a:prstGeom>
        </p:spPr>
      </p:pic>
    </p:spTree>
    <p:extLst>
      <p:ext uri="{BB962C8B-B14F-4D97-AF65-F5344CB8AC3E}">
        <p14:creationId xmlns:p14="http://schemas.microsoft.com/office/powerpoint/2010/main" val="43795886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CDB77-9A42-40E4-A9A5-8AC69FD07576}"/>
              </a:ext>
            </a:extLst>
          </p:cNvPr>
          <p:cNvSpPr>
            <a:spLocks noGrp="1"/>
          </p:cNvSpPr>
          <p:nvPr>
            <p:ph type="title"/>
          </p:nvPr>
        </p:nvSpPr>
        <p:spPr/>
        <p:txBody>
          <a:bodyPr/>
          <a:lstStyle/>
          <a:p>
            <a:pPr algn="ctr"/>
            <a:r>
              <a:rPr lang="en-US" dirty="0"/>
              <a:t>Singly-Linked List in C++</a:t>
            </a:r>
          </a:p>
        </p:txBody>
      </p:sp>
      <p:sp>
        <p:nvSpPr>
          <p:cNvPr id="3" name="Content Placeholder 2">
            <a:extLst>
              <a:ext uri="{FF2B5EF4-FFF2-40B4-BE49-F238E27FC236}">
                <a16:creationId xmlns:a16="http://schemas.microsoft.com/office/drawing/2014/main" id="{0B0018AC-7362-4EA9-9500-AD8D06F2E52B}"/>
              </a:ext>
            </a:extLst>
          </p:cNvPr>
          <p:cNvSpPr>
            <a:spLocks noGrp="1"/>
          </p:cNvSpPr>
          <p:nvPr>
            <p:ph idx="1"/>
          </p:nvPr>
        </p:nvSpPr>
        <p:spPr>
          <a:xfrm>
            <a:off x="838200" y="1825625"/>
            <a:ext cx="10515600" cy="4875800"/>
          </a:xfrm>
        </p:spPr>
        <p:txBody>
          <a:bodyPr>
            <a:normAutofit/>
          </a:bodyPr>
          <a:lstStyle/>
          <a:p>
            <a:pPr marL="0" indent="0">
              <a:buNone/>
            </a:pPr>
            <a:r>
              <a:rPr lang="en-US" dirty="0"/>
              <a:t>Now we start our LinkedList class.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only data element is a </a:t>
            </a:r>
            <a:r>
              <a:rPr lang="en-US" dirty="0" err="1"/>
              <a:t>LinkedListNode</a:t>
            </a:r>
            <a:r>
              <a:rPr lang="en-US" dirty="0"/>
              <a:t> to serve as the head.</a:t>
            </a:r>
          </a:p>
          <a:p>
            <a:pPr marL="0" indent="0">
              <a:buNone/>
            </a:pPr>
            <a:r>
              <a:rPr lang="en-US" dirty="0"/>
              <a:t>The only constructor will create an initially empty LinkedList.</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C8F6DEAD-3F91-43E4-985A-ADA523D34C7D}"/>
              </a:ext>
            </a:extLst>
          </p:cNvPr>
          <p:cNvPicPr>
            <a:picLocks noChangeAspect="1"/>
          </p:cNvPicPr>
          <p:nvPr/>
        </p:nvPicPr>
        <p:blipFill>
          <a:blip r:embed="rId2"/>
          <a:stretch>
            <a:fillRect/>
          </a:stretch>
        </p:blipFill>
        <p:spPr>
          <a:xfrm>
            <a:off x="3055894" y="2514600"/>
            <a:ext cx="5273914" cy="2893118"/>
          </a:xfrm>
          <a:prstGeom prst="rect">
            <a:avLst/>
          </a:prstGeom>
        </p:spPr>
      </p:pic>
    </p:spTree>
    <p:extLst>
      <p:ext uri="{BB962C8B-B14F-4D97-AF65-F5344CB8AC3E}">
        <p14:creationId xmlns:p14="http://schemas.microsoft.com/office/powerpoint/2010/main" val="341549939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CDB77-9A42-40E4-A9A5-8AC69FD07576}"/>
              </a:ext>
            </a:extLst>
          </p:cNvPr>
          <p:cNvSpPr>
            <a:spLocks noGrp="1"/>
          </p:cNvSpPr>
          <p:nvPr>
            <p:ph type="title"/>
          </p:nvPr>
        </p:nvSpPr>
        <p:spPr/>
        <p:txBody>
          <a:bodyPr/>
          <a:lstStyle/>
          <a:p>
            <a:pPr algn="ctr"/>
            <a:r>
              <a:rPr lang="en-US" dirty="0"/>
              <a:t>Singly-Linked List in C++</a:t>
            </a:r>
          </a:p>
        </p:txBody>
      </p:sp>
      <p:sp>
        <p:nvSpPr>
          <p:cNvPr id="3" name="Content Placeholder 2">
            <a:extLst>
              <a:ext uri="{FF2B5EF4-FFF2-40B4-BE49-F238E27FC236}">
                <a16:creationId xmlns:a16="http://schemas.microsoft.com/office/drawing/2014/main" id="{0B0018AC-7362-4EA9-9500-AD8D06F2E52B}"/>
              </a:ext>
            </a:extLst>
          </p:cNvPr>
          <p:cNvSpPr>
            <a:spLocks noGrp="1"/>
          </p:cNvSpPr>
          <p:nvPr>
            <p:ph idx="1"/>
          </p:nvPr>
        </p:nvSpPr>
        <p:spPr>
          <a:xfrm>
            <a:off x="838200" y="1825625"/>
            <a:ext cx="10515600" cy="4875800"/>
          </a:xfrm>
        </p:spPr>
        <p:txBody>
          <a:bodyPr>
            <a:normAutofit/>
          </a:bodyPr>
          <a:lstStyle/>
          <a:p>
            <a:pPr marL="0" indent="0">
              <a:buNone/>
            </a:pPr>
            <a:r>
              <a:rPr lang="en-US" dirty="0"/>
              <a:t>We will have only three methods in our LinkedList class: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1085673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CDB77-9A42-40E4-A9A5-8AC69FD07576}"/>
              </a:ext>
            </a:extLst>
          </p:cNvPr>
          <p:cNvSpPr>
            <a:spLocks noGrp="1"/>
          </p:cNvSpPr>
          <p:nvPr>
            <p:ph type="title"/>
          </p:nvPr>
        </p:nvSpPr>
        <p:spPr/>
        <p:txBody>
          <a:bodyPr/>
          <a:lstStyle/>
          <a:p>
            <a:pPr algn="ctr"/>
            <a:r>
              <a:rPr lang="en-US" dirty="0"/>
              <a:t>Singly-Linked List in C++</a:t>
            </a:r>
          </a:p>
        </p:txBody>
      </p:sp>
      <p:sp>
        <p:nvSpPr>
          <p:cNvPr id="3" name="Content Placeholder 2">
            <a:extLst>
              <a:ext uri="{FF2B5EF4-FFF2-40B4-BE49-F238E27FC236}">
                <a16:creationId xmlns:a16="http://schemas.microsoft.com/office/drawing/2014/main" id="{0B0018AC-7362-4EA9-9500-AD8D06F2E52B}"/>
              </a:ext>
            </a:extLst>
          </p:cNvPr>
          <p:cNvSpPr>
            <a:spLocks noGrp="1"/>
          </p:cNvSpPr>
          <p:nvPr>
            <p:ph idx="1"/>
          </p:nvPr>
        </p:nvSpPr>
        <p:spPr>
          <a:xfrm>
            <a:off x="838200" y="1825625"/>
            <a:ext cx="10515600" cy="4875800"/>
          </a:xfrm>
        </p:spPr>
        <p:txBody>
          <a:bodyPr>
            <a:normAutofit/>
          </a:bodyPr>
          <a:lstStyle/>
          <a:p>
            <a:pPr marL="0" indent="0">
              <a:buNone/>
            </a:pPr>
            <a:r>
              <a:rPr lang="en-US" dirty="0"/>
              <a:t>We will have only three methods in our LinkedList class:</a:t>
            </a:r>
          </a:p>
          <a:p>
            <a:pPr marL="0" indent="0">
              <a:buNone/>
            </a:pPr>
            <a:endParaRPr lang="en-US" dirty="0"/>
          </a:p>
          <a:p>
            <a:pPr lvl="1"/>
            <a:r>
              <a:rPr lang="en-US" sz="2800" dirty="0"/>
              <a:t>Traverse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1297783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CDB77-9A42-40E4-A9A5-8AC69FD07576}"/>
              </a:ext>
            </a:extLst>
          </p:cNvPr>
          <p:cNvSpPr>
            <a:spLocks noGrp="1"/>
          </p:cNvSpPr>
          <p:nvPr>
            <p:ph type="title"/>
          </p:nvPr>
        </p:nvSpPr>
        <p:spPr/>
        <p:txBody>
          <a:bodyPr/>
          <a:lstStyle/>
          <a:p>
            <a:pPr algn="ctr"/>
            <a:r>
              <a:rPr lang="en-US" dirty="0"/>
              <a:t>Singly-Linked List in C++</a:t>
            </a:r>
          </a:p>
        </p:txBody>
      </p:sp>
      <p:sp>
        <p:nvSpPr>
          <p:cNvPr id="3" name="Content Placeholder 2">
            <a:extLst>
              <a:ext uri="{FF2B5EF4-FFF2-40B4-BE49-F238E27FC236}">
                <a16:creationId xmlns:a16="http://schemas.microsoft.com/office/drawing/2014/main" id="{0B0018AC-7362-4EA9-9500-AD8D06F2E52B}"/>
              </a:ext>
            </a:extLst>
          </p:cNvPr>
          <p:cNvSpPr>
            <a:spLocks noGrp="1"/>
          </p:cNvSpPr>
          <p:nvPr>
            <p:ph idx="1"/>
          </p:nvPr>
        </p:nvSpPr>
        <p:spPr>
          <a:xfrm>
            <a:off x="838200" y="1825625"/>
            <a:ext cx="10515600" cy="4875800"/>
          </a:xfrm>
        </p:spPr>
        <p:txBody>
          <a:bodyPr>
            <a:normAutofit/>
          </a:bodyPr>
          <a:lstStyle/>
          <a:p>
            <a:pPr marL="0" indent="0">
              <a:buNone/>
            </a:pPr>
            <a:r>
              <a:rPr lang="en-US" dirty="0"/>
              <a:t>We will have only three methods in our LinkedList class:</a:t>
            </a:r>
          </a:p>
          <a:p>
            <a:pPr marL="0" indent="0">
              <a:buNone/>
            </a:pPr>
            <a:endParaRPr lang="en-US" dirty="0"/>
          </a:p>
          <a:p>
            <a:pPr lvl="1"/>
            <a:r>
              <a:rPr lang="en-US" sz="2800" dirty="0"/>
              <a:t>Traverse</a:t>
            </a:r>
          </a:p>
          <a:p>
            <a:pPr lvl="1"/>
            <a:r>
              <a:rPr lang="en-US" sz="2800" dirty="0"/>
              <a:t>Insert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7709175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CDB77-9A42-40E4-A9A5-8AC69FD07576}"/>
              </a:ext>
            </a:extLst>
          </p:cNvPr>
          <p:cNvSpPr>
            <a:spLocks noGrp="1"/>
          </p:cNvSpPr>
          <p:nvPr>
            <p:ph type="title"/>
          </p:nvPr>
        </p:nvSpPr>
        <p:spPr/>
        <p:txBody>
          <a:bodyPr/>
          <a:lstStyle/>
          <a:p>
            <a:pPr algn="ctr"/>
            <a:r>
              <a:rPr lang="en-US" dirty="0"/>
              <a:t>Singly-Linked List in C++</a:t>
            </a:r>
          </a:p>
        </p:txBody>
      </p:sp>
      <p:sp>
        <p:nvSpPr>
          <p:cNvPr id="3" name="Content Placeholder 2">
            <a:extLst>
              <a:ext uri="{FF2B5EF4-FFF2-40B4-BE49-F238E27FC236}">
                <a16:creationId xmlns:a16="http://schemas.microsoft.com/office/drawing/2014/main" id="{0B0018AC-7362-4EA9-9500-AD8D06F2E52B}"/>
              </a:ext>
            </a:extLst>
          </p:cNvPr>
          <p:cNvSpPr>
            <a:spLocks noGrp="1"/>
          </p:cNvSpPr>
          <p:nvPr>
            <p:ph idx="1"/>
          </p:nvPr>
        </p:nvSpPr>
        <p:spPr>
          <a:xfrm>
            <a:off x="838200" y="1825625"/>
            <a:ext cx="10515600" cy="4875800"/>
          </a:xfrm>
        </p:spPr>
        <p:txBody>
          <a:bodyPr>
            <a:normAutofit/>
          </a:bodyPr>
          <a:lstStyle/>
          <a:p>
            <a:pPr marL="0" indent="0">
              <a:buNone/>
            </a:pPr>
            <a:r>
              <a:rPr lang="en-US" dirty="0"/>
              <a:t>We will have only three methods in our LinkedList class:</a:t>
            </a:r>
          </a:p>
          <a:p>
            <a:pPr marL="0" indent="0">
              <a:buNone/>
            </a:pPr>
            <a:endParaRPr lang="en-US" dirty="0"/>
          </a:p>
          <a:p>
            <a:pPr lvl="1"/>
            <a:r>
              <a:rPr lang="en-US" sz="2800" dirty="0"/>
              <a:t>Traverse</a:t>
            </a:r>
          </a:p>
          <a:p>
            <a:pPr lvl="1"/>
            <a:r>
              <a:rPr lang="en-US" sz="2800" dirty="0"/>
              <a:t>Insert</a:t>
            </a:r>
          </a:p>
          <a:p>
            <a:pPr lvl="1"/>
            <a:r>
              <a:rPr lang="en-US" sz="2800" dirty="0"/>
              <a:t>Remove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4751345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CDB77-9A42-40E4-A9A5-8AC69FD07576}"/>
              </a:ext>
            </a:extLst>
          </p:cNvPr>
          <p:cNvSpPr>
            <a:spLocks noGrp="1"/>
          </p:cNvSpPr>
          <p:nvPr>
            <p:ph type="title"/>
          </p:nvPr>
        </p:nvSpPr>
        <p:spPr/>
        <p:txBody>
          <a:bodyPr/>
          <a:lstStyle/>
          <a:p>
            <a:pPr algn="ctr"/>
            <a:r>
              <a:rPr lang="en-US" dirty="0"/>
              <a:t>Singly-Linked List in C++</a:t>
            </a:r>
          </a:p>
        </p:txBody>
      </p:sp>
      <p:sp>
        <p:nvSpPr>
          <p:cNvPr id="3" name="Content Placeholder 2">
            <a:extLst>
              <a:ext uri="{FF2B5EF4-FFF2-40B4-BE49-F238E27FC236}">
                <a16:creationId xmlns:a16="http://schemas.microsoft.com/office/drawing/2014/main" id="{0B0018AC-7362-4EA9-9500-AD8D06F2E52B}"/>
              </a:ext>
            </a:extLst>
          </p:cNvPr>
          <p:cNvSpPr>
            <a:spLocks noGrp="1"/>
          </p:cNvSpPr>
          <p:nvPr>
            <p:ph idx="1"/>
          </p:nvPr>
        </p:nvSpPr>
        <p:spPr>
          <a:xfrm>
            <a:off x="838200" y="1825625"/>
            <a:ext cx="10515600" cy="4875800"/>
          </a:xfrm>
        </p:spPr>
        <p:txBody>
          <a:bodyPr>
            <a:normAutofit/>
          </a:bodyPr>
          <a:lstStyle/>
          <a:p>
            <a:pPr marL="0" indent="0">
              <a:buNone/>
            </a:pPr>
            <a:r>
              <a:rPr lang="en-US" dirty="0"/>
              <a:t>We will have only three methods in our LinkedList class:</a:t>
            </a:r>
          </a:p>
          <a:p>
            <a:pPr marL="0" indent="0">
              <a:buNone/>
            </a:pPr>
            <a:endParaRPr lang="en-US" dirty="0"/>
          </a:p>
          <a:p>
            <a:pPr lvl="1"/>
            <a:r>
              <a:rPr lang="en-US" sz="2800" dirty="0"/>
              <a:t>Traverse</a:t>
            </a:r>
          </a:p>
          <a:p>
            <a:pPr lvl="1"/>
            <a:r>
              <a:rPr lang="en-US" sz="2800" dirty="0"/>
              <a:t>Insert</a:t>
            </a:r>
          </a:p>
          <a:p>
            <a:pPr lvl="1"/>
            <a:r>
              <a:rPr lang="en-US" sz="2800" dirty="0"/>
              <a:t>Remove</a:t>
            </a:r>
          </a:p>
          <a:p>
            <a:pPr lvl="1"/>
            <a:endParaRPr lang="en-US" sz="2800" dirty="0"/>
          </a:p>
          <a:p>
            <a:pPr marL="0" indent="0">
              <a:buNone/>
            </a:pPr>
            <a:r>
              <a:rPr lang="en-US" dirty="0"/>
              <a:t>Remove will have return type bool, as it might fail on item not found.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5716192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CDB77-9A42-40E4-A9A5-8AC69FD07576}"/>
              </a:ext>
            </a:extLst>
          </p:cNvPr>
          <p:cNvSpPr>
            <a:spLocks noGrp="1"/>
          </p:cNvSpPr>
          <p:nvPr>
            <p:ph type="title"/>
          </p:nvPr>
        </p:nvSpPr>
        <p:spPr/>
        <p:txBody>
          <a:bodyPr/>
          <a:lstStyle/>
          <a:p>
            <a:pPr algn="ctr"/>
            <a:r>
              <a:rPr lang="en-US" dirty="0"/>
              <a:t>Singly-Linked List in C++</a:t>
            </a:r>
          </a:p>
        </p:txBody>
      </p:sp>
      <p:sp>
        <p:nvSpPr>
          <p:cNvPr id="3" name="Content Placeholder 2">
            <a:extLst>
              <a:ext uri="{FF2B5EF4-FFF2-40B4-BE49-F238E27FC236}">
                <a16:creationId xmlns:a16="http://schemas.microsoft.com/office/drawing/2014/main" id="{0B0018AC-7362-4EA9-9500-AD8D06F2E52B}"/>
              </a:ext>
            </a:extLst>
          </p:cNvPr>
          <p:cNvSpPr>
            <a:spLocks noGrp="1"/>
          </p:cNvSpPr>
          <p:nvPr>
            <p:ph idx="1"/>
          </p:nvPr>
        </p:nvSpPr>
        <p:spPr>
          <a:xfrm>
            <a:off x="838200" y="1825625"/>
            <a:ext cx="11353800" cy="4875800"/>
          </a:xfrm>
        </p:spPr>
        <p:txBody>
          <a:bodyPr>
            <a:normAutofit/>
          </a:bodyPr>
          <a:lstStyle/>
          <a:p>
            <a:pPr marL="0" indent="0">
              <a:buNone/>
            </a:pPr>
            <a:r>
              <a:rPr lang="en-US" dirty="0"/>
              <a:t>We will have only three methods in our LinkedList class:</a:t>
            </a:r>
          </a:p>
          <a:p>
            <a:pPr marL="0" indent="0">
              <a:buNone/>
            </a:pPr>
            <a:endParaRPr lang="en-US" dirty="0"/>
          </a:p>
          <a:p>
            <a:pPr lvl="1"/>
            <a:r>
              <a:rPr lang="en-US" sz="2800" dirty="0"/>
              <a:t>Traverse</a:t>
            </a:r>
          </a:p>
          <a:p>
            <a:pPr lvl="1"/>
            <a:r>
              <a:rPr lang="en-US" sz="2800" dirty="0"/>
              <a:t>Insert</a:t>
            </a:r>
          </a:p>
          <a:p>
            <a:pPr lvl="1"/>
            <a:r>
              <a:rPr lang="en-US" sz="2800" dirty="0"/>
              <a:t>Remove</a:t>
            </a:r>
          </a:p>
          <a:p>
            <a:pPr lvl="1"/>
            <a:endParaRPr lang="en-US" sz="2800" dirty="0"/>
          </a:p>
          <a:p>
            <a:pPr marL="0" indent="0">
              <a:buNone/>
            </a:pPr>
            <a:r>
              <a:rPr lang="en-US" dirty="0"/>
              <a:t>Remove will have return type bool, as it might fail on item not found.</a:t>
            </a:r>
          </a:p>
          <a:p>
            <a:pPr marL="0" indent="0">
              <a:buNone/>
            </a:pPr>
            <a:r>
              <a:rPr lang="en-US" dirty="0"/>
              <a:t>We don't anticipate that traverse or insert will fail, so they are void functions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29598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3540168"/>
            <a:ext cx="10515600" cy="3100257"/>
          </a:xfrm>
        </p:spPr>
        <p:txBody>
          <a:bodyPr/>
          <a:lstStyle/>
          <a:p>
            <a:pPr marL="0" indent="0">
              <a:buNone/>
            </a:pPr>
            <a:r>
              <a:rPr lang="en-US" dirty="0"/>
              <a:t>Now we insert a new node, Alpha.</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44273" y="2536663"/>
            <a:ext cx="626563" cy="15752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Tree>
    <p:extLst>
      <p:ext uri="{BB962C8B-B14F-4D97-AF65-F5344CB8AC3E}">
        <p14:creationId xmlns:p14="http://schemas.microsoft.com/office/powerpoint/2010/main" val="22431779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207A8-6B66-4DFA-9DAF-468C0253EA8F}"/>
              </a:ext>
            </a:extLst>
          </p:cNvPr>
          <p:cNvSpPr>
            <a:spLocks noGrp="1"/>
          </p:cNvSpPr>
          <p:nvPr>
            <p:ph type="title"/>
          </p:nvPr>
        </p:nvSpPr>
        <p:spPr/>
        <p:txBody>
          <a:bodyPr/>
          <a:lstStyle/>
          <a:p>
            <a:pPr algn="ctr"/>
            <a:r>
              <a:rPr lang="en-US" dirty="0"/>
              <a:t>Linked List - Traverse</a:t>
            </a:r>
          </a:p>
        </p:txBody>
      </p:sp>
      <p:sp>
        <p:nvSpPr>
          <p:cNvPr id="3" name="Content Placeholder 2">
            <a:extLst>
              <a:ext uri="{FF2B5EF4-FFF2-40B4-BE49-F238E27FC236}">
                <a16:creationId xmlns:a16="http://schemas.microsoft.com/office/drawing/2014/main" id="{C7612591-63AA-46E3-8F58-8C9104BBDD78}"/>
              </a:ext>
            </a:extLst>
          </p:cNvPr>
          <p:cNvSpPr>
            <a:spLocks noGrp="1"/>
          </p:cNvSpPr>
          <p:nvPr>
            <p:ph idx="1"/>
          </p:nvPr>
        </p:nvSpPr>
        <p:spPr/>
        <p:txBody>
          <a:bodyPr/>
          <a:lstStyle/>
          <a:p>
            <a:pPr marL="0" indent="0">
              <a:buNone/>
            </a:pPr>
            <a:r>
              <a:rPr lang="en-US" dirty="0"/>
              <a:t>For traversal, we take advantage of the fact that a null link is false.</a:t>
            </a:r>
          </a:p>
        </p:txBody>
      </p:sp>
    </p:spTree>
    <p:extLst>
      <p:ext uri="{BB962C8B-B14F-4D97-AF65-F5344CB8AC3E}">
        <p14:creationId xmlns:p14="http://schemas.microsoft.com/office/powerpoint/2010/main" val="135006917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207A8-6B66-4DFA-9DAF-468C0253EA8F}"/>
              </a:ext>
            </a:extLst>
          </p:cNvPr>
          <p:cNvSpPr>
            <a:spLocks noGrp="1"/>
          </p:cNvSpPr>
          <p:nvPr>
            <p:ph type="title"/>
          </p:nvPr>
        </p:nvSpPr>
        <p:spPr/>
        <p:txBody>
          <a:bodyPr/>
          <a:lstStyle/>
          <a:p>
            <a:pPr algn="ctr"/>
            <a:r>
              <a:rPr lang="en-US" dirty="0"/>
              <a:t>Linked List - Traverse</a:t>
            </a:r>
          </a:p>
        </p:txBody>
      </p:sp>
      <p:sp>
        <p:nvSpPr>
          <p:cNvPr id="3" name="Content Placeholder 2">
            <a:extLst>
              <a:ext uri="{FF2B5EF4-FFF2-40B4-BE49-F238E27FC236}">
                <a16:creationId xmlns:a16="http://schemas.microsoft.com/office/drawing/2014/main" id="{C7612591-63AA-46E3-8F58-8C9104BBDD78}"/>
              </a:ext>
            </a:extLst>
          </p:cNvPr>
          <p:cNvSpPr>
            <a:spLocks noGrp="1"/>
          </p:cNvSpPr>
          <p:nvPr>
            <p:ph idx="1"/>
          </p:nvPr>
        </p:nvSpPr>
        <p:spPr/>
        <p:txBody>
          <a:bodyPr/>
          <a:lstStyle/>
          <a:p>
            <a:pPr marL="0" indent="0">
              <a:buNone/>
            </a:pPr>
            <a:r>
              <a:rPr lang="en-US" dirty="0"/>
              <a:t>For traversal, we take advantage of the fact that a null link is false.</a:t>
            </a:r>
          </a:p>
          <a:p>
            <a:pPr marL="0" indent="0">
              <a:buNone/>
            </a:pPr>
            <a:r>
              <a:rPr lang="en-US" dirty="0"/>
              <a:t>We set our traversal pointer equal to the head.</a:t>
            </a:r>
          </a:p>
          <a:p>
            <a:pPr marL="0" indent="0">
              <a:buNone/>
            </a:pPr>
            <a:endParaRPr lang="en-US" dirty="0"/>
          </a:p>
        </p:txBody>
      </p:sp>
    </p:spTree>
    <p:extLst>
      <p:ext uri="{BB962C8B-B14F-4D97-AF65-F5344CB8AC3E}">
        <p14:creationId xmlns:p14="http://schemas.microsoft.com/office/powerpoint/2010/main" val="288263495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207A8-6B66-4DFA-9DAF-468C0253EA8F}"/>
              </a:ext>
            </a:extLst>
          </p:cNvPr>
          <p:cNvSpPr>
            <a:spLocks noGrp="1"/>
          </p:cNvSpPr>
          <p:nvPr>
            <p:ph type="title"/>
          </p:nvPr>
        </p:nvSpPr>
        <p:spPr/>
        <p:txBody>
          <a:bodyPr/>
          <a:lstStyle/>
          <a:p>
            <a:pPr algn="ctr"/>
            <a:r>
              <a:rPr lang="en-US" dirty="0"/>
              <a:t>Linked List - Traverse</a:t>
            </a:r>
          </a:p>
        </p:txBody>
      </p:sp>
      <p:sp>
        <p:nvSpPr>
          <p:cNvPr id="3" name="Content Placeholder 2">
            <a:extLst>
              <a:ext uri="{FF2B5EF4-FFF2-40B4-BE49-F238E27FC236}">
                <a16:creationId xmlns:a16="http://schemas.microsoft.com/office/drawing/2014/main" id="{C7612591-63AA-46E3-8F58-8C9104BBDD78}"/>
              </a:ext>
            </a:extLst>
          </p:cNvPr>
          <p:cNvSpPr>
            <a:spLocks noGrp="1"/>
          </p:cNvSpPr>
          <p:nvPr>
            <p:ph idx="1"/>
          </p:nvPr>
        </p:nvSpPr>
        <p:spPr/>
        <p:txBody>
          <a:bodyPr/>
          <a:lstStyle/>
          <a:p>
            <a:pPr marL="0" indent="0">
              <a:buNone/>
            </a:pPr>
            <a:r>
              <a:rPr lang="en-US" dirty="0"/>
              <a:t>For traversal, we take advantage of the fact that a null link is false.</a:t>
            </a:r>
          </a:p>
          <a:p>
            <a:pPr marL="0" indent="0">
              <a:buNone/>
            </a:pPr>
            <a:r>
              <a:rPr lang="en-US" dirty="0"/>
              <a:t>We set our traversal pointer equal to the head.</a:t>
            </a:r>
          </a:p>
          <a:p>
            <a:pPr marL="0" indent="0">
              <a:buNone/>
            </a:pPr>
            <a:r>
              <a:rPr lang="en-US" dirty="0"/>
              <a:t>Then, so long as the link we have is true, we visit that item and then advance to the next link.</a:t>
            </a:r>
          </a:p>
        </p:txBody>
      </p:sp>
    </p:spTree>
    <p:extLst>
      <p:ext uri="{BB962C8B-B14F-4D97-AF65-F5344CB8AC3E}">
        <p14:creationId xmlns:p14="http://schemas.microsoft.com/office/powerpoint/2010/main" val="270080464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207A8-6B66-4DFA-9DAF-468C0253EA8F}"/>
              </a:ext>
            </a:extLst>
          </p:cNvPr>
          <p:cNvSpPr>
            <a:spLocks noGrp="1"/>
          </p:cNvSpPr>
          <p:nvPr>
            <p:ph type="title"/>
          </p:nvPr>
        </p:nvSpPr>
        <p:spPr/>
        <p:txBody>
          <a:bodyPr/>
          <a:lstStyle/>
          <a:p>
            <a:pPr algn="ctr"/>
            <a:r>
              <a:rPr lang="en-US" dirty="0"/>
              <a:t>Linked List - Traverse</a:t>
            </a:r>
          </a:p>
        </p:txBody>
      </p:sp>
      <p:sp>
        <p:nvSpPr>
          <p:cNvPr id="3" name="Content Placeholder 2">
            <a:extLst>
              <a:ext uri="{FF2B5EF4-FFF2-40B4-BE49-F238E27FC236}">
                <a16:creationId xmlns:a16="http://schemas.microsoft.com/office/drawing/2014/main" id="{C7612591-63AA-46E3-8F58-8C9104BBDD78}"/>
              </a:ext>
            </a:extLst>
          </p:cNvPr>
          <p:cNvSpPr>
            <a:spLocks noGrp="1"/>
          </p:cNvSpPr>
          <p:nvPr>
            <p:ph idx="1"/>
          </p:nvPr>
        </p:nvSpPr>
        <p:spPr/>
        <p:txBody>
          <a:bodyPr/>
          <a:lstStyle/>
          <a:p>
            <a:pPr marL="0" indent="0">
              <a:buNone/>
            </a:pPr>
            <a:r>
              <a:rPr lang="en-US" dirty="0"/>
              <a:t>For traversal, we take advantage of the fact that a null link is false.</a:t>
            </a:r>
          </a:p>
          <a:p>
            <a:pPr marL="0" indent="0">
              <a:buNone/>
            </a:pPr>
            <a:r>
              <a:rPr lang="en-US" dirty="0"/>
              <a:t>We set our traversal pointer equal to the head.</a:t>
            </a:r>
          </a:p>
          <a:p>
            <a:pPr marL="0" indent="0">
              <a:buNone/>
            </a:pPr>
            <a:r>
              <a:rPr lang="en-US" dirty="0"/>
              <a:t>Then, so long as the link we have is true, we visit that item and then advance to the next link.</a:t>
            </a:r>
          </a:p>
        </p:txBody>
      </p:sp>
      <p:pic>
        <p:nvPicPr>
          <p:cNvPr id="4" name="Picture 3">
            <a:extLst>
              <a:ext uri="{FF2B5EF4-FFF2-40B4-BE49-F238E27FC236}">
                <a16:creationId xmlns:a16="http://schemas.microsoft.com/office/drawing/2014/main" id="{EDE2C128-D1F9-47D8-BC7D-B7182CD6582F}"/>
              </a:ext>
            </a:extLst>
          </p:cNvPr>
          <p:cNvPicPr>
            <a:picLocks noChangeAspect="1"/>
          </p:cNvPicPr>
          <p:nvPr/>
        </p:nvPicPr>
        <p:blipFill>
          <a:blip r:embed="rId2"/>
          <a:stretch>
            <a:fillRect/>
          </a:stretch>
        </p:blipFill>
        <p:spPr>
          <a:xfrm>
            <a:off x="2861936" y="4001294"/>
            <a:ext cx="5605658" cy="1730141"/>
          </a:xfrm>
          <a:prstGeom prst="rect">
            <a:avLst/>
          </a:prstGeom>
        </p:spPr>
      </p:pic>
    </p:spTree>
    <p:extLst>
      <p:ext uri="{BB962C8B-B14F-4D97-AF65-F5344CB8AC3E}">
        <p14:creationId xmlns:p14="http://schemas.microsoft.com/office/powerpoint/2010/main" val="397036905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207A8-6B66-4DFA-9DAF-468C0253EA8F}"/>
              </a:ext>
            </a:extLst>
          </p:cNvPr>
          <p:cNvSpPr>
            <a:spLocks noGrp="1"/>
          </p:cNvSpPr>
          <p:nvPr>
            <p:ph type="title"/>
          </p:nvPr>
        </p:nvSpPr>
        <p:spPr/>
        <p:txBody>
          <a:bodyPr/>
          <a:lstStyle/>
          <a:p>
            <a:pPr algn="ctr"/>
            <a:r>
              <a:rPr lang="en-US" dirty="0"/>
              <a:t>Linked List - Traverse</a:t>
            </a:r>
          </a:p>
        </p:txBody>
      </p:sp>
      <p:sp>
        <p:nvSpPr>
          <p:cNvPr id="3" name="Content Placeholder 2">
            <a:extLst>
              <a:ext uri="{FF2B5EF4-FFF2-40B4-BE49-F238E27FC236}">
                <a16:creationId xmlns:a16="http://schemas.microsoft.com/office/drawing/2014/main" id="{C7612591-63AA-46E3-8F58-8C9104BBDD78}"/>
              </a:ext>
            </a:extLst>
          </p:cNvPr>
          <p:cNvSpPr>
            <a:spLocks noGrp="1"/>
          </p:cNvSpPr>
          <p:nvPr>
            <p:ph idx="1"/>
          </p:nvPr>
        </p:nvSpPr>
        <p:spPr>
          <a:xfrm>
            <a:off x="838200" y="1825624"/>
            <a:ext cx="10515600" cy="5032376"/>
          </a:xfrm>
        </p:spPr>
        <p:txBody>
          <a:bodyPr>
            <a:normAutofit/>
          </a:bodyPr>
          <a:lstStyle/>
          <a:p>
            <a:pPr marL="0" indent="0">
              <a:buNone/>
            </a:pPr>
            <a:r>
              <a:rPr lang="en-US" dirty="0"/>
              <a:t>For traversal, we take advantage of the fact that a null link is false.</a:t>
            </a:r>
          </a:p>
          <a:p>
            <a:pPr marL="0" indent="0">
              <a:buNone/>
            </a:pPr>
            <a:r>
              <a:rPr lang="en-US" dirty="0"/>
              <a:t>We set our traversal pointer equal to the head.</a:t>
            </a:r>
          </a:p>
          <a:p>
            <a:pPr marL="0" indent="0">
              <a:buNone/>
            </a:pPr>
            <a:r>
              <a:rPr lang="en-US" dirty="0"/>
              <a:t>Then, so long as the link we have is true, we visit that item and then advance to the next link.</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So what's with the arrows?</a:t>
            </a:r>
          </a:p>
        </p:txBody>
      </p:sp>
      <p:pic>
        <p:nvPicPr>
          <p:cNvPr id="4" name="Picture 3">
            <a:extLst>
              <a:ext uri="{FF2B5EF4-FFF2-40B4-BE49-F238E27FC236}">
                <a16:creationId xmlns:a16="http://schemas.microsoft.com/office/drawing/2014/main" id="{EDE2C128-D1F9-47D8-BC7D-B7182CD6582F}"/>
              </a:ext>
            </a:extLst>
          </p:cNvPr>
          <p:cNvPicPr>
            <a:picLocks noChangeAspect="1"/>
          </p:cNvPicPr>
          <p:nvPr/>
        </p:nvPicPr>
        <p:blipFill>
          <a:blip r:embed="rId2"/>
          <a:stretch>
            <a:fillRect/>
          </a:stretch>
        </p:blipFill>
        <p:spPr>
          <a:xfrm>
            <a:off x="2861936" y="3954831"/>
            <a:ext cx="5605658" cy="1730141"/>
          </a:xfrm>
          <a:prstGeom prst="rect">
            <a:avLst/>
          </a:prstGeom>
        </p:spPr>
      </p:pic>
    </p:spTree>
    <p:extLst>
      <p:ext uri="{BB962C8B-B14F-4D97-AF65-F5344CB8AC3E}">
        <p14:creationId xmlns:p14="http://schemas.microsoft.com/office/powerpoint/2010/main" val="268067814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A661-A2FD-4F66-9543-14DDB9964EF8}"/>
              </a:ext>
            </a:extLst>
          </p:cNvPr>
          <p:cNvSpPr>
            <a:spLocks noGrp="1"/>
          </p:cNvSpPr>
          <p:nvPr>
            <p:ph type="title"/>
          </p:nvPr>
        </p:nvSpPr>
        <p:spPr/>
        <p:txBody>
          <a:bodyPr/>
          <a:lstStyle/>
          <a:p>
            <a:pPr algn="ctr"/>
            <a:r>
              <a:rPr lang="en-US" dirty="0"/>
              <a:t>Classes, Structs, and Pointers</a:t>
            </a:r>
          </a:p>
        </p:txBody>
      </p:sp>
      <p:sp>
        <p:nvSpPr>
          <p:cNvPr id="3" name="Content Placeholder 2">
            <a:extLst>
              <a:ext uri="{FF2B5EF4-FFF2-40B4-BE49-F238E27FC236}">
                <a16:creationId xmlns:a16="http://schemas.microsoft.com/office/drawing/2014/main" id="{39E2FDD6-980E-4C89-9CD7-6D9BF177E6F9}"/>
              </a:ext>
            </a:extLst>
          </p:cNvPr>
          <p:cNvSpPr>
            <a:spLocks noGrp="1"/>
          </p:cNvSpPr>
          <p:nvPr>
            <p:ph idx="1"/>
          </p:nvPr>
        </p:nvSpPr>
        <p:spPr>
          <a:xfrm>
            <a:off x="575153" y="1690688"/>
            <a:ext cx="11353800" cy="4351338"/>
          </a:xfrm>
        </p:spPr>
        <p:txBody>
          <a:bodyPr/>
          <a:lstStyle/>
          <a:p>
            <a:pPr marL="0" indent="0">
              <a:buNone/>
            </a:pPr>
            <a:r>
              <a:rPr lang="en-US" dirty="0"/>
              <a:t>A struct is a way of aggregating several data elements.</a:t>
            </a:r>
          </a:p>
        </p:txBody>
      </p:sp>
    </p:spTree>
    <p:extLst>
      <p:ext uri="{BB962C8B-B14F-4D97-AF65-F5344CB8AC3E}">
        <p14:creationId xmlns:p14="http://schemas.microsoft.com/office/powerpoint/2010/main" val="227255136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A661-A2FD-4F66-9543-14DDB9964EF8}"/>
              </a:ext>
            </a:extLst>
          </p:cNvPr>
          <p:cNvSpPr>
            <a:spLocks noGrp="1"/>
          </p:cNvSpPr>
          <p:nvPr>
            <p:ph type="title"/>
          </p:nvPr>
        </p:nvSpPr>
        <p:spPr/>
        <p:txBody>
          <a:bodyPr/>
          <a:lstStyle/>
          <a:p>
            <a:pPr algn="ctr"/>
            <a:r>
              <a:rPr lang="en-US" dirty="0"/>
              <a:t>Classes, Structs, and Pointers</a:t>
            </a:r>
          </a:p>
        </p:txBody>
      </p:sp>
      <p:sp>
        <p:nvSpPr>
          <p:cNvPr id="3" name="Content Placeholder 2">
            <a:extLst>
              <a:ext uri="{FF2B5EF4-FFF2-40B4-BE49-F238E27FC236}">
                <a16:creationId xmlns:a16="http://schemas.microsoft.com/office/drawing/2014/main" id="{39E2FDD6-980E-4C89-9CD7-6D9BF177E6F9}"/>
              </a:ext>
            </a:extLst>
          </p:cNvPr>
          <p:cNvSpPr>
            <a:spLocks noGrp="1"/>
          </p:cNvSpPr>
          <p:nvPr>
            <p:ph idx="1"/>
          </p:nvPr>
        </p:nvSpPr>
        <p:spPr>
          <a:xfrm>
            <a:off x="575153" y="1690688"/>
            <a:ext cx="11353800" cy="4351338"/>
          </a:xfrm>
        </p:spPr>
        <p:txBody>
          <a:bodyPr/>
          <a:lstStyle/>
          <a:p>
            <a:pPr marL="0" indent="0">
              <a:buNone/>
            </a:pPr>
            <a:r>
              <a:rPr lang="en-US" dirty="0"/>
              <a:t>A struct is a way of aggregating several data elements.</a:t>
            </a:r>
          </a:p>
          <a:p>
            <a:pPr marL="0" indent="0">
              <a:buNone/>
            </a:pPr>
            <a:r>
              <a:rPr lang="en-US" dirty="0"/>
              <a:t>We use a struct for our </a:t>
            </a:r>
            <a:r>
              <a:rPr lang="en-US" dirty="0" err="1"/>
              <a:t>LinkedListNode</a:t>
            </a:r>
            <a:r>
              <a:rPr lang="en-US" dirty="0"/>
              <a:t>.</a:t>
            </a:r>
          </a:p>
        </p:txBody>
      </p:sp>
    </p:spTree>
    <p:extLst>
      <p:ext uri="{BB962C8B-B14F-4D97-AF65-F5344CB8AC3E}">
        <p14:creationId xmlns:p14="http://schemas.microsoft.com/office/powerpoint/2010/main" val="168302706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A661-A2FD-4F66-9543-14DDB9964EF8}"/>
              </a:ext>
            </a:extLst>
          </p:cNvPr>
          <p:cNvSpPr>
            <a:spLocks noGrp="1"/>
          </p:cNvSpPr>
          <p:nvPr>
            <p:ph type="title"/>
          </p:nvPr>
        </p:nvSpPr>
        <p:spPr/>
        <p:txBody>
          <a:bodyPr/>
          <a:lstStyle/>
          <a:p>
            <a:pPr algn="ctr"/>
            <a:r>
              <a:rPr lang="en-US" dirty="0"/>
              <a:t>Classes, Structs, and Pointers</a:t>
            </a:r>
          </a:p>
        </p:txBody>
      </p:sp>
      <p:sp>
        <p:nvSpPr>
          <p:cNvPr id="3" name="Content Placeholder 2">
            <a:extLst>
              <a:ext uri="{FF2B5EF4-FFF2-40B4-BE49-F238E27FC236}">
                <a16:creationId xmlns:a16="http://schemas.microsoft.com/office/drawing/2014/main" id="{39E2FDD6-980E-4C89-9CD7-6D9BF177E6F9}"/>
              </a:ext>
            </a:extLst>
          </p:cNvPr>
          <p:cNvSpPr>
            <a:spLocks noGrp="1"/>
          </p:cNvSpPr>
          <p:nvPr>
            <p:ph idx="1"/>
          </p:nvPr>
        </p:nvSpPr>
        <p:spPr>
          <a:xfrm>
            <a:off x="575153" y="1690688"/>
            <a:ext cx="11353800" cy="4351338"/>
          </a:xfrm>
        </p:spPr>
        <p:txBody>
          <a:bodyPr/>
          <a:lstStyle/>
          <a:p>
            <a:pPr marL="0" indent="0">
              <a:buNone/>
            </a:pPr>
            <a:r>
              <a:rPr lang="en-US" dirty="0"/>
              <a:t>A struct is a way of aggregating several data elements.</a:t>
            </a:r>
          </a:p>
          <a:p>
            <a:pPr marL="0" indent="0">
              <a:buNone/>
            </a:pPr>
            <a:r>
              <a:rPr lang="en-US" dirty="0"/>
              <a:t>We use a struct for our </a:t>
            </a:r>
            <a:r>
              <a:rPr lang="en-US" dirty="0" err="1"/>
              <a:t>LinkedListNode</a:t>
            </a:r>
            <a:r>
              <a:rPr lang="en-US" dirty="0"/>
              <a:t>.</a:t>
            </a:r>
          </a:p>
          <a:p>
            <a:pPr marL="0" indent="0">
              <a:buNone/>
            </a:pPr>
            <a:r>
              <a:rPr lang="en-US" dirty="0"/>
              <a:t>The two elements are data and a pointer.</a:t>
            </a:r>
          </a:p>
          <a:p>
            <a:pPr marL="0" indent="0">
              <a:buNone/>
            </a:pPr>
            <a:endParaRPr lang="en-US" dirty="0"/>
          </a:p>
        </p:txBody>
      </p:sp>
    </p:spTree>
    <p:extLst>
      <p:ext uri="{BB962C8B-B14F-4D97-AF65-F5344CB8AC3E}">
        <p14:creationId xmlns:p14="http://schemas.microsoft.com/office/powerpoint/2010/main" val="62297360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A661-A2FD-4F66-9543-14DDB9964EF8}"/>
              </a:ext>
            </a:extLst>
          </p:cNvPr>
          <p:cNvSpPr>
            <a:spLocks noGrp="1"/>
          </p:cNvSpPr>
          <p:nvPr>
            <p:ph type="title"/>
          </p:nvPr>
        </p:nvSpPr>
        <p:spPr/>
        <p:txBody>
          <a:bodyPr/>
          <a:lstStyle/>
          <a:p>
            <a:pPr algn="ctr"/>
            <a:r>
              <a:rPr lang="en-US" dirty="0"/>
              <a:t>Classes, Structs, and Pointers</a:t>
            </a:r>
          </a:p>
        </p:txBody>
      </p:sp>
      <p:sp>
        <p:nvSpPr>
          <p:cNvPr id="3" name="Content Placeholder 2">
            <a:extLst>
              <a:ext uri="{FF2B5EF4-FFF2-40B4-BE49-F238E27FC236}">
                <a16:creationId xmlns:a16="http://schemas.microsoft.com/office/drawing/2014/main" id="{39E2FDD6-980E-4C89-9CD7-6D9BF177E6F9}"/>
              </a:ext>
            </a:extLst>
          </p:cNvPr>
          <p:cNvSpPr>
            <a:spLocks noGrp="1"/>
          </p:cNvSpPr>
          <p:nvPr>
            <p:ph idx="1"/>
          </p:nvPr>
        </p:nvSpPr>
        <p:spPr>
          <a:xfrm>
            <a:off x="575153" y="1690688"/>
            <a:ext cx="11353800" cy="4351338"/>
          </a:xfrm>
        </p:spPr>
        <p:txBody>
          <a:bodyPr/>
          <a:lstStyle/>
          <a:p>
            <a:pPr marL="0" indent="0">
              <a:buNone/>
            </a:pPr>
            <a:r>
              <a:rPr lang="en-US" dirty="0"/>
              <a:t>A struct is a way of aggregating several data elements.</a:t>
            </a:r>
          </a:p>
          <a:p>
            <a:pPr marL="0" indent="0">
              <a:buNone/>
            </a:pPr>
            <a:r>
              <a:rPr lang="en-US" dirty="0"/>
              <a:t>We use a struct for our </a:t>
            </a:r>
            <a:r>
              <a:rPr lang="en-US" dirty="0" err="1"/>
              <a:t>LinkedListNode</a:t>
            </a:r>
            <a:r>
              <a:rPr lang="en-US" dirty="0"/>
              <a:t>.</a:t>
            </a:r>
          </a:p>
          <a:p>
            <a:pPr marL="0" indent="0">
              <a:buNone/>
            </a:pPr>
            <a:r>
              <a:rPr lang="en-US" dirty="0"/>
              <a:t>The two elements are data and a pointer.</a:t>
            </a:r>
          </a:p>
          <a:p>
            <a:pPr marL="0" indent="0">
              <a:buNone/>
            </a:pPr>
            <a:endParaRPr lang="en-US" dirty="0"/>
          </a:p>
          <a:p>
            <a:pPr marL="0" indent="0">
              <a:buNone/>
            </a:pPr>
            <a:r>
              <a:rPr lang="en-US" dirty="0"/>
              <a:t>A class in C++ is, to some extent, just a struct with functions.</a:t>
            </a:r>
          </a:p>
        </p:txBody>
      </p:sp>
    </p:spTree>
    <p:extLst>
      <p:ext uri="{BB962C8B-B14F-4D97-AF65-F5344CB8AC3E}">
        <p14:creationId xmlns:p14="http://schemas.microsoft.com/office/powerpoint/2010/main" val="100090900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A661-A2FD-4F66-9543-14DDB9964EF8}"/>
              </a:ext>
            </a:extLst>
          </p:cNvPr>
          <p:cNvSpPr>
            <a:spLocks noGrp="1"/>
          </p:cNvSpPr>
          <p:nvPr>
            <p:ph type="title"/>
          </p:nvPr>
        </p:nvSpPr>
        <p:spPr/>
        <p:txBody>
          <a:bodyPr/>
          <a:lstStyle/>
          <a:p>
            <a:pPr algn="ctr"/>
            <a:r>
              <a:rPr lang="en-US" dirty="0"/>
              <a:t>Classes, Structs, and Pointers</a:t>
            </a:r>
          </a:p>
        </p:txBody>
      </p:sp>
      <p:sp>
        <p:nvSpPr>
          <p:cNvPr id="3" name="Content Placeholder 2">
            <a:extLst>
              <a:ext uri="{FF2B5EF4-FFF2-40B4-BE49-F238E27FC236}">
                <a16:creationId xmlns:a16="http://schemas.microsoft.com/office/drawing/2014/main" id="{39E2FDD6-980E-4C89-9CD7-6D9BF177E6F9}"/>
              </a:ext>
            </a:extLst>
          </p:cNvPr>
          <p:cNvSpPr>
            <a:spLocks noGrp="1"/>
          </p:cNvSpPr>
          <p:nvPr>
            <p:ph idx="1"/>
          </p:nvPr>
        </p:nvSpPr>
        <p:spPr>
          <a:xfrm>
            <a:off x="575153" y="1690688"/>
            <a:ext cx="11353800" cy="4351338"/>
          </a:xfrm>
        </p:spPr>
        <p:txBody>
          <a:bodyPr/>
          <a:lstStyle/>
          <a:p>
            <a:pPr marL="0" indent="0">
              <a:buNone/>
            </a:pPr>
            <a:r>
              <a:rPr lang="en-US" dirty="0"/>
              <a:t>A struct is a way of aggregating several data elements.</a:t>
            </a:r>
          </a:p>
          <a:p>
            <a:pPr marL="0" indent="0">
              <a:buNone/>
            </a:pPr>
            <a:r>
              <a:rPr lang="en-US" dirty="0"/>
              <a:t>We use a struct for our </a:t>
            </a:r>
            <a:r>
              <a:rPr lang="en-US" dirty="0" err="1"/>
              <a:t>LinkedListNode</a:t>
            </a:r>
            <a:r>
              <a:rPr lang="en-US" dirty="0"/>
              <a:t>.</a:t>
            </a:r>
          </a:p>
          <a:p>
            <a:pPr marL="0" indent="0">
              <a:buNone/>
            </a:pPr>
            <a:r>
              <a:rPr lang="en-US" dirty="0"/>
              <a:t>The two elements are data and a pointer.</a:t>
            </a:r>
          </a:p>
          <a:p>
            <a:pPr marL="0" indent="0">
              <a:buNone/>
            </a:pPr>
            <a:endParaRPr lang="en-US" dirty="0"/>
          </a:p>
          <a:p>
            <a:pPr marL="0" indent="0">
              <a:buNone/>
            </a:pPr>
            <a:r>
              <a:rPr lang="en-US" dirty="0"/>
              <a:t>A class in C++ is, to some extent, just a struct with functions.</a:t>
            </a:r>
          </a:p>
          <a:p>
            <a:pPr marL="0" indent="0">
              <a:buNone/>
            </a:pPr>
            <a:r>
              <a:rPr lang="en-US" dirty="0"/>
              <a:t>That's how object-oriented programming began in mainstream programming.</a:t>
            </a:r>
          </a:p>
        </p:txBody>
      </p:sp>
    </p:spTree>
    <p:extLst>
      <p:ext uri="{BB962C8B-B14F-4D97-AF65-F5344CB8AC3E}">
        <p14:creationId xmlns:p14="http://schemas.microsoft.com/office/powerpoint/2010/main" val="2105810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3540168"/>
            <a:ext cx="10515600" cy="3100257"/>
          </a:xfrm>
        </p:spPr>
        <p:txBody>
          <a:bodyPr/>
          <a:lstStyle/>
          <a:p>
            <a:pPr marL="0" indent="0">
              <a:buNone/>
            </a:pPr>
            <a:r>
              <a:rPr lang="en-US" dirty="0"/>
              <a:t>Now we insert a new node, Alpha.</a:t>
            </a:r>
          </a:p>
          <a:p>
            <a:pPr marL="0" indent="0">
              <a:buNone/>
            </a:pPr>
            <a:r>
              <a:rPr lang="en-US" dirty="0"/>
              <a:t>Alpha is the new head.</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56800" y="2536663"/>
            <a:ext cx="626563" cy="15752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Tree>
    <p:extLst>
      <p:ext uri="{BB962C8B-B14F-4D97-AF65-F5344CB8AC3E}">
        <p14:creationId xmlns:p14="http://schemas.microsoft.com/office/powerpoint/2010/main" val="181054361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A661-A2FD-4F66-9543-14DDB9964EF8}"/>
              </a:ext>
            </a:extLst>
          </p:cNvPr>
          <p:cNvSpPr>
            <a:spLocks noGrp="1"/>
          </p:cNvSpPr>
          <p:nvPr>
            <p:ph type="title"/>
          </p:nvPr>
        </p:nvSpPr>
        <p:spPr/>
        <p:txBody>
          <a:bodyPr/>
          <a:lstStyle/>
          <a:p>
            <a:pPr algn="ctr"/>
            <a:r>
              <a:rPr lang="en-US" dirty="0"/>
              <a:t>Classes, Structs, and Pointers</a:t>
            </a:r>
          </a:p>
        </p:txBody>
      </p:sp>
      <p:sp>
        <p:nvSpPr>
          <p:cNvPr id="3" name="Content Placeholder 2">
            <a:extLst>
              <a:ext uri="{FF2B5EF4-FFF2-40B4-BE49-F238E27FC236}">
                <a16:creationId xmlns:a16="http://schemas.microsoft.com/office/drawing/2014/main" id="{39E2FDD6-980E-4C89-9CD7-6D9BF177E6F9}"/>
              </a:ext>
            </a:extLst>
          </p:cNvPr>
          <p:cNvSpPr>
            <a:spLocks noGrp="1"/>
          </p:cNvSpPr>
          <p:nvPr>
            <p:ph idx="1"/>
          </p:nvPr>
        </p:nvSpPr>
        <p:spPr>
          <a:xfrm>
            <a:off x="575153" y="1690688"/>
            <a:ext cx="11353800" cy="4351338"/>
          </a:xfrm>
        </p:spPr>
        <p:txBody>
          <a:bodyPr/>
          <a:lstStyle/>
          <a:p>
            <a:pPr marL="0" indent="0">
              <a:buNone/>
            </a:pPr>
            <a:r>
              <a:rPr lang="en-US" dirty="0"/>
              <a:t>A struct is a way of aggregating several data elements.</a:t>
            </a:r>
          </a:p>
          <a:p>
            <a:pPr marL="0" indent="0">
              <a:buNone/>
            </a:pPr>
            <a:r>
              <a:rPr lang="en-US" dirty="0"/>
              <a:t>We use a struct for our </a:t>
            </a:r>
            <a:r>
              <a:rPr lang="en-US" dirty="0" err="1"/>
              <a:t>LinkedListNode</a:t>
            </a:r>
            <a:r>
              <a:rPr lang="en-US" dirty="0"/>
              <a:t>.</a:t>
            </a:r>
          </a:p>
          <a:p>
            <a:pPr marL="0" indent="0">
              <a:buNone/>
            </a:pPr>
            <a:r>
              <a:rPr lang="en-US" dirty="0"/>
              <a:t>The two elements are data and a pointer.</a:t>
            </a:r>
          </a:p>
          <a:p>
            <a:pPr marL="0" indent="0">
              <a:buNone/>
            </a:pPr>
            <a:endParaRPr lang="en-US" dirty="0"/>
          </a:p>
          <a:p>
            <a:pPr marL="0" indent="0">
              <a:buNone/>
            </a:pPr>
            <a:r>
              <a:rPr lang="en-US" dirty="0"/>
              <a:t>A class in C++ is, to some extent, just a struct with functions.</a:t>
            </a:r>
          </a:p>
          <a:p>
            <a:pPr marL="0" indent="0">
              <a:buNone/>
            </a:pPr>
            <a:r>
              <a:rPr lang="en-US" dirty="0"/>
              <a:t>That's how object-oriented programming began in mainstream programming.</a:t>
            </a:r>
          </a:p>
          <a:p>
            <a:pPr marL="0" indent="0">
              <a:buNone/>
            </a:pPr>
            <a:r>
              <a:rPr lang="en-US" dirty="0"/>
              <a:t>C structs gained functions, and were then called "classes."</a:t>
            </a:r>
          </a:p>
        </p:txBody>
      </p:sp>
    </p:spTree>
    <p:extLst>
      <p:ext uri="{BB962C8B-B14F-4D97-AF65-F5344CB8AC3E}">
        <p14:creationId xmlns:p14="http://schemas.microsoft.com/office/powerpoint/2010/main" val="16930541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A661-A2FD-4F66-9543-14DDB9964EF8}"/>
              </a:ext>
            </a:extLst>
          </p:cNvPr>
          <p:cNvSpPr>
            <a:spLocks noGrp="1"/>
          </p:cNvSpPr>
          <p:nvPr>
            <p:ph type="title"/>
          </p:nvPr>
        </p:nvSpPr>
        <p:spPr/>
        <p:txBody>
          <a:bodyPr/>
          <a:lstStyle/>
          <a:p>
            <a:pPr algn="ctr"/>
            <a:r>
              <a:rPr lang="en-US" dirty="0"/>
              <a:t>Classes, Structs, and Pointers</a:t>
            </a:r>
          </a:p>
        </p:txBody>
      </p:sp>
      <p:sp>
        <p:nvSpPr>
          <p:cNvPr id="3" name="Content Placeholder 2">
            <a:extLst>
              <a:ext uri="{FF2B5EF4-FFF2-40B4-BE49-F238E27FC236}">
                <a16:creationId xmlns:a16="http://schemas.microsoft.com/office/drawing/2014/main" id="{39E2FDD6-980E-4C89-9CD7-6D9BF177E6F9}"/>
              </a:ext>
            </a:extLst>
          </p:cNvPr>
          <p:cNvSpPr>
            <a:spLocks noGrp="1"/>
          </p:cNvSpPr>
          <p:nvPr>
            <p:ph idx="1"/>
          </p:nvPr>
        </p:nvSpPr>
        <p:spPr>
          <a:xfrm>
            <a:off x="575153" y="1690688"/>
            <a:ext cx="11353800" cy="4351338"/>
          </a:xfrm>
        </p:spPr>
        <p:txBody>
          <a:bodyPr/>
          <a:lstStyle/>
          <a:p>
            <a:pPr marL="0" indent="0">
              <a:buNone/>
            </a:pPr>
            <a:r>
              <a:rPr lang="en-US" dirty="0"/>
              <a:t>To invoke a struct or class data element or function, use the dot operator.</a:t>
            </a:r>
          </a:p>
          <a:p>
            <a:pPr marL="0" indent="0">
              <a:buNone/>
            </a:pPr>
            <a:endParaRPr lang="en-US" dirty="0"/>
          </a:p>
        </p:txBody>
      </p:sp>
    </p:spTree>
    <p:extLst>
      <p:ext uri="{BB962C8B-B14F-4D97-AF65-F5344CB8AC3E}">
        <p14:creationId xmlns:p14="http://schemas.microsoft.com/office/powerpoint/2010/main" val="217979690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A661-A2FD-4F66-9543-14DDB9964EF8}"/>
              </a:ext>
            </a:extLst>
          </p:cNvPr>
          <p:cNvSpPr>
            <a:spLocks noGrp="1"/>
          </p:cNvSpPr>
          <p:nvPr>
            <p:ph type="title"/>
          </p:nvPr>
        </p:nvSpPr>
        <p:spPr/>
        <p:txBody>
          <a:bodyPr/>
          <a:lstStyle/>
          <a:p>
            <a:pPr algn="ctr"/>
            <a:r>
              <a:rPr lang="en-US" dirty="0"/>
              <a:t>Classes, Structs, and Pointers</a:t>
            </a:r>
          </a:p>
        </p:txBody>
      </p:sp>
      <p:sp>
        <p:nvSpPr>
          <p:cNvPr id="3" name="Content Placeholder 2">
            <a:extLst>
              <a:ext uri="{FF2B5EF4-FFF2-40B4-BE49-F238E27FC236}">
                <a16:creationId xmlns:a16="http://schemas.microsoft.com/office/drawing/2014/main" id="{39E2FDD6-980E-4C89-9CD7-6D9BF177E6F9}"/>
              </a:ext>
            </a:extLst>
          </p:cNvPr>
          <p:cNvSpPr>
            <a:spLocks noGrp="1"/>
          </p:cNvSpPr>
          <p:nvPr>
            <p:ph idx="1"/>
          </p:nvPr>
        </p:nvSpPr>
        <p:spPr>
          <a:xfrm>
            <a:off x="575153" y="1690688"/>
            <a:ext cx="11353800" cy="4351338"/>
          </a:xfrm>
        </p:spPr>
        <p:txBody>
          <a:bodyPr/>
          <a:lstStyle/>
          <a:p>
            <a:pPr marL="0" indent="0">
              <a:buNone/>
            </a:pPr>
            <a:r>
              <a:rPr lang="en-US" dirty="0"/>
              <a:t>To invoke a struct or class data element or function, use the dot operator.</a:t>
            </a:r>
          </a:p>
          <a:p>
            <a:pPr marL="0" indent="0">
              <a:buNone/>
            </a:pPr>
            <a:endParaRPr lang="en-US" dirty="0"/>
          </a:p>
          <a:p>
            <a:pPr marL="0" indent="0">
              <a:buNone/>
            </a:pPr>
            <a:r>
              <a:rPr lang="en-US" dirty="0" err="1">
                <a:latin typeface="Consolas" panose="020B0609020204030204" pitchFamily="49" charset="0"/>
              </a:rPr>
              <a:t>MyClass</a:t>
            </a:r>
            <a:r>
              <a:rPr lang="en-US" dirty="0">
                <a:latin typeface="Consolas" panose="020B0609020204030204" pitchFamily="49" charset="0"/>
              </a:rPr>
              <a:t> x;</a:t>
            </a:r>
          </a:p>
          <a:p>
            <a:pPr marL="0" indent="0">
              <a:buNone/>
            </a:pPr>
            <a:r>
              <a:rPr lang="en-US" dirty="0" err="1">
                <a:latin typeface="Consolas" panose="020B0609020204030204" pitchFamily="49" charset="0"/>
              </a:rPr>
              <a:t>x.doThis</a:t>
            </a:r>
            <a:r>
              <a:rPr lang="en-US" dirty="0">
                <a:latin typeface="Consolas" panose="020B0609020204030204" pitchFamily="49" charset="0"/>
              </a:rPr>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8656173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A661-A2FD-4F66-9543-14DDB9964EF8}"/>
              </a:ext>
            </a:extLst>
          </p:cNvPr>
          <p:cNvSpPr>
            <a:spLocks noGrp="1"/>
          </p:cNvSpPr>
          <p:nvPr>
            <p:ph type="title"/>
          </p:nvPr>
        </p:nvSpPr>
        <p:spPr/>
        <p:txBody>
          <a:bodyPr/>
          <a:lstStyle/>
          <a:p>
            <a:pPr algn="ctr"/>
            <a:r>
              <a:rPr lang="en-US" dirty="0"/>
              <a:t>Classes, Structs, and Pointers</a:t>
            </a:r>
          </a:p>
        </p:txBody>
      </p:sp>
      <p:sp>
        <p:nvSpPr>
          <p:cNvPr id="3" name="Content Placeholder 2">
            <a:extLst>
              <a:ext uri="{FF2B5EF4-FFF2-40B4-BE49-F238E27FC236}">
                <a16:creationId xmlns:a16="http://schemas.microsoft.com/office/drawing/2014/main" id="{39E2FDD6-980E-4C89-9CD7-6D9BF177E6F9}"/>
              </a:ext>
            </a:extLst>
          </p:cNvPr>
          <p:cNvSpPr>
            <a:spLocks noGrp="1"/>
          </p:cNvSpPr>
          <p:nvPr>
            <p:ph idx="1"/>
          </p:nvPr>
        </p:nvSpPr>
        <p:spPr>
          <a:xfrm>
            <a:off x="575153" y="1690688"/>
            <a:ext cx="11353800" cy="4351338"/>
          </a:xfrm>
        </p:spPr>
        <p:txBody>
          <a:bodyPr/>
          <a:lstStyle/>
          <a:p>
            <a:pPr marL="0" indent="0">
              <a:buNone/>
            </a:pPr>
            <a:r>
              <a:rPr lang="en-US" dirty="0"/>
              <a:t>To invoke a struct or class data element or function, use the dot operator.</a:t>
            </a:r>
          </a:p>
          <a:p>
            <a:pPr marL="0" indent="0">
              <a:buNone/>
            </a:pPr>
            <a:endParaRPr lang="en-US" dirty="0"/>
          </a:p>
          <a:p>
            <a:pPr marL="0" indent="0">
              <a:buNone/>
            </a:pPr>
            <a:r>
              <a:rPr lang="en-US" dirty="0" err="1">
                <a:latin typeface="Consolas" panose="020B0609020204030204" pitchFamily="49" charset="0"/>
              </a:rPr>
              <a:t>MyClass</a:t>
            </a:r>
            <a:r>
              <a:rPr lang="en-US" dirty="0">
                <a:latin typeface="Consolas" panose="020B0609020204030204" pitchFamily="49" charset="0"/>
              </a:rPr>
              <a:t> x;</a:t>
            </a:r>
          </a:p>
          <a:p>
            <a:pPr marL="0" indent="0">
              <a:buNone/>
            </a:pPr>
            <a:r>
              <a:rPr lang="en-US" dirty="0" err="1">
                <a:latin typeface="Consolas" panose="020B0609020204030204" pitchFamily="49" charset="0"/>
              </a:rPr>
              <a:t>x.doThis</a:t>
            </a:r>
            <a:r>
              <a:rPr lang="en-US" dirty="0">
                <a:latin typeface="Consolas" panose="020B0609020204030204" pitchFamily="49" charset="0"/>
              </a:rPr>
              <a:t>();</a:t>
            </a:r>
          </a:p>
          <a:p>
            <a:pPr marL="0" indent="0">
              <a:buNone/>
            </a:pPr>
            <a:endParaRPr lang="en-US" dirty="0"/>
          </a:p>
          <a:p>
            <a:pPr marL="0" indent="0">
              <a:buNone/>
            </a:pPr>
            <a:r>
              <a:rPr lang="en-US" dirty="0"/>
              <a:t>This is typical of object-oriented languages.</a:t>
            </a:r>
          </a:p>
        </p:txBody>
      </p:sp>
    </p:spTree>
    <p:extLst>
      <p:ext uri="{BB962C8B-B14F-4D97-AF65-F5344CB8AC3E}">
        <p14:creationId xmlns:p14="http://schemas.microsoft.com/office/powerpoint/2010/main" val="392409475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A661-A2FD-4F66-9543-14DDB9964EF8}"/>
              </a:ext>
            </a:extLst>
          </p:cNvPr>
          <p:cNvSpPr>
            <a:spLocks noGrp="1"/>
          </p:cNvSpPr>
          <p:nvPr>
            <p:ph type="title"/>
          </p:nvPr>
        </p:nvSpPr>
        <p:spPr/>
        <p:txBody>
          <a:bodyPr/>
          <a:lstStyle/>
          <a:p>
            <a:pPr algn="ctr"/>
            <a:r>
              <a:rPr lang="en-US" dirty="0"/>
              <a:t>Classes, Structs, and Pointers</a:t>
            </a:r>
          </a:p>
        </p:txBody>
      </p:sp>
      <p:sp>
        <p:nvSpPr>
          <p:cNvPr id="3" name="Content Placeholder 2">
            <a:extLst>
              <a:ext uri="{FF2B5EF4-FFF2-40B4-BE49-F238E27FC236}">
                <a16:creationId xmlns:a16="http://schemas.microsoft.com/office/drawing/2014/main" id="{39E2FDD6-980E-4C89-9CD7-6D9BF177E6F9}"/>
              </a:ext>
            </a:extLst>
          </p:cNvPr>
          <p:cNvSpPr>
            <a:spLocks noGrp="1"/>
          </p:cNvSpPr>
          <p:nvPr>
            <p:ph idx="1"/>
          </p:nvPr>
        </p:nvSpPr>
        <p:spPr>
          <a:xfrm>
            <a:off x="575153" y="1690688"/>
            <a:ext cx="11353800" cy="4351338"/>
          </a:xfrm>
        </p:spPr>
        <p:txBody>
          <a:bodyPr>
            <a:normAutofit/>
          </a:bodyPr>
          <a:lstStyle/>
          <a:p>
            <a:pPr marL="0" indent="0">
              <a:buNone/>
            </a:pPr>
            <a:r>
              <a:rPr lang="en-US" dirty="0"/>
              <a:t>To invoke a struct or class data element or function, use the dot operator.</a:t>
            </a:r>
          </a:p>
          <a:p>
            <a:pPr marL="0" indent="0">
              <a:buNone/>
            </a:pPr>
            <a:endParaRPr lang="en-US" dirty="0"/>
          </a:p>
          <a:p>
            <a:pPr marL="0" indent="0">
              <a:buNone/>
            </a:pPr>
            <a:r>
              <a:rPr lang="en-US" dirty="0" err="1">
                <a:latin typeface="Consolas" panose="020B0609020204030204" pitchFamily="49" charset="0"/>
              </a:rPr>
              <a:t>MyClass</a:t>
            </a:r>
            <a:r>
              <a:rPr lang="en-US" dirty="0">
                <a:latin typeface="Consolas" panose="020B0609020204030204" pitchFamily="49" charset="0"/>
              </a:rPr>
              <a:t> x;</a:t>
            </a:r>
          </a:p>
          <a:p>
            <a:pPr marL="0" indent="0">
              <a:buNone/>
            </a:pPr>
            <a:r>
              <a:rPr lang="en-US" dirty="0" err="1">
                <a:latin typeface="Consolas" panose="020B0609020204030204" pitchFamily="49" charset="0"/>
              </a:rPr>
              <a:t>x.doThis</a:t>
            </a:r>
            <a:r>
              <a:rPr lang="en-US" dirty="0">
                <a:latin typeface="Consolas" panose="020B0609020204030204" pitchFamily="49" charset="0"/>
              </a:rPr>
              <a:t>();</a:t>
            </a:r>
          </a:p>
          <a:p>
            <a:pPr marL="0" indent="0">
              <a:buNone/>
            </a:pPr>
            <a:endParaRPr lang="en-US" dirty="0"/>
          </a:p>
          <a:p>
            <a:pPr marL="0" indent="0">
              <a:buNone/>
            </a:pPr>
            <a:r>
              <a:rPr lang="en-US" dirty="0"/>
              <a:t>This is typical of object-oriented languages.</a:t>
            </a:r>
          </a:p>
          <a:p>
            <a:pPr marL="0" indent="0">
              <a:buNone/>
            </a:pPr>
            <a:endParaRPr lang="en-US" dirty="0"/>
          </a:p>
          <a:p>
            <a:pPr marL="0" indent="0">
              <a:buNone/>
            </a:pPr>
            <a:r>
              <a:rPr lang="en-US" dirty="0"/>
              <a:t>Note that in C++ we say "class function" or "member function" not "method"</a:t>
            </a:r>
          </a:p>
        </p:txBody>
      </p:sp>
    </p:spTree>
    <p:extLst>
      <p:ext uri="{BB962C8B-B14F-4D97-AF65-F5344CB8AC3E}">
        <p14:creationId xmlns:p14="http://schemas.microsoft.com/office/powerpoint/2010/main" val="268959005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A661-A2FD-4F66-9543-14DDB9964EF8}"/>
              </a:ext>
            </a:extLst>
          </p:cNvPr>
          <p:cNvSpPr>
            <a:spLocks noGrp="1"/>
          </p:cNvSpPr>
          <p:nvPr>
            <p:ph type="title"/>
          </p:nvPr>
        </p:nvSpPr>
        <p:spPr/>
        <p:txBody>
          <a:bodyPr/>
          <a:lstStyle/>
          <a:p>
            <a:pPr algn="ctr"/>
            <a:r>
              <a:rPr lang="en-US" dirty="0"/>
              <a:t>Classes, Structs, and Pointers</a:t>
            </a:r>
          </a:p>
        </p:txBody>
      </p:sp>
      <p:sp>
        <p:nvSpPr>
          <p:cNvPr id="3" name="Content Placeholder 2">
            <a:extLst>
              <a:ext uri="{FF2B5EF4-FFF2-40B4-BE49-F238E27FC236}">
                <a16:creationId xmlns:a16="http://schemas.microsoft.com/office/drawing/2014/main" id="{39E2FDD6-980E-4C89-9CD7-6D9BF177E6F9}"/>
              </a:ext>
            </a:extLst>
          </p:cNvPr>
          <p:cNvSpPr>
            <a:spLocks noGrp="1"/>
          </p:cNvSpPr>
          <p:nvPr>
            <p:ph idx="1"/>
          </p:nvPr>
        </p:nvSpPr>
        <p:spPr>
          <a:xfrm>
            <a:off x="575153" y="1690688"/>
            <a:ext cx="11353800" cy="4351338"/>
          </a:xfrm>
        </p:spPr>
        <p:txBody>
          <a:bodyPr/>
          <a:lstStyle/>
          <a:p>
            <a:pPr marL="0" indent="0">
              <a:buNone/>
            </a:pPr>
            <a:r>
              <a:rPr lang="en-US" dirty="0"/>
              <a:t>But what if you have a </a:t>
            </a:r>
            <a:r>
              <a:rPr lang="en-US" i="1" dirty="0"/>
              <a:t>pointer</a:t>
            </a:r>
            <a:r>
              <a:rPr lang="en-US" dirty="0"/>
              <a:t> to a class?</a:t>
            </a:r>
          </a:p>
          <a:p>
            <a:pPr marL="0" indent="0">
              <a:buNone/>
            </a:pPr>
            <a:endParaRPr lang="en-US" dirty="0"/>
          </a:p>
        </p:txBody>
      </p:sp>
    </p:spTree>
    <p:extLst>
      <p:ext uri="{BB962C8B-B14F-4D97-AF65-F5344CB8AC3E}">
        <p14:creationId xmlns:p14="http://schemas.microsoft.com/office/powerpoint/2010/main" val="289261885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A661-A2FD-4F66-9543-14DDB9964EF8}"/>
              </a:ext>
            </a:extLst>
          </p:cNvPr>
          <p:cNvSpPr>
            <a:spLocks noGrp="1"/>
          </p:cNvSpPr>
          <p:nvPr>
            <p:ph type="title"/>
          </p:nvPr>
        </p:nvSpPr>
        <p:spPr/>
        <p:txBody>
          <a:bodyPr/>
          <a:lstStyle/>
          <a:p>
            <a:pPr algn="ctr"/>
            <a:r>
              <a:rPr lang="en-US" dirty="0"/>
              <a:t>Classes, Structs, and Pointers</a:t>
            </a:r>
          </a:p>
        </p:txBody>
      </p:sp>
      <p:sp>
        <p:nvSpPr>
          <p:cNvPr id="3" name="Content Placeholder 2">
            <a:extLst>
              <a:ext uri="{FF2B5EF4-FFF2-40B4-BE49-F238E27FC236}">
                <a16:creationId xmlns:a16="http://schemas.microsoft.com/office/drawing/2014/main" id="{39E2FDD6-980E-4C89-9CD7-6D9BF177E6F9}"/>
              </a:ext>
            </a:extLst>
          </p:cNvPr>
          <p:cNvSpPr>
            <a:spLocks noGrp="1"/>
          </p:cNvSpPr>
          <p:nvPr>
            <p:ph idx="1"/>
          </p:nvPr>
        </p:nvSpPr>
        <p:spPr>
          <a:xfrm>
            <a:off x="575153" y="1690688"/>
            <a:ext cx="11353800" cy="4351338"/>
          </a:xfrm>
        </p:spPr>
        <p:txBody>
          <a:bodyPr/>
          <a:lstStyle/>
          <a:p>
            <a:pPr marL="0" indent="0">
              <a:buNone/>
            </a:pPr>
            <a:r>
              <a:rPr lang="en-US" dirty="0"/>
              <a:t>But what if you have a </a:t>
            </a:r>
            <a:r>
              <a:rPr lang="en-US" i="1" dirty="0"/>
              <a:t>pointer</a:t>
            </a:r>
            <a:r>
              <a:rPr lang="en-US" dirty="0"/>
              <a:t> to a class?</a:t>
            </a:r>
          </a:p>
          <a:p>
            <a:pPr marL="0" indent="0">
              <a:buNone/>
            </a:pPr>
            <a:r>
              <a:rPr lang="en-US" dirty="0"/>
              <a:t> </a:t>
            </a:r>
          </a:p>
          <a:p>
            <a:pPr marL="0" indent="0">
              <a:buNone/>
            </a:pPr>
            <a:r>
              <a:rPr lang="en-US" dirty="0"/>
              <a:t>In C++ you can create objects in two different ways:</a:t>
            </a:r>
          </a:p>
          <a:p>
            <a:pPr marL="0" indent="0">
              <a:buNone/>
            </a:pPr>
            <a:endParaRPr lang="en-US" dirty="0"/>
          </a:p>
        </p:txBody>
      </p:sp>
    </p:spTree>
    <p:extLst>
      <p:ext uri="{BB962C8B-B14F-4D97-AF65-F5344CB8AC3E}">
        <p14:creationId xmlns:p14="http://schemas.microsoft.com/office/powerpoint/2010/main" val="130686870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A661-A2FD-4F66-9543-14DDB9964EF8}"/>
              </a:ext>
            </a:extLst>
          </p:cNvPr>
          <p:cNvSpPr>
            <a:spLocks noGrp="1"/>
          </p:cNvSpPr>
          <p:nvPr>
            <p:ph type="title"/>
          </p:nvPr>
        </p:nvSpPr>
        <p:spPr/>
        <p:txBody>
          <a:bodyPr/>
          <a:lstStyle/>
          <a:p>
            <a:pPr algn="ctr"/>
            <a:r>
              <a:rPr lang="en-US" dirty="0"/>
              <a:t>Classes, Structs, and Pointers</a:t>
            </a:r>
          </a:p>
        </p:txBody>
      </p:sp>
      <p:sp>
        <p:nvSpPr>
          <p:cNvPr id="3" name="Content Placeholder 2">
            <a:extLst>
              <a:ext uri="{FF2B5EF4-FFF2-40B4-BE49-F238E27FC236}">
                <a16:creationId xmlns:a16="http://schemas.microsoft.com/office/drawing/2014/main" id="{39E2FDD6-980E-4C89-9CD7-6D9BF177E6F9}"/>
              </a:ext>
            </a:extLst>
          </p:cNvPr>
          <p:cNvSpPr>
            <a:spLocks noGrp="1"/>
          </p:cNvSpPr>
          <p:nvPr>
            <p:ph idx="1"/>
          </p:nvPr>
        </p:nvSpPr>
        <p:spPr>
          <a:xfrm>
            <a:off x="575153" y="1690688"/>
            <a:ext cx="11353800" cy="4351338"/>
          </a:xfrm>
        </p:spPr>
        <p:txBody>
          <a:bodyPr/>
          <a:lstStyle/>
          <a:p>
            <a:pPr marL="0" indent="0">
              <a:buNone/>
            </a:pPr>
            <a:r>
              <a:rPr lang="en-US" dirty="0"/>
              <a:t>But what if you have a </a:t>
            </a:r>
            <a:r>
              <a:rPr lang="en-US" i="1" dirty="0"/>
              <a:t>pointer</a:t>
            </a:r>
            <a:r>
              <a:rPr lang="en-US" dirty="0"/>
              <a:t> to a class?</a:t>
            </a:r>
          </a:p>
          <a:p>
            <a:pPr marL="0" indent="0">
              <a:buNone/>
            </a:pPr>
            <a:r>
              <a:rPr lang="en-US" dirty="0"/>
              <a:t> </a:t>
            </a:r>
          </a:p>
          <a:p>
            <a:pPr marL="0" indent="0">
              <a:buNone/>
            </a:pPr>
            <a:r>
              <a:rPr lang="en-US" dirty="0"/>
              <a:t>In C++ you can create objects in two different ways:</a:t>
            </a:r>
          </a:p>
          <a:p>
            <a:pPr marL="0" indent="0">
              <a:buNone/>
            </a:pPr>
            <a:r>
              <a:rPr lang="en-US" dirty="0"/>
              <a:t>	static objects</a:t>
            </a:r>
          </a:p>
          <a:p>
            <a:pPr marL="0" indent="0">
              <a:buNone/>
            </a:pPr>
            <a:endParaRPr lang="en-US" dirty="0"/>
          </a:p>
        </p:txBody>
      </p:sp>
    </p:spTree>
    <p:extLst>
      <p:ext uri="{BB962C8B-B14F-4D97-AF65-F5344CB8AC3E}">
        <p14:creationId xmlns:p14="http://schemas.microsoft.com/office/powerpoint/2010/main" val="94594736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A661-A2FD-4F66-9543-14DDB9964EF8}"/>
              </a:ext>
            </a:extLst>
          </p:cNvPr>
          <p:cNvSpPr>
            <a:spLocks noGrp="1"/>
          </p:cNvSpPr>
          <p:nvPr>
            <p:ph type="title"/>
          </p:nvPr>
        </p:nvSpPr>
        <p:spPr/>
        <p:txBody>
          <a:bodyPr/>
          <a:lstStyle/>
          <a:p>
            <a:pPr algn="ctr"/>
            <a:r>
              <a:rPr lang="en-US" dirty="0"/>
              <a:t>Classes, Structs, and Pointers</a:t>
            </a:r>
          </a:p>
        </p:txBody>
      </p:sp>
      <p:sp>
        <p:nvSpPr>
          <p:cNvPr id="3" name="Content Placeholder 2">
            <a:extLst>
              <a:ext uri="{FF2B5EF4-FFF2-40B4-BE49-F238E27FC236}">
                <a16:creationId xmlns:a16="http://schemas.microsoft.com/office/drawing/2014/main" id="{39E2FDD6-980E-4C89-9CD7-6D9BF177E6F9}"/>
              </a:ext>
            </a:extLst>
          </p:cNvPr>
          <p:cNvSpPr>
            <a:spLocks noGrp="1"/>
          </p:cNvSpPr>
          <p:nvPr>
            <p:ph idx="1"/>
          </p:nvPr>
        </p:nvSpPr>
        <p:spPr>
          <a:xfrm>
            <a:off x="575153" y="1690688"/>
            <a:ext cx="11353800" cy="4351338"/>
          </a:xfrm>
        </p:spPr>
        <p:txBody>
          <a:bodyPr/>
          <a:lstStyle/>
          <a:p>
            <a:pPr marL="0" indent="0">
              <a:buNone/>
            </a:pPr>
            <a:r>
              <a:rPr lang="en-US" dirty="0"/>
              <a:t>But what if you have a </a:t>
            </a:r>
            <a:r>
              <a:rPr lang="en-US" i="1" dirty="0"/>
              <a:t>pointer</a:t>
            </a:r>
            <a:r>
              <a:rPr lang="en-US" dirty="0"/>
              <a:t> to a class?</a:t>
            </a:r>
          </a:p>
          <a:p>
            <a:pPr marL="0" indent="0">
              <a:buNone/>
            </a:pPr>
            <a:r>
              <a:rPr lang="en-US" dirty="0"/>
              <a:t> </a:t>
            </a:r>
          </a:p>
          <a:p>
            <a:pPr marL="0" indent="0">
              <a:buNone/>
            </a:pPr>
            <a:r>
              <a:rPr lang="en-US" dirty="0"/>
              <a:t>In C++ you can create objects in two different ways:</a:t>
            </a:r>
          </a:p>
          <a:p>
            <a:pPr marL="0" indent="0">
              <a:buNone/>
            </a:pPr>
            <a:r>
              <a:rPr lang="en-US" dirty="0"/>
              <a:t>	static objects</a:t>
            </a:r>
          </a:p>
          <a:p>
            <a:pPr marL="0" indent="0">
              <a:buNone/>
            </a:pPr>
            <a:r>
              <a:rPr lang="en-US" dirty="0"/>
              <a:t>		the "new" keyword is </a:t>
            </a:r>
            <a:r>
              <a:rPr lang="en-US" i="1" dirty="0"/>
              <a:t>not</a:t>
            </a:r>
            <a:r>
              <a:rPr lang="en-US" dirty="0"/>
              <a:t> used here</a:t>
            </a:r>
          </a:p>
          <a:p>
            <a:pPr marL="0" indent="0">
              <a:buNone/>
            </a:pPr>
            <a:endParaRPr lang="en-US" dirty="0"/>
          </a:p>
        </p:txBody>
      </p:sp>
    </p:spTree>
    <p:extLst>
      <p:ext uri="{BB962C8B-B14F-4D97-AF65-F5344CB8AC3E}">
        <p14:creationId xmlns:p14="http://schemas.microsoft.com/office/powerpoint/2010/main" val="35096837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A661-A2FD-4F66-9543-14DDB9964EF8}"/>
              </a:ext>
            </a:extLst>
          </p:cNvPr>
          <p:cNvSpPr>
            <a:spLocks noGrp="1"/>
          </p:cNvSpPr>
          <p:nvPr>
            <p:ph type="title"/>
          </p:nvPr>
        </p:nvSpPr>
        <p:spPr/>
        <p:txBody>
          <a:bodyPr/>
          <a:lstStyle/>
          <a:p>
            <a:pPr algn="ctr"/>
            <a:r>
              <a:rPr lang="en-US" dirty="0"/>
              <a:t>Classes, Structs, and Pointers</a:t>
            </a:r>
          </a:p>
        </p:txBody>
      </p:sp>
      <p:sp>
        <p:nvSpPr>
          <p:cNvPr id="3" name="Content Placeholder 2">
            <a:extLst>
              <a:ext uri="{FF2B5EF4-FFF2-40B4-BE49-F238E27FC236}">
                <a16:creationId xmlns:a16="http://schemas.microsoft.com/office/drawing/2014/main" id="{39E2FDD6-980E-4C89-9CD7-6D9BF177E6F9}"/>
              </a:ext>
            </a:extLst>
          </p:cNvPr>
          <p:cNvSpPr>
            <a:spLocks noGrp="1"/>
          </p:cNvSpPr>
          <p:nvPr>
            <p:ph idx="1"/>
          </p:nvPr>
        </p:nvSpPr>
        <p:spPr>
          <a:xfrm>
            <a:off x="575153" y="1690688"/>
            <a:ext cx="11353800" cy="4351338"/>
          </a:xfrm>
        </p:spPr>
        <p:txBody>
          <a:bodyPr/>
          <a:lstStyle/>
          <a:p>
            <a:pPr marL="0" indent="0">
              <a:buNone/>
            </a:pPr>
            <a:r>
              <a:rPr lang="en-US" dirty="0"/>
              <a:t>But what if you have a </a:t>
            </a:r>
            <a:r>
              <a:rPr lang="en-US" i="1" dirty="0"/>
              <a:t>pointer</a:t>
            </a:r>
            <a:r>
              <a:rPr lang="en-US" dirty="0"/>
              <a:t> to a class?</a:t>
            </a:r>
          </a:p>
          <a:p>
            <a:pPr marL="0" indent="0">
              <a:buNone/>
            </a:pPr>
            <a:r>
              <a:rPr lang="en-US" dirty="0"/>
              <a:t> </a:t>
            </a:r>
          </a:p>
          <a:p>
            <a:pPr marL="0" indent="0">
              <a:buNone/>
            </a:pPr>
            <a:r>
              <a:rPr lang="en-US" dirty="0"/>
              <a:t>In C++ you can create objects in two different ways:</a:t>
            </a:r>
          </a:p>
          <a:p>
            <a:pPr marL="0" indent="0">
              <a:buNone/>
            </a:pPr>
            <a:r>
              <a:rPr lang="en-US" dirty="0"/>
              <a:t>	static objects</a:t>
            </a:r>
          </a:p>
          <a:p>
            <a:pPr marL="0" indent="0">
              <a:buNone/>
            </a:pPr>
            <a:r>
              <a:rPr lang="en-US" dirty="0"/>
              <a:t>		the "new" keyword is </a:t>
            </a:r>
            <a:r>
              <a:rPr lang="en-US" i="1" dirty="0"/>
              <a:t>not</a:t>
            </a:r>
            <a:r>
              <a:rPr lang="en-US" dirty="0"/>
              <a:t> used here</a:t>
            </a:r>
          </a:p>
          <a:p>
            <a:pPr marL="0" indent="0">
              <a:buNone/>
            </a:pPr>
            <a:r>
              <a:rPr lang="en-US" dirty="0"/>
              <a:t>	dynamic objects</a:t>
            </a:r>
          </a:p>
          <a:p>
            <a:pPr marL="0" indent="0">
              <a:buNone/>
            </a:pPr>
            <a:endParaRPr lang="en-US" dirty="0"/>
          </a:p>
        </p:txBody>
      </p:sp>
    </p:spTree>
    <p:extLst>
      <p:ext uri="{BB962C8B-B14F-4D97-AF65-F5344CB8AC3E}">
        <p14:creationId xmlns:p14="http://schemas.microsoft.com/office/powerpoint/2010/main" val="1424010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3540168"/>
            <a:ext cx="10515600" cy="3100257"/>
          </a:xfrm>
        </p:spPr>
        <p:txBody>
          <a:bodyPr/>
          <a:lstStyle/>
          <a:p>
            <a:pPr marL="0" indent="0">
              <a:buNone/>
            </a:pPr>
            <a:r>
              <a:rPr lang="en-US" dirty="0"/>
              <a:t>Now we insert a new node, Alpha.</a:t>
            </a:r>
          </a:p>
          <a:p>
            <a:pPr marL="0" indent="0">
              <a:buNone/>
            </a:pPr>
            <a:r>
              <a:rPr lang="en-US" dirty="0"/>
              <a:t>Alpha is the new head.</a:t>
            </a:r>
          </a:p>
          <a:p>
            <a:pPr marL="0" indent="0">
              <a:buNone/>
            </a:pPr>
            <a:r>
              <a:rPr lang="en-US" dirty="0"/>
              <a:t>The new node gets a link to the previous head node…</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49721" y="2561677"/>
            <a:ext cx="626563" cy="1075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Tree>
    <p:extLst>
      <p:ext uri="{BB962C8B-B14F-4D97-AF65-F5344CB8AC3E}">
        <p14:creationId xmlns:p14="http://schemas.microsoft.com/office/powerpoint/2010/main" val="308118937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A661-A2FD-4F66-9543-14DDB9964EF8}"/>
              </a:ext>
            </a:extLst>
          </p:cNvPr>
          <p:cNvSpPr>
            <a:spLocks noGrp="1"/>
          </p:cNvSpPr>
          <p:nvPr>
            <p:ph type="title"/>
          </p:nvPr>
        </p:nvSpPr>
        <p:spPr/>
        <p:txBody>
          <a:bodyPr/>
          <a:lstStyle/>
          <a:p>
            <a:pPr algn="ctr"/>
            <a:r>
              <a:rPr lang="en-US" dirty="0"/>
              <a:t>Classes, Structs, and Pointers</a:t>
            </a:r>
          </a:p>
        </p:txBody>
      </p:sp>
      <p:sp>
        <p:nvSpPr>
          <p:cNvPr id="3" name="Content Placeholder 2">
            <a:extLst>
              <a:ext uri="{FF2B5EF4-FFF2-40B4-BE49-F238E27FC236}">
                <a16:creationId xmlns:a16="http://schemas.microsoft.com/office/drawing/2014/main" id="{39E2FDD6-980E-4C89-9CD7-6D9BF177E6F9}"/>
              </a:ext>
            </a:extLst>
          </p:cNvPr>
          <p:cNvSpPr>
            <a:spLocks noGrp="1"/>
          </p:cNvSpPr>
          <p:nvPr>
            <p:ph idx="1"/>
          </p:nvPr>
        </p:nvSpPr>
        <p:spPr>
          <a:xfrm>
            <a:off x="575153" y="1690688"/>
            <a:ext cx="11353800" cy="4351338"/>
          </a:xfrm>
        </p:spPr>
        <p:txBody>
          <a:bodyPr/>
          <a:lstStyle/>
          <a:p>
            <a:pPr marL="0" indent="0">
              <a:buNone/>
            </a:pPr>
            <a:r>
              <a:rPr lang="en-US" dirty="0"/>
              <a:t>But what if you have a </a:t>
            </a:r>
            <a:r>
              <a:rPr lang="en-US" i="1" dirty="0"/>
              <a:t>pointer</a:t>
            </a:r>
            <a:r>
              <a:rPr lang="en-US" dirty="0"/>
              <a:t> to a class?</a:t>
            </a:r>
          </a:p>
          <a:p>
            <a:pPr marL="0" indent="0">
              <a:buNone/>
            </a:pPr>
            <a:r>
              <a:rPr lang="en-US" dirty="0"/>
              <a:t> </a:t>
            </a:r>
          </a:p>
          <a:p>
            <a:pPr marL="0" indent="0">
              <a:buNone/>
            </a:pPr>
            <a:r>
              <a:rPr lang="en-US" dirty="0"/>
              <a:t>In C++ you can create objects in two different ways:</a:t>
            </a:r>
          </a:p>
          <a:p>
            <a:pPr marL="0" indent="0">
              <a:buNone/>
            </a:pPr>
            <a:r>
              <a:rPr lang="en-US" dirty="0"/>
              <a:t>	static objects</a:t>
            </a:r>
          </a:p>
          <a:p>
            <a:pPr marL="0" indent="0">
              <a:buNone/>
            </a:pPr>
            <a:r>
              <a:rPr lang="en-US" dirty="0"/>
              <a:t>		the "new" keyword is </a:t>
            </a:r>
            <a:r>
              <a:rPr lang="en-US" i="1" dirty="0"/>
              <a:t>not</a:t>
            </a:r>
            <a:r>
              <a:rPr lang="en-US" dirty="0"/>
              <a:t> used here</a:t>
            </a:r>
          </a:p>
          <a:p>
            <a:pPr marL="0" indent="0">
              <a:buNone/>
            </a:pPr>
            <a:r>
              <a:rPr lang="en-US" dirty="0"/>
              <a:t>	dynamic objects</a:t>
            </a:r>
          </a:p>
          <a:p>
            <a:pPr marL="0" indent="0">
              <a:buNone/>
            </a:pPr>
            <a:r>
              <a:rPr lang="en-US" dirty="0"/>
              <a:t>		using "new" as in new object-oriented languages</a:t>
            </a:r>
          </a:p>
          <a:p>
            <a:pPr marL="0" indent="0">
              <a:buNone/>
            </a:pPr>
            <a:endParaRPr lang="en-US" dirty="0"/>
          </a:p>
        </p:txBody>
      </p:sp>
    </p:spTree>
    <p:extLst>
      <p:ext uri="{BB962C8B-B14F-4D97-AF65-F5344CB8AC3E}">
        <p14:creationId xmlns:p14="http://schemas.microsoft.com/office/powerpoint/2010/main" val="31470350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A661-A2FD-4F66-9543-14DDB9964EF8}"/>
              </a:ext>
            </a:extLst>
          </p:cNvPr>
          <p:cNvSpPr>
            <a:spLocks noGrp="1"/>
          </p:cNvSpPr>
          <p:nvPr>
            <p:ph type="title"/>
          </p:nvPr>
        </p:nvSpPr>
        <p:spPr/>
        <p:txBody>
          <a:bodyPr/>
          <a:lstStyle/>
          <a:p>
            <a:pPr algn="ctr"/>
            <a:r>
              <a:rPr lang="en-US" dirty="0"/>
              <a:t>Classes, Structs, and Pointers</a:t>
            </a:r>
          </a:p>
        </p:txBody>
      </p:sp>
      <p:sp>
        <p:nvSpPr>
          <p:cNvPr id="3" name="Content Placeholder 2">
            <a:extLst>
              <a:ext uri="{FF2B5EF4-FFF2-40B4-BE49-F238E27FC236}">
                <a16:creationId xmlns:a16="http://schemas.microsoft.com/office/drawing/2014/main" id="{39E2FDD6-980E-4C89-9CD7-6D9BF177E6F9}"/>
              </a:ext>
            </a:extLst>
          </p:cNvPr>
          <p:cNvSpPr>
            <a:spLocks noGrp="1"/>
          </p:cNvSpPr>
          <p:nvPr>
            <p:ph idx="1"/>
          </p:nvPr>
        </p:nvSpPr>
        <p:spPr>
          <a:xfrm>
            <a:off x="575153" y="1690688"/>
            <a:ext cx="11353800" cy="4351338"/>
          </a:xfrm>
        </p:spPr>
        <p:txBody>
          <a:bodyPr/>
          <a:lstStyle/>
          <a:p>
            <a:pPr marL="0" indent="0">
              <a:buNone/>
            </a:pPr>
            <a:r>
              <a:rPr lang="en-US" dirty="0"/>
              <a:t>But what if you have a </a:t>
            </a:r>
            <a:r>
              <a:rPr lang="en-US" i="1" dirty="0"/>
              <a:t>pointer</a:t>
            </a:r>
            <a:r>
              <a:rPr lang="en-US" dirty="0"/>
              <a:t> to a class?</a:t>
            </a:r>
          </a:p>
          <a:p>
            <a:pPr marL="0" indent="0">
              <a:buNone/>
            </a:pPr>
            <a:r>
              <a:rPr lang="en-US" dirty="0"/>
              <a:t> </a:t>
            </a:r>
          </a:p>
          <a:p>
            <a:pPr marL="0" indent="0">
              <a:buNone/>
            </a:pPr>
            <a:r>
              <a:rPr lang="en-US" dirty="0"/>
              <a:t>In C++ you can create objects in two different ways:</a:t>
            </a:r>
          </a:p>
          <a:p>
            <a:pPr marL="0" indent="0">
              <a:buNone/>
            </a:pPr>
            <a:r>
              <a:rPr lang="en-US" dirty="0"/>
              <a:t>	static objects</a:t>
            </a:r>
          </a:p>
          <a:p>
            <a:pPr marL="0" indent="0">
              <a:buNone/>
            </a:pPr>
            <a:r>
              <a:rPr lang="en-US" dirty="0"/>
              <a:t>		the "new" keyword is </a:t>
            </a:r>
            <a:r>
              <a:rPr lang="en-US" i="1" dirty="0"/>
              <a:t>not</a:t>
            </a:r>
            <a:r>
              <a:rPr lang="en-US" dirty="0"/>
              <a:t> used here</a:t>
            </a:r>
          </a:p>
          <a:p>
            <a:pPr marL="0" indent="0">
              <a:buNone/>
            </a:pPr>
            <a:r>
              <a:rPr lang="en-US" dirty="0"/>
              <a:t>	dynamic objects</a:t>
            </a:r>
          </a:p>
          <a:p>
            <a:pPr marL="0" indent="0">
              <a:buNone/>
            </a:pPr>
            <a:r>
              <a:rPr lang="en-US" dirty="0"/>
              <a:t>		using "new" as in new object-oriented languages</a:t>
            </a:r>
          </a:p>
          <a:p>
            <a:pPr marL="0" indent="0">
              <a:buNone/>
            </a:pPr>
            <a:r>
              <a:rPr lang="en-US" dirty="0"/>
              <a:t>		new always returns a pointer!</a:t>
            </a:r>
          </a:p>
          <a:p>
            <a:pPr marL="0" indent="0">
              <a:buNone/>
            </a:pPr>
            <a:endParaRPr lang="en-US" dirty="0"/>
          </a:p>
        </p:txBody>
      </p:sp>
    </p:spTree>
    <p:extLst>
      <p:ext uri="{BB962C8B-B14F-4D97-AF65-F5344CB8AC3E}">
        <p14:creationId xmlns:p14="http://schemas.microsoft.com/office/powerpoint/2010/main" val="52669933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A661-A2FD-4F66-9543-14DDB9964EF8}"/>
              </a:ext>
            </a:extLst>
          </p:cNvPr>
          <p:cNvSpPr>
            <a:spLocks noGrp="1"/>
          </p:cNvSpPr>
          <p:nvPr>
            <p:ph type="title"/>
          </p:nvPr>
        </p:nvSpPr>
        <p:spPr/>
        <p:txBody>
          <a:bodyPr/>
          <a:lstStyle/>
          <a:p>
            <a:pPr algn="ctr"/>
            <a:r>
              <a:rPr lang="en-US" dirty="0"/>
              <a:t>Classes, Structs, and Pointers</a:t>
            </a:r>
          </a:p>
        </p:txBody>
      </p:sp>
      <p:sp>
        <p:nvSpPr>
          <p:cNvPr id="3" name="Content Placeholder 2">
            <a:extLst>
              <a:ext uri="{FF2B5EF4-FFF2-40B4-BE49-F238E27FC236}">
                <a16:creationId xmlns:a16="http://schemas.microsoft.com/office/drawing/2014/main" id="{39E2FDD6-980E-4C89-9CD7-6D9BF177E6F9}"/>
              </a:ext>
            </a:extLst>
          </p:cNvPr>
          <p:cNvSpPr>
            <a:spLocks noGrp="1"/>
          </p:cNvSpPr>
          <p:nvPr>
            <p:ph idx="1"/>
          </p:nvPr>
        </p:nvSpPr>
        <p:spPr>
          <a:xfrm>
            <a:off x="575153" y="1690688"/>
            <a:ext cx="11353800" cy="4351338"/>
          </a:xfrm>
        </p:spPr>
        <p:txBody>
          <a:bodyPr/>
          <a:lstStyle/>
          <a:p>
            <a:pPr marL="0" indent="0">
              <a:buNone/>
            </a:pPr>
            <a:r>
              <a:rPr lang="en-US" dirty="0"/>
              <a:t>This code creates a static or "stack" object.</a:t>
            </a:r>
          </a:p>
          <a:p>
            <a:pPr marL="0" indent="0">
              <a:buNone/>
            </a:pPr>
            <a:endParaRPr lang="en-US" dirty="0"/>
          </a:p>
          <a:p>
            <a:pPr marL="0" indent="0">
              <a:buNone/>
            </a:pPr>
            <a:r>
              <a:rPr lang="en-US" dirty="0" err="1">
                <a:latin typeface="Consolas" panose="020B0609020204030204" pitchFamily="49" charset="0"/>
              </a:rPr>
              <a:t>MyClass</a:t>
            </a:r>
            <a:r>
              <a:rPr lang="en-US" dirty="0">
                <a:latin typeface="Consolas" panose="020B0609020204030204" pitchFamily="49" charset="0"/>
              </a:rPr>
              <a:t> x;</a:t>
            </a:r>
          </a:p>
          <a:p>
            <a:pPr marL="0" indent="0">
              <a:buNone/>
            </a:pPr>
            <a:r>
              <a:rPr lang="en-US" dirty="0" err="1">
                <a:latin typeface="Consolas" panose="020B0609020204030204" pitchFamily="49" charset="0"/>
              </a:rPr>
              <a:t>x.doThis</a:t>
            </a:r>
            <a:r>
              <a:rPr lang="en-US" dirty="0">
                <a:latin typeface="Consolas" panose="020B0609020204030204" pitchFamily="49" charset="0"/>
              </a:rPr>
              <a:t>();</a:t>
            </a:r>
          </a:p>
          <a:p>
            <a:pPr marL="0" indent="0">
              <a:buNone/>
            </a:pPr>
            <a:endParaRPr lang="en-US" dirty="0"/>
          </a:p>
          <a:p>
            <a:pPr marL="0" indent="0">
              <a:buNone/>
            </a:pPr>
            <a:r>
              <a:rPr lang="en-US" dirty="0"/>
              <a:t>x is on the stack and was created using the default constructor.</a:t>
            </a:r>
          </a:p>
        </p:txBody>
      </p:sp>
    </p:spTree>
    <p:extLst>
      <p:ext uri="{BB962C8B-B14F-4D97-AF65-F5344CB8AC3E}">
        <p14:creationId xmlns:p14="http://schemas.microsoft.com/office/powerpoint/2010/main" val="281049257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A661-A2FD-4F66-9543-14DDB9964EF8}"/>
              </a:ext>
            </a:extLst>
          </p:cNvPr>
          <p:cNvSpPr>
            <a:spLocks noGrp="1"/>
          </p:cNvSpPr>
          <p:nvPr>
            <p:ph type="title"/>
          </p:nvPr>
        </p:nvSpPr>
        <p:spPr/>
        <p:txBody>
          <a:bodyPr/>
          <a:lstStyle/>
          <a:p>
            <a:pPr algn="ctr"/>
            <a:r>
              <a:rPr lang="en-US" dirty="0"/>
              <a:t>Classes, Structs, and Pointers</a:t>
            </a:r>
          </a:p>
        </p:txBody>
      </p:sp>
      <p:sp>
        <p:nvSpPr>
          <p:cNvPr id="3" name="Content Placeholder 2">
            <a:extLst>
              <a:ext uri="{FF2B5EF4-FFF2-40B4-BE49-F238E27FC236}">
                <a16:creationId xmlns:a16="http://schemas.microsoft.com/office/drawing/2014/main" id="{39E2FDD6-980E-4C89-9CD7-6D9BF177E6F9}"/>
              </a:ext>
            </a:extLst>
          </p:cNvPr>
          <p:cNvSpPr>
            <a:spLocks noGrp="1"/>
          </p:cNvSpPr>
          <p:nvPr>
            <p:ph idx="1"/>
          </p:nvPr>
        </p:nvSpPr>
        <p:spPr>
          <a:xfrm>
            <a:off x="575153" y="1690688"/>
            <a:ext cx="11353800" cy="4351338"/>
          </a:xfrm>
        </p:spPr>
        <p:txBody>
          <a:bodyPr/>
          <a:lstStyle/>
          <a:p>
            <a:pPr marL="0" indent="0">
              <a:buNone/>
            </a:pPr>
            <a:r>
              <a:rPr lang="en-US" dirty="0"/>
              <a:t>In this code, x is a </a:t>
            </a:r>
            <a:r>
              <a:rPr lang="en-US" i="1" dirty="0"/>
              <a:t>pointer</a:t>
            </a:r>
            <a:r>
              <a:rPr lang="en-US" dirty="0"/>
              <a:t> to the object.</a:t>
            </a:r>
          </a:p>
          <a:p>
            <a:pPr marL="0" indent="0">
              <a:buNone/>
            </a:pPr>
            <a:endParaRPr lang="en-US" dirty="0"/>
          </a:p>
          <a:p>
            <a:pPr marL="0" indent="0">
              <a:buNone/>
            </a:pPr>
            <a:r>
              <a:rPr lang="en-US" dirty="0" err="1">
                <a:latin typeface="Consolas" panose="020B0609020204030204" pitchFamily="49" charset="0"/>
              </a:rPr>
              <a:t>MyClass</a:t>
            </a:r>
            <a:r>
              <a:rPr lang="en-US" dirty="0">
                <a:latin typeface="Consolas" panose="020B0609020204030204" pitchFamily="49" charset="0"/>
              </a:rPr>
              <a:t> * x = new </a:t>
            </a:r>
            <a:r>
              <a:rPr lang="en-US" dirty="0" err="1">
                <a:latin typeface="Consolas" panose="020B0609020204030204" pitchFamily="49" charset="0"/>
              </a:rPr>
              <a:t>MyClass</a:t>
            </a:r>
            <a:r>
              <a:rPr lang="en-US" dirty="0">
                <a:latin typeface="Consolas" panose="020B0609020204030204" pitchFamily="49" charset="0"/>
              </a:rPr>
              <a:t>();</a:t>
            </a:r>
          </a:p>
          <a:p>
            <a:pPr marL="0" indent="0">
              <a:buNone/>
            </a:pPr>
            <a:r>
              <a:rPr lang="en-US" dirty="0">
                <a:latin typeface="Consolas" panose="020B0609020204030204" pitchFamily="49" charset="0"/>
              </a:rPr>
              <a:t>x-&gt;</a:t>
            </a:r>
            <a:r>
              <a:rPr lang="en-US" dirty="0" err="1">
                <a:latin typeface="Consolas" panose="020B0609020204030204" pitchFamily="49" charset="0"/>
              </a:rPr>
              <a:t>doThis</a:t>
            </a:r>
            <a:r>
              <a:rPr lang="en-US" dirty="0">
                <a:latin typeface="Consolas" panose="020B0609020204030204" pitchFamily="49" charset="0"/>
              </a:rPr>
              <a:t>();</a:t>
            </a:r>
          </a:p>
          <a:p>
            <a:pPr marL="0" indent="0">
              <a:buNone/>
            </a:pPr>
            <a:endParaRPr lang="en-US" dirty="0"/>
          </a:p>
          <a:p>
            <a:pPr marL="0" indent="0">
              <a:buNone/>
            </a:pPr>
            <a:r>
              <a:rPr lang="en-US" dirty="0"/>
              <a:t>Here we have a dynamic object, instantiated at run time.</a:t>
            </a:r>
          </a:p>
        </p:txBody>
      </p:sp>
    </p:spTree>
    <p:extLst>
      <p:ext uri="{BB962C8B-B14F-4D97-AF65-F5344CB8AC3E}">
        <p14:creationId xmlns:p14="http://schemas.microsoft.com/office/powerpoint/2010/main" val="392703835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A661-A2FD-4F66-9543-14DDB9964EF8}"/>
              </a:ext>
            </a:extLst>
          </p:cNvPr>
          <p:cNvSpPr>
            <a:spLocks noGrp="1"/>
          </p:cNvSpPr>
          <p:nvPr>
            <p:ph type="title"/>
          </p:nvPr>
        </p:nvSpPr>
        <p:spPr/>
        <p:txBody>
          <a:bodyPr/>
          <a:lstStyle/>
          <a:p>
            <a:pPr algn="ctr"/>
            <a:r>
              <a:rPr lang="en-US" dirty="0"/>
              <a:t>Classes, Structs, and Pointers</a:t>
            </a:r>
          </a:p>
        </p:txBody>
      </p:sp>
      <p:sp>
        <p:nvSpPr>
          <p:cNvPr id="3" name="Content Placeholder 2">
            <a:extLst>
              <a:ext uri="{FF2B5EF4-FFF2-40B4-BE49-F238E27FC236}">
                <a16:creationId xmlns:a16="http://schemas.microsoft.com/office/drawing/2014/main" id="{39E2FDD6-980E-4C89-9CD7-6D9BF177E6F9}"/>
              </a:ext>
            </a:extLst>
          </p:cNvPr>
          <p:cNvSpPr>
            <a:spLocks noGrp="1"/>
          </p:cNvSpPr>
          <p:nvPr>
            <p:ph idx="1"/>
          </p:nvPr>
        </p:nvSpPr>
        <p:spPr>
          <a:xfrm>
            <a:off x="575153" y="1690688"/>
            <a:ext cx="11353800" cy="4351338"/>
          </a:xfrm>
        </p:spPr>
        <p:txBody>
          <a:bodyPr/>
          <a:lstStyle/>
          <a:p>
            <a:pPr marL="0" indent="0">
              <a:buNone/>
            </a:pPr>
            <a:r>
              <a:rPr lang="en-US" dirty="0"/>
              <a:t>In this code, x is a </a:t>
            </a:r>
            <a:r>
              <a:rPr lang="en-US" i="1" dirty="0"/>
              <a:t>pointer</a:t>
            </a:r>
            <a:r>
              <a:rPr lang="en-US" dirty="0"/>
              <a:t> to the object.</a:t>
            </a:r>
          </a:p>
          <a:p>
            <a:pPr marL="0" indent="0">
              <a:buNone/>
            </a:pPr>
            <a:endParaRPr lang="en-US" dirty="0"/>
          </a:p>
          <a:p>
            <a:pPr marL="0" indent="0">
              <a:buNone/>
            </a:pPr>
            <a:r>
              <a:rPr lang="en-US" dirty="0" err="1">
                <a:latin typeface="Consolas" panose="020B0609020204030204" pitchFamily="49" charset="0"/>
              </a:rPr>
              <a:t>MyClass</a:t>
            </a:r>
            <a:r>
              <a:rPr lang="en-US" dirty="0">
                <a:latin typeface="Consolas" panose="020B0609020204030204" pitchFamily="49" charset="0"/>
              </a:rPr>
              <a:t> * x = new </a:t>
            </a:r>
            <a:r>
              <a:rPr lang="en-US" dirty="0" err="1">
                <a:latin typeface="Consolas" panose="020B0609020204030204" pitchFamily="49" charset="0"/>
              </a:rPr>
              <a:t>MyClass</a:t>
            </a:r>
            <a:r>
              <a:rPr lang="en-US" dirty="0">
                <a:latin typeface="Consolas" panose="020B0609020204030204" pitchFamily="49" charset="0"/>
              </a:rPr>
              <a:t>();</a:t>
            </a:r>
          </a:p>
          <a:p>
            <a:pPr marL="0" indent="0">
              <a:buNone/>
            </a:pPr>
            <a:r>
              <a:rPr lang="en-US" dirty="0">
                <a:latin typeface="Consolas" panose="020B0609020204030204" pitchFamily="49" charset="0"/>
              </a:rPr>
              <a:t>x-&gt;</a:t>
            </a:r>
            <a:r>
              <a:rPr lang="en-US" dirty="0" err="1">
                <a:latin typeface="Consolas" panose="020B0609020204030204" pitchFamily="49" charset="0"/>
              </a:rPr>
              <a:t>doThis</a:t>
            </a:r>
            <a:r>
              <a:rPr lang="en-US" dirty="0">
                <a:latin typeface="Consolas" panose="020B0609020204030204" pitchFamily="49" charset="0"/>
              </a:rPr>
              <a:t>();</a:t>
            </a:r>
          </a:p>
          <a:p>
            <a:pPr marL="0" indent="0">
              <a:buNone/>
            </a:pPr>
            <a:endParaRPr lang="en-US" dirty="0"/>
          </a:p>
          <a:p>
            <a:pPr marL="0" indent="0">
              <a:buNone/>
            </a:pPr>
            <a:r>
              <a:rPr lang="en-US" dirty="0"/>
              <a:t>Here we have a dynamic object, instantiated at run time.</a:t>
            </a:r>
          </a:p>
          <a:p>
            <a:pPr marL="0" indent="0">
              <a:buNone/>
            </a:pPr>
            <a:r>
              <a:rPr lang="en-US" dirty="0"/>
              <a:t>x is a </a:t>
            </a:r>
            <a:r>
              <a:rPr lang="en-US" i="1" dirty="0"/>
              <a:t>pointer </a:t>
            </a:r>
            <a:r>
              <a:rPr lang="en-US" dirty="0"/>
              <a:t>to that object, because new always returns a pointer.</a:t>
            </a:r>
          </a:p>
        </p:txBody>
      </p:sp>
    </p:spTree>
    <p:extLst>
      <p:ext uri="{BB962C8B-B14F-4D97-AF65-F5344CB8AC3E}">
        <p14:creationId xmlns:p14="http://schemas.microsoft.com/office/powerpoint/2010/main" val="426348627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A661-A2FD-4F66-9543-14DDB9964EF8}"/>
              </a:ext>
            </a:extLst>
          </p:cNvPr>
          <p:cNvSpPr>
            <a:spLocks noGrp="1"/>
          </p:cNvSpPr>
          <p:nvPr>
            <p:ph type="title"/>
          </p:nvPr>
        </p:nvSpPr>
        <p:spPr/>
        <p:txBody>
          <a:bodyPr/>
          <a:lstStyle/>
          <a:p>
            <a:pPr algn="ctr"/>
            <a:r>
              <a:rPr lang="en-US" dirty="0"/>
              <a:t>Classes, Structs, and Pointers</a:t>
            </a:r>
          </a:p>
        </p:txBody>
      </p:sp>
      <p:sp>
        <p:nvSpPr>
          <p:cNvPr id="3" name="Content Placeholder 2">
            <a:extLst>
              <a:ext uri="{FF2B5EF4-FFF2-40B4-BE49-F238E27FC236}">
                <a16:creationId xmlns:a16="http://schemas.microsoft.com/office/drawing/2014/main" id="{39E2FDD6-980E-4C89-9CD7-6D9BF177E6F9}"/>
              </a:ext>
            </a:extLst>
          </p:cNvPr>
          <p:cNvSpPr>
            <a:spLocks noGrp="1"/>
          </p:cNvSpPr>
          <p:nvPr>
            <p:ph idx="1"/>
          </p:nvPr>
        </p:nvSpPr>
        <p:spPr>
          <a:xfrm>
            <a:off x="575153" y="1690688"/>
            <a:ext cx="11353800" cy="4351338"/>
          </a:xfrm>
        </p:spPr>
        <p:txBody>
          <a:bodyPr>
            <a:normAutofit/>
          </a:bodyPr>
          <a:lstStyle/>
          <a:p>
            <a:pPr marL="0" indent="0">
              <a:buNone/>
            </a:pPr>
            <a:r>
              <a:rPr lang="en-US" dirty="0"/>
              <a:t>In this code, x is a </a:t>
            </a:r>
            <a:r>
              <a:rPr lang="en-US" i="1" dirty="0"/>
              <a:t>pointer</a:t>
            </a:r>
            <a:r>
              <a:rPr lang="en-US" dirty="0"/>
              <a:t> to the object.</a:t>
            </a:r>
          </a:p>
          <a:p>
            <a:pPr marL="0" indent="0">
              <a:buNone/>
            </a:pPr>
            <a:endParaRPr lang="en-US" dirty="0"/>
          </a:p>
          <a:p>
            <a:pPr marL="0" indent="0">
              <a:buNone/>
            </a:pPr>
            <a:r>
              <a:rPr lang="en-US" dirty="0" err="1">
                <a:latin typeface="Consolas" panose="020B0609020204030204" pitchFamily="49" charset="0"/>
              </a:rPr>
              <a:t>MyClass</a:t>
            </a:r>
            <a:r>
              <a:rPr lang="en-US" dirty="0">
                <a:latin typeface="Consolas" panose="020B0609020204030204" pitchFamily="49" charset="0"/>
              </a:rPr>
              <a:t> * x = new </a:t>
            </a:r>
            <a:r>
              <a:rPr lang="en-US" dirty="0" err="1">
                <a:latin typeface="Consolas" panose="020B0609020204030204" pitchFamily="49" charset="0"/>
              </a:rPr>
              <a:t>MyClass</a:t>
            </a:r>
            <a:r>
              <a:rPr lang="en-US" dirty="0">
                <a:latin typeface="Consolas" panose="020B0609020204030204" pitchFamily="49" charset="0"/>
              </a:rPr>
              <a:t>();</a:t>
            </a:r>
          </a:p>
          <a:p>
            <a:pPr marL="0" indent="0">
              <a:buNone/>
            </a:pPr>
            <a:r>
              <a:rPr lang="en-US" dirty="0">
                <a:latin typeface="Consolas" panose="020B0609020204030204" pitchFamily="49" charset="0"/>
              </a:rPr>
              <a:t>x-&gt;</a:t>
            </a:r>
            <a:r>
              <a:rPr lang="en-US" dirty="0" err="1">
                <a:latin typeface="Consolas" panose="020B0609020204030204" pitchFamily="49" charset="0"/>
              </a:rPr>
              <a:t>doThis</a:t>
            </a:r>
            <a:r>
              <a:rPr lang="en-US" dirty="0">
                <a:latin typeface="Consolas" panose="020B0609020204030204" pitchFamily="49" charset="0"/>
              </a:rPr>
              <a:t>();</a:t>
            </a:r>
          </a:p>
          <a:p>
            <a:pPr marL="0" indent="0">
              <a:buNone/>
            </a:pPr>
            <a:endParaRPr lang="en-US" dirty="0"/>
          </a:p>
          <a:p>
            <a:pPr marL="0" indent="0">
              <a:buNone/>
            </a:pPr>
            <a:r>
              <a:rPr lang="en-US" dirty="0"/>
              <a:t>Here we have a dynamic object, instantiated at run time.</a:t>
            </a:r>
          </a:p>
          <a:p>
            <a:pPr marL="0" indent="0">
              <a:buNone/>
            </a:pPr>
            <a:r>
              <a:rPr lang="en-US" dirty="0"/>
              <a:t>x is a </a:t>
            </a:r>
            <a:r>
              <a:rPr lang="en-US" i="1" dirty="0"/>
              <a:t>pointer </a:t>
            </a:r>
            <a:r>
              <a:rPr lang="en-US" dirty="0"/>
              <a:t>to that object, because new always returns a pointer.</a:t>
            </a:r>
          </a:p>
          <a:p>
            <a:pPr marL="0" indent="0">
              <a:buNone/>
            </a:pPr>
            <a:r>
              <a:rPr lang="en-US" dirty="0"/>
              <a:t>Note the -&gt; arrow notation instead of a dot!</a:t>
            </a:r>
          </a:p>
        </p:txBody>
      </p:sp>
    </p:spTree>
    <p:extLst>
      <p:ext uri="{BB962C8B-B14F-4D97-AF65-F5344CB8AC3E}">
        <p14:creationId xmlns:p14="http://schemas.microsoft.com/office/powerpoint/2010/main" val="380037179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A661-A2FD-4F66-9543-14DDB9964EF8}"/>
              </a:ext>
            </a:extLst>
          </p:cNvPr>
          <p:cNvSpPr>
            <a:spLocks noGrp="1"/>
          </p:cNvSpPr>
          <p:nvPr>
            <p:ph type="title"/>
          </p:nvPr>
        </p:nvSpPr>
        <p:spPr/>
        <p:txBody>
          <a:bodyPr/>
          <a:lstStyle/>
          <a:p>
            <a:pPr algn="ctr"/>
            <a:r>
              <a:rPr lang="en-US" dirty="0"/>
              <a:t>Classes, Structs, and Pointers</a:t>
            </a:r>
          </a:p>
        </p:txBody>
      </p:sp>
      <p:sp>
        <p:nvSpPr>
          <p:cNvPr id="3" name="Content Placeholder 2">
            <a:extLst>
              <a:ext uri="{FF2B5EF4-FFF2-40B4-BE49-F238E27FC236}">
                <a16:creationId xmlns:a16="http://schemas.microsoft.com/office/drawing/2014/main" id="{39E2FDD6-980E-4C89-9CD7-6D9BF177E6F9}"/>
              </a:ext>
            </a:extLst>
          </p:cNvPr>
          <p:cNvSpPr>
            <a:spLocks noGrp="1"/>
          </p:cNvSpPr>
          <p:nvPr>
            <p:ph idx="1"/>
          </p:nvPr>
        </p:nvSpPr>
        <p:spPr>
          <a:xfrm>
            <a:off x="575153" y="1690688"/>
            <a:ext cx="11353800" cy="4351338"/>
          </a:xfrm>
        </p:spPr>
        <p:txBody>
          <a:bodyPr/>
          <a:lstStyle/>
          <a:p>
            <a:pPr marL="0" indent="0">
              <a:buNone/>
            </a:pPr>
            <a:r>
              <a:rPr lang="en-US" dirty="0"/>
              <a:t>In most object-oriented languages, the only kind of objects you can have are dynamic, instantiated at run time, and accessed through a pointer.</a:t>
            </a:r>
          </a:p>
          <a:p>
            <a:pPr marL="0" indent="0">
              <a:buNone/>
            </a:pPr>
            <a:endParaRPr lang="en-US" dirty="0"/>
          </a:p>
        </p:txBody>
      </p:sp>
    </p:spTree>
    <p:extLst>
      <p:ext uri="{BB962C8B-B14F-4D97-AF65-F5344CB8AC3E}">
        <p14:creationId xmlns:p14="http://schemas.microsoft.com/office/powerpoint/2010/main" val="228836351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A661-A2FD-4F66-9543-14DDB9964EF8}"/>
              </a:ext>
            </a:extLst>
          </p:cNvPr>
          <p:cNvSpPr>
            <a:spLocks noGrp="1"/>
          </p:cNvSpPr>
          <p:nvPr>
            <p:ph type="title"/>
          </p:nvPr>
        </p:nvSpPr>
        <p:spPr/>
        <p:txBody>
          <a:bodyPr/>
          <a:lstStyle/>
          <a:p>
            <a:pPr algn="ctr"/>
            <a:r>
              <a:rPr lang="en-US" dirty="0"/>
              <a:t>Classes, Structs, and Pointers</a:t>
            </a:r>
          </a:p>
        </p:txBody>
      </p:sp>
      <p:sp>
        <p:nvSpPr>
          <p:cNvPr id="3" name="Content Placeholder 2">
            <a:extLst>
              <a:ext uri="{FF2B5EF4-FFF2-40B4-BE49-F238E27FC236}">
                <a16:creationId xmlns:a16="http://schemas.microsoft.com/office/drawing/2014/main" id="{39E2FDD6-980E-4C89-9CD7-6D9BF177E6F9}"/>
              </a:ext>
            </a:extLst>
          </p:cNvPr>
          <p:cNvSpPr>
            <a:spLocks noGrp="1"/>
          </p:cNvSpPr>
          <p:nvPr>
            <p:ph idx="1"/>
          </p:nvPr>
        </p:nvSpPr>
        <p:spPr>
          <a:xfrm>
            <a:off x="575153" y="1690688"/>
            <a:ext cx="11353800" cy="4351338"/>
          </a:xfrm>
        </p:spPr>
        <p:txBody>
          <a:bodyPr/>
          <a:lstStyle/>
          <a:p>
            <a:pPr marL="0" indent="0">
              <a:buNone/>
            </a:pPr>
            <a:r>
              <a:rPr lang="en-US" dirty="0"/>
              <a:t>In most object-oriented languages, the only kind of objects you can have are dynamic, instantiated at run time, and accessed through a pointer.</a:t>
            </a:r>
          </a:p>
          <a:p>
            <a:pPr marL="0" indent="0">
              <a:buNone/>
            </a:pPr>
            <a:endParaRPr lang="en-US" dirty="0"/>
          </a:p>
          <a:p>
            <a:pPr marL="0" indent="0">
              <a:buNone/>
            </a:pPr>
            <a:r>
              <a:rPr lang="en-US" dirty="0"/>
              <a:t>In those languages we always use the "dot" operator.</a:t>
            </a:r>
          </a:p>
          <a:p>
            <a:pPr marL="0" indent="0">
              <a:buNone/>
            </a:pPr>
            <a:endParaRPr lang="en-US" dirty="0"/>
          </a:p>
        </p:txBody>
      </p:sp>
    </p:spTree>
    <p:extLst>
      <p:ext uri="{BB962C8B-B14F-4D97-AF65-F5344CB8AC3E}">
        <p14:creationId xmlns:p14="http://schemas.microsoft.com/office/powerpoint/2010/main" val="264490983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A661-A2FD-4F66-9543-14DDB9964EF8}"/>
              </a:ext>
            </a:extLst>
          </p:cNvPr>
          <p:cNvSpPr>
            <a:spLocks noGrp="1"/>
          </p:cNvSpPr>
          <p:nvPr>
            <p:ph type="title"/>
          </p:nvPr>
        </p:nvSpPr>
        <p:spPr/>
        <p:txBody>
          <a:bodyPr/>
          <a:lstStyle/>
          <a:p>
            <a:pPr algn="ctr"/>
            <a:r>
              <a:rPr lang="en-US" dirty="0"/>
              <a:t>Classes, Structs, and Pointers</a:t>
            </a:r>
          </a:p>
        </p:txBody>
      </p:sp>
      <p:sp>
        <p:nvSpPr>
          <p:cNvPr id="3" name="Content Placeholder 2">
            <a:extLst>
              <a:ext uri="{FF2B5EF4-FFF2-40B4-BE49-F238E27FC236}">
                <a16:creationId xmlns:a16="http://schemas.microsoft.com/office/drawing/2014/main" id="{39E2FDD6-980E-4C89-9CD7-6D9BF177E6F9}"/>
              </a:ext>
            </a:extLst>
          </p:cNvPr>
          <p:cNvSpPr>
            <a:spLocks noGrp="1"/>
          </p:cNvSpPr>
          <p:nvPr>
            <p:ph idx="1"/>
          </p:nvPr>
        </p:nvSpPr>
        <p:spPr>
          <a:xfrm>
            <a:off x="575153" y="1690688"/>
            <a:ext cx="11353800" cy="4351338"/>
          </a:xfrm>
        </p:spPr>
        <p:txBody>
          <a:bodyPr/>
          <a:lstStyle/>
          <a:p>
            <a:pPr marL="0" indent="0">
              <a:buNone/>
            </a:pPr>
            <a:r>
              <a:rPr lang="en-US" dirty="0"/>
              <a:t>In most object-oriented languages, the only kind of objects you can have are dynamic, instantiated at run time, and accessed through a pointer.</a:t>
            </a:r>
          </a:p>
          <a:p>
            <a:pPr marL="0" indent="0">
              <a:buNone/>
            </a:pPr>
            <a:endParaRPr lang="en-US" dirty="0"/>
          </a:p>
          <a:p>
            <a:pPr marL="0" indent="0">
              <a:buNone/>
            </a:pPr>
            <a:r>
              <a:rPr lang="en-US" dirty="0"/>
              <a:t>In those languages we always use the "dot" operator.</a:t>
            </a:r>
          </a:p>
          <a:p>
            <a:pPr marL="0" indent="0">
              <a:buNone/>
            </a:pPr>
            <a:endParaRPr lang="en-US" dirty="0"/>
          </a:p>
          <a:p>
            <a:pPr marL="0" indent="0">
              <a:buNone/>
            </a:pPr>
            <a:r>
              <a:rPr lang="en-US" dirty="0"/>
              <a:t>In C++ there are two different ways to create objects.</a:t>
            </a:r>
          </a:p>
          <a:p>
            <a:pPr marL="0" indent="0">
              <a:buNone/>
            </a:pPr>
            <a:endParaRPr lang="en-US" dirty="0"/>
          </a:p>
        </p:txBody>
      </p:sp>
    </p:spTree>
    <p:extLst>
      <p:ext uri="{BB962C8B-B14F-4D97-AF65-F5344CB8AC3E}">
        <p14:creationId xmlns:p14="http://schemas.microsoft.com/office/powerpoint/2010/main" val="319163722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A661-A2FD-4F66-9543-14DDB9964EF8}"/>
              </a:ext>
            </a:extLst>
          </p:cNvPr>
          <p:cNvSpPr>
            <a:spLocks noGrp="1"/>
          </p:cNvSpPr>
          <p:nvPr>
            <p:ph type="title"/>
          </p:nvPr>
        </p:nvSpPr>
        <p:spPr/>
        <p:txBody>
          <a:bodyPr/>
          <a:lstStyle/>
          <a:p>
            <a:pPr algn="ctr"/>
            <a:r>
              <a:rPr lang="en-US" dirty="0"/>
              <a:t>Classes, Structs, and Pointers</a:t>
            </a:r>
          </a:p>
        </p:txBody>
      </p:sp>
      <p:sp>
        <p:nvSpPr>
          <p:cNvPr id="3" name="Content Placeholder 2">
            <a:extLst>
              <a:ext uri="{FF2B5EF4-FFF2-40B4-BE49-F238E27FC236}">
                <a16:creationId xmlns:a16="http://schemas.microsoft.com/office/drawing/2014/main" id="{39E2FDD6-980E-4C89-9CD7-6D9BF177E6F9}"/>
              </a:ext>
            </a:extLst>
          </p:cNvPr>
          <p:cNvSpPr>
            <a:spLocks noGrp="1"/>
          </p:cNvSpPr>
          <p:nvPr>
            <p:ph idx="1"/>
          </p:nvPr>
        </p:nvSpPr>
        <p:spPr>
          <a:xfrm>
            <a:off x="575153" y="1690688"/>
            <a:ext cx="11353800" cy="4351338"/>
          </a:xfrm>
        </p:spPr>
        <p:txBody>
          <a:bodyPr/>
          <a:lstStyle/>
          <a:p>
            <a:pPr marL="0" indent="0">
              <a:buNone/>
            </a:pPr>
            <a:r>
              <a:rPr lang="en-US" dirty="0"/>
              <a:t>In most object-oriented languages, the only kind of objects you can have are dynamic, instantiated at run time, and accessed through a pointer.</a:t>
            </a:r>
          </a:p>
          <a:p>
            <a:pPr marL="0" indent="0">
              <a:buNone/>
            </a:pPr>
            <a:endParaRPr lang="en-US" dirty="0"/>
          </a:p>
          <a:p>
            <a:pPr marL="0" indent="0">
              <a:buNone/>
            </a:pPr>
            <a:r>
              <a:rPr lang="en-US" dirty="0"/>
              <a:t>In those languages we always use the "dot" operator.</a:t>
            </a:r>
          </a:p>
          <a:p>
            <a:pPr marL="0" indent="0">
              <a:buNone/>
            </a:pPr>
            <a:endParaRPr lang="en-US" dirty="0"/>
          </a:p>
          <a:p>
            <a:pPr marL="0" indent="0">
              <a:buNone/>
            </a:pPr>
            <a:r>
              <a:rPr lang="en-US" dirty="0"/>
              <a:t>In C++ there are two different ways to create objects.</a:t>
            </a:r>
          </a:p>
          <a:p>
            <a:pPr marL="0" indent="0">
              <a:buNone/>
            </a:pPr>
            <a:endParaRPr lang="en-US" dirty="0"/>
          </a:p>
          <a:p>
            <a:pPr marL="0" indent="0">
              <a:buNone/>
            </a:pPr>
            <a:r>
              <a:rPr lang="en-US" dirty="0"/>
              <a:t>Therefore there are two different ways to access their data and behavior.</a:t>
            </a:r>
          </a:p>
        </p:txBody>
      </p:sp>
    </p:spTree>
    <p:extLst>
      <p:ext uri="{BB962C8B-B14F-4D97-AF65-F5344CB8AC3E}">
        <p14:creationId xmlns:p14="http://schemas.microsoft.com/office/powerpoint/2010/main" val="1082525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3540168"/>
            <a:ext cx="10515600" cy="3100257"/>
          </a:xfrm>
        </p:spPr>
        <p:txBody>
          <a:bodyPr/>
          <a:lstStyle/>
          <a:p>
            <a:pPr marL="0" indent="0">
              <a:buNone/>
            </a:pPr>
            <a:r>
              <a:rPr lang="en-US" dirty="0"/>
              <a:t>Now we insert a new node, Alpha.</a:t>
            </a:r>
          </a:p>
          <a:p>
            <a:pPr marL="0" indent="0">
              <a:buNone/>
            </a:pPr>
            <a:r>
              <a:rPr lang="en-US" dirty="0"/>
              <a:t>Alpha is the new head.</a:t>
            </a:r>
          </a:p>
          <a:p>
            <a:pPr marL="0" indent="0">
              <a:buNone/>
            </a:pPr>
            <a:r>
              <a:rPr lang="en-US" dirty="0"/>
              <a:t>The new node gets a link to the previous head node…</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066863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A661-A2FD-4F66-9543-14DDB9964EF8}"/>
              </a:ext>
            </a:extLst>
          </p:cNvPr>
          <p:cNvSpPr>
            <a:spLocks noGrp="1"/>
          </p:cNvSpPr>
          <p:nvPr>
            <p:ph type="title"/>
          </p:nvPr>
        </p:nvSpPr>
        <p:spPr/>
        <p:txBody>
          <a:bodyPr/>
          <a:lstStyle/>
          <a:p>
            <a:pPr algn="ctr"/>
            <a:r>
              <a:rPr lang="en-US" dirty="0"/>
              <a:t>Classes, Structs, and Pointers</a:t>
            </a:r>
          </a:p>
        </p:txBody>
      </p:sp>
      <p:sp>
        <p:nvSpPr>
          <p:cNvPr id="3" name="Content Placeholder 2">
            <a:extLst>
              <a:ext uri="{FF2B5EF4-FFF2-40B4-BE49-F238E27FC236}">
                <a16:creationId xmlns:a16="http://schemas.microsoft.com/office/drawing/2014/main" id="{39E2FDD6-980E-4C89-9CD7-6D9BF177E6F9}"/>
              </a:ext>
            </a:extLst>
          </p:cNvPr>
          <p:cNvSpPr>
            <a:spLocks noGrp="1"/>
          </p:cNvSpPr>
          <p:nvPr>
            <p:ph idx="1"/>
          </p:nvPr>
        </p:nvSpPr>
        <p:spPr>
          <a:xfrm>
            <a:off x="575153" y="1690688"/>
            <a:ext cx="11353800" cy="4351338"/>
          </a:xfrm>
        </p:spPr>
        <p:txBody>
          <a:bodyPr/>
          <a:lstStyle/>
          <a:p>
            <a:pPr marL="0" indent="0">
              <a:buNone/>
            </a:pPr>
            <a:r>
              <a:rPr lang="en-US" dirty="0"/>
              <a:t>For C++ objects instantiated at compile time (not using new), we use dot.</a:t>
            </a:r>
          </a:p>
          <a:p>
            <a:pPr marL="0" indent="0">
              <a:buNone/>
            </a:pPr>
            <a:endParaRPr lang="en-US" dirty="0"/>
          </a:p>
        </p:txBody>
      </p:sp>
    </p:spTree>
    <p:extLst>
      <p:ext uri="{BB962C8B-B14F-4D97-AF65-F5344CB8AC3E}">
        <p14:creationId xmlns:p14="http://schemas.microsoft.com/office/powerpoint/2010/main" val="25239999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A661-A2FD-4F66-9543-14DDB9964EF8}"/>
              </a:ext>
            </a:extLst>
          </p:cNvPr>
          <p:cNvSpPr>
            <a:spLocks noGrp="1"/>
          </p:cNvSpPr>
          <p:nvPr>
            <p:ph type="title"/>
          </p:nvPr>
        </p:nvSpPr>
        <p:spPr/>
        <p:txBody>
          <a:bodyPr/>
          <a:lstStyle/>
          <a:p>
            <a:pPr algn="ctr"/>
            <a:r>
              <a:rPr lang="en-US" dirty="0"/>
              <a:t>Classes, Structs, and Pointers</a:t>
            </a:r>
          </a:p>
        </p:txBody>
      </p:sp>
      <p:sp>
        <p:nvSpPr>
          <p:cNvPr id="3" name="Content Placeholder 2">
            <a:extLst>
              <a:ext uri="{FF2B5EF4-FFF2-40B4-BE49-F238E27FC236}">
                <a16:creationId xmlns:a16="http://schemas.microsoft.com/office/drawing/2014/main" id="{39E2FDD6-980E-4C89-9CD7-6D9BF177E6F9}"/>
              </a:ext>
            </a:extLst>
          </p:cNvPr>
          <p:cNvSpPr>
            <a:spLocks noGrp="1"/>
          </p:cNvSpPr>
          <p:nvPr>
            <p:ph idx="1"/>
          </p:nvPr>
        </p:nvSpPr>
        <p:spPr>
          <a:xfrm>
            <a:off x="575153" y="1690688"/>
            <a:ext cx="11353800" cy="4351338"/>
          </a:xfrm>
        </p:spPr>
        <p:txBody>
          <a:bodyPr/>
          <a:lstStyle/>
          <a:p>
            <a:pPr marL="0" indent="0">
              <a:buNone/>
            </a:pPr>
            <a:r>
              <a:rPr lang="en-US" dirty="0"/>
              <a:t>For C++ objects instantiated at compile time (not using new), we use dot.</a:t>
            </a:r>
          </a:p>
          <a:p>
            <a:pPr marL="0" indent="0">
              <a:buNone/>
            </a:pPr>
            <a:endParaRPr lang="en-US" dirty="0"/>
          </a:p>
          <a:p>
            <a:pPr marL="0" indent="0">
              <a:buNone/>
            </a:pPr>
            <a:r>
              <a:rPr lang="en-US" dirty="0"/>
              <a:t>For C++ objects instantiated at run time (using new) we use arrow.</a:t>
            </a:r>
          </a:p>
        </p:txBody>
      </p:sp>
    </p:spTree>
    <p:extLst>
      <p:ext uri="{BB962C8B-B14F-4D97-AF65-F5344CB8AC3E}">
        <p14:creationId xmlns:p14="http://schemas.microsoft.com/office/powerpoint/2010/main" val="299214186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A661-A2FD-4F66-9543-14DDB9964EF8}"/>
              </a:ext>
            </a:extLst>
          </p:cNvPr>
          <p:cNvSpPr>
            <a:spLocks noGrp="1"/>
          </p:cNvSpPr>
          <p:nvPr>
            <p:ph type="title"/>
          </p:nvPr>
        </p:nvSpPr>
        <p:spPr/>
        <p:txBody>
          <a:bodyPr/>
          <a:lstStyle/>
          <a:p>
            <a:pPr algn="ctr"/>
            <a:r>
              <a:rPr lang="en-US" dirty="0"/>
              <a:t>Classes, Structs, and Pointers</a:t>
            </a:r>
          </a:p>
        </p:txBody>
      </p:sp>
      <p:sp>
        <p:nvSpPr>
          <p:cNvPr id="3" name="Content Placeholder 2">
            <a:extLst>
              <a:ext uri="{FF2B5EF4-FFF2-40B4-BE49-F238E27FC236}">
                <a16:creationId xmlns:a16="http://schemas.microsoft.com/office/drawing/2014/main" id="{39E2FDD6-980E-4C89-9CD7-6D9BF177E6F9}"/>
              </a:ext>
            </a:extLst>
          </p:cNvPr>
          <p:cNvSpPr>
            <a:spLocks noGrp="1"/>
          </p:cNvSpPr>
          <p:nvPr>
            <p:ph idx="1"/>
          </p:nvPr>
        </p:nvSpPr>
        <p:spPr>
          <a:xfrm>
            <a:off x="575153" y="1690688"/>
            <a:ext cx="11353800" cy="4351338"/>
          </a:xfrm>
        </p:spPr>
        <p:txBody>
          <a:bodyPr/>
          <a:lstStyle/>
          <a:p>
            <a:pPr marL="0" indent="0">
              <a:buNone/>
            </a:pPr>
            <a:r>
              <a:rPr lang="en-US" dirty="0"/>
              <a:t>For C++ objects instantiated at compile time (not using new), we use dot.</a:t>
            </a:r>
          </a:p>
          <a:p>
            <a:pPr marL="0" indent="0">
              <a:buNone/>
            </a:pPr>
            <a:endParaRPr lang="en-US" dirty="0"/>
          </a:p>
          <a:p>
            <a:pPr marL="0" indent="0">
              <a:buNone/>
            </a:pPr>
            <a:r>
              <a:rPr lang="en-US" dirty="0"/>
              <a:t>For C++ objects instantiated at run time (using new) we use arrow.</a:t>
            </a:r>
          </a:p>
          <a:p>
            <a:pPr marL="0" indent="0">
              <a:buNone/>
            </a:pPr>
            <a:endParaRPr lang="en-US" dirty="0"/>
          </a:p>
          <a:p>
            <a:pPr marL="0" indent="0">
              <a:buNone/>
            </a:pPr>
            <a:r>
              <a:rPr lang="en-US" dirty="0"/>
              <a:t>In other words, if we have a pointer to the object in C++, use -&gt;</a:t>
            </a:r>
          </a:p>
        </p:txBody>
      </p:sp>
    </p:spTree>
    <p:extLst>
      <p:ext uri="{BB962C8B-B14F-4D97-AF65-F5344CB8AC3E}">
        <p14:creationId xmlns:p14="http://schemas.microsoft.com/office/powerpoint/2010/main" val="161947235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A661-A2FD-4F66-9543-14DDB9964EF8}"/>
              </a:ext>
            </a:extLst>
          </p:cNvPr>
          <p:cNvSpPr>
            <a:spLocks noGrp="1"/>
          </p:cNvSpPr>
          <p:nvPr>
            <p:ph type="title"/>
          </p:nvPr>
        </p:nvSpPr>
        <p:spPr/>
        <p:txBody>
          <a:bodyPr/>
          <a:lstStyle/>
          <a:p>
            <a:pPr algn="ctr"/>
            <a:r>
              <a:rPr lang="en-US" dirty="0"/>
              <a:t>Classes, Structs, and Pointers</a:t>
            </a:r>
          </a:p>
        </p:txBody>
      </p:sp>
      <p:sp>
        <p:nvSpPr>
          <p:cNvPr id="3" name="Content Placeholder 2">
            <a:extLst>
              <a:ext uri="{FF2B5EF4-FFF2-40B4-BE49-F238E27FC236}">
                <a16:creationId xmlns:a16="http://schemas.microsoft.com/office/drawing/2014/main" id="{39E2FDD6-980E-4C89-9CD7-6D9BF177E6F9}"/>
              </a:ext>
            </a:extLst>
          </p:cNvPr>
          <p:cNvSpPr>
            <a:spLocks noGrp="1"/>
          </p:cNvSpPr>
          <p:nvPr>
            <p:ph idx="1"/>
          </p:nvPr>
        </p:nvSpPr>
        <p:spPr>
          <a:xfrm>
            <a:off x="575153" y="1690687"/>
            <a:ext cx="11353800" cy="5167313"/>
          </a:xfrm>
        </p:spPr>
        <p:txBody>
          <a:bodyPr/>
          <a:lstStyle/>
          <a:p>
            <a:pPr marL="0" indent="0">
              <a:buNone/>
            </a:pPr>
            <a:r>
              <a:rPr lang="en-US" dirty="0"/>
              <a:t>For C++ objects instantiated at compile time (not using new), we use dot.</a:t>
            </a:r>
          </a:p>
          <a:p>
            <a:pPr marL="0" indent="0">
              <a:buNone/>
            </a:pPr>
            <a:endParaRPr lang="en-US" dirty="0"/>
          </a:p>
          <a:p>
            <a:pPr marL="0" indent="0">
              <a:buNone/>
            </a:pPr>
            <a:r>
              <a:rPr lang="en-US" dirty="0"/>
              <a:t>For C++ objects instantiated at run time (using new) we use arrow.</a:t>
            </a:r>
          </a:p>
          <a:p>
            <a:pPr marL="0" indent="0">
              <a:buNone/>
            </a:pPr>
            <a:endParaRPr lang="en-US" dirty="0"/>
          </a:p>
          <a:p>
            <a:pPr marL="0" indent="0">
              <a:buNone/>
            </a:pPr>
            <a:r>
              <a:rPr lang="en-US" dirty="0"/>
              <a:t>In other words, if we have a pointer to the object in C++, use -&gt;</a:t>
            </a:r>
          </a:p>
          <a:p>
            <a:pPr marL="0" indent="0">
              <a:buNone/>
            </a:pPr>
            <a:endParaRPr lang="en-US" dirty="0"/>
          </a:p>
          <a:p>
            <a:pPr marL="0" indent="0">
              <a:buNone/>
            </a:pPr>
            <a:r>
              <a:rPr lang="en-US" dirty="0"/>
              <a:t>Yes, this is exactly backwards, but C structs came first (which use the dot operator to access elements), </a:t>
            </a:r>
            <a:r>
              <a:rPr lang="en-US" i="1" dirty="0"/>
              <a:t>then</a:t>
            </a:r>
            <a:r>
              <a:rPr lang="en-US" dirty="0"/>
              <a:t> C++ and dynamic objects, which required different notation.</a:t>
            </a:r>
          </a:p>
        </p:txBody>
      </p:sp>
    </p:spTree>
    <p:extLst>
      <p:ext uri="{BB962C8B-B14F-4D97-AF65-F5344CB8AC3E}">
        <p14:creationId xmlns:p14="http://schemas.microsoft.com/office/powerpoint/2010/main" val="132599970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A661-A2FD-4F66-9543-14DDB9964EF8}"/>
              </a:ext>
            </a:extLst>
          </p:cNvPr>
          <p:cNvSpPr>
            <a:spLocks noGrp="1"/>
          </p:cNvSpPr>
          <p:nvPr>
            <p:ph type="title"/>
          </p:nvPr>
        </p:nvSpPr>
        <p:spPr/>
        <p:txBody>
          <a:bodyPr/>
          <a:lstStyle/>
          <a:p>
            <a:pPr algn="ctr"/>
            <a:r>
              <a:rPr lang="en-US" dirty="0"/>
              <a:t>Classes, Structs, and Pointers</a:t>
            </a:r>
          </a:p>
        </p:txBody>
      </p:sp>
      <p:sp>
        <p:nvSpPr>
          <p:cNvPr id="3" name="Content Placeholder 2">
            <a:extLst>
              <a:ext uri="{FF2B5EF4-FFF2-40B4-BE49-F238E27FC236}">
                <a16:creationId xmlns:a16="http://schemas.microsoft.com/office/drawing/2014/main" id="{39E2FDD6-980E-4C89-9CD7-6D9BF177E6F9}"/>
              </a:ext>
            </a:extLst>
          </p:cNvPr>
          <p:cNvSpPr>
            <a:spLocks noGrp="1"/>
          </p:cNvSpPr>
          <p:nvPr>
            <p:ph idx="1"/>
          </p:nvPr>
        </p:nvSpPr>
        <p:spPr>
          <a:xfrm>
            <a:off x="575153" y="1690687"/>
            <a:ext cx="11353800" cy="5167313"/>
          </a:xfrm>
        </p:spPr>
        <p:txBody>
          <a:bodyPr/>
          <a:lstStyle/>
          <a:p>
            <a:pPr marL="0" indent="0">
              <a:buNone/>
            </a:pPr>
            <a:r>
              <a:rPr lang="en-US" dirty="0"/>
              <a:t>For C++ objects instantiated at compile time (not using new), we use dot.</a:t>
            </a:r>
          </a:p>
          <a:p>
            <a:pPr marL="0" indent="0">
              <a:buNone/>
            </a:pPr>
            <a:endParaRPr lang="en-US" dirty="0"/>
          </a:p>
          <a:p>
            <a:pPr marL="0" indent="0">
              <a:buNone/>
            </a:pPr>
            <a:r>
              <a:rPr lang="en-US" dirty="0"/>
              <a:t>For C++ objects instantiated at run time (using new) we use arrow.</a:t>
            </a:r>
          </a:p>
          <a:p>
            <a:pPr marL="0" indent="0">
              <a:buNone/>
            </a:pPr>
            <a:endParaRPr lang="en-US" dirty="0"/>
          </a:p>
          <a:p>
            <a:pPr marL="0" indent="0">
              <a:buNone/>
            </a:pPr>
            <a:r>
              <a:rPr lang="en-US" dirty="0"/>
              <a:t>In other words, if we have a pointer to the object in C++, use -&gt;</a:t>
            </a:r>
          </a:p>
          <a:p>
            <a:pPr marL="0" indent="0">
              <a:buNone/>
            </a:pPr>
            <a:endParaRPr lang="en-US" dirty="0"/>
          </a:p>
          <a:p>
            <a:pPr marL="0" indent="0">
              <a:buNone/>
            </a:pPr>
            <a:r>
              <a:rPr lang="en-US" dirty="0"/>
              <a:t>Newer languages kept only dynamic objects and used the simpler dot notation.</a:t>
            </a:r>
          </a:p>
        </p:txBody>
      </p:sp>
    </p:spTree>
    <p:extLst>
      <p:ext uri="{BB962C8B-B14F-4D97-AF65-F5344CB8AC3E}">
        <p14:creationId xmlns:p14="http://schemas.microsoft.com/office/powerpoint/2010/main" val="328169970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4D9FC-E801-4D88-9B54-5173E8E832C2}"/>
              </a:ext>
            </a:extLst>
          </p:cNvPr>
          <p:cNvSpPr>
            <a:spLocks noGrp="1"/>
          </p:cNvSpPr>
          <p:nvPr>
            <p:ph type="title"/>
          </p:nvPr>
        </p:nvSpPr>
        <p:spPr/>
        <p:txBody>
          <a:bodyPr/>
          <a:lstStyle/>
          <a:p>
            <a:pPr algn="ctr"/>
            <a:r>
              <a:rPr lang="en-US" dirty="0"/>
              <a:t>Linked List - Traversal</a:t>
            </a:r>
          </a:p>
        </p:txBody>
      </p:sp>
      <p:sp>
        <p:nvSpPr>
          <p:cNvPr id="3" name="Content Placeholder 2">
            <a:extLst>
              <a:ext uri="{FF2B5EF4-FFF2-40B4-BE49-F238E27FC236}">
                <a16:creationId xmlns:a16="http://schemas.microsoft.com/office/drawing/2014/main" id="{34154678-ACCC-422B-ABB9-E659ED484FFA}"/>
              </a:ext>
            </a:extLst>
          </p:cNvPr>
          <p:cNvSpPr>
            <a:spLocks noGrp="1"/>
          </p:cNvSpPr>
          <p:nvPr>
            <p:ph idx="1"/>
          </p:nvPr>
        </p:nvSpPr>
        <p:spPr/>
        <p:txBody>
          <a:bodyPr/>
          <a:lstStyle/>
          <a:p>
            <a:pPr marL="0" indent="0">
              <a:buNone/>
            </a:pPr>
            <a:r>
              <a:rPr lang="en-US" dirty="0"/>
              <a:t>Let's look at that traversal code again…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What is this "</a:t>
            </a:r>
            <a:r>
              <a:rPr lang="en-US" dirty="0" err="1"/>
              <a:t>sout</a:t>
            </a:r>
            <a:r>
              <a:rPr lang="en-US" dirty="0"/>
              <a:t>" thing?</a:t>
            </a:r>
          </a:p>
        </p:txBody>
      </p:sp>
      <p:pic>
        <p:nvPicPr>
          <p:cNvPr id="4" name="Picture 3">
            <a:extLst>
              <a:ext uri="{FF2B5EF4-FFF2-40B4-BE49-F238E27FC236}">
                <a16:creationId xmlns:a16="http://schemas.microsoft.com/office/drawing/2014/main" id="{695E1139-3FE4-4C74-A904-873ABCD5EFA7}"/>
              </a:ext>
            </a:extLst>
          </p:cNvPr>
          <p:cNvPicPr>
            <a:picLocks noChangeAspect="1"/>
          </p:cNvPicPr>
          <p:nvPr/>
        </p:nvPicPr>
        <p:blipFill>
          <a:blip r:embed="rId2"/>
          <a:stretch>
            <a:fillRect/>
          </a:stretch>
        </p:blipFill>
        <p:spPr>
          <a:xfrm>
            <a:off x="2122900" y="2563929"/>
            <a:ext cx="5605658" cy="1730141"/>
          </a:xfrm>
          <a:prstGeom prst="rect">
            <a:avLst/>
          </a:prstGeom>
        </p:spPr>
      </p:pic>
    </p:spTree>
    <p:extLst>
      <p:ext uri="{BB962C8B-B14F-4D97-AF65-F5344CB8AC3E}">
        <p14:creationId xmlns:p14="http://schemas.microsoft.com/office/powerpoint/2010/main" val="300502238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4D9FC-E801-4D88-9B54-5173E8E832C2}"/>
              </a:ext>
            </a:extLst>
          </p:cNvPr>
          <p:cNvSpPr>
            <a:spLocks noGrp="1"/>
          </p:cNvSpPr>
          <p:nvPr>
            <p:ph type="title"/>
          </p:nvPr>
        </p:nvSpPr>
        <p:spPr/>
        <p:txBody>
          <a:bodyPr/>
          <a:lstStyle/>
          <a:p>
            <a:pPr algn="ctr"/>
            <a:r>
              <a:rPr lang="en-US" dirty="0"/>
              <a:t>Linked List - Traversal</a:t>
            </a:r>
          </a:p>
        </p:txBody>
      </p:sp>
      <p:sp>
        <p:nvSpPr>
          <p:cNvPr id="3" name="Content Placeholder 2">
            <a:extLst>
              <a:ext uri="{FF2B5EF4-FFF2-40B4-BE49-F238E27FC236}">
                <a16:creationId xmlns:a16="http://schemas.microsoft.com/office/drawing/2014/main" id="{34154678-ACCC-422B-ABB9-E659ED484FFA}"/>
              </a:ext>
            </a:extLst>
          </p:cNvPr>
          <p:cNvSpPr>
            <a:spLocks noGrp="1"/>
          </p:cNvSpPr>
          <p:nvPr>
            <p:ph idx="1"/>
          </p:nvPr>
        </p:nvSpPr>
        <p:spPr>
          <a:xfrm>
            <a:off x="838200" y="1825625"/>
            <a:ext cx="10515600" cy="4813170"/>
          </a:xfrm>
        </p:spPr>
        <p:txBody>
          <a:bodyPr>
            <a:normAutofit/>
          </a:bodyPr>
          <a:lstStyle/>
          <a:p>
            <a:pPr marL="0" indent="0">
              <a:buNone/>
            </a:pPr>
            <a:r>
              <a:rPr lang="en-US" dirty="0"/>
              <a:t>Let's look at that traversal code again…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What is this "</a:t>
            </a:r>
            <a:r>
              <a:rPr lang="en-US" dirty="0" err="1"/>
              <a:t>sout</a:t>
            </a:r>
            <a:r>
              <a:rPr lang="en-US" dirty="0"/>
              <a:t>" thing?</a:t>
            </a:r>
          </a:p>
          <a:p>
            <a:pPr marL="0" indent="0">
              <a:buNone/>
            </a:pPr>
            <a:endParaRPr lang="en-US" dirty="0"/>
          </a:p>
          <a:p>
            <a:pPr marL="0" indent="0">
              <a:buNone/>
            </a:pPr>
            <a:r>
              <a:rPr lang="en-US" dirty="0"/>
              <a:t>It will be convenient to direct our traversal output to whatever stream we choose (the console, a file, whatever).</a:t>
            </a:r>
          </a:p>
        </p:txBody>
      </p:sp>
      <p:pic>
        <p:nvPicPr>
          <p:cNvPr id="4" name="Picture 3">
            <a:extLst>
              <a:ext uri="{FF2B5EF4-FFF2-40B4-BE49-F238E27FC236}">
                <a16:creationId xmlns:a16="http://schemas.microsoft.com/office/drawing/2014/main" id="{695E1139-3FE4-4C74-A904-873ABCD5EFA7}"/>
              </a:ext>
            </a:extLst>
          </p:cNvPr>
          <p:cNvPicPr>
            <a:picLocks noChangeAspect="1"/>
          </p:cNvPicPr>
          <p:nvPr/>
        </p:nvPicPr>
        <p:blipFill>
          <a:blip r:embed="rId2"/>
          <a:stretch>
            <a:fillRect/>
          </a:stretch>
        </p:blipFill>
        <p:spPr>
          <a:xfrm>
            <a:off x="2122900" y="2563929"/>
            <a:ext cx="5605658" cy="1730141"/>
          </a:xfrm>
          <a:prstGeom prst="rect">
            <a:avLst/>
          </a:prstGeom>
        </p:spPr>
      </p:pic>
    </p:spTree>
    <p:extLst>
      <p:ext uri="{BB962C8B-B14F-4D97-AF65-F5344CB8AC3E}">
        <p14:creationId xmlns:p14="http://schemas.microsoft.com/office/powerpoint/2010/main" val="204554075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4D9FC-E801-4D88-9B54-5173E8E832C2}"/>
              </a:ext>
            </a:extLst>
          </p:cNvPr>
          <p:cNvSpPr>
            <a:spLocks noGrp="1"/>
          </p:cNvSpPr>
          <p:nvPr>
            <p:ph type="title"/>
          </p:nvPr>
        </p:nvSpPr>
        <p:spPr/>
        <p:txBody>
          <a:bodyPr/>
          <a:lstStyle/>
          <a:p>
            <a:pPr algn="ctr"/>
            <a:r>
              <a:rPr lang="en-US" dirty="0"/>
              <a:t>Linked List - Traversal</a:t>
            </a:r>
          </a:p>
        </p:txBody>
      </p:sp>
      <p:sp>
        <p:nvSpPr>
          <p:cNvPr id="3" name="Content Placeholder 2">
            <a:extLst>
              <a:ext uri="{FF2B5EF4-FFF2-40B4-BE49-F238E27FC236}">
                <a16:creationId xmlns:a16="http://schemas.microsoft.com/office/drawing/2014/main" id="{34154678-ACCC-422B-ABB9-E659ED484FFA}"/>
              </a:ext>
            </a:extLst>
          </p:cNvPr>
          <p:cNvSpPr>
            <a:spLocks noGrp="1"/>
          </p:cNvSpPr>
          <p:nvPr>
            <p:ph idx="1"/>
          </p:nvPr>
        </p:nvSpPr>
        <p:spPr>
          <a:xfrm>
            <a:off x="828739" y="1424791"/>
            <a:ext cx="10515600" cy="5433209"/>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8494FA36-829B-494C-B201-533DF77E3FDB}"/>
              </a:ext>
            </a:extLst>
          </p:cNvPr>
          <p:cNvPicPr>
            <a:picLocks noChangeAspect="1"/>
          </p:cNvPicPr>
          <p:nvPr/>
        </p:nvPicPr>
        <p:blipFill>
          <a:blip r:embed="rId2"/>
          <a:stretch>
            <a:fillRect/>
          </a:stretch>
        </p:blipFill>
        <p:spPr>
          <a:xfrm>
            <a:off x="2264992" y="1424791"/>
            <a:ext cx="6352915" cy="3571539"/>
          </a:xfrm>
          <a:prstGeom prst="rect">
            <a:avLst/>
          </a:prstGeom>
        </p:spPr>
      </p:pic>
    </p:spTree>
    <p:extLst>
      <p:ext uri="{BB962C8B-B14F-4D97-AF65-F5344CB8AC3E}">
        <p14:creationId xmlns:p14="http://schemas.microsoft.com/office/powerpoint/2010/main" val="305192152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4D9FC-E801-4D88-9B54-5173E8E832C2}"/>
              </a:ext>
            </a:extLst>
          </p:cNvPr>
          <p:cNvSpPr>
            <a:spLocks noGrp="1"/>
          </p:cNvSpPr>
          <p:nvPr>
            <p:ph type="title"/>
          </p:nvPr>
        </p:nvSpPr>
        <p:spPr/>
        <p:txBody>
          <a:bodyPr/>
          <a:lstStyle/>
          <a:p>
            <a:pPr algn="ctr"/>
            <a:r>
              <a:rPr lang="en-US" dirty="0"/>
              <a:t>Linked List - Traversal</a:t>
            </a:r>
          </a:p>
        </p:txBody>
      </p:sp>
      <p:sp>
        <p:nvSpPr>
          <p:cNvPr id="3" name="Content Placeholder 2">
            <a:extLst>
              <a:ext uri="{FF2B5EF4-FFF2-40B4-BE49-F238E27FC236}">
                <a16:creationId xmlns:a16="http://schemas.microsoft.com/office/drawing/2014/main" id="{34154678-ACCC-422B-ABB9-E659ED484FFA}"/>
              </a:ext>
            </a:extLst>
          </p:cNvPr>
          <p:cNvSpPr>
            <a:spLocks noGrp="1"/>
          </p:cNvSpPr>
          <p:nvPr>
            <p:ph idx="1"/>
          </p:nvPr>
        </p:nvSpPr>
        <p:spPr>
          <a:xfrm>
            <a:off x="828739" y="1424791"/>
            <a:ext cx="10515600" cy="5433209"/>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We send the traverse function a stream pointer, which defaults to </a:t>
            </a:r>
            <a:r>
              <a:rPr lang="en-US" dirty="0" err="1"/>
              <a:t>cout</a:t>
            </a:r>
            <a:r>
              <a:rPr lang="en-US" dirty="0"/>
              <a:t>.</a:t>
            </a:r>
          </a:p>
        </p:txBody>
      </p:sp>
      <p:pic>
        <p:nvPicPr>
          <p:cNvPr id="6" name="Picture 5">
            <a:extLst>
              <a:ext uri="{FF2B5EF4-FFF2-40B4-BE49-F238E27FC236}">
                <a16:creationId xmlns:a16="http://schemas.microsoft.com/office/drawing/2014/main" id="{8494FA36-829B-494C-B201-533DF77E3FDB}"/>
              </a:ext>
            </a:extLst>
          </p:cNvPr>
          <p:cNvPicPr>
            <a:picLocks noChangeAspect="1"/>
          </p:cNvPicPr>
          <p:nvPr/>
        </p:nvPicPr>
        <p:blipFill>
          <a:blip r:embed="rId2"/>
          <a:stretch>
            <a:fillRect/>
          </a:stretch>
        </p:blipFill>
        <p:spPr>
          <a:xfrm>
            <a:off x="2264992" y="1424791"/>
            <a:ext cx="6352915" cy="3571539"/>
          </a:xfrm>
          <a:prstGeom prst="rect">
            <a:avLst/>
          </a:prstGeom>
        </p:spPr>
      </p:pic>
    </p:spTree>
    <p:extLst>
      <p:ext uri="{BB962C8B-B14F-4D97-AF65-F5344CB8AC3E}">
        <p14:creationId xmlns:p14="http://schemas.microsoft.com/office/powerpoint/2010/main" val="72470362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4D9FC-E801-4D88-9B54-5173E8E832C2}"/>
              </a:ext>
            </a:extLst>
          </p:cNvPr>
          <p:cNvSpPr>
            <a:spLocks noGrp="1"/>
          </p:cNvSpPr>
          <p:nvPr>
            <p:ph type="title"/>
          </p:nvPr>
        </p:nvSpPr>
        <p:spPr/>
        <p:txBody>
          <a:bodyPr/>
          <a:lstStyle/>
          <a:p>
            <a:pPr algn="ctr"/>
            <a:r>
              <a:rPr lang="en-US" dirty="0"/>
              <a:t>Linked List - Traversal</a:t>
            </a:r>
          </a:p>
        </p:txBody>
      </p:sp>
      <p:sp>
        <p:nvSpPr>
          <p:cNvPr id="3" name="Content Placeholder 2">
            <a:extLst>
              <a:ext uri="{FF2B5EF4-FFF2-40B4-BE49-F238E27FC236}">
                <a16:creationId xmlns:a16="http://schemas.microsoft.com/office/drawing/2014/main" id="{34154678-ACCC-422B-ABB9-E659ED484FFA}"/>
              </a:ext>
            </a:extLst>
          </p:cNvPr>
          <p:cNvSpPr>
            <a:spLocks noGrp="1"/>
          </p:cNvSpPr>
          <p:nvPr>
            <p:ph idx="1"/>
          </p:nvPr>
        </p:nvSpPr>
        <p:spPr>
          <a:xfrm>
            <a:off x="828739" y="1424791"/>
            <a:ext cx="10515600" cy="5433209"/>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We send the traverse function a stream pointer, which defaults to </a:t>
            </a:r>
            <a:r>
              <a:rPr lang="en-US" dirty="0" err="1"/>
              <a:t>cout</a:t>
            </a:r>
            <a:r>
              <a:rPr lang="en-US" dirty="0"/>
              <a:t>.</a:t>
            </a:r>
          </a:p>
          <a:p>
            <a:pPr marL="0" indent="0">
              <a:buNone/>
            </a:pPr>
            <a:r>
              <a:rPr lang="en-US" dirty="0"/>
              <a:t>If we don't send a parameter, the traversal goes to the console.</a:t>
            </a:r>
          </a:p>
        </p:txBody>
      </p:sp>
      <p:pic>
        <p:nvPicPr>
          <p:cNvPr id="6" name="Picture 5">
            <a:extLst>
              <a:ext uri="{FF2B5EF4-FFF2-40B4-BE49-F238E27FC236}">
                <a16:creationId xmlns:a16="http://schemas.microsoft.com/office/drawing/2014/main" id="{8494FA36-829B-494C-B201-533DF77E3FDB}"/>
              </a:ext>
            </a:extLst>
          </p:cNvPr>
          <p:cNvPicPr>
            <a:picLocks noChangeAspect="1"/>
          </p:cNvPicPr>
          <p:nvPr/>
        </p:nvPicPr>
        <p:blipFill>
          <a:blip r:embed="rId2"/>
          <a:stretch>
            <a:fillRect/>
          </a:stretch>
        </p:blipFill>
        <p:spPr>
          <a:xfrm>
            <a:off x="2264992" y="1424791"/>
            <a:ext cx="6352915" cy="3571539"/>
          </a:xfrm>
          <a:prstGeom prst="rect">
            <a:avLst/>
          </a:prstGeom>
        </p:spPr>
      </p:pic>
    </p:spTree>
    <p:extLst>
      <p:ext uri="{BB962C8B-B14F-4D97-AF65-F5344CB8AC3E}">
        <p14:creationId xmlns:p14="http://schemas.microsoft.com/office/powerpoint/2010/main" val="1599782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3540168"/>
            <a:ext cx="10515600" cy="3100257"/>
          </a:xfrm>
        </p:spPr>
        <p:txBody>
          <a:bodyPr/>
          <a:lstStyle/>
          <a:p>
            <a:pPr marL="0" indent="0">
              <a:buNone/>
            </a:pPr>
            <a:r>
              <a:rPr lang="en-US" dirty="0"/>
              <a:t>Now we insert a new node, Alpha.</a:t>
            </a:r>
          </a:p>
          <a:p>
            <a:pPr marL="0" indent="0">
              <a:buNone/>
            </a:pPr>
            <a:r>
              <a:rPr lang="en-US" dirty="0"/>
              <a:t>Alpha is the new head.</a:t>
            </a:r>
          </a:p>
          <a:p>
            <a:pPr marL="0" indent="0">
              <a:buNone/>
            </a:pPr>
            <a:r>
              <a:rPr lang="en-US" dirty="0"/>
              <a:t>The new node gets a link to the previous head node…</a:t>
            </a:r>
          </a:p>
          <a:p>
            <a:pPr marL="0" indent="0">
              <a:buNone/>
            </a:pPr>
            <a:r>
              <a:rPr lang="en-US" dirty="0"/>
              <a:t>…and the new node becomes the new head.</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7675180"/>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4D9FC-E801-4D88-9B54-5173E8E832C2}"/>
              </a:ext>
            </a:extLst>
          </p:cNvPr>
          <p:cNvSpPr>
            <a:spLocks noGrp="1"/>
          </p:cNvSpPr>
          <p:nvPr>
            <p:ph type="title"/>
          </p:nvPr>
        </p:nvSpPr>
        <p:spPr/>
        <p:txBody>
          <a:bodyPr/>
          <a:lstStyle/>
          <a:p>
            <a:pPr algn="ctr"/>
            <a:r>
              <a:rPr lang="en-US" dirty="0"/>
              <a:t>Linked List - Traversal</a:t>
            </a:r>
          </a:p>
        </p:txBody>
      </p:sp>
      <p:sp>
        <p:nvSpPr>
          <p:cNvPr id="3" name="Content Placeholder 2">
            <a:extLst>
              <a:ext uri="{FF2B5EF4-FFF2-40B4-BE49-F238E27FC236}">
                <a16:creationId xmlns:a16="http://schemas.microsoft.com/office/drawing/2014/main" id="{34154678-ACCC-422B-ABB9-E659ED484FFA}"/>
              </a:ext>
            </a:extLst>
          </p:cNvPr>
          <p:cNvSpPr>
            <a:spLocks noGrp="1"/>
          </p:cNvSpPr>
          <p:nvPr>
            <p:ph idx="1"/>
          </p:nvPr>
        </p:nvSpPr>
        <p:spPr>
          <a:xfrm>
            <a:off x="828739" y="1424791"/>
            <a:ext cx="10515600" cy="5433209"/>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We send the traverse function a stream pointer, which defaults to </a:t>
            </a:r>
            <a:r>
              <a:rPr lang="en-US" dirty="0" err="1"/>
              <a:t>cout</a:t>
            </a:r>
            <a:r>
              <a:rPr lang="en-US" dirty="0"/>
              <a:t>.</a:t>
            </a:r>
          </a:p>
          <a:p>
            <a:pPr marL="0" indent="0">
              <a:buNone/>
            </a:pPr>
            <a:r>
              <a:rPr lang="en-US" dirty="0"/>
              <a:t>If we don't send a parameter, the traversal goes to the console.</a:t>
            </a:r>
          </a:p>
          <a:p>
            <a:pPr marL="0" indent="0">
              <a:buNone/>
            </a:pPr>
            <a:r>
              <a:rPr lang="en-US" dirty="0"/>
              <a:t>If we do, the traversal goes to wherever we say.</a:t>
            </a:r>
          </a:p>
        </p:txBody>
      </p:sp>
      <p:pic>
        <p:nvPicPr>
          <p:cNvPr id="6" name="Picture 5">
            <a:extLst>
              <a:ext uri="{FF2B5EF4-FFF2-40B4-BE49-F238E27FC236}">
                <a16:creationId xmlns:a16="http://schemas.microsoft.com/office/drawing/2014/main" id="{8494FA36-829B-494C-B201-533DF77E3FDB}"/>
              </a:ext>
            </a:extLst>
          </p:cNvPr>
          <p:cNvPicPr>
            <a:picLocks noChangeAspect="1"/>
          </p:cNvPicPr>
          <p:nvPr/>
        </p:nvPicPr>
        <p:blipFill>
          <a:blip r:embed="rId2"/>
          <a:stretch>
            <a:fillRect/>
          </a:stretch>
        </p:blipFill>
        <p:spPr>
          <a:xfrm>
            <a:off x="2264992" y="1424791"/>
            <a:ext cx="6352915" cy="3571539"/>
          </a:xfrm>
          <a:prstGeom prst="rect">
            <a:avLst/>
          </a:prstGeom>
        </p:spPr>
      </p:pic>
    </p:spTree>
    <p:extLst>
      <p:ext uri="{BB962C8B-B14F-4D97-AF65-F5344CB8AC3E}">
        <p14:creationId xmlns:p14="http://schemas.microsoft.com/office/powerpoint/2010/main" val="89215004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4D9FC-E801-4D88-9B54-5173E8E832C2}"/>
              </a:ext>
            </a:extLst>
          </p:cNvPr>
          <p:cNvSpPr>
            <a:spLocks noGrp="1"/>
          </p:cNvSpPr>
          <p:nvPr>
            <p:ph type="title"/>
          </p:nvPr>
        </p:nvSpPr>
        <p:spPr/>
        <p:txBody>
          <a:bodyPr/>
          <a:lstStyle/>
          <a:p>
            <a:pPr algn="ctr"/>
            <a:r>
              <a:rPr lang="en-US" dirty="0"/>
              <a:t>Linked List - Traversal</a:t>
            </a:r>
          </a:p>
        </p:txBody>
      </p:sp>
      <p:sp>
        <p:nvSpPr>
          <p:cNvPr id="3" name="Content Placeholder 2">
            <a:extLst>
              <a:ext uri="{FF2B5EF4-FFF2-40B4-BE49-F238E27FC236}">
                <a16:creationId xmlns:a16="http://schemas.microsoft.com/office/drawing/2014/main" id="{34154678-ACCC-422B-ABB9-E659ED484FFA}"/>
              </a:ext>
            </a:extLst>
          </p:cNvPr>
          <p:cNvSpPr>
            <a:spLocks noGrp="1"/>
          </p:cNvSpPr>
          <p:nvPr>
            <p:ph idx="1"/>
          </p:nvPr>
        </p:nvSpPr>
        <p:spPr>
          <a:xfrm>
            <a:off x="828739" y="1424791"/>
            <a:ext cx="10515600" cy="5433209"/>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We send the traverse function a stream pointer, which defaults to </a:t>
            </a:r>
            <a:r>
              <a:rPr lang="en-US" dirty="0" err="1"/>
              <a:t>cout</a:t>
            </a:r>
            <a:r>
              <a:rPr lang="en-US" dirty="0"/>
              <a:t>.</a:t>
            </a:r>
          </a:p>
          <a:p>
            <a:pPr marL="0" indent="0">
              <a:buNone/>
            </a:pPr>
            <a:r>
              <a:rPr lang="en-US" dirty="0"/>
              <a:t>Note that since it's a pointer, we have to dereference it with *</a:t>
            </a:r>
          </a:p>
        </p:txBody>
      </p:sp>
      <p:pic>
        <p:nvPicPr>
          <p:cNvPr id="6" name="Picture 5">
            <a:extLst>
              <a:ext uri="{FF2B5EF4-FFF2-40B4-BE49-F238E27FC236}">
                <a16:creationId xmlns:a16="http://schemas.microsoft.com/office/drawing/2014/main" id="{8494FA36-829B-494C-B201-533DF77E3FDB}"/>
              </a:ext>
            </a:extLst>
          </p:cNvPr>
          <p:cNvPicPr>
            <a:picLocks noChangeAspect="1"/>
          </p:cNvPicPr>
          <p:nvPr/>
        </p:nvPicPr>
        <p:blipFill>
          <a:blip r:embed="rId2"/>
          <a:stretch>
            <a:fillRect/>
          </a:stretch>
        </p:blipFill>
        <p:spPr>
          <a:xfrm>
            <a:off x="2264992" y="1424791"/>
            <a:ext cx="6352915" cy="3571539"/>
          </a:xfrm>
          <a:prstGeom prst="rect">
            <a:avLst/>
          </a:prstGeom>
        </p:spPr>
      </p:pic>
    </p:spTree>
    <p:extLst>
      <p:ext uri="{BB962C8B-B14F-4D97-AF65-F5344CB8AC3E}">
        <p14:creationId xmlns:p14="http://schemas.microsoft.com/office/powerpoint/2010/main" val="1240854219"/>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6EA2D-1F9F-4B90-A63E-A9661E8E0C4C}"/>
              </a:ext>
            </a:extLst>
          </p:cNvPr>
          <p:cNvSpPr>
            <a:spLocks noGrp="1"/>
          </p:cNvSpPr>
          <p:nvPr>
            <p:ph type="title"/>
          </p:nvPr>
        </p:nvSpPr>
        <p:spPr/>
        <p:txBody>
          <a:bodyPr/>
          <a:lstStyle/>
          <a:p>
            <a:pPr algn="ctr"/>
            <a:r>
              <a:rPr lang="en-US" dirty="0"/>
              <a:t>Linked List - Insert</a:t>
            </a:r>
          </a:p>
        </p:txBody>
      </p:sp>
      <p:sp>
        <p:nvSpPr>
          <p:cNvPr id="3" name="Content Placeholder 2">
            <a:extLst>
              <a:ext uri="{FF2B5EF4-FFF2-40B4-BE49-F238E27FC236}">
                <a16:creationId xmlns:a16="http://schemas.microsoft.com/office/drawing/2014/main" id="{959DBCD9-875C-4418-BA5A-7D0862E3CB11}"/>
              </a:ext>
            </a:extLst>
          </p:cNvPr>
          <p:cNvSpPr>
            <a:spLocks noGrp="1"/>
          </p:cNvSpPr>
          <p:nvPr>
            <p:ph idx="1"/>
          </p:nvPr>
        </p:nvSpPr>
        <p:spPr/>
        <p:txBody>
          <a:bodyPr/>
          <a:lstStyle/>
          <a:p>
            <a:pPr marL="0" indent="0">
              <a:buNone/>
            </a:pPr>
            <a:r>
              <a:rPr lang="en-US" dirty="0"/>
              <a:t>The first case that we have to test is – do we have an empty list?</a:t>
            </a:r>
          </a:p>
          <a:p>
            <a:pPr marL="0" indent="0">
              <a:buNone/>
            </a:pPr>
            <a:endParaRPr lang="en-US" dirty="0"/>
          </a:p>
        </p:txBody>
      </p:sp>
    </p:spTree>
    <p:extLst>
      <p:ext uri="{BB962C8B-B14F-4D97-AF65-F5344CB8AC3E}">
        <p14:creationId xmlns:p14="http://schemas.microsoft.com/office/powerpoint/2010/main" val="120682296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6EA2D-1F9F-4B90-A63E-A9661E8E0C4C}"/>
              </a:ext>
            </a:extLst>
          </p:cNvPr>
          <p:cNvSpPr>
            <a:spLocks noGrp="1"/>
          </p:cNvSpPr>
          <p:nvPr>
            <p:ph type="title"/>
          </p:nvPr>
        </p:nvSpPr>
        <p:spPr/>
        <p:txBody>
          <a:bodyPr/>
          <a:lstStyle/>
          <a:p>
            <a:pPr algn="ctr"/>
            <a:r>
              <a:rPr lang="en-US" dirty="0"/>
              <a:t>Linked List - Insert</a:t>
            </a:r>
          </a:p>
        </p:txBody>
      </p:sp>
      <p:sp>
        <p:nvSpPr>
          <p:cNvPr id="3" name="Content Placeholder 2">
            <a:extLst>
              <a:ext uri="{FF2B5EF4-FFF2-40B4-BE49-F238E27FC236}">
                <a16:creationId xmlns:a16="http://schemas.microsoft.com/office/drawing/2014/main" id="{959DBCD9-875C-4418-BA5A-7D0862E3CB11}"/>
              </a:ext>
            </a:extLst>
          </p:cNvPr>
          <p:cNvSpPr>
            <a:spLocks noGrp="1"/>
          </p:cNvSpPr>
          <p:nvPr>
            <p:ph idx="1"/>
          </p:nvPr>
        </p:nvSpPr>
        <p:spPr/>
        <p:txBody>
          <a:bodyPr/>
          <a:lstStyle/>
          <a:p>
            <a:pPr marL="0" indent="0">
              <a:buNone/>
            </a:pPr>
            <a:r>
              <a:rPr lang="en-US" dirty="0"/>
              <a:t>The first case that we have to test is – do we have an empty list?</a:t>
            </a:r>
          </a:p>
          <a:p>
            <a:pPr marL="0" indent="0">
              <a:buNone/>
            </a:pPr>
            <a:r>
              <a:rPr lang="en-US" dirty="0"/>
              <a:t>If so, the item to be inserted becomes the head node (and only node).</a:t>
            </a:r>
          </a:p>
        </p:txBody>
      </p:sp>
    </p:spTree>
    <p:extLst>
      <p:ext uri="{BB962C8B-B14F-4D97-AF65-F5344CB8AC3E}">
        <p14:creationId xmlns:p14="http://schemas.microsoft.com/office/powerpoint/2010/main" val="7856035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6EA2D-1F9F-4B90-A63E-A9661E8E0C4C}"/>
              </a:ext>
            </a:extLst>
          </p:cNvPr>
          <p:cNvSpPr>
            <a:spLocks noGrp="1"/>
          </p:cNvSpPr>
          <p:nvPr>
            <p:ph type="title"/>
          </p:nvPr>
        </p:nvSpPr>
        <p:spPr/>
        <p:txBody>
          <a:bodyPr/>
          <a:lstStyle/>
          <a:p>
            <a:pPr algn="ctr"/>
            <a:r>
              <a:rPr lang="en-US" dirty="0"/>
              <a:t>Linked List - Insert</a:t>
            </a:r>
          </a:p>
        </p:txBody>
      </p:sp>
      <p:sp>
        <p:nvSpPr>
          <p:cNvPr id="3" name="Content Placeholder 2">
            <a:extLst>
              <a:ext uri="{FF2B5EF4-FFF2-40B4-BE49-F238E27FC236}">
                <a16:creationId xmlns:a16="http://schemas.microsoft.com/office/drawing/2014/main" id="{959DBCD9-875C-4418-BA5A-7D0862E3CB11}"/>
              </a:ext>
            </a:extLst>
          </p:cNvPr>
          <p:cNvSpPr>
            <a:spLocks noGrp="1"/>
          </p:cNvSpPr>
          <p:nvPr>
            <p:ph idx="1"/>
          </p:nvPr>
        </p:nvSpPr>
        <p:spPr/>
        <p:txBody>
          <a:bodyPr/>
          <a:lstStyle/>
          <a:p>
            <a:pPr marL="0" indent="0">
              <a:buNone/>
            </a:pPr>
            <a:r>
              <a:rPr lang="en-US" dirty="0"/>
              <a:t>The first case that we have to test is – do we have an empty list?</a:t>
            </a:r>
          </a:p>
          <a:p>
            <a:pPr marL="0" indent="0">
              <a:buNone/>
            </a:pPr>
            <a:r>
              <a:rPr lang="en-US" dirty="0"/>
              <a:t>If so, the item to be inserted becomes the head node (and only node).</a:t>
            </a:r>
          </a:p>
        </p:txBody>
      </p:sp>
      <p:pic>
        <p:nvPicPr>
          <p:cNvPr id="4" name="Picture 3">
            <a:extLst>
              <a:ext uri="{FF2B5EF4-FFF2-40B4-BE49-F238E27FC236}">
                <a16:creationId xmlns:a16="http://schemas.microsoft.com/office/drawing/2014/main" id="{942B46D2-AAA2-4B17-846F-33414DB06888}"/>
              </a:ext>
            </a:extLst>
          </p:cNvPr>
          <p:cNvPicPr>
            <a:picLocks noChangeAspect="1"/>
          </p:cNvPicPr>
          <p:nvPr/>
        </p:nvPicPr>
        <p:blipFill>
          <a:blip r:embed="rId2"/>
          <a:stretch>
            <a:fillRect/>
          </a:stretch>
        </p:blipFill>
        <p:spPr>
          <a:xfrm>
            <a:off x="2400933" y="2989829"/>
            <a:ext cx="6680438" cy="2633802"/>
          </a:xfrm>
          <a:prstGeom prst="rect">
            <a:avLst/>
          </a:prstGeom>
        </p:spPr>
      </p:pic>
    </p:spTree>
    <p:extLst>
      <p:ext uri="{BB962C8B-B14F-4D97-AF65-F5344CB8AC3E}">
        <p14:creationId xmlns:p14="http://schemas.microsoft.com/office/powerpoint/2010/main" val="339927485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6EA2D-1F9F-4B90-A63E-A9661E8E0C4C}"/>
              </a:ext>
            </a:extLst>
          </p:cNvPr>
          <p:cNvSpPr>
            <a:spLocks noGrp="1"/>
          </p:cNvSpPr>
          <p:nvPr>
            <p:ph type="title"/>
          </p:nvPr>
        </p:nvSpPr>
        <p:spPr/>
        <p:txBody>
          <a:bodyPr/>
          <a:lstStyle/>
          <a:p>
            <a:pPr algn="ctr"/>
            <a:r>
              <a:rPr lang="en-US" dirty="0"/>
              <a:t>Linked List - Insert</a:t>
            </a:r>
          </a:p>
        </p:txBody>
      </p:sp>
      <p:sp>
        <p:nvSpPr>
          <p:cNvPr id="3" name="Content Placeholder 2">
            <a:extLst>
              <a:ext uri="{FF2B5EF4-FFF2-40B4-BE49-F238E27FC236}">
                <a16:creationId xmlns:a16="http://schemas.microsoft.com/office/drawing/2014/main" id="{959DBCD9-875C-4418-BA5A-7D0862E3CB11}"/>
              </a:ext>
            </a:extLst>
          </p:cNvPr>
          <p:cNvSpPr>
            <a:spLocks noGrp="1"/>
          </p:cNvSpPr>
          <p:nvPr>
            <p:ph idx="1"/>
          </p:nvPr>
        </p:nvSpPr>
        <p:spPr>
          <a:xfrm>
            <a:off x="838200" y="1825625"/>
            <a:ext cx="10515600" cy="4850748"/>
          </a:xfrm>
        </p:spPr>
        <p:txBody>
          <a:bodyPr>
            <a:normAutofit/>
          </a:bodyPr>
          <a:lstStyle/>
          <a:p>
            <a:pPr marL="0" indent="0">
              <a:buNone/>
            </a:pPr>
            <a:r>
              <a:rPr lang="en-US" dirty="0"/>
              <a:t>The first case that we have to test is – do we have an empty list?</a:t>
            </a:r>
          </a:p>
          <a:p>
            <a:pPr marL="0" indent="0">
              <a:buNone/>
            </a:pPr>
            <a:r>
              <a:rPr lang="en-US" dirty="0"/>
              <a:t>If so, the item to be inserted becomes the head node (and only node).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This node's link is NULL, indicating the end of the LinkedList.</a:t>
            </a:r>
          </a:p>
        </p:txBody>
      </p:sp>
      <p:pic>
        <p:nvPicPr>
          <p:cNvPr id="4" name="Picture 3">
            <a:extLst>
              <a:ext uri="{FF2B5EF4-FFF2-40B4-BE49-F238E27FC236}">
                <a16:creationId xmlns:a16="http://schemas.microsoft.com/office/drawing/2014/main" id="{942B46D2-AAA2-4B17-846F-33414DB06888}"/>
              </a:ext>
            </a:extLst>
          </p:cNvPr>
          <p:cNvPicPr>
            <a:picLocks noChangeAspect="1"/>
          </p:cNvPicPr>
          <p:nvPr/>
        </p:nvPicPr>
        <p:blipFill>
          <a:blip r:embed="rId2"/>
          <a:stretch>
            <a:fillRect/>
          </a:stretch>
        </p:blipFill>
        <p:spPr>
          <a:xfrm>
            <a:off x="2463562" y="2939724"/>
            <a:ext cx="6530126" cy="2574541"/>
          </a:xfrm>
          <a:prstGeom prst="rect">
            <a:avLst/>
          </a:prstGeom>
        </p:spPr>
      </p:pic>
    </p:spTree>
    <p:extLst>
      <p:ext uri="{BB962C8B-B14F-4D97-AF65-F5344CB8AC3E}">
        <p14:creationId xmlns:p14="http://schemas.microsoft.com/office/powerpoint/2010/main" val="340744675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42EBC-2558-45CC-80F9-211EC5F0B849}"/>
              </a:ext>
            </a:extLst>
          </p:cNvPr>
          <p:cNvSpPr>
            <a:spLocks noGrp="1"/>
          </p:cNvSpPr>
          <p:nvPr>
            <p:ph type="title"/>
          </p:nvPr>
        </p:nvSpPr>
        <p:spPr/>
        <p:txBody>
          <a:bodyPr/>
          <a:lstStyle/>
          <a:p>
            <a:pPr algn="ctr"/>
            <a:r>
              <a:rPr lang="en-US" dirty="0"/>
              <a:t>Linked List in C++</a:t>
            </a:r>
          </a:p>
        </p:txBody>
      </p:sp>
      <p:sp>
        <p:nvSpPr>
          <p:cNvPr id="3" name="Content Placeholder 2">
            <a:extLst>
              <a:ext uri="{FF2B5EF4-FFF2-40B4-BE49-F238E27FC236}">
                <a16:creationId xmlns:a16="http://schemas.microsoft.com/office/drawing/2014/main" id="{81D91B03-FB7E-4203-8390-DFD5FFDECE97}"/>
              </a:ext>
            </a:extLst>
          </p:cNvPr>
          <p:cNvSpPr>
            <a:spLocks noGrp="1"/>
          </p:cNvSpPr>
          <p:nvPr>
            <p:ph idx="1"/>
          </p:nvPr>
        </p:nvSpPr>
        <p:spPr/>
        <p:txBody>
          <a:bodyPr/>
          <a:lstStyle/>
          <a:p>
            <a:pPr marL="0" indent="0">
              <a:buNone/>
            </a:pPr>
            <a:r>
              <a:rPr lang="en-US" dirty="0"/>
              <a:t>You actually have enough now to write the beginning of the LinkedList class and a test program.</a:t>
            </a:r>
          </a:p>
          <a:p>
            <a:pPr marL="0" indent="0">
              <a:buNone/>
            </a:pPr>
            <a:endParaRPr lang="en-US" dirty="0"/>
          </a:p>
        </p:txBody>
      </p:sp>
    </p:spTree>
    <p:extLst>
      <p:ext uri="{BB962C8B-B14F-4D97-AF65-F5344CB8AC3E}">
        <p14:creationId xmlns:p14="http://schemas.microsoft.com/office/powerpoint/2010/main" val="3731999409"/>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42EBC-2558-45CC-80F9-211EC5F0B849}"/>
              </a:ext>
            </a:extLst>
          </p:cNvPr>
          <p:cNvSpPr>
            <a:spLocks noGrp="1"/>
          </p:cNvSpPr>
          <p:nvPr>
            <p:ph type="title"/>
          </p:nvPr>
        </p:nvSpPr>
        <p:spPr/>
        <p:txBody>
          <a:bodyPr/>
          <a:lstStyle/>
          <a:p>
            <a:pPr algn="ctr"/>
            <a:r>
              <a:rPr lang="en-US" dirty="0"/>
              <a:t>Linked List in C++</a:t>
            </a:r>
          </a:p>
        </p:txBody>
      </p:sp>
      <p:sp>
        <p:nvSpPr>
          <p:cNvPr id="3" name="Content Placeholder 2">
            <a:extLst>
              <a:ext uri="{FF2B5EF4-FFF2-40B4-BE49-F238E27FC236}">
                <a16:creationId xmlns:a16="http://schemas.microsoft.com/office/drawing/2014/main" id="{81D91B03-FB7E-4203-8390-DFD5FFDECE97}"/>
              </a:ext>
            </a:extLst>
          </p:cNvPr>
          <p:cNvSpPr>
            <a:spLocks noGrp="1"/>
          </p:cNvSpPr>
          <p:nvPr>
            <p:ph idx="1"/>
          </p:nvPr>
        </p:nvSpPr>
        <p:spPr/>
        <p:txBody>
          <a:bodyPr/>
          <a:lstStyle/>
          <a:p>
            <a:pPr marL="0" indent="0">
              <a:buNone/>
            </a:pPr>
            <a:r>
              <a:rPr lang="en-US" dirty="0"/>
              <a:t>You actually have enough now to write the beginning of the LinkedList class and a test program.</a:t>
            </a:r>
          </a:p>
          <a:p>
            <a:pPr marL="0" indent="0">
              <a:buNone/>
            </a:pPr>
            <a:endParaRPr lang="en-US" dirty="0"/>
          </a:p>
          <a:p>
            <a:pPr marL="0" indent="0">
              <a:buNone/>
            </a:pPr>
            <a:r>
              <a:rPr lang="en-US" dirty="0"/>
              <a:t>You can only insert one item, and then traverse, but that's a start!</a:t>
            </a:r>
          </a:p>
          <a:p>
            <a:pPr marL="0" indent="0">
              <a:buNone/>
            </a:pPr>
            <a:endParaRPr lang="en-US" dirty="0"/>
          </a:p>
        </p:txBody>
      </p:sp>
    </p:spTree>
    <p:extLst>
      <p:ext uri="{BB962C8B-B14F-4D97-AF65-F5344CB8AC3E}">
        <p14:creationId xmlns:p14="http://schemas.microsoft.com/office/powerpoint/2010/main" val="224578504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42EBC-2558-45CC-80F9-211EC5F0B849}"/>
              </a:ext>
            </a:extLst>
          </p:cNvPr>
          <p:cNvSpPr>
            <a:spLocks noGrp="1"/>
          </p:cNvSpPr>
          <p:nvPr>
            <p:ph type="title"/>
          </p:nvPr>
        </p:nvSpPr>
        <p:spPr/>
        <p:txBody>
          <a:bodyPr/>
          <a:lstStyle/>
          <a:p>
            <a:pPr algn="ctr"/>
            <a:r>
              <a:rPr lang="en-US" dirty="0"/>
              <a:t>Linked List in C++</a:t>
            </a:r>
          </a:p>
        </p:txBody>
      </p:sp>
      <p:sp>
        <p:nvSpPr>
          <p:cNvPr id="3" name="Content Placeholder 2">
            <a:extLst>
              <a:ext uri="{FF2B5EF4-FFF2-40B4-BE49-F238E27FC236}">
                <a16:creationId xmlns:a16="http://schemas.microsoft.com/office/drawing/2014/main" id="{81D91B03-FB7E-4203-8390-DFD5FFDECE97}"/>
              </a:ext>
            </a:extLst>
          </p:cNvPr>
          <p:cNvSpPr>
            <a:spLocks noGrp="1"/>
          </p:cNvSpPr>
          <p:nvPr>
            <p:ph idx="1"/>
          </p:nvPr>
        </p:nvSpPr>
        <p:spPr/>
        <p:txBody>
          <a:bodyPr/>
          <a:lstStyle/>
          <a:p>
            <a:pPr marL="0" indent="0">
              <a:buNone/>
            </a:pPr>
            <a:r>
              <a:rPr lang="en-US" dirty="0"/>
              <a:t>You actually have enough now to write the beginning of the LinkedList class and a test program.</a:t>
            </a:r>
          </a:p>
          <a:p>
            <a:pPr marL="0" indent="0">
              <a:buNone/>
            </a:pPr>
            <a:endParaRPr lang="en-US" dirty="0"/>
          </a:p>
          <a:p>
            <a:pPr marL="0" indent="0">
              <a:buNone/>
            </a:pPr>
            <a:r>
              <a:rPr lang="en-US" dirty="0"/>
              <a:t>You can only insert one item, and then traverse, but that's a start!</a:t>
            </a:r>
          </a:p>
          <a:p>
            <a:pPr marL="0" indent="0">
              <a:buNone/>
            </a:pPr>
            <a:endParaRPr lang="en-US" dirty="0"/>
          </a:p>
          <a:p>
            <a:pPr marL="0" indent="0">
              <a:buNone/>
            </a:pPr>
            <a:r>
              <a:rPr lang="en-US" dirty="0"/>
              <a:t>Try to write this code before continuing with this presentation.</a:t>
            </a:r>
          </a:p>
        </p:txBody>
      </p:sp>
    </p:spTree>
    <p:extLst>
      <p:ext uri="{BB962C8B-B14F-4D97-AF65-F5344CB8AC3E}">
        <p14:creationId xmlns:p14="http://schemas.microsoft.com/office/powerpoint/2010/main" val="241806242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42EBC-2558-45CC-80F9-211EC5F0B849}"/>
              </a:ext>
            </a:extLst>
          </p:cNvPr>
          <p:cNvSpPr>
            <a:spLocks noGrp="1"/>
          </p:cNvSpPr>
          <p:nvPr>
            <p:ph type="title"/>
          </p:nvPr>
        </p:nvSpPr>
        <p:spPr/>
        <p:txBody>
          <a:bodyPr/>
          <a:lstStyle/>
          <a:p>
            <a:pPr algn="ctr"/>
            <a:r>
              <a:rPr lang="en-US" dirty="0"/>
              <a:t>Linked List in C++</a:t>
            </a:r>
          </a:p>
        </p:txBody>
      </p:sp>
      <p:sp>
        <p:nvSpPr>
          <p:cNvPr id="3" name="Content Placeholder 2">
            <a:extLst>
              <a:ext uri="{FF2B5EF4-FFF2-40B4-BE49-F238E27FC236}">
                <a16:creationId xmlns:a16="http://schemas.microsoft.com/office/drawing/2014/main" id="{81D91B03-FB7E-4203-8390-DFD5FFDECE97}"/>
              </a:ext>
            </a:extLst>
          </p:cNvPr>
          <p:cNvSpPr>
            <a:spLocks noGrp="1"/>
          </p:cNvSpPr>
          <p:nvPr>
            <p:ph idx="1"/>
          </p:nvPr>
        </p:nvSpPr>
        <p:spPr>
          <a:xfrm>
            <a:off x="838200" y="1825625"/>
            <a:ext cx="10515600" cy="4667250"/>
          </a:xfrm>
        </p:spPr>
        <p:txBody>
          <a:bodyPr/>
          <a:lstStyle/>
          <a:p>
            <a:pPr marL="0" indent="0">
              <a:buNone/>
            </a:pPr>
            <a:r>
              <a:rPr lang="en-US" dirty="0"/>
              <a:t>You actually have enough now to write the beginning of the LinkedList class and a test program.</a:t>
            </a:r>
          </a:p>
          <a:p>
            <a:pPr marL="0" indent="0">
              <a:buNone/>
            </a:pPr>
            <a:endParaRPr lang="en-US" dirty="0"/>
          </a:p>
          <a:p>
            <a:pPr marL="0" indent="0">
              <a:buNone/>
            </a:pPr>
            <a:r>
              <a:rPr lang="en-US" dirty="0"/>
              <a:t>You can only insert one item, and then traverse, but that's a start!</a:t>
            </a:r>
          </a:p>
          <a:p>
            <a:pPr marL="0" indent="0">
              <a:buNone/>
            </a:pPr>
            <a:endParaRPr lang="en-US" dirty="0"/>
          </a:p>
          <a:p>
            <a:pPr marL="0" indent="0">
              <a:buNone/>
            </a:pPr>
            <a:r>
              <a:rPr lang="en-US" dirty="0"/>
              <a:t>Try to write this code before continuing with this presentation.</a:t>
            </a:r>
          </a:p>
          <a:p>
            <a:pPr marL="0" indent="0">
              <a:buNone/>
            </a:pPr>
            <a:endParaRPr lang="en-US" dirty="0"/>
          </a:p>
          <a:p>
            <a:pPr marL="0" indent="0">
              <a:buNone/>
            </a:pPr>
            <a:r>
              <a:rPr lang="en-US" dirty="0"/>
              <a:t>When you're writing code with pointers, it's important to do just a little at a time and test as you go.</a:t>
            </a:r>
          </a:p>
        </p:txBody>
      </p:sp>
    </p:spTree>
    <p:extLst>
      <p:ext uri="{BB962C8B-B14F-4D97-AF65-F5344CB8AC3E}">
        <p14:creationId xmlns:p14="http://schemas.microsoft.com/office/powerpoint/2010/main" val="2401541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3540168"/>
            <a:ext cx="10515600" cy="3100257"/>
          </a:xfrm>
        </p:spPr>
        <p:txBody>
          <a:bodyPr/>
          <a:lstStyle/>
          <a:p>
            <a:pPr marL="0" indent="0">
              <a:buNone/>
            </a:pPr>
            <a:r>
              <a:rPr lang="en-US" dirty="0"/>
              <a:t>Now we insert a new node, Alpha.</a:t>
            </a:r>
          </a:p>
          <a:p>
            <a:pPr marL="0" indent="0">
              <a:buNone/>
            </a:pPr>
            <a:r>
              <a:rPr lang="en-US" dirty="0"/>
              <a:t>Alpha is the new head.</a:t>
            </a:r>
          </a:p>
          <a:p>
            <a:pPr marL="0" indent="0">
              <a:buNone/>
            </a:pPr>
            <a:r>
              <a:rPr lang="en-US" dirty="0"/>
              <a:t>The new node gets a link to the previous head node…</a:t>
            </a:r>
          </a:p>
          <a:p>
            <a:pPr marL="0" indent="0">
              <a:buNone/>
            </a:pPr>
            <a:r>
              <a:rPr lang="en-US" dirty="0"/>
              <a:t>…and the new node becomes the new head.</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spTree>
    <p:extLst>
      <p:ext uri="{BB962C8B-B14F-4D97-AF65-F5344CB8AC3E}">
        <p14:creationId xmlns:p14="http://schemas.microsoft.com/office/powerpoint/2010/main" val="339143328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A86CA-67C3-44B6-8950-19B6871F9C2C}"/>
              </a:ext>
            </a:extLst>
          </p:cNvPr>
          <p:cNvSpPr>
            <a:spLocks noGrp="1"/>
          </p:cNvSpPr>
          <p:nvPr>
            <p:ph type="title"/>
          </p:nvPr>
        </p:nvSpPr>
        <p:spPr/>
        <p:txBody>
          <a:bodyPr/>
          <a:lstStyle/>
          <a:p>
            <a:pPr algn="ctr"/>
            <a:r>
              <a:rPr lang="en-US" dirty="0"/>
              <a:t>Linked List - Insert</a:t>
            </a:r>
          </a:p>
        </p:txBody>
      </p:sp>
      <p:sp>
        <p:nvSpPr>
          <p:cNvPr id="3" name="Content Placeholder 2">
            <a:extLst>
              <a:ext uri="{FF2B5EF4-FFF2-40B4-BE49-F238E27FC236}">
                <a16:creationId xmlns:a16="http://schemas.microsoft.com/office/drawing/2014/main" id="{A0D551C4-C42C-4583-90EA-96934BEEA924}"/>
              </a:ext>
            </a:extLst>
          </p:cNvPr>
          <p:cNvSpPr>
            <a:spLocks noGrp="1"/>
          </p:cNvSpPr>
          <p:nvPr>
            <p:ph idx="1"/>
          </p:nvPr>
        </p:nvSpPr>
        <p:spPr/>
        <p:txBody>
          <a:bodyPr/>
          <a:lstStyle/>
          <a:p>
            <a:pPr marL="0" indent="0">
              <a:buNone/>
            </a:pPr>
            <a:r>
              <a:rPr lang="en-US" dirty="0"/>
              <a:t>If the LinkedList is not empty, we first create a new </a:t>
            </a:r>
            <a:r>
              <a:rPr lang="en-US" dirty="0" err="1"/>
              <a:t>LinkedListNode</a:t>
            </a:r>
            <a:r>
              <a:rPr lang="en-US" dirty="0"/>
              <a:t> to contain the new entry. Then there are only two cases to consider:</a:t>
            </a:r>
          </a:p>
          <a:p>
            <a:pPr marL="0" indent="0">
              <a:buNone/>
            </a:pPr>
            <a:endParaRPr lang="en-US" dirty="0"/>
          </a:p>
        </p:txBody>
      </p:sp>
    </p:spTree>
    <p:extLst>
      <p:ext uri="{BB962C8B-B14F-4D97-AF65-F5344CB8AC3E}">
        <p14:creationId xmlns:p14="http://schemas.microsoft.com/office/powerpoint/2010/main" val="398833428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A86CA-67C3-44B6-8950-19B6871F9C2C}"/>
              </a:ext>
            </a:extLst>
          </p:cNvPr>
          <p:cNvSpPr>
            <a:spLocks noGrp="1"/>
          </p:cNvSpPr>
          <p:nvPr>
            <p:ph type="title"/>
          </p:nvPr>
        </p:nvSpPr>
        <p:spPr/>
        <p:txBody>
          <a:bodyPr/>
          <a:lstStyle/>
          <a:p>
            <a:pPr algn="ctr"/>
            <a:r>
              <a:rPr lang="en-US" dirty="0"/>
              <a:t>Linked List - Insert</a:t>
            </a:r>
          </a:p>
        </p:txBody>
      </p:sp>
      <p:sp>
        <p:nvSpPr>
          <p:cNvPr id="3" name="Content Placeholder 2">
            <a:extLst>
              <a:ext uri="{FF2B5EF4-FFF2-40B4-BE49-F238E27FC236}">
                <a16:creationId xmlns:a16="http://schemas.microsoft.com/office/drawing/2014/main" id="{A0D551C4-C42C-4583-90EA-96934BEEA924}"/>
              </a:ext>
            </a:extLst>
          </p:cNvPr>
          <p:cNvSpPr>
            <a:spLocks noGrp="1"/>
          </p:cNvSpPr>
          <p:nvPr>
            <p:ph idx="1"/>
          </p:nvPr>
        </p:nvSpPr>
        <p:spPr/>
        <p:txBody>
          <a:bodyPr/>
          <a:lstStyle/>
          <a:p>
            <a:pPr marL="0" indent="0">
              <a:buNone/>
            </a:pPr>
            <a:r>
              <a:rPr lang="en-US" dirty="0"/>
              <a:t>If the LinkedList is not empty, we first create a new </a:t>
            </a:r>
            <a:r>
              <a:rPr lang="en-US" dirty="0" err="1"/>
              <a:t>LinkedListNode</a:t>
            </a:r>
            <a:r>
              <a:rPr lang="en-US" dirty="0"/>
              <a:t> to contain the new entry. Then there are only two cases to consider:</a:t>
            </a:r>
          </a:p>
          <a:p>
            <a:pPr marL="0" indent="0">
              <a:buNone/>
            </a:pPr>
            <a:endParaRPr lang="en-US" dirty="0"/>
          </a:p>
          <a:p>
            <a:pPr marL="0" indent="0">
              <a:buNone/>
            </a:pPr>
            <a:r>
              <a:rPr lang="en-US" dirty="0"/>
              <a:t>	New item is the new head</a:t>
            </a:r>
          </a:p>
        </p:txBody>
      </p:sp>
    </p:spTree>
    <p:extLst>
      <p:ext uri="{BB962C8B-B14F-4D97-AF65-F5344CB8AC3E}">
        <p14:creationId xmlns:p14="http://schemas.microsoft.com/office/powerpoint/2010/main" val="163958085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A86CA-67C3-44B6-8950-19B6871F9C2C}"/>
              </a:ext>
            </a:extLst>
          </p:cNvPr>
          <p:cNvSpPr>
            <a:spLocks noGrp="1"/>
          </p:cNvSpPr>
          <p:nvPr>
            <p:ph type="title"/>
          </p:nvPr>
        </p:nvSpPr>
        <p:spPr/>
        <p:txBody>
          <a:bodyPr/>
          <a:lstStyle/>
          <a:p>
            <a:pPr algn="ctr"/>
            <a:r>
              <a:rPr lang="en-US" dirty="0"/>
              <a:t>Linked List - Insert</a:t>
            </a:r>
          </a:p>
        </p:txBody>
      </p:sp>
      <p:sp>
        <p:nvSpPr>
          <p:cNvPr id="3" name="Content Placeholder 2">
            <a:extLst>
              <a:ext uri="{FF2B5EF4-FFF2-40B4-BE49-F238E27FC236}">
                <a16:creationId xmlns:a16="http://schemas.microsoft.com/office/drawing/2014/main" id="{A0D551C4-C42C-4583-90EA-96934BEEA924}"/>
              </a:ext>
            </a:extLst>
          </p:cNvPr>
          <p:cNvSpPr>
            <a:spLocks noGrp="1"/>
          </p:cNvSpPr>
          <p:nvPr>
            <p:ph idx="1"/>
          </p:nvPr>
        </p:nvSpPr>
        <p:spPr/>
        <p:txBody>
          <a:bodyPr/>
          <a:lstStyle/>
          <a:p>
            <a:pPr marL="0" indent="0">
              <a:buNone/>
            </a:pPr>
            <a:r>
              <a:rPr lang="en-US" dirty="0"/>
              <a:t>If the LinkedList is not empty, we first create a new </a:t>
            </a:r>
            <a:r>
              <a:rPr lang="en-US" dirty="0" err="1"/>
              <a:t>LinkedListNode</a:t>
            </a:r>
            <a:r>
              <a:rPr lang="en-US" dirty="0"/>
              <a:t> to contain the new entry. Then there are only two cases to consider:</a:t>
            </a:r>
          </a:p>
          <a:p>
            <a:pPr marL="0" indent="0">
              <a:buNone/>
            </a:pPr>
            <a:endParaRPr lang="en-US" dirty="0"/>
          </a:p>
          <a:p>
            <a:pPr marL="0" indent="0">
              <a:buNone/>
            </a:pPr>
            <a:r>
              <a:rPr lang="en-US" dirty="0"/>
              <a:t>	New item is the new head</a:t>
            </a:r>
          </a:p>
          <a:p>
            <a:pPr marL="0" indent="0">
              <a:buNone/>
            </a:pPr>
            <a:r>
              <a:rPr lang="en-US" dirty="0"/>
              <a:t>	New item is </a:t>
            </a:r>
            <a:r>
              <a:rPr lang="en-US" i="1" dirty="0"/>
              <a:t>not</a:t>
            </a:r>
            <a:r>
              <a:rPr lang="en-US" dirty="0"/>
              <a:t> the new head</a:t>
            </a:r>
          </a:p>
        </p:txBody>
      </p:sp>
    </p:spTree>
    <p:extLst>
      <p:ext uri="{BB962C8B-B14F-4D97-AF65-F5344CB8AC3E}">
        <p14:creationId xmlns:p14="http://schemas.microsoft.com/office/powerpoint/2010/main" val="208505129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A86CA-67C3-44B6-8950-19B6871F9C2C}"/>
              </a:ext>
            </a:extLst>
          </p:cNvPr>
          <p:cNvSpPr>
            <a:spLocks noGrp="1"/>
          </p:cNvSpPr>
          <p:nvPr>
            <p:ph type="title"/>
          </p:nvPr>
        </p:nvSpPr>
        <p:spPr/>
        <p:txBody>
          <a:bodyPr/>
          <a:lstStyle/>
          <a:p>
            <a:pPr algn="ctr"/>
            <a:r>
              <a:rPr lang="en-US" dirty="0"/>
              <a:t>Linked List – Insert New Head</a:t>
            </a:r>
          </a:p>
        </p:txBody>
      </p:sp>
      <p:sp>
        <p:nvSpPr>
          <p:cNvPr id="3" name="Content Placeholder 2">
            <a:extLst>
              <a:ext uri="{FF2B5EF4-FFF2-40B4-BE49-F238E27FC236}">
                <a16:creationId xmlns:a16="http://schemas.microsoft.com/office/drawing/2014/main" id="{A0D551C4-C42C-4583-90EA-96934BEEA924}"/>
              </a:ext>
            </a:extLst>
          </p:cNvPr>
          <p:cNvSpPr>
            <a:spLocks noGrp="1"/>
          </p:cNvSpPr>
          <p:nvPr>
            <p:ph idx="1"/>
          </p:nvPr>
        </p:nvSpPr>
        <p:spPr/>
        <p:txBody>
          <a:bodyPr/>
          <a:lstStyle/>
          <a:p>
            <a:pPr marL="0" indent="0">
              <a:buNone/>
            </a:pPr>
            <a:r>
              <a:rPr lang="en-US" dirty="0"/>
              <a:t>To insert a new node as the new head:</a:t>
            </a:r>
          </a:p>
          <a:p>
            <a:pPr marL="0" indent="0">
              <a:buNone/>
            </a:pPr>
            <a:endParaRPr lang="en-US" dirty="0"/>
          </a:p>
        </p:txBody>
      </p:sp>
    </p:spTree>
    <p:extLst>
      <p:ext uri="{BB962C8B-B14F-4D97-AF65-F5344CB8AC3E}">
        <p14:creationId xmlns:p14="http://schemas.microsoft.com/office/powerpoint/2010/main" val="412543944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A86CA-67C3-44B6-8950-19B6871F9C2C}"/>
              </a:ext>
            </a:extLst>
          </p:cNvPr>
          <p:cNvSpPr>
            <a:spLocks noGrp="1"/>
          </p:cNvSpPr>
          <p:nvPr>
            <p:ph type="title"/>
          </p:nvPr>
        </p:nvSpPr>
        <p:spPr/>
        <p:txBody>
          <a:bodyPr/>
          <a:lstStyle/>
          <a:p>
            <a:pPr algn="ctr"/>
            <a:r>
              <a:rPr lang="en-US" dirty="0"/>
              <a:t>Linked List – Insert New Head</a:t>
            </a:r>
          </a:p>
        </p:txBody>
      </p:sp>
      <p:sp>
        <p:nvSpPr>
          <p:cNvPr id="3" name="Content Placeholder 2">
            <a:extLst>
              <a:ext uri="{FF2B5EF4-FFF2-40B4-BE49-F238E27FC236}">
                <a16:creationId xmlns:a16="http://schemas.microsoft.com/office/drawing/2014/main" id="{A0D551C4-C42C-4583-90EA-96934BEEA924}"/>
              </a:ext>
            </a:extLst>
          </p:cNvPr>
          <p:cNvSpPr>
            <a:spLocks noGrp="1"/>
          </p:cNvSpPr>
          <p:nvPr>
            <p:ph idx="1"/>
          </p:nvPr>
        </p:nvSpPr>
        <p:spPr/>
        <p:txBody>
          <a:bodyPr/>
          <a:lstStyle/>
          <a:p>
            <a:pPr marL="0" indent="0">
              <a:buNone/>
            </a:pPr>
            <a:r>
              <a:rPr lang="en-US" dirty="0"/>
              <a:t>To insert a new node as the new head:</a:t>
            </a:r>
          </a:p>
          <a:p>
            <a:pPr marL="0" indent="0">
              <a:buNone/>
            </a:pPr>
            <a:endParaRPr lang="en-US" dirty="0"/>
          </a:p>
          <a:p>
            <a:pPr marL="0" indent="0">
              <a:buNone/>
            </a:pPr>
            <a:r>
              <a:rPr lang="en-US" dirty="0"/>
              <a:t>	Link the new item to the previous head</a:t>
            </a:r>
          </a:p>
        </p:txBody>
      </p:sp>
    </p:spTree>
    <p:extLst>
      <p:ext uri="{BB962C8B-B14F-4D97-AF65-F5344CB8AC3E}">
        <p14:creationId xmlns:p14="http://schemas.microsoft.com/office/powerpoint/2010/main" val="39985959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A86CA-67C3-44B6-8950-19B6871F9C2C}"/>
              </a:ext>
            </a:extLst>
          </p:cNvPr>
          <p:cNvSpPr>
            <a:spLocks noGrp="1"/>
          </p:cNvSpPr>
          <p:nvPr>
            <p:ph type="title"/>
          </p:nvPr>
        </p:nvSpPr>
        <p:spPr/>
        <p:txBody>
          <a:bodyPr/>
          <a:lstStyle/>
          <a:p>
            <a:pPr algn="ctr"/>
            <a:r>
              <a:rPr lang="en-US" dirty="0"/>
              <a:t>Linked List – Insert New Head</a:t>
            </a:r>
          </a:p>
        </p:txBody>
      </p:sp>
      <p:sp>
        <p:nvSpPr>
          <p:cNvPr id="3" name="Content Placeholder 2">
            <a:extLst>
              <a:ext uri="{FF2B5EF4-FFF2-40B4-BE49-F238E27FC236}">
                <a16:creationId xmlns:a16="http://schemas.microsoft.com/office/drawing/2014/main" id="{A0D551C4-C42C-4583-90EA-96934BEEA924}"/>
              </a:ext>
            </a:extLst>
          </p:cNvPr>
          <p:cNvSpPr>
            <a:spLocks noGrp="1"/>
          </p:cNvSpPr>
          <p:nvPr>
            <p:ph idx="1"/>
          </p:nvPr>
        </p:nvSpPr>
        <p:spPr/>
        <p:txBody>
          <a:bodyPr/>
          <a:lstStyle/>
          <a:p>
            <a:pPr marL="0" indent="0">
              <a:buNone/>
            </a:pPr>
            <a:r>
              <a:rPr lang="en-US" dirty="0"/>
              <a:t>To insert a new node as the new head:</a:t>
            </a:r>
          </a:p>
          <a:p>
            <a:pPr marL="0" indent="0">
              <a:buNone/>
            </a:pPr>
            <a:endParaRPr lang="en-US" dirty="0"/>
          </a:p>
          <a:p>
            <a:pPr marL="0" indent="0">
              <a:buNone/>
            </a:pPr>
            <a:r>
              <a:rPr lang="en-US" dirty="0"/>
              <a:t>	Link the new item to the previous head</a:t>
            </a:r>
          </a:p>
          <a:p>
            <a:pPr marL="0" indent="0">
              <a:buNone/>
            </a:pPr>
            <a:r>
              <a:rPr lang="en-US" dirty="0"/>
              <a:t>	Set the "head" pointer to the new item</a:t>
            </a:r>
          </a:p>
        </p:txBody>
      </p:sp>
    </p:spTree>
    <p:extLst>
      <p:ext uri="{BB962C8B-B14F-4D97-AF65-F5344CB8AC3E}">
        <p14:creationId xmlns:p14="http://schemas.microsoft.com/office/powerpoint/2010/main" val="192582681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9C88F-EC5F-4320-9B1F-1045AF9C9123}"/>
              </a:ext>
            </a:extLst>
          </p:cNvPr>
          <p:cNvSpPr>
            <a:spLocks noGrp="1"/>
          </p:cNvSpPr>
          <p:nvPr>
            <p:ph type="title"/>
          </p:nvPr>
        </p:nvSpPr>
        <p:spPr/>
        <p:txBody>
          <a:bodyPr/>
          <a:lstStyle/>
          <a:p>
            <a:pPr algn="ctr"/>
            <a:r>
              <a:rPr lang="en-US" dirty="0"/>
              <a:t>Linked List – Insert New Head</a:t>
            </a:r>
          </a:p>
        </p:txBody>
      </p:sp>
      <p:pic>
        <p:nvPicPr>
          <p:cNvPr id="6" name="Picture 5">
            <a:extLst>
              <a:ext uri="{FF2B5EF4-FFF2-40B4-BE49-F238E27FC236}">
                <a16:creationId xmlns:a16="http://schemas.microsoft.com/office/drawing/2014/main" id="{6C87904A-8776-41E1-9443-98359212A34F}"/>
              </a:ext>
            </a:extLst>
          </p:cNvPr>
          <p:cNvPicPr>
            <a:picLocks noChangeAspect="1"/>
          </p:cNvPicPr>
          <p:nvPr/>
        </p:nvPicPr>
        <p:blipFill>
          <a:blip r:embed="rId2"/>
          <a:stretch>
            <a:fillRect/>
          </a:stretch>
        </p:blipFill>
        <p:spPr>
          <a:xfrm>
            <a:off x="1038617" y="1690688"/>
            <a:ext cx="10515600" cy="3048901"/>
          </a:xfrm>
          <a:prstGeom prst="rect">
            <a:avLst/>
          </a:prstGeom>
        </p:spPr>
      </p:pic>
    </p:spTree>
    <p:extLst>
      <p:ext uri="{BB962C8B-B14F-4D97-AF65-F5344CB8AC3E}">
        <p14:creationId xmlns:p14="http://schemas.microsoft.com/office/powerpoint/2010/main" val="163562018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9C88F-EC5F-4320-9B1F-1045AF9C9123}"/>
              </a:ext>
            </a:extLst>
          </p:cNvPr>
          <p:cNvSpPr>
            <a:spLocks noGrp="1"/>
          </p:cNvSpPr>
          <p:nvPr>
            <p:ph type="title"/>
          </p:nvPr>
        </p:nvSpPr>
        <p:spPr/>
        <p:txBody>
          <a:bodyPr/>
          <a:lstStyle/>
          <a:p>
            <a:pPr algn="ctr"/>
            <a:r>
              <a:rPr lang="en-US" dirty="0"/>
              <a:t>Linked List – Insert New Head</a:t>
            </a:r>
          </a:p>
        </p:txBody>
      </p:sp>
      <p:sp>
        <p:nvSpPr>
          <p:cNvPr id="5" name="Content Placeholder 2">
            <a:extLst>
              <a:ext uri="{FF2B5EF4-FFF2-40B4-BE49-F238E27FC236}">
                <a16:creationId xmlns:a16="http://schemas.microsoft.com/office/drawing/2014/main" id="{0397A36D-0009-4C76-BD29-526EF0E3B004}"/>
              </a:ext>
            </a:extLst>
          </p:cNvPr>
          <p:cNvSpPr txBox="1">
            <a:spLocks/>
          </p:cNvSpPr>
          <p:nvPr/>
        </p:nvSpPr>
        <p:spPr>
          <a:xfrm>
            <a:off x="838200" y="4997885"/>
            <a:ext cx="11011422" cy="149499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We create a new </a:t>
            </a:r>
            <a:r>
              <a:rPr lang="en-US" dirty="0" err="1"/>
              <a:t>LinkedListNode</a:t>
            </a:r>
            <a:r>
              <a:rPr lang="en-US" dirty="0"/>
              <a:t>, accessed through the pointer n,</a:t>
            </a:r>
          </a:p>
          <a:p>
            <a:pPr marL="0" indent="0">
              <a:buFont typeface="Arial" panose="020B0604020202020204" pitchFamily="34" charset="0"/>
              <a:buNone/>
            </a:pPr>
            <a:r>
              <a:rPr lang="en-US" dirty="0"/>
              <a:t>and initialize the data field with the new item.</a:t>
            </a:r>
          </a:p>
          <a:p>
            <a:pPr marL="0" indent="0">
              <a:buFont typeface="Arial" panose="020B0604020202020204" pitchFamily="34" charset="0"/>
              <a:buNone/>
            </a:pPr>
            <a:r>
              <a:rPr lang="en-US" dirty="0"/>
              <a:t>We also create a pointer to </a:t>
            </a:r>
            <a:r>
              <a:rPr lang="en-US" dirty="0" err="1"/>
              <a:t>LinkedListNode</a:t>
            </a:r>
            <a:r>
              <a:rPr lang="en-US" dirty="0"/>
              <a:t> and set it equal to the head.</a:t>
            </a:r>
          </a:p>
        </p:txBody>
      </p:sp>
      <p:pic>
        <p:nvPicPr>
          <p:cNvPr id="7" name="Picture 6">
            <a:extLst>
              <a:ext uri="{FF2B5EF4-FFF2-40B4-BE49-F238E27FC236}">
                <a16:creationId xmlns:a16="http://schemas.microsoft.com/office/drawing/2014/main" id="{316C5377-1991-44A6-8763-D5AEBF673AFF}"/>
              </a:ext>
            </a:extLst>
          </p:cNvPr>
          <p:cNvPicPr>
            <a:picLocks noChangeAspect="1"/>
          </p:cNvPicPr>
          <p:nvPr/>
        </p:nvPicPr>
        <p:blipFill>
          <a:blip r:embed="rId2"/>
          <a:stretch>
            <a:fillRect/>
          </a:stretch>
        </p:blipFill>
        <p:spPr>
          <a:xfrm>
            <a:off x="1136886" y="1690688"/>
            <a:ext cx="10414049" cy="3019458"/>
          </a:xfrm>
          <a:prstGeom prst="rect">
            <a:avLst/>
          </a:prstGeom>
        </p:spPr>
      </p:pic>
    </p:spTree>
    <p:extLst>
      <p:ext uri="{BB962C8B-B14F-4D97-AF65-F5344CB8AC3E}">
        <p14:creationId xmlns:p14="http://schemas.microsoft.com/office/powerpoint/2010/main" val="3795987030"/>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9C88F-EC5F-4320-9B1F-1045AF9C9123}"/>
              </a:ext>
            </a:extLst>
          </p:cNvPr>
          <p:cNvSpPr>
            <a:spLocks noGrp="1"/>
          </p:cNvSpPr>
          <p:nvPr>
            <p:ph type="title"/>
          </p:nvPr>
        </p:nvSpPr>
        <p:spPr/>
        <p:txBody>
          <a:bodyPr/>
          <a:lstStyle/>
          <a:p>
            <a:pPr algn="ctr"/>
            <a:r>
              <a:rPr lang="en-US" dirty="0"/>
              <a:t>Linked List – Insert New Head</a:t>
            </a:r>
          </a:p>
        </p:txBody>
      </p:sp>
      <p:sp>
        <p:nvSpPr>
          <p:cNvPr id="5" name="Content Placeholder 2">
            <a:extLst>
              <a:ext uri="{FF2B5EF4-FFF2-40B4-BE49-F238E27FC236}">
                <a16:creationId xmlns:a16="http://schemas.microsoft.com/office/drawing/2014/main" id="{0397A36D-0009-4C76-BD29-526EF0E3B004}"/>
              </a:ext>
            </a:extLst>
          </p:cNvPr>
          <p:cNvSpPr txBox="1">
            <a:spLocks/>
          </p:cNvSpPr>
          <p:nvPr/>
        </p:nvSpPr>
        <p:spPr>
          <a:xfrm>
            <a:off x="838200" y="5398717"/>
            <a:ext cx="11011422" cy="10941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n-&gt;next = head    // links the new node to the previous head node</a:t>
            </a:r>
          </a:p>
          <a:p>
            <a:pPr marL="0" indent="0">
              <a:buFont typeface="Arial" panose="020B0604020202020204" pitchFamily="34" charset="0"/>
              <a:buNone/>
            </a:pPr>
            <a:r>
              <a:rPr lang="en-US" dirty="0"/>
              <a:t>head = n               // makes the new node the head node</a:t>
            </a:r>
          </a:p>
        </p:txBody>
      </p:sp>
      <p:pic>
        <p:nvPicPr>
          <p:cNvPr id="7" name="Picture 6">
            <a:extLst>
              <a:ext uri="{FF2B5EF4-FFF2-40B4-BE49-F238E27FC236}">
                <a16:creationId xmlns:a16="http://schemas.microsoft.com/office/drawing/2014/main" id="{FB8D9A36-B8DD-4A5B-B503-CE4DBDB29604}"/>
              </a:ext>
            </a:extLst>
          </p:cNvPr>
          <p:cNvPicPr>
            <a:picLocks noChangeAspect="1"/>
          </p:cNvPicPr>
          <p:nvPr/>
        </p:nvPicPr>
        <p:blipFill>
          <a:blip r:embed="rId2"/>
          <a:stretch>
            <a:fillRect/>
          </a:stretch>
        </p:blipFill>
        <p:spPr>
          <a:xfrm>
            <a:off x="1131768" y="1690688"/>
            <a:ext cx="10424286" cy="3022426"/>
          </a:xfrm>
          <a:prstGeom prst="rect">
            <a:avLst/>
          </a:prstGeom>
        </p:spPr>
      </p:pic>
    </p:spTree>
    <p:extLst>
      <p:ext uri="{BB962C8B-B14F-4D97-AF65-F5344CB8AC3E}">
        <p14:creationId xmlns:p14="http://schemas.microsoft.com/office/powerpoint/2010/main" val="139864596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9C88F-EC5F-4320-9B1F-1045AF9C9123}"/>
              </a:ext>
            </a:extLst>
          </p:cNvPr>
          <p:cNvSpPr>
            <a:spLocks noGrp="1"/>
          </p:cNvSpPr>
          <p:nvPr>
            <p:ph type="title"/>
          </p:nvPr>
        </p:nvSpPr>
        <p:spPr/>
        <p:txBody>
          <a:bodyPr/>
          <a:lstStyle/>
          <a:p>
            <a:pPr algn="ctr"/>
            <a:r>
              <a:rPr lang="en-US" dirty="0"/>
              <a:t>Linked List – Insert New Head</a:t>
            </a:r>
          </a:p>
        </p:txBody>
      </p:sp>
      <p:sp>
        <p:nvSpPr>
          <p:cNvPr id="5" name="Content Placeholder 2">
            <a:extLst>
              <a:ext uri="{FF2B5EF4-FFF2-40B4-BE49-F238E27FC236}">
                <a16:creationId xmlns:a16="http://schemas.microsoft.com/office/drawing/2014/main" id="{0397A36D-0009-4C76-BD29-526EF0E3B004}"/>
              </a:ext>
            </a:extLst>
          </p:cNvPr>
          <p:cNvSpPr txBox="1">
            <a:spLocks/>
          </p:cNvSpPr>
          <p:nvPr/>
        </p:nvSpPr>
        <p:spPr>
          <a:xfrm>
            <a:off x="838200" y="5549029"/>
            <a:ext cx="11011422" cy="10941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dirty="0">
                <a:solidFill>
                  <a:srgbClr val="FF0000"/>
                </a:solidFill>
              </a:rPr>
              <a:t>DO NOT CONTINUE UNTIL YOU UNDERSTAND THIS CODE!</a:t>
            </a:r>
          </a:p>
        </p:txBody>
      </p:sp>
      <p:pic>
        <p:nvPicPr>
          <p:cNvPr id="7" name="Picture 6">
            <a:extLst>
              <a:ext uri="{FF2B5EF4-FFF2-40B4-BE49-F238E27FC236}">
                <a16:creationId xmlns:a16="http://schemas.microsoft.com/office/drawing/2014/main" id="{DE4843CF-AAD6-489C-9EF2-F5E5D872BAB4}"/>
              </a:ext>
            </a:extLst>
          </p:cNvPr>
          <p:cNvPicPr>
            <a:picLocks noChangeAspect="1"/>
          </p:cNvPicPr>
          <p:nvPr/>
        </p:nvPicPr>
        <p:blipFill>
          <a:blip r:embed="rId2"/>
          <a:stretch>
            <a:fillRect/>
          </a:stretch>
        </p:blipFill>
        <p:spPr>
          <a:xfrm>
            <a:off x="1189972" y="1690688"/>
            <a:ext cx="10239998" cy="2968994"/>
          </a:xfrm>
          <a:prstGeom prst="rect">
            <a:avLst/>
          </a:prstGeom>
        </p:spPr>
      </p:pic>
    </p:spTree>
    <p:extLst>
      <p:ext uri="{BB962C8B-B14F-4D97-AF65-F5344CB8AC3E}">
        <p14:creationId xmlns:p14="http://schemas.microsoft.com/office/powerpoint/2010/main" val="748447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4E6F-71F8-400B-B70B-F08FD85BDC76}"/>
              </a:ext>
            </a:extLst>
          </p:cNvPr>
          <p:cNvSpPr>
            <a:spLocks noGrp="1"/>
          </p:cNvSpPr>
          <p:nvPr>
            <p:ph type="title"/>
          </p:nvPr>
        </p:nvSpPr>
        <p:spPr/>
        <p:txBody>
          <a:bodyPr/>
          <a:lstStyle/>
          <a:p>
            <a:pPr algn="ctr"/>
            <a:r>
              <a:rPr lang="en-US" dirty="0"/>
              <a:t>Linked Lists</a:t>
            </a:r>
          </a:p>
        </p:txBody>
      </p:sp>
      <p:sp>
        <p:nvSpPr>
          <p:cNvPr id="3" name="Content Placeholder 2">
            <a:extLst>
              <a:ext uri="{FF2B5EF4-FFF2-40B4-BE49-F238E27FC236}">
                <a16:creationId xmlns:a16="http://schemas.microsoft.com/office/drawing/2014/main" id="{7AF0AFF3-8419-4A6E-A621-2435EFD8B674}"/>
              </a:ext>
            </a:extLst>
          </p:cNvPr>
          <p:cNvSpPr>
            <a:spLocks noGrp="1"/>
          </p:cNvSpPr>
          <p:nvPr>
            <p:ph idx="1"/>
          </p:nvPr>
        </p:nvSpPr>
        <p:spPr/>
        <p:txBody>
          <a:bodyPr>
            <a:normAutofit/>
          </a:bodyPr>
          <a:lstStyle/>
          <a:p>
            <a:pPr marL="0" indent="0">
              <a:buNone/>
            </a:pPr>
            <a:r>
              <a:rPr lang="en-US" dirty="0"/>
              <a:t>A Linked List is a data structure in which the elements are not ordered in memory. Instead each element has a link to the next element. The beginning of the list is the </a:t>
            </a:r>
            <a:r>
              <a:rPr lang="en-US" i="1" dirty="0"/>
              <a:t>head</a:t>
            </a:r>
            <a:r>
              <a:rPr lang="en-US" dirty="0"/>
              <a:t> of the list. </a:t>
            </a:r>
          </a:p>
          <a:p>
            <a:pPr marL="0" indent="0">
              <a:buNone/>
            </a:pPr>
            <a:endParaRPr lang="en-US" dirty="0"/>
          </a:p>
          <a:p>
            <a:pPr marL="0" indent="0">
              <a:buNone/>
            </a:pPr>
            <a:r>
              <a:rPr lang="en-US" dirty="0"/>
              <a:t>Linked lists are one of the foundational data structures, and many other data structures are constructed from them.</a:t>
            </a:r>
          </a:p>
          <a:p>
            <a:pPr marL="0" indent="0">
              <a:buNone/>
            </a:pPr>
            <a:endParaRPr lang="en-US" dirty="0"/>
          </a:p>
        </p:txBody>
      </p:sp>
    </p:spTree>
    <p:extLst>
      <p:ext uri="{BB962C8B-B14F-4D97-AF65-F5344CB8AC3E}">
        <p14:creationId xmlns:p14="http://schemas.microsoft.com/office/powerpoint/2010/main" val="984540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3540168"/>
            <a:ext cx="10515600" cy="3100257"/>
          </a:xfrm>
        </p:spPr>
        <p:txBody>
          <a:bodyPr/>
          <a:lstStyle/>
          <a:p>
            <a:pPr marL="0" indent="0">
              <a:buNone/>
            </a:pPr>
            <a:r>
              <a:rPr lang="en-US" dirty="0"/>
              <a:t>Now we insert a new node, Alpha.</a:t>
            </a:r>
          </a:p>
          <a:p>
            <a:pPr marL="0" indent="0">
              <a:buNone/>
            </a:pPr>
            <a:r>
              <a:rPr lang="en-US" dirty="0"/>
              <a:t>Alpha is the new head.</a:t>
            </a:r>
          </a:p>
          <a:p>
            <a:pPr marL="0" indent="0">
              <a:buNone/>
            </a:pPr>
            <a:r>
              <a:rPr lang="en-US" dirty="0"/>
              <a:t>The new node gets a link to the previous head node…</a:t>
            </a:r>
          </a:p>
          <a:p>
            <a:pPr marL="0" indent="0">
              <a:buNone/>
            </a:pPr>
            <a:r>
              <a:rPr lang="en-US" dirty="0"/>
              <a:t>…and the new node becomes the new head.</a:t>
            </a:r>
          </a:p>
          <a:p>
            <a:pPr marL="0" indent="0">
              <a:buNone/>
            </a:pPr>
            <a:r>
              <a:rPr lang="en-US" dirty="0"/>
              <a:t>The traversal is now ALPHA – BETA - DELTA</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spTree>
    <p:extLst>
      <p:ext uri="{BB962C8B-B14F-4D97-AF65-F5344CB8AC3E}">
        <p14:creationId xmlns:p14="http://schemas.microsoft.com/office/powerpoint/2010/main" val="3213962343"/>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A86CA-67C3-44B6-8950-19B6871F9C2C}"/>
              </a:ext>
            </a:extLst>
          </p:cNvPr>
          <p:cNvSpPr>
            <a:spLocks noGrp="1"/>
          </p:cNvSpPr>
          <p:nvPr>
            <p:ph type="title"/>
          </p:nvPr>
        </p:nvSpPr>
        <p:spPr/>
        <p:txBody>
          <a:bodyPr/>
          <a:lstStyle/>
          <a:p>
            <a:pPr algn="ctr"/>
            <a:r>
              <a:rPr lang="en-US" dirty="0"/>
              <a:t>Linked List – Mid or Tail Insert</a:t>
            </a:r>
          </a:p>
        </p:txBody>
      </p:sp>
      <p:sp>
        <p:nvSpPr>
          <p:cNvPr id="3" name="Content Placeholder 2">
            <a:extLst>
              <a:ext uri="{FF2B5EF4-FFF2-40B4-BE49-F238E27FC236}">
                <a16:creationId xmlns:a16="http://schemas.microsoft.com/office/drawing/2014/main" id="{A0D551C4-C42C-4583-90EA-96934BEEA924}"/>
              </a:ext>
            </a:extLst>
          </p:cNvPr>
          <p:cNvSpPr>
            <a:spLocks noGrp="1"/>
          </p:cNvSpPr>
          <p:nvPr>
            <p:ph idx="1"/>
          </p:nvPr>
        </p:nvSpPr>
        <p:spPr/>
        <p:txBody>
          <a:bodyPr/>
          <a:lstStyle/>
          <a:p>
            <a:pPr marL="0" indent="0">
              <a:buNone/>
            </a:pPr>
            <a:r>
              <a:rPr lang="en-US" dirty="0"/>
              <a:t>If the new item isn't the new head, it's a "mid or tail" insert.</a:t>
            </a:r>
          </a:p>
        </p:txBody>
      </p:sp>
    </p:spTree>
    <p:extLst>
      <p:ext uri="{BB962C8B-B14F-4D97-AF65-F5344CB8AC3E}">
        <p14:creationId xmlns:p14="http://schemas.microsoft.com/office/powerpoint/2010/main" val="344924528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A86CA-67C3-44B6-8950-19B6871F9C2C}"/>
              </a:ext>
            </a:extLst>
          </p:cNvPr>
          <p:cNvSpPr>
            <a:spLocks noGrp="1"/>
          </p:cNvSpPr>
          <p:nvPr>
            <p:ph type="title"/>
          </p:nvPr>
        </p:nvSpPr>
        <p:spPr/>
        <p:txBody>
          <a:bodyPr/>
          <a:lstStyle/>
          <a:p>
            <a:pPr algn="ctr"/>
            <a:r>
              <a:rPr lang="en-US" dirty="0"/>
              <a:t>Linked List – Mid or Tail Insert</a:t>
            </a:r>
          </a:p>
        </p:txBody>
      </p:sp>
      <p:sp>
        <p:nvSpPr>
          <p:cNvPr id="3" name="Content Placeholder 2">
            <a:extLst>
              <a:ext uri="{FF2B5EF4-FFF2-40B4-BE49-F238E27FC236}">
                <a16:creationId xmlns:a16="http://schemas.microsoft.com/office/drawing/2014/main" id="{A0D551C4-C42C-4583-90EA-96934BEEA924}"/>
              </a:ext>
            </a:extLst>
          </p:cNvPr>
          <p:cNvSpPr>
            <a:spLocks noGrp="1"/>
          </p:cNvSpPr>
          <p:nvPr>
            <p:ph idx="1"/>
          </p:nvPr>
        </p:nvSpPr>
        <p:spPr/>
        <p:txBody>
          <a:bodyPr/>
          <a:lstStyle/>
          <a:p>
            <a:pPr marL="0" indent="0">
              <a:buNone/>
            </a:pPr>
            <a:r>
              <a:rPr lang="en-US" dirty="0"/>
              <a:t>If the new item isn't the new head, it's a "mid or tail" insert.</a:t>
            </a:r>
          </a:p>
          <a:p>
            <a:pPr marL="0" indent="0">
              <a:buNone/>
            </a:pPr>
            <a:r>
              <a:rPr lang="en-US" dirty="0"/>
              <a:t>The algorithm is the same for both.</a:t>
            </a:r>
          </a:p>
        </p:txBody>
      </p:sp>
    </p:spTree>
    <p:extLst>
      <p:ext uri="{BB962C8B-B14F-4D97-AF65-F5344CB8AC3E}">
        <p14:creationId xmlns:p14="http://schemas.microsoft.com/office/powerpoint/2010/main" val="3062569726"/>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A86CA-67C3-44B6-8950-19B6871F9C2C}"/>
              </a:ext>
            </a:extLst>
          </p:cNvPr>
          <p:cNvSpPr>
            <a:spLocks noGrp="1"/>
          </p:cNvSpPr>
          <p:nvPr>
            <p:ph type="title"/>
          </p:nvPr>
        </p:nvSpPr>
        <p:spPr/>
        <p:txBody>
          <a:bodyPr/>
          <a:lstStyle/>
          <a:p>
            <a:pPr algn="ctr"/>
            <a:r>
              <a:rPr lang="en-US" dirty="0"/>
              <a:t>Linked List – Mid or Tail Insert</a:t>
            </a:r>
          </a:p>
        </p:txBody>
      </p:sp>
      <p:sp>
        <p:nvSpPr>
          <p:cNvPr id="3" name="Content Placeholder 2">
            <a:extLst>
              <a:ext uri="{FF2B5EF4-FFF2-40B4-BE49-F238E27FC236}">
                <a16:creationId xmlns:a16="http://schemas.microsoft.com/office/drawing/2014/main" id="{A0D551C4-C42C-4583-90EA-96934BEEA924}"/>
              </a:ext>
            </a:extLst>
          </p:cNvPr>
          <p:cNvSpPr>
            <a:spLocks noGrp="1"/>
          </p:cNvSpPr>
          <p:nvPr>
            <p:ph idx="1"/>
          </p:nvPr>
        </p:nvSpPr>
        <p:spPr/>
        <p:txBody>
          <a:bodyPr/>
          <a:lstStyle/>
          <a:p>
            <a:pPr marL="0" indent="0">
              <a:buNone/>
            </a:pPr>
            <a:r>
              <a:rPr lang="en-US" dirty="0"/>
              <a:t>If the new item isn't the new head, it's a "mid or tail" insert.</a:t>
            </a:r>
          </a:p>
          <a:p>
            <a:pPr marL="0" indent="0">
              <a:buNone/>
            </a:pPr>
            <a:r>
              <a:rPr lang="en-US" dirty="0"/>
              <a:t>The algorithm is the same for both.</a:t>
            </a:r>
          </a:p>
          <a:p>
            <a:pPr marL="0" indent="0">
              <a:buNone/>
            </a:pPr>
            <a:r>
              <a:rPr lang="en-US" dirty="0"/>
              <a:t>	Traverse until you reach the insertion point.</a:t>
            </a:r>
          </a:p>
        </p:txBody>
      </p:sp>
    </p:spTree>
    <p:extLst>
      <p:ext uri="{BB962C8B-B14F-4D97-AF65-F5344CB8AC3E}">
        <p14:creationId xmlns:p14="http://schemas.microsoft.com/office/powerpoint/2010/main" val="409488499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A86CA-67C3-44B6-8950-19B6871F9C2C}"/>
              </a:ext>
            </a:extLst>
          </p:cNvPr>
          <p:cNvSpPr>
            <a:spLocks noGrp="1"/>
          </p:cNvSpPr>
          <p:nvPr>
            <p:ph type="title"/>
          </p:nvPr>
        </p:nvSpPr>
        <p:spPr/>
        <p:txBody>
          <a:bodyPr/>
          <a:lstStyle/>
          <a:p>
            <a:pPr algn="ctr"/>
            <a:r>
              <a:rPr lang="en-US" dirty="0"/>
              <a:t>Linked List – Mid or Tail Insert</a:t>
            </a:r>
          </a:p>
        </p:txBody>
      </p:sp>
      <p:sp>
        <p:nvSpPr>
          <p:cNvPr id="3" name="Content Placeholder 2">
            <a:extLst>
              <a:ext uri="{FF2B5EF4-FFF2-40B4-BE49-F238E27FC236}">
                <a16:creationId xmlns:a16="http://schemas.microsoft.com/office/drawing/2014/main" id="{A0D551C4-C42C-4583-90EA-96934BEEA924}"/>
              </a:ext>
            </a:extLst>
          </p:cNvPr>
          <p:cNvSpPr>
            <a:spLocks noGrp="1"/>
          </p:cNvSpPr>
          <p:nvPr>
            <p:ph idx="1"/>
          </p:nvPr>
        </p:nvSpPr>
        <p:spPr/>
        <p:txBody>
          <a:bodyPr/>
          <a:lstStyle/>
          <a:p>
            <a:pPr marL="0" indent="0">
              <a:buNone/>
            </a:pPr>
            <a:r>
              <a:rPr lang="en-US" dirty="0"/>
              <a:t>If the new item isn't the new head, it's a "mid or tail" insert.</a:t>
            </a:r>
          </a:p>
          <a:p>
            <a:pPr marL="0" indent="0">
              <a:buNone/>
            </a:pPr>
            <a:r>
              <a:rPr lang="en-US" dirty="0"/>
              <a:t>The algorithm is the same for both.</a:t>
            </a:r>
          </a:p>
          <a:p>
            <a:pPr marL="0" indent="0">
              <a:buNone/>
            </a:pPr>
            <a:r>
              <a:rPr lang="en-US" dirty="0"/>
              <a:t>	Traverse until you reach the insertion point.</a:t>
            </a:r>
          </a:p>
          <a:p>
            <a:pPr marL="0" indent="0">
              <a:buNone/>
            </a:pPr>
            <a:r>
              <a:rPr lang="en-US" dirty="0"/>
              <a:t>		Remember, you are looking two data items ahead</a:t>
            </a:r>
          </a:p>
        </p:txBody>
      </p:sp>
    </p:spTree>
    <p:extLst>
      <p:ext uri="{BB962C8B-B14F-4D97-AF65-F5344CB8AC3E}">
        <p14:creationId xmlns:p14="http://schemas.microsoft.com/office/powerpoint/2010/main" val="3642012496"/>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A86CA-67C3-44B6-8950-19B6871F9C2C}"/>
              </a:ext>
            </a:extLst>
          </p:cNvPr>
          <p:cNvSpPr>
            <a:spLocks noGrp="1"/>
          </p:cNvSpPr>
          <p:nvPr>
            <p:ph type="title"/>
          </p:nvPr>
        </p:nvSpPr>
        <p:spPr/>
        <p:txBody>
          <a:bodyPr/>
          <a:lstStyle/>
          <a:p>
            <a:pPr algn="ctr"/>
            <a:r>
              <a:rPr lang="en-US" dirty="0"/>
              <a:t>Linked List – Mid or Tail Insert</a:t>
            </a:r>
          </a:p>
        </p:txBody>
      </p:sp>
      <p:sp>
        <p:nvSpPr>
          <p:cNvPr id="3" name="Content Placeholder 2">
            <a:extLst>
              <a:ext uri="{FF2B5EF4-FFF2-40B4-BE49-F238E27FC236}">
                <a16:creationId xmlns:a16="http://schemas.microsoft.com/office/drawing/2014/main" id="{A0D551C4-C42C-4583-90EA-96934BEEA924}"/>
              </a:ext>
            </a:extLst>
          </p:cNvPr>
          <p:cNvSpPr>
            <a:spLocks noGrp="1"/>
          </p:cNvSpPr>
          <p:nvPr>
            <p:ph idx="1"/>
          </p:nvPr>
        </p:nvSpPr>
        <p:spPr/>
        <p:txBody>
          <a:bodyPr/>
          <a:lstStyle/>
          <a:p>
            <a:pPr marL="0" indent="0">
              <a:buNone/>
            </a:pPr>
            <a:r>
              <a:rPr lang="en-US" dirty="0"/>
              <a:t>If the new item isn't the new head, it's a "mid or tail" insert.</a:t>
            </a:r>
          </a:p>
          <a:p>
            <a:pPr marL="0" indent="0">
              <a:buNone/>
            </a:pPr>
            <a:r>
              <a:rPr lang="en-US" dirty="0"/>
              <a:t>The algorithm is the same for both.</a:t>
            </a:r>
          </a:p>
          <a:p>
            <a:pPr marL="0" indent="0">
              <a:buNone/>
            </a:pPr>
            <a:r>
              <a:rPr lang="en-US" dirty="0"/>
              <a:t>	Traverse until you reach the insertion point.</a:t>
            </a:r>
          </a:p>
          <a:p>
            <a:pPr marL="0" indent="0">
              <a:buNone/>
            </a:pPr>
            <a:r>
              <a:rPr lang="en-US" dirty="0"/>
              <a:t>		Remember, you are looking two data items ahead</a:t>
            </a:r>
          </a:p>
          <a:p>
            <a:pPr marL="0" indent="0">
              <a:buNone/>
            </a:pPr>
            <a:r>
              <a:rPr lang="en-US" dirty="0"/>
              <a:t>	Once the insertion point is reached,</a:t>
            </a:r>
          </a:p>
        </p:txBody>
      </p:sp>
    </p:spTree>
    <p:extLst>
      <p:ext uri="{BB962C8B-B14F-4D97-AF65-F5344CB8AC3E}">
        <p14:creationId xmlns:p14="http://schemas.microsoft.com/office/powerpoint/2010/main" val="27216827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A86CA-67C3-44B6-8950-19B6871F9C2C}"/>
              </a:ext>
            </a:extLst>
          </p:cNvPr>
          <p:cNvSpPr>
            <a:spLocks noGrp="1"/>
          </p:cNvSpPr>
          <p:nvPr>
            <p:ph type="title"/>
          </p:nvPr>
        </p:nvSpPr>
        <p:spPr/>
        <p:txBody>
          <a:bodyPr/>
          <a:lstStyle/>
          <a:p>
            <a:pPr algn="ctr"/>
            <a:r>
              <a:rPr lang="en-US" dirty="0"/>
              <a:t>Linked List – Mid or Tail Insert</a:t>
            </a:r>
          </a:p>
        </p:txBody>
      </p:sp>
      <p:sp>
        <p:nvSpPr>
          <p:cNvPr id="3" name="Content Placeholder 2">
            <a:extLst>
              <a:ext uri="{FF2B5EF4-FFF2-40B4-BE49-F238E27FC236}">
                <a16:creationId xmlns:a16="http://schemas.microsoft.com/office/drawing/2014/main" id="{A0D551C4-C42C-4583-90EA-96934BEEA924}"/>
              </a:ext>
            </a:extLst>
          </p:cNvPr>
          <p:cNvSpPr>
            <a:spLocks noGrp="1"/>
          </p:cNvSpPr>
          <p:nvPr>
            <p:ph idx="1"/>
          </p:nvPr>
        </p:nvSpPr>
        <p:spPr/>
        <p:txBody>
          <a:bodyPr/>
          <a:lstStyle/>
          <a:p>
            <a:pPr marL="0" indent="0">
              <a:buNone/>
            </a:pPr>
            <a:r>
              <a:rPr lang="en-US" dirty="0"/>
              <a:t>If the new item isn't the new head, it's a "mid or tail" insert.</a:t>
            </a:r>
          </a:p>
          <a:p>
            <a:pPr marL="0" indent="0">
              <a:buNone/>
            </a:pPr>
            <a:r>
              <a:rPr lang="en-US" dirty="0"/>
              <a:t>The algorithm is the same for both.</a:t>
            </a:r>
          </a:p>
          <a:p>
            <a:pPr marL="0" indent="0">
              <a:buNone/>
            </a:pPr>
            <a:r>
              <a:rPr lang="en-US" dirty="0"/>
              <a:t>	Traverse until you reach the insertion point.</a:t>
            </a:r>
          </a:p>
          <a:p>
            <a:pPr marL="0" indent="0">
              <a:buNone/>
            </a:pPr>
            <a:r>
              <a:rPr lang="en-US" dirty="0"/>
              <a:t>		Remember, you are looking two data items ahead</a:t>
            </a:r>
          </a:p>
          <a:p>
            <a:pPr marL="0" indent="0">
              <a:buNone/>
            </a:pPr>
            <a:r>
              <a:rPr lang="en-US" dirty="0"/>
              <a:t>	Once the insertion point is reached,</a:t>
            </a:r>
          </a:p>
          <a:p>
            <a:pPr marL="0" indent="0">
              <a:buNone/>
            </a:pPr>
            <a:r>
              <a:rPr lang="en-US" dirty="0"/>
              <a:t>		The new node gets a copy of the next node's pointer</a:t>
            </a:r>
          </a:p>
        </p:txBody>
      </p:sp>
    </p:spTree>
    <p:extLst>
      <p:ext uri="{BB962C8B-B14F-4D97-AF65-F5344CB8AC3E}">
        <p14:creationId xmlns:p14="http://schemas.microsoft.com/office/powerpoint/2010/main" val="23286928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A86CA-67C3-44B6-8950-19B6871F9C2C}"/>
              </a:ext>
            </a:extLst>
          </p:cNvPr>
          <p:cNvSpPr>
            <a:spLocks noGrp="1"/>
          </p:cNvSpPr>
          <p:nvPr>
            <p:ph type="title"/>
          </p:nvPr>
        </p:nvSpPr>
        <p:spPr/>
        <p:txBody>
          <a:bodyPr/>
          <a:lstStyle/>
          <a:p>
            <a:pPr algn="ctr"/>
            <a:r>
              <a:rPr lang="en-US" dirty="0"/>
              <a:t>Linked List – Mid or Tail Insert</a:t>
            </a:r>
          </a:p>
        </p:txBody>
      </p:sp>
      <p:sp>
        <p:nvSpPr>
          <p:cNvPr id="3" name="Content Placeholder 2">
            <a:extLst>
              <a:ext uri="{FF2B5EF4-FFF2-40B4-BE49-F238E27FC236}">
                <a16:creationId xmlns:a16="http://schemas.microsoft.com/office/drawing/2014/main" id="{A0D551C4-C42C-4583-90EA-96934BEEA924}"/>
              </a:ext>
            </a:extLst>
          </p:cNvPr>
          <p:cNvSpPr>
            <a:spLocks noGrp="1"/>
          </p:cNvSpPr>
          <p:nvPr>
            <p:ph idx="1"/>
          </p:nvPr>
        </p:nvSpPr>
        <p:spPr/>
        <p:txBody>
          <a:bodyPr/>
          <a:lstStyle/>
          <a:p>
            <a:pPr marL="0" indent="0">
              <a:buNone/>
            </a:pPr>
            <a:r>
              <a:rPr lang="en-US" dirty="0"/>
              <a:t>If the new item isn't the new head, it's a "mid or tail" insert.</a:t>
            </a:r>
          </a:p>
          <a:p>
            <a:pPr marL="0" indent="0">
              <a:buNone/>
            </a:pPr>
            <a:r>
              <a:rPr lang="en-US" dirty="0"/>
              <a:t>The algorithm is the same for both.</a:t>
            </a:r>
          </a:p>
          <a:p>
            <a:pPr marL="0" indent="0">
              <a:buNone/>
            </a:pPr>
            <a:r>
              <a:rPr lang="en-US" dirty="0"/>
              <a:t>	Traverse until you reach the insertion point.</a:t>
            </a:r>
          </a:p>
          <a:p>
            <a:pPr marL="0" indent="0">
              <a:buNone/>
            </a:pPr>
            <a:r>
              <a:rPr lang="en-US" dirty="0"/>
              <a:t>		Remember, you are looking two data items ahead</a:t>
            </a:r>
          </a:p>
          <a:p>
            <a:pPr marL="0" indent="0">
              <a:buNone/>
            </a:pPr>
            <a:r>
              <a:rPr lang="en-US" dirty="0"/>
              <a:t>	Once the insertion point is reached,</a:t>
            </a:r>
          </a:p>
          <a:p>
            <a:pPr marL="0" indent="0">
              <a:buNone/>
            </a:pPr>
            <a:r>
              <a:rPr lang="en-US" dirty="0"/>
              <a:t>		The new node gets a copy of the next node's pointer</a:t>
            </a:r>
          </a:p>
          <a:p>
            <a:pPr marL="0" indent="0">
              <a:buNone/>
            </a:pPr>
            <a:r>
              <a:rPr lang="en-US" dirty="0"/>
              <a:t>		The next node points to the new node</a:t>
            </a:r>
          </a:p>
        </p:txBody>
      </p:sp>
    </p:spTree>
    <p:extLst>
      <p:ext uri="{BB962C8B-B14F-4D97-AF65-F5344CB8AC3E}">
        <p14:creationId xmlns:p14="http://schemas.microsoft.com/office/powerpoint/2010/main" val="213076597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A86CA-67C3-44B6-8950-19B6871F9C2C}"/>
              </a:ext>
            </a:extLst>
          </p:cNvPr>
          <p:cNvSpPr>
            <a:spLocks noGrp="1"/>
          </p:cNvSpPr>
          <p:nvPr>
            <p:ph type="title"/>
          </p:nvPr>
        </p:nvSpPr>
        <p:spPr/>
        <p:txBody>
          <a:bodyPr/>
          <a:lstStyle/>
          <a:p>
            <a:pPr algn="ctr"/>
            <a:r>
              <a:rPr lang="en-US" dirty="0"/>
              <a:t>Linked List – Mid or Tail Insert</a:t>
            </a:r>
          </a:p>
        </p:txBody>
      </p:sp>
      <p:sp>
        <p:nvSpPr>
          <p:cNvPr id="3" name="Content Placeholder 2">
            <a:extLst>
              <a:ext uri="{FF2B5EF4-FFF2-40B4-BE49-F238E27FC236}">
                <a16:creationId xmlns:a16="http://schemas.microsoft.com/office/drawing/2014/main" id="{A0D551C4-C42C-4583-90EA-96934BEEA924}"/>
              </a:ext>
            </a:extLst>
          </p:cNvPr>
          <p:cNvSpPr>
            <a:spLocks noGrp="1"/>
          </p:cNvSpPr>
          <p:nvPr>
            <p:ph idx="1"/>
          </p:nvPr>
        </p:nvSpPr>
        <p:spPr/>
        <p:txBody>
          <a:bodyPr/>
          <a:lstStyle/>
          <a:p>
            <a:pPr marL="0" indent="0">
              <a:buNone/>
            </a:pPr>
            <a:r>
              <a:rPr lang="en-US" dirty="0"/>
              <a:t>If the new item isn't the new head, it's a "mid or tail" insert.</a:t>
            </a:r>
          </a:p>
          <a:p>
            <a:pPr marL="0" indent="0">
              <a:buNone/>
            </a:pPr>
            <a:r>
              <a:rPr lang="en-US" dirty="0"/>
              <a:t>The algorithm is the same for both.</a:t>
            </a:r>
          </a:p>
          <a:p>
            <a:pPr marL="0" indent="0">
              <a:buNone/>
            </a:pPr>
            <a:r>
              <a:rPr lang="en-US" dirty="0"/>
              <a:t>	Traverse until you reach the insertion point.</a:t>
            </a:r>
          </a:p>
          <a:p>
            <a:pPr marL="0" indent="0">
              <a:buNone/>
            </a:pPr>
            <a:r>
              <a:rPr lang="en-US" dirty="0"/>
              <a:t>		Remember, you are looking two data items ahead</a:t>
            </a:r>
          </a:p>
          <a:p>
            <a:pPr marL="0" indent="0">
              <a:buNone/>
            </a:pPr>
            <a:r>
              <a:rPr lang="en-US" dirty="0"/>
              <a:t>	Once the insertion point is reached,</a:t>
            </a:r>
          </a:p>
          <a:p>
            <a:pPr marL="0" indent="0">
              <a:buNone/>
            </a:pPr>
            <a:r>
              <a:rPr lang="en-US" dirty="0"/>
              <a:t>		The new node gets a copy of the next node's pointer</a:t>
            </a:r>
          </a:p>
          <a:p>
            <a:pPr marL="0" indent="0">
              <a:buNone/>
            </a:pPr>
            <a:r>
              <a:rPr lang="en-US" dirty="0"/>
              <a:t>		The next node points to the new node</a:t>
            </a:r>
          </a:p>
          <a:p>
            <a:pPr marL="0" indent="0">
              <a:buNone/>
            </a:pPr>
            <a:r>
              <a:rPr lang="en-US" dirty="0"/>
              <a:t>This works for both a "middle" item or the "tail" item.</a:t>
            </a:r>
          </a:p>
        </p:txBody>
      </p:sp>
    </p:spTree>
    <p:extLst>
      <p:ext uri="{BB962C8B-B14F-4D97-AF65-F5344CB8AC3E}">
        <p14:creationId xmlns:p14="http://schemas.microsoft.com/office/powerpoint/2010/main" val="2459379943"/>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40907-5C23-495E-AF3F-50B04E881D5D}"/>
              </a:ext>
            </a:extLst>
          </p:cNvPr>
          <p:cNvSpPr>
            <a:spLocks noGrp="1"/>
          </p:cNvSpPr>
          <p:nvPr>
            <p:ph type="title"/>
          </p:nvPr>
        </p:nvSpPr>
        <p:spPr/>
        <p:txBody>
          <a:bodyPr/>
          <a:lstStyle/>
          <a:p>
            <a:pPr algn="ctr"/>
            <a:r>
              <a:rPr lang="en-US" dirty="0"/>
              <a:t>Linked List – Mid or Tail Insert</a:t>
            </a:r>
          </a:p>
        </p:txBody>
      </p:sp>
      <p:sp>
        <p:nvSpPr>
          <p:cNvPr id="3" name="Content Placeholder 2">
            <a:extLst>
              <a:ext uri="{FF2B5EF4-FFF2-40B4-BE49-F238E27FC236}">
                <a16:creationId xmlns:a16="http://schemas.microsoft.com/office/drawing/2014/main" id="{DA7981C2-0722-4676-99DF-B1ED86C11327}"/>
              </a:ext>
            </a:extLst>
          </p:cNvPr>
          <p:cNvSpPr>
            <a:spLocks noGrp="1"/>
          </p:cNvSpPr>
          <p:nvPr>
            <p:ph idx="1"/>
          </p:nvPr>
        </p:nvSpPr>
        <p:spPr>
          <a:xfrm>
            <a:off x="838200" y="1825625"/>
            <a:ext cx="10515600" cy="4813170"/>
          </a:xfrm>
        </p:spPr>
        <p:txBody>
          <a:bodyPr/>
          <a:lstStyle/>
          <a:p>
            <a:pPr marL="0" indent="0">
              <a:buNone/>
            </a:pPr>
            <a:r>
              <a:rPr lang="en-US" dirty="0"/>
              <a:t>Pay careful attention to that traversal loop.</a:t>
            </a:r>
          </a:p>
          <a:p>
            <a:pPr marL="0" indent="0">
              <a:buNone/>
            </a:pPr>
            <a:endParaRPr lang="en-US" dirty="0"/>
          </a:p>
        </p:txBody>
      </p:sp>
      <p:pic>
        <p:nvPicPr>
          <p:cNvPr id="4" name="Picture 3">
            <a:extLst>
              <a:ext uri="{FF2B5EF4-FFF2-40B4-BE49-F238E27FC236}">
                <a16:creationId xmlns:a16="http://schemas.microsoft.com/office/drawing/2014/main" id="{CA9F9846-485D-41F6-89DB-428D881C8455}"/>
              </a:ext>
            </a:extLst>
          </p:cNvPr>
          <p:cNvPicPr>
            <a:picLocks noChangeAspect="1"/>
          </p:cNvPicPr>
          <p:nvPr/>
        </p:nvPicPr>
        <p:blipFill>
          <a:blip r:embed="rId2"/>
          <a:stretch>
            <a:fillRect/>
          </a:stretch>
        </p:blipFill>
        <p:spPr>
          <a:xfrm>
            <a:off x="1446995" y="2540173"/>
            <a:ext cx="9298009" cy="3322007"/>
          </a:xfrm>
          <a:prstGeom prst="rect">
            <a:avLst/>
          </a:prstGeom>
        </p:spPr>
      </p:pic>
    </p:spTree>
    <p:extLst>
      <p:ext uri="{BB962C8B-B14F-4D97-AF65-F5344CB8AC3E}">
        <p14:creationId xmlns:p14="http://schemas.microsoft.com/office/powerpoint/2010/main" val="1344868393"/>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40907-5C23-495E-AF3F-50B04E881D5D}"/>
              </a:ext>
            </a:extLst>
          </p:cNvPr>
          <p:cNvSpPr>
            <a:spLocks noGrp="1"/>
          </p:cNvSpPr>
          <p:nvPr>
            <p:ph type="title"/>
          </p:nvPr>
        </p:nvSpPr>
        <p:spPr/>
        <p:txBody>
          <a:bodyPr/>
          <a:lstStyle/>
          <a:p>
            <a:pPr algn="ctr"/>
            <a:r>
              <a:rPr lang="en-US" dirty="0"/>
              <a:t>Linked List – Mid or Tail Insert</a:t>
            </a:r>
          </a:p>
        </p:txBody>
      </p:sp>
      <p:sp>
        <p:nvSpPr>
          <p:cNvPr id="3" name="Content Placeholder 2">
            <a:extLst>
              <a:ext uri="{FF2B5EF4-FFF2-40B4-BE49-F238E27FC236}">
                <a16:creationId xmlns:a16="http://schemas.microsoft.com/office/drawing/2014/main" id="{DA7981C2-0722-4676-99DF-B1ED86C11327}"/>
              </a:ext>
            </a:extLst>
          </p:cNvPr>
          <p:cNvSpPr>
            <a:spLocks noGrp="1"/>
          </p:cNvSpPr>
          <p:nvPr>
            <p:ph idx="1"/>
          </p:nvPr>
        </p:nvSpPr>
        <p:spPr>
          <a:xfrm>
            <a:off x="838200" y="1825625"/>
            <a:ext cx="10515600" cy="4813170"/>
          </a:xfrm>
        </p:spPr>
        <p:txBody>
          <a:bodyPr/>
          <a:lstStyle/>
          <a:p>
            <a:pPr marL="0" indent="0">
              <a:buNone/>
            </a:pPr>
            <a:r>
              <a:rPr lang="en-US" dirty="0"/>
              <a:t>Pay careful attention to that traversal loop.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Note that we always check for NULL before following a pointer.</a:t>
            </a:r>
          </a:p>
          <a:p>
            <a:pPr marL="0" indent="0">
              <a:buNone/>
            </a:pPr>
            <a:endParaRPr lang="en-US" dirty="0"/>
          </a:p>
        </p:txBody>
      </p:sp>
      <p:pic>
        <p:nvPicPr>
          <p:cNvPr id="4" name="Picture 3">
            <a:extLst>
              <a:ext uri="{FF2B5EF4-FFF2-40B4-BE49-F238E27FC236}">
                <a16:creationId xmlns:a16="http://schemas.microsoft.com/office/drawing/2014/main" id="{CA9F9846-485D-41F6-89DB-428D881C8455}"/>
              </a:ext>
            </a:extLst>
          </p:cNvPr>
          <p:cNvPicPr>
            <a:picLocks noChangeAspect="1"/>
          </p:cNvPicPr>
          <p:nvPr/>
        </p:nvPicPr>
        <p:blipFill>
          <a:blip r:embed="rId2"/>
          <a:stretch>
            <a:fillRect/>
          </a:stretch>
        </p:blipFill>
        <p:spPr>
          <a:xfrm>
            <a:off x="1446995" y="2540173"/>
            <a:ext cx="9298009" cy="3322007"/>
          </a:xfrm>
          <a:prstGeom prst="rect">
            <a:avLst/>
          </a:prstGeom>
        </p:spPr>
      </p:pic>
    </p:spTree>
    <p:extLst>
      <p:ext uri="{BB962C8B-B14F-4D97-AF65-F5344CB8AC3E}">
        <p14:creationId xmlns:p14="http://schemas.microsoft.com/office/powerpoint/2010/main" val="554156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3540168"/>
            <a:ext cx="10515600" cy="3100257"/>
          </a:xfrm>
        </p:spPr>
        <p:txBody>
          <a:bodyPr/>
          <a:lstStyle/>
          <a:p>
            <a:pPr marL="0" indent="0">
              <a:buNone/>
            </a:pPr>
            <a:r>
              <a:rPr lang="en-US" dirty="0"/>
              <a:t>Now we insert a new node, Gamma</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spTree>
    <p:extLst>
      <p:ext uri="{BB962C8B-B14F-4D97-AF65-F5344CB8AC3E}">
        <p14:creationId xmlns:p14="http://schemas.microsoft.com/office/powerpoint/2010/main" val="573431891"/>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20195-76B5-4429-A42F-EF18D3D2492F}"/>
              </a:ext>
            </a:extLst>
          </p:cNvPr>
          <p:cNvSpPr>
            <a:spLocks noGrp="1"/>
          </p:cNvSpPr>
          <p:nvPr>
            <p:ph type="title"/>
          </p:nvPr>
        </p:nvSpPr>
        <p:spPr/>
        <p:txBody>
          <a:bodyPr/>
          <a:lstStyle/>
          <a:p>
            <a:pPr algn="ctr"/>
            <a:r>
              <a:rPr lang="en-US" dirty="0"/>
              <a:t>Linked List - Remove</a:t>
            </a:r>
          </a:p>
        </p:txBody>
      </p:sp>
      <p:sp>
        <p:nvSpPr>
          <p:cNvPr id="3" name="Content Placeholder 2">
            <a:extLst>
              <a:ext uri="{FF2B5EF4-FFF2-40B4-BE49-F238E27FC236}">
                <a16:creationId xmlns:a16="http://schemas.microsoft.com/office/drawing/2014/main" id="{5358CCFB-6F02-4D15-BFCA-ACCD59E4B3F3}"/>
              </a:ext>
            </a:extLst>
          </p:cNvPr>
          <p:cNvSpPr>
            <a:spLocks noGrp="1"/>
          </p:cNvSpPr>
          <p:nvPr>
            <p:ph idx="1"/>
          </p:nvPr>
        </p:nvSpPr>
        <p:spPr/>
        <p:txBody>
          <a:bodyPr/>
          <a:lstStyle/>
          <a:p>
            <a:pPr marL="0" indent="0">
              <a:buNone/>
            </a:pPr>
            <a:r>
              <a:rPr lang="en-US" dirty="0"/>
              <a:t>There are two cases to consider for remove:</a:t>
            </a:r>
          </a:p>
          <a:p>
            <a:pPr marL="0" indent="0">
              <a:buNone/>
            </a:pPr>
            <a:endParaRPr lang="en-US" dirty="0"/>
          </a:p>
        </p:txBody>
      </p:sp>
    </p:spTree>
    <p:extLst>
      <p:ext uri="{BB962C8B-B14F-4D97-AF65-F5344CB8AC3E}">
        <p14:creationId xmlns:p14="http://schemas.microsoft.com/office/powerpoint/2010/main" val="264971309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20195-76B5-4429-A42F-EF18D3D2492F}"/>
              </a:ext>
            </a:extLst>
          </p:cNvPr>
          <p:cNvSpPr>
            <a:spLocks noGrp="1"/>
          </p:cNvSpPr>
          <p:nvPr>
            <p:ph type="title"/>
          </p:nvPr>
        </p:nvSpPr>
        <p:spPr/>
        <p:txBody>
          <a:bodyPr/>
          <a:lstStyle/>
          <a:p>
            <a:pPr algn="ctr"/>
            <a:r>
              <a:rPr lang="en-US" dirty="0"/>
              <a:t>Linked List - Remove</a:t>
            </a:r>
          </a:p>
        </p:txBody>
      </p:sp>
      <p:sp>
        <p:nvSpPr>
          <p:cNvPr id="3" name="Content Placeholder 2">
            <a:extLst>
              <a:ext uri="{FF2B5EF4-FFF2-40B4-BE49-F238E27FC236}">
                <a16:creationId xmlns:a16="http://schemas.microsoft.com/office/drawing/2014/main" id="{5358CCFB-6F02-4D15-BFCA-ACCD59E4B3F3}"/>
              </a:ext>
            </a:extLst>
          </p:cNvPr>
          <p:cNvSpPr>
            <a:spLocks noGrp="1"/>
          </p:cNvSpPr>
          <p:nvPr>
            <p:ph idx="1"/>
          </p:nvPr>
        </p:nvSpPr>
        <p:spPr/>
        <p:txBody>
          <a:bodyPr/>
          <a:lstStyle/>
          <a:p>
            <a:pPr marL="0" indent="0">
              <a:buNone/>
            </a:pPr>
            <a:r>
              <a:rPr lang="en-US" dirty="0"/>
              <a:t>There are two cases to consider for remove:</a:t>
            </a:r>
          </a:p>
          <a:p>
            <a:pPr marL="0" indent="0">
              <a:buNone/>
            </a:pPr>
            <a:endParaRPr lang="en-US" dirty="0"/>
          </a:p>
          <a:p>
            <a:pPr marL="0" indent="0">
              <a:buNone/>
            </a:pPr>
            <a:r>
              <a:rPr lang="en-US" dirty="0"/>
              <a:t>	Item to be removed is the head</a:t>
            </a:r>
          </a:p>
        </p:txBody>
      </p:sp>
    </p:spTree>
    <p:extLst>
      <p:ext uri="{BB962C8B-B14F-4D97-AF65-F5344CB8AC3E}">
        <p14:creationId xmlns:p14="http://schemas.microsoft.com/office/powerpoint/2010/main" val="349076621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20195-76B5-4429-A42F-EF18D3D2492F}"/>
              </a:ext>
            </a:extLst>
          </p:cNvPr>
          <p:cNvSpPr>
            <a:spLocks noGrp="1"/>
          </p:cNvSpPr>
          <p:nvPr>
            <p:ph type="title"/>
          </p:nvPr>
        </p:nvSpPr>
        <p:spPr/>
        <p:txBody>
          <a:bodyPr/>
          <a:lstStyle/>
          <a:p>
            <a:pPr algn="ctr"/>
            <a:r>
              <a:rPr lang="en-US" dirty="0"/>
              <a:t>Linked List - Remove</a:t>
            </a:r>
          </a:p>
        </p:txBody>
      </p:sp>
      <p:sp>
        <p:nvSpPr>
          <p:cNvPr id="3" name="Content Placeholder 2">
            <a:extLst>
              <a:ext uri="{FF2B5EF4-FFF2-40B4-BE49-F238E27FC236}">
                <a16:creationId xmlns:a16="http://schemas.microsoft.com/office/drawing/2014/main" id="{5358CCFB-6F02-4D15-BFCA-ACCD59E4B3F3}"/>
              </a:ext>
            </a:extLst>
          </p:cNvPr>
          <p:cNvSpPr>
            <a:spLocks noGrp="1"/>
          </p:cNvSpPr>
          <p:nvPr>
            <p:ph idx="1"/>
          </p:nvPr>
        </p:nvSpPr>
        <p:spPr/>
        <p:txBody>
          <a:bodyPr/>
          <a:lstStyle/>
          <a:p>
            <a:pPr marL="0" indent="0">
              <a:buNone/>
            </a:pPr>
            <a:r>
              <a:rPr lang="en-US" dirty="0"/>
              <a:t>There are two cases to consider for remove:</a:t>
            </a:r>
          </a:p>
          <a:p>
            <a:pPr marL="0" indent="0">
              <a:buNone/>
            </a:pPr>
            <a:endParaRPr lang="en-US" dirty="0"/>
          </a:p>
          <a:p>
            <a:pPr marL="0" indent="0">
              <a:buNone/>
            </a:pPr>
            <a:r>
              <a:rPr lang="en-US" dirty="0"/>
              <a:t>	Item to be removed is the head</a:t>
            </a:r>
          </a:p>
          <a:p>
            <a:pPr marL="0" indent="0">
              <a:buNone/>
            </a:pPr>
            <a:r>
              <a:rPr lang="en-US" dirty="0"/>
              <a:t>	Item to be removed is </a:t>
            </a:r>
            <a:r>
              <a:rPr lang="en-US" i="1" dirty="0"/>
              <a:t>not</a:t>
            </a:r>
            <a:r>
              <a:rPr lang="en-US" dirty="0"/>
              <a:t> the head</a:t>
            </a:r>
          </a:p>
        </p:txBody>
      </p:sp>
    </p:spTree>
    <p:extLst>
      <p:ext uri="{BB962C8B-B14F-4D97-AF65-F5344CB8AC3E}">
        <p14:creationId xmlns:p14="http://schemas.microsoft.com/office/powerpoint/2010/main" val="253382173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20195-76B5-4429-A42F-EF18D3D2492F}"/>
              </a:ext>
            </a:extLst>
          </p:cNvPr>
          <p:cNvSpPr>
            <a:spLocks noGrp="1"/>
          </p:cNvSpPr>
          <p:nvPr>
            <p:ph type="title"/>
          </p:nvPr>
        </p:nvSpPr>
        <p:spPr/>
        <p:txBody>
          <a:bodyPr/>
          <a:lstStyle/>
          <a:p>
            <a:pPr algn="ctr"/>
            <a:r>
              <a:rPr lang="en-US" dirty="0"/>
              <a:t>Linked List – Head Remove</a:t>
            </a:r>
          </a:p>
        </p:txBody>
      </p:sp>
      <p:sp>
        <p:nvSpPr>
          <p:cNvPr id="3" name="Content Placeholder 2">
            <a:extLst>
              <a:ext uri="{FF2B5EF4-FFF2-40B4-BE49-F238E27FC236}">
                <a16:creationId xmlns:a16="http://schemas.microsoft.com/office/drawing/2014/main" id="{5358CCFB-6F02-4D15-BFCA-ACCD59E4B3F3}"/>
              </a:ext>
            </a:extLst>
          </p:cNvPr>
          <p:cNvSpPr>
            <a:spLocks noGrp="1"/>
          </p:cNvSpPr>
          <p:nvPr>
            <p:ph idx="1"/>
          </p:nvPr>
        </p:nvSpPr>
        <p:spPr/>
        <p:txBody>
          <a:bodyPr/>
          <a:lstStyle/>
          <a:p>
            <a:pPr marL="0" indent="0">
              <a:buNone/>
            </a:pPr>
            <a:r>
              <a:rPr lang="en-US" dirty="0"/>
              <a:t>To remove the head, just set the "head' pointer to the next item.</a:t>
            </a:r>
          </a:p>
        </p:txBody>
      </p:sp>
      <p:pic>
        <p:nvPicPr>
          <p:cNvPr id="5" name="Picture 4">
            <a:extLst>
              <a:ext uri="{FF2B5EF4-FFF2-40B4-BE49-F238E27FC236}">
                <a16:creationId xmlns:a16="http://schemas.microsoft.com/office/drawing/2014/main" id="{44F70CA6-7572-4195-98F9-11887CA2B42D}"/>
              </a:ext>
            </a:extLst>
          </p:cNvPr>
          <p:cNvPicPr>
            <a:picLocks noChangeAspect="1"/>
          </p:cNvPicPr>
          <p:nvPr/>
        </p:nvPicPr>
        <p:blipFill>
          <a:blip r:embed="rId2"/>
          <a:stretch>
            <a:fillRect/>
          </a:stretch>
        </p:blipFill>
        <p:spPr>
          <a:xfrm>
            <a:off x="2614613" y="2592562"/>
            <a:ext cx="6005401" cy="2994047"/>
          </a:xfrm>
          <a:prstGeom prst="rect">
            <a:avLst/>
          </a:prstGeom>
        </p:spPr>
      </p:pic>
    </p:spTree>
    <p:extLst>
      <p:ext uri="{BB962C8B-B14F-4D97-AF65-F5344CB8AC3E}">
        <p14:creationId xmlns:p14="http://schemas.microsoft.com/office/powerpoint/2010/main" val="313890999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20195-76B5-4429-A42F-EF18D3D2492F}"/>
              </a:ext>
            </a:extLst>
          </p:cNvPr>
          <p:cNvSpPr>
            <a:spLocks noGrp="1"/>
          </p:cNvSpPr>
          <p:nvPr>
            <p:ph type="title"/>
          </p:nvPr>
        </p:nvSpPr>
        <p:spPr/>
        <p:txBody>
          <a:bodyPr/>
          <a:lstStyle/>
          <a:p>
            <a:pPr algn="ctr"/>
            <a:r>
              <a:rPr lang="en-US" dirty="0"/>
              <a:t>Linked List – Head Remove</a:t>
            </a:r>
          </a:p>
        </p:txBody>
      </p:sp>
      <p:sp>
        <p:nvSpPr>
          <p:cNvPr id="3" name="Content Placeholder 2">
            <a:extLst>
              <a:ext uri="{FF2B5EF4-FFF2-40B4-BE49-F238E27FC236}">
                <a16:creationId xmlns:a16="http://schemas.microsoft.com/office/drawing/2014/main" id="{5358CCFB-6F02-4D15-BFCA-ACCD59E4B3F3}"/>
              </a:ext>
            </a:extLst>
          </p:cNvPr>
          <p:cNvSpPr>
            <a:spLocks noGrp="1"/>
          </p:cNvSpPr>
          <p:nvPr>
            <p:ph idx="1"/>
          </p:nvPr>
        </p:nvSpPr>
        <p:spPr>
          <a:xfrm>
            <a:off x="838200" y="1825625"/>
            <a:ext cx="10515600" cy="4838222"/>
          </a:xfrm>
        </p:spPr>
        <p:txBody>
          <a:bodyPr>
            <a:normAutofit/>
          </a:bodyPr>
          <a:lstStyle/>
          <a:p>
            <a:pPr marL="0" indent="0">
              <a:buNone/>
            </a:pPr>
            <a:r>
              <a:rPr lang="en-US" dirty="0"/>
              <a:t>To remove the head, just set the "head' pointer to the next item.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Delete returns a bool to indicate success or failure; that's the "status."</a:t>
            </a:r>
          </a:p>
        </p:txBody>
      </p:sp>
      <p:pic>
        <p:nvPicPr>
          <p:cNvPr id="5" name="Picture 4">
            <a:extLst>
              <a:ext uri="{FF2B5EF4-FFF2-40B4-BE49-F238E27FC236}">
                <a16:creationId xmlns:a16="http://schemas.microsoft.com/office/drawing/2014/main" id="{3946CDEC-1105-4D6E-B799-E096B72DC048}"/>
              </a:ext>
            </a:extLst>
          </p:cNvPr>
          <p:cNvPicPr>
            <a:picLocks noChangeAspect="1"/>
          </p:cNvPicPr>
          <p:nvPr/>
        </p:nvPicPr>
        <p:blipFill>
          <a:blip r:embed="rId2"/>
          <a:stretch>
            <a:fillRect/>
          </a:stretch>
        </p:blipFill>
        <p:spPr>
          <a:xfrm>
            <a:off x="2614613" y="2592562"/>
            <a:ext cx="6005401" cy="2994047"/>
          </a:xfrm>
          <a:prstGeom prst="rect">
            <a:avLst/>
          </a:prstGeom>
        </p:spPr>
      </p:pic>
    </p:spTree>
    <p:extLst>
      <p:ext uri="{BB962C8B-B14F-4D97-AF65-F5344CB8AC3E}">
        <p14:creationId xmlns:p14="http://schemas.microsoft.com/office/powerpoint/2010/main" val="454077978"/>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20195-76B5-4429-A42F-EF18D3D2492F}"/>
              </a:ext>
            </a:extLst>
          </p:cNvPr>
          <p:cNvSpPr>
            <a:spLocks noGrp="1"/>
          </p:cNvSpPr>
          <p:nvPr>
            <p:ph type="title"/>
          </p:nvPr>
        </p:nvSpPr>
        <p:spPr/>
        <p:txBody>
          <a:bodyPr/>
          <a:lstStyle/>
          <a:p>
            <a:pPr algn="ctr"/>
            <a:r>
              <a:rPr lang="en-US" dirty="0"/>
              <a:t>Linked List – Head Remove</a:t>
            </a:r>
          </a:p>
        </p:txBody>
      </p:sp>
      <p:sp>
        <p:nvSpPr>
          <p:cNvPr id="3" name="Content Placeholder 2">
            <a:extLst>
              <a:ext uri="{FF2B5EF4-FFF2-40B4-BE49-F238E27FC236}">
                <a16:creationId xmlns:a16="http://schemas.microsoft.com/office/drawing/2014/main" id="{5358CCFB-6F02-4D15-BFCA-ACCD59E4B3F3}"/>
              </a:ext>
            </a:extLst>
          </p:cNvPr>
          <p:cNvSpPr>
            <a:spLocks noGrp="1"/>
          </p:cNvSpPr>
          <p:nvPr>
            <p:ph idx="1"/>
          </p:nvPr>
        </p:nvSpPr>
        <p:spPr>
          <a:xfrm>
            <a:off x="838200" y="1825625"/>
            <a:ext cx="10515600" cy="4838222"/>
          </a:xfrm>
        </p:spPr>
        <p:txBody>
          <a:bodyPr>
            <a:normAutofit/>
          </a:bodyPr>
          <a:lstStyle/>
          <a:p>
            <a:pPr marL="0" indent="0">
              <a:buNone/>
            </a:pPr>
            <a:r>
              <a:rPr lang="en-US" dirty="0"/>
              <a:t>To remove the head, just set the "head' pointer to the next item.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But what's the point of "t" and "delete t" ???</a:t>
            </a:r>
          </a:p>
        </p:txBody>
      </p:sp>
      <p:pic>
        <p:nvPicPr>
          <p:cNvPr id="5" name="Picture 4">
            <a:extLst>
              <a:ext uri="{FF2B5EF4-FFF2-40B4-BE49-F238E27FC236}">
                <a16:creationId xmlns:a16="http://schemas.microsoft.com/office/drawing/2014/main" id="{3946CDEC-1105-4D6E-B799-E096B72DC048}"/>
              </a:ext>
            </a:extLst>
          </p:cNvPr>
          <p:cNvPicPr>
            <a:picLocks noChangeAspect="1"/>
          </p:cNvPicPr>
          <p:nvPr/>
        </p:nvPicPr>
        <p:blipFill>
          <a:blip r:embed="rId2"/>
          <a:stretch>
            <a:fillRect/>
          </a:stretch>
        </p:blipFill>
        <p:spPr>
          <a:xfrm>
            <a:off x="2614613" y="2592562"/>
            <a:ext cx="6005401" cy="2994047"/>
          </a:xfrm>
          <a:prstGeom prst="rect">
            <a:avLst/>
          </a:prstGeom>
        </p:spPr>
      </p:pic>
    </p:spTree>
    <p:extLst>
      <p:ext uri="{BB962C8B-B14F-4D97-AF65-F5344CB8AC3E}">
        <p14:creationId xmlns:p14="http://schemas.microsoft.com/office/powerpoint/2010/main" val="363068038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2A73E-696C-4407-B986-474E6341AFC2}"/>
              </a:ext>
            </a:extLst>
          </p:cNvPr>
          <p:cNvSpPr>
            <a:spLocks noGrp="1"/>
          </p:cNvSpPr>
          <p:nvPr>
            <p:ph type="title"/>
          </p:nvPr>
        </p:nvSpPr>
        <p:spPr/>
        <p:txBody>
          <a:bodyPr/>
          <a:lstStyle/>
          <a:p>
            <a:pPr algn="ctr"/>
            <a:r>
              <a:rPr lang="en-US" dirty="0"/>
              <a:t>Memory Management in C++</a:t>
            </a:r>
          </a:p>
        </p:txBody>
      </p:sp>
      <p:sp>
        <p:nvSpPr>
          <p:cNvPr id="3" name="Content Placeholder 2">
            <a:extLst>
              <a:ext uri="{FF2B5EF4-FFF2-40B4-BE49-F238E27FC236}">
                <a16:creationId xmlns:a16="http://schemas.microsoft.com/office/drawing/2014/main" id="{4565AA0B-85A0-42FE-B433-36C8E58B23A0}"/>
              </a:ext>
            </a:extLst>
          </p:cNvPr>
          <p:cNvSpPr>
            <a:spLocks noGrp="1"/>
          </p:cNvSpPr>
          <p:nvPr>
            <p:ph idx="1"/>
          </p:nvPr>
        </p:nvSpPr>
        <p:spPr/>
        <p:txBody>
          <a:bodyPr/>
          <a:lstStyle/>
          <a:p>
            <a:pPr marL="0" indent="0">
              <a:buNone/>
            </a:pPr>
            <a:r>
              <a:rPr lang="en-US" dirty="0"/>
              <a:t>Memory management in C++ is </a:t>
            </a:r>
            <a:r>
              <a:rPr lang="en-US" i="1" dirty="0"/>
              <a:t>not </a:t>
            </a:r>
            <a:r>
              <a:rPr lang="en-US" dirty="0"/>
              <a:t>automatic, as in other languages.</a:t>
            </a:r>
          </a:p>
          <a:p>
            <a:pPr marL="0" indent="0">
              <a:buNone/>
            </a:pPr>
            <a:endParaRPr lang="en-US" dirty="0"/>
          </a:p>
        </p:txBody>
      </p:sp>
    </p:spTree>
    <p:extLst>
      <p:ext uri="{BB962C8B-B14F-4D97-AF65-F5344CB8AC3E}">
        <p14:creationId xmlns:p14="http://schemas.microsoft.com/office/powerpoint/2010/main" val="298402681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2A73E-696C-4407-B986-474E6341AFC2}"/>
              </a:ext>
            </a:extLst>
          </p:cNvPr>
          <p:cNvSpPr>
            <a:spLocks noGrp="1"/>
          </p:cNvSpPr>
          <p:nvPr>
            <p:ph type="title"/>
          </p:nvPr>
        </p:nvSpPr>
        <p:spPr/>
        <p:txBody>
          <a:bodyPr/>
          <a:lstStyle/>
          <a:p>
            <a:pPr algn="ctr"/>
            <a:r>
              <a:rPr lang="en-US" dirty="0"/>
              <a:t>Memory Management in C++</a:t>
            </a:r>
          </a:p>
        </p:txBody>
      </p:sp>
      <p:sp>
        <p:nvSpPr>
          <p:cNvPr id="3" name="Content Placeholder 2">
            <a:extLst>
              <a:ext uri="{FF2B5EF4-FFF2-40B4-BE49-F238E27FC236}">
                <a16:creationId xmlns:a16="http://schemas.microsoft.com/office/drawing/2014/main" id="{4565AA0B-85A0-42FE-B433-36C8E58B23A0}"/>
              </a:ext>
            </a:extLst>
          </p:cNvPr>
          <p:cNvSpPr>
            <a:spLocks noGrp="1"/>
          </p:cNvSpPr>
          <p:nvPr>
            <p:ph idx="1"/>
          </p:nvPr>
        </p:nvSpPr>
        <p:spPr/>
        <p:txBody>
          <a:bodyPr/>
          <a:lstStyle/>
          <a:p>
            <a:pPr marL="0" indent="0">
              <a:buNone/>
            </a:pPr>
            <a:r>
              <a:rPr lang="en-US" dirty="0"/>
              <a:t>Memory management in C++ is </a:t>
            </a:r>
            <a:r>
              <a:rPr lang="en-US" i="1" dirty="0"/>
              <a:t>not </a:t>
            </a:r>
            <a:r>
              <a:rPr lang="en-US" dirty="0"/>
              <a:t>automatic, as in other languages.</a:t>
            </a:r>
          </a:p>
          <a:p>
            <a:pPr marL="0" indent="0">
              <a:buNone/>
            </a:pPr>
            <a:endParaRPr lang="en-US" dirty="0"/>
          </a:p>
          <a:p>
            <a:pPr marL="0" indent="0">
              <a:buNone/>
            </a:pPr>
            <a:r>
              <a:rPr lang="en-US" dirty="0"/>
              <a:t>Advantage: it's faster and the programmer has complete control.</a:t>
            </a:r>
          </a:p>
        </p:txBody>
      </p:sp>
    </p:spTree>
    <p:extLst>
      <p:ext uri="{BB962C8B-B14F-4D97-AF65-F5344CB8AC3E}">
        <p14:creationId xmlns:p14="http://schemas.microsoft.com/office/powerpoint/2010/main" val="511496096"/>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2A73E-696C-4407-B986-474E6341AFC2}"/>
              </a:ext>
            </a:extLst>
          </p:cNvPr>
          <p:cNvSpPr>
            <a:spLocks noGrp="1"/>
          </p:cNvSpPr>
          <p:nvPr>
            <p:ph type="title"/>
          </p:nvPr>
        </p:nvSpPr>
        <p:spPr/>
        <p:txBody>
          <a:bodyPr/>
          <a:lstStyle/>
          <a:p>
            <a:pPr algn="ctr"/>
            <a:r>
              <a:rPr lang="en-US" dirty="0"/>
              <a:t>Memory Management in C++</a:t>
            </a:r>
          </a:p>
        </p:txBody>
      </p:sp>
      <p:sp>
        <p:nvSpPr>
          <p:cNvPr id="3" name="Content Placeholder 2">
            <a:extLst>
              <a:ext uri="{FF2B5EF4-FFF2-40B4-BE49-F238E27FC236}">
                <a16:creationId xmlns:a16="http://schemas.microsoft.com/office/drawing/2014/main" id="{4565AA0B-85A0-42FE-B433-36C8E58B23A0}"/>
              </a:ext>
            </a:extLst>
          </p:cNvPr>
          <p:cNvSpPr>
            <a:spLocks noGrp="1"/>
          </p:cNvSpPr>
          <p:nvPr>
            <p:ph idx="1"/>
          </p:nvPr>
        </p:nvSpPr>
        <p:spPr/>
        <p:txBody>
          <a:bodyPr/>
          <a:lstStyle/>
          <a:p>
            <a:pPr marL="0" indent="0">
              <a:buNone/>
            </a:pPr>
            <a:r>
              <a:rPr lang="en-US" dirty="0"/>
              <a:t>Memory management in C++ is </a:t>
            </a:r>
            <a:r>
              <a:rPr lang="en-US" i="1" dirty="0"/>
              <a:t>not </a:t>
            </a:r>
            <a:r>
              <a:rPr lang="en-US" dirty="0"/>
              <a:t>automatic, as in other languages.</a:t>
            </a:r>
          </a:p>
          <a:p>
            <a:pPr marL="0" indent="0">
              <a:buNone/>
            </a:pPr>
            <a:endParaRPr lang="en-US" dirty="0"/>
          </a:p>
          <a:p>
            <a:pPr marL="0" indent="0">
              <a:buNone/>
            </a:pPr>
            <a:r>
              <a:rPr lang="en-US" dirty="0"/>
              <a:t>Advantage: it's faster and the programmer has complete control.</a:t>
            </a:r>
          </a:p>
          <a:p>
            <a:pPr marL="0" indent="0">
              <a:buNone/>
            </a:pPr>
            <a:r>
              <a:rPr lang="en-US" dirty="0"/>
              <a:t>Disadvantage: do it correctly or you'll have memory leaks, or worse.</a:t>
            </a:r>
          </a:p>
          <a:p>
            <a:pPr marL="0" indent="0">
              <a:buNone/>
            </a:pPr>
            <a:endParaRPr lang="en-US" dirty="0"/>
          </a:p>
        </p:txBody>
      </p:sp>
    </p:spTree>
    <p:extLst>
      <p:ext uri="{BB962C8B-B14F-4D97-AF65-F5344CB8AC3E}">
        <p14:creationId xmlns:p14="http://schemas.microsoft.com/office/powerpoint/2010/main" val="202877317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2A73E-696C-4407-B986-474E6341AFC2}"/>
              </a:ext>
            </a:extLst>
          </p:cNvPr>
          <p:cNvSpPr>
            <a:spLocks noGrp="1"/>
          </p:cNvSpPr>
          <p:nvPr>
            <p:ph type="title"/>
          </p:nvPr>
        </p:nvSpPr>
        <p:spPr/>
        <p:txBody>
          <a:bodyPr/>
          <a:lstStyle/>
          <a:p>
            <a:pPr algn="ctr"/>
            <a:r>
              <a:rPr lang="en-US" dirty="0"/>
              <a:t>Memory Management in C++</a:t>
            </a:r>
          </a:p>
        </p:txBody>
      </p:sp>
      <p:sp>
        <p:nvSpPr>
          <p:cNvPr id="3" name="Content Placeholder 2">
            <a:extLst>
              <a:ext uri="{FF2B5EF4-FFF2-40B4-BE49-F238E27FC236}">
                <a16:creationId xmlns:a16="http://schemas.microsoft.com/office/drawing/2014/main" id="{4565AA0B-85A0-42FE-B433-36C8E58B23A0}"/>
              </a:ext>
            </a:extLst>
          </p:cNvPr>
          <p:cNvSpPr>
            <a:spLocks noGrp="1"/>
          </p:cNvSpPr>
          <p:nvPr>
            <p:ph idx="1"/>
          </p:nvPr>
        </p:nvSpPr>
        <p:spPr/>
        <p:txBody>
          <a:bodyPr/>
          <a:lstStyle/>
          <a:p>
            <a:pPr marL="0" indent="0">
              <a:buNone/>
            </a:pPr>
            <a:r>
              <a:rPr lang="en-US" dirty="0"/>
              <a:t>Memory management in C++ is </a:t>
            </a:r>
            <a:r>
              <a:rPr lang="en-US" i="1" dirty="0"/>
              <a:t>not </a:t>
            </a:r>
            <a:r>
              <a:rPr lang="en-US" dirty="0"/>
              <a:t>automatic, as in other languages.</a:t>
            </a:r>
          </a:p>
          <a:p>
            <a:pPr marL="0" indent="0">
              <a:buNone/>
            </a:pPr>
            <a:endParaRPr lang="en-US" dirty="0"/>
          </a:p>
          <a:p>
            <a:pPr marL="0" indent="0">
              <a:buNone/>
            </a:pPr>
            <a:r>
              <a:rPr lang="en-US" dirty="0"/>
              <a:t>Advantage: it's faster and the programmer has complete control.</a:t>
            </a:r>
          </a:p>
          <a:p>
            <a:pPr marL="0" indent="0">
              <a:buNone/>
            </a:pPr>
            <a:r>
              <a:rPr lang="en-US" dirty="0"/>
              <a:t>Disadvantage: do it correctly or you'll have memory leaks, or worse.</a:t>
            </a:r>
          </a:p>
          <a:p>
            <a:pPr marL="0" indent="0">
              <a:buNone/>
            </a:pPr>
            <a:endParaRPr lang="en-US" dirty="0"/>
          </a:p>
          <a:p>
            <a:pPr marL="0" indent="0">
              <a:buNone/>
            </a:pPr>
            <a:r>
              <a:rPr lang="en-US" dirty="0">
                <a:solidFill>
                  <a:srgbClr val="FF0000"/>
                </a:solidFill>
              </a:rPr>
              <a:t>Any data item in a C++ program that is instantiated with "new"</a:t>
            </a:r>
          </a:p>
          <a:p>
            <a:pPr marL="0" indent="0">
              <a:buNone/>
            </a:pPr>
            <a:r>
              <a:rPr lang="en-US" dirty="0">
                <a:solidFill>
                  <a:srgbClr val="FF0000"/>
                </a:solidFill>
              </a:rPr>
              <a:t>must have a corresponding "delete."</a:t>
            </a:r>
          </a:p>
        </p:txBody>
      </p:sp>
    </p:spTree>
    <p:extLst>
      <p:ext uri="{BB962C8B-B14F-4D97-AF65-F5344CB8AC3E}">
        <p14:creationId xmlns:p14="http://schemas.microsoft.com/office/powerpoint/2010/main" val="3106371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3540168"/>
            <a:ext cx="10515600" cy="3100257"/>
          </a:xfrm>
        </p:spPr>
        <p:txBody>
          <a:bodyPr/>
          <a:lstStyle/>
          <a:p>
            <a:pPr marL="0" indent="0">
              <a:buNone/>
            </a:pPr>
            <a:r>
              <a:rPr lang="en-US" dirty="0"/>
              <a:t>Now we insert a new node, Gamma</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spTree>
    <p:extLst>
      <p:ext uri="{BB962C8B-B14F-4D97-AF65-F5344CB8AC3E}">
        <p14:creationId xmlns:p14="http://schemas.microsoft.com/office/powerpoint/2010/main" val="1827563413"/>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2A73E-696C-4407-B986-474E6341AFC2}"/>
              </a:ext>
            </a:extLst>
          </p:cNvPr>
          <p:cNvSpPr>
            <a:spLocks noGrp="1"/>
          </p:cNvSpPr>
          <p:nvPr>
            <p:ph type="title"/>
          </p:nvPr>
        </p:nvSpPr>
        <p:spPr/>
        <p:txBody>
          <a:bodyPr/>
          <a:lstStyle/>
          <a:p>
            <a:pPr algn="ctr"/>
            <a:r>
              <a:rPr lang="en-US" dirty="0"/>
              <a:t>Memory Management in C++</a:t>
            </a:r>
          </a:p>
        </p:txBody>
      </p:sp>
      <p:sp>
        <p:nvSpPr>
          <p:cNvPr id="3" name="Content Placeholder 2">
            <a:extLst>
              <a:ext uri="{FF2B5EF4-FFF2-40B4-BE49-F238E27FC236}">
                <a16:creationId xmlns:a16="http://schemas.microsoft.com/office/drawing/2014/main" id="{4565AA0B-85A0-42FE-B433-36C8E58B23A0}"/>
              </a:ext>
            </a:extLst>
          </p:cNvPr>
          <p:cNvSpPr>
            <a:spLocks noGrp="1"/>
          </p:cNvSpPr>
          <p:nvPr>
            <p:ph idx="1"/>
          </p:nvPr>
        </p:nvSpPr>
        <p:spPr>
          <a:xfrm>
            <a:off x="838200" y="1825625"/>
            <a:ext cx="10515600" cy="4667250"/>
          </a:xfrm>
        </p:spPr>
        <p:txBody>
          <a:bodyPr>
            <a:normAutofit/>
          </a:bodyPr>
          <a:lstStyle/>
          <a:p>
            <a:pPr marL="0" indent="0">
              <a:buNone/>
            </a:pPr>
            <a:r>
              <a:rPr lang="en-US" dirty="0"/>
              <a:t>Memory management in C++ is </a:t>
            </a:r>
            <a:r>
              <a:rPr lang="en-US" i="1" dirty="0"/>
              <a:t>not </a:t>
            </a:r>
            <a:r>
              <a:rPr lang="en-US" dirty="0"/>
              <a:t>automatic, as in other languages.</a:t>
            </a:r>
          </a:p>
          <a:p>
            <a:pPr marL="0" indent="0">
              <a:buNone/>
            </a:pPr>
            <a:endParaRPr lang="en-US" dirty="0"/>
          </a:p>
          <a:p>
            <a:pPr marL="0" indent="0">
              <a:buNone/>
            </a:pPr>
            <a:r>
              <a:rPr lang="en-US" dirty="0"/>
              <a:t>Advantage: it's faster and the programmer has complete control.</a:t>
            </a:r>
          </a:p>
          <a:p>
            <a:pPr marL="0" indent="0">
              <a:buNone/>
            </a:pPr>
            <a:r>
              <a:rPr lang="en-US" dirty="0"/>
              <a:t>Disadvantage: do it correctly or you'll have memory leaks, or worse.</a:t>
            </a:r>
          </a:p>
          <a:p>
            <a:pPr marL="0" indent="0">
              <a:buNone/>
            </a:pPr>
            <a:endParaRPr lang="en-US" dirty="0"/>
          </a:p>
          <a:p>
            <a:pPr marL="0" indent="0">
              <a:buNone/>
            </a:pPr>
            <a:r>
              <a:rPr lang="en-US" dirty="0">
                <a:solidFill>
                  <a:srgbClr val="FF0000"/>
                </a:solidFill>
              </a:rPr>
              <a:t>Any data item in a C++ program that is instantiated with "new"</a:t>
            </a:r>
          </a:p>
          <a:p>
            <a:pPr marL="0" indent="0">
              <a:buNone/>
            </a:pPr>
            <a:r>
              <a:rPr lang="en-US" dirty="0">
                <a:solidFill>
                  <a:srgbClr val="FF0000"/>
                </a:solidFill>
              </a:rPr>
              <a:t>must have a corresponding "delete."</a:t>
            </a:r>
          </a:p>
          <a:p>
            <a:pPr marL="0" indent="0">
              <a:buNone/>
            </a:pPr>
            <a:endParaRPr lang="en-US" dirty="0">
              <a:solidFill>
                <a:srgbClr val="FF0000"/>
              </a:solidFill>
            </a:endParaRPr>
          </a:p>
          <a:p>
            <a:pPr marL="0" indent="0">
              <a:buNone/>
            </a:pPr>
            <a:r>
              <a:rPr lang="en-US" dirty="0"/>
              <a:t>And that is why our function is called "remove" rather than delete.</a:t>
            </a:r>
          </a:p>
        </p:txBody>
      </p:sp>
    </p:spTree>
    <p:extLst>
      <p:ext uri="{BB962C8B-B14F-4D97-AF65-F5344CB8AC3E}">
        <p14:creationId xmlns:p14="http://schemas.microsoft.com/office/powerpoint/2010/main" val="147840348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7606-E393-49E9-8275-43F6A9C246E9}"/>
              </a:ext>
            </a:extLst>
          </p:cNvPr>
          <p:cNvSpPr>
            <a:spLocks noGrp="1"/>
          </p:cNvSpPr>
          <p:nvPr>
            <p:ph type="title"/>
          </p:nvPr>
        </p:nvSpPr>
        <p:spPr/>
        <p:txBody>
          <a:bodyPr/>
          <a:lstStyle/>
          <a:p>
            <a:pPr algn="ctr"/>
            <a:r>
              <a:rPr lang="en-US" dirty="0"/>
              <a:t>Linked List – Remove</a:t>
            </a:r>
          </a:p>
        </p:txBody>
      </p:sp>
      <p:sp>
        <p:nvSpPr>
          <p:cNvPr id="3" name="Content Placeholder 2">
            <a:extLst>
              <a:ext uri="{FF2B5EF4-FFF2-40B4-BE49-F238E27FC236}">
                <a16:creationId xmlns:a16="http://schemas.microsoft.com/office/drawing/2014/main" id="{13AB01D5-3D8F-492C-88CD-A3968DB4CAFB}"/>
              </a:ext>
            </a:extLst>
          </p:cNvPr>
          <p:cNvSpPr>
            <a:spLocks noGrp="1"/>
          </p:cNvSpPr>
          <p:nvPr>
            <p:ph idx="1"/>
          </p:nvPr>
        </p:nvSpPr>
        <p:spPr/>
        <p:txBody>
          <a:bodyPr>
            <a:normAutofit/>
          </a:bodyPr>
          <a:lstStyle/>
          <a:p>
            <a:pPr marL="0" indent="0">
              <a:buNone/>
            </a:pPr>
            <a:r>
              <a:rPr lang="en-US" dirty="0"/>
              <a:t>Simply cutting the item out of our Linked List isn't enough.</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3594228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7606-E393-49E9-8275-43F6A9C246E9}"/>
              </a:ext>
            </a:extLst>
          </p:cNvPr>
          <p:cNvSpPr>
            <a:spLocks noGrp="1"/>
          </p:cNvSpPr>
          <p:nvPr>
            <p:ph type="title"/>
          </p:nvPr>
        </p:nvSpPr>
        <p:spPr/>
        <p:txBody>
          <a:bodyPr/>
          <a:lstStyle/>
          <a:p>
            <a:pPr algn="ctr"/>
            <a:r>
              <a:rPr lang="en-US" dirty="0"/>
              <a:t>Linked List – Remove</a:t>
            </a:r>
          </a:p>
        </p:txBody>
      </p:sp>
      <p:sp>
        <p:nvSpPr>
          <p:cNvPr id="3" name="Content Placeholder 2">
            <a:extLst>
              <a:ext uri="{FF2B5EF4-FFF2-40B4-BE49-F238E27FC236}">
                <a16:creationId xmlns:a16="http://schemas.microsoft.com/office/drawing/2014/main" id="{13AB01D5-3D8F-492C-88CD-A3968DB4CAFB}"/>
              </a:ext>
            </a:extLst>
          </p:cNvPr>
          <p:cNvSpPr>
            <a:spLocks noGrp="1"/>
          </p:cNvSpPr>
          <p:nvPr>
            <p:ph idx="1"/>
          </p:nvPr>
        </p:nvSpPr>
        <p:spPr/>
        <p:txBody>
          <a:bodyPr>
            <a:normAutofit/>
          </a:bodyPr>
          <a:lstStyle/>
          <a:p>
            <a:pPr marL="0" indent="0">
              <a:buNone/>
            </a:pPr>
            <a:r>
              <a:rPr lang="en-US" dirty="0"/>
              <a:t>Simply cutting the item out of our Linked List isn't enough.</a:t>
            </a:r>
          </a:p>
          <a:p>
            <a:pPr marL="0" indent="0">
              <a:buNone/>
            </a:pPr>
            <a:endParaRPr lang="en-US" dirty="0"/>
          </a:p>
          <a:p>
            <a:pPr marL="0" indent="0">
              <a:buNone/>
            </a:pPr>
            <a:r>
              <a:rPr lang="en-US" dirty="0"/>
              <a:t>Since those </a:t>
            </a:r>
            <a:r>
              <a:rPr lang="en-US" dirty="0" err="1"/>
              <a:t>LinkedListNodes</a:t>
            </a:r>
            <a:r>
              <a:rPr lang="en-US" dirty="0"/>
              <a:t> entered our program with "new,"</a:t>
            </a:r>
          </a:p>
          <a:p>
            <a:pPr marL="0" indent="0">
              <a:buNone/>
            </a:pPr>
            <a:r>
              <a:rPr lang="en-US" dirty="0"/>
              <a:t>they must be discarded with "delete."</a:t>
            </a:r>
          </a:p>
          <a:p>
            <a:pPr marL="0" indent="0">
              <a:buNone/>
            </a:pPr>
            <a:endParaRPr lang="en-US" dirty="0"/>
          </a:p>
        </p:txBody>
      </p:sp>
    </p:spTree>
    <p:extLst>
      <p:ext uri="{BB962C8B-B14F-4D97-AF65-F5344CB8AC3E}">
        <p14:creationId xmlns:p14="http://schemas.microsoft.com/office/powerpoint/2010/main" val="71342920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7606-E393-49E9-8275-43F6A9C246E9}"/>
              </a:ext>
            </a:extLst>
          </p:cNvPr>
          <p:cNvSpPr>
            <a:spLocks noGrp="1"/>
          </p:cNvSpPr>
          <p:nvPr>
            <p:ph type="title"/>
          </p:nvPr>
        </p:nvSpPr>
        <p:spPr/>
        <p:txBody>
          <a:bodyPr/>
          <a:lstStyle/>
          <a:p>
            <a:pPr algn="ctr"/>
            <a:r>
              <a:rPr lang="en-US" dirty="0"/>
              <a:t>Linked List – Remove</a:t>
            </a:r>
          </a:p>
        </p:txBody>
      </p:sp>
      <p:sp>
        <p:nvSpPr>
          <p:cNvPr id="3" name="Content Placeholder 2">
            <a:extLst>
              <a:ext uri="{FF2B5EF4-FFF2-40B4-BE49-F238E27FC236}">
                <a16:creationId xmlns:a16="http://schemas.microsoft.com/office/drawing/2014/main" id="{13AB01D5-3D8F-492C-88CD-A3968DB4CAFB}"/>
              </a:ext>
            </a:extLst>
          </p:cNvPr>
          <p:cNvSpPr>
            <a:spLocks noGrp="1"/>
          </p:cNvSpPr>
          <p:nvPr>
            <p:ph idx="1"/>
          </p:nvPr>
        </p:nvSpPr>
        <p:spPr/>
        <p:txBody>
          <a:bodyPr>
            <a:normAutofit/>
          </a:bodyPr>
          <a:lstStyle/>
          <a:p>
            <a:pPr marL="0" indent="0">
              <a:buNone/>
            </a:pPr>
            <a:r>
              <a:rPr lang="en-US" dirty="0"/>
              <a:t>Simply cutting the item out of our Linked List isn't enough.</a:t>
            </a:r>
          </a:p>
          <a:p>
            <a:pPr marL="0" indent="0">
              <a:buNone/>
            </a:pPr>
            <a:endParaRPr lang="en-US" dirty="0"/>
          </a:p>
          <a:p>
            <a:pPr marL="0" indent="0">
              <a:buNone/>
            </a:pPr>
            <a:r>
              <a:rPr lang="en-US" dirty="0"/>
              <a:t>Since those </a:t>
            </a:r>
            <a:r>
              <a:rPr lang="en-US" dirty="0" err="1"/>
              <a:t>LinkedListNodes</a:t>
            </a:r>
            <a:r>
              <a:rPr lang="en-US" dirty="0"/>
              <a:t> entered our program with "new,"</a:t>
            </a:r>
          </a:p>
          <a:p>
            <a:pPr marL="0" indent="0">
              <a:buNone/>
            </a:pPr>
            <a:r>
              <a:rPr lang="en-US" dirty="0"/>
              <a:t>they must be discarded with "delete."</a:t>
            </a:r>
          </a:p>
          <a:p>
            <a:pPr marL="0" indent="0">
              <a:buNone/>
            </a:pPr>
            <a:endParaRPr lang="en-US" dirty="0"/>
          </a:p>
          <a:p>
            <a:pPr marL="0" indent="0">
              <a:buNone/>
            </a:pPr>
            <a:r>
              <a:rPr lang="en-US" dirty="0"/>
              <a:t>So we create a link to the node to be removed,</a:t>
            </a:r>
          </a:p>
          <a:p>
            <a:pPr marL="0" indent="0">
              <a:buNone/>
            </a:pPr>
            <a:endParaRPr lang="en-US" dirty="0"/>
          </a:p>
        </p:txBody>
      </p:sp>
    </p:spTree>
    <p:extLst>
      <p:ext uri="{BB962C8B-B14F-4D97-AF65-F5344CB8AC3E}">
        <p14:creationId xmlns:p14="http://schemas.microsoft.com/office/powerpoint/2010/main" val="2455777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7606-E393-49E9-8275-43F6A9C246E9}"/>
              </a:ext>
            </a:extLst>
          </p:cNvPr>
          <p:cNvSpPr>
            <a:spLocks noGrp="1"/>
          </p:cNvSpPr>
          <p:nvPr>
            <p:ph type="title"/>
          </p:nvPr>
        </p:nvSpPr>
        <p:spPr/>
        <p:txBody>
          <a:bodyPr/>
          <a:lstStyle/>
          <a:p>
            <a:pPr algn="ctr"/>
            <a:r>
              <a:rPr lang="en-US" dirty="0"/>
              <a:t>Linked List – Remove</a:t>
            </a:r>
          </a:p>
        </p:txBody>
      </p:sp>
      <p:sp>
        <p:nvSpPr>
          <p:cNvPr id="3" name="Content Placeholder 2">
            <a:extLst>
              <a:ext uri="{FF2B5EF4-FFF2-40B4-BE49-F238E27FC236}">
                <a16:creationId xmlns:a16="http://schemas.microsoft.com/office/drawing/2014/main" id="{13AB01D5-3D8F-492C-88CD-A3968DB4CAFB}"/>
              </a:ext>
            </a:extLst>
          </p:cNvPr>
          <p:cNvSpPr>
            <a:spLocks noGrp="1"/>
          </p:cNvSpPr>
          <p:nvPr>
            <p:ph idx="1"/>
          </p:nvPr>
        </p:nvSpPr>
        <p:spPr/>
        <p:txBody>
          <a:bodyPr>
            <a:normAutofit/>
          </a:bodyPr>
          <a:lstStyle/>
          <a:p>
            <a:pPr marL="0" indent="0">
              <a:buNone/>
            </a:pPr>
            <a:r>
              <a:rPr lang="en-US" dirty="0"/>
              <a:t>Simply cutting the item out of our Linked List isn't enough.</a:t>
            </a:r>
          </a:p>
          <a:p>
            <a:pPr marL="0" indent="0">
              <a:buNone/>
            </a:pPr>
            <a:endParaRPr lang="en-US" dirty="0"/>
          </a:p>
          <a:p>
            <a:pPr marL="0" indent="0">
              <a:buNone/>
            </a:pPr>
            <a:r>
              <a:rPr lang="en-US" dirty="0"/>
              <a:t>Since those </a:t>
            </a:r>
            <a:r>
              <a:rPr lang="en-US" dirty="0" err="1"/>
              <a:t>LinkedListNodes</a:t>
            </a:r>
            <a:r>
              <a:rPr lang="en-US" dirty="0"/>
              <a:t> entered our program with "new,"</a:t>
            </a:r>
          </a:p>
          <a:p>
            <a:pPr marL="0" indent="0">
              <a:buNone/>
            </a:pPr>
            <a:r>
              <a:rPr lang="en-US" dirty="0"/>
              <a:t>they must be discarded with "delete."</a:t>
            </a:r>
          </a:p>
          <a:p>
            <a:pPr marL="0" indent="0">
              <a:buNone/>
            </a:pPr>
            <a:endParaRPr lang="en-US" dirty="0"/>
          </a:p>
          <a:p>
            <a:pPr marL="0" indent="0">
              <a:buNone/>
            </a:pPr>
            <a:r>
              <a:rPr lang="en-US" dirty="0"/>
              <a:t>So we create a link to the node to be removed,</a:t>
            </a:r>
          </a:p>
          <a:p>
            <a:pPr marL="0" indent="0">
              <a:buNone/>
            </a:pPr>
            <a:r>
              <a:rPr lang="en-US" dirty="0"/>
              <a:t>remove the item from our LinkedList (by copying links),</a:t>
            </a:r>
          </a:p>
        </p:txBody>
      </p:sp>
    </p:spTree>
    <p:extLst>
      <p:ext uri="{BB962C8B-B14F-4D97-AF65-F5344CB8AC3E}">
        <p14:creationId xmlns:p14="http://schemas.microsoft.com/office/powerpoint/2010/main" val="1470037078"/>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7606-E393-49E9-8275-43F6A9C246E9}"/>
              </a:ext>
            </a:extLst>
          </p:cNvPr>
          <p:cNvSpPr>
            <a:spLocks noGrp="1"/>
          </p:cNvSpPr>
          <p:nvPr>
            <p:ph type="title"/>
          </p:nvPr>
        </p:nvSpPr>
        <p:spPr/>
        <p:txBody>
          <a:bodyPr/>
          <a:lstStyle/>
          <a:p>
            <a:pPr algn="ctr"/>
            <a:r>
              <a:rPr lang="en-US" dirty="0"/>
              <a:t>Linked List – Remove</a:t>
            </a:r>
          </a:p>
        </p:txBody>
      </p:sp>
      <p:sp>
        <p:nvSpPr>
          <p:cNvPr id="3" name="Content Placeholder 2">
            <a:extLst>
              <a:ext uri="{FF2B5EF4-FFF2-40B4-BE49-F238E27FC236}">
                <a16:creationId xmlns:a16="http://schemas.microsoft.com/office/drawing/2014/main" id="{13AB01D5-3D8F-492C-88CD-A3968DB4CAFB}"/>
              </a:ext>
            </a:extLst>
          </p:cNvPr>
          <p:cNvSpPr>
            <a:spLocks noGrp="1"/>
          </p:cNvSpPr>
          <p:nvPr>
            <p:ph idx="1"/>
          </p:nvPr>
        </p:nvSpPr>
        <p:spPr/>
        <p:txBody>
          <a:bodyPr>
            <a:normAutofit/>
          </a:bodyPr>
          <a:lstStyle/>
          <a:p>
            <a:pPr marL="0" indent="0">
              <a:buNone/>
            </a:pPr>
            <a:r>
              <a:rPr lang="en-US" dirty="0"/>
              <a:t>Simply cutting the item out of our Linked List isn't enough.</a:t>
            </a:r>
          </a:p>
          <a:p>
            <a:pPr marL="0" indent="0">
              <a:buNone/>
            </a:pPr>
            <a:endParaRPr lang="en-US" dirty="0"/>
          </a:p>
          <a:p>
            <a:pPr marL="0" indent="0">
              <a:buNone/>
            </a:pPr>
            <a:r>
              <a:rPr lang="en-US" dirty="0"/>
              <a:t>Since those </a:t>
            </a:r>
            <a:r>
              <a:rPr lang="en-US" dirty="0" err="1"/>
              <a:t>LinkedListNodes</a:t>
            </a:r>
            <a:r>
              <a:rPr lang="en-US" dirty="0"/>
              <a:t> entered our program with "new,"</a:t>
            </a:r>
          </a:p>
          <a:p>
            <a:pPr marL="0" indent="0">
              <a:buNone/>
            </a:pPr>
            <a:r>
              <a:rPr lang="en-US" dirty="0"/>
              <a:t>they must be discarded with "delete."</a:t>
            </a:r>
          </a:p>
          <a:p>
            <a:pPr marL="0" indent="0">
              <a:buNone/>
            </a:pPr>
            <a:endParaRPr lang="en-US" dirty="0"/>
          </a:p>
          <a:p>
            <a:pPr marL="0" indent="0">
              <a:buNone/>
            </a:pPr>
            <a:r>
              <a:rPr lang="en-US" dirty="0"/>
              <a:t>So we create a link to the node to be removed,</a:t>
            </a:r>
          </a:p>
          <a:p>
            <a:pPr marL="0" indent="0">
              <a:buNone/>
            </a:pPr>
            <a:r>
              <a:rPr lang="en-US" dirty="0"/>
              <a:t>remove the item from our LinkedList (by copying links),</a:t>
            </a:r>
          </a:p>
          <a:p>
            <a:pPr marL="0" indent="0">
              <a:buNone/>
            </a:pPr>
            <a:r>
              <a:rPr lang="en-US" dirty="0"/>
              <a:t>and then "delete" the memory allocated for that </a:t>
            </a:r>
            <a:r>
              <a:rPr lang="en-US" dirty="0" err="1"/>
              <a:t>LinkedListNode</a:t>
            </a:r>
            <a:r>
              <a:rPr lang="en-US" dirty="0"/>
              <a:t>.</a:t>
            </a:r>
          </a:p>
        </p:txBody>
      </p:sp>
    </p:spTree>
    <p:extLst>
      <p:ext uri="{BB962C8B-B14F-4D97-AF65-F5344CB8AC3E}">
        <p14:creationId xmlns:p14="http://schemas.microsoft.com/office/powerpoint/2010/main" val="403982387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7606-E393-49E9-8275-43F6A9C246E9}"/>
              </a:ext>
            </a:extLst>
          </p:cNvPr>
          <p:cNvSpPr>
            <a:spLocks noGrp="1"/>
          </p:cNvSpPr>
          <p:nvPr>
            <p:ph type="title"/>
          </p:nvPr>
        </p:nvSpPr>
        <p:spPr/>
        <p:txBody>
          <a:bodyPr/>
          <a:lstStyle/>
          <a:p>
            <a:pPr algn="ctr"/>
            <a:r>
              <a:rPr lang="en-US" dirty="0"/>
              <a:t>Linked List – Remove</a:t>
            </a:r>
          </a:p>
        </p:txBody>
      </p:sp>
      <p:sp>
        <p:nvSpPr>
          <p:cNvPr id="3" name="Content Placeholder 2">
            <a:extLst>
              <a:ext uri="{FF2B5EF4-FFF2-40B4-BE49-F238E27FC236}">
                <a16:creationId xmlns:a16="http://schemas.microsoft.com/office/drawing/2014/main" id="{13AB01D5-3D8F-492C-88CD-A3968DB4CAFB}"/>
              </a:ext>
            </a:extLst>
          </p:cNvPr>
          <p:cNvSpPr>
            <a:spLocks noGrp="1"/>
          </p:cNvSpPr>
          <p:nvPr>
            <p:ph idx="1"/>
          </p:nvPr>
        </p:nvSpPr>
        <p:spPr/>
        <p:txBody>
          <a:bodyPr>
            <a:normAutofit/>
          </a:bodyPr>
          <a:lstStyle/>
          <a:p>
            <a:pPr marL="0" indent="0">
              <a:buNone/>
            </a:pPr>
            <a:r>
              <a:rPr lang="en-US" dirty="0"/>
              <a:t>t (for temp) is a pointer to the </a:t>
            </a:r>
            <a:r>
              <a:rPr lang="en-US" dirty="0" err="1"/>
              <a:t>LinkedListNode</a:t>
            </a:r>
            <a:r>
              <a:rPr lang="en-US" dirty="0"/>
              <a:t> that we are removing.</a:t>
            </a:r>
          </a:p>
          <a:p>
            <a:pPr marL="0" indent="0">
              <a:buNone/>
            </a:pPr>
            <a:endParaRPr lang="en-US" dirty="0"/>
          </a:p>
        </p:txBody>
      </p:sp>
      <p:pic>
        <p:nvPicPr>
          <p:cNvPr id="4" name="Picture 3">
            <a:extLst>
              <a:ext uri="{FF2B5EF4-FFF2-40B4-BE49-F238E27FC236}">
                <a16:creationId xmlns:a16="http://schemas.microsoft.com/office/drawing/2014/main" id="{FDF49583-A1FC-4C06-8034-BD3F4A9354D6}"/>
              </a:ext>
            </a:extLst>
          </p:cNvPr>
          <p:cNvPicPr>
            <a:picLocks noChangeAspect="1"/>
          </p:cNvPicPr>
          <p:nvPr/>
        </p:nvPicPr>
        <p:blipFill>
          <a:blip r:embed="rId2"/>
          <a:stretch>
            <a:fillRect/>
          </a:stretch>
        </p:blipFill>
        <p:spPr>
          <a:xfrm>
            <a:off x="2614613" y="2617614"/>
            <a:ext cx="6005401" cy="2994047"/>
          </a:xfrm>
          <a:prstGeom prst="rect">
            <a:avLst/>
          </a:prstGeom>
        </p:spPr>
      </p:pic>
    </p:spTree>
    <p:extLst>
      <p:ext uri="{BB962C8B-B14F-4D97-AF65-F5344CB8AC3E}">
        <p14:creationId xmlns:p14="http://schemas.microsoft.com/office/powerpoint/2010/main" val="440013883"/>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7606-E393-49E9-8275-43F6A9C246E9}"/>
              </a:ext>
            </a:extLst>
          </p:cNvPr>
          <p:cNvSpPr>
            <a:spLocks noGrp="1"/>
          </p:cNvSpPr>
          <p:nvPr>
            <p:ph type="title"/>
          </p:nvPr>
        </p:nvSpPr>
        <p:spPr/>
        <p:txBody>
          <a:bodyPr/>
          <a:lstStyle/>
          <a:p>
            <a:pPr algn="ctr"/>
            <a:r>
              <a:rPr lang="en-US" dirty="0"/>
              <a:t>Linked List – Remove</a:t>
            </a:r>
          </a:p>
        </p:txBody>
      </p:sp>
      <p:sp>
        <p:nvSpPr>
          <p:cNvPr id="3" name="Content Placeholder 2">
            <a:extLst>
              <a:ext uri="{FF2B5EF4-FFF2-40B4-BE49-F238E27FC236}">
                <a16:creationId xmlns:a16="http://schemas.microsoft.com/office/drawing/2014/main" id="{13AB01D5-3D8F-492C-88CD-A3968DB4CAFB}"/>
              </a:ext>
            </a:extLst>
          </p:cNvPr>
          <p:cNvSpPr>
            <a:spLocks noGrp="1"/>
          </p:cNvSpPr>
          <p:nvPr>
            <p:ph idx="1"/>
          </p:nvPr>
        </p:nvSpPr>
        <p:spPr>
          <a:xfrm>
            <a:off x="838200" y="1825625"/>
            <a:ext cx="10515600" cy="4667250"/>
          </a:xfrm>
        </p:spPr>
        <p:txBody>
          <a:bodyPr>
            <a:normAutofit/>
          </a:bodyPr>
          <a:lstStyle/>
          <a:p>
            <a:pPr marL="0" indent="0">
              <a:buNone/>
            </a:pPr>
            <a:r>
              <a:rPr lang="en-US" dirty="0"/>
              <a:t>t (for temp) is a pointer to the </a:t>
            </a:r>
            <a:r>
              <a:rPr lang="en-US" dirty="0" err="1"/>
              <a:t>LinkedListNode</a:t>
            </a:r>
            <a:r>
              <a:rPr lang="en-US" dirty="0"/>
              <a:t> that we are removing.</a:t>
            </a:r>
          </a:p>
          <a:p>
            <a:pPr marL="0" indent="0">
              <a:buNone/>
            </a:pPr>
            <a:endParaRPr lang="en-US" dirty="0"/>
          </a:p>
          <a:p>
            <a:pPr marL="0" indent="0">
              <a:buNone/>
            </a:pPr>
            <a:endParaRPr lang="en-US" dirty="0"/>
          </a:p>
          <a:p>
            <a:pPr marL="0" indent="0">
              <a:buNone/>
            </a:pPr>
            <a:r>
              <a:rPr lang="en-US" dirty="0">
                <a:sym typeface="Wingdings" panose="05000000000000000000" pitchFamily="2" charset="2"/>
              </a:rPr>
              <a:t></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Make a copy of the head pointer (that's t)</a:t>
            </a:r>
          </a:p>
          <a:p>
            <a:pPr marL="0" indent="0">
              <a:buNone/>
            </a:pPr>
            <a:endParaRPr lang="en-US" dirty="0"/>
          </a:p>
        </p:txBody>
      </p:sp>
      <p:pic>
        <p:nvPicPr>
          <p:cNvPr id="4" name="Picture 3">
            <a:extLst>
              <a:ext uri="{FF2B5EF4-FFF2-40B4-BE49-F238E27FC236}">
                <a16:creationId xmlns:a16="http://schemas.microsoft.com/office/drawing/2014/main" id="{FDF49583-A1FC-4C06-8034-BD3F4A9354D6}"/>
              </a:ext>
            </a:extLst>
          </p:cNvPr>
          <p:cNvPicPr>
            <a:picLocks noChangeAspect="1"/>
          </p:cNvPicPr>
          <p:nvPr/>
        </p:nvPicPr>
        <p:blipFill>
          <a:blip r:embed="rId2"/>
          <a:stretch>
            <a:fillRect/>
          </a:stretch>
        </p:blipFill>
        <p:spPr>
          <a:xfrm>
            <a:off x="2614613" y="2617614"/>
            <a:ext cx="6005401" cy="2994047"/>
          </a:xfrm>
          <a:prstGeom prst="rect">
            <a:avLst/>
          </a:prstGeom>
        </p:spPr>
      </p:pic>
    </p:spTree>
    <p:extLst>
      <p:ext uri="{BB962C8B-B14F-4D97-AF65-F5344CB8AC3E}">
        <p14:creationId xmlns:p14="http://schemas.microsoft.com/office/powerpoint/2010/main" val="300804309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7606-E393-49E9-8275-43F6A9C246E9}"/>
              </a:ext>
            </a:extLst>
          </p:cNvPr>
          <p:cNvSpPr>
            <a:spLocks noGrp="1"/>
          </p:cNvSpPr>
          <p:nvPr>
            <p:ph type="title"/>
          </p:nvPr>
        </p:nvSpPr>
        <p:spPr/>
        <p:txBody>
          <a:bodyPr/>
          <a:lstStyle/>
          <a:p>
            <a:pPr algn="ctr"/>
            <a:r>
              <a:rPr lang="en-US" dirty="0"/>
              <a:t>Linked List – Remove</a:t>
            </a:r>
          </a:p>
        </p:txBody>
      </p:sp>
      <p:sp>
        <p:nvSpPr>
          <p:cNvPr id="3" name="Content Placeholder 2">
            <a:extLst>
              <a:ext uri="{FF2B5EF4-FFF2-40B4-BE49-F238E27FC236}">
                <a16:creationId xmlns:a16="http://schemas.microsoft.com/office/drawing/2014/main" id="{13AB01D5-3D8F-492C-88CD-A3968DB4CAFB}"/>
              </a:ext>
            </a:extLst>
          </p:cNvPr>
          <p:cNvSpPr>
            <a:spLocks noGrp="1"/>
          </p:cNvSpPr>
          <p:nvPr>
            <p:ph idx="1"/>
          </p:nvPr>
        </p:nvSpPr>
        <p:spPr>
          <a:xfrm>
            <a:off x="838200" y="1825625"/>
            <a:ext cx="10515600" cy="4667250"/>
          </a:xfrm>
        </p:spPr>
        <p:txBody>
          <a:bodyPr>
            <a:normAutofit/>
          </a:bodyPr>
          <a:lstStyle/>
          <a:p>
            <a:pPr marL="0" indent="0">
              <a:buNone/>
            </a:pPr>
            <a:r>
              <a:rPr lang="en-US" dirty="0"/>
              <a:t>t (for temp) is a pointer to the </a:t>
            </a:r>
            <a:r>
              <a:rPr lang="en-US" dirty="0" err="1"/>
              <a:t>LinkedListNode</a:t>
            </a:r>
            <a:r>
              <a:rPr lang="en-US" dirty="0"/>
              <a:t> that we are removing.</a:t>
            </a:r>
          </a:p>
          <a:p>
            <a:pPr marL="0" indent="0">
              <a:buNone/>
            </a:pPr>
            <a:endParaRPr lang="en-US" dirty="0"/>
          </a:p>
          <a:p>
            <a:pPr marL="0" indent="0">
              <a:buNone/>
            </a:pPr>
            <a:endParaRPr lang="en-US" dirty="0"/>
          </a:p>
          <a:p>
            <a:pPr marL="0" indent="0">
              <a:buNone/>
            </a:pPr>
            <a:endParaRPr lang="en-US" dirty="0"/>
          </a:p>
          <a:p>
            <a:pPr marL="0" indent="0">
              <a:buNone/>
            </a:pPr>
            <a:r>
              <a:rPr lang="en-US" dirty="0">
                <a:sym typeface="Wingdings" panose="05000000000000000000" pitchFamily="2" charset="2"/>
              </a:rPr>
              <a:t></a:t>
            </a: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Over-write the head pointer with a pointer to the new head</a:t>
            </a:r>
          </a:p>
          <a:p>
            <a:pPr marL="0" indent="0">
              <a:buNone/>
            </a:pPr>
            <a:endParaRPr lang="en-US" dirty="0"/>
          </a:p>
        </p:txBody>
      </p:sp>
      <p:pic>
        <p:nvPicPr>
          <p:cNvPr id="4" name="Picture 3">
            <a:extLst>
              <a:ext uri="{FF2B5EF4-FFF2-40B4-BE49-F238E27FC236}">
                <a16:creationId xmlns:a16="http://schemas.microsoft.com/office/drawing/2014/main" id="{FDF49583-A1FC-4C06-8034-BD3F4A9354D6}"/>
              </a:ext>
            </a:extLst>
          </p:cNvPr>
          <p:cNvPicPr>
            <a:picLocks noChangeAspect="1"/>
          </p:cNvPicPr>
          <p:nvPr/>
        </p:nvPicPr>
        <p:blipFill>
          <a:blip r:embed="rId2"/>
          <a:stretch>
            <a:fillRect/>
          </a:stretch>
        </p:blipFill>
        <p:spPr>
          <a:xfrm>
            <a:off x="2614613" y="2617614"/>
            <a:ext cx="6005401" cy="2994047"/>
          </a:xfrm>
          <a:prstGeom prst="rect">
            <a:avLst/>
          </a:prstGeom>
        </p:spPr>
      </p:pic>
    </p:spTree>
    <p:extLst>
      <p:ext uri="{BB962C8B-B14F-4D97-AF65-F5344CB8AC3E}">
        <p14:creationId xmlns:p14="http://schemas.microsoft.com/office/powerpoint/2010/main" val="278271372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7606-E393-49E9-8275-43F6A9C246E9}"/>
              </a:ext>
            </a:extLst>
          </p:cNvPr>
          <p:cNvSpPr>
            <a:spLocks noGrp="1"/>
          </p:cNvSpPr>
          <p:nvPr>
            <p:ph type="title"/>
          </p:nvPr>
        </p:nvSpPr>
        <p:spPr/>
        <p:txBody>
          <a:bodyPr/>
          <a:lstStyle/>
          <a:p>
            <a:pPr algn="ctr"/>
            <a:r>
              <a:rPr lang="en-US" dirty="0"/>
              <a:t>Linked List – Remove</a:t>
            </a:r>
          </a:p>
        </p:txBody>
      </p:sp>
      <p:sp>
        <p:nvSpPr>
          <p:cNvPr id="3" name="Content Placeholder 2">
            <a:extLst>
              <a:ext uri="{FF2B5EF4-FFF2-40B4-BE49-F238E27FC236}">
                <a16:creationId xmlns:a16="http://schemas.microsoft.com/office/drawing/2014/main" id="{13AB01D5-3D8F-492C-88CD-A3968DB4CAFB}"/>
              </a:ext>
            </a:extLst>
          </p:cNvPr>
          <p:cNvSpPr>
            <a:spLocks noGrp="1"/>
          </p:cNvSpPr>
          <p:nvPr>
            <p:ph idx="1"/>
          </p:nvPr>
        </p:nvSpPr>
        <p:spPr>
          <a:xfrm>
            <a:off x="838200" y="1825625"/>
            <a:ext cx="10515600" cy="4667250"/>
          </a:xfrm>
        </p:spPr>
        <p:txBody>
          <a:bodyPr>
            <a:normAutofit lnSpcReduction="10000"/>
          </a:bodyPr>
          <a:lstStyle/>
          <a:p>
            <a:pPr marL="0" indent="0">
              <a:buNone/>
            </a:pPr>
            <a:r>
              <a:rPr lang="en-US" dirty="0"/>
              <a:t>t (for temp) is a pointer to the </a:t>
            </a:r>
            <a:r>
              <a:rPr lang="en-US" dirty="0" err="1"/>
              <a:t>LinkedListNode</a:t>
            </a:r>
            <a:r>
              <a:rPr lang="en-US" dirty="0"/>
              <a:t> that we are removing.</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sym typeface="Wingdings" panose="05000000000000000000" pitchFamily="2" charset="2"/>
              </a:rPr>
              <a:t></a:t>
            </a:r>
            <a:endParaRPr lang="en-US" dirty="0"/>
          </a:p>
          <a:p>
            <a:pPr marL="0" indent="0">
              <a:buNone/>
            </a:pPr>
            <a:endParaRPr lang="en-US" dirty="0"/>
          </a:p>
          <a:p>
            <a:pPr marL="0" indent="0">
              <a:buNone/>
            </a:pPr>
            <a:r>
              <a:rPr lang="en-US" dirty="0"/>
              <a:t>Use the pointer t (which points to the now-removed previous head)     to return the memory allocated for the old head to the heap manager.</a:t>
            </a:r>
          </a:p>
          <a:p>
            <a:pPr marL="0" indent="0">
              <a:buNone/>
            </a:pPr>
            <a:endParaRPr lang="en-US" dirty="0"/>
          </a:p>
        </p:txBody>
      </p:sp>
      <p:pic>
        <p:nvPicPr>
          <p:cNvPr id="4" name="Picture 3">
            <a:extLst>
              <a:ext uri="{FF2B5EF4-FFF2-40B4-BE49-F238E27FC236}">
                <a16:creationId xmlns:a16="http://schemas.microsoft.com/office/drawing/2014/main" id="{FDF49583-A1FC-4C06-8034-BD3F4A9354D6}"/>
              </a:ext>
            </a:extLst>
          </p:cNvPr>
          <p:cNvPicPr>
            <a:picLocks noChangeAspect="1"/>
          </p:cNvPicPr>
          <p:nvPr/>
        </p:nvPicPr>
        <p:blipFill>
          <a:blip r:embed="rId2"/>
          <a:stretch>
            <a:fillRect/>
          </a:stretch>
        </p:blipFill>
        <p:spPr>
          <a:xfrm>
            <a:off x="2614613" y="2617614"/>
            <a:ext cx="6005401" cy="2994047"/>
          </a:xfrm>
          <a:prstGeom prst="rect">
            <a:avLst/>
          </a:prstGeom>
        </p:spPr>
      </p:pic>
    </p:spTree>
    <p:extLst>
      <p:ext uri="{BB962C8B-B14F-4D97-AF65-F5344CB8AC3E}">
        <p14:creationId xmlns:p14="http://schemas.microsoft.com/office/powerpoint/2010/main" val="479383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3540168"/>
            <a:ext cx="10515600" cy="3100257"/>
          </a:xfrm>
        </p:spPr>
        <p:txBody>
          <a:bodyPr/>
          <a:lstStyle/>
          <a:p>
            <a:pPr marL="0" indent="0">
              <a:buNone/>
            </a:pPr>
            <a:r>
              <a:rPr lang="en-US" dirty="0"/>
              <a:t>Now we insert a new node, Gamma</a:t>
            </a:r>
          </a:p>
          <a:p>
            <a:pPr marL="0" indent="0">
              <a:buNone/>
            </a:pPr>
            <a:r>
              <a:rPr lang="en-US" dirty="0"/>
              <a:t>Gamma is not the new head (it is alphabetically larger than Alpha)</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spTree>
    <p:extLst>
      <p:ext uri="{BB962C8B-B14F-4D97-AF65-F5344CB8AC3E}">
        <p14:creationId xmlns:p14="http://schemas.microsoft.com/office/powerpoint/2010/main" val="419610221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7606-E393-49E9-8275-43F6A9C246E9}"/>
              </a:ext>
            </a:extLst>
          </p:cNvPr>
          <p:cNvSpPr>
            <a:spLocks noGrp="1"/>
          </p:cNvSpPr>
          <p:nvPr>
            <p:ph type="title"/>
          </p:nvPr>
        </p:nvSpPr>
        <p:spPr/>
        <p:txBody>
          <a:bodyPr/>
          <a:lstStyle/>
          <a:p>
            <a:pPr algn="ctr"/>
            <a:r>
              <a:rPr lang="en-US" dirty="0"/>
              <a:t>Linked List – Remove</a:t>
            </a:r>
          </a:p>
        </p:txBody>
      </p:sp>
      <p:sp>
        <p:nvSpPr>
          <p:cNvPr id="3" name="Content Placeholder 2">
            <a:extLst>
              <a:ext uri="{FF2B5EF4-FFF2-40B4-BE49-F238E27FC236}">
                <a16:creationId xmlns:a16="http://schemas.microsoft.com/office/drawing/2014/main" id="{13AB01D5-3D8F-492C-88CD-A3968DB4CAFB}"/>
              </a:ext>
            </a:extLst>
          </p:cNvPr>
          <p:cNvSpPr>
            <a:spLocks noGrp="1"/>
          </p:cNvSpPr>
          <p:nvPr>
            <p:ph idx="1"/>
          </p:nvPr>
        </p:nvSpPr>
        <p:spPr/>
        <p:txBody>
          <a:bodyPr>
            <a:normAutofit/>
          </a:bodyPr>
          <a:lstStyle/>
          <a:p>
            <a:pPr marL="0" indent="0">
              <a:buNone/>
            </a:pPr>
            <a:r>
              <a:rPr lang="en-US" dirty="0"/>
              <a:t>You've seen this before!</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99191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7606-E393-49E9-8275-43F6A9C246E9}"/>
              </a:ext>
            </a:extLst>
          </p:cNvPr>
          <p:cNvSpPr>
            <a:spLocks noGrp="1"/>
          </p:cNvSpPr>
          <p:nvPr>
            <p:ph type="title"/>
          </p:nvPr>
        </p:nvSpPr>
        <p:spPr/>
        <p:txBody>
          <a:bodyPr/>
          <a:lstStyle/>
          <a:p>
            <a:pPr algn="ctr"/>
            <a:r>
              <a:rPr lang="en-US" dirty="0"/>
              <a:t>Linked List – Remove</a:t>
            </a:r>
          </a:p>
        </p:txBody>
      </p:sp>
      <p:sp>
        <p:nvSpPr>
          <p:cNvPr id="3" name="Content Placeholder 2">
            <a:extLst>
              <a:ext uri="{FF2B5EF4-FFF2-40B4-BE49-F238E27FC236}">
                <a16:creationId xmlns:a16="http://schemas.microsoft.com/office/drawing/2014/main" id="{13AB01D5-3D8F-492C-88CD-A3968DB4CAFB}"/>
              </a:ext>
            </a:extLst>
          </p:cNvPr>
          <p:cNvSpPr>
            <a:spLocks noGrp="1"/>
          </p:cNvSpPr>
          <p:nvPr>
            <p:ph idx="1"/>
          </p:nvPr>
        </p:nvSpPr>
        <p:spPr/>
        <p:txBody>
          <a:bodyPr>
            <a:normAutofit/>
          </a:bodyPr>
          <a:lstStyle/>
          <a:p>
            <a:pPr marL="0" indent="0">
              <a:buNone/>
            </a:pPr>
            <a:r>
              <a:rPr lang="en-US" dirty="0"/>
              <a:t>You've seen this before!</a:t>
            </a:r>
          </a:p>
          <a:p>
            <a:pPr marL="0" indent="0">
              <a:buNone/>
            </a:pPr>
            <a:endParaRPr lang="en-US" dirty="0"/>
          </a:p>
          <a:p>
            <a:pPr marL="0" indent="0">
              <a:buNone/>
            </a:pPr>
            <a:r>
              <a:rPr lang="en-US" dirty="0"/>
              <a:t>Remember the array demo code at the beginning of the semester?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8246449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7606-E393-49E9-8275-43F6A9C246E9}"/>
              </a:ext>
            </a:extLst>
          </p:cNvPr>
          <p:cNvSpPr>
            <a:spLocks noGrp="1"/>
          </p:cNvSpPr>
          <p:nvPr>
            <p:ph type="title"/>
          </p:nvPr>
        </p:nvSpPr>
        <p:spPr/>
        <p:txBody>
          <a:bodyPr/>
          <a:lstStyle/>
          <a:p>
            <a:pPr algn="ctr"/>
            <a:r>
              <a:rPr lang="en-US" dirty="0"/>
              <a:t>Linked List – Remove</a:t>
            </a:r>
          </a:p>
        </p:txBody>
      </p:sp>
      <p:sp>
        <p:nvSpPr>
          <p:cNvPr id="3" name="Content Placeholder 2">
            <a:extLst>
              <a:ext uri="{FF2B5EF4-FFF2-40B4-BE49-F238E27FC236}">
                <a16:creationId xmlns:a16="http://schemas.microsoft.com/office/drawing/2014/main" id="{13AB01D5-3D8F-492C-88CD-A3968DB4CAFB}"/>
              </a:ext>
            </a:extLst>
          </p:cNvPr>
          <p:cNvSpPr>
            <a:spLocks noGrp="1"/>
          </p:cNvSpPr>
          <p:nvPr>
            <p:ph idx="1"/>
          </p:nvPr>
        </p:nvSpPr>
        <p:spPr/>
        <p:txBody>
          <a:bodyPr>
            <a:normAutofit/>
          </a:bodyPr>
          <a:lstStyle/>
          <a:p>
            <a:pPr marL="0" indent="0">
              <a:buNone/>
            </a:pPr>
            <a:r>
              <a:rPr lang="en-US" dirty="0"/>
              <a:t>You've seen this before!</a:t>
            </a:r>
          </a:p>
          <a:p>
            <a:pPr marL="0" indent="0">
              <a:buNone/>
            </a:pPr>
            <a:endParaRPr lang="en-US" dirty="0"/>
          </a:p>
          <a:p>
            <a:pPr marL="0" indent="0">
              <a:buNone/>
            </a:pPr>
            <a:r>
              <a:rPr lang="en-US" dirty="0"/>
              <a:t>Remember the array demo code at the beginning of the semester?</a:t>
            </a:r>
          </a:p>
          <a:p>
            <a:pPr marL="0" indent="0">
              <a:buNone/>
            </a:pPr>
            <a:r>
              <a:rPr lang="en-US" dirty="0"/>
              <a:t>We kept re-using the same array name over and over, allocating memory over and over in an infinite loop…</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33861972"/>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7606-E393-49E9-8275-43F6A9C246E9}"/>
              </a:ext>
            </a:extLst>
          </p:cNvPr>
          <p:cNvSpPr>
            <a:spLocks noGrp="1"/>
          </p:cNvSpPr>
          <p:nvPr>
            <p:ph type="title"/>
          </p:nvPr>
        </p:nvSpPr>
        <p:spPr/>
        <p:txBody>
          <a:bodyPr/>
          <a:lstStyle/>
          <a:p>
            <a:pPr algn="ctr"/>
            <a:r>
              <a:rPr lang="en-US" dirty="0"/>
              <a:t>Linked List – Remove</a:t>
            </a:r>
          </a:p>
        </p:txBody>
      </p:sp>
      <p:sp>
        <p:nvSpPr>
          <p:cNvPr id="3" name="Content Placeholder 2">
            <a:extLst>
              <a:ext uri="{FF2B5EF4-FFF2-40B4-BE49-F238E27FC236}">
                <a16:creationId xmlns:a16="http://schemas.microsoft.com/office/drawing/2014/main" id="{13AB01D5-3D8F-492C-88CD-A3968DB4CAFB}"/>
              </a:ext>
            </a:extLst>
          </p:cNvPr>
          <p:cNvSpPr>
            <a:spLocks noGrp="1"/>
          </p:cNvSpPr>
          <p:nvPr>
            <p:ph idx="1"/>
          </p:nvPr>
        </p:nvSpPr>
        <p:spPr/>
        <p:txBody>
          <a:bodyPr>
            <a:normAutofit/>
          </a:bodyPr>
          <a:lstStyle/>
          <a:p>
            <a:pPr marL="0" indent="0">
              <a:buNone/>
            </a:pPr>
            <a:r>
              <a:rPr lang="en-US" dirty="0"/>
              <a:t>You've seen this before!</a:t>
            </a:r>
          </a:p>
          <a:p>
            <a:pPr marL="0" indent="0">
              <a:buNone/>
            </a:pPr>
            <a:endParaRPr lang="en-US" dirty="0"/>
          </a:p>
          <a:p>
            <a:pPr marL="0" indent="0">
              <a:buNone/>
            </a:pPr>
            <a:r>
              <a:rPr lang="en-US" dirty="0"/>
              <a:t>Remember the array demo code at the beginning of the semester?</a:t>
            </a:r>
          </a:p>
          <a:p>
            <a:pPr marL="0" indent="0">
              <a:buNone/>
            </a:pPr>
            <a:r>
              <a:rPr lang="en-US" dirty="0"/>
              <a:t>We kept re-using the same array name over and over, allocating memory over and over in an infinite loop…</a:t>
            </a:r>
          </a:p>
          <a:p>
            <a:pPr marL="0" indent="0">
              <a:buNone/>
            </a:pPr>
            <a:endParaRPr lang="en-US" dirty="0"/>
          </a:p>
          <a:p>
            <a:pPr marL="0" indent="0">
              <a:buNone/>
            </a:pPr>
            <a:r>
              <a:rPr lang="en-US" dirty="0"/>
              <a:t>Failure to include the "delete" line and our program crashed.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57237296"/>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7606-E393-49E9-8275-43F6A9C246E9}"/>
              </a:ext>
            </a:extLst>
          </p:cNvPr>
          <p:cNvSpPr>
            <a:spLocks noGrp="1"/>
          </p:cNvSpPr>
          <p:nvPr>
            <p:ph type="title"/>
          </p:nvPr>
        </p:nvSpPr>
        <p:spPr/>
        <p:txBody>
          <a:bodyPr/>
          <a:lstStyle/>
          <a:p>
            <a:pPr algn="ctr"/>
            <a:r>
              <a:rPr lang="en-US" dirty="0"/>
              <a:t>Linked List – Remove</a:t>
            </a:r>
          </a:p>
        </p:txBody>
      </p:sp>
      <p:sp>
        <p:nvSpPr>
          <p:cNvPr id="3" name="Content Placeholder 2">
            <a:extLst>
              <a:ext uri="{FF2B5EF4-FFF2-40B4-BE49-F238E27FC236}">
                <a16:creationId xmlns:a16="http://schemas.microsoft.com/office/drawing/2014/main" id="{13AB01D5-3D8F-492C-88CD-A3968DB4CAFB}"/>
              </a:ext>
            </a:extLst>
          </p:cNvPr>
          <p:cNvSpPr>
            <a:spLocks noGrp="1"/>
          </p:cNvSpPr>
          <p:nvPr>
            <p:ph idx="1"/>
          </p:nvPr>
        </p:nvSpPr>
        <p:spPr/>
        <p:txBody>
          <a:bodyPr>
            <a:normAutofit/>
          </a:bodyPr>
          <a:lstStyle/>
          <a:p>
            <a:pPr marL="0" indent="0">
              <a:buNone/>
            </a:pPr>
            <a:r>
              <a:rPr lang="en-US" dirty="0"/>
              <a:t>You've seen this before!</a:t>
            </a:r>
          </a:p>
          <a:p>
            <a:pPr marL="0" indent="0">
              <a:buNone/>
            </a:pPr>
            <a:endParaRPr lang="en-US" dirty="0"/>
          </a:p>
          <a:p>
            <a:pPr marL="0" indent="0">
              <a:buNone/>
            </a:pPr>
            <a:r>
              <a:rPr lang="en-US" dirty="0"/>
              <a:t>Remember the array demo code at the beginning of the semester?</a:t>
            </a:r>
          </a:p>
          <a:p>
            <a:pPr marL="0" indent="0">
              <a:buNone/>
            </a:pPr>
            <a:r>
              <a:rPr lang="en-US" dirty="0"/>
              <a:t>We kept re-using the same array name over and over, allocating memory over and over in an infinite loop…</a:t>
            </a:r>
          </a:p>
          <a:p>
            <a:pPr marL="0" indent="0">
              <a:buNone/>
            </a:pPr>
            <a:endParaRPr lang="en-US" dirty="0"/>
          </a:p>
          <a:p>
            <a:pPr marL="0" indent="0">
              <a:buNone/>
            </a:pPr>
            <a:r>
              <a:rPr lang="en-US" dirty="0"/>
              <a:t>Failure to include the "delete" line and our program crashed.</a:t>
            </a:r>
          </a:p>
          <a:p>
            <a:pPr marL="0" indent="0">
              <a:buNone/>
            </a:pPr>
            <a:r>
              <a:rPr lang="en-US" dirty="0"/>
              <a:t>Return previously allocated memory as required and it ran just fine.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01096483"/>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7606-E393-49E9-8275-43F6A9C246E9}"/>
              </a:ext>
            </a:extLst>
          </p:cNvPr>
          <p:cNvSpPr>
            <a:spLocks noGrp="1"/>
          </p:cNvSpPr>
          <p:nvPr>
            <p:ph type="title"/>
          </p:nvPr>
        </p:nvSpPr>
        <p:spPr/>
        <p:txBody>
          <a:bodyPr/>
          <a:lstStyle/>
          <a:p>
            <a:pPr algn="ctr"/>
            <a:r>
              <a:rPr lang="en-US" dirty="0"/>
              <a:t>Linked List – Mid and Tail Remove</a:t>
            </a:r>
          </a:p>
        </p:txBody>
      </p:sp>
      <p:sp>
        <p:nvSpPr>
          <p:cNvPr id="3" name="Content Placeholder 2">
            <a:extLst>
              <a:ext uri="{FF2B5EF4-FFF2-40B4-BE49-F238E27FC236}">
                <a16:creationId xmlns:a16="http://schemas.microsoft.com/office/drawing/2014/main" id="{13AB01D5-3D8F-492C-88CD-A3968DB4CAFB}"/>
              </a:ext>
            </a:extLst>
          </p:cNvPr>
          <p:cNvSpPr>
            <a:spLocks noGrp="1"/>
          </p:cNvSpPr>
          <p:nvPr>
            <p:ph idx="1"/>
          </p:nvPr>
        </p:nvSpPr>
        <p:spPr>
          <a:xfrm>
            <a:off x="838200" y="1825625"/>
            <a:ext cx="10515600" cy="4779514"/>
          </a:xfrm>
        </p:spPr>
        <p:txBody>
          <a:bodyPr>
            <a:normAutofit/>
          </a:bodyPr>
          <a:lstStyle/>
          <a:p>
            <a:pPr marL="0" indent="0">
              <a:buNone/>
            </a:pPr>
            <a:r>
              <a:rPr lang="en-US" dirty="0"/>
              <a:t>For mid and tail remove, we traverse until we reach the pointer to the </a:t>
            </a:r>
            <a:r>
              <a:rPr lang="en-US" dirty="0" err="1"/>
              <a:t>LinkedListNode</a:t>
            </a:r>
            <a:r>
              <a:rPr lang="en-US" dirty="0"/>
              <a:t> just ahead of the item to be remove, then shift links (to remove the item from our LinkedList) and "delete" the memory associated with that node (to keep the memory manager happy).</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38CEC47C-529E-4CEC-A07B-08FDB800A924}"/>
              </a:ext>
            </a:extLst>
          </p:cNvPr>
          <p:cNvPicPr>
            <a:picLocks noChangeAspect="1"/>
          </p:cNvPicPr>
          <p:nvPr/>
        </p:nvPicPr>
        <p:blipFill>
          <a:blip r:embed="rId2"/>
          <a:stretch>
            <a:fillRect/>
          </a:stretch>
        </p:blipFill>
        <p:spPr>
          <a:xfrm>
            <a:off x="2272365" y="3699418"/>
            <a:ext cx="6946791" cy="2905721"/>
          </a:xfrm>
          <a:prstGeom prst="rect">
            <a:avLst/>
          </a:prstGeom>
        </p:spPr>
      </p:pic>
    </p:spTree>
    <p:extLst>
      <p:ext uri="{BB962C8B-B14F-4D97-AF65-F5344CB8AC3E}">
        <p14:creationId xmlns:p14="http://schemas.microsoft.com/office/powerpoint/2010/main" val="1508850556"/>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7606-E393-49E9-8275-43F6A9C246E9}"/>
              </a:ext>
            </a:extLst>
          </p:cNvPr>
          <p:cNvSpPr>
            <a:spLocks noGrp="1"/>
          </p:cNvSpPr>
          <p:nvPr>
            <p:ph type="title"/>
          </p:nvPr>
        </p:nvSpPr>
        <p:spPr/>
        <p:txBody>
          <a:bodyPr/>
          <a:lstStyle/>
          <a:p>
            <a:pPr algn="ctr"/>
            <a:r>
              <a:rPr lang="en-US" dirty="0"/>
              <a:t>Linked List – Remove</a:t>
            </a:r>
          </a:p>
        </p:txBody>
      </p:sp>
      <p:sp>
        <p:nvSpPr>
          <p:cNvPr id="3" name="Content Placeholder 2">
            <a:extLst>
              <a:ext uri="{FF2B5EF4-FFF2-40B4-BE49-F238E27FC236}">
                <a16:creationId xmlns:a16="http://schemas.microsoft.com/office/drawing/2014/main" id="{13AB01D5-3D8F-492C-88CD-A3968DB4CAFB}"/>
              </a:ext>
            </a:extLst>
          </p:cNvPr>
          <p:cNvSpPr>
            <a:spLocks noGrp="1"/>
          </p:cNvSpPr>
          <p:nvPr>
            <p:ph idx="1"/>
          </p:nvPr>
        </p:nvSpPr>
        <p:spPr>
          <a:xfrm>
            <a:off x="838200" y="1825625"/>
            <a:ext cx="10515600" cy="4779514"/>
          </a:xfrm>
        </p:spPr>
        <p:txBody>
          <a:bodyPr>
            <a:normAutofit/>
          </a:bodyPr>
          <a:lstStyle/>
          <a:p>
            <a:pPr marL="0" indent="0">
              <a:buNone/>
            </a:pPr>
            <a:r>
              <a:rPr lang="en-US" dirty="0"/>
              <a:t>We also have to worry about "item not found" so there is a fair amount of code to check for that and set the "status" variable.</a:t>
            </a:r>
          </a:p>
          <a:p>
            <a:pPr marL="0" indent="0">
              <a:buNone/>
            </a:pPr>
            <a:endParaRPr lang="en-US" dirty="0"/>
          </a:p>
          <a:p>
            <a:pPr marL="0" indent="0">
              <a:buNone/>
            </a:pPr>
            <a:r>
              <a:rPr lang="en-US" dirty="0"/>
              <a:t>Examine the full "remove" function code to see the full solution.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8447484"/>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7606-E393-49E9-8275-43F6A9C246E9}"/>
              </a:ext>
            </a:extLst>
          </p:cNvPr>
          <p:cNvSpPr>
            <a:spLocks noGrp="1"/>
          </p:cNvSpPr>
          <p:nvPr>
            <p:ph type="title"/>
          </p:nvPr>
        </p:nvSpPr>
        <p:spPr/>
        <p:txBody>
          <a:bodyPr/>
          <a:lstStyle/>
          <a:p>
            <a:pPr algn="ctr"/>
            <a:r>
              <a:rPr lang="en-US" dirty="0"/>
              <a:t>Linked List</a:t>
            </a:r>
          </a:p>
        </p:txBody>
      </p:sp>
      <p:sp>
        <p:nvSpPr>
          <p:cNvPr id="3" name="Content Placeholder 2">
            <a:extLst>
              <a:ext uri="{FF2B5EF4-FFF2-40B4-BE49-F238E27FC236}">
                <a16:creationId xmlns:a16="http://schemas.microsoft.com/office/drawing/2014/main" id="{13AB01D5-3D8F-492C-88CD-A3968DB4CAFB}"/>
              </a:ext>
            </a:extLst>
          </p:cNvPr>
          <p:cNvSpPr>
            <a:spLocks noGrp="1"/>
          </p:cNvSpPr>
          <p:nvPr>
            <p:ph idx="1"/>
          </p:nvPr>
        </p:nvSpPr>
        <p:spPr>
          <a:xfrm>
            <a:off x="576197" y="1825625"/>
            <a:ext cx="10910170" cy="4779514"/>
          </a:xfrm>
        </p:spPr>
        <p:txBody>
          <a:bodyPr>
            <a:normAutofit/>
          </a:bodyPr>
          <a:lstStyle/>
          <a:p>
            <a:pPr marL="0" indent="0" algn="ctr">
              <a:buNone/>
            </a:pPr>
            <a:r>
              <a:rPr lang="en-US" dirty="0"/>
              <a:t>The Linked List demo code is on Moodle for your programming pleasure.</a:t>
            </a:r>
          </a:p>
          <a:p>
            <a:pPr marL="0" indent="0" algn="ctr">
              <a:buNone/>
            </a:pPr>
            <a:endParaRPr lang="en-US" dirty="0"/>
          </a:p>
          <a:p>
            <a:pPr marL="0" indent="0" algn="ctr">
              <a:buNone/>
            </a:pPr>
            <a:r>
              <a:rPr lang="en-US" dirty="0"/>
              <a:t>You will modify it a bit to satisfy some homework and quiz requirements.</a:t>
            </a:r>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Have fun!</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674DDA05-E629-431F-B1BE-4624D6602BEA}"/>
              </a:ext>
            </a:extLst>
          </p:cNvPr>
          <p:cNvPicPr>
            <a:picLocks noChangeAspect="1"/>
          </p:cNvPicPr>
          <p:nvPr/>
        </p:nvPicPr>
        <p:blipFill>
          <a:blip r:embed="rId2"/>
          <a:stretch>
            <a:fillRect/>
          </a:stretch>
        </p:blipFill>
        <p:spPr>
          <a:xfrm>
            <a:off x="2937953" y="3635374"/>
            <a:ext cx="6316093" cy="1406525"/>
          </a:xfrm>
          <a:prstGeom prst="rect">
            <a:avLst/>
          </a:prstGeom>
        </p:spPr>
      </p:pic>
    </p:spTree>
    <p:extLst>
      <p:ext uri="{BB962C8B-B14F-4D97-AF65-F5344CB8AC3E}">
        <p14:creationId xmlns:p14="http://schemas.microsoft.com/office/powerpoint/2010/main" val="256852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3540168"/>
            <a:ext cx="10515600" cy="3100257"/>
          </a:xfrm>
        </p:spPr>
        <p:txBody>
          <a:bodyPr/>
          <a:lstStyle/>
          <a:p>
            <a:pPr marL="0" indent="0">
              <a:buNone/>
            </a:pPr>
            <a:r>
              <a:rPr lang="en-US" dirty="0"/>
              <a:t>Now we insert a new node, Gamma</a:t>
            </a:r>
          </a:p>
          <a:p>
            <a:pPr marL="0" indent="0">
              <a:buNone/>
            </a:pPr>
            <a:r>
              <a:rPr lang="en-US" dirty="0"/>
              <a:t>Gamma is not the new head (it is alphabetically larger than Alpha)</a:t>
            </a:r>
          </a:p>
          <a:p>
            <a:pPr marL="0" indent="0">
              <a:buNone/>
            </a:pPr>
            <a:r>
              <a:rPr lang="en-US" dirty="0"/>
              <a:t>So we traverse, but look one ahead of the current node.</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spTree>
    <p:extLst>
      <p:ext uri="{BB962C8B-B14F-4D97-AF65-F5344CB8AC3E}">
        <p14:creationId xmlns:p14="http://schemas.microsoft.com/office/powerpoint/2010/main" val="969784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3540168"/>
            <a:ext cx="10515600" cy="3100257"/>
          </a:xfrm>
        </p:spPr>
        <p:txBody>
          <a:bodyPr/>
          <a:lstStyle/>
          <a:p>
            <a:pPr marL="0" indent="0">
              <a:buNone/>
            </a:pPr>
            <a:r>
              <a:rPr lang="en-US" dirty="0"/>
              <a:t>Now we insert a new node, Gamma</a:t>
            </a:r>
          </a:p>
          <a:p>
            <a:pPr marL="0" indent="0">
              <a:buNone/>
            </a:pPr>
            <a:r>
              <a:rPr lang="en-US" dirty="0"/>
              <a:t>Gamma is not the new head (it is alphabetically larger than Alpha)</a:t>
            </a:r>
          </a:p>
          <a:p>
            <a:pPr marL="0" indent="0">
              <a:buNone/>
            </a:pPr>
            <a:r>
              <a:rPr lang="en-US" dirty="0"/>
              <a:t>So we traverse, but look one ahead of the current node.</a:t>
            </a:r>
          </a:p>
          <a:p>
            <a:pPr marL="0" indent="0">
              <a:buNone/>
            </a:pPr>
            <a:r>
              <a:rPr lang="en-US" dirty="0"/>
              <a:t>From the head, we see that the head links to Beta.</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spTree>
    <p:extLst>
      <p:ext uri="{BB962C8B-B14F-4D97-AF65-F5344CB8AC3E}">
        <p14:creationId xmlns:p14="http://schemas.microsoft.com/office/powerpoint/2010/main" val="266251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3540168"/>
            <a:ext cx="10515600" cy="3100257"/>
          </a:xfrm>
        </p:spPr>
        <p:txBody>
          <a:bodyPr/>
          <a:lstStyle/>
          <a:p>
            <a:pPr marL="0" indent="0">
              <a:buNone/>
            </a:pPr>
            <a:r>
              <a:rPr lang="en-US" dirty="0"/>
              <a:t>Now we insert a new node, Gamma</a:t>
            </a:r>
          </a:p>
          <a:p>
            <a:pPr marL="0" indent="0">
              <a:buNone/>
            </a:pPr>
            <a:r>
              <a:rPr lang="en-US" dirty="0"/>
              <a:t>Gamma is not the new head (it is alphabetically larger than Alpha)</a:t>
            </a:r>
          </a:p>
          <a:p>
            <a:pPr marL="0" indent="0">
              <a:buNone/>
            </a:pPr>
            <a:r>
              <a:rPr lang="en-US" dirty="0"/>
              <a:t>So we traverse, but look one ahead of the current node.</a:t>
            </a:r>
          </a:p>
          <a:p>
            <a:pPr marL="0" indent="0">
              <a:buNone/>
            </a:pPr>
            <a:r>
              <a:rPr lang="en-US" dirty="0"/>
              <a:t>From the head, we see that the head links to Beta.</a:t>
            </a:r>
          </a:p>
          <a:p>
            <a:pPr marL="0" indent="0">
              <a:buNone/>
            </a:pPr>
            <a:r>
              <a:rPr lang="en-US" dirty="0"/>
              <a:t>Beta &lt; Gamma, so we advance our traversal pointer to Alpha's pointer.</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spTree>
    <p:extLst>
      <p:ext uri="{BB962C8B-B14F-4D97-AF65-F5344CB8AC3E}">
        <p14:creationId xmlns:p14="http://schemas.microsoft.com/office/powerpoint/2010/main" val="3496536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3540168"/>
            <a:ext cx="10515600" cy="3100257"/>
          </a:xfrm>
        </p:spPr>
        <p:txBody>
          <a:bodyPr/>
          <a:lstStyle/>
          <a:p>
            <a:pPr marL="0" indent="0">
              <a:buNone/>
            </a:pPr>
            <a:r>
              <a:rPr lang="en-US" dirty="0"/>
              <a:t>From Alpha's pointer, we see that Beta points to Delta</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spTree>
    <p:extLst>
      <p:ext uri="{BB962C8B-B14F-4D97-AF65-F5344CB8AC3E}">
        <p14:creationId xmlns:p14="http://schemas.microsoft.com/office/powerpoint/2010/main" val="4204538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3540168"/>
            <a:ext cx="10515600" cy="3100257"/>
          </a:xfrm>
        </p:spPr>
        <p:txBody>
          <a:bodyPr/>
          <a:lstStyle/>
          <a:p>
            <a:pPr marL="0" indent="0">
              <a:buNone/>
            </a:pPr>
            <a:r>
              <a:rPr lang="en-US" dirty="0"/>
              <a:t>From Alpha's pointer, we see that Beta points to Delta</a:t>
            </a:r>
          </a:p>
          <a:p>
            <a:pPr marL="0" indent="0">
              <a:buNone/>
            </a:pPr>
            <a:r>
              <a:rPr lang="en-US" dirty="0"/>
              <a:t>Delta &lt; Gamma, so we advance to the next pointer</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spTree>
    <p:extLst>
      <p:ext uri="{BB962C8B-B14F-4D97-AF65-F5344CB8AC3E}">
        <p14:creationId xmlns:p14="http://schemas.microsoft.com/office/powerpoint/2010/main" val="1952912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3540168"/>
            <a:ext cx="10515600" cy="3100257"/>
          </a:xfrm>
        </p:spPr>
        <p:txBody>
          <a:bodyPr/>
          <a:lstStyle/>
          <a:p>
            <a:pPr marL="0" indent="0">
              <a:buNone/>
            </a:pPr>
            <a:r>
              <a:rPr lang="en-US" dirty="0"/>
              <a:t>From Alpha's pointer, we see that Beta points to Delta</a:t>
            </a:r>
          </a:p>
          <a:p>
            <a:pPr marL="0" indent="0">
              <a:buNone/>
            </a:pPr>
            <a:r>
              <a:rPr lang="en-US" dirty="0"/>
              <a:t>Delta &lt; Gamma, so we advance to the next pointer</a:t>
            </a:r>
          </a:p>
          <a:p>
            <a:pPr marL="0" indent="0">
              <a:buNone/>
            </a:pPr>
            <a:r>
              <a:rPr lang="en-US" dirty="0"/>
              <a:t>From Beta's pointer, we see that Delta points to End Of List.</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spTree>
    <p:extLst>
      <p:ext uri="{BB962C8B-B14F-4D97-AF65-F5344CB8AC3E}">
        <p14:creationId xmlns:p14="http://schemas.microsoft.com/office/powerpoint/2010/main" val="3050594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4E6F-71F8-400B-B70B-F08FD85BDC76}"/>
              </a:ext>
            </a:extLst>
          </p:cNvPr>
          <p:cNvSpPr>
            <a:spLocks noGrp="1"/>
          </p:cNvSpPr>
          <p:nvPr>
            <p:ph type="title"/>
          </p:nvPr>
        </p:nvSpPr>
        <p:spPr/>
        <p:txBody>
          <a:bodyPr/>
          <a:lstStyle/>
          <a:p>
            <a:pPr algn="ctr"/>
            <a:r>
              <a:rPr lang="en-US" dirty="0"/>
              <a:t>Singly- and Doubly-Linked Lists</a:t>
            </a:r>
          </a:p>
        </p:txBody>
      </p:sp>
      <p:sp>
        <p:nvSpPr>
          <p:cNvPr id="3" name="Content Placeholder 2">
            <a:extLst>
              <a:ext uri="{FF2B5EF4-FFF2-40B4-BE49-F238E27FC236}">
                <a16:creationId xmlns:a16="http://schemas.microsoft.com/office/drawing/2014/main" id="{7AF0AFF3-8419-4A6E-A621-2435EFD8B674}"/>
              </a:ext>
            </a:extLst>
          </p:cNvPr>
          <p:cNvSpPr>
            <a:spLocks noGrp="1"/>
          </p:cNvSpPr>
          <p:nvPr>
            <p:ph idx="1"/>
          </p:nvPr>
        </p:nvSpPr>
        <p:spPr/>
        <p:txBody>
          <a:bodyPr>
            <a:normAutofit/>
          </a:bodyPr>
          <a:lstStyle/>
          <a:p>
            <a:pPr marL="0" indent="0">
              <a:buNone/>
            </a:pPr>
            <a:r>
              <a:rPr lang="en-US" dirty="0"/>
              <a:t>Singly-linked list nodes link to their successor. Therefore, Singly-linked lists are always entered at the head, and are traversed front to back.</a:t>
            </a:r>
          </a:p>
          <a:p>
            <a:pPr marL="0" indent="0">
              <a:buNone/>
            </a:pPr>
            <a:endParaRPr lang="en-US" dirty="0"/>
          </a:p>
          <a:p>
            <a:pPr marL="0" indent="0">
              <a:buNone/>
            </a:pPr>
            <a:r>
              <a:rPr lang="en-US" dirty="0"/>
              <a:t>Doubly-linked list nodes have links to both the predecessor and successor elements. Doubly-linked lists can be entered at any element, and the traversal can move in any direction.</a:t>
            </a:r>
          </a:p>
          <a:p>
            <a:pPr marL="0" indent="0">
              <a:buNone/>
            </a:pPr>
            <a:endParaRPr lang="en-US" dirty="0"/>
          </a:p>
          <a:p>
            <a:pPr marL="0" indent="0">
              <a:buNone/>
            </a:pPr>
            <a:r>
              <a:rPr lang="en-US" dirty="0"/>
              <a:t>We will study only singly-linked lists in this course.</a:t>
            </a:r>
          </a:p>
        </p:txBody>
      </p:sp>
    </p:spTree>
    <p:extLst>
      <p:ext uri="{BB962C8B-B14F-4D97-AF65-F5344CB8AC3E}">
        <p14:creationId xmlns:p14="http://schemas.microsoft.com/office/powerpoint/2010/main" val="15171419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3540168"/>
            <a:ext cx="11099104" cy="3100257"/>
          </a:xfrm>
        </p:spPr>
        <p:txBody>
          <a:bodyPr/>
          <a:lstStyle/>
          <a:p>
            <a:pPr marL="0" indent="0">
              <a:buNone/>
            </a:pPr>
            <a:r>
              <a:rPr lang="en-US" dirty="0"/>
              <a:t>From Alpha's pointer, we see that Beta points to Delta</a:t>
            </a:r>
          </a:p>
          <a:p>
            <a:pPr marL="0" indent="0">
              <a:buNone/>
            </a:pPr>
            <a:r>
              <a:rPr lang="en-US" dirty="0"/>
              <a:t>Delta &lt; Gamma, so we advance to the next pointer</a:t>
            </a:r>
          </a:p>
          <a:p>
            <a:pPr marL="0" indent="0">
              <a:buNone/>
            </a:pPr>
            <a:r>
              <a:rPr lang="en-US" dirty="0"/>
              <a:t>From Beta's pointer, we see that Delta points to End Of List.</a:t>
            </a:r>
          </a:p>
          <a:p>
            <a:pPr marL="0" indent="0">
              <a:buNone/>
            </a:pPr>
            <a:r>
              <a:rPr lang="en-US" dirty="0"/>
              <a:t>We have reached the insertion point – Gamma is the new "tail" of the list</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spTree>
    <p:extLst>
      <p:ext uri="{BB962C8B-B14F-4D97-AF65-F5344CB8AC3E}">
        <p14:creationId xmlns:p14="http://schemas.microsoft.com/office/powerpoint/2010/main" val="12995167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3540168"/>
            <a:ext cx="11099104" cy="3100257"/>
          </a:xfrm>
        </p:spPr>
        <p:txBody>
          <a:bodyPr/>
          <a:lstStyle/>
          <a:p>
            <a:pPr marL="0" indent="0">
              <a:buNone/>
            </a:pPr>
            <a:r>
              <a:rPr lang="en-US" dirty="0"/>
              <a:t>The insertion algorithm is:</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spTree>
    <p:extLst>
      <p:ext uri="{BB962C8B-B14F-4D97-AF65-F5344CB8AC3E}">
        <p14:creationId xmlns:p14="http://schemas.microsoft.com/office/powerpoint/2010/main" val="29670686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3540168"/>
            <a:ext cx="11099104" cy="3100257"/>
          </a:xfrm>
        </p:spPr>
        <p:txBody>
          <a:bodyPr/>
          <a:lstStyle/>
          <a:p>
            <a:pPr marL="0" indent="0">
              <a:buNone/>
            </a:pPr>
            <a:r>
              <a:rPr lang="en-US" dirty="0"/>
              <a:t>The insertion algorithm is:</a:t>
            </a:r>
          </a:p>
          <a:p>
            <a:pPr marL="0" indent="0">
              <a:buNone/>
            </a:pPr>
            <a:r>
              <a:rPr lang="en-US" dirty="0"/>
              <a:t>Give the pointer at the indicated item to the new entry</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spTree>
    <p:extLst>
      <p:ext uri="{BB962C8B-B14F-4D97-AF65-F5344CB8AC3E}">
        <p14:creationId xmlns:p14="http://schemas.microsoft.com/office/powerpoint/2010/main" val="2090161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3540168"/>
            <a:ext cx="11099104" cy="3100257"/>
          </a:xfrm>
        </p:spPr>
        <p:txBody>
          <a:bodyPr/>
          <a:lstStyle/>
          <a:p>
            <a:pPr marL="0" indent="0">
              <a:buNone/>
            </a:pPr>
            <a:r>
              <a:rPr lang="en-US" dirty="0"/>
              <a:t>The insertion algorithm is:</a:t>
            </a:r>
          </a:p>
          <a:p>
            <a:pPr marL="0" indent="0">
              <a:buNone/>
            </a:pPr>
            <a:r>
              <a:rPr lang="en-US" dirty="0"/>
              <a:t>Give the pointer at the indicated item to the new entry</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2016821" y="2942083"/>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Tree>
    <p:extLst>
      <p:ext uri="{BB962C8B-B14F-4D97-AF65-F5344CB8AC3E}">
        <p14:creationId xmlns:p14="http://schemas.microsoft.com/office/powerpoint/2010/main" val="13823862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3540168"/>
            <a:ext cx="11099104" cy="3100257"/>
          </a:xfrm>
        </p:spPr>
        <p:txBody>
          <a:bodyPr/>
          <a:lstStyle/>
          <a:p>
            <a:pPr marL="0" indent="0">
              <a:buNone/>
            </a:pPr>
            <a:r>
              <a:rPr lang="en-US" dirty="0"/>
              <a:t>The insertion algorithm is:</a:t>
            </a:r>
          </a:p>
          <a:p>
            <a:pPr marL="0" indent="0">
              <a:buNone/>
            </a:pPr>
            <a:r>
              <a:rPr lang="en-US" dirty="0"/>
              <a:t>Give the pointer at the indicated item to the new entry</a:t>
            </a:r>
          </a:p>
          <a:p>
            <a:pPr marL="0" indent="0">
              <a:buNone/>
            </a:pPr>
            <a:r>
              <a:rPr lang="en-US" dirty="0"/>
              <a:t>Now point the indicated item </a:t>
            </a:r>
            <a:r>
              <a:rPr lang="en-US" i="1" dirty="0"/>
              <a:t>to</a:t>
            </a:r>
            <a:r>
              <a:rPr lang="en-US" dirty="0"/>
              <a:t> the new entry.</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2016821" y="2942083"/>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Tree>
    <p:extLst>
      <p:ext uri="{BB962C8B-B14F-4D97-AF65-F5344CB8AC3E}">
        <p14:creationId xmlns:p14="http://schemas.microsoft.com/office/powerpoint/2010/main" val="25344941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3540168"/>
            <a:ext cx="11099104" cy="3100257"/>
          </a:xfrm>
        </p:spPr>
        <p:txBody>
          <a:bodyPr/>
          <a:lstStyle/>
          <a:p>
            <a:pPr marL="0" indent="0">
              <a:buNone/>
            </a:pPr>
            <a:r>
              <a:rPr lang="en-US" dirty="0"/>
              <a:t>The insertion algorithm is:</a:t>
            </a:r>
          </a:p>
          <a:p>
            <a:pPr marL="0" indent="0">
              <a:buNone/>
            </a:pPr>
            <a:r>
              <a:rPr lang="en-US" dirty="0"/>
              <a:t>Give the pointer at the indicated item to the new entry</a:t>
            </a:r>
          </a:p>
          <a:p>
            <a:pPr marL="0" indent="0">
              <a:buNone/>
            </a:pPr>
            <a:r>
              <a:rPr lang="en-US" dirty="0"/>
              <a:t>Now point the indicated item </a:t>
            </a:r>
            <a:r>
              <a:rPr lang="en-US" i="1" dirty="0"/>
              <a:t>to</a:t>
            </a:r>
            <a:r>
              <a:rPr lang="en-US" dirty="0"/>
              <a:t> the new entry.</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36235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3540168"/>
            <a:ext cx="11099104" cy="3100257"/>
          </a:xfrm>
        </p:spPr>
        <p:txBody>
          <a:bodyPr/>
          <a:lstStyle/>
          <a:p>
            <a:pPr marL="0" indent="0">
              <a:buNone/>
            </a:pPr>
            <a:r>
              <a:rPr lang="en-US" dirty="0"/>
              <a:t>The insertion algorithm is:</a:t>
            </a:r>
          </a:p>
          <a:p>
            <a:pPr marL="0" indent="0">
              <a:buNone/>
            </a:pPr>
            <a:r>
              <a:rPr lang="en-US" dirty="0"/>
              <a:t>Give the pointer at the indicated item to the new entry</a:t>
            </a:r>
          </a:p>
          <a:p>
            <a:pPr marL="0" indent="0">
              <a:buNone/>
            </a:pPr>
            <a:r>
              <a:rPr lang="en-US" dirty="0"/>
              <a:t>Now point the indicated item </a:t>
            </a:r>
            <a:r>
              <a:rPr lang="en-US" i="1" dirty="0"/>
              <a:t>to</a:t>
            </a:r>
            <a:r>
              <a:rPr lang="en-US" dirty="0"/>
              <a:t> the new entry.</a:t>
            </a:r>
          </a:p>
          <a:p>
            <a:pPr marL="0" indent="0">
              <a:buNone/>
            </a:pPr>
            <a:r>
              <a:rPr lang="en-US" dirty="0"/>
              <a:t>The traversal is now ALPHA – BETA – DELTA – GAMMA</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61727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099104" cy="1838325"/>
          </a:xfrm>
        </p:spPr>
        <p:txBody>
          <a:bodyPr/>
          <a:lstStyle/>
          <a:p>
            <a:pPr marL="0" indent="0">
              <a:buNone/>
            </a:pPr>
            <a:r>
              <a:rPr lang="en-US" dirty="0"/>
              <a:t>Now we insert PI into the list.</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96881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099104" cy="1838325"/>
          </a:xfrm>
        </p:spPr>
        <p:txBody>
          <a:bodyPr/>
          <a:lstStyle/>
          <a:p>
            <a:pPr marL="0" indent="0">
              <a:buNone/>
            </a:pPr>
            <a:r>
              <a:rPr lang="en-US" dirty="0"/>
              <a:t>Now we insert PI into the list.</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spTree>
    <p:extLst>
      <p:ext uri="{BB962C8B-B14F-4D97-AF65-F5344CB8AC3E}">
        <p14:creationId xmlns:p14="http://schemas.microsoft.com/office/powerpoint/2010/main" val="13266150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Now we insert PI into the list.</a:t>
            </a:r>
          </a:p>
          <a:p>
            <a:pPr marL="0" indent="0">
              <a:buNone/>
            </a:pPr>
            <a:r>
              <a:rPr lang="en-US" dirty="0"/>
              <a:t>PI is not a new head node, so we traverse until we reach the insertion point</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spTree>
    <p:extLst>
      <p:ext uri="{BB962C8B-B14F-4D97-AF65-F5344CB8AC3E}">
        <p14:creationId xmlns:p14="http://schemas.microsoft.com/office/powerpoint/2010/main" val="3788888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4E6F-71F8-400B-B70B-F08FD85BDC76}"/>
              </a:ext>
            </a:extLst>
          </p:cNvPr>
          <p:cNvSpPr>
            <a:spLocks noGrp="1"/>
          </p:cNvSpPr>
          <p:nvPr>
            <p:ph type="title"/>
          </p:nvPr>
        </p:nvSpPr>
        <p:spPr/>
        <p:txBody>
          <a:bodyPr/>
          <a:lstStyle/>
          <a:p>
            <a:pPr algn="ctr"/>
            <a:r>
              <a:rPr lang="en-US" dirty="0"/>
              <a:t>Linked Lists</a:t>
            </a:r>
          </a:p>
        </p:txBody>
      </p:sp>
      <p:sp>
        <p:nvSpPr>
          <p:cNvPr id="3" name="Content Placeholder 2">
            <a:extLst>
              <a:ext uri="{FF2B5EF4-FFF2-40B4-BE49-F238E27FC236}">
                <a16:creationId xmlns:a16="http://schemas.microsoft.com/office/drawing/2014/main" id="{7AF0AFF3-8419-4A6E-A621-2435EFD8B674}"/>
              </a:ext>
            </a:extLst>
          </p:cNvPr>
          <p:cNvSpPr>
            <a:spLocks noGrp="1"/>
          </p:cNvSpPr>
          <p:nvPr>
            <p:ph idx="1"/>
          </p:nvPr>
        </p:nvSpPr>
        <p:spPr>
          <a:xfrm>
            <a:off x="838200" y="1825624"/>
            <a:ext cx="10515600" cy="4562649"/>
          </a:xfrm>
        </p:spPr>
        <p:txBody>
          <a:bodyPr>
            <a:normAutofit lnSpcReduction="10000"/>
          </a:bodyPr>
          <a:lstStyle/>
          <a:p>
            <a:pPr marL="0" indent="0">
              <a:buNone/>
            </a:pPr>
            <a:r>
              <a:rPr lang="en-US" dirty="0"/>
              <a:t>Disadvantages:</a:t>
            </a:r>
          </a:p>
          <a:p>
            <a:pPr marL="0" indent="0">
              <a:buNone/>
            </a:pPr>
            <a:endParaRPr lang="en-US" dirty="0"/>
          </a:p>
          <a:p>
            <a:pPr marL="0" indent="0">
              <a:buNone/>
            </a:pPr>
            <a:r>
              <a:rPr lang="en-US" dirty="0"/>
              <a:t>Sequential access (as opposed to random access), list nodes scattered throughout memory (which can be slow for hardware reasons) and higher memory consumption than some other data structures.</a:t>
            </a:r>
          </a:p>
          <a:p>
            <a:pPr marL="0" indent="0">
              <a:buNone/>
            </a:pPr>
            <a:endParaRPr lang="en-US" dirty="0"/>
          </a:p>
          <a:p>
            <a:pPr marL="0" indent="0">
              <a:buNone/>
            </a:pPr>
            <a:r>
              <a:rPr lang="en-US" dirty="0"/>
              <a:t>Advantages:</a:t>
            </a:r>
          </a:p>
          <a:p>
            <a:pPr marL="0" indent="0">
              <a:buNone/>
            </a:pPr>
            <a:endParaRPr lang="en-US" dirty="0"/>
          </a:p>
          <a:p>
            <a:pPr marL="0" indent="0">
              <a:buNone/>
            </a:pPr>
            <a:r>
              <a:rPr lang="en-US" dirty="0"/>
              <a:t>Flexibility and ease of use; linked lists can maintain order on insertion, and insertion and deletion of elements is simple and straightforward.</a:t>
            </a:r>
          </a:p>
        </p:txBody>
      </p:sp>
    </p:spTree>
    <p:extLst>
      <p:ext uri="{BB962C8B-B14F-4D97-AF65-F5344CB8AC3E}">
        <p14:creationId xmlns:p14="http://schemas.microsoft.com/office/powerpoint/2010/main" val="11011915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From the head pointer we see Beta</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spTree>
    <p:extLst>
      <p:ext uri="{BB962C8B-B14F-4D97-AF65-F5344CB8AC3E}">
        <p14:creationId xmlns:p14="http://schemas.microsoft.com/office/powerpoint/2010/main" val="36576682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From the head pointer we see Beta</a:t>
            </a:r>
          </a:p>
          <a:p>
            <a:pPr marL="0" indent="0">
              <a:buNone/>
            </a:pPr>
            <a:r>
              <a:rPr lang="en-US" dirty="0"/>
              <a:t>Beta &lt; Pi, so advance to the next pointer</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spTree>
    <p:extLst>
      <p:ext uri="{BB962C8B-B14F-4D97-AF65-F5344CB8AC3E}">
        <p14:creationId xmlns:p14="http://schemas.microsoft.com/office/powerpoint/2010/main" val="30239085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From the Alpha pointer we see Delta</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spTree>
    <p:extLst>
      <p:ext uri="{BB962C8B-B14F-4D97-AF65-F5344CB8AC3E}">
        <p14:creationId xmlns:p14="http://schemas.microsoft.com/office/powerpoint/2010/main" val="6468540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From the Alpha pointer we see Delta</a:t>
            </a:r>
          </a:p>
          <a:p>
            <a:pPr marL="0" indent="0">
              <a:buNone/>
            </a:pPr>
            <a:r>
              <a:rPr lang="en-US" dirty="0"/>
              <a:t>Delta &lt; Pi, so advance to the next pointer</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spTree>
    <p:extLst>
      <p:ext uri="{BB962C8B-B14F-4D97-AF65-F5344CB8AC3E}">
        <p14:creationId xmlns:p14="http://schemas.microsoft.com/office/powerpoint/2010/main" val="40853789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Notice that we are always looking </a:t>
            </a:r>
            <a:r>
              <a:rPr lang="en-US" i="1" dirty="0"/>
              <a:t>two </a:t>
            </a:r>
            <a:r>
              <a:rPr lang="en-US" dirty="0"/>
              <a:t>ahead!</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spTree>
    <p:extLst>
      <p:ext uri="{BB962C8B-B14F-4D97-AF65-F5344CB8AC3E}">
        <p14:creationId xmlns:p14="http://schemas.microsoft.com/office/powerpoint/2010/main" val="23261088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From the Beta pointer we see Gamma</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spTree>
    <p:extLst>
      <p:ext uri="{BB962C8B-B14F-4D97-AF65-F5344CB8AC3E}">
        <p14:creationId xmlns:p14="http://schemas.microsoft.com/office/powerpoint/2010/main" val="25985114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From the Beta pointer we see Gamma</a:t>
            </a:r>
          </a:p>
          <a:p>
            <a:pPr marL="0" indent="0">
              <a:buNone/>
            </a:pPr>
            <a:r>
              <a:rPr lang="en-US" dirty="0"/>
              <a:t>Gamma &lt; Pi so advance to the next pointer</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spTree>
    <p:extLst>
      <p:ext uri="{BB962C8B-B14F-4D97-AF65-F5344CB8AC3E}">
        <p14:creationId xmlns:p14="http://schemas.microsoft.com/office/powerpoint/2010/main" val="31499857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From the Delta pointer we see the End of List marker</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spTree>
    <p:extLst>
      <p:ext uri="{BB962C8B-B14F-4D97-AF65-F5344CB8AC3E}">
        <p14:creationId xmlns:p14="http://schemas.microsoft.com/office/powerpoint/2010/main" val="11249991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From the Delta pointer we see the End of List marker</a:t>
            </a:r>
          </a:p>
          <a:p>
            <a:pPr marL="0" indent="0">
              <a:buNone/>
            </a:pPr>
            <a:r>
              <a:rPr lang="en-US" dirty="0"/>
              <a:t>We have reached the insertion point</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spTree>
    <p:extLst>
      <p:ext uri="{BB962C8B-B14F-4D97-AF65-F5344CB8AC3E}">
        <p14:creationId xmlns:p14="http://schemas.microsoft.com/office/powerpoint/2010/main" val="10152394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From the Delta pointer we see the End of List marker</a:t>
            </a:r>
          </a:p>
          <a:p>
            <a:pPr marL="0" indent="0">
              <a:buNone/>
            </a:pPr>
            <a:r>
              <a:rPr lang="en-US" dirty="0"/>
              <a:t>We have reached the insertion point</a:t>
            </a:r>
          </a:p>
          <a:p>
            <a:pPr marL="0" indent="0">
              <a:buNone/>
            </a:pPr>
            <a:r>
              <a:rPr lang="en-US" dirty="0"/>
              <a:t>The new entry gets Gamma's link…</a:t>
            </a:r>
          </a:p>
          <a:p>
            <a:pPr marL="0" indent="0">
              <a:buNone/>
            </a:pPr>
            <a:endParaRPr lang="en-US" dirty="0"/>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spTree>
    <p:extLst>
      <p:ext uri="{BB962C8B-B14F-4D97-AF65-F5344CB8AC3E}">
        <p14:creationId xmlns:p14="http://schemas.microsoft.com/office/powerpoint/2010/main" val="1495997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p:txBody>
          <a:bodyPr/>
          <a:lstStyle/>
          <a:p>
            <a:r>
              <a:rPr lang="en-US" dirty="0"/>
              <a:t>We will insert the following items into our linked list:</a:t>
            </a:r>
          </a:p>
          <a:p>
            <a:endParaRPr lang="en-US" dirty="0"/>
          </a:p>
          <a:p>
            <a:pPr marL="0" indent="0">
              <a:buNone/>
            </a:pPr>
            <a:r>
              <a:rPr lang="en-US" dirty="0"/>
              <a:t>	DELTA		BETA		ALPHA		GAMMA</a:t>
            </a:r>
          </a:p>
          <a:p>
            <a:pPr marL="0" indent="0">
              <a:buNone/>
            </a:pPr>
            <a:r>
              <a:rPr lang="en-US" dirty="0"/>
              <a:t>									</a:t>
            </a:r>
          </a:p>
          <a:p>
            <a:pPr marL="0" indent="0">
              <a:buNone/>
            </a:pPr>
            <a:r>
              <a:rPr lang="en-US" dirty="0"/>
              <a:t>	LAMBDA	EPSILON	PI</a:t>
            </a:r>
          </a:p>
          <a:p>
            <a:pPr marL="0" indent="0">
              <a:buNone/>
            </a:pPr>
            <a:endParaRPr lang="en-US" dirty="0"/>
          </a:p>
          <a:p>
            <a:pPr marL="0" indent="0">
              <a:buNone/>
            </a:pPr>
            <a:r>
              <a:rPr lang="en-US" dirty="0"/>
              <a:t>Our list will maintain alphabetical order, regardless of the order in which the items are inserted</a:t>
            </a:r>
          </a:p>
        </p:txBody>
      </p:sp>
    </p:spTree>
    <p:extLst>
      <p:ext uri="{BB962C8B-B14F-4D97-AF65-F5344CB8AC3E}">
        <p14:creationId xmlns:p14="http://schemas.microsoft.com/office/powerpoint/2010/main" val="7048133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From the Delta pointer we see the End of List marker</a:t>
            </a:r>
          </a:p>
          <a:p>
            <a:pPr marL="0" indent="0">
              <a:buNone/>
            </a:pPr>
            <a:r>
              <a:rPr lang="en-US" dirty="0"/>
              <a:t>We have reached the insertion point</a:t>
            </a:r>
          </a:p>
          <a:p>
            <a:pPr marL="0" indent="0">
              <a:buNone/>
            </a:pPr>
            <a:r>
              <a:rPr lang="en-US" dirty="0"/>
              <a:t>The new entry gets Gamma's link…</a:t>
            </a:r>
          </a:p>
          <a:p>
            <a:pPr marL="0" indent="0">
              <a:buNone/>
            </a:pPr>
            <a:endParaRPr lang="en-US" dirty="0"/>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Tree>
    <p:extLst>
      <p:ext uri="{BB962C8B-B14F-4D97-AF65-F5344CB8AC3E}">
        <p14:creationId xmlns:p14="http://schemas.microsoft.com/office/powerpoint/2010/main" val="38531251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From the Delta pointer we see the End of List marker</a:t>
            </a:r>
          </a:p>
          <a:p>
            <a:pPr marL="0" indent="0">
              <a:buNone/>
            </a:pPr>
            <a:r>
              <a:rPr lang="en-US" dirty="0"/>
              <a:t>We have reached the insertion point</a:t>
            </a:r>
          </a:p>
          <a:p>
            <a:pPr marL="0" indent="0">
              <a:buNone/>
            </a:pPr>
            <a:r>
              <a:rPr lang="en-US" dirty="0"/>
              <a:t>…and Gamma links to the new node</a:t>
            </a:r>
          </a:p>
          <a:p>
            <a:pPr marL="0" indent="0">
              <a:buNone/>
            </a:pPr>
            <a:endParaRPr lang="en-US" dirty="0"/>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Tree>
    <p:extLst>
      <p:ext uri="{BB962C8B-B14F-4D97-AF65-F5344CB8AC3E}">
        <p14:creationId xmlns:p14="http://schemas.microsoft.com/office/powerpoint/2010/main" val="16941859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From the Delta pointer we see the End of List marker</a:t>
            </a:r>
          </a:p>
          <a:p>
            <a:pPr marL="0" indent="0">
              <a:buNone/>
            </a:pPr>
            <a:r>
              <a:rPr lang="en-US" dirty="0"/>
              <a:t>We have reached the insertion point</a:t>
            </a:r>
          </a:p>
          <a:p>
            <a:pPr marL="0" indent="0">
              <a:buNone/>
            </a:pPr>
            <a:r>
              <a:rPr lang="en-US" dirty="0"/>
              <a:t>…and Gamma links to the new node</a:t>
            </a:r>
          </a:p>
          <a:p>
            <a:pPr marL="0" indent="0">
              <a:buNone/>
            </a:pPr>
            <a:endParaRPr lang="en-US" dirty="0"/>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2767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The traversal is ALPHA – BETA – DELTA – GAMMA - PI</a:t>
            </a:r>
          </a:p>
          <a:p>
            <a:pPr marL="0" indent="0">
              <a:buNone/>
            </a:pPr>
            <a:endParaRPr lang="en-US" dirty="0"/>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22987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The next node is LAMBDA</a:t>
            </a:r>
          </a:p>
          <a:p>
            <a:pPr marL="0" indent="0">
              <a:buNone/>
            </a:pPr>
            <a:endParaRPr lang="en-US" dirty="0"/>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0650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The next node is LAMBDA</a:t>
            </a:r>
          </a:p>
          <a:p>
            <a:pPr marL="0" indent="0">
              <a:buNone/>
            </a:pPr>
            <a:endParaRPr lang="en-US" dirty="0"/>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Tree>
    <p:extLst>
      <p:ext uri="{BB962C8B-B14F-4D97-AF65-F5344CB8AC3E}">
        <p14:creationId xmlns:p14="http://schemas.microsoft.com/office/powerpoint/2010/main" val="40068172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The next node is LAMBDA</a:t>
            </a:r>
          </a:p>
          <a:p>
            <a:pPr marL="0" indent="0">
              <a:buNone/>
            </a:pPr>
            <a:r>
              <a:rPr lang="en-US" dirty="0"/>
              <a:t>Lambda &gt; Alpha so it's not the new head</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Tree>
    <p:extLst>
      <p:ext uri="{BB962C8B-B14F-4D97-AF65-F5344CB8AC3E}">
        <p14:creationId xmlns:p14="http://schemas.microsoft.com/office/powerpoint/2010/main" val="29781274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The next node is LAMBDA</a:t>
            </a:r>
          </a:p>
          <a:p>
            <a:pPr marL="0" indent="0">
              <a:buNone/>
            </a:pPr>
            <a:r>
              <a:rPr lang="en-US" dirty="0"/>
              <a:t>Lambda &gt; Alpha so it's not the new head</a:t>
            </a:r>
          </a:p>
          <a:p>
            <a:pPr marL="0" indent="0">
              <a:buNone/>
            </a:pPr>
            <a:r>
              <a:rPr lang="en-US" dirty="0"/>
              <a:t>We must traverse to find the insertion point</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Tree>
    <p:extLst>
      <p:ext uri="{BB962C8B-B14F-4D97-AF65-F5344CB8AC3E}">
        <p14:creationId xmlns:p14="http://schemas.microsoft.com/office/powerpoint/2010/main" val="24240009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From the head link we see Beta</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Tree>
    <p:extLst>
      <p:ext uri="{BB962C8B-B14F-4D97-AF65-F5344CB8AC3E}">
        <p14:creationId xmlns:p14="http://schemas.microsoft.com/office/powerpoint/2010/main" val="30997931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From the head link we see Beta</a:t>
            </a:r>
          </a:p>
          <a:p>
            <a:pPr marL="0" indent="0">
              <a:buNone/>
            </a:pPr>
            <a:r>
              <a:rPr lang="en-US" dirty="0"/>
              <a:t>Beta &lt; Lambda so we're not there yet – advance to the next pointer</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Tree>
    <p:extLst>
      <p:ext uri="{BB962C8B-B14F-4D97-AF65-F5344CB8AC3E}">
        <p14:creationId xmlns:p14="http://schemas.microsoft.com/office/powerpoint/2010/main" val="2425569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5085566"/>
            <a:ext cx="10515600" cy="1554859"/>
          </a:xfrm>
        </p:spPr>
        <p:txBody>
          <a:bodyPr/>
          <a:lstStyle/>
          <a:p>
            <a:pPr marL="0" indent="0">
              <a:buNone/>
            </a:pPr>
            <a:r>
              <a:rPr lang="en-US" dirty="0"/>
              <a:t>Delta is the first item in our list, so it is the head</a:t>
            </a:r>
          </a:p>
          <a:p>
            <a:pPr marL="0" indent="0">
              <a:buNone/>
            </a:pPr>
            <a:r>
              <a:rPr lang="en-US" dirty="0"/>
              <a:t>There is no successor, so the link is the EOL (End of List) marker</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spTree>
    <p:extLst>
      <p:ext uri="{BB962C8B-B14F-4D97-AF65-F5344CB8AC3E}">
        <p14:creationId xmlns:p14="http://schemas.microsoft.com/office/powerpoint/2010/main" val="6136383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From Alpha's link we see Delta</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Tree>
    <p:extLst>
      <p:ext uri="{BB962C8B-B14F-4D97-AF65-F5344CB8AC3E}">
        <p14:creationId xmlns:p14="http://schemas.microsoft.com/office/powerpoint/2010/main" val="30687196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From Alpha's link we see Delta</a:t>
            </a:r>
          </a:p>
          <a:p>
            <a:pPr marL="0" indent="0">
              <a:buNone/>
            </a:pPr>
            <a:r>
              <a:rPr lang="en-US" dirty="0"/>
              <a:t>Delta &lt; Lambda so advance to the next link</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Tree>
    <p:extLst>
      <p:ext uri="{BB962C8B-B14F-4D97-AF65-F5344CB8AC3E}">
        <p14:creationId xmlns:p14="http://schemas.microsoft.com/office/powerpoint/2010/main" val="37554611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From Beta's link we see Gamma</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Tree>
    <p:extLst>
      <p:ext uri="{BB962C8B-B14F-4D97-AF65-F5344CB8AC3E}">
        <p14:creationId xmlns:p14="http://schemas.microsoft.com/office/powerpoint/2010/main" val="40638811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From Beta's link we see Gamma</a:t>
            </a:r>
          </a:p>
          <a:p>
            <a:pPr marL="0" indent="0">
              <a:buNone/>
            </a:pPr>
            <a:r>
              <a:rPr lang="en-US" dirty="0"/>
              <a:t>Gamma &lt; Lambda so advance to the next link</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Tree>
    <p:extLst>
      <p:ext uri="{BB962C8B-B14F-4D97-AF65-F5344CB8AC3E}">
        <p14:creationId xmlns:p14="http://schemas.microsoft.com/office/powerpoint/2010/main" val="33625162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From Delta's link we see Pi</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Tree>
    <p:extLst>
      <p:ext uri="{BB962C8B-B14F-4D97-AF65-F5344CB8AC3E}">
        <p14:creationId xmlns:p14="http://schemas.microsoft.com/office/powerpoint/2010/main" val="6645120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From Delta's link we see Pi</a:t>
            </a:r>
          </a:p>
          <a:p>
            <a:pPr marL="0" indent="0">
              <a:buNone/>
            </a:pPr>
            <a:r>
              <a:rPr lang="en-US" dirty="0"/>
              <a:t>Pi &gt; Lambda so we are now at the insertion point</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Tree>
    <p:extLst>
      <p:ext uri="{BB962C8B-B14F-4D97-AF65-F5344CB8AC3E}">
        <p14:creationId xmlns:p14="http://schemas.microsoft.com/office/powerpoint/2010/main" val="7699891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From Delta's link we see Pi</a:t>
            </a:r>
          </a:p>
          <a:p>
            <a:pPr marL="0" indent="0">
              <a:buNone/>
            </a:pPr>
            <a:r>
              <a:rPr lang="en-US" dirty="0"/>
              <a:t>Pi &gt; Lambda so we are now at the insertion point</a:t>
            </a:r>
          </a:p>
          <a:p>
            <a:pPr marL="0" indent="0">
              <a:buNone/>
            </a:pPr>
            <a:r>
              <a:rPr lang="en-US" dirty="0"/>
              <a:t>From Delta's link, we can copy Gamma's link to the new entry</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Tree>
    <p:extLst>
      <p:ext uri="{BB962C8B-B14F-4D97-AF65-F5344CB8AC3E}">
        <p14:creationId xmlns:p14="http://schemas.microsoft.com/office/powerpoint/2010/main" val="3137329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From Delta's link we see Pi</a:t>
            </a:r>
          </a:p>
          <a:p>
            <a:pPr marL="0" indent="0">
              <a:buNone/>
            </a:pPr>
            <a:r>
              <a:rPr lang="en-US" dirty="0"/>
              <a:t>Pi &gt; Lambda so we are now at the insertion point</a:t>
            </a:r>
          </a:p>
          <a:p>
            <a:pPr marL="0" indent="0">
              <a:buNone/>
            </a:pPr>
            <a:r>
              <a:rPr lang="en-US" dirty="0"/>
              <a:t>From Delta's link, we can copy Gamma's link to the new entry</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56906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From Delta's link we see Pi</a:t>
            </a:r>
          </a:p>
          <a:p>
            <a:pPr marL="0" indent="0">
              <a:buNone/>
            </a:pPr>
            <a:r>
              <a:rPr lang="en-US" dirty="0"/>
              <a:t>Pi &gt; Lambda so we are now at the insertion point</a:t>
            </a:r>
          </a:p>
          <a:p>
            <a:pPr marL="0" indent="0">
              <a:buNone/>
            </a:pPr>
            <a:r>
              <a:rPr lang="en-US" dirty="0"/>
              <a:t>Now we set Gamma's link </a:t>
            </a:r>
            <a:r>
              <a:rPr lang="en-US" i="1" dirty="0"/>
              <a:t>to</a:t>
            </a:r>
            <a:r>
              <a:rPr lang="en-US" dirty="0"/>
              <a:t> the new entry</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53648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From Delta's link we see Pi</a:t>
            </a:r>
          </a:p>
          <a:p>
            <a:pPr marL="0" indent="0">
              <a:buNone/>
            </a:pPr>
            <a:r>
              <a:rPr lang="en-US" dirty="0"/>
              <a:t>Pi &gt; Lambda so we are now at the insertion point</a:t>
            </a:r>
          </a:p>
          <a:p>
            <a:pPr marL="0" indent="0">
              <a:buNone/>
            </a:pPr>
            <a:r>
              <a:rPr lang="en-US" dirty="0"/>
              <a:t>Now we set Gamma's link </a:t>
            </a:r>
            <a:r>
              <a:rPr lang="en-US" i="1" dirty="0"/>
              <a:t>to</a:t>
            </a:r>
            <a:r>
              <a:rPr lang="en-US" dirty="0"/>
              <a:t> the new entry</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spTree>
    <p:extLst>
      <p:ext uri="{BB962C8B-B14F-4D97-AF65-F5344CB8AC3E}">
        <p14:creationId xmlns:p14="http://schemas.microsoft.com/office/powerpoint/2010/main" val="2154910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3540168"/>
            <a:ext cx="10515600" cy="3100257"/>
          </a:xfrm>
        </p:spPr>
        <p:txBody>
          <a:bodyPr/>
          <a:lstStyle/>
          <a:p>
            <a:pPr marL="0" indent="0">
              <a:buNone/>
            </a:pPr>
            <a:r>
              <a:rPr lang="en-US" dirty="0"/>
              <a:t>Now we insert Beta into the list. The insertion algorithm is:</a:t>
            </a:r>
          </a:p>
          <a:p>
            <a:pPr marL="0" indent="0">
              <a:buNone/>
            </a:pPr>
            <a:r>
              <a:rPr lang="en-US" dirty="0"/>
              <a:t>	Check to see if we have a new head</a:t>
            </a:r>
          </a:p>
          <a:p>
            <a:pPr marL="0" indent="0">
              <a:buNone/>
            </a:pPr>
            <a:r>
              <a:rPr lang="en-US" dirty="0"/>
              <a:t>	If so, insert as new head</a:t>
            </a:r>
          </a:p>
          <a:p>
            <a:pPr marL="0" indent="0">
              <a:buNone/>
            </a:pPr>
            <a:r>
              <a:rPr lang="en-US" dirty="0"/>
              <a:t>	Otherwise, traverse until the insertion point is reached</a:t>
            </a:r>
          </a:p>
          <a:p>
            <a:pPr marL="0" indent="0">
              <a:buNone/>
            </a:pPr>
            <a:r>
              <a:rPr lang="en-US" dirty="0"/>
              <a:t>	and insert the new item</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Tree>
    <p:extLst>
      <p:ext uri="{BB962C8B-B14F-4D97-AF65-F5344CB8AC3E}">
        <p14:creationId xmlns:p14="http://schemas.microsoft.com/office/powerpoint/2010/main" val="6533928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The traversal is now ALPHA – BETA – DELTA – GAMMA – LAMBDA - PI</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spTree>
    <p:extLst>
      <p:ext uri="{BB962C8B-B14F-4D97-AF65-F5344CB8AC3E}">
        <p14:creationId xmlns:p14="http://schemas.microsoft.com/office/powerpoint/2010/main" val="25267146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We now insert Epsilon into the list</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spTree>
    <p:extLst>
      <p:ext uri="{BB962C8B-B14F-4D97-AF65-F5344CB8AC3E}">
        <p14:creationId xmlns:p14="http://schemas.microsoft.com/office/powerpoint/2010/main" val="26916747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We now insert Epsilon into the list</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spTree>
    <p:extLst>
      <p:ext uri="{BB962C8B-B14F-4D97-AF65-F5344CB8AC3E}">
        <p14:creationId xmlns:p14="http://schemas.microsoft.com/office/powerpoint/2010/main" val="17345880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We now insert Epsilon into the list</a:t>
            </a:r>
          </a:p>
          <a:p>
            <a:pPr marL="0" indent="0">
              <a:buNone/>
            </a:pPr>
            <a:r>
              <a:rPr lang="en-US" dirty="0"/>
              <a:t>We will re-write one link…</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spTree>
    <p:extLst>
      <p:ext uri="{BB962C8B-B14F-4D97-AF65-F5344CB8AC3E}">
        <p14:creationId xmlns:p14="http://schemas.microsoft.com/office/powerpoint/2010/main" val="26325082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We now insert Epsilon into the list</a:t>
            </a:r>
          </a:p>
          <a:p>
            <a:pPr marL="0" indent="0">
              <a:buNone/>
            </a:pPr>
            <a:r>
              <a:rPr lang="en-US" dirty="0"/>
              <a:t>That will help us out later</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4603182" y="4423286"/>
            <a:ext cx="4461580" cy="906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4603182" y="4256672"/>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94351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Epsilon &gt; Alpha so the new entry is not a new head node</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4603182" y="4423286"/>
            <a:ext cx="4461580" cy="906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4603182" y="4256672"/>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3517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Epsilon &gt; Alpha so the new entry is not a new head node</a:t>
            </a:r>
          </a:p>
          <a:p>
            <a:pPr marL="0" indent="0">
              <a:buNone/>
            </a:pPr>
            <a:r>
              <a:rPr lang="en-US" dirty="0"/>
              <a:t>We must traverse until we reach the pointer just before the entry point</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4603182" y="4423286"/>
            <a:ext cx="4461580" cy="906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4603182" y="4256672"/>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33255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From the head pointer we can see Beta</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4603182" y="4423286"/>
            <a:ext cx="4461580" cy="906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4603182" y="4256672"/>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51226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From the head pointer we can see Beta</a:t>
            </a:r>
          </a:p>
          <a:p>
            <a:pPr marL="0" indent="0">
              <a:buNone/>
            </a:pPr>
            <a:r>
              <a:rPr lang="en-US" dirty="0"/>
              <a:t>Beta &lt; Epsilon, so advance to the next pointer</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4603182" y="4423286"/>
            <a:ext cx="4461580" cy="906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4603182" y="4256672"/>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84108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From the Alpha pointer we can see Delta</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4603182" y="4423286"/>
            <a:ext cx="4461580" cy="906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4603182" y="4256672"/>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3375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3540168"/>
            <a:ext cx="10515600" cy="3100257"/>
          </a:xfrm>
        </p:spPr>
        <p:txBody>
          <a:bodyPr/>
          <a:lstStyle/>
          <a:p>
            <a:pPr marL="0" indent="0">
              <a:buNone/>
            </a:pPr>
            <a:r>
              <a:rPr lang="en-US" dirty="0"/>
              <a:t>Beta is the new head of the list. To insert a new head:</a:t>
            </a:r>
          </a:p>
          <a:p>
            <a:pPr marL="0" indent="0">
              <a:buNone/>
            </a:pPr>
            <a:r>
              <a:rPr lang="en-US" dirty="0"/>
              <a:t>	</a:t>
            </a:r>
          </a:p>
          <a:p>
            <a:pPr marL="0" indent="0">
              <a:buNone/>
            </a:pPr>
            <a:r>
              <a:rPr lang="en-US" dirty="0"/>
              <a:t>	Link the new head node to the old head node</a:t>
            </a:r>
          </a:p>
          <a:p>
            <a:pPr marL="0" indent="0">
              <a:buNone/>
            </a:pPr>
            <a:endParaRPr lang="en-US" dirty="0"/>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Tree>
    <p:extLst>
      <p:ext uri="{BB962C8B-B14F-4D97-AF65-F5344CB8AC3E}">
        <p14:creationId xmlns:p14="http://schemas.microsoft.com/office/powerpoint/2010/main" val="19998610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From the Alpha pointer we can see Delta</a:t>
            </a:r>
          </a:p>
          <a:p>
            <a:pPr marL="0" indent="0">
              <a:buNone/>
            </a:pPr>
            <a:r>
              <a:rPr lang="en-US" dirty="0"/>
              <a:t>Delta &lt; Epsilon, so advance to the next pointer</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4603182" y="4423286"/>
            <a:ext cx="4461580" cy="906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4603182" y="4256672"/>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12442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From the Beta pointer we can see Gamma</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4603182" y="4423286"/>
            <a:ext cx="4461580" cy="906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4603182" y="4256672"/>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91341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From the Beta pointer we can see Gamma</a:t>
            </a:r>
          </a:p>
          <a:p>
            <a:pPr marL="0" indent="0">
              <a:buNone/>
            </a:pPr>
            <a:r>
              <a:rPr lang="en-US" dirty="0"/>
              <a:t>Gamma &gt; Epsilon, so we are now at our insertion point</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4603182" y="4423286"/>
            <a:ext cx="4461580" cy="906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4603182" y="4256672"/>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87944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From the Beta pointer we can see Gamma</a:t>
            </a:r>
          </a:p>
          <a:p>
            <a:pPr marL="0" indent="0">
              <a:buNone/>
            </a:pPr>
            <a:r>
              <a:rPr lang="en-US" dirty="0"/>
              <a:t>Gamma &gt; Epsilon, so we are now at our insertion point</a:t>
            </a:r>
          </a:p>
          <a:p>
            <a:pPr marL="0" indent="0">
              <a:buNone/>
            </a:pPr>
            <a:r>
              <a:rPr lang="en-US" dirty="0"/>
              <a:t>We do everything from Beta's pointer, which currently points to Delta</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4603182" y="4423286"/>
            <a:ext cx="4461580" cy="906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4603182" y="4256672"/>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86283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The new entry (Epsilon) gets a copy of Gamma's pointer</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4603182" y="4423286"/>
            <a:ext cx="4461580" cy="906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4603182" y="4256672"/>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50595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The new entry (Epsilon) gets a copy of Gamma's pointer</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4603182" y="4423286"/>
            <a:ext cx="4461580" cy="906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4603182" y="4256672"/>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 39">
            <a:extLst>
              <a:ext uri="{FF2B5EF4-FFF2-40B4-BE49-F238E27FC236}">
                <a16:creationId xmlns:a16="http://schemas.microsoft.com/office/drawing/2014/main" id="{B0A91A8E-971A-4AEE-8FB7-F1AE44709278}"/>
              </a:ext>
            </a:extLst>
          </p:cNvPr>
          <p:cNvSpPr/>
          <p:nvPr/>
        </p:nvSpPr>
        <p:spPr>
          <a:xfrm>
            <a:off x="5417570" y="3893311"/>
            <a:ext cx="650313" cy="1365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74002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The new entry (Epsilon) gets a copy of Gamma's pointer</a:t>
            </a:r>
          </a:p>
          <a:p>
            <a:pPr marL="0" indent="0">
              <a:buNone/>
            </a:pPr>
            <a:r>
              <a:rPr lang="en-US" dirty="0"/>
              <a:t>Now Gamma points </a:t>
            </a:r>
            <a:r>
              <a:rPr lang="en-US" i="1" dirty="0"/>
              <a:t>to</a:t>
            </a:r>
            <a:r>
              <a:rPr lang="en-US" dirty="0"/>
              <a:t> the new entry (Epsilon)</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4603182" y="4423286"/>
            <a:ext cx="4461580" cy="906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4603182" y="4256672"/>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 39">
            <a:extLst>
              <a:ext uri="{FF2B5EF4-FFF2-40B4-BE49-F238E27FC236}">
                <a16:creationId xmlns:a16="http://schemas.microsoft.com/office/drawing/2014/main" id="{B0A91A8E-971A-4AEE-8FB7-F1AE44709278}"/>
              </a:ext>
            </a:extLst>
          </p:cNvPr>
          <p:cNvSpPr/>
          <p:nvPr/>
        </p:nvSpPr>
        <p:spPr>
          <a:xfrm>
            <a:off x="5417570" y="3893311"/>
            <a:ext cx="650313" cy="1365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964016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The new entry (Epsilon) gets a copy of Gamma's pointer</a:t>
            </a:r>
          </a:p>
          <a:p>
            <a:pPr marL="0" indent="0">
              <a:buNone/>
            </a:pPr>
            <a:r>
              <a:rPr lang="en-US" dirty="0"/>
              <a:t>Now Gamma points </a:t>
            </a:r>
            <a:r>
              <a:rPr lang="en-US" i="1" dirty="0"/>
              <a:t>to</a:t>
            </a:r>
            <a:r>
              <a:rPr lang="en-US" dirty="0"/>
              <a:t> the new entry (Epsilon)</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6911526" y="4423285"/>
            <a:ext cx="2153236" cy="1098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6906830" y="4256147"/>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 39">
            <a:extLst>
              <a:ext uri="{FF2B5EF4-FFF2-40B4-BE49-F238E27FC236}">
                <a16:creationId xmlns:a16="http://schemas.microsoft.com/office/drawing/2014/main" id="{B0A91A8E-971A-4AEE-8FB7-F1AE44709278}"/>
              </a:ext>
            </a:extLst>
          </p:cNvPr>
          <p:cNvSpPr/>
          <p:nvPr/>
        </p:nvSpPr>
        <p:spPr>
          <a:xfrm>
            <a:off x="5417570" y="3893311"/>
            <a:ext cx="650313" cy="1365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51983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The traversal is now</a:t>
            </a:r>
          </a:p>
          <a:p>
            <a:pPr marL="0" indent="0">
              <a:buNone/>
            </a:pPr>
            <a:r>
              <a:rPr lang="en-US" dirty="0"/>
              <a:t>ALPHA – BETA – DELTA – GAMMA – EPSILON – LAMBDA - PI</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6911526" y="4423285"/>
            <a:ext cx="2153236" cy="1098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6906830" y="4256147"/>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 39">
            <a:extLst>
              <a:ext uri="{FF2B5EF4-FFF2-40B4-BE49-F238E27FC236}">
                <a16:creationId xmlns:a16="http://schemas.microsoft.com/office/drawing/2014/main" id="{B0A91A8E-971A-4AEE-8FB7-F1AE44709278}"/>
              </a:ext>
            </a:extLst>
          </p:cNvPr>
          <p:cNvSpPr/>
          <p:nvPr/>
        </p:nvSpPr>
        <p:spPr>
          <a:xfrm>
            <a:off x="5417570" y="3893311"/>
            <a:ext cx="650313" cy="1365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82028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There are only two cases to consider for insertion</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6911526" y="4423285"/>
            <a:ext cx="2153236" cy="1098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6906830" y="4256147"/>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 39">
            <a:extLst>
              <a:ext uri="{FF2B5EF4-FFF2-40B4-BE49-F238E27FC236}">
                <a16:creationId xmlns:a16="http://schemas.microsoft.com/office/drawing/2014/main" id="{B0A91A8E-971A-4AEE-8FB7-F1AE44709278}"/>
              </a:ext>
            </a:extLst>
          </p:cNvPr>
          <p:cNvSpPr/>
          <p:nvPr/>
        </p:nvSpPr>
        <p:spPr>
          <a:xfrm>
            <a:off x="5417570" y="3893311"/>
            <a:ext cx="650313" cy="1365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3076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3540168"/>
            <a:ext cx="10515600" cy="3100257"/>
          </a:xfrm>
        </p:spPr>
        <p:txBody>
          <a:bodyPr/>
          <a:lstStyle/>
          <a:p>
            <a:pPr marL="0" indent="0">
              <a:buNone/>
            </a:pPr>
            <a:r>
              <a:rPr lang="en-US" dirty="0"/>
              <a:t>Beta is the new head of the list. To insert a new head:</a:t>
            </a:r>
          </a:p>
          <a:p>
            <a:pPr marL="0" indent="0">
              <a:buNone/>
            </a:pPr>
            <a:r>
              <a:rPr lang="en-US" dirty="0"/>
              <a:t>	</a:t>
            </a:r>
          </a:p>
          <a:p>
            <a:pPr marL="0" indent="0">
              <a:buNone/>
            </a:pPr>
            <a:r>
              <a:rPr lang="en-US" dirty="0"/>
              <a:t>	Link the new head node to the old head node</a:t>
            </a:r>
          </a:p>
          <a:p>
            <a:pPr marL="0" indent="0">
              <a:buNone/>
            </a:pPr>
            <a:endParaRPr lang="en-US" dirty="0"/>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12143" y="2536663"/>
            <a:ext cx="626563" cy="15752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827063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There are only two cases to consider for insertion</a:t>
            </a:r>
          </a:p>
          <a:p>
            <a:pPr marL="0" indent="0">
              <a:buNone/>
            </a:pPr>
            <a:r>
              <a:rPr lang="en-US" dirty="0"/>
              <a:t>	New head node</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6911526" y="4423285"/>
            <a:ext cx="2153236" cy="1098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6906830" y="4256147"/>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 39">
            <a:extLst>
              <a:ext uri="{FF2B5EF4-FFF2-40B4-BE49-F238E27FC236}">
                <a16:creationId xmlns:a16="http://schemas.microsoft.com/office/drawing/2014/main" id="{B0A91A8E-971A-4AEE-8FB7-F1AE44709278}"/>
              </a:ext>
            </a:extLst>
          </p:cNvPr>
          <p:cNvSpPr/>
          <p:nvPr/>
        </p:nvSpPr>
        <p:spPr>
          <a:xfrm>
            <a:off x="5417570" y="3893311"/>
            <a:ext cx="650313" cy="1365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555942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There are only two cases to consider for insertion</a:t>
            </a:r>
          </a:p>
          <a:p>
            <a:pPr marL="0" indent="0">
              <a:buNone/>
            </a:pPr>
            <a:r>
              <a:rPr lang="en-US" dirty="0"/>
              <a:t>	New head node</a:t>
            </a:r>
          </a:p>
          <a:p>
            <a:pPr marL="0" indent="0">
              <a:buNone/>
            </a:pPr>
            <a:r>
              <a:rPr lang="en-US" dirty="0"/>
              <a:t>	Mid and tail insert (same algorithm for both)</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6911526" y="4423285"/>
            <a:ext cx="2153236" cy="1098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6906830" y="4256147"/>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 39">
            <a:extLst>
              <a:ext uri="{FF2B5EF4-FFF2-40B4-BE49-F238E27FC236}">
                <a16:creationId xmlns:a16="http://schemas.microsoft.com/office/drawing/2014/main" id="{B0A91A8E-971A-4AEE-8FB7-F1AE44709278}"/>
              </a:ext>
            </a:extLst>
          </p:cNvPr>
          <p:cNvSpPr/>
          <p:nvPr/>
        </p:nvSpPr>
        <p:spPr>
          <a:xfrm>
            <a:off x="5417570" y="3893311"/>
            <a:ext cx="650313" cy="1365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028201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Now we will delete some entries</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6911526" y="4423285"/>
            <a:ext cx="2153236" cy="1098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6906830" y="4256147"/>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 39">
            <a:extLst>
              <a:ext uri="{FF2B5EF4-FFF2-40B4-BE49-F238E27FC236}">
                <a16:creationId xmlns:a16="http://schemas.microsoft.com/office/drawing/2014/main" id="{B0A91A8E-971A-4AEE-8FB7-F1AE44709278}"/>
              </a:ext>
            </a:extLst>
          </p:cNvPr>
          <p:cNvSpPr/>
          <p:nvPr/>
        </p:nvSpPr>
        <p:spPr>
          <a:xfrm>
            <a:off x="5417570" y="3893311"/>
            <a:ext cx="650313" cy="1365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46795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Now we will delete some entries</a:t>
            </a:r>
          </a:p>
          <a:p>
            <a:pPr marL="0" indent="0">
              <a:buNone/>
            </a:pPr>
            <a:r>
              <a:rPr lang="en-US" dirty="0"/>
              <a:t>Again there are only two cases</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6911526" y="4423285"/>
            <a:ext cx="2153236" cy="1098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6906830" y="4256147"/>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 39">
            <a:extLst>
              <a:ext uri="{FF2B5EF4-FFF2-40B4-BE49-F238E27FC236}">
                <a16:creationId xmlns:a16="http://schemas.microsoft.com/office/drawing/2014/main" id="{B0A91A8E-971A-4AEE-8FB7-F1AE44709278}"/>
              </a:ext>
            </a:extLst>
          </p:cNvPr>
          <p:cNvSpPr/>
          <p:nvPr/>
        </p:nvSpPr>
        <p:spPr>
          <a:xfrm>
            <a:off x="5417570" y="3893311"/>
            <a:ext cx="650313" cy="1365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88559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1838325"/>
          </a:xfrm>
        </p:spPr>
        <p:txBody>
          <a:bodyPr/>
          <a:lstStyle/>
          <a:p>
            <a:pPr marL="0" indent="0">
              <a:buNone/>
            </a:pPr>
            <a:r>
              <a:rPr lang="en-US" dirty="0"/>
              <a:t>Now we will delete some entries</a:t>
            </a:r>
          </a:p>
          <a:p>
            <a:pPr marL="0" indent="0">
              <a:buNone/>
            </a:pPr>
            <a:r>
              <a:rPr lang="en-US" dirty="0"/>
              <a:t>Again there are only two cases</a:t>
            </a:r>
          </a:p>
          <a:p>
            <a:pPr marL="0" indent="0">
              <a:buNone/>
            </a:pPr>
            <a:r>
              <a:rPr lang="en-US" dirty="0"/>
              <a:t>	Delete the head node (and promote another node to head)</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6911526" y="4423285"/>
            <a:ext cx="2153236" cy="1098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6906830" y="4256147"/>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 39">
            <a:extLst>
              <a:ext uri="{FF2B5EF4-FFF2-40B4-BE49-F238E27FC236}">
                <a16:creationId xmlns:a16="http://schemas.microsoft.com/office/drawing/2014/main" id="{B0A91A8E-971A-4AEE-8FB7-F1AE44709278}"/>
              </a:ext>
            </a:extLst>
          </p:cNvPr>
          <p:cNvSpPr/>
          <p:nvPr/>
        </p:nvSpPr>
        <p:spPr>
          <a:xfrm>
            <a:off x="5417570" y="3893311"/>
            <a:ext cx="650313" cy="1365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384528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2055900"/>
          </a:xfrm>
        </p:spPr>
        <p:txBody>
          <a:bodyPr>
            <a:normAutofit/>
          </a:bodyPr>
          <a:lstStyle/>
          <a:p>
            <a:pPr marL="0" indent="0">
              <a:buNone/>
            </a:pPr>
            <a:r>
              <a:rPr lang="en-US" dirty="0"/>
              <a:t>Now we will delete some entries</a:t>
            </a:r>
          </a:p>
          <a:p>
            <a:pPr marL="0" indent="0">
              <a:buNone/>
            </a:pPr>
            <a:r>
              <a:rPr lang="en-US" dirty="0"/>
              <a:t>Again there are only two cases</a:t>
            </a:r>
          </a:p>
          <a:p>
            <a:pPr marL="0" indent="0">
              <a:buNone/>
            </a:pPr>
            <a:r>
              <a:rPr lang="en-US" dirty="0"/>
              <a:t>	Delete the head node (and promote another node to head)</a:t>
            </a:r>
          </a:p>
          <a:p>
            <a:pPr marL="0" indent="0">
              <a:buNone/>
            </a:pPr>
            <a:r>
              <a:rPr lang="en-US" dirty="0"/>
              <a:t>	Mid and tail delete (same algorithm for both)</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6911526" y="4423285"/>
            <a:ext cx="2153236" cy="1098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6906830" y="4256147"/>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 39">
            <a:extLst>
              <a:ext uri="{FF2B5EF4-FFF2-40B4-BE49-F238E27FC236}">
                <a16:creationId xmlns:a16="http://schemas.microsoft.com/office/drawing/2014/main" id="{B0A91A8E-971A-4AEE-8FB7-F1AE44709278}"/>
              </a:ext>
            </a:extLst>
          </p:cNvPr>
          <p:cNvSpPr/>
          <p:nvPr/>
        </p:nvSpPr>
        <p:spPr>
          <a:xfrm>
            <a:off x="5417570" y="3893311"/>
            <a:ext cx="650313" cy="1365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436289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2055900"/>
          </a:xfrm>
        </p:spPr>
        <p:txBody>
          <a:bodyPr>
            <a:normAutofit/>
          </a:bodyPr>
          <a:lstStyle/>
          <a:p>
            <a:pPr marL="0" indent="0">
              <a:buNone/>
            </a:pPr>
            <a:r>
              <a:rPr lang="en-US" dirty="0"/>
              <a:t>We will start with a mid-list delete</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6911526" y="4423285"/>
            <a:ext cx="2153236" cy="1098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6906830" y="4256147"/>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 39">
            <a:extLst>
              <a:ext uri="{FF2B5EF4-FFF2-40B4-BE49-F238E27FC236}">
                <a16:creationId xmlns:a16="http://schemas.microsoft.com/office/drawing/2014/main" id="{B0A91A8E-971A-4AEE-8FB7-F1AE44709278}"/>
              </a:ext>
            </a:extLst>
          </p:cNvPr>
          <p:cNvSpPr/>
          <p:nvPr/>
        </p:nvSpPr>
        <p:spPr>
          <a:xfrm>
            <a:off x="5417570" y="3893311"/>
            <a:ext cx="650313" cy="1365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413476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2055900"/>
          </a:xfrm>
        </p:spPr>
        <p:txBody>
          <a:bodyPr>
            <a:normAutofit/>
          </a:bodyPr>
          <a:lstStyle/>
          <a:p>
            <a:pPr marL="0" indent="0">
              <a:buNone/>
            </a:pPr>
            <a:r>
              <a:rPr lang="en-US" dirty="0"/>
              <a:t>We will start with a mid-list delete</a:t>
            </a:r>
          </a:p>
          <a:p>
            <a:pPr marL="0" indent="0">
              <a:buNone/>
            </a:pPr>
            <a:r>
              <a:rPr lang="en-US" dirty="0"/>
              <a:t>We will delete Delta from the list</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6911526" y="4423285"/>
            <a:ext cx="2153236" cy="1098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6906830" y="4256147"/>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 39">
            <a:extLst>
              <a:ext uri="{FF2B5EF4-FFF2-40B4-BE49-F238E27FC236}">
                <a16:creationId xmlns:a16="http://schemas.microsoft.com/office/drawing/2014/main" id="{B0A91A8E-971A-4AEE-8FB7-F1AE44709278}"/>
              </a:ext>
            </a:extLst>
          </p:cNvPr>
          <p:cNvSpPr/>
          <p:nvPr/>
        </p:nvSpPr>
        <p:spPr>
          <a:xfrm>
            <a:off x="5417570" y="3893311"/>
            <a:ext cx="650313" cy="1365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459226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2055900"/>
          </a:xfrm>
        </p:spPr>
        <p:txBody>
          <a:bodyPr>
            <a:normAutofit/>
          </a:bodyPr>
          <a:lstStyle/>
          <a:p>
            <a:pPr marL="0" indent="0">
              <a:buNone/>
            </a:pPr>
            <a:r>
              <a:rPr lang="en-US" dirty="0"/>
              <a:t>We will start with a mid-list delete</a:t>
            </a:r>
          </a:p>
          <a:p>
            <a:pPr marL="0" indent="0">
              <a:buNone/>
            </a:pPr>
            <a:r>
              <a:rPr lang="en-US" dirty="0"/>
              <a:t>We will delete Delta from the list</a:t>
            </a:r>
          </a:p>
          <a:p>
            <a:pPr marL="0" indent="0">
              <a:buNone/>
            </a:pPr>
            <a:r>
              <a:rPr lang="en-US" dirty="0"/>
              <a:t>We check to see if Delta is the head</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6911526" y="4423285"/>
            <a:ext cx="2153236" cy="1098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6906830" y="4256147"/>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 39">
            <a:extLst>
              <a:ext uri="{FF2B5EF4-FFF2-40B4-BE49-F238E27FC236}">
                <a16:creationId xmlns:a16="http://schemas.microsoft.com/office/drawing/2014/main" id="{B0A91A8E-971A-4AEE-8FB7-F1AE44709278}"/>
              </a:ext>
            </a:extLst>
          </p:cNvPr>
          <p:cNvSpPr/>
          <p:nvPr/>
        </p:nvSpPr>
        <p:spPr>
          <a:xfrm>
            <a:off x="5417570" y="3893311"/>
            <a:ext cx="650313" cy="1365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494294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7539-546E-4379-AE65-D0E50AFBE4BA}"/>
              </a:ext>
            </a:extLst>
          </p:cNvPr>
          <p:cNvSpPr>
            <a:spLocks noGrp="1"/>
          </p:cNvSpPr>
          <p:nvPr>
            <p:ph type="title"/>
          </p:nvPr>
        </p:nvSpPr>
        <p:spPr/>
        <p:txBody>
          <a:bodyPr/>
          <a:lstStyle/>
          <a:p>
            <a:pPr algn="ctr"/>
            <a:r>
              <a:rPr lang="en-US" dirty="0"/>
              <a:t>Singly Linked List Example</a:t>
            </a:r>
          </a:p>
        </p:txBody>
      </p:sp>
      <p:sp>
        <p:nvSpPr>
          <p:cNvPr id="3" name="Content Placeholder 2">
            <a:extLst>
              <a:ext uri="{FF2B5EF4-FFF2-40B4-BE49-F238E27FC236}">
                <a16:creationId xmlns:a16="http://schemas.microsoft.com/office/drawing/2014/main" id="{24C925DA-5769-442C-862F-21161C991187}"/>
              </a:ext>
            </a:extLst>
          </p:cNvPr>
          <p:cNvSpPr>
            <a:spLocks noGrp="1"/>
          </p:cNvSpPr>
          <p:nvPr>
            <p:ph idx="1"/>
          </p:nvPr>
        </p:nvSpPr>
        <p:spPr>
          <a:xfrm>
            <a:off x="838200" y="4802100"/>
            <a:ext cx="11353800" cy="2055900"/>
          </a:xfrm>
        </p:spPr>
        <p:txBody>
          <a:bodyPr>
            <a:normAutofit/>
          </a:bodyPr>
          <a:lstStyle/>
          <a:p>
            <a:pPr marL="0" indent="0">
              <a:buNone/>
            </a:pPr>
            <a:r>
              <a:rPr lang="en-US" dirty="0"/>
              <a:t>We will start with a mid-list delete</a:t>
            </a:r>
          </a:p>
          <a:p>
            <a:pPr marL="0" indent="0">
              <a:buNone/>
            </a:pPr>
            <a:r>
              <a:rPr lang="en-US" dirty="0"/>
              <a:t>We will delete Delta from the list</a:t>
            </a:r>
          </a:p>
          <a:p>
            <a:pPr marL="0" indent="0">
              <a:buNone/>
            </a:pPr>
            <a:r>
              <a:rPr lang="en-US" dirty="0"/>
              <a:t>We check to see if Delta is the head</a:t>
            </a:r>
          </a:p>
          <a:p>
            <a:pPr marL="0" indent="0">
              <a:buNone/>
            </a:pPr>
            <a:r>
              <a:rPr lang="en-US" dirty="0"/>
              <a:t>It is not, so we traverse…</a:t>
            </a:r>
          </a:p>
        </p:txBody>
      </p:sp>
      <p:pic>
        <p:nvPicPr>
          <p:cNvPr id="7" name="Picture 6">
            <a:extLst>
              <a:ext uri="{FF2B5EF4-FFF2-40B4-BE49-F238E27FC236}">
                <a16:creationId xmlns:a16="http://schemas.microsoft.com/office/drawing/2014/main" id="{AF9B4663-0441-46B3-A417-916BE5CF518D}"/>
              </a:ext>
            </a:extLst>
          </p:cNvPr>
          <p:cNvPicPr>
            <a:picLocks noChangeAspect="1"/>
          </p:cNvPicPr>
          <p:nvPr/>
        </p:nvPicPr>
        <p:blipFill>
          <a:blip r:embed="rId2"/>
          <a:stretch>
            <a:fillRect/>
          </a:stretch>
        </p:blipFill>
        <p:spPr>
          <a:xfrm>
            <a:off x="1526479" y="1420073"/>
            <a:ext cx="1924050" cy="1838325"/>
          </a:xfrm>
          <a:prstGeom prst="rect">
            <a:avLst/>
          </a:prstGeom>
        </p:spPr>
      </p:pic>
      <p:pic>
        <p:nvPicPr>
          <p:cNvPr id="6" name="Picture 5">
            <a:extLst>
              <a:ext uri="{FF2B5EF4-FFF2-40B4-BE49-F238E27FC236}">
                <a16:creationId xmlns:a16="http://schemas.microsoft.com/office/drawing/2014/main" id="{336C9484-0751-4E91-8A82-D61AAB7985A2}"/>
              </a:ext>
            </a:extLst>
          </p:cNvPr>
          <p:cNvPicPr>
            <a:picLocks noChangeAspect="1"/>
          </p:cNvPicPr>
          <p:nvPr/>
        </p:nvPicPr>
        <p:blipFill>
          <a:blip r:embed="rId3"/>
          <a:stretch>
            <a:fillRect/>
          </a:stretch>
        </p:blipFill>
        <p:spPr>
          <a:xfrm>
            <a:off x="3795256" y="2186803"/>
            <a:ext cx="1695450" cy="857250"/>
          </a:xfrm>
          <a:prstGeom prst="rect">
            <a:avLst/>
          </a:prstGeom>
        </p:spPr>
      </p:pic>
      <p:sp>
        <p:nvSpPr>
          <p:cNvPr id="10" name="Arrow: Left 9">
            <a:extLst>
              <a:ext uri="{FF2B5EF4-FFF2-40B4-BE49-F238E27FC236}">
                <a16:creationId xmlns:a16="http://schemas.microsoft.com/office/drawing/2014/main" id="{9F3E96C8-B57A-4595-9127-3B1A5D72E20B}"/>
              </a:ext>
            </a:extLst>
          </p:cNvPr>
          <p:cNvSpPr/>
          <p:nvPr/>
        </p:nvSpPr>
        <p:spPr>
          <a:xfrm>
            <a:off x="3225876" y="2549630"/>
            <a:ext cx="626563"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486B58-44B4-4410-ABBC-17FD95406D28}"/>
              </a:ext>
            </a:extLst>
          </p:cNvPr>
          <p:cNvPicPr>
            <a:picLocks noChangeAspect="1"/>
          </p:cNvPicPr>
          <p:nvPr/>
        </p:nvPicPr>
        <p:blipFill>
          <a:blip r:embed="rId4"/>
          <a:stretch>
            <a:fillRect/>
          </a:stretch>
        </p:blipFill>
        <p:spPr>
          <a:xfrm>
            <a:off x="1873946" y="1431034"/>
            <a:ext cx="1028700" cy="571500"/>
          </a:xfrm>
          <a:prstGeom prst="rect">
            <a:avLst/>
          </a:prstGeom>
        </p:spPr>
      </p:pic>
      <p:pic>
        <p:nvPicPr>
          <p:cNvPr id="8" name="Picture 7">
            <a:extLst>
              <a:ext uri="{FF2B5EF4-FFF2-40B4-BE49-F238E27FC236}">
                <a16:creationId xmlns:a16="http://schemas.microsoft.com/office/drawing/2014/main" id="{54759363-2E30-4DBD-BB00-95A45B854B00}"/>
              </a:ext>
            </a:extLst>
          </p:cNvPr>
          <p:cNvPicPr>
            <a:picLocks noChangeAspect="1"/>
          </p:cNvPicPr>
          <p:nvPr/>
        </p:nvPicPr>
        <p:blipFill>
          <a:blip r:embed="rId4"/>
          <a:stretch>
            <a:fillRect/>
          </a:stretch>
        </p:blipFill>
        <p:spPr>
          <a:xfrm>
            <a:off x="1873946" y="1747120"/>
            <a:ext cx="1028700" cy="571500"/>
          </a:xfrm>
          <a:prstGeom prst="rect">
            <a:avLst/>
          </a:prstGeom>
        </p:spPr>
      </p:pic>
      <p:pic>
        <p:nvPicPr>
          <p:cNvPr id="9" name="Picture 8">
            <a:extLst>
              <a:ext uri="{FF2B5EF4-FFF2-40B4-BE49-F238E27FC236}">
                <a16:creationId xmlns:a16="http://schemas.microsoft.com/office/drawing/2014/main" id="{297AD484-F60D-44A6-95EB-27FBEE5841D8}"/>
              </a:ext>
            </a:extLst>
          </p:cNvPr>
          <p:cNvPicPr>
            <a:picLocks noChangeAspect="1"/>
          </p:cNvPicPr>
          <p:nvPr/>
        </p:nvPicPr>
        <p:blipFill>
          <a:blip r:embed="rId5"/>
          <a:stretch>
            <a:fillRect/>
          </a:stretch>
        </p:blipFill>
        <p:spPr>
          <a:xfrm>
            <a:off x="4214356" y="1562508"/>
            <a:ext cx="857250" cy="752475"/>
          </a:xfrm>
          <a:prstGeom prst="rect">
            <a:avLst/>
          </a:prstGeom>
        </p:spPr>
      </p:pic>
      <p:pic>
        <p:nvPicPr>
          <p:cNvPr id="4" name="Picture 3">
            <a:extLst>
              <a:ext uri="{FF2B5EF4-FFF2-40B4-BE49-F238E27FC236}">
                <a16:creationId xmlns:a16="http://schemas.microsoft.com/office/drawing/2014/main" id="{37BB0F9A-222F-4F5B-91F2-0E66D5866126}"/>
              </a:ext>
            </a:extLst>
          </p:cNvPr>
          <p:cNvPicPr>
            <a:picLocks noChangeAspect="1"/>
          </p:cNvPicPr>
          <p:nvPr/>
        </p:nvPicPr>
        <p:blipFill>
          <a:blip r:embed="rId6"/>
          <a:stretch>
            <a:fillRect/>
          </a:stretch>
        </p:blipFill>
        <p:spPr>
          <a:xfrm>
            <a:off x="6002903" y="2210615"/>
            <a:ext cx="1752600" cy="809625"/>
          </a:xfrm>
          <a:prstGeom prst="rect">
            <a:avLst/>
          </a:prstGeom>
        </p:spPr>
      </p:pic>
      <p:sp>
        <p:nvSpPr>
          <p:cNvPr id="12" name="Arrow: Left 11">
            <a:extLst>
              <a:ext uri="{FF2B5EF4-FFF2-40B4-BE49-F238E27FC236}">
                <a16:creationId xmlns:a16="http://schemas.microsoft.com/office/drawing/2014/main" id="{BB8AEDEA-EEEF-4A88-B1EA-FD9188E87F3B}"/>
              </a:ext>
            </a:extLst>
          </p:cNvPr>
          <p:cNvSpPr/>
          <p:nvPr/>
        </p:nvSpPr>
        <p:spPr>
          <a:xfrm>
            <a:off x="5336088" y="2558554"/>
            <a:ext cx="759912" cy="122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6B77B5-6240-4130-88F4-32F08F3AF769}"/>
              </a:ext>
            </a:extLst>
          </p:cNvPr>
          <p:cNvPicPr>
            <a:picLocks noChangeAspect="1"/>
          </p:cNvPicPr>
          <p:nvPr/>
        </p:nvPicPr>
        <p:blipFill>
          <a:blip r:embed="rId7"/>
          <a:stretch>
            <a:fillRect/>
          </a:stretch>
        </p:blipFill>
        <p:spPr>
          <a:xfrm>
            <a:off x="4314434" y="1368991"/>
            <a:ext cx="361950" cy="933450"/>
          </a:xfrm>
          <a:prstGeom prst="rect">
            <a:avLst/>
          </a:prstGeom>
        </p:spPr>
      </p:pic>
      <p:pic>
        <p:nvPicPr>
          <p:cNvPr id="13" name="Picture 12">
            <a:extLst>
              <a:ext uri="{FF2B5EF4-FFF2-40B4-BE49-F238E27FC236}">
                <a16:creationId xmlns:a16="http://schemas.microsoft.com/office/drawing/2014/main" id="{30FFB39C-76AE-4CEC-A68E-84259C3690A9}"/>
              </a:ext>
            </a:extLst>
          </p:cNvPr>
          <p:cNvPicPr>
            <a:picLocks noChangeAspect="1"/>
          </p:cNvPicPr>
          <p:nvPr/>
        </p:nvPicPr>
        <p:blipFill>
          <a:blip r:embed="rId7"/>
          <a:stretch>
            <a:fillRect/>
          </a:stretch>
        </p:blipFill>
        <p:spPr>
          <a:xfrm>
            <a:off x="4642460" y="1293810"/>
            <a:ext cx="361950" cy="933450"/>
          </a:xfrm>
          <a:prstGeom prst="rect">
            <a:avLst/>
          </a:prstGeom>
        </p:spPr>
      </p:pic>
      <p:pic>
        <p:nvPicPr>
          <p:cNvPr id="14" name="Picture 13">
            <a:extLst>
              <a:ext uri="{FF2B5EF4-FFF2-40B4-BE49-F238E27FC236}">
                <a16:creationId xmlns:a16="http://schemas.microsoft.com/office/drawing/2014/main" id="{21ACB394-CF5D-4E5C-8388-6471942B733B}"/>
              </a:ext>
            </a:extLst>
          </p:cNvPr>
          <p:cNvPicPr>
            <a:picLocks noChangeAspect="1"/>
          </p:cNvPicPr>
          <p:nvPr/>
        </p:nvPicPr>
        <p:blipFill>
          <a:blip r:embed="rId8"/>
          <a:stretch>
            <a:fillRect/>
          </a:stretch>
        </p:blipFill>
        <p:spPr>
          <a:xfrm>
            <a:off x="6625096" y="1542120"/>
            <a:ext cx="495300" cy="771525"/>
          </a:xfrm>
          <a:prstGeom prst="rect">
            <a:avLst/>
          </a:prstGeom>
        </p:spPr>
      </p:pic>
      <p:pic>
        <p:nvPicPr>
          <p:cNvPr id="15" name="Picture 14">
            <a:extLst>
              <a:ext uri="{FF2B5EF4-FFF2-40B4-BE49-F238E27FC236}">
                <a16:creationId xmlns:a16="http://schemas.microsoft.com/office/drawing/2014/main" id="{DFB59998-F2BB-48FA-A4EE-C70013D4885C}"/>
              </a:ext>
            </a:extLst>
          </p:cNvPr>
          <p:cNvPicPr>
            <a:picLocks noChangeAspect="1"/>
          </p:cNvPicPr>
          <p:nvPr/>
        </p:nvPicPr>
        <p:blipFill>
          <a:blip r:embed="rId9"/>
          <a:stretch>
            <a:fillRect/>
          </a:stretch>
        </p:blipFill>
        <p:spPr>
          <a:xfrm>
            <a:off x="8480644" y="2215964"/>
            <a:ext cx="1657350" cy="819150"/>
          </a:xfrm>
          <a:prstGeom prst="rect">
            <a:avLst/>
          </a:prstGeom>
        </p:spPr>
      </p:pic>
      <p:pic>
        <p:nvPicPr>
          <p:cNvPr id="16" name="Picture 15">
            <a:extLst>
              <a:ext uri="{FF2B5EF4-FFF2-40B4-BE49-F238E27FC236}">
                <a16:creationId xmlns:a16="http://schemas.microsoft.com/office/drawing/2014/main" id="{2249CF2F-C9B8-41AB-A4A2-F306104829BE}"/>
              </a:ext>
            </a:extLst>
          </p:cNvPr>
          <p:cNvPicPr>
            <a:picLocks noChangeAspect="1"/>
          </p:cNvPicPr>
          <p:nvPr/>
        </p:nvPicPr>
        <p:blipFill>
          <a:blip r:embed="rId10"/>
          <a:stretch>
            <a:fillRect/>
          </a:stretch>
        </p:blipFill>
        <p:spPr>
          <a:xfrm>
            <a:off x="1878252" y="2923587"/>
            <a:ext cx="885825" cy="304800"/>
          </a:xfrm>
          <a:prstGeom prst="rect">
            <a:avLst/>
          </a:prstGeom>
        </p:spPr>
      </p:pic>
      <p:pic>
        <p:nvPicPr>
          <p:cNvPr id="17" name="Picture 16">
            <a:extLst>
              <a:ext uri="{FF2B5EF4-FFF2-40B4-BE49-F238E27FC236}">
                <a16:creationId xmlns:a16="http://schemas.microsoft.com/office/drawing/2014/main" id="{89C96225-F298-4D5E-888F-D4FBA9889C56}"/>
              </a:ext>
            </a:extLst>
          </p:cNvPr>
          <p:cNvPicPr>
            <a:picLocks noChangeAspect="1"/>
          </p:cNvPicPr>
          <p:nvPr/>
        </p:nvPicPr>
        <p:blipFill>
          <a:blip r:embed="rId11"/>
          <a:stretch>
            <a:fillRect/>
          </a:stretch>
        </p:blipFill>
        <p:spPr>
          <a:xfrm>
            <a:off x="9047381" y="2942083"/>
            <a:ext cx="523875" cy="266700"/>
          </a:xfrm>
          <a:prstGeom prst="rect">
            <a:avLst/>
          </a:prstGeom>
        </p:spPr>
      </p:pic>
      <p:sp>
        <p:nvSpPr>
          <p:cNvPr id="21" name="Arrow: Bent-Up 20">
            <a:extLst>
              <a:ext uri="{FF2B5EF4-FFF2-40B4-BE49-F238E27FC236}">
                <a16:creationId xmlns:a16="http://schemas.microsoft.com/office/drawing/2014/main" id="{BDC26C5F-633B-4D89-A257-3BD8A6BEFD1F}"/>
              </a:ext>
            </a:extLst>
          </p:cNvPr>
          <p:cNvSpPr/>
          <p:nvPr/>
        </p:nvSpPr>
        <p:spPr>
          <a:xfrm>
            <a:off x="2528070" y="2948383"/>
            <a:ext cx="6268855" cy="1701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B86A4BFB-07AC-4BE3-AC98-120688B909DF}"/>
              </a:ext>
            </a:extLst>
          </p:cNvPr>
          <p:cNvSpPr/>
          <p:nvPr/>
        </p:nvSpPr>
        <p:spPr>
          <a:xfrm>
            <a:off x="2395830" y="2907408"/>
            <a:ext cx="132240" cy="2110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D0D6D8F-8217-4511-BF68-CC2A33CA63E8}"/>
              </a:ext>
            </a:extLst>
          </p:cNvPr>
          <p:cNvPicPr>
            <a:picLocks noChangeAspect="1"/>
          </p:cNvPicPr>
          <p:nvPr/>
        </p:nvPicPr>
        <p:blipFill>
          <a:blip r:embed="rId12"/>
          <a:stretch>
            <a:fillRect/>
          </a:stretch>
        </p:blipFill>
        <p:spPr>
          <a:xfrm>
            <a:off x="1628512" y="3614193"/>
            <a:ext cx="1666875" cy="762000"/>
          </a:xfrm>
          <a:prstGeom prst="rect">
            <a:avLst/>
          </a:prstGeom>
        </p:spPr>
      </p:pic>
      <p:pic>
        <p:nvPicPr>
          <p:cNvPr id="19" name="Picture 18">
            <a:extLst>
              <a:ext uri="{FF2B5EF4-FFF2-40B4-BE49-F238E27FC236}">
                <a16:creationId xmlns:a16="http://schemas.microsoft.com/office/drawing/2014/main" id="{DAB989EC-B557-4AC5-AAC6-0ACADC9C13C7}"/>
              </a:ext>
            </a:extLst>
          </p:cNvPr>
          <p:cNvPicPr>
            <a:picLocks noChangeAspect="1"/>
          </p:cNvPicPr>
          <p:nvPr/>
        </p:nvPicPr>
        <p:blipFill>
          <a:blip r:embed="rId13"/>
          <a:stretch>
            <a:fillRect/>
          </a:stretch>
        </p:blipFill>
        <p:spPr>
          <a:xfrm>
            <a:off x="8983120" y="2970626"/>
            <a:ext cx="762000" cy="361950"/>
          </a:xfrm>
          <a:prstGeom prst="rect">
            <a:avLst/>
          </a:prstGeom>
        </p:spPr>
      </p:pic>
      <p:pic>
        <p:nvPicPr>
          <p:cNvPr id="20" name="Picture 19">
            <a:extLst>
              <a:ext uri="{FF2B5EF4-FFF2-40B4-BE49-F238E27FC236}">
                <a16:creationId xmlns:a16="http://schemas.microsoft.com/office/drawing/2014/main" id="{9DEC5E90-D9AF-46E3-9749-C04560AEE1F5}"/>
              </a:ext>
            </a:extLst>
          </p:cNvPr>
          <p:cNvPicPr>
            <a:picLocks noChangeAspect="1"/>
          </p:cNvPicPr>
          <p:nvPr/>
        </p:nvPicPr>
        <p:blipFill>
          <a:blip r:embed="rId14"/>
          <a:stretch>
            <a:fillRect/>
          </a:stretch>
        </p:blipFill>
        <p:spPr>
          <a:xfrm>
            <a:off x="2176199" y="4289615"/>
            <a:ext cx="571500" cy="295275"/>
          </a:xfrm>
          <a:prstGeom prst="rect">
            <a:avLst/>
          </a:prstGeom>
        </p:spPr>
      </p:pic>
      <p:sp>
        <p:nvSpPr>
          <p:cNvPr id="25" name="Arrow: Left 24">
            <a:extLst>
              <a:ext uri="{FF2B5EF4-FFF2-40B4-BE49-F238E27FC236}">
                <a16:creationId xmlns:a16="http://schemas.microsoft.com/office/drawing/2014/main" id="{8ECFBAC9-2D70-44C8-B39A-EB0169D0A704}"/>
              </a:ext>
            </a:extLst>
          </p:cNvPr>
          <p:cNvSpPr/>
          <p:nvPr/>
        </p:nvSpPr>
        <p:spPr>
          <a:xfrm>
            <a:off x="2395830" y="3332576"/>
            <a:ext cx="6587290" cy="721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50F677AF-9D46-4021-B337-1A943453F8ED}"/>
              </a:ext>
            </a:extLst>
          </p:cNvPr>
          <p:cNvSpPr/>
          <p:nvPr/>
        </p:nvSpPr>
        <p:spPr>
          <a:xfrm>
            <a:off x="2395830" y="3332576"/>
            <a:ext cx="132240" cy="351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764C77C7-6B85-41C9-A0C2-FEAF761A5F68}"/>
              </a:ext>
            </a:extLst>
          </p:cNvPr>
          <p:cNvSpPr/>
          <p:nvPr/>
        </p:nvSpPr>
        <p:spPr>
          <a:xfrm flipH="1">
            <a:off x="8983120" y="2942083"/>
            <a:ext cx="78285" cy="4626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15CE8F-43E1-45DC-9E38-DCD3AF6DC51E}"/>
              </a:ext>
            </a:extLst>
          </p:cNvPr>
          <p:cNvPicPr>
            <a:picLocks noChangeAspect="1"/>
          </p:cNvPicPr>
          <p:nvPr/>
        </p:nvPicPr>
        <p:blipFill>
          <a:blip r:embed="rId15"/>
          <a:stretch>
            <a:fillRect/>
          </a:stretch>
        </p:blipFill>
        <p:spPr>
          <a:xfrm>
            <a:off x="3788795" y="3621931"/>
            <a:ext cx="1628775" cy="771525"/>
          </a:xfrm>
          <a:prstGeom prst="rect">
            <a:avLst/>
          </a:prstGeom>
        </p:spPr>
      </p:pic>
      <p:sp>
        <p:nvSpPr>
          <p:cNvPr id="24" name="Arrow: Left 23">
            <a:extLst>
              <a:ext uri="{FF2B5EF4-FFF2-40B4-BE49-F238E27FC236}">
                <a16:creationId xmlns:a16="http://schemas.microsoft.com/office/drawing/2014/main" id="{3E8921F8-267F-401D-9803-4FDAB288FA9C}"/>
              </a:ext>
            </a:extLst>
          </p:cNvPr>
          <p:cNvSpPr/>
          <p:nvPr/>
        </p:nvSpPr>
        <p:spPr>
          <a:xfrm>
            <a:off x="3252474" y="3893311"/>
            <a:ext cx="569380" cy="14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C716C889-46FF-440F-8B76-C74BB7971606}"/>
              </a:ext>
            </a:extLst>
          </p:cNvPr>
          <p:cNvSpPr/>
          <p:nvPr/>
        </p:nvSpPr>
        <p:spPr>
          <a:xfrm>
            <a:off x="4465237" y="3354742"/>
            <a:ext cx="120564" cy="343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D72CD0-5532-491A-81E4-32D3EAE809CC}"/>
              </a:ext>
            </a:extLst>
          </p:cNvPr>
          <p:cNvPicPr>
            <a:picLocks noChangeAspect="1"/>
          </p:cNvPicPr>
          <p:nvPr/>
        </p:nvPicPr>
        <p:blipFill>
          <a:blip r:embed="rId16"/>
          <a:stretch>
            <a:fillRect/>
          </a:stretch>
        </p:blipFill>
        <p:spPr>
          <a:xfrm>
            <a:off x="1960845" y="3407549"/>
            <a:ext cx="1676400" cy="266700"/>
          </a:xfrm>
          <a:prstGeom prst="rect">
            <a:avLst/>
          </a:prstGeom>
        </p:spPr>
      </p:pic>
      <p:pic>
        <p:nvPicPr>
          <p:cNvPr id="30" name="Picture 29">
            <a:extLst>
              <a:ext uri="{FF2B5EF4-FFF2-40B4-BE49-F238E27FC236}">
                <a16:creationId xmlns:a16="http://schemas.microsoft.com/office/drawing/2014/main" id="{936D4548-CBAD-4827-8A7F-F2A562FFD04D}"/>
              </a:ext>
            </a:extLst>
          </p:cNvPr>
          <p:cNvPicPr>
            <a:picLocks noChangeAspect="1"/>
          </p:cNvPicPr>
          <p:nvPr/>
        </p:nvPicPr>
        <p:blipFill>
          <a:blip r:embed="rId16"/>
          <a:stretch>
            <a:fillRect/>
          </a:stretch>
        </p:blipFill>
        <p:spPr>
          <a:xfrm>
            <a:off x="2816893" y="3258398"/>
            <a:ext cx="1676400" cy="266700"/>
          </a:xfrm>
          <a:prstGeom prst="rect">
            <a:avLst/>
          </a:prstGeom>
        </p:spPr>
      </p:pic>
      <p:pic>
        <p:nvPicPr>
          <p:cNvPr id="31" name="Picture 30">
            <a:extLst>
              <a:ext uri="{FF2B5EF4-FFF2-40B4-BE49-F238E27FC236}">
                <a16:creationId xmlns:a16="http://schemas.microsoft.com/office/drawing/2014/main" id="{A4A99836-00E5-465D-A9BC-A0B1D5661EA6}"/>
              </a:ext>
            </a:extLst>
          </p:cNvPr>
          <p:cNvPicPr>
            <a:picLocks noChangeAspect="1"/>
          </p:cNvPicPr>
          <p:nvPr/>
        </p:nvPicPr>
        <p:blipFill>
          <a:blip r:embed="rId16"/>
          <a:stretch>
            <a:fillRect/>
          </a:stretch>
        </p:blipFill>
        <p:spPr>
          <a:xfrm>
            <a:off x="1336728" y="3222022"/>
            <a:ext cx="1676400" cy="266700"/>
          </a:xfrm>
          <a:prstGeom prst="rect">
            <a:avLst/>
          </a:prstGeom>
        </p:spPr>
      </p:pic>
      <p:pic>
        <p:nvPicPr>
          <p:cNvPr id="32" name="Picture 31">
            <a:extLst>
              <a:ext uri="{FF2B5EF4-FFF2-40B4-BE49-F238E27FC236}">
                <a16:creationId xmlns:a16="http://schemas.microsoft.com/office/drawing/2014/main" id="{6660B3EF-E9A6-47B5-BBB2-32B3D89DD557}"/>
              </a:ext>
            </a:extLst>
          </p:cNvPr>
          <p:cNvPicPr>
            <a:picLocks noChangeAspect="1"/>
          </p:cNvPicPr>
          <p:nvPr/>
        </p:nvPicPr>
        <p:blipFill>
          <a:blip r:embed="rId16"/>
          <a:stretch>
            <a:fillRect/>
          </a:stretch>
        </p:blipFill>
        <p:spPr>
          <a:xfrm>
            <a:off x="2443231" y="3283091"/>
            <a:ext cx="1676400" cy="266700"/>
          </a:xfrm>
          <a:prstGeom prst="rect">
            <a:avLst/>
          </a:prstGeom>
        </p:spPr>
      </p:pic>
      <p:pic>
        <p:nvPicPr>
          <p:cNvPr id="33" name="Picture 32">
            <a:extLst>
              <a:ext uri="{FF2B5EF4-FFF2-40B4-BE49-F238E27FC236}">
                <a16:creationId xmlns:a16="http://schemas.microsoft.com/office/drawing/2014/main" id="{BE765667-863F-41F6-8668-DA8D83BEE53B}"/>
              </a:ext>
            </a:extLst>
          </p:cNvPr>
          <p:cNvPicPr>
            <a:picLocks noChangeAspect="1"/>
          </p:cNvPicPr>
          <p:nvPr/>
        </p:nvPicPr>
        <p:blipFill>
          <a:blip r:embed="rId17"/>
          <a:stretch>
            <a:fillRect/>
          </a:stretch>
        </p:blipFill>
        <p:spPr>
          <a:xfrm>
            <a:off x="6067883" y="3601536"/>
            <a:ext cx="1609725" cy="771525"/>
          </a:xfrm>
          <a:prstGeom prst="rect">
            <a:avLst/>
          </a:prstGeom>
        </p:spPr>
      </p:pic>
      <p:pic>
        <p:nvPicPr>
          <p:cNvPr id="34" name="Picture 33">
            <a:extLst>
              <a:ext uri="{FF2B5EF4-FFF2-40B4-BE49-F238E27FC236}">
                <a16:creationId xmlns:a16="http://schemas.microsoft.com/office/drawing/2014/main" id="{7237C037-BE0C-4DEC-9F91-C092BFC74F33}"/>
              </a:ext>
            </a:extLst>
          </p:cNvPr>
          <p:cNvPicPr>
            <a:picLocks noChangeAspect="1"/>
          </p:cNvPicPr>
          <p:nvPr/>
        </p:nvPicPr>
        <p:blipFill>
          <a:blip r:embed="rId18"/>
          <a:stretch>
            <a:fillRect/>
          </a:stretch>
        </p:blipFill>
        <p:spPr>
          <a:xfrm>
            <a:off x="7677608" y="3296811"/>
            <a:ext cx="1609725" cy="314325"/>
          </a:xfrm>
          <a:prstGeom prst="rect">
            <a:avLst/>
          </a:prstGeom>
        </p:spPr>
      </p:pic>
      <p:pic>
        <p:nvPicPr>
          <p:cNvPr id="35" name="Picture 34">
            <a:extLst>
              <a:ext uri="{FF2B5EF4-FFF2-40B4-BE49-F238E27FC236}">
                <a16:creationId xmlns:a16="http://schemas.microsoft.com/office/drawing/2014/main" id="{939695E6-CC9B-4A4F-B4BD-41870061DC71}"/>
              </a:ext>
            </a:extLst>
          </p:cNvPr>
          <p:cNvPicPr>
            <a:picLocks noChangeAspect="1"/>
          </p:cNvPicPr>
          <p:nvPr/>
        </p:nvPicPr>
        <p:blipFill>
          <a:blip r:embed="rId18"/>
          <a:stretch>
            <a:fillRect/>
          </a:stretch>
        </p:blipFill>
        <p:spPr>
          <a:xfrm>
            <a:off x="6213034" y="3284853"/>
            <a:ext cx="1609725" cy="314325"/>
          </a:xfrm>
          <a:prstGeom prst="rect">
            <a:avLst/>
          </a:prstGeom>
        </p:spPr>
      </p:pic>
      <p:pic>
        <p:nvPicPr>
          <p:cNvPr id="36" name="Picture 35">
            <a:extLst>
              <a:ext uri="{FF2B5EF4-FFF2-40B4-BE49-F238E27FC236}">
                <a16:creationId xmlns:a16="http://schemas.microsoft.com/office/drawing/2014/main" id="{12331691-5C45-4CF4-8049-558837C9312E}"/>
              </a:ext>
            </a:extLst>
          </p:cNvPr>
          <p:cNvPicPr>
            <a:picLocks noChangeAspect="1"/>
          </p:cNvPicPr>
          <p:nvPr/>
        </p:nvPicPr>
        <p:blipFill>
          <a:blip r:embed="rId18"/>
          <a:stretch>
            <a:fillRect/>
          </a:stretch>
        </p:blipFill>
        <p:spPr>
          <a:xfrm>
            <a:off x="4277362" y="3369980"/>
            <a:ext cx="1609725" cy="314325"/>
          </a:xfrm>
          <a:prstGeom prst="rect">
            <a:avLst/>
          </a:prstGeom>
        </p:spPr>
      </p:pic>
      <p:pic>
        <p:nvPicPr>
          <p:cNvPr id="37" name="Picture 36">
            <a:extLst>
              <a:ext uri="{FF2B5EF4-FFF2-40B4-BE49-F238E27FC236}">
                <a16:creationId xmlns:a16="http://schemas.microsoft.com/office/drawing/2014/main" id="{9652C5C4-7176-41D9-9E0A-A5A16948428C}"/>
              </a:ext>
            </a:extLst>
          </p:cNvPr>
          <p:cNvPicPr>
            <a:picLocks noChangeAspect="1"/>
          </p:cNvPicPr>
          <p:nvPr/>
        </p:nvPicPr>
        <p:blipFill>
          <a:blip r:embed="rId18"/>
          <a:stretch>
            <a:fillRect/>
          </a:stretch>
        </p:blipFill>
        <p:spPr>
          <a:xfrm>
            <a:off x="4376165" y="3233390"/>
            <a:ext cx="1609725" cy="314325"/>
          </a:xfrm>
          <a:prstGeom prst="rect">
            <a:avLst/>
          </a:prstGeom>
        </p:spPr>
      </p:pic>
      <p:pic>
        <p:nvPicPr>
          <p:cNvPr id="38" name="Picture 37">
            <a:extLst>
              <a:ext uri="{FF2B5EF4-FFF2-40B4-BE49-F238E27FC236}">
                <a16:creationId xmlns:a16="http://schemas.microsoft.com/office/drawing/2014/main" id="{93D83E13-1C9D-465C-A947-56139649C1BE}"/>
              </a:ext>
            </a:extLst>
          </p:cNvPr>
          <p:cNvPicPr>
            <a:picLocks noChangeAspect="1"/>
          </p:cNvPicPr>
          <p:nvPr/>
        </p:nvPicPr>
        <p:blipFill>
          <a:blip r:embed="rId18"/>
          <a:stretch>
            <a:fillRect/>
          </a:stretch>
        </p:blipFill>
        <p:spPr>
          <a:xfrm>
            <a:off x="5301801" y="3197579"/>
            <a:ext cx="1609725" cy="314325"/>
          </a:xfrm>
          <a:prstGeom prst="rect">
            <a:avLst/>
          </a:prstGeom>
        </p:spPr>
      </p:pic>
      <p:sp>
        <p:nvSpPr>
          <p:cNvPr id="39" name="Arrow: Down 38">
            <a:extLst>
              <a:ext uri="{FF2B5EF4-FFF2-40B4-BE49-F238E27FC236}">
                <a16:creationId xmlns:a16="http://schemas.microsoft.com/office/drawing/2014/main" id="{8EAEBF18-AA70-4E0A-A1E3-04D121911D50}"/>
              </a:ext>
            </a:extLst>
          </p:cNvPr>
          <p:cNvSpPr/>
          <p:nvPr/>
        </p:nvSpPr>
        <p:spPr>
          <a:xfrm>
            <a:off x="8970210" y="2920043"/>
            <a:ext cx="111714" cy="1584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9098740F-A58C-49F7-9339-2D305F8DA907}"/>
              </a:ext>
            </a:extLst>
          </p:cNvPr>
          <p:cNvSpPr/>
          <p:nvPr/>
        </p:nvSpPr>
        <p:spPr>
          <a:xfrm>
            <a:off x="6911526" y="4423285"/>
            <a:ext cx="2153236" cy="1098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Up 41">
            <a:extLst>
              <a:ext uri="{FF2B5EF4-FFF2-40B4-BE49-F238E27FC236}">
                <a16:creationId xmlns:a16="http://schemas.microsoft.com/office/drawing/2014/main" id="{4604E0BE-BF73-44BB-B630-430E9AE35439}"/>
              </a:ext>
            </a:extLst>
          </p:cNvPr>
          <p:cNvSpPr/>
          <p:nvPr/>
        </p:nvSpPr>
        <p:spPr>
          <a:xfrm>
            <a:off x="6906830" y="4256147"/>
            <a:ext cx="111714" cy="2336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 39">
            <a:extLst>
              <a:ext uri="{FF2B5EF4-FFF2-40B4-BE49-F238E27FC236}">
                <a16:creationId xmlns:a16="http://schemas.microsoft.com/office/drawing/2014/main" id="{B0A91A8E-971A-4AEE-8FB7-F1AE44709278}"/>
              </a:ext>
            </a:extLst>
          </p:cNvPr>
          <p:cNvSpPr/>
          <p:nvPr/>
        </p:nvSpPr>
        <p:spPr>
          <a:xfrm>
            <a:off x="5417570" y="3893311"/>
            <a:ext cx="650313" cy="1365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4427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7546</Words>
  <Application>Microsoft Office PowerPoint</Application>
  <PresentationFormat>Widescreen</PresentationFormat>
  <Paragraphs>1052</Paragraphs>
  <Slides>237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237</vt:i4>
      </vt:variant>
    </vt:vector>
  </HeadingPairs>
  <TitlesOfParts>
    <vt:vector size="243" baseType="lpstr">
      <vt:lpstr>Arial</vt:lpstr>
      <vt:lpstr>Calibri</vt:lpstr>
      <vt:lpstr>Calibri Light</vt:lpstr>
      <vt:lpstr>Consolas</vt:lpstr>
      <vt:lpstr>Wingdings</vt:lpstr>
      <vt:lpstr>Office Theme</vt:lpstr>
      <vt:lpstr>LINKED LISTS</vt:lpstr>
      <vt:lpstr>Linked Lists</vt:lpstr>
      <vt:lpstr>Singly- and Doubly-Linked Lists</vt:lpstr>
      <vt:lpstr>Linked Lists</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 Linked List Example</vt:lpstr>
      <vt:lpstr>Singly-Linked List in C++</vt:lpstr>
      <vt:lpstr>Singly-Linked List in C++</vt:lpstr>
      <vt:lpstr>Singly-Linked List in C++</vt:lpstr>
      <vt:lpstr>Singly-Linked List in C++</vt:lpstr>
      <vt:lpstr>Singly-Linked List in C++</vt:lpstr>
      <vt:lpstr>Why?</vt:lpstr>
      <vt:lpstr>Why?</vt:lpstr>
      <vt:lpstr>Why?</vt:lpstr>
      <vt:lpstr>Why?</vt:lpstr>
      <vt:lpstr>Singly-Linked List in C++</vt:lpstr>
      <vt:lpstr>Singly-Linked List in C++</vt:lpstr>
      <vt:lpstr>Singly-Linked List in C++</vt:lpstr>
      <vt:lpstr>Singly-Linked List in C++</vt:lpstr>
      <vt:lpstr>Singly-Linked List in C++</vt:lpstr>
      <vt:lpstr>Singly-Linked List in C++</vt:lpstr>
      <vt:lpstr>Singly-Linked List in C++</vt:lpstr>
      <vt:lpstr>Linked List - Traverse</vt:lpstr>
      <vt:lpstr>Linked List - Traverse</vt:lpstr>
      <vt:lpstr>Linked List - Traverse</vt:lpstr>
      <vt:lpstr>Linked List - Traverse</vt:lpstr>
      <vt:lpstr>Linked List - Traverse</vt:lpstr>
      <vt:lpstr>Classes, Structs, and Pointers</vt:lpstr>
      <vt:lpstr>Classes, Structs, and Pointers</vt:lpstr>
      <vt:lpstr>Classes, Structs, and Pointers</vt:lpstr>
      <vt:lpstr>Classes, Structs, and Pointers</vt:lpstr>
      <vt:lpstr>Classes, Structs, and Pointers</vt:lpstr>
      <vt:lpstr>Classes, Structs, and Pointers</vt:lpstr>
      <vt:lpstr>Classes, Structs, and Pointers</vt:lpstr>
      <vt:lpstr>Classes, Structs, and Pointers</vt:lpstr>
      <vt:lpstr>Classes, Structs, and Pointers</vt:lpstr>
      <vt:lpstr>Classes, Structs, and Pointers</vt:lpstr>
      <vt:lpstr>Classes, Structs, and Pointers</vt:lpstr>
      <vt:lpstr>Classes, Structs, and Pointers</vt:lpstr>
      <vt:lpstr>Classes, Structs, and Pointers</vt:lpstr>
      <vt:lpstr>Classes, Structs, and Pointers</vt:lpstr>
      <vt:lpstr>Classes, Structs, and Pointers</vt:lpstr>
      <vt:lpstr>Classes, Structs, and Pointers</vt:lpstr>
      <vt:lpstr>Classes, Structs, and Pointers</vt:lpstr>
      <vt:lpstr>Classes, Structs, and Pointers</vt:lpstr>
      <vt:lpstr>Classes, Structs, and Pointers</vt:lpstr>
      <vt:lpstr>Classes, Structs, and Pointers</vt:lpstr>
      <vt:lpstr>Classes, Structs, and Pointers</vt:lpstr>
      <vt:lpstr>Classes, Structs, and Pointers</vt:lpstr>
      <vt:lpstr>Classes, Structs, and Pointers</vt:lpstr>
      <vt:lpstr>Classes, Structs, and Pointers</vt:lpstr>
      <vt:lpstr>Classes, Structs, and Pointers</vt:lpstr>
      <vt:lpstr>Classes, Structs, and Pointers</vt:lpstr>
      <vt:lpstr>Classes, Structs, and Pointers</vt:lpstr>
      <vt:lpstr>Classes, Structs, and Pointers</vt:lpstr>
      <vt:lpstr>Classes, Structs, and Pointers</vt:lpstr>
      <vt:lpstr>Classes, Structs, and Pointers</vt:lpstr>
      <vt:lpstr>Linked List - Traversal</vt:lpstr>
      <vt:lpstr>Linked List - Traversal</vt:lpstr>
      <vt:lpstr>Linked List - Traversal</vt:lpstr>
      <vt:lpstr>Linked List - Traversal</vt:lpstr>
      <vt:lpstr>Linked List - Traversal</vt:lpstr>
      <vt:lpstr>Linked List - Traversal</vt:lpstr>
      <vt:lpstr>Linked List - Traversal</vt:lpstr>
      <vt:lpstr>Linked List - Insert</vt:lpstr>
      <vt:lpstr>Linked List - Insert</vt:lpstr>
      <vt:lpstr>Linked List - Insert</vt:lpstr>
      <vt:lpstr>Linked List - Insert</vt:lpstr>
      <vt:lpstr>Linked List in C++</vt:lpstr>
      <vt:lpstr>Linked List in C++</vt:lpstr>
      <vt:lpstr>Linked List in C++</vt:lpstr>
      <vt:lpstr>Linked List in C++</vt:lpstr>
      <vt:lpstr>Linked List - Insert</vt:lpstr>
      <vt:lpstr>Linked List - Insert</vt:lpstr>
      <vt:lpstr>Linked List - Insert</vt:lpstr>
      <vt:lpstr>Linked List – Insert New Head</vt:lpstr>
      <vt:lpstr>Linked List – Insert New Head</vt:lpstr>
      <vt:lpstr>Linked List – Insert New Head</vt:lpstr>
      <vt:lpstr>Linked List – Insert New Head</vt:lpstr>
      <vt:lpstr>Linked List – Insert New Head</vt:lpstr>
      <vt:lpstr>Linked List – Insert New Head</vt:lpstr>
      <vt:lpstr>Linked List – Insert New Head</vt:lpstr>
      <vt:lpstr>Linked List – Mid or Tail Insert</vt:lpstr>
      <vt:lpstr>Linked List – Mid or Tail Insert</vt:lpstr>
      <vt:lpstr>Linked List – Mid or Tail Insert</vt:lpstr>
      <vt:lpstr>Linked List – Mid or Tail Insert</vt:lpstr>
      <vt:lpstr>Linked List – Mid or Tail Insert</vt:lpstr>
      <vt:lpstr>Linked List – Mid or Tail Insert</vt:lpstr>
      <vt:lpstr>Linked List – Mid or Tail Insert</vt:lpstr>
      <vt:lpstr>Linked List – Mid or Tail Insert</vt:lpstr>
      <vt:lpstr>Linked List – Mid or Tail Insert</vt:lpstr>
      <vt:lpstr>Linked List – Mid or Tail Insert</vt:lpstr>
      <vt:lpstr>Linked List - Remove</vt:lpstr>
      <vt:lpstr>Linked List - Remove</vt:lpstr>
      <vt:lpstr>Linked List - Remove</vt:lpstr>
      <vt:lpstr>Linked List – Head Remove</vt:lpstr>
      <vt:lpstr>Linked List – Head Remove</vt:lpstr>
      <vt:lpstr>Linked List – Head Remove</vt:lpstr>
      <vt:lpstr>Memory Management in C++</vt:lpstr>
      <vt:lpstr>Memory Management in C++</vt:lpstr>
      <vt:lpstr>Memory Management in C++</vt:lpstr>
      <vt:lpstr>Memory Management in C++</vt:lpstr>
      <vt:lpstr>Memory Management in C++</vt:lpstr>
      <vt:lpstr>Linked List – Remove</vt:lpstr>
      <vt:lpstr>Linked List – Remove</vt:lpstr>
      <vt:lpstr>Linked List – Remove</vt:lpstr>
      <vt:lpstr>Linked List – Remove</vt:lpstr>
      <vt:lpstr>Linked List – Remove</vt:lpstr>
      <vt:lpstr>Linked List – Remove</vt:lpstr>
      <vt:lpstr>Linked List – Remove</vt:lpstr>
      <vt:lpstr>Linked List – Remove</vt:lpstr>
      <vt:lpstr>Linked List – Remove</vt:lpstr>
      <vt:lpstr>Linked List – Remove</vt:lpstr>
      <vt:lpstr>Linked List – Remove</vt:lpstr>
      <vt:lpstr>Linked List – Remove</vt:lpstr>
      <vt:lpstr>Linked List – Remove</vt:lpstr>
      <vt:lpstr>Linked List – Remove</vt:lpstr>
      <vt:lpstr>Linked List – Mid and Tail Remove</vt:lpstr>
      <vt:lpstr>Linked List – Remove</vt:lpstr>
      <vt:lpstr>Linked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 LISTS</dc:title>
  <dc:creator>Goulden, John D.</dc:creator>
  <cp:lastModifiedBy>Goulden, John D.</cp:lastModifiedBy>
  <cp:revision>37</cp:revision>
  <dcterms:created xsi:type="dcterms:W3CDTF">2020-11-11T17:33:15Z</dcterms:created>
  <dcterms:modified xsi:type="dcterms:W3CDTF">2020-11-11T21:59:29Z</dcterms:modified>
</cp:coreProperties>
</file>