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479" r:id="rId2"/>
    <p:sldId id="493" r:id="rId3"/>
    <p:sldId id="491" r:id="rId4"/>
    <p:sldId id="498" r:id="rId5"/>
    <p:sldId id="481" r:id="rId6"/>
    <p:sldId id="482" r:id="rId7"/>
    <p:sldId id="483" r:id="rId8"/>
    <p:sldId id="484" r:id="rId9"/>
    <p:sldId id="485" r:id="rId10"/>
    <p:sldId id="486" r:id="rId11"/>
    <p:sldId id="499" r:id="rId12"/>
    <p:sldId id="496" r:id="rId13"/>
    <p:sldId id="500" r:id="rId14"/>
  </p:sldIdLst>
  <p:sldSz cx="9906000" cy="6858000" type="A4"/>
  <p:notesSz cx="6807200" cy="9939338"/>
  <p:defaultTextStyle>
    <a:lvl1pPr algn="ctr" defTabSz="346009">
      <a:defRPr sz="1200">
        <a:latin typeface="ヒラギノ角ゴ StdN W8"/>
        <a:ea typeface="ヒラギノ角ゴ StdN W8"/>
        <a:cs typeface="ヒラギノ角ゴ StdN W8"/>
        <a:sym typeface="ヒラギノ角ゴ StdN W8"/>
      </a:defRPr>
    </a:lvl1pPr>
    <a:lvl2pPr indent="173004" algn="ctr" defTabSz="346009">
      <a:defRPr sz="1200">
        <a:latin typeface="ヒラギノ角ゴ StdN W8"/>
        <a:ea typeface="ヒラギノ角ゴ StdN W8"/>
        <a:cs typeface="ヒラギノ角ゴ StdN W8"/>
        <a:sym typeface="ヒラギノ角ゴ StdN W8"/>
      </a:defRPr>
    </a:lvl2pPr>
    <a:lvl3pPr indent="346009" algn="ctr" defTabSz="346009">
      <a:defRPr sz="1200">
        <a:latin typeface="ヒラギノ角ゴ StdN W8"/>
        <a:ea typeface="ヒラギノ角ゴ StdN W8"/>
        <a:cs typeface="ヒラギノ角ゴ StdN W8"/>
        <a:sym typeface="ヒラギノ角ゴ StdN W8"/>
      </a:defRPr>
    </a:lvl3pPr>
    <a:lvl4pPr indent="519013" algn="ctr" defTabSz="346009">
      <a:defRPr sz="1200">
        <a:latin typeface="ヒラギノ角ゴ StdN W8"/>
        <a:ea typeface="ヒラギノ角ゴ StdN W8"/>
        <a:cs typeface="ヒラギノ角ゴ StdN W8"/>
        <a:sym typeface="ヒラギノ角ゴ StdN W8"/>
      </a:defRPr>
    </a:lvl4pPr>
    <a:lvl5pPr indent="692018" algn="ctr" defTabSz="346009">
      <a:defRPr sz="1200">
        <a:latin typeface="ヒラギノ角ゴ StdN W8"/>
        <a:ea typeface="ヒラギノ角ゴ StdN W8"/>
        <a:cs typeface="ヒラギノ角ゴ StdN W8"/>
        <a:sym typeface="ヒラギノ角ゴ StdN W8"/>
      </a:defRPr>
    </a:lvl5pPr>
    <a:lvl6pPr indent="865022" algn="ctr" defTabSz="346009">
      <a:defRPr sz="1200">
        <a:latin typeface="ヒラギノ角ゴ StdN W8"/>
        <a:ea typeface="ヒラギノ角ゴ StdN W8"/>
        <a:cs typeface="ヒラギノ角ゴ StdN W8"/>
        <a:sym typeface="ヒラギノ角ゴ StdN W8"/>
      </a:defRPr>
    </a:lvl6pPr>
    <a:lvl7pPr indent="1038027" algn="ctr" defTabSz="346009">
      <a:defRPr sz="1200">
        <a:latin typeface="ヒラギノ角ゴ StdN W8"/>
        <a:ea typeface="ヒラギノ角ゴ StdN W8"/>
        <a:cs typeface="ヒラギノ角ゴ StdN W8"/>
        <a:sym typeface="ヒラギノ角ゴ StdN W8"/>
      </a:defRPr>
    </a:lvl7pPr>
    <a:lvl8pPr indent="1211031" algn="ctr" defTabSz="346009">
      <a:defRPr sz="1200">
        <a:latin typeface="ヒラギノ角ゴ StdN W8"/>
        <a:ea typeface="ヒラギノ角ゴ StdN W8"/>
        <a:cs typeface="ヒラギノ角ゴ StdN W8"/>
        <a:sym typeface="ヒラギノ角ゴ StdN W8"/>
      </a:defRPr>
    </a:lvl8pPr>
    <a:lvl9pPr indent="1384036" algn="ctr" defTabSz="346009">
      <a:defRPr sz="1200">
        <a:latin typeface="ヒラギノ角ゴ StdN W8"/>
        <a:ea typeface="ヒラギノ角ゴ StdN W8"/>
        <a:cs typeface="ヒラギノ角ゴ StdN W8"/>
        <a:sym typeface="ヒラギノ角ゴ StdN W8"/>
      </a:defRPr>
    </a:lvl9pPr>
  </p:defaultTextStyle>
  <p:extLst>
    <p:ext uri="{521415D9-36F7-43E2-AB2F-B90AF26B5E84}">
      <p14:sectionLst xmlns:p14="http://schemas.microsoft.com/office/powerpoint/2010/main">
        <p14:section name="ユースケース(地図、画像と3D情報の連携)" id="{77A36A2F-5E0E-4CE7-8A34-FFD648031991}">
          <p14:sldIdLst>
            <p14:sldId id="479"/>
            <p14:sldId id="493"/>
            <p14:sldId id="491"/>
            <p14:sldId id="498"/>
            <p14:sldId id="481"/>
            <p14:sldId id="482"/>
            <p14:sldId id="483"/>
            <p14:sldId id="484"/>
            <p14:sldId id="485"/>
            <p14:sldId id="486"/>
            <p14:sldId id="499"/>
            <p14:sldId id="496"/>
            <p14:sldId id="500"/>
          </p14:sldIdLst>
        </p14:section>
      </p14:sectionLst>
    </p:ex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ヒラギノ角ゴ ProN W3"/>
          <a:ea typeface="ヒラギノ角ゴ ProN W3"/>
          <a:cs typeface="ヒラギノ角ゴ ProN W3"/>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ヒラギノ角ゴ ProN W3"/>
          <a:ea typeface="ヒラギノ角ゴ ProN W3"/>
          <a:cs typeface="ヒラギノ角ゴ ProN W3"/>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ヒラギノ角ゴ ProN W3"/>
          <a:ea typeface="ヒラギノ角ゴ ProN W3"/>
          <a:cs typeface="ヒラギノ角ゴ ProN W3"/>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ヒラギノ角ゴ ProN W3"/>
          <a:ea typeface="ヒラギノ角ゴ ProN W3"/>
          <a:cs typeface="ヒラギノ角ゴ ProN W3"/>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ヒラギノ角ゴ ProN W3"/>
          <a:ea typeface="ヒラギノ角ゴ ProN W3"/>
          <a:cs typeface="ヒラギノ角ゴ ProN W3"/>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ヒラギノ角ゴ ProN W3"/>
          <a:ea typeface="ヒラギノ角ゴ ProN W3"/>
          <a:cs typeface="ヒラギノ角ゴ ProN W3"/>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ヒラギノ角ゴ ProN W3"/>
          <a:ea typeface="ヒラギノ角ゴ ProN W3"/>
          <a:cs typeface="ヒラギノ角ゴ ProN W3"/>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ヒラギノ角ゴ ProN W3"/>
          <a:ea typeface="ヒラギノ角ゴ ProN W3"/>
          <a:cs typeface="ヒラギノ角ゴ ProN W3"/>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ヒラギノ角ゴ ProN W3"/>
          <a:ea typeface="ヒラギノ角ゴ ProN W3"/>
          <a:cs typeface="ヒラギノ角ゴ ProN W3"/>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ヒラギノ角ゴ ProN W3"/>
          <a:ea typeface="ヒラギノ角ゴ ProN W3"/>
          <a:cs typeface="ヒラギノ角ゴ ProN W3"/>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ヒラギノ角ゴ ProN W3"/>
          <a:ea typeface="ヒラギノ角ゴ ProN W3"/>
          <a:cs typeface="ヒラギノ角ゴ ProN W3"/>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ヒラギノ角ゴ ProN W3"/>
          <a:ea typeface="ヒラギノ角ゴ ProN W3"/>
          <a:cs typeface="ヒラギノ角ゴ ProN W3"/>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ヒラギノ角ゴ ProN W3"/>
          <a:ea typeface="ヒラギノ角ゴ ProN W3"/>
          <a:cs typeface="ヒラギノ角ゴ ProN W3"/>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ヒラギノ角ゴ ProN W3"/>
          <a:ea typeface="ヒラギノ角ゴ ProN W3"/>
          <a:cs typeface="ヒラギノ角ゴ ProN W3"/>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ヒラギノ角ゴ ProN W3"/>
          <a:ea typeface="ヒラギノ角ゴ ProN W3"/>
          <a:cs typeface="ヒラギノ角ゴ ProN W3"/>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ヒラギノ角ゴ ProN W3"/>
          <a:ea typeface="ヒラギノ角ゴ ProN W3"/>
          <a:cs typeface="ヒラギノ角ゴ ProN W3"/>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ヒラギノ角ゴ ProN W3"/>
          <a:ea typeface="ヒラギノ角ゴ ProN W3"/>
          <a:cs typeface="ヒラギノ角ゴ ProN W3"/>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ヒラギノ角ゴ ProN W3"/>
          <a:ea typeface="ヒラギノ角ゴ ProN W3"/>
          <a:cs typeface="ヒラギノ角ゴ ProN W3"/>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ヒラギノ角ゴ ProN W3"/>
          <a:ea typeface="ヒラギノ角ゴ ProN W3"/>
          <a:cs typeface="ヒラギノ角ゴ ProN W3"/>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ヒラギノ角ゴ ProN W3"/>
          <a:ea typeface="ヒラギノ角ゴ ProN W3"/>
          <a:cs typeface="ヒラギノ角ゴ ProN W3"/>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
          <a:latin typeface="Calibri"/>
          <a:ea typeface="Calibri"/>
          <a:cs typeface="Calibri"/>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alibri"/>
          <a:ea typeface="Calibri"/>
          <a:cs typeface="Calibri"/>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alibri"/>
          <a:ea typeface="Calibri"/>
          <a:cs typeface="Calibri"/>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alibri"/>
          <a:ea typeface="Calibri"/>
          <a:cs typeface="Calibri"/>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BBFC77FB-9ED0-4EC9-95AA-A1379042E64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3DC5C2F9-1CAC-4260-A1DD-9FCDBB877499}" styleName="">
    <a:tblBg/>
    <a:wholeTbl>
      <a:tcTxStyle b="off" i="off">
        <a:font>
          <a:latin typeface="Calibri"/>
          <a:ea typeface="Calibri"/>
          <a:cs typeface="Calibri"/>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alibri"/>
          <a:ea typeface="Calibri"/>
          <a:cs typeface="Calibri"/>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alibri"/>
          <a:ea typeface="Calibri"/>
          <a:cs typeface="Calibri"/>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alibri"/>
          <a:ea typeface="Calibri"/>
          <a:cs typeface="Calibri"/>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39" autoAdjust="0"/>
    <p:restoredTop sz="94660"/>
  </p:normalViewPr>
  <p:slideViewPr>
    <p:cSldViewPr snapToGrid="0" snapToObjects="1">
      <p:cViewPr varScale="1">
        <p:scale>
          <a:sx n="92" d="100"/>
          <a:sy n="92" d="100"/>
        </p:scale>
        <p:origin x="-120" y="-34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712788" y="746125"/>
            <a:ext cx="5381625" cy="3725863"/>
          </a:xfrm>
          <a:prstGeom prst="rect">
            <a:avLst/>
          </a:prstGeom>
        </p:spPr>
        <p:txBody>
          <a:bodyPr/>
          <a:lstStyle/>
          <a:p>
            <a:pPr lvl="0"/>
            <a:endParaRPr/>
          </a:p>
        </p:txBody>
      </p:sp>
      <p:sp>
        <p:nvSpPr>
          <p:cNvPr id="44" name="Shape 44"/>
          <p:cNvSpPr>
            <a:spLocks noGrp="1"/>
          </p:cNvSpPr>
          <p:nvPr>
            <p:ph type="body" sz="quarter" idx="1"/>
          </p:nvPr>
        </p:nvSpPr>
        <p:spPr>
          <a:xfrm>
            <a:off x="907627" y="4721186"/>
            <a:ext cx="4991947" cy="4472702"/>
          </a:xfrm>
          <a:prstGeom prst="rect">
            <a:avLst/>
          </a:prstGeom>
        </p:spPr>
        <p:txBody>
          <a:bodyPr/>
          <a:lstStyle/>
          <a:p>
            <a:pPr lvl="0"/>
            <a:endParaRPr/>
          </a:p>
        </p:txBody>
      </p:sp>
    </p:spTree>
    <p:extLst>
      <p:ext uri="{BB962C8B-B14F-4D97-AF65-F5344CB8AC3E}">
        <p14:creationId xmlns:p14="http://schemas.microsoft.com/office/powerpoint/2010/main" val="2029742154"/>
      </p:ext>
    </p:extLst>
  </p:cSld>
  <p:clrMap bg1="lt1" tx1="dk1" bg2="lt2" tx2="dk2" accent1="accent1" accent2="accent2" accent3="accent3" accent4="accent4" accent5="accent5" accent6="accent6" hlink="hlink" folHlink="folHlink"/>
  <p:notesStyle>
    <a:lvl1pPr defTabSz="413288">
      <a:defRPr sz="1700">
        <a:latin typeface="Lucida Grande"/>
        <a:ea typeface="Lucida Grande"/>
        <a:cs typeface="Lucida Grande"/>
        <a:sym typeface="Lucida Grande"/>
      </a:defRPr>
    </a:lvl1pPr>
    <a:lvl2pPr indent="173004" defTabSz="413288">
      <a:defRPr sz="1700">
        <a:latin typeface="Lucida Grande"/>
        <a:ea typeface="Lucida Grande"/>
        <a:cs typeface="Lucida Grande"/>
        <a:sym typeface="Lucida Grande"/>
      </a:defRPr>
    </a:lvl2pPr>
    <a:lvl3pPr indent="346009" defTabSz="413288">
      <a:defRPr sz="1700">
        <a:latin typeface="Lucida Grande"/>
        <a:ea typeface="Lucida Grande"/>
        <a:cs typeface="Lucida Grande"/>
        <a:sym typeface="Lucida Grande"/>
      </a:defRPr>
    </a:lvl3pPr>
    <a:lvl4pPr indent="519013" defTabSz="413288">
      <a:defRPr sz="1700">
        <a:latin typeface="Lucida Grande"/>
        <a:ea typeface="Lucida Grande"/>
        <a:cs typeface="Lucida Grande"/>
        <a:sym typeface="Lucida Grande"/>
      </a:defRPr>
    </a:lvl4pPr>
    <a:lvl5pPr indent="692018" defTabSz="413288">
      <a:defRPr sz="1700">
        <a:latin typeface="Lucida Grande"/>
        <a:ea typeface="Lucida Grande"/>
        <a:cs typeface="Lucida Grande"/>
        <a:sym typeface="Lucida Grande"/>
      </a:defRPr>
    </a:lvl5pPr>
    <a:lvl6pPr indent="865022" defTabSz="413288">
      <a:defRPr sz="1700">
        <a:latin typeface="Lucida Grande"/>
        <a:ea typeface="Lucida Grande"/>
        <a:cs typeface="Lucida Grande"/>
        <a:sym typeface="Lucida Grande"/>
      </a:defRPr>
    </a:lvl6pPr>
    <a:lvl7pPr indent="1038027" defTabSz="413288">
      <a:defRPr sz="1700">
        <a:latin typeface="Lucida Grande"/>
        <a:ea typeface="Lucida Grande"/>
        <a:cs typeface="Lucida Grande"/>
        <a:sym typeface="Lucida Grande"/>
      </a:defRPr>
    </a:lvl7pPr>
    <a:lvl8pPr indent="1211031" defTabSz="413288">
      <a:defRPr sz="1700">
        <a:latin typeface="Lucida Grande"/>
        <a:ea typeface="Lucida Grande"/>
        <a:cs typeface="Lucida Grande"/>
        <a:sym typeface="Lucida Grande"/>
      </a:defRPr>
    </a:lvl8pPr>
    <a:lvl9pPr indent="1384036" defTabSz="413288">
      <a:defRPr sz="17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63153" y="2924945"/>
            <a:ext cx="7850949" cy="506487"/>
          </a:xfrm>
          <a:prstGeom prst="rect">
            <a:avLst/>
          </a:prstGeom>
        </p:spPr>
        <p:txBody>
          <a:bodyPr>
            <a:normAutofit/>
          </a:bodyPr>
          <a:lstStyle>
            <a:lvl1pPr algn="l">
              <a:defRPr sz="3600"/>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663153" y="4690244"/>
            <a:ext cx="6862893" cy="1800200"/>
          </a:xfrm>
          <a:prstGeom prst="rect">
            <a:avLst/>
          </a:prstGeo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en-US" altLang="ja-JP" dirty="0" smtClean="0"/>
          </a:p>
        </p:txBody>
      </p:sp>
      <p:pic>
        <p:nvPicPr>
          <p:cNvPr id="1026" name="Picture 2" descr="C:\Users\demo\Desktop\140130_NTTRD_parts\sid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 y="332656"/>
            <a:ext cx="1764984" cy="57600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Public\Pictures\ろご\R&amp;D_FInal\A_Type\Logos_RD_Atype.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55734" y="2059164"/>
            <a:ext cx="1087366" cy="648000"/>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userDrawn="1"/>
        </p:nvSpPr>
        <p:spPr>
          <a:xfrm>
            <a:off x="6573952" y="6496155"/>
            <a:ext cx="2529860" cy="230832"/>
          </a:xfrm>
          <a:prstGeom prst="rect">
            <a:avLst/>
          </a:prstGeom>
        </p:spPr>
        <p:txBody>
          <a:bodyPr wrap="none">
            <a:spAutoFit/>
          </a:bodyPr>
          <a:lstStyle/>
          <a:p>
            <a:r>
              <a:rPr lang="en-US" altLang="ja-JP" sz="900" dirty="0" smtClean="0"/>
              <a:t>Copyright©2017  NTT Corp. All Rights Reserved.</a:t>
            </a:r>
            <a:endParaRPr lang="ja-JP" altLang="en-US" sz="900" dirty="0"/>
          </a:p>
        </p:txBody>
      </p:sp>
      <p:pic>
        <p:nvPicPr>
          <p:cNvPr id="4"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57638" y="249623"/>
            <a:ext cx="1351370" cy="4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8406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pic>
        <p:nvPicPr>
          <p:cNvPr id="2050" name="Picture 2" descr="C:\Users\demo\Desktop\140130_NTTRD_parts\hea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902" y="68162"/>
            <a:ext cx="9600380" cy="9360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495300" y="228268"/>
            <a:ext cx="7422029" cy="418058"/>
          </a:xfrm>
          <a:prstGeom prst="rect">
            <a:avLst/>
          </a:prstGeom>
        </p:spPr>
        <p:txBody>
          <a:bodyPr>
            <a:noAutofit/>
          </a:bodyPr>
          <a:lstStyle>
            <a:lvl1pPr algn="l">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6506" y="1196752"/>
            <a:ext cx="8915400" cy="5040560"/>
          </a:xfrm>
          <a:prstGeom prst="rect">
            <a:avLst/>
          </a:prstGeom>
        </p:spPr>
        <p:txBody>
          <a:bodyPr/>
          <a:lstStyle>
            <a:lvl1pPr marL="0" indent="0">
              <a:buNone/>
              <a:defRPr/>
            </a:lvl1pPr>
            <a:lvl2pPr marL="457200" indent="0">
              <a:buNone/>
              <a:defRPr/>
            </a:lvl2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28" name="スライド番号プレースホルダー 4"/>
          <p:cNvSpPr>
            <a:spLocks/>
          </p:cNvSpPr>
          <p:nvPr/>
        </p:nvSpPr>
        <p:spPr bwMode="auto">
          <a:xfrm>
            <a:off x="9187928" y="6424628"/>
            <a:ext cx="500406" cy="365125"/>
          </a:xfrm>
          <a:prstGeom prst="rect">
            <a:avLst/>
          </a:prstGeom>
          <a:noFill/>
          <a:ln w="9525">
            <a:noFill/>
            <a:miter lim="800000"/>
            <a:headEnd/>
            <a:tailEnd/>
          </a:ln>
        </p:spPr>
        <p:txBody>
          <a:bodyPr lIns="91417" tIns="45709" rIns="91417" bIns="45709" anchor="ctr"/>
          <a:lstStyle>
            <a:lvl1pPr algn="l" fontAlgn="auto">
              <a:spcBef>
                <a:spcPts val="0"/>
              </a:spcBef>
              <a:spcAft>
                <a:spcPts val="0"/>
              </a:spcAft>
              <a:defRPr sz="1400" smtClean="0">
                <a:solidFill>
                  <a:schemeClr val="tx1">
                    <a:tint val="75000"/>
                  </a:schemeClr>
                </a:solidFill>
                <a:latin typeface="+mn-lt"/>
                <a:ea typeface="+mn-ea"/>
              </a:defRPr>
            </a:lvl1pPr>
          </a:lstStyle>
          <a:p>
            <a:pPr algn="ctr">
              <a:defRPr/>
            </a:pPr>
            <a:fld id="{92B092FC-3505-468F-94A9-FF49BD521EFC}" type="slidenum">
              <a:rPr lang="ja-JP" altLang="en-US"/>
              <a:pPr algn="ctr">
                <a:defRPr/>
              </a:pPr>
              <a:t>‹#›</a:t>
            </a:fld>
            <a:endParaRPr lang="ja-JP" altLang="en-US"/>
          </a:p>
        </p:txBody>
      </p:sp>
      <p:sp>
        <p:nvSpPr>
          <p:cNvPr id="8" name="正方形/長方形 7"/>
          <p:cNvSpPr/>
          <p:nvPr/>
        </p:nvSpPr>
        <p:spPr>
          <a:xfrm>
            <a:off x="6569677" y="6496155"/>
            <a:ext cx="2510624" cy="230832"/>
          </a:xfrm>
          <a:prstGeom prst="rect">
            <a:avLst/>
          </a:prstGeom>
        </p:spPr>
        <p:txBody>
          <a:bodyPr wrap="none">
            <a:spAutoFit/>
          </a:bodyPr>
          <a:lstStyle/>
          <a:p>
            <a:r>
              <a:rPr lang="en-US" altLang="ja-JP" sz="900" dirty="0" smtClean="0"/>
              <a:t>Copyright©2017  NTT corp. All Rights Reserved.</a:t>
            </a:r>
            <a:endParaRPr lang="ja-JP" altLang="en-US" sz="900"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933" y="6402987"/>
            <a:ext cx="1013528" cy="3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9170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9" name="Shape 39"/>
          <p:cNvSpPr/>
          <p:nvPr/>
        </p:nvSpPr>
        <p:spPr>
          <a:xfrm>
            <a:off x="7741585" y="6611425"/>
            <a:ext cx="2151716" cy="222983"/>
          </a:xfrm>
          <a:prstGeom prst="rect">
            <a:avLst/>
          </a:prstGeom>
          <a:ln w="12700">
            <a:miter lim="400000"/>
          </a:ln>
          <a:extLst>
            <a:ext uri="{C572A759-6A51-4108-AA02-DFA0A04FC94B}">
              <ma14:wrappingTextBoxFlag xmlns="" xmlns:ma14="http://schemas.microsoft.com/office/mac/drawingml/2011/main" val="1"/>
            </a:ext>
          </a:extLst>
        </p:spPr>
        <p:txBody>
          <a:bodyPr wrap="none" lIns="49453" tIns="49453" rIns="49453" bIns="49453">
            <a:spAutoFit/>
          </a:bodyPr>
          <a:lstStyle>
            <a:lvl1pPr algn="r" defTabSz="995362">
              <a:defRPr sz="1000">
                <a:latin typeface="+mn-lt"/>
                <a:ea typeface="+mn-ea"/>
                <a:cs typeface="+mn-cs"/>
                <a:sym typeface="Arial"/>
              </a:defRPr>
            </a:lvl1pPr>
          </a:lstStyle>
          <a:p>
            <a:pPr lvl="0">
              <a:defRPr sz="1800"/>
            </a:pPr>
            <a:r>
              <a:rPr sz="800" dirty="0"/>
              <a:t>Copyright © </a:t>
            </a:r>
            <a:r>
              <a:rPr sz="800" dirty="0" smtClean="0"/>
              <a:t>201</a:t>
            </a:r>
            <a:r>
              <a:rPr lang="en-US" sz="800" dirty="0" smtClean="0"/>
              <a:t>7</a:t>
            </a:r>
            <a:r>
              <a:rPr lang="en-US" sz="800" baseline="0" dirty="0" smtClean="0"/>
              <a:t> </a:t>
            </a:r>
            <a:r>
              <a:rPr sz="800" dirty="0" smtClean="0"/>
              <a:t> </a:t>
            </a:r>
            <a:r>
              <a:rPr sz="800" dirty="0"/>
              <a:t>NTT. All Rights Reserved.</a:t>
            </a:r>
          </a:p>
        </p:txBody>
      </p:sp>
      <p:sp>
        <p:nvSpPr>
          <p:cNvPr id="42" name="Shape 42"/>
          <p:cNvSpPr>
            <a:spLocks noGrp="1"/>
          </p:cNvSpPr>
          <p:nvPr>
            <p:ph type="sldNum" sz="quarter" idx="2"/>
          </p:nvPr>
        </p:nvSpPr>
        <p:spPr>
          <a:xfrm>
            <a:off x="9317038" y="806157"/>
            <a:ext cx="588963" cy="307181"/>
          </a:xfrm>
          <a:prstGeom prst="rect">
            <a:avLst/>
          </a:prstGeom>
        </p:spPr>
        <p:txBody>
          <a:bodyPr wrap="square" lIns="45425" tIns="45425" rIns="45425" bIns="45425"/>
          <a:lstStyle>
            <a:lvl1pPr algn="r" defTabSz="692018">
              <a:defRPr>
                <a:uFillTx/>
              </a:defRPr>
            </a:lvl1pPr>
          </a:lstStyle>
          <a:p>
            <a:pPr lvl="0"/>
            <a:fld id="{86CB4B4D-7CA3-9044-876B-883B54F8677D}" type="slidenum">
              <a:t>‹#›</a:t>
            </a:fld>
            <a:endParaRPr/>
          </a:p>
        </p:txBody>
      </p:sp>
      <p:pic>
        <p:nvPicPr>
          <p:cNvPr id="6" name="Picture 2" descr="C:\Users\demo\Desktop\140130_NTTRD_parts\heade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4488" y="68161"/>
            <a:ext cx="9144441" cy="9643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80935" y="6402987"/>
            <a:ext cx="935227" cy="32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48055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116719" y="6445250"/>
            <a:ext cx="218008" cy="215444"/>
          </a:xfrm>
          <a:prstGeom prst="rect">
            <a:avLst/>
          </a:prstGeom>
          <a:ln w="12700">
            <a:miter lim="400000"/>
          </a:ln>
        </p:spPr>
        <p:txBody>
          <a:bodyPr wrap="none" lIns="0" tIns="0" rIns="0" bIns="0">
            <a:spAutoFit/>
          </a:bodyPr>
          <a:lstStyle>
            <a:lvl1pPr defTabSz="586293">
              <a:defRPr sz="1400">
                <a:uFill>
                  <a:solidFill/>
                </a:uFill>
                <a:latin typeface="+mn-lt"/>
                <a:ea typeface="+mn-ea"/>
                <a:cs typeface="+mn-cs"/>
                <a:sym typeface="Aria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ransition spd="med"/>
  <p:txStyles>
    <p:titleStyle>
      <a:lvl1pPr marL="41008" marR="41008" algn="ctr" defTabSz="922691">
        <a:defRPr sz="4400">
          <a:uFill>
            <a:solidFill/>
          </a:uFill>
          <a:latin typeface="+mn-lt"/>
          <a:ea typeface="+mn-ea"/>
          <a:cs typeface="+mn-cs"/>
          <a:sym typeface="Arial"/>
        </a:defRPr>
      </a:lvl1pPr>
      <a:lvl2pPr marL="41008" marR="41008" indent="173004" algn="ctr" defTabSz="922691">
        <a:defRPr sz="4400">
          <a:uFill>
            <a:solidFill/>
          </a:uFill>
          <a:latin typeface="+mn-lt"/>
          <a:ea typeface="+mn-ea"/>
          <a:cs typeface="+mn-cs"/>
          <a:sym typeface="Arial"/>
        </a:defRPr>
      </a:lvl2pPr>
      <a:lvl3pPr marL="41008" marR="41008" indent="346009" algn="ctr" defTabSz="922691">
        <a:defRPr sz="4400">
          <a:uFill>
            <a:solidFill/>
          </a:uFill>
          <a:latin typeface="+mn-lt"/>
          <a:ea typeface="+mn-ea"/>
          <a:cs typeface="+mn-cs"/>
          <a:sym typeface="Arial"/>
        </a:defRPr>
      </a:lvl3pPr>
      <a:lvl4pPr marL="41008" marR="41008" indent="519013" algn="ctr" defTabSz="922691">
        <a:defRPr sz="4400">
          <a:uFill>
            <a:solidFill/>
          </a:uFill>
          <a:latin typeface="+mn-lt"/>
          <a:ea typeface="+mn-ea"/>
          <a:cs typeface="+mn-cs"/>
          <a:sym typeface="Arial"/>
        </a:defRPr>
      </a:lvl4pPr>
      <a:lvl5pPr marL="41008" marR="41008" indent="692018" algn="ctr" defTabSz="922691">
        <a:defRPr sz="4400">
          <a:uFill>
            <a:solidFill/>
          </a:uFill>
          <a:latin typeface="+mn-lt"/>
          <a:ea typeface="+mn-ea"/>
          <a:cs typeface="+mn-cs"/>
          <a:sym typeface="Arial"/>
        </a:defRPr>
      </a:lvl5pPr>
      <a:lvl6pPr marL="41008" marR="41008" indent="865022" algn="ctr" defTabSz="922691">
        <a:defRPr sz="4400">
          <a:uFill>
            <a:solidFill/>
          </a:uFill>
          <a:latin typeface="+mn-lt"/>
          <a:ea typeface="+mn-ea"/>
          <a:cs typeface="+mn-cs"/>
          <a:sym typeface="Arial"/>
        </a:defRPr>
      </a:lvl6pPr>
      <a:lvl7pPr marL="41008" marR="41008" indent="1038027" algn="ctr" defTabSz="922691">
        <a:defRPr sz="4400">
          <a:uFill>
            <a:solidFill/>
          </a:uFill>
          <a:latin typeface="+mn-lt"/>
          <a:ea typeface="+mn-ea"/>
          <a:cs typeface="+mn-cs"/>
          <a:sym typeface="Arial"/>
        </a:defRPr>
      </a:lvl7pPr>
      <a:lvl8pPr marL="41008" marR="41008" indent="1211031" algn="ctr" defTabSz="922691">
        <a:defRPr sz="4400">
          <a:uFill>
            <a:solidFill/>
          </a:uFill>
          <a:latin typeface="+mn-lt"/>
          <a:ea typeface="+mn-ea"/>
          <a:cs typeface="+mn-cs"/>
          <a:sym typeface="Arial"/>
        </a:defRPr>
      </a:lvl8pPr>
      <a:lvl9pPr marL="41008" marR="41008" indent="1384036" algn="ctr" defTabSz="922691">
        <a:defRPr sz="4400">
          <a:uFill>
            <a:solidFill/>
          </a:uFill>
          <a:latin typeface="+mn-lt"/>
          <a:ea typeface="+mn-ea"/>
          <a:cs typeface="+mn-cs"/>
          <a:sym typeface="Arial"/>
        </a:defRPr>
      </a:lvl9pPr>
    </p:titleStyle>
    <p:bodyStyle>
      <a:lvl1pPr marL="290263" marR="41008" indent="-259507" defTabSz="922691">
        <a:spcBef>
          <a:spcPts val="681"/>
        </a:spcBef>
        <a:buSzPct val="100000"/>
        <a:buChar char="•"/>
        <a:defRPr sz="3200">
          <a:uFill>
            <a:solidFill/>
          </a:uFill>
          <a:latin typeface="+mn-lt"/>
          <a:ea typeface="+mn-ea"/>
          <a:cs typeface="+mn-cs"/>
          <a:sym typeface="Arial"/>
        </a:defRPr>
      </a:lvl1pPr>
      <a:lvl2pPr marL="629063" marR="41008" indent="-252297" defTabSz="922691">
        <a:spcBef>
          <a:spcPts val="681"/>
        </a:spcBef>
        <a:buSzPct val="100000"/>
        <a:buChar char="•"/>
        <a:defRPr sz="3200">
          <a:uFill>
            <a:solidFill/>
          </a:uFill>
          <a:latin typeface="+mn-lt"/>
          <a:ea typeface="+mn-ea"/>
          <a:cs typeface="+mn-cs"/>
          <a:sym typeface="Arial"/>
        </a:defRPr>
      </a:lvl2pPr>
      <a:lvl3pPr marL="949842" marR="41008" indent="-227068" defTabSz="922691">
        <a:spcBef>
          <a:spcPts val="681"/>
        </a:spcBef>
        <a:buSzPct val="100000"/>
        <a:buChar char="•"/>
        <a:defRPr sz="3200">
          <a:uFill>
            <a:solidFill/>
          </a:uFill>
          <a:latin typeface="+mn-lt"/>
          <a:ea typeface="+mn-ea"/>
          <a:cs typeface="+mn-cs"/>
          <a:sym typeface="Arial"/>
        </a:defRPr>
      </a:lvl3pPr>
      <a:lvl4pPr marL="1348251" marR="41008" indent="-279468" defTabSz="922691">
        <a:spcBef>
          <a:spcPts val="681"/>
        </a:spcBef>
        <a:buSzPct val="100000"/>
        <a:buChar char="•"/>
        <a:defRPr sz="3200">
          <a:uFill>
            <a:solidFill/>
          </a:uFill>
          <a:latin typeface="+mn-lt"/>
          <a:ea typeface="+mn-ea"/>
          <a:cs typeface="+mn-cs"/>
          <a:sym typeface="Arial"/>
        </a:defRPr>
      </a:lvl4pPr>
      <a:lvl5pPr marL="1694260" marR="41008" indent="-279468" defTabSz="922691">
        <a:spcBef>
          <a:spcPts val="681"/>
        </a:spcBef>
        <a:buSzPct val="100000"/>
        <a:buChar char="•"/>
        <a:defRPr sz="3200">
          <a:uFill>
            <a:solidFill/>
          </a:uFill>
          <a:latin typeface="+mn-lt"/>
          <a:ea typeface="+mn-ea"/>
          <a:cs typeface="+mn-cs"/>
          <a:sym typeface="Arial"/>
        </a:defRPr>
      </a:lvl5pPr>
      <a:lvl6pPr marL="1694260" marR="41008" indent="-279468" defTabSz="922691">
        <a:spcBef>
          <a:spcPts val="681"/>
        </a:spcBef>
        <a:buSzPct val="100000"/>
        <a:buChar char="•"/>
        <a:defRPr sz="3200">
          <a:uFill>
            <a:solidFill/>
          </a:uFill>
          <a:latin typeface="+mn-lt"/>
          <a:ea typeface="+mn-ea"/>
          <a:cs typeface="+mn-cs"/>
          <a:sym typeface="Arial"/>
        </a:defRPr>
      </a:lvl6pPr>
      <a:lvl7pPr marL="1694260" marR="41008" indent="-279468" defTabSz="922691">
        <a:spcBef>
          <a:spcPts val="681"/>
        </a:spcBef>
        <a:buSzPct val="100000"/>
        <a:buChar char="•"/>
        <a:defRPr sz="3200">
          <a:uFill>
            <a:solidFill/>
          </a:uFill>
          <a:latin typeface="+mn-lt"/>
          <a:ea typeface="+mn-ea"/>
          <a:cs typeface="+mn-cs"/>
          <a:sym typeface="Arial"/>
        </a:defRPr>
      </a:lvl7pPr>
      <a:lvl8pPr marL="1694260" marR="41008" indent="-279468" defTabSz="922691">
        <a:spcBef>
          <a:spcPts val="681"/>
        </a:spcBef>
        <a:buSzPct val="100000"/>
        <a:buChar char="•"/>
        <a:defRPr sz="3200">
          <a:uFill>
            <a:solidFill/>
          </a:uFill>
          <a:latin typeface="+mn-lt"/>
          <a:ea typeface="+mn-ea"/>
          <a:cs typeface="+mn-cs"/>
          <a:sym typeface="Arial"/>
        </a:defRPr>
      </a:lvl8pPr>
      <a:lvl9pPr marL="1694260" marR="41008" indent="-279468" defTabSz="922691">
        <a:spcBef>
          <a:spcPts val="681"/>
        </a:spcBef>
        <a:buSzPct val="100000"/>
        <a:buChar char="•"/>
        <a:defRPr sz="3200">
          <a:uFill>
            <a:solidFill/>
          </a:uFill>
          <a:latin typeface="+mn-lt"/>
          <a:ea typeface="+mn-ea"/>
          <a:cs typeface="+mn-cs"/>
          <a:sym typeface="Arial"/>
        </a:defRPr>
      </a:lvl9pPr>
    </p:bodyStyle>
    <p:otherStyle>
      <a:lvl1pPr algn="ctr" defTabSz="586293">
        <a:defRPr>
          <a:solidFill>
            <a:schemeClr val="tx1"/>
          </a:solidFill>
          <a:uFill>
            <a:solidFill/>
          </a:uFill>
          <a:latin typeface="+mn-lt"/>
          <a:ea typeface="+mn-ea"/>
          <a:cs typeface="+mn-cs"/>
          <a:sym typeface="Arial"/>
        </a:defRPr>
      </a:lvl1pPr>
      <a:lvl2pPr indent="173004" algn="ctr" defTabSz="586293">
        <a:defRPr>
          <a:solidFill>
            <a:schemeClr val="tx1"/>
          </a:solidFill>
          <a:uFill>
            <a:solidFill/>
          </a:uFill>
          <a:latin typeface="+mn-lt"/>
          <a:ea typeface="+mn-ea"/>
          <a:cs typeface="+mn-cs"/>
          <a:sym typeface="Arial"/>
        </a:defRPr>
      </a:lvl2pPr>
      <a:lvl3pPr indent="346009" algn="ctr" defTabSz="586293">
        <a:defRPr>
          <a:solidFill>
            <a:schemeClr val="tx1"/>
          </a:solidFill>
          <a:uFill>
            <a:solidFill/>
          </a:uFill>
          <a:latin typeface="+mn-lt"/>
          <a:ea typeface="+mn-ea"/>
          <a:cs typeface="+mn-cs"/>
          <a:sym typeface="Arial"/>
        </a:defRPr>
      </a:lvl3pPr>
      <a:lvl4pPr indent="519013" algn="ctr" defTabSz="586293">
        <a:defRPr>
          <a:solidFill>
            <a:schemeClr val="tx1"/>
          </a:solidFill>
          <a:uFill>
            <a:solidFill/>
          </a:uFill>
          <a:latin typeface="+mn-lt"/>
          <a:ea typeface="+mn-ea"/>
          <a:cs typeface="+mn-cs"/>
          <a:sym typeface="Arial"/>
        </a:defRPr>
      </a:lvl4pPr>
      <a:lvl5pPr indent="692018" algn="ctr" defTabSz="586293">
        <a:defRPr>
          <a:solidFill>
            <a:schemeClr val="tx1"/>
          </a:solidFill>
          <a:uFill>
            <a:solidFill/>
          </a:uFill>
          <a:latin typeface="+mn-lt"/>
          <a:ea typeface="+mn-ea"/>
          <a:cs typeface="+mn-cs"/>
          <a:sym typeface="Arial"/>
        </a:defRPr>
      </a:lvl5pPr>
      <a:lvl6pPr indent="865022" algn="ctr" defTabSz="586293">
        <a:defRPr>
          <a:solidFill>
            <a:schemeClr val="tx1"/>
          </a:solidFill>
          <a:uFill>
            <a:solidFill/>
          </a:uFill>
          <a:latin typeface="+mn-lt"/>
          <a:ea typeface="+mn-ea"/>
          <a:cs typeface="+mn-cs"/>
          <a:sym typeface="Arial"/>
        </a:defRPr>
      </a:lvl6pPr>
      <a:lvl7pPr indent="1038027" algn="ctr" defTabSz="586293">
        <a:defRPr>
          <a:solidFill>
            <a:schemeClr val="tx1"/>
          </a:solidFill>
          <a:uFill>
            <a:solidFill/>
          </a:uFill>
          <a:latin typeface="+mn-lt"/>
          <a:ea typeface="+mn-ea"/>
          <a:cs typeface="+mn-cs"/>
          <a:sym typeface="Arial"/>
        </a:defRPr>
      </a:lvl7pPr>
      <a:lvl8pPr indent="1211031" algn="ctr" defTabSz="586293">
        <a:defRPr>
          <a:solidFill>
            <a:schemeClr val="tx1"/>
          </a:solidFill>
          <a:uFill>
            <a:solidFill/>
          </a:uFill>
          <a:latin typeface="+mn-lt"/>
          <a:ea typeface="+mn-ea"/>
          <a:cs typeface="+mn-cs"/>
          <a:sym typeface="Arial"/>
        </a:defRPr>
      </a:lvl8pPr>
      <a:lvl9pPr indent="1384036" algn="ctr" defTabSz="586293">
        <a:defRPr>
          <a:solidFill>
            <a:schemeClr val="tx1"/>
          </a:solidFill>
          <a:uFill>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noAutofit/>
          </a:bodyPr>
          <a:lstStyle/>
          <a:p>
            <a:pPr algn="l" rtl="0"/>
            <a:r>
              <a:rPr kumimoji="1" lang="vi" sz="2800" b="0" i="0" u="none" baseline="0">
                <a:latin typeface="Tahoma" panose="020B0604030504040204" pitchFamily="34" charset="0"/>
                <a:ea typeface="Tahoma" panose="020B0604030504040204" pitchFamily="34" charset="0"/>
                <a:cs typeface="Tahoma" panose="020B0604030504040204" pitchFamily="34" charset="0"/>
              </a:rPr>
              <a:t>Về liên kết giữa bản đồ, ảnh và thông tin 3D</a:t>
            </a:r>
            <a:endParaRPr kumimoji="1" lang="vi" alt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7" name="サブタイトル 6"/>
          <p:cNvSpPr>
            <a:spLocks noGrp="1"/>
          </p:cNvSpPr>
          <p:nvPr>
            <p:ph type="subTitle" idx="1"/>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NTT media intelligence lab</a:t>
            </a:r>
            <a:endParaRPr kumimoji="1" lang="vi"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65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Use case 1 B	(Hệ basic)</a:t>
            </a:r>
          </a:p>
        </p:txBody>
      </p:sp>
      <p:sp>
        <p:nvSpPr>
          <p:cNvPr id="4" name="コンテンツ プレースホルダー 3"/>
          <p:cNvSpPr>
            <a:spLocks noGrp="1"/>
          </p:cNvSpPr>
          <p:nvPr>
            <p:ph idx="1"/>
          </p:nvPr>
        </p:nvSpPr>
        <p:spPr/>
        <p:txBody>
          <a:bodyPr/>
          <a:lstStyle/>
          <a:p>
            <a:pPr algn="l" rtl="0"/>
            <a:r>
              <a:rPr kumimoji="1" lang="vi" sz="2000" b="0" i="0" u="none" baseline="0">
                <a:latin typeface="Tahoma" panose="020B0604030504040204" pitchFamily="34" charset="0"/>
                <a:ea typeface="Tahoma" panose="020B0604030504040204" pitchFamily="34" charset="0"/>
                <a:cs typeface="Tahoma" panose="020B0604030504040204" pitchFamily="34" charset="0"/>
              </a:rPr>
              <a:t>7.　(Hệ thống) Vẽ vào ①Window bản đồ</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Vẽ mark xe vào vị trí thứ i</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2000" b="0" i="0" u="none" baseline="0">
                <a:latin typeface="Tahoma" panose="020B0604030504040204" pitchFamily="34" charset="0"/>
                <a:ea typeface="Tahoma" panose="020B0604030504040204" pitchFamily="34" charset="0"/>
                <a:cs typeface="Tahoma" panose="020B0604030504040204" pitchFamily="34" charset="0"/>
              </a:rPr>
              <a:t>8.　(Hệ thống) Vẽ vào ②Window hiển thị 3D point group</a:t>
            </a:r>
            <a:endParaRPr kumimoji="1" lang="vi" altLang="ja-JP" sz="2000" dirty="0">
              <a:latin typeface="Tahoma" panose="020B0604030504040204" pitchFamily="34" charset="0"/>
              <a:ea typeface="Tahoma" panose="020B0604030504040204" pitchFamily="34" charset="0"/>
              <a:cs typeface="Tahoma" panose="020B0604030504040204" pitchFamily="34" charset="0"/>
            </a:endParaRPr>
          </a:p>
          <a:p>
            <a:pPr marL="1464192" lvl="2" indent="-51435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3D point group</a:t>
            </a:r>
            <a:endParaRPr kumimoji="1" lang="vi" altLang="ja-JP" sz="2000" dirty="0">
              <a:latin typeface="Tahoma" panose="020B0604030504040204" pitchFamily="34" charset="0"/>
              <a:ea typeface="Tahoma" panose="020B0604030504040204" pitchFamily="34" charset="0"/>
              <a:cs typeface="Tahoma" panose="020B0604030504040204" pitchFamily="34" charset="0"/>
            </a:endParaRPr>
          </a:p>
          <a:p>
            <a:pPr marL="1464192" lvl="2" indent="-51435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3D model (3 loại: hình trụ, đường thẳng đã được liên kết, mặt phẳng (hình chữ nhật))</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2000" b="0" i="0" u="none" baseline="0">
                <a:latin typeface="Tahoma" panose="020B0604030504040204" pitchFamily="34" charset="0"/>
                <a:ea typeface="Tahoma" panose="020B0604030504040204" pitchFamily="34" charset="0"/>
                <a:cs typeface="Tahoma" panose="020B0604030504040204" pitchFamily="34" charset="0"/>
              </a:rPr>
              <a:t>9.　(Hệ thống) Giữ trạng thái trong vài giây</a:t>
            </a:r>
            <a:endParaRPr kumimoji="1" lang="vi" altLang="ja-JP" sz="2000" dirty="0">
              <a:latin typeface="Tahoma" panose="020B0604030504040204" pitchFamily="34" charset="0"/>
              <a:ea typeface="Tahoma" panose="020B0604030504040204" pitchFamily="34" charset="0"/>
              <a:cs typeface="Tahoma" panose="020B0604030504040204" pitchFamily="34" charset="0"/>
            </a:endParaRPr>
          </a:p>
          <a:p>
            <a:pPr marL="800100" lvl="1" indent="-34290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Khi có thao tác ở ②Window hiển thị 3D point group, dừng xử lý</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490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sapphire.brl.ntt.co.jp\share\impg\研究関連\4.空間状態推定-SG\07-作業委託\FPTソフトウェア\①2017IPA\03.作業内容\点群可視化ツール\20170915\イメージ図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1611" y="2412998"/>
            <a:ext cx="1988671" cy="188052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267" y="4017909"/>
            <a:ext cx="1895333" cy="1679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a:xfrm>
            <a:off x="495300" y="217889"/>
            <a:ext cx="7422029" cy="418058"/>
          </a:xfrm>
        </p:spPr>
        <p:txBody>
          <a:bodyPr>
            <a:noAutofit/>
          </a:bodyPr>
          <a:lstStyle/>
          <a:p>
            <a:pPr algn="l" rtl="0"/>
            <a:r>
              <a:rPr kumimoji="1" lang="vi" sz="2400" b="0" i="0" u="none" baseline="0">
                <a:latin typeface="Tahoma" panose="020B0604030504040204" pitchFamily="34" charset="0"/>
                <a:ea typeface="Tahoma" panose="020B0604030504040204" pitchFamily="34" charset="0"/>
                <a:cs typeface="Tahoma" panose="020B0604030504040204" pitchFamily="34" charset="0"/>
              </a:rPr>
              <a:t>(Bổ sung)　Sơ đồ hình ảnh của use case 1B</a:t>
            </a:r>
          </a:p>
        </p:txBody>
      </p:sp>
      <p:sp>
        <p:nvSpPr>
          <p:cNvPr id="4" name="正方形/長方形 3"/>
          <p:cNvSpPr/>
          <p:nvPr/>
        </p:nvSpPr>
        <p:spPr>
          <a:xfrm>
            <a:off x="808992" y="2094381"/>
            <a:ext cx="4301941" cy="4057037"/>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5" name="正方形/長方形 4"/>
          <p:cNvSpPr/>
          <p:nvPr/>
        </p:nvSpPr>
        <p:spPr>
          <a:xfrm>
            <a:off x="1057818" y="4110087"/>
            <a:ext cx="2289409" cy="276999"/>
          </a:xfrm>
          <a:prstGeom prst="rect">
            <a:avLst/>
          </a:prstGeom>
        </p:spPr>
        <p:txBody>
          <a:bodyPr wrap="none">
            <a:spAutoFit/>
          </a:bodyPr>
          <a:lstStyle/>
          <a:p>
            <a:pPr rtl="0"/>
            <a:r>
              <a:rPr lang="vi"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③Ảnh 2D (hiển thị ảnh MMS)</a:t>
            </a:r>
            <a:endParaRPr lang="vi"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818" y="2172013"/>
            <a:ext cx="3532117" cy="3820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直線コネクタ 12"/>
          <p:cNvCxnSpPr/>
          <p:nvPr/>
        </p:nvCxnSpPr>
        <p:spPr>
          <a:xfrm flipH="1" flipV="1">
            <a:off x="2225285" y="2970094"/>
            <a:ext cx="1715066" cy="2545951"/>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14" name="直線コネクタ 13"/>
          <p:cNvCxnSpPr/>
          <p:nvPr/>
        </p:nvCxnSpPr>
        <p:spPr>
          <a:xfrm flipV="1">
            <a:off x="1187606" y="2959247"/>
            <a:ext cx="1042434" cy="501863"/>
          </a:xfrm>
          <a:prstGeom prst="line">
            <a:avLst/>
          </a:prstGeom>
          <a:ln/>
        </p:spPr>
        <p:style>
          <a:lnRef idx="2">
            <a:schemeClr val="accent2"/>
          </a:lnRef>
          <a:fillRef idx="0">
            <a:schemeClr val="accent2"/>
          </a:fillRef>
          <a:effectRef idx="1">
            <a:schemeClr val="accent2"/>
          </a:effectRef>
          <a:fontRef idx="minor">
            <a:schemeClr val="tx1"/>
          </a:fontRef>
        </p:style>
      </p:cxnSp>
      <p:sp>
        <p:nvSpPr>
          <p:cNvPr id="15" name="テキスト ボックス 14"/>
          <p:cNvSpPr txBox="1"/>
          <p:nvPr/>
        </p:nvSpPr>
        <p:spPr>
          <a:xfrm>
            <a:off x="2464794" y="2364756"/>
            <a:ext cx="129362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vi" sz="1100" b="0" i="0" u="none" strike="noStrike" cap="none" spc="0" normalizeH="0" baseline="0">
                <a:ln>
                  <a:noFill/>
                </a:ln>
                <a:solidFill>
                  <a:schemeClr val="accent2"/>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Quỹ tích chạy MMS</a:t>
            </a:r>
          </a:p>
        </p:txBody>
      </p:sp>
      <p:cxnSp>
        <p:nvCxnSpPr>
          <p:cNvPr id="16" name="直線矢印コネクタ 15"/>
          <p:cNvCxnSpPr/>
          <p:nvPr/>
        </p:nvCxnSpPr>
        <p:spPr>
          <a:xfrm flipH="1">
            <a:off x="2440691" y="2607405"/>
            <a:ext cx="203775" cy="63093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7" name="円/楕円 16"/>
          <p:cNvSpPr/>
          <p:nvPr/>
        </p:nvSpPr>
        <p:spPr>
          <a:xfrm>
            <a:off x="3913179" y="5334187"/>
            <a:ext cx="90463" cy="447219"/>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pic>
        <p:nvPicPr>
          <p:cNvPr id="18" name="図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601256">
            <a:off x="4265478" y="5038683"/>
            <a:ext cx="289396" cy="289396"/>
          </a:xfrm>
          <a:prstGeom prst="rect">
            <a:avLst/>
          </a:prstGeom>
        </p:spPr>
      </p:pic>
      <p:sp>
        <p:nvSpPr>
          <p:cNvPr id="19" name="正方形/長方形 18"/>
          <p:cNvSpPr/>
          <p:nvPr/>
        </p:nvSpPr>
        <p:spPr>
          <a:xfrm>
            <a:off x="2766290" y="4195310"/>
            <a:ext cx="905729" cy="318036"/>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23" name="テキスト ボックス 22"/>
          <p:cNvSpPr txBox="1"/>
          <p:nvPr/>
        </p:nvSpPr>
        <p:spPr>
          <a:xfrm>
            <a:off x="3392181" y="5428621"/>
            <a:ext cx="595116"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vi" sz="1600" b="0" i="0" u="none" strike="noStrike" cap="none" spc="0" normalizeH="0" baseline="0">
                <a:ln>
                  <a:noFill/>
                </a:ln>
                <a:solidFill>
                  <a:srgbClr val="FF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Điểm bắt đầu</a:t>
            </a:r>
          </a:p>
        </p:txBody>
      </p:sp>
      <p:sp>
        <p:nvSpPr>
          <p:cNvPr id="24" name="円/楕円 23"/>
          <p:cNvSpPr/>
          <p:nvPr/>
        </p:nvSpPr>
        <p:spPr>
          <a:xfrm>
            <a:off x="1493229" y="3139988"/>
            <a:ext cx="90463" cy="447219"/>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25" name="テキスト ボックス 24"/>
          <p:cNvSpPr txBox="1"/>
          <p:nvPr/>
        </p:nvSpPr>
        <p:spPr>
          <a:xfrm>
            <a:off x="1376184" y="3402153"/>
            <a:ext cx="621931"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vi" sz="1600" b="0" i="0" u="none" strike="noStrike" cap="none" spc="0" normalizeH="0" baseline="0">
                <a:ln>
                  <a:noFill/>
                </a:ln>
                <a:solidFill>
                  <a:schemeClr val="accent1"/>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Điểm kết thúc</a:t>
            </a:r>
          </a:p>
        </p:txBody>
      </p:sp>
      <p:grpSp>
        <p:nvGrpSpPr>
          <p:cNvPr id="26" name="グループ化 25"/>
          <p:cNvGrpSpPr/>
          <p:nvPr/>
        </p:nvGrpSpPr>
        <p:grpSpPr>
          <a:xfrm>
            <a:off x="3085080" y="4218631"/>
            <a:ext cx="285620" cy="291585"/>
            <a:chOff x="1736124" y="8781588"/>
            <a:chExt cx="601204" cy="664907"/>
          </a:xfrm>
        </p:grpSpPr>
        <p:pic>
          <p:nvPicPr>
            <p:cNvPr id="27" name="Picture 2" descr="C:\Users\niigaki\AppData\Local\Microsoft\Windows\Temporary Internet Files\Content.IE5\KXQ486ZW\lgi01a2014010304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6124" y="8929248"/>
              <a:ext cx="601204" cy="51724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niigaki\AppData\Local\Microsoft\Windows\Temporary Internet Files\Content.IE5\XBKO6ME0\sgi01a2014031602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313" y="8781588"/>
              <a:ext cx="154722" cy="1547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グループ化 28"/>
          <p:cNvGrpSpPr/>
          <p:nvPr/>
        </p:nvGrpSpPr>
        <p:grpSpPr>
          <a:xfrm>
            <a:off x="3566609" y="4955691"/>
            <a:ext cx="285620" cy="291585"/>
            <a:chOff x="1736124" y="8781588"/>
            <a:chExt cx="601204" cy="664907"/>
          </a:xfrm>
        </p:grpSpPr>
        <p:pic>
          <p:nvPicPr>
            <p:cNvPr id="30" name="Picture 2" descr="C:\Users\niigaki\AppData\Local\Microsoft\Windows\Temporary Internet Files\Content.IE5\KXQ486ZW\lgi01a2014010304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6124" y="8929248"/>
              <a:ext cx="601204" cy="5172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Users\niigaki\AppData\Local\Microsoft\Windows\Temporary Internet Files\Content.IE5\XBKO6ME0\sgi01a2014031602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313" y="8781588"/>
              <a:ext cx="154722" cy="154722"/>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正方形/長方形 31"/>
          <p:cNvSpPr/>
          <p:nvPr/>
        </p:nvSpPr>
        <p:spPr>
          <a:xfrm>
            <a:off x="3276482" y="4938998"/>
            <a:ext cx="905729" cy="318036"/>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grpSp>
        <p:nvGrpSpPr>
          <p:cNvPr id="33" name="グループ化 32"/>
          <p:cNvGrpSpPr/>
          <p:nvPr/>
        </p:nvGrpSpPr>
        <p:grpSpPr>
          <a:xfrm>
            <a:off x="2501656" y="3398558"/>
            <a:ext cx="285620" cy="291585"/>
            <a:chOff x="1736124" y="8781588"/>
            <a:chExt cx="601204" cy="664907"/>
          </a:xfrm>
        </p:grpSpPr>
        <p:pic>
          <p:nvPicPr>
            <p:cNvPr id="34" name="Picture 2" descr="C:\Users\niigaki\AppData\Local\Microsoft\Windows\Temporary Internet Files\Content.IE5\KXQ486ZW\lgi01a2014010304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6124" y="8929248"/>
              <a:ext cx="601204" cy="51724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niigaki\AppData\Local\Microsoft\Windows\Temporary Internet Files\Content.IE5\XBKO6ME0\sgi01a2014031602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313" y="8781588"/>
              <a:ext cx="154722" cy="154722"/>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正方形/長方形 35"/>
          <p:cNvSpPr/>
          <p:nvPr/>
        </p:nvSpPr>
        <p:spPr>
          <a:xfrm>
            <a:off x="2201631" y="3416254"/>
            <a:ext cx="905729" cy="318036"/>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37" name="テキスト ボックス 36"/>
          <p:cNvSpPr txBox="1"/>
          <p:nvPr/>
        </p:nvSpPr>
        <p:spPr>
          <a:xfrm>
            <a:off x="3835496" y="4469120"/>
            <a:ext cx="470945"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sz="16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t=1</a:t>
            </a:r>
            <a:endParaRPr kumimoji="0" lang="vi" altLang="en-US" sz="16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38" name="テキスト ボックス 37"/>
          <p:cNvSpPr txBox="1"/>
          <p:nvPr/>
        </p:nvSpPr>
        <p:spPr>
          <a:xfrm>
            <a:off x="3392181" y="3746036"/>
            <a:ext cx="470945"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sz="16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t=2</a:t>
            </a:r>
            <a:endParaRPr kumimoji="0" lang="vi" altLang="en-US" sz="16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39" name="テキスト ボックス 38"/>
          <p:cNvSpPr txBox="1"/>
          <p:nvPr/>
        </p:nvSpPr>
        <p:spPr>
          <a:xfrm>
            <a:off x="3135227" y="3117596"/>
            <a:ext cx="470945"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sz="16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t=3</a:t>
            </a:r>
            <a:endParaRPr kumimoji="0" lang="vi" altLang="en-US" sz="16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41" name="正方形/長方形 40"/>
          <p:cNvSpPr/>
          <p:nvPr/>
        </p:nvSpPr>
        <p:spPr>
          <a:xfrm>
            <a:off x="5362470" y="1851696"/>
            <a:ext cx="3962928" cy="523220"/>
          </a:xfrm>
          <a:prstGeom prst="rect">
            <a:avLst/>
          </a:prstGeom>
        </p:spPr>
        <p:txBody>
          <a:bodyPr wrap="square">
            <a:spAutoFit/>
          </a:bodyPr>
          <a:lstStyle/>
          <a:p>
            <a:pPr algn="l" rtl="0"/>
            <a:r>
              <a:rPr lang="vi" sz="14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②Window 3D point group (e.g.Cloud Compare)</a:t>
            </a:r>
          </a:p>
          <a:p>
            <a:pPr algn="l" rtl="0"/>
            <a:r>
              <a:rPr lang="vi" sz="14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　Hình ảnh di chuyển màn hình</a:t>
            </a:r>
            <a:endParaRPr lang="vi" altLang="en-US"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43" name="直線コネクタ 42"/>
          <p:cNvCxnSpPr>
            <a:stCxn id="19" idx="3"/>
            <a:endCxn id="2051" idx="1"/>
          </p:cNvCxnSpPr>
          <p:nvPr/>
        </p:nvCxnSpPr>
        <p:spPr>
          <a:xfrm>
            <a:off x="3672019" y="4354328"/>
            <a:ext cx="2724248" cy="503496"/>
          </a:xfrm>
          <a:prstGeom prst="line">
            <a:avLst/>
          </a:prstGeom>
          <a:noFill/>
          <a:ln w="254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44" name="直線コネクタ 43"/>
          <p:cNvCxnSpPr/>
          <p:nvPr/>
        </p:nvCxnSpPr>
        <p:spPr>
          <a:xfrm>
            <a:off x="4206314" y="5247276"/>
            <a:ext cx="3711015" cy="1122702"/>
          </a:xfrm>
          <a:prstGeom prst="line">
            <a:avLst/>
          </a:prstGeom>
          <a:noFill/>
          <a:ln w="25400" cap="flat">
            <a:solidFill>
              <a:srgbClr val="000000"/>
            </a:solidFill>
            <a:prstDash val="solid"/>
            <a:miter lim="400000"/>
          </a:ln>
          <a:effectLst/>
        </p:spPr>
        <p:style>
          <a:lnRef idx="0">
            <a:scrgbClr r="0" g="0" b="0"/>
          </a:lnRef>
          <a:fillRef idx="0">
            <a:scrgbClr r="0" g="0" b="0"/>
          </a:fillRef>
          <a:effectRef idx="0">
            <a:scrgbClr r="0" g="0" b="0"/>
          </a:effectRef>
          <a:fontRef idx="none"/>
        </p:style>
      </p:cxnSp>
      <p:sp>
        <p:nvSpPr>
          <p:cNvPr id="53" name="正方形/長方形 52"/>
          <p:cNvSpPr/>
          <p:nvPr/>
        </p:nvSpPr>
        <p:spPr>
          <a:xfrm>
            <a:off x="808992" y="1778442"/>
            <a:ext cx="2791149" cy="276999"/>
          </a:xfrm>
          <a:prstGeom prst="rect">
            <a:avLst/>
          </a:prstGeom>
        </p:spPr>
        <p:txBody>
          <a:bodyPr wrap="none">
            <a:spAutoFit/>
          </a:bodyPr>
          <a:lstStyle/>
          <a:p>
            <a:pPr algn="l" rtl="0"/>
            <a:r>
              <a:rPr lang="vi"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①Sơ đồ ảnh bản đồ (ảnh trên không)</a:t>
            </a:r>
            <a:endParaRPr lang="vi" altLang="ja-JP" kern="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54" name="正方形/長方形 53"/>
          <p:cNvSpPr/>
          <p:nvPr/>
        </p:nvSpPr>
        <p:spPr>
          <a:xfrm>
            <a:off x="266007" y="1118086"/>
            <a:ext cx="9418320"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46100" rtl="0" fontAlgn="auto" latinLnBrk="1" hangingPunct="0">
              <a:lnSpc>
                <a:spcPct val="100000"/>
              </a:lnSpc>
              <a:spcBef>
                <a:spcPts val="0"/>
              </a:spcBef>
              <a:spcAft>
                <a:spcPts val="0"/>
              </a:spcAft>
              <a:buClrTx/>
              <a:buSzTx/>
              <a:buFontTx/>
              <a:buNone/>
              <a:tabLst/>
            </a:pPr>
            <a:r>
              <a:rPr lang="vi" sz="14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Khi chỉ định điểm bắt đầu và điểm kết thúc, phân chia nhỏ khoảng cách giữa hai điểm, di chuyển vị trí chỉ định từng vài met một.</a:t>
            </a:r>
            <a:endParaRPr lang="vi" altLang="ja-JP" sz="14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7329" y="5013755"/>
            <a:ext cx="1976234" cy="1812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5" name="直線コネクタ 44"/>
          <p:cNvCxnSpPr>
            <a:endCxn id="2053" idx="1"/>
          </p:cNvCxnSpPr>
          <p:nvPr/>
        </p:nvCxnSpPr>
        <p:spPr>
          <a:xfrm flipV="1">
            <a:off x="3107360" y="3353261"/>
            <a:ext cx="2174251" cy="256906"/>
          </a:xfrm>
          <a:prstGeom prst="line">
            <a:avLst/>
          </a:prstGeom>
          <a:noFill/>
          <a:ln w="25400" cap="flat">
            <a:solidFill>
              <a:srgbClr val="000000"/>
            </a:solidFill>
            <a:prstDash val="solid"/>
            <a:miter lim="400000"/>
          </a:ln>
          <a:effectLst/>
        </p:spPr>
        <p:style>
          <a:lnRef idx="0">
            <a:scrgbClr r="0" g="0" b="0"/>
          </a:lnRef>
          <a:fillRef idx="0">
            <a:scrgbClr r="0" g="0" b="0"/>
          </a:fillRef>
          <a:effectRef idx="0">
            <a:scrgbClr r="0" g="0" b="0"/>
          </a:effectRef>
          <a:fontRef idx="none"/>
        </p:style>
      </p:cxnSp>
      <p:sp>
        <p:nvSpPr>
          <p:cNvPr id="55" name="テキスト ボックス 54"/>
          <p:cNvSpPr txBox="1"/>
          <p:nvPr/>
        </p:nvSpPr>
        <p:spPr>
          <a:xfrm>
            <a:off x="9435055" y="4683418"/>
            <a:ext cx="470945"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sz="16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t=1</a:t>
            </a:r>
            <a:endParaRPr kumimoji="0" lang="vi" altLang="en-US" sz="16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56" name="テキスト ボックス 55"/>
          <p:cNvSpPr txBox="1"/>
          <p:nvPr/>
        </p:nvSpPr>
        <p:spPr>
          <a:xfrm>
            <a:off x="8014812" y="3671444"/>
            <a:ext cx="470945"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sz="16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t=2</a:t>
            </a:r>
            <a:endParaRPr kumimoji="0" lang="vi" altLang="en-US" sz="16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57" name="テキスト ボックス 56"/>
          <p:cNvSpPr txBox="1"/>
          <p:nvPr/>
        </p:nvSpPr>
        <p:spPr>
          <a:xfrm>
            <a:off x="7446384" y="2388410"/>
            <a:ext cx="470945"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sz="16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t=3</a:t>
            </a:r>
            <a:endParaRPr kumimoji="0" lang="vi" altLang="en-US" sz="16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Tree>
    <p:extLst>
      <p:ext uri="{BB962C8B-B14F-4D97-AF65-F5344CB8AC3E}">
        <p14:creationId xmlns:p14="http://schemas.microsoft.com/office/powerpoint/2010/main" val="238983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(Refer) Về data đính kèm</a:t>
            </a:r>
            <a:endParaRPr kumimoji="1" lang="vi" alt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コンテンツ プレースホルダー 2"/>
          <p:cNvSpPr>
            <a:spLocks noGrp="1"/>
          </p:cNvSpPr>
          <p:nvPr>
            <p:ph idx="1"/>
          </p:nvPr>
        </p:nvSpPr>
        <p:spPr/>
        <p:txBody>
          <a:bodyPr>
            <a:normAutofit fontScale="47500" lnSpcReduction="20000"/>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a:t>
            </a: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・sample_Tizu.tif　： Ảnh trên không</a:t>
            </a: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・sample_Tizu.tfw　： World file</a:t>
            </a:r>
            <a:endParaRPr kumimoji="1" lang="vi" altLang="en-US" dirty="0">
              <a:latin typeface="Tahoma" panose="020B0604030504040204" pitchFamily="34" charset="0"/>
              <a:ea typeface="Tahoma" panose="020B0604030504040204" pitchFamily="34" charset="0"/>
              <a:cs typeface="Tahoma" panose="020B0604030504040204" pitchFamily="34" charset="0"/>
            </a:endParaRP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・sample_DriveMMS.txt： Quỹ tích chạy MMS (có thông tin thời gian)</a:t>
            </a:r>
          </a:p>
          <a:p>
            <a:endParaRPr kumimoji="1" lang="vi" altLang="en-US" dirty="0">
              <a:latin typeface="Tahoma" panose="020B0604030504040204" pitchFamily="34" charset="0"/>
              <a:ea typeface="Tahoma" panose="020B0604030504040204" pitchFamily="34" charset="0"/>
              <a:cs typeface="Tahoma" panose="020B0604030504040204" pitchFamily="34" charset="0"/>
            </a:endParaRP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・sampleData.txt： Sample 3D point group</a:t>
            </a: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・sample_Pole.csv： Kết quả phân tích (Pole 3D model)</a:t>
            </a: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・sample_Wire.csv： Kết quả phân tích (Cable　3D model)</a:t>
            </a: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a:t>
            </a:r>
          </a:p>
          <a:p>
            <a:endParaRPr kumimoji="1" lang="vi" altLang="ja-JP" dirty="0">
              <a:latin typeface="Tahoma" panose="020B0604030504040204" pitchFamily="34" charset="0"/>
              <a:ea typeface="Tahoma" panose="020B0604030504040204" pitchFamily="34" charset="0"/>
              <a:cs typeface="Tahoma" panose="020B0604030504040204" pitchFamily="34" charset="0"/>
            </a:endParaRP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File format</a:t>
            </a: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・sample_DriveMMS.txt： Quỹ tích chạy MMS (có thông tin thời gian)</a:t>
            </a: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Tọa độ x &lt;TAB&gt; tọa độ y &lt;TAB&gt; tọa độ z &lt;TAB&gt; thời gian</a:t>
            </a:r>
          </a:p>
          <a:p>
            <a:endParaRPr kumimoji="1" lang="vi" altLang="en-US"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・sampleData.txt： Sample 3D point group</a:t>
            </a:r>
          </a:p>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Tọa độ x &lt;SPACE&gt; tọa độ y &lt;SPACE&gt; tọa độ z &lt;SPACE&gt; Intensity &lt;SPACE&gt; Classification &lt;SPACE&gt; User DATA &lt;SPACE&gt; Time</a:t>
            </a:r>
          </a:p>
          <a:p>
            <a:endParaRPr kumimoji="1" lang="vi"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1356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(Refer) Về file đính kèm (cont)</a:t>
            </a:r>
            <a:endParaRPr kumimoji="1" lang="vi" altLang="en-US" dirty="0">
              <a:latin typeface="Tahoma" panose="020B0604030504040204" pitchFamily="34" charset="0"/>
              <a:ea typeface="Tahoma" panose="020B0604030504040204" pitchFamily="34" charset="0"/>
              <a:cs typeface="Tahoma" panose="020B0604030504040204" pitchFamily="34" charset="0"/>
            </a:endParaRPr>
          </a:p>
        </p:txBody>
      </p:sp>
      <p:sp>
        <p:nvSpPr>
          <p:cNvPr id="7" name="コンテンツ プレースホルダー 6"/>
          <p:cNvSpPr>
            <a:spLocks noGrp="1"/>
          </p:cNvSpPr>
          <p:nvPr>
            <p:ph idx="1"/>
          </p:nvPr>
        </p:nvSpPr>
        <p:spPr/>
        <p:txBody>
          <a:bodyPr/>
          <a:lstStyle/>
          <a:p>
            <a:pPr algn="l" rtl="0"/>
            <a:r>
              <a:rPr kumimoji="1" lang="vi" sz="1600" b="0" i="0" u="none" baseline="0">
                <a:latin typeface="Tahoma" panose="020B0604030504040204" pitchFamily="34" charset="0"/>
                <a:ea typeface="Tahoma" panose="020B0604030504040204" pitchFamily="34" charset="0"/>
                <a:cs typeface="Tahoma" panose="020B0604030504040204" pitchFamily="34" charset="0"/>
              </a:rPr>
              <a:t>File format (cont)</a:t>
            </a:r>
          </a:p>
          <a:p>
            <a:pPr marL="285750" indent="-285750" algn="l" rtl="0">
              <a:buFont typeface="Arial" panose="020B0604020202020204" pitchFamily="34" charset="0"/>
              <a:buChar char="•"/>
            </a:pPr>
            <a:r>
              <a:rPr kumimoji="1" lang="vi" sz="1600" b="0" i="0" u="none" baseline="0">
                <a:latin typeface="Tahoma" panose="020B0604030504040204" pitchFamily="34" charset="0"/>
                <a:ea typeface="Tahoma" panose="020B0604030504040204" pitchFamily="34" charset="0"/>
                <a:cs typeface="Tahoma" panose="020B0604030504040204" pitchFamily="34" charset="0"/>
              </a:rPr>
              <a:t>sample_Pole.csv： Kết quả phân tích (Pole 3D model)</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rtl="0">
              <a:buFont typeface="Arial" panose="020B0604020202020204" pitchFamily="34" charset="0"/>
              <a:buChar char="•"/>
            </a:pPr>
            <a:endParaRPr kumimoji="1" lang="vi" altLang="ja-JP" sz="1600" dirty="0">
              <a:latin typeface="Tahoma" panose="020B0604030504040204" pitchFamily="34" charset="0"/>
              <a:ea typeface="Tahoma" panose="020B0604030504040204" pitchFamily="34" charset="0"/>
              <a:cs typeface="Tahoma" panose="020B0604030504040204" pitchFamily="34" charset="0"/>
            </a:endParaRPr>
          </a:p>
          <a:p>
            <a:pPr marL="285750" indent="-285750" algn="l" rtl="0">
              <a:buFont typeface="Arial" panose="020B0604020202020204" pitchFamily="34" charset="0"/>
              <a:buChar char="•"/>
            </a:pP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rtl="0">
              <a:buFont typeface="Arial" panose="020B0604020202020204" pitchFamily="34" charset="0"/>
              <a:buChar char="•"/>
            </a:pPr>
            <a:endParaRPr kumimoji="1" lang="vi" altLang="ja-JP" sz="1600" dirty="0">
              <a:latin typeface="Tahoma" panose="020B0604030504040204" pitchFamily="34" charset="0"/>
              <a:ea typeface="Tahoma" panose="020B0604030504040204" pitchFamily="34" charset="0"/>
              <a:cs typeface="Tahoma" panose="020B0604030504040204" pitchFamily="34" charset="0"/>
            </a:endParaRPr>
          </a:p>
          <a:p>
            <a:pPr marL="285750" indent="-285750" algn="l" rtl="0">
              <a:buFont typeface="Arial" panose="020B0604020202020204" pitchFamily="34" charset="0"/>
              <a:buChar char="•"/>
            </a:pP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rtl="0">
              <a:buFont typeface="Arial" panose="020B0604020202020204" pitchFamily="34" charset="0"/>
              <a:buChar char="•"/>
            </a:pPr>
            <a:r>
              <a:rPr kumimoji="1" lang="vi" sz="1600" b="0" i="0" u="none" baseline="0">
                <a:latin typeface="Tahoma" panose="020B0604030504040204" pitchFamily="34" charset="0"/>
                <a:ea typeface="Tahoma" panose="020B0604030504040204" pitchFamily="34" charset="0"/>
                <a:cs typeface="Tahoma" panose="020B0604030504040204" pitchFamily="34" charset="0"/>
              </a:rPr>
              <a:t>sample_Wire.csv： Kết quả phân tích (Cable　3D model)</a:t>
            </a:r>
          </a:p>
          <a:p>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en-US" sz="16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en-US" sz="28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表 4"/>
          <p:cNvGraphicFramePr>
            <a:graphicFrameLocks noGrp="1"/>
          </p:cNvGraphicFramePr>
          <p:nvPr>
            <p:extLst>
              <p:ext uri="{D42A27DB-BD31-4B8C-83A1-F6EECF244321}">
                <p14:modId xmlns:p14="http://schemas.microsoft.com/office/powerpoint/2010/main" val="1139191441"/>
              </p:ext>
            </p:extLst>
          </p:nvPr>
        </p:nvGraphicFramePr>
        <p:xfrm>
          <a:off x="586740" y="1816289"/>
          <a:ext cx="5529580" cy="1463040"/>
        </p:xfrm>
        <a:graphic>
          <a:graphicData uri="http://schemas.openxmlformats.org/drawingml/2006/table">
            <a:tbl>
              <a:tblPr firstRow="1" firstCol="1" bandRow="1">
                <a:tableStyleId>{5940675A-B579-460E-94D1-54222C63F5DA}</a:tableStyleId>
              </a:tblPr>
              <a:tblGrid>
                <a:gridCol w="428625"/>
                <a:gridCol w="2524125"/>
                <a:gridCol w="2576830"/>
              </a:tblGrid>
              <a:tr h="0">
                <a:tc>
                  <a:txBody>
                    <a:bodyPr/>
                    <a:lstStyle/>
                    <a:p>
                      <a:pPr indent="42545" algn="ctr" rtl="0" latinLnBrk="1">
                        <a:spcAft>
                          <a:spcPts val="0"/>
                        </a:spcAft>
                      </a:pPr>
                      <a:r>
                        <a:rPr lang="vi" sz="800" b="0" i="0" u="none" kern="0" baseline="0">
                          <a:effectLst/>
                        </a:rPr>
                        <a:t>Cột</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ctr" rtl="0" latinLnBrk="1">
                        <a:spcAft>
                          <a:spcPts val="0"/>
                        </a:spcAft>
                      </a:pPr>
                      <a:r>
                        <a:rPr lang="vi" sz="800" b="0" i="0" u="none" kern="0" baseline="0">
                          <a:effectLst/>
                        </a:rPr>
                        <a:t>Item</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ctr" rtl="0" latinLnBrk="1">
                        <a:spcAft>
                          <a:spcPts val="0"/>
                        </a:spcAft>
                      </a:pPr>
                      <a:r>
                        <a:rPr lang="vi" sz="800" b="0" i="0" u="none" kern="0" baseline="0">
                          <a:effectLst/>
                        </a:rPr>
                        <a:t>Notes</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1 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Mã số phân biệt individual</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2 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x của vị trí mép dưới của Pole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3 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y của vị trí mép dưới của Pole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4 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z của vị trí mép dưới của Pole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5 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x của hướng nghiêng</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6 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y của hướng nghiêng</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7 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z của hướng nghiêng</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8 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Bán kính</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9 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LEN</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10 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Uốn cong</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marL="0" lvl="0" indent="0" algn="ctr" rtl="0" latinLnBrk="1">
                        <a:spcAft>
                          <a:spcPts val="0"/>
                        </a:spcAft>
                        <a:buFont typeface="+mj-lt"/>
                        <a:buNone/>
                      </a:pPr>
                      <a:r>
                        <a:rPr lang="vi" sz="800" b="0" i="0" u="none" kern="0" baseline="0">
                          <a:effectLst/>
                        </a:rPr>
                        <a:t>11 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Thuộc tính</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dirty="0">
                          <a:effectLst/>
                        </a:rPr>
                        <a:t>Bắt buộc</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15089187"/>
              </p:ext>
            </p:extLst>
          </p:nvPr>
        </p:nvGraphicFramePr>
        <p:xfrm>
          <a:off x="586740" y="3894668"/>
          <a:ext cx="5525770" cy="2419985"/>
        </p:xfrm>
        <a:graphic>
          <a:graphicData uri="http://schemas.openxmlformats.org/drawingml/2006/table">
            <a:tbl>
              <a:tblPr firstRow="1" firstCol="1" bandRow="1">
                <a:tableStyleId>{5940675A-B579-460E-94D1-54222C63F5DA}</a:tableStyleId>
              </a:tblPr>
              <a:tblGrid>
                <a:gridCol w="518795"/>
                <a:gridCol w="2430145"/>
                <a:gridCol w="2576830"/>
              </a:tblGrid>
              <a:tr h="0">
                <a:tc>
                  <a:txBody>
                    <a:bodyPr/>
                    <a:lstStyle/>
                    <a:p>
                      <a:pPr indent="42545" algn="ctr" rtl="0" latinLnBrk="1">
                        <a:spcAft>
                          <a:spcPts val="0"/>
                        </a:spcAft>
                      </a:pPr>
                      <a:r>
                        <a:rPr lang="vi" sz="800" b="0" i="0" u="none" kern="0" baseline="0">
                          <a:effectLst/>
                        </a:rPr>
                        <a:t>Cột</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ctr" rtl="0" latinLnBrk="1">
                        <a:spcAft>
                          <a:spcPts val="0"/>
                        </a:spcAft>
                      </a:pPr>
                      <a:r>
                        <a:rPr lang="vi" sz="800" b="0" i="0" u="none" kern="0" baseline="0">
                          <a:effectLst/>
                        </a:rPr>
                        <a:t>Item</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ctr" rtl="0" latinLnBrk="1">
                        <a:spcAft>
                          <a:spcPts val="0"/>
                        </a:spcAft>
                      </a:pPr>
                      <a:r>
                        <a:rPr lang="vi" sz="800" b="0" i="0" u="none" kern="0" baseline="0">
                          <a:effectLst/>
                        </a:rPr>
                        <a:t>Notes</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1</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Mã số phân biệt individual</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2</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Thuộc tính</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3</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LEN</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4</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Khoảng cách tối thiểu từ gầm xe tới mặt đường</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5</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Khoảng cách tối đa từ gầm xe tới mặt đường</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6</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x của vị trí điểm cuối ① của Wire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7</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y của vị trí điểm cuối ① của Wire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8</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z của vị trí điểm cuối ① của Wire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9</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x của vị trí điểm cuối ② của Wire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10</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y của vị trí điểm cuối ② của Wire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indent="42545" algn="ctr" rtl="0" latinLnBrk="1">
                        <a:spcAft>
                          <a:spcPts val="0"/>
                        </a:spcAft>
                      </a:pPr>
                      <a:r>
                        <a:rPr lang="vi" sz="800" b="0" i="0" u="none" kern="0" baseline="0">
                          <a:effectLst/>
                        </a:rPr>
                        <a:t>11</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z của vị trí điểm cuối ② của Wire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Bắt buộc</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314960">
                <a:tc>
                  <a:txBody>
                    <a:bodyPr/>
                    <a:lstStyle/>
                    <a:p>
                      <a:pPr indent="42545" algn="ctr" rtl="0" latinLnBrk="1">
                        <a:spcAft>
                          <a:spcPts val="0"/>
                        </a:spcAft>
                      </a:pPr>
                      <a:r>
                        <a:rPr lang="vi" sz="800" b="0" i="0" u="none" kern="0" baseline="0">
                          <a:effectLst/>
                        </a:rPr>
                        <a:t> </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marL="71755" marR="71755" indent="42545" algn="just" rtl="0" latinLnBrk="1">
                        <a:spcAft>
                          <a:spcPts val="0"/>
                        </a:spcAft>
                      </a:pPr>
                      <a:r>
                        <a:rPr lang="vi" sz="800" b="0" i="0" u="none" kern="0" baseline="0">
                          <a:effectLst/>
                        </a:rPr>
                        <a:t>…</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vert="eaVert" anchor="b"/>
                </a:tc>
                <a:tc>
                  <a:txBody>
                    <a:bodyPr/>
                    <a:lstStyle/>
                    <a:p>
                      <a:pPr indent="42545" algn="just" rtl="0" latinLnBrk="1">
                        <a:spcAft>
                          <a:spcPts val="0"/>
                        </a:spcAft>
                      </a:pPr>
                      <a:r>
                        <a:rPr lang="vi" sz="800" b="0" i="0" u="none" kern="0" baseline="0">
                          <a:effectLst/>
                        </a:rPr>
                        <a:t> </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173355">
                <a:tc>
                  <a:txBody>
                    <a:bodyPr/>
                    <a:lstStyle/>
                    <a:p>
                      <a:pPr indent="42545" algn="ctr" rtl="0" latinLnBrk="1">
                        <a:spcAft>
                          <a:spcPts val="0"/>
                        </a:spcAft>
                      </a:pPr>
                      <a:r>
                        <a:rPr lang="vi" sz="800" b="0" i="0" u="none" kern="0" baseline="0">
                          <a:effectLst/>
                        </a:rPr>
                        <a:t>3X+3</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x của vị trí điểm cuối X của Wire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b"/>
                </a:tc>
                <a:tc>
                  <a:txBody>
                    <a:bodyPr/>
                    <a:lstStyle/>
                    <a:p>
                      <a:pPr indent="42545" algn="just" rtl="0" latinLnBrk="1">
                        <a:spcAft>
                          <a:spcPts val="0"/>
                        </a:spcAft>
                      </a:pPr>
                      <a:r>
                        <a:rPr lang="vi" sz="800" b="0" i="0" u="none" kern="0" baseline="0">
                          <a:effectLst/>
                        </a:rPr>
                        <a:t> </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173355">
                <a:tc>
                  <a:txBody>
                    <a:bodyPr/>
                    <a:lstStyle/>
                    <a:p>
                      <a:pPr indent="42545" algn="ctr" rtl="0" latinLnBrk="1">
                        <a:spcAft>
                          <a:spcPts val="0"/>
                        </a:spcAft>
                      </a:pPr>
                      <a:r>
                        <a:rPr lang="vi" sz="800" b="0" i="0" u="none" kern="0" baseline="0">
                          <a:effectLst/>
                        </a:rPr>
                        <a:t>3X+4</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y của vị trí điểm cuối X của Wire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b"/>
                </a:tc>
                <a:tc>
                  <a:txBody>
                    <a:bodyPr/>
                    <a:lstStyle/>
                    <a:p>
                      <a:pPr indent="42545" algn="just" rtl="0" latinLnBrk="1">
                        <a:spcAft>
                          <a:spcPts val="0"/>
                        </a:spcAft>
                      </a:pPr>
                      <a:r>
                        <a:rPr lang="vi" sz="800" b="0" i="0" u="none" kern="0" baseline="0">
                          <a:effectLst/>
                        </a:rPr>
                        <a:t> </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r h="173355">
                <a:tc>
                  <a:txBody>
                    <a:bodyPr/>
                    <a:lstStyle/>
                    <a:p>
                      <a:pPr indent="42545" algn="ctr" rtl="0" latinLnBrk="1">
                        <a:spcAft>
                          <a:spcPts val="0"/>
                        </a:spcAft>
                      </a:pPr>
                      <a:r>
                        <a:rPr lang="vi" sz="800" b="0" i="0" u="none" kern="0" baseline="0">
                          <a:effectLst/>
                        </a:rPr>
                        <a:t>3X+5</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42545" algn="just" rtl="0" latinLnBrk="1">
                        <a:spcAft>
                          <a:spcPts val="0"/>
                        </a:spcAft>
                      </a:pPr>
                      <a:r>
                        <a:rPr lang="vi" sz="800" b="0" i="0" u="none" kern="0" baseline="0">
                          <a:effectLst/>
                        </a:rPr>
                        <a:t>Tọa độ z của vị trí điểm cuối X của Wire</a:t>
                      </a:r>
                      <a:endParaRPr lang="vi"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b"/>
                </a:tc>
                <a:tc>
                  <a:txBody>
                    <a:bodyPr/>
                    <a:lstStyle/>
                    <a:p>
                      <a:pPr indent="42545" algn="just" rtl="0" latinLnBrk="1">
                        <a:spcAft>
                          <a:spcPts val="0"/>
                        </a:spcAft>
                      </a:pPr>
                      <a:r>
                        <a:rPr lang="vi" sz="800" b="0" i="0" u="none" kern="0" baseline="0">
                          <a:effectLst/>
                        </a:rPr>
                        <a:t> </a:t>
                      </a:r>
                      <a:endParaRPr lang="vi"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1955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Record of change</a:t>
            </a:r>
          </a:p>
        </p:txBody>
      </p:sp>
      <p:graphicFrame>
        <p:nvGraphicFramePr>
          <p:cNvPr id="4" name="表 3"/>
          <p:cNvGraphicFramePr>
            <a:graphicFrameLocks noGrp="1"/>
          </p:cNvGraphicFramePr>
          <p:nvPr>
            <p:extLst>
              <p:ext uri="{D42A27DB-BD31-4B8C-83A1-F6EECF244321}">
                <p14:modId xmlns:p14="http://schemas.microsoft.com/office/powerpoint/2010/main" val="1358875559"/>
              </p:ext>
            </p:extLst>
          </p:nvPr>
        </p:nvGraphicFramePr>
        <p:xfrm>
          <a:off x="320963" y="1512917"/>
          <a:ext cx="9416048" cy="2590800"/>
        </p:xfrm>
        <a:graphic>
          <a:graphicData uri="http://schemas.openxmlformats.org/drawingml/2006/table">
            <a:tbl>
              <a:tblPr firstRow="1" bandRow="1">
                <a:tableStyleId>{5940675A-B579-460E-94D1-54222C63F5DA}</a:tableStyleId>
              </a:tblPr>
              <a:tblGrid>
                <a:gridCol w="1389380"/>
                <a:gridCol w="1654690"/>
                <a:gridCol w="6371978"/>
              </a:tblGrid>
              <a:tr h="343285">
                <a:tc>
                  <a:txBody>
                    <a:bodyPr/>
                    <a:lstStyle/>
                    <a:p>
                      <a:pPr rtl="0"/>
                      <a:r>
                        <a:rPr kumimoji="1" lang="vi" b="0" i="0" u="none" baseline="0" dirty="0">
                          <a:latin typeface="Tahoma" panose="020B0604030504040204" pitchFamily="34" charset="0"/>
                          <a:ea typeface="Tahoma" panose="020B0604030504040204" pitchFamily="34" charset="0"/>
                          <a:cs typeface="Tahoma" panose="020B0604030504040204" pitchFamily="34" charset="0"/>
                        </a:rPr>
                        <a:t>Date</a:t>
                      </a:r>
                      <a:endParaRPr kumimoji="1" lang="vi" alt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b="0" i="0" u="none" baseline="0">
                          <a:latin typeface="Tahoma" panose="020B0604030504040204" pitchFamily="34" charset="0"/>
                          <a:ea typeface="Tahoma" panose="020B0604030504040204" pitchFamily="34" charset="0"/>
                          <a:cs typeface="Tahoma" panose="020B0604030504040204" pitchFamily="34" charset="0"/>
                        </a:rPr>
                        <a:t>Version</a:t>
                      </a:r>
                      <a:endParaRPr kumimoji="1" lang="vi" alt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b="0" i="0" u="none" baseline="0">
                          <a:latin typeface="Tahoma" panose="020B0604030504040204" pitchFamily="34" charset="0"/>
                          <a:ea typeface="Tahoma" panose="020B0604030504040204" pitchFamily="34" charset="0"/>
                          <a:cs typeface="Tahoma" panose="020B0604030504040204" pitchFamily="34" charset="0"/>
                        </a:rPr>
                        <a:t>Nội dung</a:t>
                      </a:r>
                      <a:endParaRPr kumimoji="1" lang="vi" alt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rtl="0"/>
                      <a:r>
                        <a:rPr kumimoji="1" lang="vi" b="0" i="0" u="none" baseline="0" dirty="0">
                          <a:latin typeface="Tahoma" panose="020B0604030504040204" pitchFamily="34" charset="0"/>
                          <a:ea typeface="Tahoma" panose="020B0604030504040204" pitchFamily="34" charset="0"/>
                          <a:cs typeface="Tahoma" panose="020B0604030504040204" pitchFamily="34" charset="0"/>
                        </a:rPr>
                        <a:t>2017/09/15</a:t>
                      </a:r>
                      <a:endParaRPr kumimoji="1" lang="vi" alt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b="0" i="0" u="none" baseline="0">
                          <a:latin typeface="Tahoma" panose="020B0604030504040204" pitchFamily="34" charset="0"/>
                          <a:ea typeface="Tahoma" panose="020B0604030504040204" pitchFamily="34" charset="0"/>
                          <a:cs typeface="Tahoma" panose="020B0604030504040204" pitchFamily="34" charset="0"/>
                        </a:rPr>
                        <a:t>r01</a:t>
                      </a:r>
                      <a:endParaRPr kumimoji="1" lang="vi" alt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Tạo bản đầu tiên (MD Lab)</a:t>
                      </a:r>
                      <a:endParaRPr kumimoji="1" lang="vi" alt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dirty="0">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spTree>
    <p:extLst>
      <p:ext uri="{BB962C8B-B14F-4D97-AF65-F5344CB8AC3E}">
        <p14:creationId xmlns:p14="http://schemas.microsoft.com/office/powerpoint/2010/main" val="29618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Về tài liệu này</a:t>
            </a:r>
          </a:p>
        </p:txBody>
      </p:sp>
      <p:graphicFrame>
        <p:nvGraphicFramePr>
          <p:cNvPr id="4" name="表 3"/>
          <p:cNvGraphicFramePr>
            <a:graphicFrameLocks noGrp="1"/>
          </p:cNvGraphicFramePr>
          <p:nvPr>
            <p:extLst>
              <p:ext uri="{D42A27DB-BD31-4B8C-83A1-F6EECF244321}">
                <p14:modId xmlns:p14="http://schemas.microsoft.com/office/powerpoint/2010/main" val="2976633440"/>
              </p:ext>
            </p:extLst>
          </p:nvPr>
        </p:nvGraphicFramePr>
        <p:xfrm>
          <a:off x="329046" y="1967498"/>
          <a:ext cx="8839893" cy="4474633"/>
        </p:xfrm>
        <a:graphic>
          <a:graphicData uri="http://schemas.openxmlformats.org/drawingml/2006/table">
            <a:tbl>
              <a:tblPr firstRow="1" bandRow="1">
                <a:tableStyleId>{5940675A-B579-460E-94D1-54222C63F5DA}</a:tableStyleId>
              </a:tblPr>
              <a:tblGrid>
                <a:gridCol w="5893262"/>
                <a:gridCol w="2946631"/>
              </a:tblGrid>
              <a:tr h="370840">
                <a:tc>
                  <a:txBody>
                    <a:bodyPr/>
                    <a:lstStyle/>
                    <a:p>
                      <a:pPr algn="l" rtl="0"/>
                      <a:r>
                        <a:rPr kumimoji="1" lang="vi" sz="1100" b="1" i="0" u="none" baseline="0" dirty="0">
                          <a:latin typeface="Tahoma" panose="020B0604030504040204" pitchFamily="34" charset="0"/>
                          <a:ea typeface="Tahoma" panose="020B0604030504040204" pitchFamily="34" charset="0"/>
                          <a:cs typeface="Tahoma" panose="020B0604030504040204" pitchFamily="34" charset="0"/>
                        </a:rPr>
                        <a:t>Phần chức năng</a:t>
                      </a:r>
                      <a:endParaRPr kumimoji="1" lang="vi" altLang="en-US" sz="1100"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1" i="0" u="none" baseline="0">
                          <a:latin typeface="Tahoma" panose="020B0604030504040204" pitchFamily="34" charset="0"/>
                          <a:ea typeface="Tahoma" panose="020B0604030504040204" pitchFamily="34" charset="0"/>
                          <a:cs typeface="Tahoma" panose="020B0604030504040204" pitchFamily="34" charset="0"/>
                        </a:rPr>
                        <a:t>Độ quan trọng</a:t>
                      </a:r>
                      <a:endParaRPr kumimoji="1" lang="vi" altLang="en-US" sz="1100" b="1"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l" rtl="0"/>
                      <a:r>
                        <a:rPr lang="vi" sz="11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 i. Chức năng vẽ kết quả detect của thiết bị và quỹ tích/đường cong chạy MMS trên bản đồ (ảnh trên không)</a:t>
                      </a:r>
                      <a:endParaRPr kumimoji="1" lang="vi" altLang="en-US" sz="11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a:latin typeface="Tahoma" panose="020B0604030504040204" pitchFamily="34" charset="0"/>
                          <a:ea typeface="Tahoma" panose="020B0604030504040204" pitchFamily="34" charset="0"/>
                          <a:cs typeface="Tahoma" panose="020B0604030504040204" pitchFamily="34" charset="0"/>
                        </a:rPr>
                        <a:t>Cao</a:t>
                      </a:r>
                      <a:endParaRPr kumimoji="1" lang="vi" altLang="en-US" sz="1100"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marL="0" marR="0" lvl="0" indent="0" algn="l" defTabSz="586293" rtl="0" eaLnBrk="1" fontAlgn="auto" latinLnBrk="0" hangingPunct="1">
                        <a:lnSpc>
                          <a:spcPct val="100000"/>
                        </a:lnSpc>
                        <a:spcBef>
                          <a:spcPts val="0"/>
                        </a:spcBef>
                        <a:spcAft>
                          <a:spcPts val="0"/>
                        </a:spcAft>
                        <a:buClrTx/>
                        <a:buSzTx/>
                        <a:buFontTx/>
                        <a:buNone/>
                        <a:tabLst/>
                        <a:defRPr/>
                      </a:pPr>
                      <a:r>
                        <a:rPr lang="vi" sz="1100" b="0" i="0" u="none" baseline="0" dirty="0">
                          <a:solidFill>
                            <a:schemeClr val="tx1"/>
                          </a:solidFill>
                          <a:latin typeface="Tahoma" panose="020B0604030504040204" pitchFamily="34" charset="0"/>
                          <a:ea typeface="Tahoma" panose="020B0604030504040204" pitchFamily="34" charset="0"/>
                          <a:cs typeface="Tahoma" panose="020B0604030504040204" pitchFamily="34" charset="0"/>
                        </a:rPr>
                        <a:t>ii. Chức năng có thể chỉ định phạm vi ±1～500[m] bằng giá trị số từ vị trí điểm đã click ở quỹ tích/đường cong đo MMS</a:t>
                      </a:r>
                      <a:endParaRPr lang="vi" altLang="ja-JP"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a:solidFill>
                            <a:schemeClr val="tx1"/>
                          </a:solidFill>
                          <a:latin typeface="Tahoma" panose="020B0604030504040204" pitchFamily="34" charset="0"/>
                          <a:ea typeface="Tahoma" panose="020B0604030504040204" pitchFamily="34" charset="0"/>
                          <a:cs typeface="Tahoma" panose="020B0604030504040204" pitchFamily="34" charset="0"/>
                        </a:rPr>
                        <a:t>Vừa</a:t>
                      </a:r>
                      <a:endParaRPr kumimoji="1" lang="vi" alt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marL="0" marR="0" lvl="0" indent="0" algn="l" defTabSz="586293" rtl="0" eaLnBrk="1" fontAlgn="auto" latinLnBrk="0" hangingPunct="1">
                        <a:lnSpc>
                          <a:spcPct val="100000"/>
                        </a:lnSpc>
                        <a:spcBef>
                          <a:spcPts val="0"/>
                        </a:spcBef>
                        <a:spcAft>
                          <a:spcPts val="0"/>
                        </a:spcAft>
                        <a:buClrTx/>
                        <a:buSzTx/>
                        <a:buFontTx/>
                        <a:buNone/>
                        <a:tabLst/>
                        <a:defRPr/>
                      </a:pPr>
                      <a:r>
                        <a:rPr lang="vi" sz="11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iii. Chức năng vẽ 3D point group và 3D model có phạm vi đã chỉ định vào "②Window hiển thị 3D point group".</a:t>
                      </a:r>
                      <a:endParaRPr lang="vi" altLang="ja-JP" sz="11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a:latin typeface="Tahoma" panose="020B0604030504040204" pitchFamily="34" charset="0"/>
                          <a:ea typeface="Tahoma" panose="020B0604030504040204" pitchFamily="34" charset="0"/>
                          <a:cs typeface="Tahoma" panose="020B0604030504040204" pitchFamily="34" charset="0"/>
                        </a:rPr>
                        <a:t>Cao</a:t>
                      </a:r>
                      <a:endParaRPr kumimoji="1" lang="vi" altLang="en-US" sz="1100"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marL="0" marR="0" lvl="0" indent="0" algn="l" defTabSz="586293" rtl="0" eaLnBrk="1" fontAlgn="auto" latinLnBrk="0" hangingPunct="1">
                        <a:lnSpc>
                          <a:spcPct val="100000"/>
                        </a:lnSpc>
                        <a:spcBef>
                          <a:spcPts val="0"/>
                        </a:spcBef>
                        <a:spcAft>
                          <a:spcPts val="0"/>
                        </a:spcAft>
                        <a:buClrTx/>
                        <a:buSzTx/>
                        <a:buFontTx/>
                        <a:buNone/>
                        <a:tabLst/>
                        <a:defRPr/>
                      </a:pPr>
                      <a:r>
                        <a:rPr lang="vi" sz="1100" b="0" i="0" u="none" baseline="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iv. Chức năng chọn 「Intensity」「Classification」「PointSourceID」 với 3D point group đã vẽ, và hiển thị switch.</a:t>
                      </a:r>
                      <a:endParaRPr lang="vi" altLang="ja-JP" sz="1100" dirty="0" smtClean="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Thấp</a:t>
                      </a:r>
                      <a:endParaRPr kumimoji="1" lang="vi" altLang="en-US" sz="11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marL="0" marR="0" lvl="0" indent="0" algn="l" defTabSz="586293" rtl="0" eaLnBrk="1" fontAlgn="auto" latinLnBrk="0" hangingPunct="1">
                        <a:lnSpc>
                          <a:spcPct val="100000"/>
                        </a:lnSpc>
                        <a:spcBef>
                          <a:spcPts val="0"/>
                        </a:spcBef>
                        <a:spcAft>
                          <a:spcPts val="0"/>
                        </a:spcAft>
                        <a:buClrTx/>
                        <a:buSzTx/>
                        <a:buFontTx/>
                        <a:buNone/>
                        <a:tabLst/>
                        <a:defRPr/>
                      </a:pPr>
                      <a:r>
                        <a:rPr lang="vi" sz="1100" b="0" i="0" u="none" baseline="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v. Chức năng hiển thị điểm đã click - thông tin 3D model và tính toán khoảng cách giữa 2 điểm etc với 3D point group đã được vẽ</a:t>
                      </a:r>
                    </a:p>
                  </a:txBody>
                  <a:tcPr/>
                </a:tc>
                <a:tc>
                  <a:txBody>
                    <a:bodyPr/>
                    <a:lstStyle/>
                    <a:p>
                      <a:pPr rtl="0"/>
                      <a:r>
                        <a:rPr kumimoji="1" lang="vi" sz="1100" b="0" i="0" u="none" baseline="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Vừa</a:t>
                      </a:r>
                      <a:endParaRPr kumimoji="1" lang="vi" altLang="en-US" sz="11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l" rtl="0"/>
                      <a:r>
                        <a:rPr kumimoji="1" lang="vi" sz="1100" b="1" i="0" u="none" baseline="0">
                          <a:latin typeface="Tahoma" panose="020B0604030504040204" pitchFamily="34" charset="0"/>
                          <a:ea typeface="Tahoma" panose="020B0604030504040204" pitchFamily="34" charset="0"/>
                          <a:cs typeface="Tahoma" panose="020B0604030504040204" pitchFamily="34" charset="0"/>
                        </a:rPr>
                        <a:t>Phần hiển thị</a:t>
                      </a:r>
                      <a:endParaRPr kumimoji="1" lang="vi" altLang="en-US" sz="1100"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kumimoji="1" lang="vi" altLang="en-US" sz="1100" dirty="0">
                        <a:latin typeface="Tahoma" panose="020B0604030504040204" pitchFamily="34" charset="0"/>
                        <a:ea typeface="Tahoma" panose="020B0604030504040204" pitchFamily="34" charset="0"/>
                        <a:cs typeface="Tahoma" panose="020B0604030504040204" pitchFamily="34" charset="0"/>
                      </a:endParaRPr>
                    </a:p>
                  </a:txBody>
                  <a:tcPr/>
                </a:tc>
              </a:tr>
              <a:tr h="0">
                <a:tc>
                  <a:txBody>
                    <a:bodyPr/>
                    <a:lstStyle/>
                    <a:p>
                      <a:pPr algn="l" rtl="0"/>
                      <a:r>
                        <a:rPr lang="vi" sz="11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①Window hiển thị bản đồ (ảnh trên không)</a:t>
                      </a:r>
                      <a:endParaRPr kumimoji="1" lang="vi" altLang="en-US" sz="11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a:latin typeface="Tahoma" panose="020B0604030504040204" pitchFamily="34" charset="0"/>
                          <a:ea typeface="Tahoma" panose="020B0604030504040204" pitchFamily="34" charset="0"/>
                          <a:cs typeface="Tahoma" panose="020B0604030504040204" pitchFamily="34" charset="0"/>
                        </a:rPr>
                        <a:t>Cao</a:t>
                      </a:r>
                      <a:endParaRPr kumimoji="1" lang="vi" altLang="en-US" sz="1100" dirty="0">
                        <a:latin typeface="Tahoma" panose="020B0604030504040204" pitchFamily="34" charset="0"/>
                        <a:ea typeface="Tahoma" panose="020B0604030504040204" pitchFamily="34" charset="0"/>
                        <a:cs typeface="Tahoma" panose="020B0604030504040204" pitchFamily="34" charset="0"/>
                      </a:endParaRPr>
                    </a:p>
                  </a:txBody>
                  <a:tcPr/>
                </a:tc>
              </a:tr>
              <a:tr h="303953">
                <a:tc>
                  <a:txBody>
                    <a:bodyPr/>
                    <a:lstStyle/>
                    <a:p>
                      <a:pPr marL="0" marR="0" lvl="0" indent="0" algn="l" defTabSz="586293" rtl="0" eaLnBrk="1" fontAlgn="auto" latinLnBrk="0" hangingPunct="1">
                        <a:lnSpc>
                          <a:spcPct val="100000"/>
                        </a:lnSpc>
                        <a:spcBef>
                          <a:spcPts val="0"/>
                        </a:spcBef>
                        <a:spcAft>
                          <a:spcPts val="0"/>
                        </a:spcAft>
                        <a:buClrTx/>
                        <a:buSzTx/>
                        <a:buFontTx/>
                        <a:buNone/>
                        <a:tabLst/>
                        <a:defRPr/>
                      </a:pPr>
                      <a:r>
                        <a:rPr kumimoji="1" lang="vi" sz="1100" b="0" i="0" u="none" strike="noStrike" kern="1200" cap="none" spc="0" normalizeH="0" baseline="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②Window hiển thị 3D point group</a:t>
                      </a:r>
                      <a:endParaRPr kumimoji="1" lang="vi" altLang="en-US" sz="1100" b="0" dirty="0" smtClean="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a:latin typeface="Tahoma" panose="020B0604030504040204" pitchFamily="34" charset="0"/>
                          <a:ea typeface="Tahoma" panose="020B0604030504040204" pitchFamily="34" charset="0"/>
                          <a:cs typeface="Tahoma" panose="020B0604030504040204" pitchFamily="34" charset="0"/>
                        </a:rPr>
                        <a:t>Cao</a:t>
                      </a:r>
                      <a:endParaRPr kumimoji="1" lang="vi" altLang="en-US" sz="1100" dirty="0">
                        <a:latin typeface="Tahoma" panose="020B0604030504040204" pitchFamily="34" charset="0"/>
                        <a:ea typeface="Tahoma" panose="020B0604030504040204" pitchFamily="34" charset="0"/>
                        <a:cs typeface="Tahoma" panose="020B0604030504040204" pitchFamily="34" charset="0"/>
                      </a:endParaRPr>
                    </a:p>
                  </a:txBody>
                  <a:tcPr/>
                </a:tc>
              </a:tr>
              <a:tr h="242147">
                <a:tc>
                  <a:txBody>
                    <a:bodyPr/>
                    <a:lstStyle/>
                    <a:p>
                      <a:pPr marL="0" marR="0" lvl="0" indent="0" algn="l" defTabSz="586293" rtl="0" eaLnBrk="1" fontAlgn="auto" latinLnBrk="0" hangingPunct="1">
                        <a:lnSpc>
                          <a:spcPct val="100000"/>
                        </a:lnSpc>
                        <a:spcBef>
                          <a:spcPts val="0"/>
                        </a:spcBef>
                        <a:spcAft>
                          <a:spcPts val="0"/>
                        </a:spcAft>
                        <a:buClrTx/>
                        <a:buSzTx/>
                        <a:buFontTx/>
                        <a:buNone/>
                        <a:tabLst/>
                        <a:defRPr/>
                      </a:pPr>
                      <a:r>
                        <a:rPr lang="vi" sz="11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③Window hiển thị ảnh 2D</a:t>
                      </a:r>
                      <a:endParaRPr kumimoji="1" lang="vi" altLang="en-US" sz="1100" b="0" dirty="0" smtClean="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a:latin typeface="Tahoma" panose="020B0604030504040204" pitchFamily="34" charset="0"/>
                          <a:ea typeface="Tahoma" panose="020B0604030504040204" pitchFamily="34" charset="0"/>
                          <a:cs typeface="Tahoma" panose="020B0604030504040204" pitchFamily="34" charset="0"/>
                        </a:rPr>
                        <a:t>Cao</a:t>
                      </a:r>
                      <a:endParaRPr kumimoji="1" lang="vi" altLang="ja-JP" sz="1100" dirty="0" smtClean="0">
                        <a:latin typeface="Tahoma" panose="020B0604030504040204" pitchFamily="34" charset="0"/>
                        <a:ea typeface="Tahoma" panose="020B0604030504040204" pitchFamily="34" charset="0"/>
                        <a:cs typeface="Tahoma" panose="020B0604030504040204" pitchFamily="34" charset="0"/>
                      </a:endParaRPr>
                    </a:p>
                  </a:txBody>
                  <a:tcPr/>
                </a:tc>
              </a:tr>
              <a:tr h="180340">
                <a:tc>
                  <a:txBody>
                    <a:bodyPr/>
                    <a:lstStyle/>
                    <a:p>
                      <a:pPr marL="0" marR="0" lvl="0" indent="0" algn="l" defTabSz="586293" rtl="0" eaLnBrk="1" fontAlgn="auto" latinLnBrk="0" hangingPunct="1">
                        <a:lnSpc>
                          <a:spcPct val="100000"/>
                        </a:lnSpc>
                        <a:spcBef>
                          <a:spcPts val="0"/>
                        </a:spcBef>
                        <a:spcAft>
                          <a:spcPts val="0"/>
                        </a:spcAft>
                        <a:buClrTx/>
                        <a:buSzTx/>
                        <a:buFontTx/>
                        <a:buNone/>
                        <a:tabLst/>
                        <a:defRPr/>
                      </a:pPr>
                      <a:r>
                        <a:rPr lang="vi" sz="1100" b="0" i="0" u="none" kern="1200" baseline="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④Window button chức năng tạm thời</a:t>
                      </a:r>
                      <a:endParaRPr kumimoji="1" lang="vi" altLang="en-US" sz="1100" b="0" dirty="0" smtClean="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Thấp</a:t>
                      </a:r>
                      <a:endParaRPr kumimoji="1" lang="vi" altLang="ja-JP" sz="1100" dirty="0" smtClean="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tr>
              <a:tr h="118533">
                <a:tc>
                  <a:txBody>
                    <a:bodyPr/>
                    <a:lstStyle/>
                    <a:p>
                      <a:pPr marL="0" marR="0" lvl="0" indent="0" algn="l" defTabSz="586293" rtl="0" eaLnBrk="1" fontAlgn="auto" latinLnBrk="0" hangingPunct="1">
                        <a:lnSpc>
                          <a:spcPct val="100000"/>
                        </a:lnSpc>
                        <a:spcBef>
                          <a:spcPts val="0"/>
                        </a:spcBef>
                        <a:spcAft>
                          <a:spcPts val="0"/>
                        </a:spcAft>
                        <a:buClrTx/>
                        <a:buSzTx/>
                        <a:buFontTx/>
                        <a:buNone/>
                        <a:tabLst/>
                        <a:defRPr/>
                      </a:pPr>
                      <a:r>
                        <a:rPr lang="vi" sz="1100" b="0" i="0" u="none" kern="1200" baseline="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⑤Window vẽ bản đồ</a:t>
                      </a:r>
                      <a:endParaRPr kumimoji="1" lang="vi" altLang="en-US" sz="1100" b="0" dirty="0" smtClean="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Vừa</a:t>
                      </a:r>
                      <a:endParaRPr kumimoji="1" lang="vi" altLang="en-US" sz="11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tr>
              <a:tr h="0">
                <a:tc>
                  <a:txBody>
                    <a:bodyPr/>
                    <a:lstStyle/>
                    <a:p>
                      <a:pPr marL="0" marR="0" lvl="0" indent="0" algn="l" defTabSz="586293" rtl="0" eaLnBrk="1" fontAlgn="auto" latinLnBrk="0" hangingPunct="1">
                        <a:lnSpc>
                          <a:spcPct val="100000"/>
                        </a:lnSpc>
                        <a:spcBef>
                          <a:spcPts val="0"/>
                        </a:spcBef>
                        <a:spcAft>
                          <a:spcPts val="0"/>
                        </a:spcAft>
                        <a:buClrTx/>
                        <a:buSzTx/>
                        <a:buFontTx/>
                        <a:buNone/>
                        <a:tabLst/>
                        <a:defRPr/>
                      </a:pPr>
                      <a:r>
                        <a:rPr lang="vi" sz="1100" b="0" i="0" u="none" kern="1200" baseline="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⑥Window thông tin vẽ 3D</a:t>
                      </a:r>
                      <a:endParaRPr lang="vi" altLang="ja-JP" sz="1100" b="0" kern="1200" dirty="0" smtClean="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rtl="0"/>
                      <a:r>
                        <a:rPr kumimoji="1" lang="vi" sz="1100" b="0" i="0" u="none" baseline="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Vừa</a:t>
                      </a:r>
                      <a:endParaRPr kumimoji="1" lang="vi" altLang="en-US" sz="11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sp>
        <p:nvSpPr>
          <p:cNvPr id="12" name="正方形/長方形 11"/>
          <p:cNvSpPr/>
          <p:nvPr/>
        </p:nvSpPr>
        <p:spPr>
          <a:xfrm>
            <a:off x="329046" y="992982"/>
            <a:ext cx="8972896" cy="748923"/>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46100" rtl="0" fontAlgn="auto" latinLnBrk="1" hangingPunct="0">
              <a:lnSpc>
                <a:spcPct val="100000"/>
              </a:lnSpc>
              <a:spcBef>
                <a:spcPts val="0"/>
              </a:spcBef>
              <a:spcAft>
                <a:spcPts val="0"/>
              </a:spcAft>
              <a:buClrTx/>
              <a:buSzTx/>
              <a:buFontTx/>
              <a:buNone/>
              <a:tabLst/>
            </a:pPr>
            <a:r>
              <a:rPr kumimoji="0" lang="vi" sz="1400" b="0" i="0" u="none" strike="noStrike" cap="none" spc="0" normalizeH="0" baseline="0" dirty="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Tài liệu này là</a:t>
            </a:r>
            <a:r>
              <a:rPr lang="vi" sz="1400" b="0" i="0" u="none" baseline="0" dirty="0">
                <a:solidFill>
                  <a:srgbClr val="000000"/>
                </a:solidFill>
                <a:latin typeface="Tahoma" panose="020B0604030504040204" pitchFamily="34" charset="0"/>
                <a:ea typeface="Tahoma" panose="020B0604030504040204" pitchFamily="34" charset="0"/>
                <a:cs typeface="Tahoma" panose="020B0604030504040204" pitchFamily="34" charset="0"/>
              </a:rPr>
              <a:t> tài liệu giải thích về usecase "liên kết giữa bản đồ, ảnh và thông tin 3D" mà có thể thực hiện được dựa vào (phần chức năng i, ii, iii, phần hiển thị ①, ②, ③) trong số các chức năng đã ghi ở tài liệu "2D3D可視化ツール検討_rXX.pdf".</a:t>
            </a:r>
            <a:endParaRPr lang="vi" altLang="ja-JP" sz="14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438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808993" y="2094381"/>
            <a:ext cx="2830334" cy="2669207"/>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4" name="正方形/長方形 3"/>
          <p:cNvSpPr/>
          <p:nvPr/>
        </p:nvSpPr>
        <p:spPr>
          <a:xfrm>
            <a:off x="1255221" y="5880649"/>
            <a:ext cx="2384105" cy="318036"/>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118" name="Text Box 3"/>
          <p:cNvSpPr txBox="1">
            <a:spLocks noChangeArrowheads="1"/>
          </p:cNvSpPr>
          <p:nvPr/>
        </p:nvSpPr>
        <p:spPr bwMode="auto">
          <a:xfrm>
            <a:off x="288845" y="356882"/>
            <a:ext cx="7580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1000" b="1">
                <a:solidFill>
                  <a:schemeClr val="tx1"/>
                </a:solidFill>
                <a:latin typeface="Arial" panose="020B0604020202020204" pitchFamily="34" charset="0"/>
                <a:ea typeface="ＭＳ Ｐゴシック" panose="020B0600070205080204" pitchFamily="50" charset="-128"/>
              </a:defRPr>
            </a:lvl1pPr>
            <a:lvl2pPr marL="742950" indent="-285750">
              <a:defRPr kumimoji="1" sz="1000" b="1">
                <a:solidFill>
                  <a:schemeClr val="tx1"/>
                </a:solidFill>
                <a:latin typeface="Arial" panose="020B0604020202020204" pitchFamily="34" charset="0"/>
                <a:ea typeface="ＭＳ Ｐゴシック" panose="020B0600070205080204" pitchFamily="50" charset="-128"/>
              </a:defRPr>
            </a:lvl2pPr>
            <a:lvl3pPr marL="1143000" indent="-228600">
              <a:defRPr kumimoji="1" sz="1000" b="1">
                <a:solidFill>
                  <a:schemeClr val="tx1"/>
                </a:solidFill>
                <a:latin typeface="Arial" panose="020B0604020202020204" pitchFamily="34" charset="0"/>
                <a:ea typeface="ＭＳ Ｐゴシック" panose="020B0600070205080204" pitchFamily="50" charset="-128"/>
              </a:defRPr>
            </a:lvl3pPr>
            <a:lvl4pPr marL="1600200" indent="-228600">
              <a:defRPr kumimoji="1" sz="1000" b="1">
                <a:solidFill>
                  <a:schemeClr val="tx1"/>
                </a:solidFill>
                <a:latin typeface="Arial" panose="020B0604020202020204" pitchFamily="34" charset="0"/>
                <a:ea typeface="ＭＳ Ｐゴシック" panose="020B0600070205080204" pitchFamily="50" charset="-128"/>
              </a:defRPr>
            </a:lvl4pPr>
            <a:lvl5pPr marL="2057400" indent="-228600">
              <a:defRPr kumimoji="1" sz="1000" b="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1000" b="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1000" b="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1000" b="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1000" b="1">
                <a:solidFill>
                  <a:schemeClr val="tx1"/>
                </a:solidFill>
                <a:latin typeface="Arial" panose="020B0604020202020204" pitchFamily="34" charset="0"/>
                <a:ea typeface="ＭＳ Ｐゴシック" panose="020B0600070205080204" pitchFamily="50" charset="-128"/>
              </a:defRPr>
            </a:lvl9pPr>
          </a:lstStyle>
          <a:p>
            <a:pPr marR="0" algn="l" defTabSz="457200" rtl="0" fontAlgn="auto" latinLnBrk="1" hangingPunct="0">
              <a:lnSpc>
                <a:spcPct val="100000"/>
              </a:lnSpc>
              <a:spcBef>
                <a:spcPts val="0"/>
              </a:spcBef>
              <a:spcAft>
                <a:spcPts val="0"/>
              </a:spcAft>
              <a:buClrTx/>
              <a:buSzTx/>
              <a:tabLst/>
            </a:pPr>
            <a:r>
              <a:rPr lang="vi" sz="24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Screen Image</a:t>
            </a:r>
            <a:endParaRPr lang="vi" altLang="ja-JP" sz="2400" b="0" kern="12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6" name="正方形/長方形 35"/>
          <p:cNvSpPr/>
          <p:nvPr/>
        </p:nvSpPr>
        <p:spPr>
          <a:xfrm>
            <a:off x="331075" y="1085549"/>
            <a:ext cx="8914112" cy="443904"/>
          </a:xfrm>
          <a:prstGeom prst="rect">
            <a:avLst/>
          </a:prstGeom>
          <a:solidFill>
            <a:sysClr val="window" lastClr="FFFFFF"/>
          </a:solidFill>
          <a:ln w="1905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anchor="ctr"/>
          <a:lstStyle>
            <a:lvl1pPr marL="182563" indent="-182563" algn="l" eaLnBrk="0" hangingPunct="0">
              <a:spcBef>
                <a:spcPct val="20000"/>
              </a:spcBef>
              <a:buChar char="•"/>
              <a:defRPr kumimoji="1" sz="3200">
                <a:solidFill>
                  <a:schemeClr val="tx1"/>
                </a:solidFill>
                <a:latin typeface="Times New Roman" pitchFamily="18" charset="0"/>
                <a:ea typeface="ＭＳ Ｐゴシック" pitchFamily="50" charset="-128"/>
              </a:defRPr>
            </a:lvl1pPr>
            <a:lvl2pPr marL="742950" indent="-285750" algn="l" eaLnBrk="0" hangingPunct="0">
              <a:spcBef>
                <a:spcPct val="20000"/>
              </a:spcBef>
              <a:buChar char="–"/>
              <a:defRPr kumimoji="1" sz="2800">
                <a:solidFill>
                  <a:schemeClr val="tx1"/>
                </a:solidFill>
                <a:latin typeface="Times New Roman" pitchFamily="18" charset="0"/>
                <a:ea typeface="ＭＳ Ｐゴシック" pitchFamily="50" charset="-128"/>
              </a:defRPr>
            </a:lvl2pPr>
            <a:lvl3pPr marL="1143000" indent="-228600" algn="l"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algn="l" eaLnBrk="0" hangingPunct="0">
              <a:spcBef>
                <a:spcPct val="20000"/>
              </a:spcBef>
              <a:buChar char="–"/>
              <a:defRPr kumimoji="1" sz="2000">
                <a:solidFill>
                  <a:schemeClr val="tx1"/>
                </a:solidFill>
                <a:latin typeface="Times New Roman" pitchFamily="18" charset="0"/>
                <a:ea typeface="ＭＳ Ｐゴシック" pitchFamily="50" charset="-128"/>
              </a:defRPr>
            </a:lvl4pPr>
            <a:lvl5pPr marL="2057400" indent="-228600" algn="l"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marL="0" lvl="0" indent="0" algn="l" defTabSz="914400" rtl="0" fontAlgn="base">
              <a:lnSpc>
                <a:spcPts val="1400"/>
              </a:lnSpc>
              <a:spcAft>
                <a:spcPct val="0"/>
              </a:spcAft>
              <a:buNone/>
              <a:defRPr/>
            </a:pPr>
            <a:r>
              <a:rPr lang="vi" sz="12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Cho liên kết 3 window</a:t>
            </a:r>
            <a:endParaRPr lang="vi" altLang="ja-JP" sz="1200" kern="12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marL="0" lvl="0" indent="0" algn="l" defTabSz="914400" rtl="0" fontAlgn="base">
              <a:lnSpc>
                <a:spcPts val="1400"/>
              </a:lnSpc>
              <a:spcAft>
                <a:spcPct val="0"/>
              </a:spcAft>
              <a:buNone/>
              <a:defRPr/>
            </a:pPr>
            <a:r>
              <a:rPr lang="vi" sz="12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①Window hiển thị bản đồ (ảnh trên không)　 </a:t>
            </a:r>
            <a:r>
              <a:rPr kumimoji="1" lang="vi" sz="1200" b="0" i="0" u="none" strike="noStrike" kern="1200" cap="none" spc="0" normalizeH="0" baseline="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②Window hiển thị 3D point group　</a:t>
            </a:r>
            <a:r>
              <a:rPr lang="vi" sz="12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③Window hiển thị ảnh 2D</a:t>
            </a:r>
            <a:r>
              <a:rPr lang="vi" sz="14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　</a:t>
            </a:r>
            <a:endParaRPr kumimoji="1" lang="vi" altLang="ja-JP" sz="1400" b="0" i="0" u="none" strike="noStrike" kern="120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47" name="図 46"/>
          <p:cNvPicPr>
            <a:picLocks noChangeAspect="1"/>
          </p:cNvPicPr>
          <p:nvPr/>
        </p:nvPicPr>
        <p:blipFill>
          <a:blip r:embed="rId2"/>
          <a:stretch>
            <a:fillRect/>
          </a:stretch>
        </p:blipFill>
        <p:spPr>
          <a:xfrm>
            <a:off x="1346661" y="5329677"/>
            <a:ext cx="1993841" cy="1397015"/>
          </a:xfrm>
          <a:prstGeom prst="rect">
            <a:avLst/>
          </a:prstGeom>
        </p:spPr>
      </p:pic>
      <p:sp>
        <p:nvSpPr>
          <p:cNvPr id="56" name="正方形/長方形 55"/>
          <p:cNvSpPr/>
          <p:nvPr/>
        </p:nvSpPr>
        <p:spPr>
          <a:xfrm>
            <a:off x="748040" y="1612225"/>
            <a:ext cx="3474825" cy="646331"/>
          </a:xfrm>
          <a:prstGeom prst="rect">
            <a:avLst/>
          </a:prstGeom>
        </p:spPr>
        <p:txBody>
          <a:bodyPr wrap="square">
            <a:spAutoFit/>
          </a:bodyPr>
          <a:lstStyle/>
          <a:p>
            <a:pPr algn="l" rtl="0"/>
            <a:r>
              <a:rPr lang="vi" b="0" i="0" u="none" kern="1200" baseline="0" dirty="0">
                <a:solidFill>
                  <a:prstClr val="black"/>
                </a:solidFill>
                <a:latin typeface="Tahoma" panose="020B0604030504040204" pitchFamily="34" charset="0"/>
                <a:ea typeface="Tahoma" panose="020B0604030504040204" pitchFamily="34" charset="0"/>
                <a:cs typeface="Tahoma" panose="020B0604030504040204" pitchFamily="34" charset="0"/>
              </a:rPr>
              <a:t>①Sơ đồ ảnh bản đồ (ảnh trên không)</a:t>
            </a:r>
            <a:endParaRPr lang="vi" altLang="ja-JP" kern="12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gn="l" rtl="0"/>
            <a:r>
              <a:rPr lang="vi" b="0" i="0" u="none" kern="1200" baseline="0" dirty="0">
                <a:solidFill>
                  <a:prstClr val="black"/>
                </a:solidFill>
                <a:latin typeface="Tahoma" panose="020B0604030504040204" pitchFamily="34" charset="0"/>
                <a:ea typeface="Tahoma" panose="020B0604030504040204" pitchFamily="34" charset="0"/>
                <a:cs typeface="Tahoma" panose="020B0604030504040204" pitchFamily="34" charset="0"/>
              </a:rPr>
              <a:t>Hiển thị bản đồ, kết quả phân tích (model) và quỹ tích chạy MMS</a:t>
            </a:r>
            <a:endParaRPr lang="vi" altLang="ja-JP" kern="12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57" name="正方形/長方形 56"/>
          <p:cNvSpPr/>
          <p:nvPr/>
        </p:nvSpPr>
        <p:spPr>
          <a:xfrm>
            <a:off x="1057818" y="4110087"/>
            <a:ext cx="2289409" cy="276999"/>
          </a:xfrm>
          <a:prstGeom prst="rect">
            <a:avLst/>
          </a:prstGeom>
        </p:spPr>
        <p:txBody>
          <a:bodyPr wrap="none">
            <a:spAutoFit/>
          </a:bodyPr>
          <a:lstStyle/>
          <a:p>
            <a:pPr rtl="0"/>
            <a:r>
              <a:rPr lang="vi"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③Ảnh 2D (hiển thị ảnh MMS)</a:t>
            </a:r>
            <a:endParaRPr lang="vi" altLang="en-US" dirty="0">
              <a:latin typeface="Tahoma" panose="020B0604030504040204" pitchFamily="34" charset="0"/>
              <a:ea typeface="Tahoma" panose="020B0604030504040204" pitchFamily="34" charset="0"/>
              <a:cs typeface="Tahoma" panose="020B0604030504040204" pitchFamily="34" charset="0"/>
            </a:endParaRPr>
          </a:p>
        </p:txBody>
      </p:sp>
      <p:sp>
        <p:nvSpPr>
          <p:cNvPr id="58" name="正方形/長方形 57"/>
          <p:cNvSpPr/>
          <p:nvPr/>
        </p:nvSpPr>
        <p:spPr>
          <a:xfrm>
            <a:off x="4978896" y="2043174"/>
            <a:ext cx="4802102" cy="738664"/>
          </a:xfrm>
          <a:prstGeom prst="rect">
            <a:avLst/>
          </a:prstGeom>
        </p:spPr>
        <p:txBody>
          <a:bodyPr wrap="square">
            <a:spAutoFit/>
          </a:bodyPr>
          <a:lstStyle/>
          <a:p>
            <a:pPr algn="l" rtl="0"/>
            <a:r>
              <a:rPr lang="vi" sz="1400"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②Window 3D point group (e.g.Cloud Compare)</a:t>
            </a:r>
          </a:p>
          <a:p>
            <a:pPr algn="l" rtl="0"/>
            <a:r>
              <a:rPr lang="vi" sz="14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Hiển thị kết quả phân tích (3D model) và 3D point group trong phạm vi đã chỉ định ở ①</a:t>
            </a:r>
            <a:endParaRPr lang="vi" altLang="en-US"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テキスト ボックス 2"/>
          <p:cNvSpPr txBox="1"/>
          <p:nvPr/>
        </p:nvSpPr>
        <p:spPr>
          <a:xfrm>
            <a:off x="3903632" y="3061644"/>
            <a:ext cx="1400844"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Use case 1</a:t>
            </a:r>
          </a:p>
          <a:p>
            <a:pPr marL="0" marR="0" indent="0" algn="l" defTabSz="457200" rtl="0" fontAlgn="auto" latinLnBrk="1" hangingPunct="0">
              <a:lnSpc>
                <a:spcPct val="100000"/>
              </a:lnSpc>
              <a:spcBef>
                <a:spcPts val="0"/>
              </a:spcBef>
              <a:spcAft>
                <a:spcPts val="0"/>
              </a:spcAft>
              <a:buClrTx/>
              <a:buSzTx/>
              <a:buFontTx/>
              <a:buNone/>
              <a:tabLst/>
            </a:pPr>
            <a:r>
              <a:rPr lang="vi"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Liên kết ① và ③</a:t>
            </a:r>
            <a:endParaRPr lang="vi" altLang="ja-JP"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8" name="テキスト ボックス 27"/>
          <p:cNvSpPr txBox="1"/>
          <p:nvPr/>
        </p:nvSpPr>
        <p:spPr>
          <a:xfrm>
            <a:off x="3888545" y="4987085"/>
            <a:ext cx="1400844" cy="12105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Use case 2</a:t>
            </a:r>
            <a:endParaRPr lang="vi" altLang="ja-JP"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marR="0" indent="0" algn="l" defTabSz="457200" rtl="0" fontAlgn="auto" latinLnBrk="1" hangingPunct="0">
              <a:lnSpc>
                <a:spcPct val="100000"/>
              </a:lnSpc>
              <a:spcBef>
                <a:spcPts val="0"/>
              </a:spcBef>
              <a:spcAft>
                <a:spcPts val="0"/>
              </a:spcAft>
              <a:buClrTx/>
              <a:buSzTx/>
              <a:buFontTx/>
              <a:buNone/>
              <a:tabLst/>
            </a:pPr>
            <a:r>
              <a:rPr lang="vi"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Liên kết ① và ② và ③</a:t>
            </a:r>
            <a:endParaRPr lang="vi" altLang="ja-JP"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marR="0" indent="0" algn="l" defTabSz="457200" rtl="0" fontAlgn="auto" latinLnBrk="1" hangingPunct="0">
              <a:lnSpc>
                <a:spcPct val="100000"/>
              </a:lnSpc>
              <a:spcBef>
                <a:spcPts val="0"/>
              </a:spcBef>
              <a:spcAft>
                <a:spcPts val="0"/>
              </a:spcAft>
              <a:buClrTx/>
              <a:buSzTx/>
              <a:buFontTx/>
              <a:buNone/>
              <a:tabLst/>
            </a:pPr>
            <a:r>
              <a:rPr lang="vi"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(Ở tài liệu này chỉ giải thích khái quát)</a:t>
            </a:r>
            <a:endParaRPr lang="vi" altLang="ja-JP"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32" y="2125987"/>
            <a:ext cx="2295525" cy="2482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直線矢印コネクタ 17"/>
          <p:cNvCxnSpPr/>
          <p:nvPr/>
        </p:nvCxnSpPr>
        <p:spPr>
          <a:xfrm flipV="1">
            <a:off x="1587657" y="2660916"/>
            <a:ext cx="0" cy="4667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テキスト ボックス 18"/>
          <p:cNvSpPr txBox="1"/>
          <p:nvPr/>
        </p:nvSpPr>
        <p:spPr>
          <a:xfrm>
            <a:off x="1187606" y="3133554"/>
            <a:ext cx="445635"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vi" sz="1100" b="0" i="0" u="none" strike="noStrike" cap="none" spc="0" normalizeH="0" baseline="0">
                <a:ln>
                  <a:noFill/>
                </a:ln>
                <a:solidFill>
                  <a:schemeClr val="tx1"/>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Cable</a:t>
            </a:r>
          </a:p>
        </p:txBody>
      </p:sp>
      <p:sp>
        <p:nvSpPr>
          <p:cNvPr id="20" name="テキスト ボックス 19"/>
          <p:cNvSpPr txBox="1"/>
          <p:nvPr/>
        </p:nvSpPr>
        <p:spPr>
          <a:xfrm>
            <a:off x="2809491" y="3161101"/>
            <a:ext cx="331822"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vi" sz="1100" b="0" i="0" u="none" strike="noStrike" cap="none" spc="0" normalizeH="0" baseline="0">
                <a:ln>
                  <a:noFill/>
                </a:ln>
                <a:solidFill>
                  <a:schemeClr val="tx1"/>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Cây</a:t>
            </a:r>
          </a:p>
        </p:txBody>
      </p:sp>
      <p:cxnSp>
        <p:nvCxnSpPr>
          <p:cNvPr id="21" name="直線矢印コネクタ 20"/>
          <p:cNvCxnSpPr>
            <a:stCxn id="20" idx="1"/>
          </p:cNvCxnSpPr>
          <p:nvPr/>
        </p:nvCxnSpPr>
        <p:spPr>
          <a:xfrm flipH="1">
            <a:off x="2479439" y="3297036"/>
            <a:ext cx="330052" cy="2782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テキスト ボックス 22"/>
          <p:cNvSpPr txBox="1"/>
          <p:nvPr/>
        </p:nvSpPr>
        <p:spPr>
          <a:xfrm>
            <a:off x="2183590" y="2125987"/>
            <a:ext cx="620363"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vi" sz="1100" b="0" i="0" u="none" strike="noStrike" cap="none" spc="0" normalizeH="0" baseline="0">
                <a:ln>
                  <a:noFill/>
                </a:ln>
                <a:solidFill>
                  <a:schemeClr val="tx1"/>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Cột điện</a:t>
            </a:r>
          </a:p>
        </p:txBody>
      </p:sp>
      <p:cxnSp>
        <p:nvCxnSpPr>
          <p:cNvPr id="24" name="直線矢印コネクタ 23"/>
          <p:cNvCxnSpPr/>
          <p:nvPr/>
        </p:nvCxnSpPr>
        <p:spPr>
          <a:xfrm flipH="1">
            <a:off x="1822466" y="2261921"/>
            <a:ext cx="331928" cy="1894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H="1" flipV="1">
            <a:off x="1742246" y="2660916"/>
            <a:ext cx="1347073" cy="1947864"/>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26" name="直線コネクタ 25"/>
          <p:cNvCxnSpPr/>
          <p:nvPr/>
        </p:nvCxnSpPr>
        <p:spPr>
          <a:xfrm flipV="1">
            <a:off x="1006632" y="2684784"/>
            <a:ext cx="735614" cy="363609"/>
          </a:xfrm>
          <a:prstGeom prst="line">
            <a:avLst/>
          </a:prstGeom>
          <a:ln/>
        </p:spPr>
        <p:style>
          <a:lnRef idx="2">
            <a:schemeClr val="accent2"/>
          </a:lnRef>
          <a:fillRef idx="0">
            <a:schemeClr val="accent2"/>
          </a:fillRef>
          <a:effectRef idx="1">
            <a:schemeClr val="accent2"/>
          </a:effectRef>
          <a:fontRef idx="minor">
            <a:schemeClr val="tx1"/>
          </a:fontRef>
        </p:style>
      </p:cxnSp>
      <p:sp>
        <p:nvSpPr>
          <p:cNvPr id="27" name="テキスト ボックス 26"/>
          <p:cNvSpPr txBox="1"/>
          <p:nvPr/>
        </p:nvSpPr>
        <p:spPr>
          <a:xfrm>
            <a:off x="2464794" y="2364756"/>
            <a:ext cx="129362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vi" sz="1100" b="0" i="0" u="none" strike="noStrike" cap="none" spc="0" normalizeH="0" baseline="0">
                <a:ln>
                  <a:noFill/>
                </a:ln>
                <a:solidFill>
                  <a:schemeClr val="accent2"/>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Quỹ tích chạy MMS</a:t>
            </a:r>
          </a:p>
        </p:txBody>
      </p:sp>
      <p:cxnSp>
        <p:nvCxnSpPr>
          <p:cNvPr id="29" name="直線矢印コネクタ 28"/>
          <p:cNvCxnSpPr/>
          <p:nvPr/>
        </p:nvCxnSpPr>
        <p:spPr>
          <a:xfrm flipH="1">
            <a:off x="1896492" y="2607405"/>
            <a:ext cx="747974" cy="28505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 name="円/楕円 9"/>
          <p:cNvSpPr/>
          <p:nvPr/>
        </p:nvSpPr>
        <p:spPr>
          <a:xfrm>
            <a:off x="2599768" y="3638390"/>
            <a:ext cx="90463" cy="447219"/>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pic>
        <p:nvPicPr>
          <p:cNvPr id="32" name="図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601256">
            <a:off x="2673415" y="3733585"/>
            <a:ext cx="289396" cy="289396"/>
          </a:xfrm>
          <a:prstGeom prst="rect">
            <a:avLst/>
          </a:prstGeom>
        </p:spPr>
      </p:pic>
      <p:sp>
        <p:nvSpPr>
          <p:cNvPr id="11" name="正方形/長方形 10"/>
          <p:cNvSpPr/>
          <p:nvPr/>
        </p:nvSpPr>
        <p:spPr>
          <a:xfrm>
            <a:off x="2183590" y="3737030"/>
            <a:ext cx="905729" cy="318036"/>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40" name="四角形吹き出し 39"/>
          <p:cNvSpPr/>
          <p:nvPr/>
        </p:nvSpPr>
        <p:spPr>
          <a:xfrm>
            <a:off x="193546" y="4156761"/>
            <a:ext cx="1611086" cy="460546"/>
          </a:xfrm>
          <a:prstGeom prst="wedgeRectCallout">
            <a:avLst>
              <a:gd name="adj1" fmla="val 74792"/>
              <a:gd name="adj2" fmla="val -126133"/>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l" defTabSz="546100" rtl="0" fontAlgn="auto" latinLnBrk="1" hangingPunct="0">
              <a:lnSpc>
                <a:spcPct val="100000"/>
              </a:lnSpc>
              <a:spcBef>
                <a:spcPts val="0"/>
              </a:spcBef>
              <a:spcAft>
                <a:spcPts val="0"/>
              </a:spcAft>
              <a:buClrTx/>
              <a:buSzTx/>
              <a:buFontTx/>
              <a:buNone/>
              <a:tabLst/>
            </a:pPr>
            <a:r>
              <a:rPr kumimoji="0" lang="vi" sz="1100" b="0" i="0" u="none" strike="noStrike" cap="none" spc="0" normalizeH="0" baseline="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Chỉ định điểm trên quỹ tích chạy và phạm vi</a:t>
            </a:r>
          </a:p>
        </p:txBody>
      </p:sp>
      <p:sp>
        <p:nvSpPr>
          <p:cNvPr id="31" name="正方形/長方形 30"/>
          <p:cNvSpPr/>
          <p:nvPr/>
        </p:nvSpPr>
        <p:spPr>
          <a:xfrm>
            <a:off x="468463" y="4839797"/>
            <a:ext cx="2672338" cy="646331"/>
          </a:xfrm>
          <a:prstGeom prst="rect">
            <a:avLst/>
          </a:prstGeom>
        </p:spPr>
        <p:txBody>
          <a:bodyPr wrap="square">
            <a:spAutoFit/>
          </a:bodyPr>
          <a:lstStyle/>
          <a:p>
            <a:pPr algn="l" rtl="0"/>
            <a:r>
              <a:rPr lang="vi"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②Ảnh</a:t>
            </a:r>
            <a:endParaRPr lang="vi" altLang="ja-JP" kern="12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gn="l" rtl="0"/>
            <a:r>
              <a:rPr lang="vi" b="0" i="0" u="none" kern="1200" baseline="0">
                <a:solidFill>
                  <a:prstClr val="black"/>
                </a:solidFill>
                <a:latin typeface="Tahoma" panose="020B0604030504040204" pitchFamily="34" charset="0"/>
                <a:ea typeface="Tahoma" panose="020B0604030504040204" pitchFamily="34" charset="0"/>
                <a:cs typeface="Tahoma" panose="020B0604030504040204" pitchFamily="34" charset="0"/>
              </a:rPr>
              <a:t>Hiển thị ảnh camera gắn trên xe ở vị trí đã chỉ định ở ①</a:t>
            </a:r>
            <a:endParaRPr lang="vi" altLang="ja-JP" kern="12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2092" y="2784891"/>
            <a:ext cx="2439161" cy="2219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sapphire.brl.ntt.co.jp\share\impg\研究関連\4.空間状態推定-SG\07-作業委託\FPTソフトウェア\①2017IPA\03.作業内容\点群可視化ツール\20170915\イメージ図.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37821" y="4182819"/>
            <a:ext cx="2459204" cy="2258824"/>
          </a:xfrm>
          <a:prstGeom prst="rect">
            <a:avLst/>
          </a:prstGeom>
          <a:noFill/>
          <a:extLst>
            <a:ext uri="{909E8E84-426E-40DD-AFC4-6F175D3DCCD1}">
              <a14:hiddenFill xmlns:a14="http://schemas.microsoft.com/office/drawing/2010/main">
                <a:solidFill>
                  <a:srgbClr val="FFFFFF"/>
                </a:solidFill>
              </a14:hiddenFill>
            </a:ext>
          </a:extLst>
        </p:spPr>
      </p:pic>
      <p:sp>
        <p:nvSpPr>
          <p:cNvPr id="8" name="三方向矢印 7"/>
          <p:cNvSpPr/>
          <p:nvPr/>
        </p:nvSpPr>
        <p:spPr>
          <a:xfrm rot="5400000">
            <a:off x="4068582" y="3626763"/>
            <a:ext cx="935932" cy="2396021"/>
          </a:xfrm>
          <a:prstGeom prst="leftRightUpArrow">
            <a:avLst>
              <a:gd name="adj1" fmla="val 11973"/>
              <a:gd name="adj2" fmla="val 25000"/>
              <a:gd name="adj3" fmla="val 25000"/>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2" name="テキスト ボックス 1"/>
          <p:cNvSpPr txBox="1"/>
          <p:nvPr/>
        </p:nvSpPr>
        <p:spPr>
          <a:xfrm>
            <a:off x="7176652" y="6100480"/>
            <a:ext cx="1423467" cy="3180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vi" sz="1400" b="0" i="0" u="none" strike="noStrike" cap="none" spc="0" normalizeH="0" baseline="0">
                <a:ln>
                  <a:noFill/>
                </a:ln>
                <a:solidFill>
                  <a:srgbClr val="FFFF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Vẽ model 3D ON</a:t>
            </a:r>
            <a:endParaRPr kumimoji="0" lang="vi" altLang="en-US" sz="1400" b="0" i="0" u="none" strike="noStrike" cap="none" spc="0" normalizeH="0" baseline="0" dirty="0" smtClean="0">
              <a:ln>
                <a:noFill/>
              </a:ln>
              <a:solidFill>
                <a:srgbClr val="FFFF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
        <p:nvSpPr>
          <p:cNvPr id="37" name="テキスト ボックス 36"/>
          <p:cNvSpPr txBox="1"/>
          <p:nvPr/>
        </p:nvSpPr>
        <p:spPr>
          <a:xfrm>
            <a:off x="6007015" y="6438313"/>
            <a:ext cx="3506854"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b="0" i="1" u="none" baseline="0">
                <a:solidFill>
                  <a:schemeClr val="tx1"/>
                </a:solidFill>
                <a:latin typeface="Tahoma" panose="020B0604030504040204" pitchFamily="34" charset="0"/>
                <a:ea typeface="Tahoma" panose="020B0604030504040204" pitchFamily="34" charset="0"/>
                <a:cs typeface="Tahoma" panose="020B0604030504040204" pitchFamily="34" charset="0"/>
              </a:rPr>
              <a:t>Hình phép chiếu phối cảnh ở vị trí chỉ định ở quỹ tích chạy MMS</a:t>
            </a:r>
            <a:endParaRPr lang="vi" altLang="ja-JP"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左右矢印 4"/>
          <p:cNvSpPr/>
          <p:nvPr/>
        </p:nvSpPr>
        <p:spPr>
          <a:xfrm>
            <a:off x="3598005" y="3300416"/>
            <a:ext cx="2136553" cy="631765"/>
          </a:xfrm>
          <a:prstGeom prst="leftRight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vi" altLang="en-US" sz="14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Tree>
    <p:extLst>
      <p:ext uri="{BB962C8B-B14F-4D97-AF65-F5344CB8AC3E}">
        <p14:creationId xmlns:p14="http://schemas.microsoft.com/office/powerpoint/2010/main" val="2005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Use case</a:t>
            </a:r>
            <a:endParaRPr kumimoji="1" lang="vi" alt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コンテンツ プレースホルダー 2"/>
          <p:cNvSpPr>
            <a:spLocks noGrp="1"/>
          </p:cNvSpPr>
          <p:nvPr>
            <p:ph idx="1"/>
          </p:nvPr>
        </p:nvSpPr>
        <p:spPr>
          <a:xfrm>
            <a:off x="232913" y="1122265"/>
            <a:ext cx="9428671" cy="5040560"/>
          </a:xfrm>
        </p:spPr>
        <p:txBody>
          <a:bodyPr/>
          <a:lstStyle/>
          <a:p>
            <a:pPr algn="l" rtl="0"/>
            <a:r>
              <a:rPr kumimoji="1" lang="vi" sz="1500" b="0" i="0" u="none" baseline="0" dirty="0">
                <a:latin typeface="Tahoma" panose="020B0604030504040204" pitchFamily="34" charset="0"/>
                <a:ea typeface="Tahoma" panose="020B0604030504040204" pitchFamily="34" charset="0"/>
                <a:cs typeface="Tahoma" panose="020B0604030504040204" pitchFamily="34" charset="0"/>
              </a:rPr>
              <a:t>Use case 1: Hiển thị liên kết giữa ①Bản đồ và ②Thông tin 3D (không có ③Ảnh)</a:t>
            </a:r>
            <a:endParaRPr kumimoji="1" lang="vi" altLang="ja-JP" sz="15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500" b="0" i="0" u="none" baseline="0" dirty="0">
                <a:latin typeface="Tahoma" panose="020B0604030504040204" pitchFamily="34" charset="0"/>
                <a:ea typeface="Tahoma" panose="020B0604030504040204" pitchFamily="34" charset="0"/>
                <a:cs typeface="Tahoma" panose="020B0604030504040204" pitchFamily="34" charset="0"/>
              </a:rPr>
              <a:t>A)Mục đích</a:t>
            </a:r>
            <a:endParaRPr kumimoji="1" lang="vi" altLang="ja-JP" sz="15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500" b="0" i="0" u="none" baseline="0" dirty="0">
                <a:latin typeface="Tahoma" panose="020B0604030504040204" pitchFamily="34" charset="0"/>
                <a:ea typeface="Tahoma" panose="020B0604030504040204" pitchFamily="34" charset="0"/>
                <a:cs typeface="Tahoma" panose="020B0604030504040204" pitchFamily="34" charset="0"/>
              </a:rPr>
              <a:t>Khi user thực hiện "chỉ định" point group quỹ tích chạy MMS trên bản đồ ở ①, thì hệ thống sẽ vẽ kết quả phân tích và 3D point group có ở khu vực xung quanh vị trí chỉ định đó (gọi là khu vực chú ý) vào ②, user có thể confirm.</a:t>
            </a:r>
            <a:endParaRPr kumimoji="1" lang="vi" altLang="ja-JP" sz="15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500" b="0" i="0" u="none" baseline="0" dirty="0">
                <a:latin typeface="Tahoma" panose="020B0604030504040204" pitchFamily="34" charset="0"/>
                <a:ea typeface="Tahoma" panose="020B0604030504040204" pitchFamily="34" charset="0"/>
                <a:cs typeface="Tahoma" panose="020B0604030504040204" pitchFamily="34" charset="0"/>
              </a:rPr>
              <a:t>B)Mục đích　</a:t>
            </a:r>
            <a:endParaRPr kumimoji="1" lang="vi" altLang="ja-JP" sz="15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500" b="0" i="0" u="none" baseline="0" dirty="0">
                <a:latin typeface="Tahoma" panose="020B0604030504040204" pitchFamily="34" charset="0"/>
                <a:ea typeface="Tahoma" panose="020B0604030504040204" pitchFamily="34" charset="0"/>
                <a:cs typeface="Tahoma" panose="020B0604030504040204" pitchFamily="34" charset="0"/>
              </a:rPr>
              <a:t>Khi chỉ định 2 điểm ở quỹ tích chạy MMS trên ①, hệ thống sẽ update tự động thông tin từng giây nhất định, vẽ point group và kết quả phân tích trong phạm vi khu vực chú ý khi di chuyển 2 đoạn đó vào ③, user có thể confirm.　</a:t>
            </a:r>
            <a:endParaRPr kumimoji="1" lang="vi" altLang="ja-JP" sz="15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ja-JP" sz="1500" dirty="0">
              <a:latin typeface="Tahoma" panose="020B0604030504040204" pitchFamily="34" charset="0"/>
              <a:ea typeface="Tahoma" panose="020B0604030504040204" pitchFamily="34" charset="0"/>
              <a:cs typeface="Tahoma" panose="020B0604030504040204" pitchFamily="34" charset="0"/>
            </a:endParaRPr>
          </a:p>
          <a:p>
            <a:pPr algn="l" rtl="0"/>
            <a:r>
              <a:rPr kumimoji="1" lang="vi" sz="1500" b="0" i="0" u="none" baseline="0" dirty="0">
                <a:latin typeface="Tahoma" panose="020B0604030504040204" pitchFamily="34" charset="0"/>
                <a:ea typeface="Tahoma" panose="020B0604030504040204" pitchFamily="34" charset="0"/>
                <a:cs typeface="Tahoma" panose="020B0604030504040204" pitchFamily="34" charset="0"/>
              </a:rPr>
              <a:t>Use case 2: Hiển thị liên kết ①Bản đồ và ③Ảnh và ②Thông tin 3D</a:t>
            </a:r>
            <a:endParaRPr kumimoji="1" lang="vi" altLang="ja-JP" sz="15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500" b="0" i="0" u="none" baseline="0" dirty="0">
                <a:latin typeface="Tahoma" panose="020B0604030504040204" pitchFamily="34" charset="0"/>
                <a:ea typeface="Tahoma" panose="020B0604030504040204" pitchFamily="34" charset="0"/>
                <a:cs typeface="Tahoma" panose="020B0604030504040204" pitchFamily="34" charset="0"/>
              </a:rPr>
              <a:t>C)Mục đích</a:t>
            </a:r>
            <a:endParaRPr kumimoji="1" lang="vi" altLang="ja-JP" sz="15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500" b="0" i="0" u="none" baseline="0" dirty="0">
                <a:latin typeface="Tahoma" panose="020B0604030504040204" pitchFamily="34" charset="0"/>
                <a:ea typeface="Tahoma" panose="020B0604030504040204" pitchFamily="34" charset="0"/>
                <a:cs typeface="Tahoma" panose="020B0604030504040204" pitchFamily="34" charset="0"/>
              </a:rPr>
              <a:t>Ngoài point group và kết quả phân tích ghi trên, hệ thống cũng liên kết ③Ảnh (ảnh camera) rồi hiển thị, user có thể confirm.</a:t>
            </a:r>
            <a:endParaRPr kumimoji="1" lang="vi" altLang="ja-JP" sz="15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ja-JP" sz="14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400" b="0" i="0" u="none" baseline="0" dirty="0">
                <a:latin typeface="Tahoma" panose="020B0604030504040204" pitchFamily="34" charset="0"/>
                <a:ea typeface="Tahoma" panose="020B0604030504040204" pitchFamily="34" charset="0"/>
                <a:cs typeface="Tahoma" panose="020B0604030504040204" pitchFamily="34" charset="0"/>
              </a:rPr>
              <a:t>※Chú ý)</a:t>
            </a:r>
            <a:endParaRPr kumimoji="1" lang="vi" altLang="ja-JP" sz="1400" dirty="0">
              <a:latin typeface="Tahoma" panose="020B0604030504040204" pitchFamily="34" charset="0"/>
              <a:ea typeface="Tahoma" panose="020B0604030504040204" pitchFamily="34" charset="0"/>
              <a:cs typeface="Tahoma" panose="020B0604030504040204" pitchFamily="34" charset="0"/>
            </a:endParaRPr>
          </a:p>
          <a:p>
            <a:pPr algn="l" rtl="0"/>
            <a:r>
              <a:rPr kumimoji="1" lang="vi" sz="1400" b="0" i="0" u="none" baseline="0" dirty="0">
                <a:latin typeface="Tahoma" panose="020B0604030504040204" pitchFamily="34" charset="0"/>
                <a:ea typeface="Tahoma" panose="020B0604030504040204" pitchFamily="34" charset="0"/>
                <a:cs typeface="Tahoma" panose="020B0604030504040204" pitchFamily="34" charset="0"/>
              </a:rPr>
              <a:t>　Thực hiện liên kết với ảnh bằng cách sử dụng point group quỹ tích MMS có bao gồm thông tin thời gian.</a:t>
            </a:r>
            <a:endParaRPr kumimoji="1" lang="vi" altLang="ja-JP" sz="14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400" b="0" i="0" u="none" baseline="0" dirty="0">
                <a:latin typeface="Tahoma" panose="020B0604030504040204" pitchFamily="34" charset="0"/>
                <a:ea typeface="Tahoma" panose="020B0604030504040204" pitchFamily="34" charset="0"/>
                <a:cs typeface="Tahoma" panose="020B0604030504040204" pitchFamily="34" charset="0"/>
              </a:rPr>
              <a:t>　Do dung lượng thông tin 3D rất lớn, nên thực hiện chỉ trực quan hóa thông tin 3D trong khu vực chú ý.</a:t>
            </a:r>
            <a:endParaRPr kumimoji="1" lang="vi" altLang="ja-JP" sz="1400" dirty="0">
              <a:latin typeface="Tahoma" panose="020B0604030504040204" pitchFamily="34" charset="0"/>
              <a:ea typeface="Tahoma" panose="020B0604030504040204" pitchFamily="34" charset="0"/>
              <a:cs typeface="Tahoma" panose="020B0604030504040204" pitchFamily="34" charset="0"/>
            </a:endParaRPr>
          </a:p>
          <a:p>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4" name="テキスト ボックス 3"/>
          <p:cNvSpPr txBox="1"/>
          <p:nvPr/>
        </p:nvSpPr>
        <p:spPr>
          <a:xfrm>
            <a:off x="4853335" y="6229731"/>
            <a:ext cx="4339329"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vi" sz="16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Dưới đây là khái quát flow xử lý về use case 1.</a:t>
            </a:r>
            <a:endParaRPr kumimoji="0" lang="vi" altLang="en-US" sz="16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p:txBody>
      </p:sp>
    </p:spTree>
    <p:extLst>
      <p:ext uri="{BB962C8B-B14F-4D97-AF65-F5344CB8AC3E}">
        <p14:creationId xmlns:p14="http://schemas.microsoft.com/office/powerpoint/2010/main" val="1204391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704920" y="1179500"/>
            <a:ext cx="8915400" cy="4318051"/>
          </a:xfrm>
        </p:spPr>
        <p:txBody>
          <a:bodyPr/>
          <a:lstStyle/>
          <a:p>
            <a:pPr marL="514350" indent="-514350" algn="l" rtl="0">
              <a:buFont typeface="+mj-lt"/>
              <a:buAutoNum type="arabicPeriod"/>
            </a:pPr>
            <a:r>
              <a:rPr kumimoji="1" lang="vi" sz="2000" b="0" i="0" u="none" baseline="0">
                <a:latin typeface="Tahoma" panose="020B0604030504040204" pitchFamily="34" charset="0"/>
                <a:ea typeface="Tahoma" panose="020B0604030504040204" pitchFamily="34" charset="0"/>
                <a:cs typeface="Tahoma" panose="020B0604030504040204" pitchFamily="34" charset="0"/>
              </a:rPr>
              <a:t>(Hệ thống) Đọc data</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Bản đồ (ảnh trên không or GoogleMap etc)</a:t>
            </a:r>
          </a:p>
          <a:p>
            <a:pPr marL="971550" lvl="1" indent="-51435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Quỹ tích chạy MMS (txt file, csv file)</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Kết quả phân tích (file csv)</a:t>
            </a:r>
            <a:endParaRPr kumimoji="1" lang="vi" altLang="ja-JP" sz="2000" dirty="0">
              <a:latin typeface="Tahoma" panose="020B0604030504040204" pitchFamily="34" charset="0"/>
              <a:ea typeface="Tahoma" panose="020B0604030504040204" pitchFamily="34" charset="0"/>
              <a:cs typeface="Tahoma" panose="020B0604030504040204" pitchFamily="34" charset="0"/>
            </a:endParaRPr>
          </a:p>
          <a:p>
            <a:pPr lvl="1" algn="l" rtl="0"/>
            <a:r>
              <a:rPr kumimoji="1" lang="vi" sz="2000" b="0" i="0" u="none" baseline="0">
                <a:latin typeface="Tahoma" panose="020B0604030504040204" pitchFamily="34" charset="0"/>
                <a:ea typeface="Tahoma" panose="020B0604030504040204" pitchFamily="34" charset="0"/>
                <a:cs typeface="Tahoma" panose="020B0604030504040204" pitchFamily="34" charset="0"/>
              </a:rPr>
              <a:t># Sau khi chỉ định vị trí) 3D point group của khu vực chú ý (file txt, file csv)</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endParaRPr kumimoji="1" lang="vi" altLang="ja-JP" sz="2000" dirty="0">
              <a:latin typeface="Tahoma" panose="020B0604030504040204" pitchFamily="34" charset="0"/>
              <a:ea typeface="Tahoma" panose="020B0604030504040204" pitchFamily="34" charset="0"/>
              <a:cs typeface="Tahoma" panose="020B0604030504040204" pitchFamily="34" charset="0"/>
            </a:endParaRPr>
          </a:p>
          <a:p>
            <a:pPr marL="514350" indent="-514350" algn="l" rtl="0">
              <a:buFont typeface="+mj-lt"/>
              <a:buAutoNum type="arabicPeriod"/>
            </a:pPr>
            <a:r>
              <a:rPr kumimoji="1" lang="vi" sz="2000" b="0" i="0" u="none" baseline="0">
                <a:latin typeface="Tahoma" panose="020B0604030504040204" pitchFamily="34" charset="0"/>
                <a:ea typeface="Tahoma" panose="020B0604030504040204" pitchFamily="34" charset="0"/>
                <a:cs typeface="Tahoma" panose="020B0604030504040204" pitchFamily="34" charset="0"/>
              </a:rPr>
              <a:t>(Hệ thống)①Vẽ những phần sau vào window bản đồ</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Bản đồ</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Kết quả phân tích (3 loại: điểm, line, area)</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2000" b="0" i="0" u="none" baseline="0">
                <a:latin typeface="Tahoma" panose="020B0604030504040204" pitchFamily="34" charset="0"/>
                <a:ea typeface="Tahoma" panose="020B0604030504040204" pitchFamily="34" charset="0"/>
                <a:cs typeface="Tahoma" panose="020B0604030504040204" pitchFamily="34" charset="0"/>
              </a:rPr>
              <a:t>Quỹ tích chạy MMS (plot của 2D point group)</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5" name="正方形/長方形 4"/>
          <p:cNvSpPr/>
          <p:nvPr/>
        </p:nvSpPr>
        <p:spPr>
          <a:xfrm>
            <a:off x="64135" y="6014854"/>
            <a:ext cx="8914112" cy="760456"/>
          </a:xfrm>
          <a:prstGeom prst="rect">
            <a:avLst/>
          </a:prstGeom>
          <a:solidFill>
            <a:sysClr val="window" lastClr="FFFFFF"/>
          </a:solidFill>
          <a:ln w="1905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anchor="ctr"/>
          <a:lstStyle>
            <a:lvl1pPr marL="182563" indent="-182563" algn="l" eaLnBrk="0" hangingPunct="0">
              <a:spcBef>
                <a:spcPct val="20000"/>
              </a:spcBef>
              <a:buChar char="•"/>
              <a:defRPr kumimoji="1" sz="3200">
                <a:solidFill>
                  <a:schemeClr val="tx1"/>
                </a:solidFill>
                <a:latin typeface="Times New Roman" pitchFamily="18" charset="0"/>
                <a:ea typeface="ＭＳ Ｐゴシック" pitchFamily="50" charset="-128"/>
              </a:defRPr>
            </a:lvl1pPr>
            <a:lvl2pPr marL="742950" indent="-285750" algn="l" eaLnBrk="0" hangingPunct="0">
              <a:spcBef>
                <a:spcPct val="20000"/>
              </a:spcBef>
              <a:buChar char="–"/>
              <a:defRPr kumimoji="1" sz="2800">
                <a:solidFill>
                  <a:schemeClr val="tx1"/>
                </a:solidFill>
                <a:latin typeface="Times New Roman" pitchFamily="18" charset="0"/>
                <a:ea typeface="ＭＳ Ｐゴシック" pitchFamily="50" charset="-128"/>
              </a:defRPr>
            </a:lvl2pPr>
            <a:lvl3pPr marL="1143000" indent="-228600" algn="l"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algn="l" eaLnBrk="0" hangingPunct="0">
              <a:spcBef>
                <a:spcPct val="20000"/>
              </a:spcBef>
              <a:buChar char="–"/>
              <a:defRPr kumimoji="1" sz="2000">
                <a:solidFill>
                  <a:schemeClr val="tx1"/>
                </a:solidFill>
                <a:latin typeface="Times New Roman" pitchFamily="18" charset="0"/>
                <a:ea typeface="ＭＳ Ｐゴシック" pitchFamily="50" charset="-128"/>
              </a:defRPr>
            </a:lvl4pPr>
            <a:lvl5pPr marL="2057400" indent="-228600" algn="l"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marL="0" lvl="0" indent="0" algn="l" defTabSz="914400" rtl="0" fontAlgn="base">
              <a:lnSpc>
                <a:spcPts val="1400"/>
              </a:lnSpc>
              <a:spcAft>
                <a:spcPct val="0"/>
              </a:spcAft>
              <a:buNone/>
              <a:defRPr/>
            </a:pPr>
            <a:r>
              <a:rPr lang="vi" sz="1400" b="0" i="0" u="none" kern="1200" baseline="0" dirty="0">
                <a:solidFill>
                  <a:prstClr val="black"/>
                </a:solidFill>
                <a:latin typeface="Tahoma" panose="020B0604030504040204" pitchFamily="34" charset="0"/>
                <a:ea typeface="Tahoma" panose="020B0604030504040204" pitchFamily="34" charset="0"/>
                <a:cs typeface="Tahoma" panose="020B0604030504040204" pitchFamily="34" charset="0"/>
              </a:rPr>
              <a:t>(Ghi lại) Tool trực quan hóa gồm </a:t>
            </a:r>
            <a:r>
              <a:rPr kumimoji="1" lang="vi" sz="1400" b="0" i="0" u="none" strike="noStrike" kern="1200" cap="none" spc="0" normalizeH="0" baseline="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3 </a:t>
            </a:r>
            <a:r>
              <a:rPr kumimoji="1" lang="vi" sz="1400" b="0" i="0" u="none" strike="noStrike" kern="1200" cap="none" spc="0" normalizeH="0" baseline="0" dirty="0">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main </a:t>
            </a:r>
            <a:r>
              <a:rPr lang="vi" sz="1400" b="0" i="0" u="none" kern="1200" baseline="0" dirty="0">
                <a:solidFill>
                  <a:srgbClr val="00B0F0"/>
                </a:solidFill>
                <a:latin typeface="Tahoma" panose="020B0604030504040204" pitchFamily="34" charset="0"/>
                <a:ea typeface="Tahoma" panose="020B0604030504040204" pitchFamily="34" charset="0"/>
                <a:cs typeface="Tahoma" panose="020B0604030504040204" pitchFamily="34" charset="0"/>
              </a:rPr>
              <a:t>drawing</a:t>
            </a:r>
            <a:r>
              <a:rPr kumimoji="1" lang="vi" sz="1400" b="0" i="0" u="none" strike="noStrike" kern="1200" cap="none" spc="0" normalizeH="0" baseline="0" dirty="0">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window</a:t>
            </a:r>
            <a:r>
              <a:rPr kumimoji="1" lang="vi" sz="1400" b="0" i="0" u="none" strike="noStrike" kern="1200" cap="none" spc="0" normalizeH="0" baseline="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và 3 </a:t>
            </a:r>
            <a:r>
              <a:rPr kumimoji="1" lang="vi" sz="1400" b="0" i="0" u="none" strike="noStrike" kern="1200" cap="none" spc="0" normalizeH="0" baseline="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sub window</a:t>
            </a:r>
            <a:endParaRPr kumimoji="1" lang="vi" altLang="ja-JP" sz="1400" b="0" i="0" u="none" strike="noStrike" kern="120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lvl="0" indent="0" algn="l" defTabSz="914400" rtl="0" fontAlgn="base">
              <a:lnSpc>
                <a:spcPts val="1400"/>
              </a:lnSpc>
              <a:spcAft>
                <a:spcPct val="0"/>
              </a:spcAft>
              <a:buNone/>
              <a:defRPr/>
            </a:pPr>
            <a:r>
              <a:rPr lang="vi" sz="1400" b="0" i="0" u="none" kern="1200" baseline="0" dirty="0">
                <a:solidFill>
                  <a:srgbClr val="0070C0"/>
                </a:solidFill>
                <a:latin typeface="Tahoma" panose="020B0604030504040204" pitchFamily="34" charset="0"/>
                <a:ea typeface="Tahoma" panose="020B0604030504040204" pitchFamily="34" charset="0"/>
                <a:cs typeface="Tahoma" panose="020B0604030504040204" pitchFamily="34" charset="0"/>
              </a:rPr>
              <a:t>　Main</a:t>
            </a:r>
            <a:r>
              <a:rPr lang="vi" sz="1400" b="0" i="0" u="none" kern="1200" baseline="0" dirty="0">
                <a:solidFill>
                  <a:prstClr val="black"/>
                </a:solidFill>
                <a:latin typeface="Tahoma" panose="020B0604030504040204" pitchFamily="34" charset="0"/>
                <a:ea typeface="Tahoma" panose="020B0604030504040204" pitchFamily="34" charset="0"/>
                <a:cs typeface="Tahoma" panose="020B0604030504040204" pitchFamily="34" charset="0"/>
              </a:rPr>
              <a:t>: ①Window hiển thị bản đồ　　　　　 </a:t>
            </a:r>
            <a:r>
              <a:rPr kumimoji="1" lang="vi" sz="1400" b="0" i="0" u="none" strike="noStrike" kern="1200" cap="none" spc="0" normalizeH="0" baseline="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②Window hiển thị 3D point group　</a:t>
            </a:r>
            <a:r>
              <a:rPr lang="vi" sz="1400" b="0" i="0" u="none" kern="1200" baseline="0" dirty="0">
                <a:solidFill>
                  <a:prstClr val="black"/>
                </a:solidFill>
                <a:latin typeface="Tahoma" panose="020B0604030504040204" pitchFamily="34" charset="0"/>
                <a:ea typeface="Tahoma" panose="020B0604030504040204" pitchFamily="34" charset="0"/>
                <a:cs typeface="Tahoma" panose="020B0604030504040204" pitchFamily="34" charset="0"/>
              </a:rPr>
              <a:t>③Window hiển thị ảnh 2D　</a:t>
            </a:r>
            <a:endParaRPr kumimoji="1" lang="vi" altLang="ja-JP" sz="1400" b="0" i="0" u="none" strike="noStrike" kern="120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lvl="0" indent="0" algn="l" defTabSz="914400" rtl="0" fontAlgn="base">
              <a:lnSpc>
                <a:spcPts val="1400"/>
              </a:lnSpc>
              <a:spcAft>
                <a:spcPct val="0"/>
              </a:spcAft>
              <a:buNone/>
              <a:defRPr/>
            </a:pPr>
            <a:r>
              <a:rPr lang="vi" sz="1400" b="0" i="0" u="none" kern="1200" baseline="0" dirty="0">
                <a:solidFill>
                  <a:srgbClr val="00B050"/>
                </a:solidFill>
                <a:latin typeface="Tahoma" panose="020B0604030504040204" pitchFamily="34" charset="0"/>
                <a:ea typeface="Tahoma" panose="020B0604030504040204" pitchFamily="34" charset="0"/>
                <a:cs typeface="Tahoma" panose="020B0604030504040204" pitchFamily="34" charset="0"/>
              </a:rPr>
              <a:t>　Sub</a:t>
            </a:r>
            <a:r>
              <a:rPr lang="vi" sz="1400" b="0" i="0" u="none" kern="1200" baseline="0" dirty="0">
                <a:solidFill>
                  <a:prstClr val="black"/>
                </a:solidFill>
                <a:latin typeface="Tahoma" panose="020B0604030504040204" pitchFamily="34" charset="0"/>
                <a:ea typeface="Tahoma" panose="020B0604030504040204" pitchFamily="34" charset="0"/>
                <a:cs typeface="Tahoma" panose="020B0604030504040204" pitchFamily="34" charset="0"/>
              </a:rPr>
              <a:t>　: ④Window button chức năng tạm thời　  ⑤Window vẽ bản đồ　　　　　⑥Window thông tin vẽ 3D</a:t>
            </a:r>
            <a:endParaRPr lang="vi" altLang="ja-JP" sz="1400" kern="12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6" name="テキスト ボックス 5"/>
          <p:cNvSpPr txBox="1"/>
          <p:nvPr/>
        </p:nvSpPr>
        <p:spPr>
          <a:xfrm>
            <a:off x="7174404" y="4700975"/>
            <a:ext cx="2104846" cy="133369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vi" sz="1600" b="0" i="0" u="none" strike="noStrike" cap="none" spc="0" normalizeH="0" baseline="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Ghi lại)　</a:t>
            </a:r>
            <a:endParaRPr kumimoji="0" lang="vi" altLang="ja-JP" sz="16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a:p>
            <a:pPr marL="0" marR="0" indent="0" algn="l" defTabSz="457200" rtl="0" fontAlgn="auto" latinLnBrk="1" hangingPunct="0">
              <a:lnSpc>
                <a:spcPct val="100000"/>
              </a:lnSpc>
              <a:spcBef>
                <a:spcPts val="0"/>
              </a:spcBef>
              <a:spcAft>
                <a:spcPts val="0"/>
              </a:spcAft>
              <a:buClrTx/>
              <a:buSzTx/>
              <a:buFontTx/>
              <a:buNone/>
              <a:tabLst/>
            </a:pPr>
            <a:r>
              <a:rPr kumimoji="0" lang="vi" sz="1600" b="0" i="0" u="none" strike="noStrike" cap="none" spc="0" normalizeH="0" baseline="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　Ví dụ điểm: Cột điện</a:t>
            </a:r>
            <a:endParaRPr kumimoji="0" lang="vi" altLang="ja-JP" sz="16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endParaRPr>
          </a:p>
          <a:p>
            <a:pPr marL="0" marR="0" indent="0" algn="l" defTabSz="457200" rtl="0" fontAlgn="auto" latinLnBrk="1" hangingPunct="0">
              <a:lnSpc>
                <a:spcPct val="100000"/>
              </a:lnSpc>
              <a:spcBef>
                <a:spcPts val="0"/>
              </a:spcBef>
              <a:spcAft>
                <a:spcPts val="0"/>
              </a:spcAft>
              <a:buClrTx/>
              <a:buSzTx/>
              <a:buFontTx/>
              <a:buNone/>
              <a:tabLst/>
            </a:pPr>
            <a:r>
              <a:rPr lang="vi" sz="1600" b="0" i="0" u="none" baseline="0">
                <a:solidFill>
                  <a:srgbClr val="000000"/>
                </a:solidFill>
                <a:latin typeface="Tahoma" panose="020B0604030504040204" pitchFamily="34" charset="0"/>
                <a:ea typeface="Tahoma" panose="020B0604030504040204" pitchFamily="34" charset="0"/>
                <a:cs typeface="Tahoma" panose="020B0604030504040204" pitchFamily="34" charset="0"/>
              </a:rPr>
              <a:t>　Ví dụ line: Cable</a:t>
            </a:r>
            <a:endParaRPr lang="vi" altLang="ja-JP" sz="16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marR="0" indent="0" algn="l" defTabSz="457200" rtl="0" fontAlgn="auto" latinLnBrk="1" hangingPunct="0">
              <a:lnSpc>
                <a:spcPct val="100000"/>
              </a:lnSpc>
              <a:spcBef>
                <a:spcPts val="0"/>
              </a:spcBef>
              <a:spcAft>
                <a:spcPts val="0"/>
              </a:spcAft>
              <a:buClrTx/>
              <a:buSzTx/>
              <a:buFontTx/>
              <a:buNone/>
              <a:tabLst/>
            </a:pPr>
            <a:r>
              <a:rPr kumimoji="0" lang="vi" sz="1600" b="0" i="0" u="none" strike="noStrike" cap="none" spc="0" normalizeH="0" baseline="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ヒラギノ角ゴ StdN W8"/>
              </a:rPr>
              <a:t>　Ví dụ area: Khu vực đường</a:t>
            </a:r>
          </a:p>
        </p:txBody>
      </p:sp>
      <p:sp>
        <p:nvSpPr>
          <p:cNvPr id="7" name="タイトル 1"/>
          <p:cNvSpPr>
            <a:spLocks noGrp="1"/>
          </p:cNvSpPr>
          <p:nvPr>
            <p:ph type="title"/>
          </p:nvPr>
        </p:nvSpPr>
        <p:spPr>
          <a:xfrm>
            <a:off x="495300" y="228268"/>
            <a:ext cx="7422029" cy="418058"/>
          </a:xfrm>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Use case 1 A	(Hệ basic)</a:t>
            </a:r>
            <a:endParaRPr kumimoji="1" lang="vi"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7239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Use case 1 A	(Hệ basic)</a:t>
            </a:r>
          </a:p>
        </p:txBody>
      </p:sp>
      <p:sp>
        <p:nvSpPr>
          <p:cNvPr id="4" name="コンテンツ プレースホルダー 3"/>
          <p:cNvSpPr>
            <a:spLocks noGrp="1"/>
          </p:cNvSpPr>
          <p:nvPr>
            <p:ph idx="1"/>
          </p:nvPr>
        </p:nvSpPr>
        <p:spPr>
          <a:xfrm>
            <a:off x="506506" y="1067354"/>
            <a:ext cx="8915400" cy="5540479"/>
          </a:xfrm>
        </p:spPr>
        <p:txBody>
          <a:bodyPr/>
          <a:lstStyle/>
          <a:p>
            <a:pPr algn="l" rtl="0"/>
            <a:r>
              <a:rPr kumimoji="1" lang="vi" sz="1800" b="0" i="0" u="none" baseline="0" dirty="0">
                <a:latin typeface="Tahoma" panose="020B0604030504040204" pitchFamily="34" charset="0"/>
                <a:ea typeface="Tahoma" panose="020B0604030504040204" pitchFamily="34" charset="0"/>
                <a:cs typeface="Tahoma" panose="020B0604030504040204" pitchFamily="34" charset="0"/>
              </a:rPr>
              <a:t>3.　(User) Input thao tác</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1800" b="0" i="0" u="none" baseline="0" dirty="0">
                <a:latin typeface="Tahoma" panose="020B0604030504040204" pitchFamily="34" charset="0"/>
                <a:ea typeface="Tahoma" panose="020B0604030504040204" pitchFamily="34" charset="0"/>
                <a:cs typeface="Tahoma" panose="020B0604030504040204" pitchFamily="34" charset="0"/>
              </a:rPr>
              <a:t>Click điểm quỹ tích MMS trên ①Window hiển thị bản đồ (get tọa độ X,Y)</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1800" b="0" i="0" u="none" baseline="0" dirty="0">
                <a:latin typeface="Tahoma" panose="020B0604030504040204" pitchFamily="34" charset="0"/>
                <a:ea typeface="Tahoma" panose="020B0604030504040204" pitchFamily="34" charset="0"/>
                <a:cs typeface="Tahoma" panose="020B0604030504040204" pitchFamily="34" charset="0"/>
              </a:rPr>
              <a:t>Chỉ định phạm vi khu vực chú ý (VD: Trong vòng R[m])</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800" b="0" i="0" u="none" baseline="0" dirty="0">
                <a:latin typeface="Tahoma" panose="020B0604030504040204" pitchFamily="34" charset="0"/>
                <a:ea typeface="Tahoma" panose="020B0604030504040204" pitchFamily="34" charset="0"/>
                <a:cs typeface="Tahoma" panose="020B0604030504040204" pitchFamily="34" charset="0"/>
              </a:rPr>
              <a:t>4.　(Hệ thống) Xác định và input thông tin 3D sẽ vẽ</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1464192" lvl="2" indent="-514350" algn="l" rtl="0">
              <a:buFont typeface="Arial" panose="020B0604020202020204" pitchFamily="34" charset="0"/>
              <a:buChar char="•"/>
            </a:pPr>
            <a:r>
              <a:rPr kumimoji="1" lang="vi" sz="1800" b="0" i="0" u="none" baseline="0" dirty="0">
                <a:latin typeface="Tahoma" panose="020B0604030504040204" pitchFamily="34" charset="0"/>
                <a:ea typeface="Tahoma" panose="020B0604030504040204" pitchFamily="34" charset="0"/>
                <a:cs typeface="Tahoma" panose="020B0604030504040204" pitchFamily="34" charset="0"/>
              </a:rPr>
              <a:t>Đọc file point group trong khu vực chú ý</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1464192" lvl="2" indent="-514350" algn="l" rtl="0">
              <a:buFont typeface="Arial" panose="020B0604020202020204" pitchFamily="34" charset="0"/>
              <a:buChar char="•"/>
            </a:pPr>
            <a:r>
              <a:rPr kumimoji="1" lang="vi" sz="1800" b="0" i="0" u="none" baseline="0" dirty="0">
                <a:latin typeface="Tahoma" panose="020B0604030504040204" pitchFamily="34" charset="0"/>
                <a:ea typeface="Tahoma" panose="020B0604030504040204" pitchFamily="34" charset="0"/>
                <a:cs typeface="Tahoma" panose="020B0604030504040204" pitchFamily="34" charset="0"/>
              </a:rPr>
              <a:t>Xác định 3D model trong khu vực chú ý</a:t>
            </a:r>
            <a:endParaRPr kumimoji="1" lang="vi" altLang="ja-JP" sz="1800" dirty="0">
              <a:latin typeface="Tahoma" panose="020B0604030504040204" pitchFamily="34" charset="0"/>
              <a:ea typeface="Tahoma" panose="020B0604030504040204" pitchFamily="34" charset="0"/>
              <a:cs typeface="Tahoma" panose="020B0604030504040204" pitchFamily="34" charset="0"/>
            </a:endParaRPr>
          </a:p>
          <a:p>
            <a:pPr marL="1464192" lvl="2" indent="-514350" algn="l" rtl="0">
              <a:buFont typeface="Arial" panose="020B0604020202020204" pitchFamily="34" charset="0"/>
              <a:buChar char="•"/>
            </a:pP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800" b="0" i="0" u="none" baseline="0" dirty="0">
                <a:latin typeface="Tahoma" panose="020B0604030504040204" pitchFamily="34" charset="0"/>
                <a:ea typeface="Tahoma" panose="020B0604030504040204" pitchFamily="34" charset="0"/>
                <a:cs typeface="Tahoma" panose="020B0604030504040204" pitchFamily="34" charset="0"/>
              </a:rPr>
              <a:t>5.　(Hệ thống) Vẽ vào ①Window hiển thị bản đồ</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800100" lvl="1" indent="-342900" algn="l" rtl="0">
              <a:buFont typeface="Arial" panose="020B0604020202020204" pitchFamily="34" charset="0"/>
              <a:buChar char="•"/>
            </a:pPr>
            <a:r>
              <a:rPr kumimoji="1" lang="vi" sz="1800" b="0" i="0" u="none" baseline="0" dirty="0">
                <a:latin typeface="Tahoma" panose="020B0604030504040204" pitchFamily="34" charset="0"/>
                <a:ea typeface="Tahoma" panose="020B0604030504040204" pitchFamily="34" charset="0"/>
                <a:cs typeface="Tahoma" panose="020B0604030504040204" pitchFamily="34" charset="0"/>
              </a:rPr>
              <a:t>Hiển thị mark xe vào vị trí đã chỉ định</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800100" lvl="1" indent="-342900" algn="l" rtl="0">
              <a:buFont typeface="Arial" panose="020B0604020202020204" pitchFamily="34" charset="0"/>
              <a:buChar char="•"/>
            </a:pP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800" b="0" i="0" u="none" baseline="0" dirty="0">
                <a:latin typeface="Tahoma" panose="020B0604030504040204" pitchFamily="34" charset="0"/>
                <a:ea typeface="Tahoma" panose="020B0604030504040204" pitchFamily="34" charset="0"/>
                <a:cs typeface="Tahoma" panose="020B0604030504040204" pitchFamily="34" charset="0"/>
              </a:rPr>
              <a:t>6.　(Hệ thống) Vẽ vào ②Window hiển thị 3D point group</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1464192" lvl="2" indent="-514350" algn="l" rtl="0">
              <a:buFont typeface="Arial" panose="020B0604020202020204" pitchFamily="34" charset="0"/>
              <a:buChar char="•"/>
            </a:pPr>
            <a:r>
              <a:rPr kumimoji="1" lang="vi" sz="1800" b="0" i="0" u="none" baseline="0" dirty="0">
                <a:latin typeface="Tahoma" panose="020B0604030504040204" pitchFamily="34" charset="0"/>
                <a:ea typeface="Tahoma" panose="020B0604030504040204" pitchFamily="34" charset="0"/>
                <a:cs typeface="Tahoma" panose="020B0604030504040204" pitchFamily="34" charset="0"/>
              </a:rPr>
              <a:t>3D point group</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1464192" lvl="2" indent="-514350" algn="l" rtl="0">
              <a:buFont typeface="Arial" panose="020B0604020202020204" pitchFamily="34" charset="0"/>
              <a:buChar char="•"/>
            </a:pPr>
            <a:r>
              <a:rPr kumimoji="1" lang="vi" sz="1800" b="0" i="0" u="none" baseline="0" dirty="0">
                <a:latin typeface="Tahoma" panose="020B0604030504040204" pitchFamily="34" charset="0"/>
                <a:ea typeface="Tahoma" panose="020B0604030504040204" pitchFamily="34" charset="0"/>
                <a:cs typeface="Tahoma" panose="020B0604030504040204" pitchFamily="34" charset="0"/>
              </a:rPr>
              <a:t>3D model (3 loại: hình trụ, đường thẳng đã được liên kết, mặt phẳng (hình chữ nhật))</a:t>
            </a: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pPr marL="514350" indent="-514350" algn="l" rtl="0">
              <a:buFont typeface="+mj-lt"/>
              <a:buAutoNum type="arabicPeriod"/>
            </a:pPr>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ja-JP" sz="18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en-US" sz="1800" dirty="0">
              <a:latin typeface="Tahoma" panose="020B0604030504040204" pitchFamily="34" charset="0"/>
              <a:ea typeface="Tahoma" panose="020B0604030504040204" pitchFamily="34" charset="0"/>
              <a:cs typeface="Tahoma" panose="020B0604030504040204" pitchFamily="34" charset="0"/>
            </a:endParaRPr>
          </a:p>
        </p:txBody>
      </p:sp>
      <p:grpSp>
        <p:nvGrpSpPr>
          <p:cNvPr id="5" name="グループ化 4"/>
          <p:cNvGrpSpPr/>
          <p:nvPr/>
        </p:nvGrpSpPr>
        <p:grpSpPr>
          <a:xfrm>
            <a:off x="8644848" y="3800198"/>
            <a:ext cx="651304" cy="664907"/>
            <a:chOff x="1736124" y="8781588"/>
            <a:chExt cx="601204" cy="664907"/>
          </a:xfrm>
        </p:grpSpPr>
        <p:pic>
          <p:nvPicPr>
            <p:cNvPr id="6" name="Picture 2" descr="C:\Users\niigaki\AppData\Local\Microsoft\Windows\Temporary Internet Files\Content.IE5\KXQ486ZW\lgi01a2014010304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124" y="8929248"/>
              <a:ext cx="601204" cy="5172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niigaki\AppData\Local\Microsoft\Windows\Temporary Internet Files\Content.IE5\XBKO6ME0\sgi01a2014031602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4313" y="8781588"/>
              <a:ext cx="154722" cy="154722"/>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正方形/長方形 2"/>
          <p:cNvSpPr/>
          <p:nvPr/>
        </p:nvSpPr>
        <p:spPr>
          <a:xfrm>
            <a:off x="8608863" y="4606345"/>
            <a:ext cx="723275" cy="276999"/>
          </a:xfrm>
          <a:prstGeom prst="rect">
            <a:avLst/>
          </a:prstGeom>
        </p:spPr>
        <p:txBody>
          <a:bodyPr wrap="none">
            <a:spAutoFit/>
          </a:bodyPr>
          <a:lstStyle/>
          <a:p>
            <a:pPr rtl="0"/>
            <a:r>
              <a:rPr kumimoji="1" lang="vi" b="0" i="0" u="none" baseline="0">
                <a:latin typeface="Tahoma" panose="020B0604030504040204" pitchFamily="34" charset="0"/>
                <a:ea typeface="Tahoma" panose="020B0604030504040204" pitchFamily="34" charset="0"/>
                <a:cs typeface="Tahoma" panose="020B0604030504040204" pitchFamily="34" charset="0"/>
              </a:rPr>
              <a:t>Mark xe</a:t>
            </a:r>
            <a:endParaRPr lang="vi"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2545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Use case 1 B	(Hệ basic)</a:t>
            </a:r>
          </a:p>
        </p:txBody>
      </p:sp>
      <p:sp>
        <p:nvSpPr>
          <p:cNvPr id="4" name="コンテンツ プレースホルダー 3"/>
          <p:cNvSpPr>
            <a:spLocks noGrp="1"/>
          </p:cNvSpPr>
          <p:nvPr>
            <p:ph idx="1"/>
          </p:nvPr>
        </p:nvSpPr>
        <p:spPr>
          <a:xfrm>
            <a:off x="704920" y="1179500"/>
            <a:ext cx="8915400" cy="5040560"/>
          </a:xfrm>
        </p:spPr>
        <p:txBody>
          <a:bodyPr/>
          <a:lstStyle/>
          <a:p>
            <a:pPr marL="514350" indent="-514350" algn="l" rtl="0">
              <a:buFont typeface="+mj-lt"/>
              <a:buAutoNum type="arabicPeriod"/>
            </a:pPr>
            <a:r>
              <a:rPr kumimoji="1" lang="vi" sz="2000" b="0" i="0" u="none" baseline="0">
                <a:latin typeface="Tahoma" panose="020B0604030504040204" pitchFamily="34" charset="0"/>
                <a:ea typeface="Tahoma" panose="020B0604030504040204" pitchFamily="34" charset="0"/>
                <a:cs typeface="Tahoma" panose="020B0604030504040204" pitchFamily="34" charset="0"/>
              </a:rPr>
              <a:t>Đọc data</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marL="514350" indent="-514350" algn="l" rtl="0">
              <a:buFont typeface="+mj-lt"/>
              <a:buAutoNum type="arabicPeriod"/>
            </a:pPr>
            <a:r>
              <a:rPr kumimoji="1" lang="vi" sz="2000" b="0" i="0" u="none" baseline="0">
                <a:latin typeface="Tahoma" panose="020B0604030504040204" pitchFamily="34" charset="0"/>
                <a:ea typeface="Tahoma" panose="020B0604030504040204" pitchFamily="34" charset="0"/>
                <a:cs typeface="Tahoma" panose="020B0604030504040204" pitchFamily="34" charset="0"/>
              </a:rPr>
              <a:t>Hiển thị data</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2000" b="0" i="0" u="none" baseline="0">
                <a:latin typeface="Tahoma" panose="020B0604030504040204" pitchFamily="34" charset="0"/>
                <a:ea typeface="Tahoma" panose="020B0604030504040204" pitchFamily="34" charset="0"/>
                <a:cs typeface="Tahoma" panose="020B0604030504040204" pitchFamily="34" charset="0"/>
              </a:rPr>
              <a:t>Do giống với use case 1 A nên lược bỏ</a:t>
            </a:r>
            <a:endParaRPr kumimoji="1" lang="vi" altLang="ja-JP" sz="20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176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kumimoji="1" lang="vi" b="0" i="0" u="none" baseline="0">
                <a:latin typeface="Tahoma" panose="020B0604030504040204" pitchFamily="34" charset="0"/>
                <a:ea typeface="Tahoma" panose="020B0604030504040204" pitchFamily="34" charset="0"/>
                <a:cs typeface="Tahoma" panose="020B0604030504040204" pitchFamily="34" charset="0"/>
              </a:rPr>
              <a:t>Use case 1 B	(Hệ basic)</a:t>
            </a:r>
          </a:p>
        </p:txBody>
      </p:sp>
      <p:sp>
        <p:nvSpPr>
          <p:cNvPr id="4" name="コンテンツ プレースホルダー 3"/>
          <p:cNvSpPr>
            <a:spLocks noGrp="1"/>
          </p:cNvSpPr>
          <p:nvPr>
            <p:ph idx="1"/>
          </p:nvPr>
        </p:nvSpPr>
        <p:spPr/>
        <p:txBody>
          <a:bodyPr/>
          <a:lstStyle/>
          <a:p>
            <a:pPr algn="l" rtl="0"/>
            <a:r>
              <a:rPr kumimoji="1" lang="vi" sz="1600" b="0" i="0" u="none" baseline="0" dirty="0">
                <a:latin typeface="Tahoma" panose="020B0604030504040204" pitchFamily="34" charset="0"/>
                <a:ea typeface="Tahoma" panose="020B0604030504040204" pitchFamily="34" charset="0"/>
                <a:cs typeface="Tahoma" panose="020B0604030504040204" pitchFamily="34" charset="0"/>
              </a:rPr>
              <a:t>3.　(User) Input thao tác</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1600" b="0" i="0" u="none" baseline="0" dirty="0">
                <a:latin typeface="Tahoma" panose="020B0604030504040204" pitchFamily="34" charset="0"/>
                <a:ea typeface="Tahoma" panose="020B0604030504040204" pitchFamily="34" charset="0"/>
                <a:cs typeface="Tahoma" panose="020B0604030504040204" pitchFamily="34" charset="0"/>
              </a:rPr>
              <a:t>Click 2 điểm quỹ tích MMS trên ①Window hiển thị bản đồ (get tọa độ X,Y)</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lvl="2" indent="0" algn="l" rtl="0">
              <a:buNone/>
            </a:pPr>
            <a:r>
              <a:rPr kumimoji="1" lang="vi" sz="1600" b="0" i="0" u="none" baseline="0" dirty="0">
                <a:latin typeface="Tahoma" panose="020B0604030504040204" pitchFamily="34" charset="0"/>
                <a:ea typeface="Tahoma" panose="020B0604030504040204" pitchFamily="34" charset="0"/>
                <a:cs typeface="Tahoma" panose="020B0604030504040204" pitchFamily="34" charset="0"/>
              </a:rPr>
              <a:t>Set điểm thứ 1 là vị trí bắt đầu, điểm thứ 2 là vị trí kết thúc</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r>
              <a:rPr kumimoji="1" lang="vi" sz="1600" b="0" i="0" u="none" baseline="0" dirty="0">
                <a:latin typeface="Tahoma" panose="020B0604030504040204" pitchFamily="34" charset="0"/>
                <a:ea typeface="Tahoma" panose="020B0604030504040204" pitchFamily="34" charset="0"/>
                <a:cs typeface="Tahoma" panose="020B0604030504040204" pitchFamily="34" charset="0"/>
              </a:rPr>
              <a:t>Chỉ định phạm vi khu vực chú ý (Chỉ định bằng giá trị số. VD: Trong vòng R[m])</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gn="l" rtl="0">
              <a:buFont typeface="Arial" panose="020B0604020202020204" pitchFamily="34" charset="0"/>
              <a:buChar char="•"/>
            </a:pP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600" b="0" i="0" u="none" baseline="0" dirty="0">
                <a:latin typeface="Tahoma" panose="020B0604030504040204" pitchFamily="34" charset="0"/>
                <a:ea typeface="Tahoma" panose="020B0604030504040204" pitchFamily="34" charset="0"/>
                <a:cs typeface="Tahoma" panose="020B0604030504040204" pitchFamily="34" charset="0"/>
              </a:rPr>
              <a:t>4.　(Hệ thống) Xử lý repeat</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600" b="0" i="0" u="none" baseline="0" dirty="0">
                <a:latin typeface="Tahoma" panose="020B0604030504040204" pitchFamily="34" charset="0"/>
                <a:ea typeface="Tahoma" panose="020B0604030504040204" pitchFamily="34" charset="0"/>
                <a:cs typeface="Tahoma" panose="020B0604030504040204" pitchFamily="34" charset="0"/>
              </a:rPr>
              <a:t>　Thực hiện xử lý ở giữa 2 điểm đã chỉ định xử lý 5～9 dưới đây.</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600" b="0" i="0" u="none" baseline="0" dirty="0">
                <a:latin typeface="Tahoma" panose="020B0604030504040204" pitchFamily="34" charset="0"/>
                <a:ea typeface="Tahoma" panose="020B0604030504040204" pitchFamily="34" charset="0"/>
                <a:cs typeface="Tahoma" panose="020B0604030504040204" pitchFamily="34" charset="0"/>
              </a:rPr>
              <a:t>5.　(Hệ thống) Quyết định vị trí xe và khu vực chú ý</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algn="l" rtl="0"/>
            <a:r>
              <a:rPr kumimoji="1" lang="vi" sz="1600" b="0" i="0" u="none" baseline="0" dirty="0">
                <a:latin typeface="Tahoma" panose="020B0604030504040204" pitchFamily="34" charset="0"/>
                <a:ea typeface="Tahoma" panose="020B0604030504040204" pitchFamily="34" charset="0"/>
                <a:cs typeface="Tahoma" panose="020B0604030504040204" pitchFamily="34" charset="0"/>
              </a:rPr>
              <a:t>　　Set bán kính R[m] làm khu vực chú ý từ tọa độ điểm quỹ tích MMS thứ i từ vị trí bắt đầu.</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ja-JP" sz="1600" dirty="0">
              <a:latin typeface="Tahoma" panose="020B0604030504040204" pitchFamily="34" charset="0"/>
              <a:ea typeface="Tahoma" panose="020B0604030504040204" pitchFamily="34" charset="0"/>
              <a:cs typeface="Tahoma" panose="020B0604030504040204" pitchFamily="34" charset="0"/>
            </a:endParaRPr>
          </a:p>
          <a:p>
            <a:pPr algn="l" rtl="0"/>
            <a:r>
              <a:rPr kumimoji="1" lang="vi" sz="1600" b="0" i="0" u="none" baseline="0" dirty="0">
                <a:latin typeface="Tahoma" panose="020B0604030504040204" pitchFamily="34" charset="0"/>
                <a:ea typeface="Tahoma" panose="020B0604030504040204" pitchFamily="34" charset="0"/>
                <a:cs typeface="Tahoma" panose="020B0604030504040204" pitchFamily="34" charset="0"/>
              </a:rPr>
              <a:t>6.　(Hệ thống) Xác định và input thông tin 3D sẽ vẽ</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marL="1464192" lvl="2" indent="-514350" algn="l" rtl="0">
              <a:buFont typeface="Arial" panose="020B0604020202020204" pitchFamily="34" charset="0"/>
              <a:buChar char="•"/>
            </a:pPr>
            <a:r>
              <a:rPr kumimoji="1" lang="vi" sz="1600" b="0" i="0" u="none" baseline="0" dirty="0">
                <a:latin typeface="Tahoma" panose="020B0604030504040204" pitchFamily="34" charset="0"/>
                <a:ea typeface="Tahoma" panose="020B0604030504040204" pitchFamily="34" charset="0"/>
                <a:cs typeface="Tahoma" panose="020B0604030504040204" pitchFamily="34" charset="0"/>
              </a:rPr>
              <a:t>Đọc file point group trong khu vực chú ý</a:t>
            </a:r>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pPr marL="1464192" lvl="2" indent="-514350" algn="l" rtl="0">
              <a:buFont typeface="Arial" panose="020B0604020202020204" pitchFamily="34" charset="0"/>
              <a:buChar char="•"/>
            </a:pPr>
            <a:r>
              <a:rPr kumimoji="1" lang="vi" sz="1600" b="0" i="0" u="none" baseline="0" dirty="0">
                <a:latin typeface="Tahoma" panose="020B0604030504040204" pitchFamily="34" charset="0"/>
                <a:ea typeface="Tahoma" panose="020B0604030504040204" pitchFamily="34" charset="0"/>
                <a:cs typeface="Tahoma" panose="020B0604030504040204" pitchFamily="34" charset="0"/>
              </a:rPr>
              <a:t>Xác định 3D model trong khu vực chú ý</a:t>
            </a:r>
            <a:endParaRPr kumimoji="1" lang="vi" altLang="ja-JP" sz="1600" dirty="0">
              <a:latin typeface="Tahoma" panose="020B0604030504040204" pitchFamily="34" charset="0"/>
              <a:ea typeface="Tahoma" panose="020B0604030504040204" pitchFamily="34" charset="0"/>
              <a:cs typeface="Tahoma" panose="020B0604030504040204" pitchFamily="34" charset="0"/>
            </a:endParaRPr>
          </a:p>
          <a:p>
            <a:endParaRPr kumimoji="1" lang="vi" altLang="ja-JP" sz="1600" dirty="0" smtClean="0">
              <a:latin typeface="Tahoma" panose="020B0604030504040204" pitchFamily="34" charset="0"/>
              <a:ea typeface="Tahoma" panose="020B0604030504040204" pitchFamily="34" charset="0"/>
              <a:cs typeface="Tahoma" panose="020B0604030504040204" pitchFamily="34" charset="0"/>
            </a:endParaRPr>
          </a:p>
          <a:p>
            <a:endParaRPr kumimoji="1" lang="vi" alt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750817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ap="flat">
          <a:solidFill>
            <a:schemeClr val="tx1"/>
          </a:solid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1" hangingPunct="0">
          <a:lnSpc>
            <a:spcPct val="100000"/>
          </a:lnSpc>
          <a:spcBef>
            <a:spcPts val="0"/>
          </a:spcBef>
          <a:spcAft>
            <a:spcPts val="0"/>
          </a:spcAft>
          <a:buClrTx/>
          <a:buSzTx/>
          <a:buFontTx/>
          <a:buNone/>
          <a:tabLst/>
          <a:defRPr kumimoji="0" sz="1400" b="0" i="0" u="none" strike="noStrike" cap="none" spc="0" normalizeH="0" baseline="0" dirty="0" smtClean="0">
            <a:ln>
              <a:noFill/>
            </a:ln>
            <a:solidFill>
              <a:srgbClr val="000000"/>
            </a:solidFill>
            <a:effectLst/>
            <a:uFillTx/>
            <a:latin typeface="HGP創英角ｺﾞｼｯｸUB" pitchFamily="50" charset="-128"/>
            <a:ea typeface="HGP創英角ｺﾞｼｯｸUB" pitchFamily="50" charset="-128"/>
            <a:sym typeface="ヒラギノ角ゴ StdN W8"/>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none" lIns="50800" tIns="50800" rIns="50800" bIns="50800"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600" b="0" i="0" u="none" strike="noStrike" cap="none" spc="0" normalizeH="0" baseline="0" dirty="0" smtClean="0">
            <a:ln>
              <a:noFill/>
            </a:ln>
            <a:solidFill>
              <a:srgbClr val="000000"/>
            </a:solidFill>
            <a:effectLst/>
            <a:uFillTx/>
            <a:latin typeface="HGP創英角ｺﾞｼｯｸUB" pitchFamily="50" charset="-128"/>
            <a:ea typeface="HGP創英角ｺﾞｼｯｸUB" pitchFamily="50" charset="-128"/>
            <a:sym typeface="ヒラギノ角ゴ StdN W8"/>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ヒラギノ角ゴ StdN W8"/>
            <a:ea typeface="ヒラギノ角ゴ StdN W8"/>
            <a:cs typeface="ヒラギノ角ゴ StdN W8"/>
            <a:sym typeface="ヒラギノ角ゴ StdN W8"/>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ヒラギノ角ゴ StdN W8"/>
            <a:ea typeface="ヒラギノ角ゴ StdN W8"/>
            <a:cs typeface="ヒラギノ角ゴ StdN W8"/>
            <a:sym typeface="ヒラギノ角ゴ StdN W8"/>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34537</TotalTime>
  <Words>1121</Words>
  <Application>Microsoft Office PowerPoint</Application>
  <PresentationFormat>A4 Paper (210x297 mm)</PresentationFormat>
  <Paragraphs>264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White</vt:lpstr>
      <vt:lpstr>Về liên kết giữa bản đồ, ảnh và thông tin 3D</vt:lpstr>
      <vt:lpstr>Record of change</vt:lpstr>
      <vt:lpstr>Về tài liệu này</vt:lpstr>
      <vt:lpstr>PowerPoint Presentation</vt:lpstr>
      <vt:lpstr>Use case</vt:lpstr>
      <vt:lpstr>Use case 1 A (Hệ basic)</vt:lpstr>
      <vt:lpstr>Use case 1 A (Hệ basic)</vt:lpstr>
      <vt:lpstr>Use case 1 B (Hệ basic)</vt:lpstr>
      <vt:lpstr>Use case 1 B (Hệ basic)</vt:lpstr>
      <vt:lpstr>Use case 1 B (Hệ basic)</vt:lpstr>
      <vt:lpstr>(Bổ sung)　Sơ đồ hình ảnh của use case 1B</vt:lpstr>
      <vt:lpstr>(Refer) Về data đính kèm</vt:lpstr>
      <vt:lpstr>(Refer) Về file đính kèm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kent</dc:creator>
  <cp:lastModifiedBy>Nguyen Thi Hong (FSU11.JCD.HN)</cp:lastModifiedBy>
  <cp:revision>515</cp:revision>
  <cp:lastPrinted>2017-01-10T05:04:20Z</cp:lastPrinted>
  <dcterms:modified xsi:type="dcterms:W3CDTF">2017-09-19T09:59:15Z</dcterms:modified>
</cp:coreProperties>
</file>