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4"/>
  </p:notesMasterIdLst>
  <p:sldIdLst>
    <p:sldId id="256" r:id="rId2"/>
    <p:sldId id="258" r:id="rId3"/>
    <p:sldId id="261" r:id="rId4"/>
    <p:sldId id="263" r:id="rId5"/>
    <p:sldId id="286" r:id="rId6"/>
    <p:sldId id="264" r:id="rId7"/>
    <p:sldId id="287" r:id="rId8"/>
    <p:sldId id="288" r:id="rId9"/>
    <p:sldId id="289" r:id="rId10"/>
    <p:sldId id="281" r:id="rId11"/>
    <p:sldId id="290" r:id="rId12"/>
    <p:sldId id="280" r:id="rId13"/>
  </p:sldIdLst>
  <p:sldSz cx="9144000" cy="5143500" type="screen16x9"/>
  <p:notesSz cx="6858000" cy="9144000"/>
  <p:embeddedFontLst>
    <p:embeddedFont>
      <p:font typeface="Titillium Web"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31ED368-71C2-4A5D-8D22-5BFE5AE4CFF0}">
  <a:tblStyle styleId="{C31ED368-71C2-4A5D-8D22-5BFE5AE4CFF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13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3745800"/>
          </a:xfrm>
          <a:prstGeom prst="rect">
            <a:avLst/>
          </a:prstGeom>
          <a:solidFill>
            <a:srgbClr val="FF0040">
              <a:alpha val="81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9000" y="1920450"/>
            <a:ext cx="54300" cy="1191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12;p2"/>
          <p:cNvSpPr txBox="1">
            <a:spLocks noGrp="1"/>
          </p:cNvSpPr>
          <p:nvPr>
            <p:ph type="ctrTitle"/>
          </p:nvPr>
        </p:nvSpPr>
        <p:spPr>
          <a:xfrm>
            <a:off x="685800" y="1915625"/>
            <a:ext cx="54123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4800"/>
              <a:buNone/>
              <a:defRPr sz="4800">
                <a:solidFill>
                  <a:srgbClr val="FFFFFF"/>
                </a:solidFill>
              </a:defRPr>
            </a:lvl2pPr>
            <a:lvl3pPr lvl="2">
              <a:spcBef>
                <a:spcPts val="0"/>
              </a:spcBef>
              <a:spcAft>
                <a:spcPts val="0"/>
              </a:spcAft>
              <a:buClr>
                <a:srgbClr val="FFFFFF"/>
              </a:buClr>
              <a:buSzPts val="4800"/>
              <a:buNone/>
              <a:defRPr sz="4800">
                <a:solidFill>
                  <a:srgbClr val="FFFFFF"/>
                </a:solidFill>
              </a:defRPr>
            </a:lvl3pPr>
            <a:lvl4pPr lvl="3">
              <a:spcBef>
                <a:spcPts val="0"/>
              </a:spcBef>
              <a:spcAft>
                <a:spcPts val="0"/>
              </a:spcAft>
              <a:buClr>
                <a:srgbClr val="FFFFFF"/>
              </a:buClr>
              <a:buSzPts val="4800"/>
              <a:buNone/>
              <a:defRPr sz="4800">
                <a:solidFill>
                  <a:srgbClr val="FFFFFF"/>
                </a:solidFill>
              </a:defRPr>
            </a:lvl4pPr>
            <a:lvl5pPr lvl="4">
              <a:spcBef>
                <a:spcPts val="0"/>
              </a:spcBef>
              <a:spcAft>
                <a:spcPts val="0"/>
              </a:spcAft>
              <a:buClr>
                <a:srgbClr val="FFFFFF"/>
              </a:buClr>
              <a:buSzPts val="4800"/>
              <a:buNone/>
              <a:defRPr sz="4800">
                <a:solidFill>
                  <a:srgbClr val="FFFFFF"/>
                </a:solidFill>
              </a:defRPr>
            </a:lvl5pPr>
            <a:lvl6pPr lvl="5">
              <a:spcBef>
                <a:spcPts val="0"/>
              </a:spcBef>
              <a:spcAft>
                <a:spcPts val="0"/>
              </a:spcAft>
              <a:buClr>
                <a:srgbClr val="FFFFFF"/>
              </a:buClr>
              <a:buSzPts val="4800"/>
              <a:buNone/>
              <a:defRPr sz="4800">
                <a:solidFill>
                  <a:srgbClr val="FFFFFF"/>
                </a:solidFill>
              </a:defRPr>
            </a:lvl6pPr>
            <a:lvl7pPr lvl="6">
              <a:spcBef>
                <a:spcPts val="0"/>
              </a:spcBef>
              <a:spcAft>
                <a:spcPts val="0"/>
              </a:spcAft>
              <a:buClr>
                <a:srgbClr val="FFFFFF"/>
              </a:buClr>
              <a:buSzPts val="4800"/>
              <a:buNone/>
              <a:defRPr sz="4800">
                <a:solidFill>
                  <a:srgbClr val="FFFFFF"/>
                </a:solidFill>
              </a:defRPr>
            </a:lvl7pPr>
            <a:lvl8pPr lvl="7">
              <a:spcBef>
                <a:spcPts val="0"/>
              </a:spcBef>
              <a:spcAft>
                <a:spcPts val="0"/>
              </a:spcAft>
              <a:buClr>
                <a:srgbClr val="FFFFFF"/>
              </a:buClr>
              <a:buSzPts val="4800"/>
              <a:buNone/>
              <a:defRPr sz="4800">
                <a:solidFill>
                  <a:srgbClr val="FFFFFF"/>
                </a:solidFill>
              </a:defRPr>
            </a:lvl8pPr>
            <a:lvl9pPr lvl="8">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5"/>
          <p:cNvSpPr txBox="1">
            <a:spLocks noGrp="1"/>
          </p:cNvSpPr>
          <p:nvPr>
            <p:ph type="body" idx="1"/>
          </p:nvPr>
        </p:nvSpPr>
        <p:spPr>
          <a:xfrm>
            <a:off x="844425" y="1586325"/>
            <a:ext cx="5971500" cy="3148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7" name="Google Shape;27;p5"/>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2" name="Google Shape;32;p6"/>
          <p:cNvSpPr txBox="1">
            <a:spLocks noGrp="1"/>
          </p:cNvSpPr>
          <p:nvPr>
            <p:ph type="body" idx="1"/>
          </p:nvPr>
        </p:nvSpPr>
        <p:spPr>
          <a:xfrm>
            <a:off x="844425" y="1584700"/>
            <a:ext cx="3267300" cy="3219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3" name="Google Shape;33;p6"/>
          <p:cNvSpPr txBox="1">
            <a:spLocks noGrp="1"/>
          </p:cNvSpPr>
          <p:nvPr>
            <p:ph type="body" idx="2"/>
          </p:nvPr>
        </p:nvSpPr>
        <p:spPr>
          <a:xfrm>
            <a:off x="4308498" y="1584700"/>
            <a:ext cx="3267300" cy="3219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6"/>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9" name="Google Shape;39;p7"/>
          <p:cNvSpPr txBox="1">
            <a:spLocks noGrp="1"/>
          </p:cNvSpPr>
          <p:nvPr>
            <p:ph type="body" idx="1"/>
          </p:nvPr>
        </p:nvSpPr>
        <p:spPr>
          <a:xfrm>
            <a:off x="844425" y="1610450"/>
            <a:ext cx="2257200" cy="3315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0" name="Google Shape;40;p7"/>
          <p:cNvSpPr txBox="1">
            <a:spLocks noGrp="1"/>
          </p:cNvSpPr>
          <p:nvPr>
            <p:ph type="body" idx="2"/>
          </p:nvPr>
        </p:nvSpPr>
        <p:spPr>
          <a:xfrm>
            <a:off x="3217286" y="1610450"/>
            <a:ext cx="2257200" cy="3315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1" name="Google Shape;41;p7"/>
          <p:cNvSpPr txBox="1">
            <a:spLocks noGrp="1"/>
          </p:cNvSpPr>
          <p:nvPr>
            <p:ph type="body" idx="3"/>
          </p:nvPr>
        </p:nvSpPr>
        <p:spPr>
          <a:xfrm>
            <a:off x="5590146" y="1610450"/>
            <a:ext cx="2257200" cy="3315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2" name="Google Shape;42;p7"/>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8"/>
          <p:cNvSpPr/>
          <p:nvPr/>
        </p:nvSpPr>
        <p:spPr>
          <a:xfrm>
            <a:off x="579000" y="579000"/>
            <a:ext cx="54300" cy="6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9089700" y="0"/>
            <a:ext cx="5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72"/>
        <p:cNvGrpSpPr/>
        <p:nvPr/>
      </p:nvGrpSpPr>
      <p:grpSpPr>
        <a:xfrm>
          <a:off x="0" y="0"/>
          <a:ext cx="0" cy="0"/>
          <a:chOff x="0" y="0"/>
          <a:chExt cx="0" cy="0"/>
        </a:xfrm>
      </p:grpSpPr>
      <p:sp>
        <p:nvSpPr>
          <p:cNvPr id="73" name="Google Shape;73;p14"/>
          <p:cNvSpPr/>
          <p:nvPr/>
        </p:nvSpPr>
        <p:spPr>
          <a:xfrm>
            <a:off x="0" y="0"/>
            <a:ext cx="9144000" cy="259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422500"/>
            <a:ext cx="32268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1pPr>
            <a:lvl2pPr lvl="1">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2pPr>
            <a:lvl3pPr lvl="2">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3pPr>
            <a:lvl4pPr lvl="3">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4pPr>
            <a:lvl5pPr lvl="4">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5pPr>
            <a:lvl6pPr lvl="5">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6pPr>
            <a:lvl7pPr lvl="6">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7pPr>
            <a:lvl8pPr lvl="7">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8pPr>
            <a:lvl9pPr lvl="8">
              <a:spcBef>
                <a:spcPts val="0"/>
              </a:spcBef>
              <a:spcAft>
                <a:spcPts val="0"/>
              </a:spcAft>
              <a:buClr>
                <a:schemeClr val="dk1"/>
              </a:buClr>
              <a:buSzPts val="2600"/>
              <a:buFont typeface="Titillium Web"/>
              <a:buNone/>
              <a:defRPr sz="2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3798" y="1586325"/>
            <a:ext cx="6092100" cy="31485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1pPr>
            <a:lvl2pPr marL="914400" lvl="1" indent="-3429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2pPr>
            <a:lvl3pPr marL="1371600" lvl="2" indent="-342900">
              <a:spcBef>
                <a:spcPts val="0"/>
              </a:spcBef>
              <a:spcAft>
                <a:spcPts val="0"/>
              </a:spcAft>
              <a:buClr>
                <a:schemeClr val="accent1"/>
              </a:buClr>
              <a:buSzPts val="1800"/>
              <a:buFont typeface="Titillium Web"/>
              <a:buChar char="▸"/>
              <a:defRPr sz="1800">
                <a:solidFill>
                  <a:schemeClr val="dk1"/>
                </a:solidFill>
                <a:latin typeface="Titillium Web"/>
                <a:ea typeface="Titillium Web"/>
                <a:cs typeface="Titillium Web"/>
                <a:sym typeface="Titillium Web"/>
              </a:defRPr>
            </a:lvl3pPr>
            <a:lvl4pPr marL="1828800" lvl="3"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4pPr>
            <a:lvl5pPr marL="2286000" lvl="4"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5pPr>
            <a:lvl6pPr marL="2743200" lvl="5"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6pPr>
            <a:lvl7pPr marL="3200400" lvl="6"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7pPr>
            <a:lvl8pPr marL="3657600" lvl="7"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8pPr>
            <a:lvl9pPr marL="4114800" lvl="8" indent="-342900">
              <a:spcBef>
                <a:spcPts val="0"/>
              </a:spcBef>
              <a:spcAft>
                <a:spcPts val="0"/>
              </a:spcAft>
              <a:buClr>
                <a:srgbClr val="FF004E"/>
              </a:buClr>
              <a:buSzPts val="1800"/>
              <a:buFont typeface="Titillium Web"/>
              <a:buChar char="▹"/>
              <a:defRPr sz="1800">
                <a:solidFill>
                  <a:schemeClr val="dk1"/>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Titillium Web"/>
                <a:ea typeface="Titillium Web"/>
                <a:cs typeface="Titillium Web"/>
                <a:sym typeface="Titillium Web"/>
              </a:defRPr>
            </a:lvl1pPr>
            <a:lvl2pPr lvl="1" algn="r">
              <a:buNone/>
              <a:defRPr sz="1200" b="1">
                <a:solidFill>
                  <a:schemeClr val="accent1"/>
                </a:solidFill>
                <a:latin typeface="Titillium Web"/>
                <a:ea typeface="Titillium Web"/>
                <a:cs typeface="Titillium Web"/>
                <a:sym typeface="Titillium Web"/>
              </a:defRPr>
            </a:lvl2pPr>
            <a:lvl3pPr lvl="2" algn="r">
              <a:buNone/>
              <a:defRPr sz="1200" b="1">
                <a:solidFill>
                  <a:schemeClr val="accent1"/>
                </a:solidFill>
                <a:latin typeface="Titillium Web"/>
                <a:ea typeface="Titillium Web"/>
                <a:cs typeface="Titillium Web"/>
                <a:sym typeface="Titillium Web"/>
              </a:defRPr>
            </a:lvl3pPr>
            <a:lvl4pPr lvl="3" algn="r">
              <a:buNone/>
              <a:defRPr sz="1200" b="1">
                <a:solidFill>
                  <a:schemeClr val="accent1"/>
                </a:solidFill>
                <a:latin typeface="Titillium Web"/>
                <a:ea typeface="Titillium Web"/>
                <a:cs typeface="Titillium Web"/>
                <a:sym typeface="Titillium Web"/>
              </a:defRPr>
            </a:lvl4pPr>
            <a:lvl5pPr lvl="4" algn="r">
              <a:buNone/>
              <a:defRPr sz="1200" b="1">
                <a:solidFill>
                  <a:schemeClr val="accent1"/>
                </a:solidFill>
                <a:latin typeface="Titillium Web"/>
                <a:ea typeface="Titillium Web"/>
                <a:cs typeface="Titillium Web"/>
                <a:sym typeface="Titillium Web"/>
              </a:defRPr>
            </a:lvl5pPr>
            <a:lvl6pPr lvl="5" algn="r">
              <a:buNone/>
              <a:defRPr sz="1200" b="1">
                <a:solidFill>
                  <a:schemeClr val="accent1"/>
                </a:solidFill>
                <a:latin typeface="Titillium Web"/>
                <a:ea typeface="Titillium Web"/>
                <a:cs typeface="Titillium Web"/>
                <a:sym typeface="Titillium Web"/>
              </a:defRPr>
            </a:lvl6pPr>
            <a:lvl7pPr lvl="6" algn="r">
              <a:buNone/>
              <a:defRPr sz="1200" b="1">
                <a:solidFill>
                  <a:schemeClr val="accent1"/>
                </a:solidFill>
                <a:latin typeface="Titillium Web"/>
                <a:ea typeface="Titillium Web"/>
                <a:cs typeface="Titillium Web"/>
                <a:sym typeface="Titillium Web"/>
              </a:defRPr>
            </a:lvl7pPr>
            <a:lvl8pPr lvl="7" algn="r">
              <a:buNone/>
              <a:defRPr sz="1200" b="1">
                <a:solidFill>
                  <a:schemeClr val="accent1"/>
                </a:solidFill>
                <a:latin typeface="Titillium Web"/>
                <a:ea typeface="Titillium Web"/>
                <a:cs typeface="Titillium Web"/>
                <a:sym typeface="Titillium Web"/>
              </a:defRPr>
            </a:lvl8pPr>
            <a:lvl9pPr lvl="8" algn="r">
              <a:buNone/>
              <a:defRPr sz="1200" b="1">
                <a:solidFill>
                  <a:schemeClr val="accent1"/>
                </a:solidFill>
                <a:latin typeface="Titillium Web"/>
                <a:ea typeface="Titillium Web"/>
                <a:cs typeface="Titillium Web"/>
                <a:sym typeface="Titillium Web"/>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material-ui.com/" TargetMode="External"/><Relationship Id="rId2" Type="http://schemas.openxmlformats.org/officeDocument/2006/relationships/hyperlink" Target="https://reactjs.org/" TargetMode="Externa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685800" y="1915625"/>
            <a:ext cx="6251400" cy="11133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trang</a:t>
            </a:r>
            <a:endParaRPr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4"/>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accent1"/>
                </a:solidFill>
                <a:latin typeface="Times New Roman" pitchFamily="18" charset="0"/>
                <a:cs typeface="Times New Roman" pitchFamily="18" charset="0"/>
              </a:rPr>
              <a:t>Sơ đồ hoạt động</a:t>
            </a:r>
            <a:endParaRPr dirty="0">
              <a:solidFill>
                <a:schemeClr val="accent1"/>
              </a:solidFill>
              <a:latin typeface="Times New Roman" pitchFamily="18" charset="0"/>
              <a:cs typeface="Times New Roman" pitchFamily="18" charset="0"/>
            </a:endParaRPr>
          </a:p>
        </p:txBody>
      </p:sp>
      <p:sp>
        <p:nvSpPr>
          <p:cNvPr id="339" name="Google Shape;339;p40"/>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7" name="Oval 6"/>
          <p:cNvSpPr/>
          <p:nvPr/>
        </p:nvSpPr>
        <p:spPr>
          <a:xfrm>
            <a:off x="304800" y="2038350"/>
            <a:ext cx="11430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err="1" smtClean="0">
                <a:latin typeface="Times New Roman" pitchFamily="18" charset="0"/>
                <a:cs typeface="Times New Roman" pitchFamily="18" charset="0"/>
              </a:rPr>
              <a:t>Bắt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đầu</a:t>
            </a:r>
            <a:endParaRPr lang="en-US" b="1" dirty="0">
              <a:latin typeface="Times New Roman" pitchFamily="18" charset="0"/>
              <a:cs typeface="Times New Roman" pitchFamily="18" charset="0"/>
            </a:endParaRPr>
          </a:p>
        </p:txBody>
      </p:sp>
      <p:sp>
        <p:nvSpPr>
          <p:cNvPr id="8" name="Diamond 7"/>
          <p:cNvSpPr/>
          <p:nvPr/>
        </p:nvSpPr>
        <p:spPr>
          <a:xfrm>
            <a:off x="1905000" y="1885950"/>
            <a:ext cx="12192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KT </a:t>
            </a:r>
            <a:r>
              <a:rPr lang="en-US" b="1" dirty="0" err="1" smtClean="0">
                <a:latin typeface="Times New Roman" pitchFamily="18" charset="0"/>
                <a:cs typeface="Times New Roman" pitchFamily="18" charset="0"/>
              </a:rPr>
              <a:t>khẩu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trang</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9" name="Rectangle 8"/>
          <p:cNvSpPr/>
          <p:nvPr/>
        </p:nvSpPr>
        <p:spPr>
          <a:xfrm>
            <a:off x="3733800" y="2038350"/>
            <a:ext cx="12954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latin typeface="Times New Roman" pitchFamily="18" charset="0"/>
                <a:cs typeface="Times New Roman" pitchFamily="18" charset="0"/>
              </a:rPr>
              <a:t>Điền</a:t>
            </a:r>
            <a:r>
              <a:rPr lang="en-US" b="1" dirty="0" smtClean="0">
                <a:latin typeface="Times New Roman" pitchFamily="18" charset="0"/>
                <a:cs typeface="Times New Roman" pitchFamily="18" charset="0"/>
              </a:rPr>
              <a:t> form</a:t>
            </a:r>
            <a:endParaRPr lang="en-US" b="1" dirty="0">
              <a:latin typeface="Times New Roman" pitchFamily="18" charset="0"/>
              <a:cs typeface="Times New Roman" pitchFamily="18" charset="0"/>
            </a:endParaRPr>
          </a:p>
        </p:txBody>
      </p:sp>
      <p:sp>
        <p:nvSpPr>
          <p:cNvPr id="10" name="Diamond 9"/>
          <p:cNvSpPr/>
          <p:nvPr/>
        </p:nvSpPr>
        <p:spPr>
          <a:xfrm>
            <a:off x="5715000" y="1885950"/>
            <a:ext cx="1295400" cy="1219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KT </a:t>
            </a:r>
            <a:r>
              <a:rPr lang="en-US" b="1" dirty="0" err="1" smtClean="0">
                <a:latin typeface="Times New Roman" pitchFamily="18" charset="0"/>
                <a:cs typeface="Times New Roman" pitchFamily="18" charset="0"/>
              </a:rPr>
              <a:t>thông</a:t>
            </a:r>
            <a:r>
              <a:rPr lang="en-US" b="1" dirty="0" smtClean="0">
                <a:latin typeface="Times New Roman" pitchFamily="18" charset="0"/>
                <a:cs typeface="Times New Roman" pitchFamily="18" charset="0"/>
              </a:rPr>
              <a:t> tin?</a:t>
            </a:r>
            <a:endParaRPr lang="en-US" b="1" dirty="0">
              <a:latin typeface="Times New Roman" pitchFamily="18" charset="0"/>
              <a:cs typeface="Times New Roman" pitchFamily="18" charset="0"/>
            </a:endParaRPr>
          </a:p>
        </p:txBody>
      </p:sp>
      <p:sp>
        <p:nvSpPr>
          <p:cNvPr id="11" name="Rectangle 10"/>
          <p:cNvSpPr/>
          <p:nvPr/>
        </p:nvSpPr>
        <p:spPr>
          <a:xfrm>
            <a:off x="7620000" y="2038350"/>
            <a:ext cx="13716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latin typeface="Times New Roman" pitchFamily="18" charset="0"/>
                <a:cs typeface="Times New Roman" pitchFamily="18" charset="0"/>
              </a:rPr>
              <a:t>Mở</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cửa</a:t>
            </a:r>
            <a:endParaRPr lang="en-US" b="1" dirty="0">
              <a:latin typeface="Times New Roman" pitchFamily="18" charset="0"/>
              <a:cs typeface="Times New Roman" pitchFamily="18" charset="0"/>
            </a:endParaRPr>
          </a:p>
        </p:txBody>
      </p:sp>
      <p:sp>
        <p:nvSpPr>
          <p:cNvPr id="12" name="Oval 11"/>
          <p:cNvSpPr/>
          <p:nvPr/>
        </p:nvSpPr>
        <p:spPr>
          <a:xfrm>
            <a:off x="7620000" y="3486150"/>
            <a:ext cx="1371600" cy="9144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err="1" smtClean="0">
                <a:latin typeface="Times New Roman" pitchFamily="18" charset="0"/>
                <a:cs typeface="Times New Roman" pitchFamily="18" charset="0"/>
              </a:rPr>
              <a:t>Kết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thúc</a:t>
            </a:r>
            <a:endParaRPr lang="en-US" b="1" dirty="0">
              <a:latin typeface="Times New Roman" pitchFamily="18" charset="0"/>
              <a:cs typeface="Times New Roman" pitchFamily="18" charset="0"/>
            </a:endParaRPr>
          </a:p>
        </p:txBody>
      </p:sp>
      <p:cxnSp>
        <p:nvCxnSpPr>
          <p:cNvPr id="15" name="Straight Arrow Connector 14"/>
          <p:cNvCxnSpPr>
            <a:stCxn id="7" idx="6"/>
            <a:endCxn id="8" idx="1"/>
          </p:cNvCxnSpPr>
          <p:nvPr/>
        </p:nvCxnSpPr>
        <p:spPr>
          <a:xfrm>
            <a:off x="1447800" y="2495550"/>
            <a:ext cx="4572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3" name="Elbow Connector 42"/>
          <p:cNvCxnSpPr>
            <a:stCxn id="8" idx="2"/>
          </p:cNvCxnSpPr>
          <p:nvPr/>
        </p:nvCxnSpPr>
        <p:spPr>
          <a:xfrm rot="5400000">
            <a:off x="1257300" y="2609850"/>
            <a:ext cx="762000" cy="1752600"/>
          </a:xfrm>
          <a:prstGeom prst="bentConnector2">
            <a:avLst/>
          </a:prstGeom>
        </p:spPr>
        <p:style>
          <a:lnRef idx="3">
            <a:schemeClr val="accent4"/>
          </a:lnRef>
          <a:fillRef idx="0">
            <a:schemeClr val="accent4"/>
          </a:fillRef>
          <a:effectRef idx="2">
            <a:schemeClr val="accent4"/>
          </a:effectRef>
          <a:fontRef idx="minor">
            <a:schemeClr val="tx1"/>
          </a:fontRef>
        </p:style>
      </p:cxnSp>
      <p:cxnSp>
        <p:nvCxnSpPr>
          <p:cNvPr id="48" name="Straight Arrow Connector 47"/>
          <p:cNvCxnSpPr/>
          <p:nvPr/>
        </p:nvCxnSpPr>
        <p:spPr>
          <a:xfrm flipV="1">
            <a:off x="762000" y="2876550"/>
            <a:ext cx="0" cy="990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1" name="Straight Arrow Connector 60"/>
          <p:cNvCxnSpPr>
            <a:stCxn id="8" idx="3"/>
            <a:endCxn id="9" idx="1"/>
          </p:cNvCxnSpPr>
          <p:nvPr/>
        </p:nvCxnSpPr>
        <p:spPr>
          <a:xfrm>
            <a:off x="3124200" y="2495550"/>
            <a:ext cx="6096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66" name="Rectangle 65"/>
          <p:cNvSpPr/>
          <p:nvPr/>
        </p:nvSpPr>
        <p:spPr>
          <a:xfrm>
            <a:off x="5486400" y="3486150"/>
            <a:ext cx="1752600"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latin typeface="Times New Roman" pitchFamily="18" charset="0"/>
                <a:cs typeface="Times New Roman" pitchFamily="18" charset="0"/>
              </a:rPr>
              <a:t>Đóng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cửa</a:t>
            </a:r>
            <a:endParaRPr lang="en-US" b="1" dirty="0">
              <a:latin typeface="Times New Roman" pitchFamily="18" charset="0"/>
              <a:cs typeface="Times New Roman" pitchFamily="18" charset="0"/>
            </a:endParaRPr>
          </a:p>
        </p:txBody>
      </p:sp>
      <p:cxnSp>
        <p:nvCxnSpPr>
          <p:cNvPr id="68" name="Straight Arrow Connector 67"/>
          <p:cNvCxnSpPr>
            <a:stCxn id="9" idx="3"/>
            <a:endCxn id="10" idx="1"/>
          </p:cNvCxnSpPr>
          <p:nvPr/>
        </p:nvCxnSpPr>
        <p:spPr>
          <a:xfrm>
            <a:off x="5029200" y="2495550"/>
            <a:ext cx="6858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2" name="Straight Arrow Connector 71"/>
          <p:cNvCxnSpPr>
            <a:stCxn id="10" idx="3"/>
            <a:endCxn id="11" idx="1"/>
          </p:cNvCxnSpPr>
          <p:nvPr/>
        </p:nvCxnSpPr>
        <p:spPr>
          <a:xfrm>
            <a:off x="7010400" y="2495550"/>
            <a:ext cx="6096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4" name="Straight Arrow Connector 73"/>
          <p:cNvCxnSpPr>
            <a:stCxn id="10" idx="2"/>
            <a:endCxn id="66" idx="0"/>
          </p:cNvCxnSpPr>
          <p:nvPr/>
        </p:nvCxnSpPr>
        <p:spPr>
          <a:xfrm>
            <a:off x="6362700" y="3105150"/>
            <a:ext cx="0" cy="3810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5" name="Straight Arrow Connector 94"/>
          <p:cNvCxnSpPr>
            <a:stCxn id="66" idx="3"/>
            <a:endCxn id="12" idx="2"/>
          </p:cNvCxnSpPr>
          <p:nvPr/>
        </p:nvCxnSpPr>
        <p:spPr>
          <a:xfrm>
            <a:off x="7239000" y="3943350"/>
            <a:ext cx="381000"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97" name="Straight Arrow Connector 96"/>
          <p:cNvCxnSpPr>
            <a:stCxn id="11" idx="2"/>
            <a:endCxn id="12" idx="0"/>
          </p:cNvCxnSpPr>
          <p:nvPr/>
        </p:nvCxnSpPr>
        <p:spPr>
          <a:xfrm>
            <a:off x="8305800" y="2952750"/>
            <a:ext cx="0" cy="533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pic>
        <p:nvPicPr>
          <p:cNvPr id="20" name="Picture 2"/>
          <p:cNvPicPr>
            <a:picLocks noChangeAspect="1" noChangeArrowheads="1"/>
          </p:cNvPicPr>
          <p:nvPr/>
        </p:nvPicPr>
        <p:blipFill>
          <a:blip r:embed="rId3"/>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pitchFamily="18" charset="0"/>
                <a:cs typeface="Times New Roman" pitchFamily="18" charset="0"/>
              </a:rPr>
              <a:t>Tài</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liệu</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tham</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khảo</a:t>
            </a:r>
            <a:endParaRPr lang="en-US" dirty="0">
              <a:solidFill>
                <a:srgbClr val="FF000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838200" y="1657350"/>
            <a:ext cx="5971500" cy="2438400"/>
          </a:xfrm>
          <a:ln>
            <a:solidFill>
              <a:schemeClr val="tx1"/>
            </a:solidFill>
          </a:ln>
        </p:spPr>
        <p:txBody>
          <a:bodyPr/>
          <a:lstStyle/>
          <a:p>
            <a:r>
              <a:rPr lang="en-US" dirty="0" smtClean="0">
                <a:solidFill>
                  <a:schemeClr val="tx1"/>
                </a:solidFill>
              </a:rPr>
              <a:t>https://github.com/chandrikadeb7/Face-Mask-Detection</a:t>
            </a:r>
          </a:p>
          <a:p>
            <a:r>
              <a:rPr lang="en-US" dirty="0" smtClean="0">
                <a:solidFill>
                  <a:schemeClr val="tx1"/>
                </a:solidFill>
              </a:rPr>
              <a:t>https://reactjs.org/</a:t>
            </a:r>
          </a:p>
          <a:p>
            <a:r>
              <a:rPr lang="en-US" dirty="0" smtClean="0">
                <a:solidFill>
                  <a:schemeClr val="tx1"/>
                </a:solidFill>
              </a:rPr>
              <a:t>https://material-ui.com/</a:t>
            </a:r>
          </a:p>
          <a:p>
            <a:r>
              <a:rPr lang="en-US" dirty="0" smtClean="0">
                <a:solidFill>
                  <a:schemeClr val="tx1"/>
                </a:solidFill>
              </a:rPr>
              <a:t>https://flask.palletsprojects.com/en/1.1.x/</a:t>
            </a:r>
          </a:p>
          <a:p>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5" name="Picture 2"/>
          <p:cNvPicPr>
            <a:picLocks noChangeAspect="1" noChangeArrowheads="1"/>
          </p:cNvPicPr>
          <p:nvPr/>
        </p:nvPicPr>
        <p:blipFill>
          <a:blip r:embed="rId2"/>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ctrTitle" idx="4294967295"/>
          </p:nvPr>
        </p:nvSpPr>
        <p:spPr>
          <a:xfrm>
            <a:off x="2361750" y="1357900"/>
            <a:ext cx="46749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smtClean="0">
                <a:solidFill>
                  <a:srgbClr val="FFFFFF"/>
                </a:solidFill>
                <a:latin typeface="Times New Roman" pitchFamily="18" charset="0"/>
                <a:cs typeface="Times New Roman" pitchFamily="18" charset="0"/>
              </a:rPr>
              <a:t>Cảm ơn !!!!</a:t>
            </a:r>
            <a:endParaRPr sz="6000" dirty="0">
              <a:solidFill>
                <a:srgbClr val="FFFFFF"/>
              </a:solidFill>
              <a:latin typeface="Times New Roman" pitchFamily="18" charset="0"/>
              <a:cs typeface="Times New Roman" pitchFamily="18" charset="0"/>
            </a:endParaRPr>
          </a:p>
        </p:txBody>
      </p:sp>
      <p:sp>
        <p:nvSpPr>
          <p:cNvPr id="330" name="Google Shape;330;p39"/>
          <p:cNvSpPr txBox="1">
            <a:spLocks noGrp="1"/>
          </p:cNvSpPr>
          <p:nvPr>
            <p:ph type="subTitle" idx="4294967295"/>
          </p:nvPr>
        </p:nvSpPr>
        <p:spPr>
          <a:xfrm>
            <a:off x="2380675" y="2775675"/>
            <a:ext cx="4631400" cy="9390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dirty="0" smtClean="0">
                <a:solidFill>
                  <a:srgbClr val="000000"/>
                </a:solidFill>
              </a:rPr>
              <a:t>Q&amp;A</a:t>
            </a:r>
            <a:endParaRPr sz="3600" dirty="0">
              <a:solidFill>
                <a:srgbClr val="000000"/>
              </a:solidFill>
            </a:endParaRPr>
          </a:p>
        </p:txBody>
      </p:sp>
      <p:sp>
        <p:nvSpPr>
          <p:cNvPr id="332" name="Google Shape;332;p39"/>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1026" name="Picture 2"/>
          <p:cNvPicPr>
            <a:picLocks noChangeAspect="1" noChangeArrowheads="1"/>
          </p:cNvPicPr>
          <p:nvPr/>
        </p:nvPicPr>
        <p:blipFill>
          <a:blip r:embed="rId3"/>
          <a:srcRect/>
          <a:stretch>
            <a:fillRect/>
          </a:stretch>
        </p:blipFill>
        <p:spPr bwMode="auto">
          <a:xfrm>
            <a:off x="609600" y="1809750"/>
            <a:ext cx="1371599" cy="1447800"/>
          </a:xfrm>
          <a:prstGeom prst="rect">
            <a:avLst/>
          </a:prstGeom>
          <a:ln>
            <a:noFill/>
          </a:ln>
          <a:effectLst>
            <a:outerShdw blurRad="292100" dist="139700" dir="2700000" algn="tl" rotWithShape="0">
              <a:srgbClr val="333333">
                <a:alpha val="65000"/>
              </a:srgbClr>
            </a:outerShdw>
          </a:effectLst>
        </p:spPr>
        <p:style>
          <a:lnRef idx="2">
            <a:schemeClr val="dk1"/>
          </a:lnRef>
          <a:fillRef idx="1">
            <a:schemeClr val="lt1"/>
          </a:fillRef>
          <a:effectRef idx="0">
            <a:schemeClr val="dk1"/>
          </a:effectRef>
          <a:fontRef idx="minor">
            <a:schemeClr val="dk1"/>
          </a:fontRef>
        </p:style>
      </p:pic>
      <p:pic>
        <p:nvPicPr>
          <p:cNvPr id="8" name="Picture 2"/>
          <p:cNvPicPr>
            <a:picLocks noChangeAspect="1" noChangeArrowheads="1"/>
          </p:cNvPicPr>
          <p:nvPr/>
        </p:nvPicPr>
        <p:blipFill>
          <a:blip r:embed="rId4"/>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ctrTitle" idx="4294967295"/>
          </p:nvPr>
        </p:nvSpPr>
        <p:spPr>
          <a:xfrm>
            <a:off x="2361750" y="1357900"/>
            <a:ext cx="579165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600" dirty="0" err="1" smtClean="0">
                <a:solidFill>
                  <a:srgbClr val="FFFFFF"/>
                </a:solidFill>
                <a:latin typeface="Times New Roman" pitchFamily="18" charset="0"/>
                <a:cs typeface="Times New Roman" pitchFamily="18" charset="0"/>
              </a:rPr>
              <a:t>Xin</a:t>
            </a:r>
            <a:r>
              <a:rPr lang="en-US" sz="6600" dirty="0" smtClean="0">
                <a:solidFill>
                  <a:srgbClr val="FFFFFF"/>
                </a:solidFill>
                <a:latin typeface="Times New Roman" pitchFamily="18" charset="0"/>
                <a:cs typeface="Times New Roman" pitchFamily="18" charset="0"/>
              </a:rPr>
              <a:t> </a:t>
            </a:r>
            <a:r>
              <a:rPr lang="en-US" sz="6600" dirty="0" err="1" smtClean="0">
                <a:solidFill>
                  <a:srgbClr val="FFFFFF"/>
                </a:solidFill>
                <a:latin typeface="Times New Roman" pitchFamily="18" charset="0"/>
                <a:cs typeface="Times New Roman" pitchFamily="18" charset="0"/>
              </a:rPr>
              <a:t>chào</a:t>
            </a:r>
            <a:endParaRPr sz="6600" dirty="0">
              <a:solidFill>
                <a:srgbClr val="FFFFFF"/>
              </a:solidFill>
              <a:latin typeface="Times New Roman" pitchFamily="18" charset="0"/>
              <a:cs typeface="Times New Roman" pitchFamily="18" charset="0"/>
            </a:endParaRPr>
          </a:p>
        </p:txBody>
      </p:sp>
      <p:sp>
        <p:nvSpPr>
          <p:cNvPr id="94" name="Google Shape;94;p17"/>
          <p:cNvSpPr txBox="1">
            <a:spLocks noGrp="1"/>
          </p:cNvSpPr>
          <p:nvPr>
            <p:ph type="subTitle" idx="4294967295"/>
          </p:nvPr>
        </p:nvSpPr>
        <p:spPr>
          <a:xfrm>
            <a:off x="2362200" y="3181350"/>
            <a:ext cx="5239325" cy="224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err="1" smtClean="0">
                <a:solidFill>
                  <a:srgbClr val="000000"/>
                </a:solidFill>
              </a:rPr>
              <a:t>Bùi</a:t>
            </a:r>
            <a:r>
              <a:rPr lang="en-US" sz="2000" b="1" dirty="0" smtClean="0">
                <a:solidFill>
                  <a:srgbClr val="000000"/>
                </a:solidFill>
              </a:rPr>
              <a:t> </a:t>
            </a:r>
            <a:r>
              <a:rPr lang="en-US" sz="2000" b="1" dirty="0" err="1" smtClean="0">
                <a:solidFill>
                  <a:srgbClr val="000000"/>
                </a:solidFill>
              </a:rPr>
              <a:t>Phùng</a:t>
            </a:r>
            <a:r>
              <a:rPr lang="en-US" sz="2000" b="1" dirty="0" smtClean="0">
                <a:solidFill>
                  <a:srgbClr val="000000"/>
                </a:solidFill>
              </a:rPr>
              <a:t> </a:t>
            </a:r>
            <a:r>
              <a:rPr lang="en-US" sz="2000" b="1" dirty="0" err="1" smtClean="0">
                <a:solidFill>
                  <a:srgbClr val="000000"/>
                </a:solidFill>
              </a:rPr>
              <a:t>Hữu</a:t>
            </a:r>
            <a:r>
              <a:rPr lang="en-US" sz="2000" b="1" dirty="0" smtClean="0">
                <a:solidFill>
                  <a:srgbClr val="000000"/>
                </a:solidFill>
              </a:rPr>
              <a:t> </a:t>
            </a:r>
            <a:r>
              <a:rPr lang="en-US" sz="2000" b="1" dirty="0" err="1" smtClean="0">
                <a:solidFill>
                  <a:srgbClr val="000000"/>
                </a:solidFill>
              </a:rPr>
              <a:t>Đức</a:t>
            </a:r>
            <a:endParaRPr lang="en-US" sz="2000" b="1" dirty="0" smtClean="0">
              <a:solidFill>
                <a:srgbClr val="000000"/>
              </a:solidFill>
            </a:endParaRPr>
          </a:p>
          <a:p>
            <a:pPr marL="0" lvl="0" indent="0" algn="l" rtl="0">
              <a:spcBef>
                <a:spcPts val="600"/>
              </a:spcBef>
              <a:spcAft>
                <a:spcPts val="0"/>
              </a:spcAft>
              <a:buNone/>
            </a:pPr>
            <a:r>
              <a:rPr lang="en-US" sz="2000" b="1" dirty="0" err="1" smtClean="0">
                <a:solidFill>
                  <a:srgbClr val="000000"/>
                </a:solidFill>
              </a:rPr>
              <a:t>Anttizen</a:t>
            </a:r>
            <a:r>
              <a:rPr lang="en-US" sz="2000" b="1" dirty="0" smtClean="0">
                <a:solidFill>
                  <a:srgbClr val="000000"/>
                </a:solidFill>
              </a:rPr>
              <a:t> Fresher Tour 3</a:t>
            </a:r>
            <a:endParaRPr sz="2000" b="1" dirty="0">
              <a:solidFill>
                <a:srgbClr val="000000"/>
              </a:solidFill>
            </a:endParaRPr>
          </a:p>
        </p:txBody>
      </p:sp>
      <p:sp>
        <p:nvSpPr>
          <p:cNvPr id="96" name="Google Shape;96;p17"/>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pic>
        <p:nvPicPr>
          <p:cNvPr id="6" name="Picture 5" descr="avt.jpg"/>
          <p:cNvPicPr>
            <a:picLocks noChangeAspect="1"/>
          </p:cNvPicPr>
          <p:nvPr/>
        </p:nvPicPr>
        <p:blipFill>
          <a:blip r:embed="rId3"/>
          <a:stretch>
            <a:fillRect/>
          </a:stretch>
        </p:blipFill>
        <p:spPr>
          <a:xfrm>
            <a:off x="381000" y="1657350"/>
            <a:ext cx="1562908" cy="1676400"/>
          </a:xfrm>
          <a:prstGeom prst="rect">
            <a:avLst/>
          </a:prstGeom>
          <a:ln>
            <a:noFill/>
          </a:ln>
          <a:effectLst>
            <a:softEdge rad="112500"/>
          </a:effectLst>
        </p:spPr>
      </p:pic>
      <p:pic>
        <p:nvPicPr>
          <p:cNvPr id="2050" name="Picture 2"/>
          <p:cNvPicPr>
            <a:picLocks noChangeAspect="1" noChangeArrowheads="1"/>
          </p:cNvPicPr>
          <p:nvPr/>
        </p:nvPicPr>
        <p:blipFill>
          <a:blip r:embed="rId4"/>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844424" y="422500"/>
            <a:ext cx="4032375"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solidFill>
                  <a:srgbClr val="FF004E"/>
                </a:solidFill>
                <a:latin typeface="Times New Roman" pitchFamily="18" charset="0"/>
                <a:cs typeface="Times New Roman" pitchFamily="18" charset="0"/>
              </a:rPr>
              <a:t>Nội</a:t>
            </a:r>
            <a:r>
              <a:rPr lang="en-US" dirty="0" smtClean="0">
                <a:solidFill>
                  <a:srgbClr val="FF004E"/>
                </a:solidFill>
                <a:latin typeface="Times New Roman" pitchFamily="18" charset="0"/>
                <a:cs typeface="Times New Roman" pitchFamily="18" charset="0"/>
              </a:rPr>
              <a:t> dung </a:t>
            </a:r>
            <a:r>
              <a:rPr lang="en-US" dirty="0" err="1" smtClean="0">
                <a:solidFill>
                  <a:srgbClr val="FF004E"/>
                </a:solidFill>
                <a:latin typeface="Times New Roman" pitchFamily="18" charset="0"/>
                <a:cs typeface="Times New Roman" pitchFamily="18" charset="0"/>
              </a:rPr>
              <a:t>báo</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cáo</a:t>
            </a:r>
            <a:endParaRPr dirty="0">
              <a:solidFill>
                <a:srgbClr val="FF004E"/>
              </a:solidFill>
              <a:latin typeface="Times New Roman" pitchFamily="18" charset="0"/>
              <a:cs typeface="Times New Roman" pitchFamily="18" charset="0"/>
            </a:endParaRPr>
          </a:p>
        </p:txBody>
      </p:sp>
      <p:sp>
        <p:nvSpPr>
          <p:cNvPr id="115" name="Google Shape;115;p20"/>
          <p:cNvSpPr txBox="1">
            <a:spLocks noGrp="1"/>
          </p:cNvSpPr>
          <p:nvPr>
            <p:ph type="body" idx="1"/>
          </p:nvPr>
        </p:nvSpPr>
        <p:spPr>
          <a:xfrm>
            <a:off x="762000" y="1428750"/>
            <a:ext cx="5971500" cy="3347625"/>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sz="1600" dirty="0" err="1" smtClean="0">
                <a:latin typeface="Times New Roman" pitchFamily="18" charset="0"/>
                <a:cs typeface="Times New Roman" pitchFamily="18" charset="0"/>
              </a:rPr>
              <a:t>Đặt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vấn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đề</a:t>
            </a:r>
            <a:endParaRPr lang="en-US" sz="1600" dirty="0" smtClean="0">
              <a:latin typeface="Times New Roman" pitchFamily="18" charset="0"/>
              <a:cs typeface="Times New Roman" pitchFamily="18" charset="0"/>
            </a:endParaRPr>
          </a:p>
          <a:p>
            <a:pPr marL="457200" lvl="0" indent="-342900" algn="l" rtl="0">
              <a:spcBef>
                <a:spcPts val="600"/>
              </a:spcBef>
              <a:spcAft>
                <a:spcPts val="0"/>
              </a:spcAft>
              <a:buSzPts val="1800"/>
              <a:buChar char="▪"/>
            </a:pP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endParaRPr lang="en-US" sz="1600" dirty="0" smtClean="0">
              <a:latin typeface="Times New Roman" pitchFamily="18" charset="0"/>
              <a:cs typeface="Times New Roman" pitchFamily="18" charset="0"/>
            </a:endParaRPr>
          </a:p>
          <a:p>
            <a:pPr lvl="1">
              <a:spcBef>
                <a:spcPts val="600"/>
              </a:spcBef>
              <a:buChar char="▪"/>
            </a:pPr>
            <a:r>
              <a:rPr lang="en-US" sz="1600" dirty="0" smtClean="0">
                <a:latin typeface="Times New Roman" pitchFamily="18" charset="0"/>
                <a:cs typeface="Times New Roman" pitchFamily="18" charset="0"/>
              </a:rPr>
              <a:t>Module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ảnh</a:t>
            </a:r>
            <a:endParaRPr lang="en-US" sz="1600" dirty="0" smtClean="0">
              <a:latin typeface="Times New Roman" pitchFamily="18" charset="0"/>
              <a:cs typeface="Times New Roman" pitchFamily="18" charset="0"/>
            </a:endParaRPr>
          </a:p>
          <a:p>
            <a:pPr lvl="1">
              <a:spcBef>
                <a:spcPts val="600"/>
              </a:spcBef>
              <a:buChar char="▪"/>
            </a:pPr>
            <a:r>
              <a:rPr lang="en-US" sz="1600" dirty="0" smtClean="0">
                <a:latin typeface="Times New Roman" pitchFamily="18" charset="0"/>
                <a:cs typeface="Times New Roman" pitchFamily="18" charset="0"/>
              </a:rPr>
              <a:t>Client</a:t>
            </a:r>
          </a:p>
          <a:p>
            <a:pPr lvl="1">
              <a:spcBef>
                <a:spcPts val="600"/>
              </a:spcBef>
              <a:buChar char="▪"/>
            </a:pPr>
            <a:r>
              <a:rPr lang="en-US" sz="1600" dirty="0" smtClean="0">
                <a:latin typeface="Times New Roman" pitchFamily="18" charset="0"/>
                <a:cs typeface="Times New Roman" pitchFamily="18" charset="0"/>
              </a:rPr>
              <a:t>Server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khác</a:t>
            </a:r>
            <a:endParaRPr lang="en-US" sz="1600" dirty="0" smtClean="0">
              <a:latin typeface="Times New Roman" pitchFamily="18" charset="0"/>
              <a:cs typeface="Times New Roman" pitchFamily="18" charset="0"/>
            </a:endParaRPr>
          </a:p>
          <a:p>
            <a:pPr lvl="1">
              <a:spcBef>
                <a:spcPts val="600"/>
              </a:spcBef>
              <a:buChar char="▪"/>
            </a:pPr>
            <a:r>
              <a:rPr lang="en-US" sz="1600" dirty="0" err="1" smtClean="0">
                <a:latin typeface="Times New Roman" pitchFamily="18" charset="0"/>
                <a:cs typeface="Times New Roman" pitchFamily="18" charset="0"/>
              </a:rPr>
              <a:t>Sơ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đồ</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endParaRPr lang="en-US" sz="1600" dirty="0" smtClean="0">
              <a:latin typeface="Times New Roman" pitchFamily="18" charset="0"/>
              <a:cs typeface="Times New Roman" pitchFamily="18" charset="0"/>
            </a:endParaRPr>
          </a:p>
          <a:p>
            <a:pPr lvl="1">
              <a:spcBef>
                <a:spcPts val="600"/>
              </a:spcBef>
              <a:buChar char="▪"/>
            </a:pPr>
            <a:r>
              <a:rPr lang="en-US" sz="1600" dirty="0" err="1" smtClean="0">
                <a:latin typeface="Times New Roman" pitchFamily="18" charset="0"/>
                <a:cs typeface="Times New Roman" pitchFamily="18" charset="0"/>
              </a:rPr>
              <a:t>Sơ</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đồ</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hoạt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động</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Tài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liệu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tham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khảo</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Demo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Q&amp;A</a:t>
            </a:r>
          </a:p>
          <a:p>
            <a:pPr lvl="1">
              <a:spcBef>
                <a:spcPts val="600"/>
              </a:spcBef>
              <a:buChar char="▪"/>
            </a:pPr>
            <a:endParaRPr lang="en-US" dirty="0" smtClean="0"/>
          </a:p>
          <a:p>
            <a:pPr lvl="1">
              <a:spcBef>
                <a:spcPts val="600"/>
              </a:spcBef>
              <a:buNone/>
            </a:pPr>
            <a:endParaRPr lang="en-US" dirty="0" smtClean="0"/>
          </a:p>
          <a:p>
            <a:pPr lvl="1">
              <a:spcBef>
                <a:spcPts val="600"/>
              </a:spcBef>
              <a:buChar char="▪"/>
            </a:pPr>
            <a:endParaRPr lang="en-US" dirty="0" smtClean="0"/>
          </a:p>
        </p:txBody>
      </p:sp>
      <p:sp>
        <p:nvSpPr>
          <p:cNvPr id="116" name="Google Shape;116;p20"/>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5" name="Picture 2"/>
          <p:cNvPicPr>
            <a:picLocks noChangeAspect="1" noChangeArrowheads="1"/>
          </p:cNvPicPr>
          <p:nvPr/>
        </p:nvPicPr>
        <p:blipFill>
          <a:blip r:embed="rId3"/>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body" idx="1"/>
          </p:nvPr>
        </p:nvSpPr>
        <p:spPr>
          <a:xfrm>
            <a:off x="844425" y="3333750"/>
            <a:ext cx="3267300" cy="14699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Dịch</a:t>
            </a:r>
            <a:r>
              <a:rPr lang="en-US" dirty="0" smtClean="0">
                <a:latin typeface="Times New Roman" pitchFamily="18" charset="0"/>
                <a:cs typeface="Times New Roman" pitchFamily="18" charset="0"/>
              </a:rPr>
              <a:t> covid-19 </a:t>
            </a:r>
            <a:r>
              <a:rPr lang="en-US" dirty="0" err="1" smtClean="0">
                <a:latin typeface="Times New Roman" pitchFamily="18" charset="0"/>
                <a:cs typeface="Times New Roman" pitchFamily="18" charset="0"/>
              </a:rPr>
              <a:t>đang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dọa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toàn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endParaRPr lang="en-US" dirty="0" smtClean="0">
              <a:latin typeface="Times New Roman" pitchFamily="18" charset="0"/>
              <a:cs typeface="Times New Roman" pitchFamily="18" charset="0"/>
            </a:endParaRPr>
          </a:p>
          <a:p>
            <a:pPr marL="0" lvl="0" indent="0" algn="l" rtl="0">
              <a:spcBef>
                <a:spcPts val="600"/>
              </a:spcBef>
              <a:spcAft>
                <a:spcPts val="0"/>
              </a:spcAft>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Bắt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nguồn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Hán</a:t>
            </a:r>
            <a:endParaRPr lang="en-US" dirty="0" smtClean="0">
              <a:latin typeface="Times New Roman" pitchFamily="18" charset="0"/>
              <a:cs typeface="Times New Roman" pitchFamily="18" charset="0"/>
            </a:endParaRPr>
          </a:p>
          <a:p>
            <a:pPr marL="0" lvl="0" indent="0" algn="l" rtl="0">
              <a:spcBef>
                <a:spcPts val="600"/>
              </a:spcBef>
              <a:spcAft>
                <a:spcPts val="0"/>
              </a:spcAft>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11 </a:t>
            </a:r>
            <a:r>
              <a:rPr lang="en-US" dirty="0" err="1" smtClean="0">
                <a:latin typeface="Times New Roman" pitchFamily="18" charset="0"/>
                <a:cs typeface="Times New Roman" pitchFamily="18" charset="0"/>
              </a:rPr>
              <a:t>triệu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nhiễm</a:t>
            </a:r>
            <a:endParaRPr dirty="0">
              <a:latin typeface="Times New Roman" pitchFamily="18" charset="0"/>
              <a:cs typeface="Times New Roman" pitchFamily="18" charset="0"/>
            </a:endParaRPr>
          </a:p>
        </p:txBody>
      </p:sp>
      <p:sp>
        <p:nvSpPr>
          <p:cNvPr id="137" name="Google Shape;137;p22"/>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solidFill>
                  <a:srgbClr val="FF004E"/>
                </a:solidFill>
                <a:latin typeface="Times New Roman" pitchFamily="18" charset="0"/>
                <a:cs typeface="Times New Roman" pitchFamily="18" charset="0"/>
              </a:rPr>
              <a:t>Đặt</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vấn</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đề</a:t>
            </a:r>
            <a:endParaRPr dirty="0">
              <a:solidFill>
                <a:srgbClr val="FF004E"/>
              </a:solidFill>
              <a:latin typeface="Times New Roman" pitchFamily="18" charset="0"/>
              <a:cs typeface="Times New Roman" pitchFamily="18" charset="0"/>
            </a:endParaRPr>
          </a:p>
        </p:txBody>
      </p:sp>
      <p:sp>
        <p:nvSpPr>
          <p:cNvPr id="138" name="Google Shape;138;p22"/>
          <p:cNvSpPr txBox="1">
            <a:spLocks noGrp="1"/>
          </p:cNvSpPr>
          <p:nvPr>
            <p:ph type="body" idx="2"/>
          </p:nvPr>
        </p:nvSpPr>
        <p:spPr>
          <a:xfrm>
            <a:off x="4724400" y="3333750"/>
            <a:ext cx="3267300" cy="14699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khẩu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thân</a:t>
            </a:r>
            <a:endParaRPr lang="en-US" dirty="0" smtClean="0">
              <a:latin typeface="Times New Roman" pitchFamily="18" charset="0"/>
              <a:cs typeface="Times New Roman" pitchFamily="18" charset="0"/>
            </a:endParaRPr>
          </a:p>
          <a:p>
            <a:pPr marL="0" lvl="0" indent="0" algn="l" rtl="0">
              <a:spcBef>
                <a:spcPts val="600"/>
              </a:spcBef>
              <a:spcAft>
                <a:spcPts val="0"/>
              </a:spcAft>
              <a:buFontTx/>
              <a:buChar char="-"/>
            </a:pPr>
            <a:r>
              <a:rPr lang="en-US" dirty="0" smtClean="0">
                <a:latin typeface="Times New Roman" pitchFamily="18" charset="0"/>
                <a:cs typeface="Times New Roman" pitchFamily="18" charset="0"/>
              </a:rPr>
              <a:t> Ý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còn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kém</a:t>
            </a:r>
            <a:endParaRPr dirty="0">
              <a:latin typeface="Times New Roman" pitchFamily="18" charset="0"/>
              <a:cs typeface="Times New Roman" pitchFamily="18" charset="0"/>
            </a:endParaRPr>
          </a:p>
        </p:txBody>
      </p:sp>
      <p:sp>
        <p:nvSpPr>
          <p:cNvPr id="139" name="Google Shape;139;p22"/>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pic>
        <p:nvPicPr>
          <p:cNvPr id="1027" name="Picture 3"/>
          <p:cNvPicPr>
            <a:picLocks noChangeAspect="1" noChangeArrowheads="1"/>
          </p:cNvPicPr>
          <p:nvPr/>
        </p:nvPicPr>
        <p:blipFill>
          <a:blip r:embed="rId3"/>
          <a:srcRect/>
          <a:stretch>
            <a:fillRect/>
          </a:stretch>
        </p:blipFill>
        <p:spPr bwMode="auto">
          <a:xfrm>
            <a:off x="990600" y="1352550"/>
            <a:ext cx="2971800" cy="1819275"/>
          </a:xfrm>
          <a:prstGeom prst="rect">
            <a:avLst/>
          </a:prstGeom>
          <a:noFill/>
          <a:ln w="9525">
            <a:noFill/>
            <a:miter lim="800000"/>
            <a:headEnd/>
            <a:tailEnd/>
          </a:ln>
        </p:spPr>
      </p:pic>
      <p:pic>
        <p:nvPicPr>
          <p:cNvPr id="1028" name="Picture 4"/>
          <p:cNvPicPr>
            <a:picLocks noChangeAspect="1" noChangeArrowheads="1"/>
          </p:cNvPicPr>
          <p:nvPr/>
        </p:nvPicPr>
        <p:blipFill>
          <a:blip r:embed="rId4"/>
          <a:srcRect/>
          <a:stretch>
            <a:fillRect/>
          </a:stretch>
        </p:blipFill>
        <p:spPr bwMode="auto">
          <a:xfrm>
            <a:off x="4648200" y="1352550"/>
            <a:ext cx="3105150" cy="1828800"/>
          </a:xfrm>
          <a:prstGeom prst="rect">
            <a:avLst/>
          </a:prstGeom>
          <a:noFill/>
          <a:ln w="9525">
            <a:noFill/>
            <a:miter lim="800000"/>
            <a:headEnd/>
            <a:tailEnd/>
          </a:ln>
        </p:spPr>
      </p:pic>
      <p:pic>
        <p:nvPicPr>
          <p:cNvPr id="8" name="Picture 2"/>
          <p:cNvPicPr>
            <a:picLocks noChangeAspect="1" noChangeArrowheads="1"/>
          </p:cNvPicPr>
          <p:nvPr/>
        </p:nvPicPr>
        <p:blipFill>
          <a:blip r:embed="rId5"/>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424" y="422500"/>
            <a:ext cx="5251576" cy="857400"/>
          </a:xfrm>
        </p:spPr>
        <p:txBody>
          <a:bodyPr/>
          <a:lstStyle/>
          <a:p>
            <a:r>
              <a:rPr lang="en-US" dirty="0" err="1" smtClean="0">
                <a:solidFill>
                  <a:srgbClr val="FF004E"/>
                </a:solidFill>
                <a:latin typeface="Times New Roman" pitchFamily="18" charset="0"/>
                <a:cs typeface="Times New Roman" pitchFamily="18" charset="0"/>
              </a:rPr>
              <a:t>Sơ</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lược</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thành</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phần</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của</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hệ</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thống</a:t>
            </a:r>
            <a:endParaRPr lang="en-US" dirty="0"/>
          </a:p>
        </p:txBody>
      </p:sp>
      <p:sp>
        <p:nvSpPr>
          <p:cNvPr id="3" name="Text Placeholder 2"/>
          <p:cNvSpPr>
            <a:spLocks noGrp="1"/>
          </p:cNvSpPr>
          <p:nvPr>
            <p:ph type="body" idx="1"/>
          </p:nvPr>
        </p:nvSpPr>
        <p:spPr>
          <a:xfrm>
            <a:off x="762000" y="1276350"/>
            <a:ext cx="7315200" cy="2057400"/>
          </a:xfrm>
        </p:spPr>
        <p:txBody>
          <a:bodyPr/>
          <a:lstStyle/>
          <a:p>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gồm</a:t>
            </a:r>
            <a:r>
              <a:rPr lang="en-US" sz="1600" dirty="0" smtClean="0">
                <a:latin typeface="Times New Roman" pitchFamily="18" charset="0"/>
                <a:cs typeface="Times New Roman" pitchFamily="18" charset="0"/>
              </a:rPr>
              <a:t> 3 </a:t>
            </a:r>
            <a:r>
              <a:rPr lang="en-US" sz="1600" dirty="0" err="1" smtClean="0">
                <a:latin typeface="Times New Roman" pitchFamily="18" charset="0"/>
                <a:cs typeface="Times New Roman" pitchFamily="18" charset="0"/>
              </a:rPr>
              <a:t>thành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phần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chính</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  Client : </a:t>
            </a:r>
            <a:r>
              <a:rPr lang="en-US" sz="1600" dirty="0" err="1" smtClean="0">
                <a:latin typeface="Times New Roman" pitchFamily="18" charset="0"/>
                <a:cs typeface="Times New Roman" pitchFamily="18" charset="0"/>
              </a:rPr>
              <a:t>hiển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thị</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giao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tương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tác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với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người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dùng</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  Server :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thông</a:t>
            </a:r>
            <a:r>
              <a:rPr lang="en-US" sz="1600" dirty="0" smtClean="0">
                <a:latin typeface="Times New Roman" pitchFamily="18" charset="0"/>
                <a:cs typeface="Times New Roman" pitchFamily="18" charset="0"/>
              </a:rPr>
              <a:t> tin </a:t>
            </a:r>
            <a:r>
              <a:rPr lang="en-US" sz="1600" dirty="0" err="1" smtClean="0">
                <a:latin typeface="Times New Roman" pitchFamily="18" charset="0"/>
                <a:cs typeface="Times New Roman" pitchFamily="18" charset="0"/>
              </a:rPr>
              <a:t>từ</a:t>
            </a:r>
            <a:r>
              <a:rPr lang="en-US" sz="1600" dirty="0" smtClean="0">
                <a:latin typeface="Times New Roman" pitchFamily="18" charset="0"/>
                <a:cs typeface="Times New Roman" pitchFamily="18" charset="0"/>
              </a:rPr>
              <a:t> client , start module </a:t>
            </a:r>
            <a:r>
              <a:rPr lang="en-US" sz="1600" dirty="0" err="1" smtClean="0">
                <a:latin typeface="Times New Roman" pitchFamily="18" charset="0"/>
                <a:cs typeface="Times New Roman" pitchFamily="18" charset="0"/>
              </a:rPr>
              <a:t>xử</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lý</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ảnh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gọi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hệ</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thống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mở</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cửa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lưu</a:t>
            </a:r>
            <a:r>
              <a:rPr lang="en-US" sz="1600" dirty="0" smtClean="0">
                <a:latin typeface="Times New Roman" pitchFamily="18" charset="0"/>
                <a:cs typeface="Times New Roman" pitchFamily="18" charset="0"/>
              </a:rPr>
              <a:t> database</a:t>
            </a:r>
          </a:p>
          <a:p>
            <a:pPr>
              <a:buNone/>
            </a:pPr>
            <a:r>
              <a:rPr lang="en-US" sz="1600" dirty="0" smtClean="0">
                <a:latin typeface="Times New Roman" pitchFamily="18" charset="0"/>
                <a:cs typeface="Times New Roman" pitchFamily="18" charset="0"/>
              </a:rPr>
              <a:t>	-  Module </a:t>
            </a:r>
            <a:r>
              <a:rPr lang="en-US" sz="1600" dirty="0" err="1" smtClean="0">
                <a:latin typeface="Times New Roman" pitchFamily="18" charset="0"/>
                <a:cs typeface="Times New Roman" pitchFamily="18" charset="0"/>
              </a:rPr>
              <a:t>xử</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lý</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ảnh</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khuôn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mặt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người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dùng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khẩu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không</a:t>
            </a:r>
            <a:r>
              <a:rPr lang="en-US" sz="1600" dirty="0" smtClean="0">
                <a:latin typeface="Times New Roman" pitchFamily="18" charset="0"/>
                <a:cs typeface="Times New Roman" pitchFamily="18" charset="0"/>
              </a:rPr>
              <a:t> ?</a:t>
            </a:r>
          </a:p>
          <a:p>
            <a:r>
              <a:rPr lang="en-US" sz="1600" dirty="0" err="1" smtClean="0">
                <a:latin typeface="Times New Roman" pitchFamily="18" charset="0"/>
                <a:cs typeface="Times New Roman" pitchFamily="18" charset="0"/>
              </a:rPr>
              <a:t>Ngoài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còn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có</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thêm</a:t>
            </a:r>
            <a:r>
              <a:rPr lang="en-US" sz="1600" dirty="0" smtClean="0">
                <a:latin typeface="Times New Roman" pitchFamily="18" charset="0"/>
                <a:cs typeface="Times New Roman" pitchFamily="18" charset="0"/>
              </a:rPr>
              <a:t> database </a:t>
            </a:r>
            <a:r>
              <a:rPr lang="en-US" sz="1600" dirty="0" err="1" smtClean="0">
                <a:latin typeface="Times New Roman" pitchFamily="18" charset="0"/>
                <a:cs typeface="Times New Roman" pitchFamily="18" charset="0"/>
              </a:rPr>
              <a:t>và</a:t>
            </a:r>
            <a:r>
              <a:rPr lang="en-US" sz="1600" dirty="0" smtClean="0">
                <a:latin typeface="Times New Roman" pitchFamily="18" charset="0"/>
                <a:cs typeface="Times New Roman" pitchFamily="18" charset="0"/>
              </a:rPr>
              <a:t> driver </a:t>
            </a:r>
            <a:r>
              <a:rPr lang="en-US" sz="1600" dirty="0" err="1" smtClean="0">
                <a:latin typeface="Times New Roman" pitchFamily="18" charset="0"/>
                <a:cs typeface="Times New Roman" pitchFamily="18" charset="0"/>
              </a:rPr>
              <a:t>mở</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cửa</a:t>
            </a:r>
            <a:r>
              <a:rPr lang="en-US" sz="1600" dirty="0" smtClean="0">
                <a:latin typeface="Times New Roman" pitchFamily="18" charset="0"/>
                <a:cs typeface="Times New Roman" pitchFamily="18" charset="0"/>
              </a:rPr>
              <a:t>.</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
        <p:nvSpPr>
          <p:cNvPr id="23" name="Oval 22"/>
          <p:cNvSpPr/>
          <p:nvPr/>
        </p:nvSpPr>
        <p:spPr>
          <a:xfrm>
            <a:off x="3505200" y="34861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SV</a:t>
            </a:r>
            <a:endParaRPr lang="en-US" sz="1300" b="1" dirty="0">
              <a:latin typeface="Times New Roman" pitchFamily="18" charset="0"/>
              <a:cs typeface="Times New Roman" pitchFamily="18" charset="0"/>
            </a:endParaRPr>
          </a:p>
        </p:txBody>
      </p:sp>
      <p:sp>
        <p:nvSpPr>
          <p:cNvPr id="24" name="Oval 23"/>
          <p:cNvSpPr/>
          <p:nvPr/>
        </p:nvSpPr>
        <p:spPr>
          <a:xfrm>
            <a:off x="3962400" y="4095750"/>
            <a:ext cx="914400" cy="914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Door</a:t>
            </a:r>
            <a:endParaRPr lang="en-US" sz="1300" b="1" dirty="0">
              <a:latin typeface="Times New Roman" pitchFamily="18" charset="0"/>
              <a:cs typeface="Times New Roman" pitchFamily="18" charset="0"/>
            </a:endParaRPr>
          </a:p>
        </p:txBody>
      </p:sp>
      <p:sp>
        <p:nvSpPr>
          <p:cNvPr id="25" name="Oval 24"/>
          <p:cNvSpPr/>
          <p:nvPr/>
        </p:nvSpPr>
        <p:spPr>
          <a:xfrm>
            <a:off x="4419600" y="3486150"/>
            <a:ext cx="914400" cy="9144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Detect</a:t>
            </a:r>
            <a:endParaRPr lang="en-US" sz="1300" b="1" dirty="0">
              <a:latin typeface="Times New Roman" pitchFamily="18" charset="0"/>
              <a:cs typeface="Times New Roman" pitchFamily="18" charset="0"/>
            </a:endParaRPr>
          </a:p>
        </p:txBody>
      </p:sp>
      <p:sp>
        <p:nvSpPr>
          <p:cNvPr id="26" name="Oval 25"/>
          <p:cNvSpPr/>
          <p:nvPr/>
        </p:nvSpPr>
        <p:spPr>
          <a:xfrm>
            <a:off x="2590800" y="3486150"/>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Client</a:t>
            </a:r>
            <a:endParaRPr lang="en-US" sz="1300" b="1" dirty="0">
              <a:latin typeface="Times New Roman" pitchFamily="18" charset="0"/>
              <a:cs typeface="Times New Roman" pitchFamily="18" charset="0"/>
            </a:endParaRPr>
          </a:p>
        </p:txBody>
      </p:sp>
      <p:sp>
        <p:nvSpPr>
          <p:cNvPr id="29" name="Oval 28"/>
          <p:cNvSpPr/>
          <p:nvPr/>
        </p:nvSpPr>
        <p:spPr>
          <a:xfrm>
            <a:off x="3048000" y="4095750"/>
            <a:ext cx="914400" cy="914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300" b="1" dirty="0" smtClean="0">
                <a:latin typeface="Times New Roman" pitchFamily="18" charset="0"/>
                <a:cs typeface="Times New Roman" pitchFamily="18" charset="0"/>
              </a:rPr>
              <a:t>DB</a:t>
            </a:r>
            <a:endParaRPr lang="en-US" sz="1300" b="1"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844424" y="422500"/>
            <a:ext cx="4032375"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solidFill>
                  <a:srgbClr val="FF004E"/>
                </a:solidFill>
                <a:latin typeface="Times New Roman" pitchFamily="18" charset="0"/>
                <a:cs typeface="Times New Roman" pitchFamily="18" charset="0"/>
              </a:rPr>
              <a:t>Module </a:t>
            </a:r>
            <a:r>
              <a:rPr lang="en-US" dirty="0" err="1" smtClean="0">
                <a:solidFill>
                  <a:srgbClr val="FF004E"/>
                </a:solidFill>
                <a:latin typeface="Times New Roman" pitchFamily="18" charset="0"/>
                <a:cs typeface="Times New Roman" pitchFamily="18" charset="0"/>
              </a:rPr>
              <a:t>nhận</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diện</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ảnh</a:t>
            </a:r>
            <a:endParaRPr dirty="0">
              <a:solidFill>
                <a:srgbClr val="FF004E"/>
              </a:solidFill>
              <a:latin typeface="Times New Roman" pitchFamily="18" charset="0"/>
              <a:cs typeface="Times New Roman" pitchFamily="18" charset="0"/>
            </a:endParaRPr>
          </a:p>
        </p:txBody>
      </p:sp>
      <p:sp>
        <p:nvSpPr>
          <p:cNvPr id="145" name="Google Shape;145;p23"/>
          <p:cNvSpPr txBox="1">
            <a:spLocks noGrp="1"/>
          </p:cNvSpPr>
          <p:nvPr>
            <p:ph type="body" idx="1"/>
          </p:nvPr>
        </p:nvSpPr>
        <p:spPr>
          <a:xfrm>
            <a:off x="844424" y="2724150"/>
            <a:ext cx="7461375" cy="2201600"/>
          </a:xfrm>
          <a:prstGeom prst="rect">
            <a:avLst/>
          </a:prstGeom>
        </p:spPr>
        <p:txBody>
          <a:bodyPr spcFirstLastPara="1" wrap="square" lIns="91425" tIns="91425" rIns="91425" bIns="91425" anchor="t" anchorCtr="0">
            <a:noAutofit/>
          </a:bodyPr>
          <a:lstStyle/>
          <a:p>
            <a:pPr marL="0" indent="0">
              <a:buFontTx/>
              <a:buChar char="-"/>
            </a:pPr>
            <a:r>
              <a:rPr lang="vi-VN" sz="1600" dirty="0" smtClean="0">
                <a:latin typeface="+mj-lt"/>
              </a:rPr>
              <a:t>Thư viện Tensorfow là thư viện mã nguồn mở dùng cho tính toán số học sử dụng đồ thị luồng dữ liệu.</a:t>
            </a:r>
            <a:endParaRPr lang="en-US" sz="1600" dirty="0" smtClean="0">
              <a:latin typeface="+mj-lt"/>
            </a:endParaRPr>
          </a:p>
          <a:p>
            <a:pPr marL="0" indent="0">
              <a:buFontTx/>
              <a:buChar char="-"/>
            </a:pPr>
            <a:r>
              <a:rPr lang="en-US" sz="1600" dirty="0" smtClean="0"/>
              <a:t> </a:t>
            </a:r>
            <a:r>
              <a:rPr lang="vi-VN" sz="1600" dirty="0" smtClean="0">
                <a:latin typeface="+mj-lt"/>
              </a:rPr>
              <a:t>Keras là một library được phát triển vào năm 2015 bởi François Chollet, là một kỹ sư nghiên cứu deep learning tại google. </a:t>
            </a:r>
            <a:endParaRPr lang="en-US" sz="1600" dirty="0" smtClean="0">
              <a:latin typeface="+mj-lt"/>
            </a:endParaRPr>
          </a:p>
          <a:p>
            <a:pPr marL="0" indent="0">
              <a:buFontTx/>
              <a:buChar char="-"/>
            </a:pPr>
            <a:r>
              <a:rPr lang="en-US" sz="1600" dirty="0" smtClean="0">
                <a:latin typeface="+mj-lt"/>
                <a:cs typeface="Times New Roman" pitchFamily="18" charset="0"/>
              </a:rPr>
              <a:t> </a:t>
            </a:r>
            <a:r>
              <a:rPr lang="en-US" sz="1600" dirty="0" err="1" smtClean="0">
                <a:latin typeface="Times New Roman" pitchFamily="18" charset="0"/>
                <a:cs typeface="Times New Roman" pitchFamily="18" charset="0"/>
              </a:rPr>
              <a:t>Thuật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toán</a:t>
            </a:r>
            <a:r>
              <a:rPr lang="en-US" sz="1600" dirty="0" smtClean="0">
                <a:latin typeface="Times New Roman" pitchFamily="18" charset="0"/>
                <a:cs typeface="Times New Roman" pitchFamily="18" charset="0"/>
              </a:rPr>
              <a:t> SSD (Single Shot </a:t>
            </a:r>
            <a:r>
              <a:rPr lang="en-US" sz="1600" dirty="0" err="1" smtClean="0">
                <a:latin typeface="Times New Roman" pitchFamily="18" charset="0"/>
                <a:cs typeface="Times New Roman" pitchFamily="18" charset="0"/>
              </a:rPr>
              <a:t>MultiBox</a:t>
            </a:r>
            <a:r>
              <a:rPr lang="en-US" sz="1600" dirty="0" smtClean="0">
                <a:latin typeface="Times New Roman" pitchFamily="18" charset="0"/>
                <a:cs typeface="Times New Roman" pitchFamily="18" charset="0"/>
              </a:rPr>
              <a:t> Detector)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khuôn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mặt</a:t>
            </a:r>
            <a:endParaRPr lang="en-US" sz="1600" dirty="0" smtClean="0">
              <a:latin typeface="Times New Roman" pitchFamily="18" charset="0"/>
              <a:cs typeface="Times New Roman" pitchFamily="18" charset="0"/>
            </a:endParaRPr>
          </a:p>
          <a:p>
            <a:pPr marL="0" indent="0">
              <a:buFontTx/>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Thuật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toán</a:t>
            </a:r>
            <a:r>
              <a:rPr lang="en-US" sz="1600" dirty="0" smtClean="0">
                <a:latin typeface="Times New Roman" pitchFamily="18" charset="0"/>
                <a:cs typeface="Times New Roman" pitchFamily="18" charset="0"/>
              </a:rPr>
              <a:t> CNN (</a:t>
            </a:r>
            <a:r>
              <a:rPr lang="en-US" sz="1600" dirty="0" err="1" smtClean="0">
                <a:latin typeface="Times New Roman" pitchFamily="18" charset="0"/>
                <a:cs typeface="Times New Roman" pitchFamily="18" charset="0"/>
              </a:rPr>
              <a:t>Convolutional</a:t>
            </a:r>
            <a:r>
              <a:rPr lang="en-US" sz="1600" dirty="0" smtClean="0">
                <a:latin typeface="Times New Roman" pitchFamily="18" charset="0"/>
                <a:cs typeface="Times New Roman" pitchFamily="18" charset="0"/>
              </a:rPr>
              <a:t> Neural Network) </a:t>
            </a:r>
            <a:r>
              <a:rPr lang="en-US" sz="1600" dirty="0" err="1" smtClean="0">
                <a:latin typeface="Times New Roman" pitchFamily="18" charset="0"/>
                <a:cs typeface="Times New Roman" pitchFamily="18" charset="0"/>
              </a:rPr>
              <a:t>nhận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diện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khẩu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từ</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gương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mặt</a:t>
            </a:r>
            <a:endParaRPr sz="1600" dirty="0">
              <a:latin typeface="Times New Roman" pitchFamily="18" charset="0"/>
              <a:cs typeface="Times New Roman" pitchFamily="18" charset="0"/>
            </a:endParaRPr>
          </a:p>
        </p:txBody>
      </p:sp>
      <p:sp>
        <p:nvSpPr>
          <p:cNvPr id="148" name="Google Shape;148;p23"/>
          <p:cNvSpPr txBox="1">
            <a:spLocks noGrp="1"/>
          </p:cNvSpPr>
          <p:nvPr>
            <p:ph type="sldNum" idx="12"/>
          </p:nvPr>
        </p:nvSpPr>
        <p:spPr>
          <a:xfrm>
            <a:off x="8480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3074" name="Picture 2"/>
          <p:cNvPicPr>
            <a:picLocks noChangeAspect="1" noChangeArrowheads="1"/>
          </p:cNvPicPr>
          <p:nvPr/>
        </p:nvPicPr>
        <p:blipFill>
          <a:blip r:embed="rId3"/>
          <a:srcRect/>
          <a:stretch>
            <a:fillRect/>
          </a:stretch>
        </p:blipFill>
        <p:spPr bwMode="auto">
          <a:xfrm>
            <a:off x="2971800" y="1276350"/>
            <a:ext cx="2133600" cy="1524000"/>
          </a:xfrm>
          <a:prstGeom prst="rect">
            <a:avLst/>
          </a:prstGeom>
          <a:noFill/>
          <a:ln w="9525">
            <a:noFill/>
            <a:miter lim="800000"/>
            <a:headEnd/>
            <a:tailEnd/>
          </a:ln>
        </p:spPr>
      </p:pic>
      <p:pic>
        <p:nvPicPr>
          <p:cNvPr id="6" name="Picture 2"/>
          <p:cNvPicPr>
            <a:picLocks noChangeAspect="1" noChangeArrowheads="1"/>
          </p:cNvPicPr>
          <p:nvPr/>
        </p:nvPicPr>
        <p:blipFill>
          <a:blip r:embed="rId4"/>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350"/>
            <a:ext cx="5175376" cy="857400"/>
          </a:xfrm>
        </p:spPr>
        <p:txBody>
          <a:bodyPr/>
          <a:lstStyle/>
          <a:p>
            <a:r>
              <a:rPr lang="en-US" dirty="0" smtClean="0">
                <a:solidFill>
                  <a:srgbClr val="FF004E"/>
                </a:solidFill>
                <a:latin typeface="Times New Roman" pitchFamily="18" charset="0"/>
                <a:cs typeface="Times New Roman" pitchFamily="18" charset="0"/>
              </a:rPr>
              <a:t>Client </a:t>
            </a:r>
            <a:r>
              <a:rPr lang="en-US" dirty="0" err="1" smtClean="0">
                <a:solidFill>
                  <a:srgbClr val="FF004E"/>
                </a:solidFill>
                <a:latin typeface="Times New Roman" pitchFamily="18" charset="0"/>
                <a:cs typeface="Times New Roman" pitchFamily="18" charset="0"/>
              </a:rPr>
              <a:t>tương</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tác</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người</a:t>
            </a:r>
            <a:r>
              <a:rPr lang="en-US" dirty="0" smtClean="0">
                <a:solidFill>
                  <a:srgbClr val="FF004E"/>
                </a:solidFill>
                <a:latin typeface="Times New Roman" pitchFamily="18" charset="0"/>
                <a:cs typeface="Times New Roman" pitchFamily="18" charset="0"/>
              </a:rPr>
              <a:t> </a:t>
            </a:r>
            <a:r>
              <a:rPr lang="en-US" dirty="0" err="1" smtClean="0">
                <a:solidFill>
                  <a:srgbClr val="FF004E"/>
                </a:solidFill>
                <a:latin typeface="Times New Roman" pitchFamily="18" charset="0"/>
                <a:cs typeface="Times New Roman" pitchFamily="18" charset="0"/>
              </a:rPr>
              <a:t>dùng</a:t>
            </a:r>
            <a:endParaRPr lang="en-US" dirty="0"/>
          </a:p>
        </p:txBody>
      </p:sp>
      <p:sp>
        <p:nvSpPr>
          <p:cNvPr id="3" name="Text Placeholder 2"/>
          <p:cNvSpPr>
            <a:spLocks noGrp="1"/>
          </p:cNvSpPr>
          <p:nvPr>
            <p:ph type="body" idx="1"/>
          </p:nvPr>
        </p:nvSpPr>
        <p:spPr>
          <a:xfrm>
            <a:off x="609600" y="2876550"/>
            <a:ext cx="7086600" cy="2266950"/>
          </a:xfrm>
        </p:spPr>
        <p:txBody>
          <a:bodyPr/>
          <a:lstStyle/>
          <a:p>
            <a:r>
              <a:rPr lang="vi-VN" sz="1600" dirty="0" smtClean="0">
                <a:latin typeface="+mj-lt"/>
              </a:rPr>
              <a:t>React.js là một thư viện Javascript đang nổi lên trong những năm gần đây với xu hướng Single Page Application. Trong khi những framework khác cố gắng hướng đến một mô hình MVC hoàn thiện thì React nổi bật với sự đơn giản và dễ dàng phối hợp với những thư viện Javascript khác</a:t>
            </a:r>
            <a:r>
              <a:rPr lang="vi-VN" sz="1600" b="1" dirty="0" smtClean="0">
                <a:latin typeface="+mj-lt"/>
              </a:rPr>
              <a:t>.</a:t>
            </a:r>
            <a:endParaRPr lang="en-US" sz="1600" b="1" dirty="0" smtClean="0">
              <a:latin typeface="+mj-lt"/>
            </a:endParaRPr>
          </a:p>
          <a:p>
            <a:pPr lvl="1"/>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r>
              <a:rPr lang="en-US" sz="1600" dirty="0" smtClean="0">
                <a:latin typeface="Times New Roman" pitchFamily="18" charset="0"/>
                <a:cs typeface="Times New Roman" pitchFamily="18" charset="0"/>
              </a:rPr>
              <a:t> : </a:t>
            </a:r>
            <a:r>
              <a:rPr lang="en-US" sz="1600" dirty="0" smtClean="0">
                <a:latin typeface="Times New Roman" pitchFamily="18" charset="0"/>
                <a:cs typeface="Times New Roman" pitchFamily="18" charset="0"/>
                <a:hlinkClick r:id="rId2"/>
              </a:rPr>
              <a:t>https://reactjs.org/</a:t>
            </a:r>
            <a:r>
              <a:rPr lang="en-US" sz="1600" dirty="0" smtClean="0">
                <a:latin typeface="+mj-lt"/>
              </a:rPr>
              <a:t>	</a:t>
            </a:r>
          </a:p>
          <a:p>
            <a:r>
              <a:rPr lang="vi-VN" sz="1600" dirty="0" smtClean="0">
                <a:latin typeface="+mj-lt"/>
              </a:rPr>
              <a:t>Material UI là một thư viện gồm tập hợp các react component được Google viết cho reactJS theo phong cách của Material design.</a:t>
            </a:r>
            <a:endParaRPr lang="en-US" sz="1600" dirty="0" smtClean="0">
              <a:latin typeface="+mj-lt"/>
            </a:endParaRPr>
          </a:p>
          <a:p>
            <a:pPr lvl="1"/>
            <a:r>
              <a:rPr lang="en-US" sz="1600" dirty="0" err="1" smtClean="0">
                <a:latin typeface="Times New Roman" pitchFamily="18" charset="0"/>
                <a:cs typeface="Times New Roman" pitchFamily="18" charset="0"/>
              </a:rPr>
              <a:t>Trang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chủ</a:t>
            </a:r>
            <a:r>
              <a:rPr lang="en-US" sz="1600" dirty="0" smtClean="0">
                <a:latin typeface="Times New Roman" pitchFamily="18" charset="0"/>
                <a:cs typeface="Times New Roman" pitchFamily="18" charset="0"/>
              </a:rPr>
              <a:t> : </a:t>
            </a:r>
            <a:r>
              <a:rPr lang="en-US" sz="1600" dirty="0" smtClean="0">
                <a:latin typeface="Times New Roman" pitchFamily="18" charset="0"/>
                <a:cs typeface="Times New Roman" pitchFamily="18" charset="0"/>
                <a:hlinkClick r:id="rId3"/>
              </a:rPr>
              <a:t>https://material-ui.com/</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10" name="Picture 9" descr="react_material.jpg"/>
          <p:cNvPicPr>
            <a:picLocks noChangeAspect="1"/>
          </p:cNvPicPr>
          <p:nvPr/>
        </p:nvPicPr>
        <p:blipFill>
          <a:blip r:embed="rId4"/>
          <a:stretch>
            <a:fillRect/>
          </a:stretch>
        </p:blipFill>
        <p:spPr>
          <a:xfrm>
            <a:off x="2514600" y="1200150"/>
            <a:ext cx="3048000" cy="1600200"/>
          </a:xfrm>
          <a:prstGeom prst="rect">
            <a:avLst/>
          </a:prstGeom>
        </p:spPr>
      </p:pic>
      <p:pic>
        <p:nvPicPr>
          <p:cNvPr id="7" name="Picture 2"/>
          <p:cNvPicPr>
            <a:picLocks noChangeAspect="1" noChangeArrowheads="1"/>
          </p:cNvPicPr>
          <p:nvPr/>
        </p:nvPicPr>
        <p:blipFill>
          <a:blip r:embed="rId5"/>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424" y="422500"/>
            <a:ext cx="5099176" cy="857400"/>
          </a:xfrm>
        </p:spPr>
        <p:txBody>
          <a:bodyPr/>
          <a:lstStyle/>
          <a:p>
            <a:r>
              <a:rPr lang="en-US" dirty="0" smtClean="0">
                <a:solidFill>
                  <a:schemeClr val="accent1"/>
                </a:solidFill>
                <a:latin typeface="Times New Roman" pitchFamily="18" charset="0"/>
                <a:cs typeface="Times New Roman" pitchFamily="18" charset="0"/>
              </a:rPr>
              <a:t>Server </a:t>
            </a:r>
            <a:r>
              <a:rPr lang="en-US" dirty="0" err="1" smtClean="0">
                <a:solidFill>
                  <a:schemeClr val="accent1"/>
                </a:solidFill>
                <a:latin typeface="Times New Roman" pitchFamily="18" charset="0"/>
                <a:cs typeface="Times New Roman" pitchFamily="18" charset="0"/>
              </a:rPr>
              <a:t>và</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các</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thành</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phần</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kết</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nối</a:t>
            </a:r>
            <a:endParaRPr lang="en-US" dirty="0">
              <a:solidFill>
                <a:schemeClr val="accent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838200" y="2495550"/>
            <a:ext cx="7385175" cy="2362200"/>
          </a:xfrm>
        </p:spPr>
        <p:txBody>
          <a:bodyPr/>
          <a:lstStyle/>
          <a:p>
            <a:r>
              <a:rPr lang="vi-VN" sz="1600" dirty="0" smtClean="0">
                <a:latin typeface="+mj-lt"/>
              </a:rPr>
              <a:t>Flask là một web frameworks, nó thuộc loại micro-framework được xây dựng bằng ngôn ngữ lập trình Python. Flask cho phép bạn xây dựng các ứng dụng web từ đơn giản tới phức tạp. </a:t>
            </a:r>
            <a:endParaRPr lang="en-US" sz="1600" dirty="0" smtClean="0">
              <a:latin typeface="+mj-lt"/>
            </a:endParaRPr>
          </a:p>
          <a:p>
            <a:r>
              <a:rPr lang="vi-VN" sz="1600" dirty="0" smtClean="0">
                <a:latin typeface="+mj-lt"/>
              </a:rPr>
              <a:t>SQLite là một thư viện phần mềm mà triển khai một SQL Database Engine, không cần máy chủ, khô</a:t>
            </a:r>
            <a:r>
              <a:rPr lang="en-US" sz="1600" dirty="0" smtClean="0">
                <a:latin typeface="+mj-lt"/>
              </a:rPr>
              <a:t>n</a:t>
            </a:r>
            <a:r>
              <a:rPr lang="vi-VN" sz="1600" dirty="0" smtClean="0">
                <a:latin typeface="+mj-lt"/>
              </a:rPr>
              <a:t>g cần cấu hình, khép kín và nhỏ gọn. </a:t>
            </a:r>
            <a:endParaRPr lang="en-US" sz="1600" dirty="0" smtClean="0">
              <a:latin typeface="+mj-lt"/>
            </a:endParaRPr>
          </a:p>
          <a:p>
            <a:r>
              <a:rPr lang="vi-VN" sz="1600" dirty="0" smtClean="0">
                <a:solidFill>
                  <a:schemeClr val="tx1"/>
                </a:solidFill>
                <a:latin typeface="+mj-lt"/>
              </a:rPr>
              <a:t>Arduino giống như một máy tính nhỏ để người dùng có thể lập trình và thực hiện các dự án điện tử mà không cần phải có các công cụ chuyên biệt để phục vụ việc nạp code.</a:t>
            </a:r>
            <a:endParaRPr lang="en-US" sz="1600" dirty="0">
              <a:solidFill>
                <a:schemeClr val="tx1"/>
              </a:solidFill>
              <a:latin typeface="+mj-lt"/>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5122" name="Picture 2"/>
          <p:cNvPicPr>
            <a:picLocks noChangeAspect="1" noChangeArrowheads="1"/>
          </p:cNvPicPr>
          <p:nvPr/>
        </p:nvPicPr>
        <p:blipFill>
          <a:blip r:embed="rId2"/>
          <a:srcRect/>
          <a:stretch>
            <a:fillRect/>
          </a:stretch>
        </p:blipFill>
        <p:spPr bwMode="auto">
          <a:xfrm>
            <a:off x="990600" y="1047750"/>
            <a:ext cx="2381250" cy="1238250"/>
          </a:xfrm>
          <a:prstGeom prst="rect">
            <a:avLst/>
          </a:prstGeom>
          <a:noFill/>
          <a:ln w="9525">
            <a:noFill/>
            <a:miter lim="800000"/>
            <a:headEnd/>
            <a:tailEnd/>
          </a:ln>
        </p:spPr>
      </p:pic>
      <p:pic>
        <p:nvPicPr>
          <p:cNvPr id="5123" name="Picture 3"/>
          <p:cNvPicPr>
            <a:picLocks noChangeAspect="1" noChangeArrowheads="1"/>
          </p:cNvPicPr>
          <p:nvPr/>
        </p:nvPicPr>
        <p:blipFill>
          <a:blip r:embed="rId3"/>
          <a:srcRect/>
          <a:stretch>
            <a:fillRect/>
          </a:stretch>
        </p:blipFill>
        <p:spPr bwMode="auto">
          <a:xfrm>
            <a:off x="3733800" y="971550"/>
            <a:ext cx="1981200" cy="1295400"/>
          </a:xfrm>
          <a:prstGeom prst="rect">
            <a:avLst/>
          </a:prstGeom>
          <a:noFill/>
          <a:ln w="9525">
            <a:noFill/>
            <a:miter lim="800000"/>
            <a:headEnd/>
            <a:tailEnd/>
          </a:ln>
        </p:spPr>
      </p:pic>
      <p:pic>
        <p:nvPicPr>
          <p:cNvPr id="5124" name="Picture 4"/>
          <p:cNvPicPr>
            <a:picLocks noChangeAspect="1" noChangeArrowheads="1"/>
          </p:cNvPicPr>
          <p:nvPr/>
        </p:nvPicPr>
        <p:blipFill>
          <a:blip r:embed="rId4"/>
          <a:srcRect/>
          <a:stretch>
            <a:fillRect/>
          </a:stretch>
        </p:blipFill>
        <p:spPr bwMode="auto">
          <a:xfrm>
            <a:off x="6019800" y="971550"/>
            <a:ext cx="2886075" cy="1509713"/>
          </a:xfrm>
          <a:prstGeom prst="rect">
            <a:avLst/>
          </a:prstGeom>
          <a:noFill/>
          <a:ln w="9525">
            <a:noFill/>
            <a:miter lim="800000"/>
            <a:headEnd/>
            <a:tailEnd/>
          </a:ln>
        </p:spPr>
      </p:pic>
      <p:pic>
        <p:nvPicPr>
          <p:cNvPr id="8" name="Picture 2"/>
          <p:cNvPicPr>
            <a:picLocks noChangeAspect="1" noChangeArrowheads="1"/>
          </p:cNvPicPr>
          <p:nvPr/>
        </p:nvPicPr>
        <p:blipFill>
          <a:blip r:embed="rId5"/>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pitchFamily="18" charset="0"/>
                <a:cs typeface="Times New Roman" pitchFamily="18" charset="0"/>
              </a:rPr>
              <a:t>Sơ</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đồ</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hệ</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thống</a:t>
            </a:r>
            <a:endParaRPr lang="en-US" dirty="0">
              <a:solidFill>
                <a:srgbClr val="FF0000"/>
              </a:solidFill>
              <a:latin typeface="Times New Roman" pitchFamily="18" charset="0"/>
              <a:cs typeface="Times New Roman"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4" name="Oval 3"/>
          <p:cNvSpPr/>
          <p:nvPr/>
        </p:nvSpPr>
        <p:spPr>
          <a:xfrm>
            <a:off x="1447800" y="2933700"/>
            <a:ext cx="990600" cy="762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accent1"/>
                </a:solidFill>
              </a:rPr>
              <a:t>Client</a:t>
            </a:r>
            <a:endParaRPr lang="en-US" b="1" dirty="0">
              <a:solidFill>
                <a:schemeClr val="accent1"/>
              </a:solidFill>
            </a:endParaRPr>
          </a:p>
        </p:txBody>
      </p:sp>
      <p:sp>
        <p:nvSpPr>
          <p:cNvPr id="5" name="Rectangle 4"/>
          <p:cNvSpPr/>
          <p:nvPr/>
        </p:nvSpPr>
        <p:spPr>
          <a:xfrm>
            <a:off x="3200400" y="1885950"/>
            <a:ext cx="1371600"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smtClean="0">
                <a:solidFill>
                  <a:schemeClr val="accent4">
                    <a:lumMod val="75000"/>
                  </a:schemeClr>
                </a:solidFill>
                <a:latin typeface="Times New Roman" pitchFamily="18" charset="0"/>
                <a:cs typeface="Times New Roman" pitchFamily="18" charset="0"/>
              </a:rPr>
              <a:t>Server</a:t>
            </a:r>
            <a:endParaRPr lang="en-US" sz="2000" b="1" dirty="0">
              <a:solidFill>
                <a:schemeClr val="accent4">
                  <a:lumMod val="75000"/>
                </a:schemeClr>
              </a:solidFill>
              <a:latin typeface="Times New Roman" pitchFamily="18" charset="0"/>
              <a:cs typeface="Times New Roman" pitchFamily="18" charset="0"/>
            </a:endParaRPr>
          </a:p>
        </p:txBody>
      </p:sp>
      <p:cxnSp>
        <p:nvCxnSpPr>
          <p:cNvPr id="6" name="Straight Arrow Connector 5"/>
          <p:cNvCxnSpPr>
            <a:stCxn id="4" idx="0"/>
            <a:endCxn id="5" idx="1"/>
          </p:cNvCxnSpPr>
          <p:nvPr/>
        </p:nvCxnSpPr>
        <p:spPr>
          <a:xfrm flipV="1">
            <a:off x="1943100" y="2343150"/>
            <a:ext cx="1257300" cy="590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33600" y="2190750"/>
            <a:ext cx="494046" cy="307777"/>
          </a:xfrm>
          <a:prstGeom prst="rect">
            <a:avLst/>
          </a:prstGeom>
          <a:noFill/>
        </p:spPr>
        <p:txBody>
          <a:bodyPr wrap="none" rtlCol="0">
            <a:spAutoFit/>
          </a:bodyPr>
          <a:lstStyle/>
          <a:p>
            <a:r>
              <a:rPr lang="en-US" b="1" dirty="0" err="1" smtClean="0">
                <a:solidFill>
                  <a:schemeClr val="accent1"/>
                </a:solidFill>
                <a:latin typeface="Times New Roman" pitchFamily="18" charset="0"/>
                <a:cs typeface="Times New Roman" pitchFamily="18" charset="0"/>
              </a:rPr>
              <a:t>Req</a:t>
            </a:r>
            <a:endParaRPr lang="en-US" b="1" dirty="0">
              <a:solidFill>
                <a:schemeClr val="accent1"/>
              </a:solidFill>
              <a:latin typeface="Times New Roman" pitchFamily="18" charset="0"/>
              <a:cs typeface="Times New Roman" pitchFamily="18" charset="0"/>
            </a:endParaRPr>
          </a:p>
        </p:txBody>
      </p:sp>
      <p:sp>
        <p:nvSpPr>
          <p:cNvPr id="8" name="TextBox 7"/>
          <p:cNvSpPr txBox="1"/>
          <p:nvPr/>
        </p:nvSpPr>
        <p:spPr>
          <a:xfrm>
            <a:off x="2438400" y="2724150"/>
            <a:ext cx="465192" cy="307777"/>
          </a:xfrm>
          <a:prstGeom prst="rect">
            <a:avLst/>
          </a:prstGeom>
          <a:noFill/>
        </p:spPr>
        <p:txBody>
          <a:bodyPr wrap="none" rtlCol="0">
            <a:spAutoFit/>
          </a:bodyPr>
          <a:lstStyle/>
          <a:p>
            <a:r>
              <a:rPr lang="en-US" b="1" dirty="0" smtClean="0">
                <a:solidFill>
                  <a:schemeClr val="accent4">
                    <a:lumMod val="75000"/>
                  </a:schemeClr>
                </a:solidFill>
                <a:latin typeface="Times New Roman" pitchFamily="18" charset="0"/>
                <a:cs typeface="Times New Roman" pitchFamily="18" charset="0"/>
              </a:rPr>
              <a:t>Res</a:t>
            </a:r>
            <a:endParaRPr lang="en-US" b="1" dirty="0">
              <a:solidFill>
                <a:schemeClr val="accent4">
                  <a:lumMod val="75000"/>
                </a:schemeClr>
              </a:solidFill>
              <a:latin typeface="Times New Roman" pitchFamily="18" charset="0"/>
              <a:cs typeface="Times New Roman" pitchFamily="18" charset="0"/>
            </a:endParaRPr>
          </a:p>
        </p:txBody>
      </p:sp>
      <p:sp>
        <p:nvSpPr>
          <p:cNvPr id="9" name="Oval 8"/>
          <p:cNvSpPr/>
          <p:nvPr/>
        </p:nvSpPr>
        <p:spPr>
          <a:xfrm>
            <a:off x="4572000" y="514350"/>
            <a:ext cx="1188378" cy="10668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accent5">
                    <a:lumMod val="60000"/>
                    <a:lumOff val="40000"/>
                  </a:schemeClr>
                </a:solidFill>
              </a:rPr>
              <a:t>DB</a:t>
            </a:r>
            <a:endParaRPr lang="en-US" b="1" dirty="0">
              <a:solidFill>
                <a:schemeClr val="accent5">
                  <a:lumMod val="60000"/>
                  <a:lumOff val="40000"/>
                </a:schemeClr>
              </a:solidFill>
            </a:endParaRPr>
          </a:p>
        </p:txBody>
      </p:sp>
      <p:sp>
        <p:nvSpPr>
          <p:cNvPr id="10" name="Oval 9"/>
          <p:cNvSpPr/>
          <p:nvPr/>
        </p:nvSpPr>
        <p:spPr>
          <a:xfrm>
            <a:off x="3962400" y="3790950"/>
            <a:ext cx="1066800" cy="9906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accent5">
                    <a:lumMod val="60000"/>
                    <a:lumOff val="40000"/>
                  </a:schemeClr>
                </a:solidFill>
              </a:rPr>
              <a:t>Door</a:t>
            </a:r>
            <a:endParaRPr lang="en-US" b="1" dirty="0">
              <a:solidFill>
                <a:schemeClr val="accent5">
                  <a:lumMod val="60000"/>
                  <a:lumOff val="40000"/>
                </a:schemeClr>
              </a:solidFill>
            </a:endParaRPr>
          </a:p>
        </p:txBody>
      </p:sp>
      <p:cxnSp>
        <p:nvCxnSpPr>
          <p:cNvPr id="11" name="Straight Arrow Connector 10"/>
          <p:cNvCxnSpPr>
            <a:stCxn id="5" idx="0"/>
            <a:endCxn id="9" idx="2"/>
          </p:cNvCxnSpPr>
          <p:nvPr/>
        </p:nvCxnSpPr>
        <p:spPr>
          <a:xfrm flipV="1">
            <a:off x="3886200" y="1047750"/>
            <a:ext cx="6858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6019800" y="1733550"/>
            <a:ext cx="1447800" cy="12192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accent5">
                    <a:lumMod val="60000"/>
                    <a:lumOff val="40000"/>
                  </a:schemeClr>
                </a:solidFill>
              </a:rPr>
              <a:t>Detect Mask</a:t>
            </a:r>
            <a:endParaRPr lang="en-US" b="1" dirty="0">
              <a:solidFill>
                <a:schemeClr val="accent5">
                  <a:lumMod val="60000"/>
                  <a:lumOff val="40000"/>
                </a:schemeClr>
              </a:solidFill>
            </a:endParaRPr>
          </a:p>
        </p:txBody>
      </p:sp>
      <p:cxnSp>
        <p:nvCxnSpPr>
          <p:cNvPr id="14" name="Straight Arrow Connector 13"/>
          <p:cNvCxnSpPr>
            <a:stCxn id="5" idx="3"/>
            <a:endCxn id="13" idx="2"/>
          </p:cNvCxnSpPr>
          <p:nvPr/>
        </p:nvCxnSpPr>
        <p:spPr>
          <a:xfrm>
            <a:off x="4572000" y="234315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2"/>
            <a:endCxn id="5" idx="3"/>
          </p:cNvCxnSpPr>
          <p:nvPr/>
        </p:nvCxnSpPr>
        <p:spPr>
          <a:xfrm flipH="1">
            <a:off x="4572000" y="2343150"/>
            <a:ext cx="1447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1"/>
            <a:endCxn id="4" idx="0"/>
          </p:cNvCxnSpPr>
          <p:nvPr/>
        </p:nvCxnSpPr>
        <p:spPr>
          <a:xfrm flipH="1">
            <a:off x="1943100" y="2343150"/>
            <a:ext cx="1257300" cy="5905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0"/>
            <a:endCxn id="5" idx="2"/>
          </p:cNvCxnSpPr>
          <p:nvPr/>
        </p:nvCxnSpPr>
        <p:spPr>
          <a:xfrm flipH="1" flipV="1">
            <a:off x="3886200" y="2800350"/>
            <a:ext cx="609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3657600" y="1123950"/>
            <a:ext cx="716282" cy="307777"/>
          </a:xfrm>
          <a:prstGeom prst="rect">
            <a:avLst/>
          </a:prstGeom>
          <a:noFill/>
        </p:spPr>
        <p:txBody>
          <a:bodyPr wrap="square" rtlCol="0">
            <a:spAutoFit/>
          </a:bodyPr>
          <a:lstStyle/>
          <a:p>
            <a:r>
              <a:rPr lang="en-US" b="1" dirty="0" smtClean="0">
                <a:solidFill>
                  <a:srgbClr val="FF0000"/>
                </a:solidFill>
                <a:latin typeface="Times New Roman" pitchFamily="18" charset="0"/>
                <a:cs typeface="Times New Roman" pitchFamily="18" charset="0"/>
              </a:rPr>
              <a:t>Store</a:t>
            </a:r>
            <a:endParaRPr lang="en-US" b="1" dirty="0">
              <a:solidFill>
                <a:srgbClr val="FF0000"/>
              </a:solidFill>
              <a:latin typeface="Times New Roman" pitchFamily="18" charset="0"/>
              <a:cs typeface="Times New Roman" pitchFamily="18" charset="0"/>
            </a:endParaRPr>
          </a:p>
        </p:txBody>
      </p:sp>
      <p:sp>
        <p:nvSpPr>
          <p:cNvPr id="30" name="TextBox 29"/>
          <p:cNvSpPr txBox="1"/>
          <p:nvPr/>
        </p:nvSpPr>
        <p:spPr>
          <a:xfrm>
            <a:off x="4953000" y="2038350"/>
            <a:ext cx="609600" cy="307777"/>
          </a:xfrm>
          <a:prstGeom prst="rect">
            <a:avLst/>
          </a:prstGeom>
          <a:noFill/>
        </p:spPr>
        <p:txBody>
          <a:bodyPr wrap="square" rtlCol="0">
            <a:spAutoFit/>
          </a:bodyPr>
          <a:lstStyle/>
          <a:p>
            <a:r>
              <a:rPr lang="en-US" b="1" dirty="0" smtClean="0">
                <a:solidFill>
                  <a:srgbClr val="FF0000"/>
                </a:solidFill>
                <a:latin typeface="Times New Roman" pitchFamily="18" charset="0"/>
                <a:cs typeface="Times New Roman" pitchFamily="18" charset="0"/>
              </a:rPr>
              <a:t>Start</a:t>
            </a:r>
            <a:endParaRPr lang="en-US" b="1" dirty="0">
              <a:solidFill>
                <a:srgbClr val="FF0000"/>
              </a:solidFill>
              <a:latin typeface="Times New Roman" pitchFamily="18" charset="0"/>
              <a:cs typeface="Times New Roman" pitchFamily="18" charset="0"/>
            </a:endParaRPr>
          </a:p>
        </p:txBody>
      </p:sp>
      <p:sp>
        <p:nvSpPr>
          <p:cNvPr id="31" name="TextBox 30"/>
          <p:cNvSpPr txBox="1"/>
          <p:nvPr/>
        </p:nvSpPr>
        <p:spPr>
          <a:xfrm>
            <a:off x="4953000" y="2343150"/>
            <a:ext cx="692818" cy="307777"/>
          </a:xfrm>
          <a:prstGeom prst="rect">
            <a:avLst/>
          </a:prstGeom>
          <a:noFill/>
        </p:spPr>
        <p:txBody>
          <a:bodyPr wrap="square" rtlCol="0">
            <a:spAutoFit/>
          </a:bodyPr>
          <a:lstStyle/>
          <a:p>
            <a:r>
              <a:rPr lang="en-US" b="1" dirty="0" smtClean="0">
                <a:solidFill>
                  <a:schemeClr val="accent4"/>
                </a:solidFill>
                <a:latin typeface="Times New Roman" pitchFamily="18" charset="0"/>
                <a:cs typeface="Times New Roman" pitchFamily="18" charset="0"/>
              </a:rPr>
              <a:t>Result</a:t>
            </a:r>
            <a:endParaRPr lang="en-US" b="1" dirty="0">
              <a:solidFill>
                <a:schemeClr val="accent4"/>
              </a:solidFill>
              <a:latin typeface="Times New Roman" pitchFamily="18" charset="0"/>
              <a:cs typeface="Times New Roman" pitchFamily="18" charset="0"/>
            </a:endParaRPr>
          </a:p>
        </p:txBody>
      </p:sp>
      <p:cxnSp>
        <p:nvCxnSpPr>
          <p:cNvPr id="34" name="Straight Arrow Connector 33"/>
          <p:cNvCxnSpPr>
            <a:stCxn id="5" idx="2"/>
            <a:endCxn id="10" idx="0"/>
          </p:cNvCxnSpPr>
          <p:nvPr/>
        </p:nvCxnSpPr>
        <p:spPr>
          <a:xfrm>
            <a:off x="3886200" y="2800350"/>
            <a:ext cx="6096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114800" y="3028950"/>
            <a:ext cx="1072730" cy="307777"/>
          </a:xfrm>
          <a:prstGeom prst="rect">
            <a:avLst/>
          </a:prstGeom>
          <a:noFill/>
        </p:spPr>
        <p:txBody>
          <a:bodyPr wrap="none" rtlCol="0">
            <a:spAutoFit/>
          </a:bodyPr>
          <a:lstStyle/>
          <a:p>
            <a:r>
              <a:rPr lang="en-US" b="1" dirty="0" smtClean="0">
                <a:solidFill>
                  <a:srgbClr val="FF0000"/>
                </a:solidFill>
                <a:latin typeface="Times New Roman" pitchFamily="18" charset="0"/>
                <a:cs typeface="Times New Roman" pitchFamily="18" charset="0"/>
              </a:rPr>
              <a:t>Open/Close</a:t>
            </a:r>
            <a:endParaRPr lang="en-US" b="1" dirty="0">
              <a:solidFill>
                <a:srgbClr val="FF0000"/>
              </a:solidFill>
              <a:latin typeface="Times New Roman" pitchFamily="18" charset="0"/>
              <a:cs typeface="Times New Roman" pitchFamily="18" charset="0"/>
            </a:endParaRPr>
          </a:p>
        </p:txBody>
      </p:sp>
      <p:sp>
        <p:nvSpPr>
          <p:cNvPr id="43" name="TextBox 42"/>
          <p:cNvSpPr txBox="1"/>
          <p:nvPr/>
        </p:nvSpPr>
        <p:spPr>
          <a:xfrm>
            <a:off x="3505200" y="3257550"/>
            <a:ext cx="662361" cy="307777"/>
          </a:xfrm>
          <a:prstGeom prst="rect">
            <a:avLst/>
          </a:prstGeom>
          <a:noFill/>
        </p:spPr>
        <p:txBody>
          <a:bodyPr wrap="none" rtlCol="0">
            <a:spAutoFit/>
          </a:bodyPr>
          <a:lstStyle/>
          <a:p>
            <a:r>
              <a:rPr lang="en-US" b="1" dirty="0" smtClean="0">
                <a:solidFill>
                  <a:schemeClr val="accent4"/>
                </a:solidFill>
                <a:latin typeface="Times New Roman" pitchFamily="18" charset="0"/>
                <a:cs typeface="Times New Roman" pitchFamily="18" charset="0"/>
              </a:rPr>
              <a:t>Status</a:t>
            </a:r>
            <a:endParaRPr lang="en-US" b="1" dirty="0">
              <a:solidFill>
                <a:schemeClr val="accent4"/>
              </a:solidFill>
              <a:latin typeface="Times New Roman" pitchFamily="18" charset="0"/>
              <a:cs typeface="Times New Roman" pitchFamily="18" charset="0"/>
            </a:endParaRPr>
          </a:p>
        </p:txBody>
      </p:sp>
      <p:pic>
        <p:nvPicPr>
          <p:cNvPr id="23" name="Picture 2"/>
          <p:cNvPicPr>
            <a:picLocks noChangeAspect="1" noChangeArrowheads="1"/>
          </p:cNvPicPr>
          <p:nvPr/>
        </p:nvPicPr>
        <p:blipFill>
          <a:blip r:embed="rId2"/>
          <a:srcRect/>
          <a:stretch>
            <a:fillRect/>
          </a:stretch>
        </p:blipFill>
        <p:spPr bwMode="auto">
          <a:xfrm>
            <a:off x="152400" y="209550"/>
            <a:ext cx="676275" cy="561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Fidele template">
  <a:themeElements>
    <a:clrScheme name="Custom 347">
      <a:dk1>
        <a:srgbClr val="000000"/>
      </a:dk1>
      <a:lt1>
        <a:srgbClr val="FFFFFF"/>
      </a:lt1>
      <a:dk2>
        <a:srgbClr val="3F3F3F"/>
      </a:dk2>
      <a:lt2>
        <a:srgbClr val="F3F3F3"/>
      </a:lt2>
      <a:accent1>
        <a:srgbClr val="FF004E"/>
      </a:accent1>
      <a:accent2>
        <a:srgbClr val="901829"/>
      </a:accent2>
      <a:accent3>
        <a:srgbClr val="5AB1C9"/>
      </a:accent3>
      <a:accent4>
        <a:srgbClr val="66B368"/>
      </a:accent4>
      <a:accent5>
        <a:srgbClr val="EFAB00"/>
      </a:accent5>
      <a:accent6>
        <a:srgbClr val="E5804B"/>
      </a:accent6>
      <a:hlink>
        <a:srgbClr val="FF004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391</Words>
  <Application>Microsoft Office PowerPoint</Application>
  <PresentationFormat>On-screen Show (16:9)</PresentationFormat>
  <Paragraphs>86</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Titillium Web</vt:lpstr>
      <vt:lpstr>Fidele template</vt:lpstr>
      <vt:lpstr>Nhận diện khẩu trang</vt:lpstr>
      <vt:lpstr>Xin chào</vt:lpstr>
      <vt:lpstr>Nội dung báo cáo</vt:lpstr>
      <vt:lpstr>Đặt vấn đề</vt:lpstr>
      <vt:lpstr>Sơ lược thành phần của hệ thống</vt:lpstr>
      <vt:lpstr>Module nhận diện ảnh</vt:lpstr>
      <vt:lpstr>Client tương tác người dùng</vt:lpstr>
      <vt:lpstr>Server và các thành phần kết nối</vt:lpstr>
      <vt:lpstr>Sơ đồ hệ thống</vt:lpstr>
      <vt:lpstr>Sơ đồ hoạt động</vt:lpstr>
      <vt:lpstr>Tài liệu tham khảo</vt:lpstr>
      <vt:lpstr>Cảm ơn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Đức Bùi</cp:lastModifiedBy>
  <cp:revision>39</cp:revision>
  <dcterms:modified xsi:type="dcterms:W3CDTF">2020-07-16T00:33:16Z</dcterms:modified>
</cp:coreProperties>
</file>