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9" r:id="rId3"/>
    <p:sldId id="265" r:id="rId4"/>
    <p:sldId id="280" r:id="rId5"/>
    <p:sldId id="257" r:id="rId6"/>
    <p:sldId id="276" r:id="rId7"/>
    <p:sldId id="258" r:id="rId8"/>
    <p:sldId id="281" r:id="rId9"/>
    <p:sldId id="267" r:id="rId10"/>
    <p:sldId id="268" r:id="rId11"/>
    <p:sldId id="269" r:id="rId12"/>
    <p:sldId id="282" r:id="rId13"/>
    <p:sldId id="272" r:id="rId14"/>
    <p:sldId id="283" r:id="rId15"/>
    <p:sldId id="273" r:id="rId16"/>
    <p:sldId id="274" r:id="rId17"/>
    <p:sldId id="261" r:id="rId18"/>
    <p:sldId id="266" r:id="rId19"/>
    <p:sldId id="277" r:id="rId20"/>
    <p:sldId id="262" r:id="rId21"/>
    <p:sldId id="270" r:id="rId22"/>
    <p:sldId id="271" r:id="rId23"/>
    <p:sldId id="263" r:id="rId24"/>
    <p:sldId id="278"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50021"/>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24" autoAdjust="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566376-6E0A-41F0-B977-13AC46083C4E}"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CDB28-0D13-47C9-9748-D37BB9AAE2D9}" type="slidenum">
              <a:rPr lang="en-US" smtClean="0"/>
              <a:t>‹#›</a:t>
            </a:fld>
            <a:endParaRPr lang="en-US"/>
          </a:p>
        </p:txBody>
      </p:sp>
    </p:spTree>
    <p:extLst>
      <p:ext uri="{BB962C8B-B14F-4D97-AF65-F5344CB8AC3E}">
        <p14:creationId xmlns:p14="http://schemas.microsoft.com/office/powerpoint/2010/main" val="413424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566376-6E0A-41F0-B977-13AC46083C4E}"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CDB28-0D13-47C9-9748-D37BB9AAE2D9}" type="slidenum">
              <a:rPr lang="en-US" smtClean="0"/>
              <a:t>‹#›</a:t>
            </a:fld>
            <a:endParaRPr lang="en-US"/>
          </a:p>
        </p:txBody>
      </p:sp>
    </p:spTree>
    <p:extLst>
      <p:ext uri="{BB962C8B-B14F-4D97-AF65-F5344CB8AC3E}">
        <p14:creationId xmlns:p14="http://schemas.microsoft.com/office/powerpoint/2010/main" val="2083743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566376-6E0A-41F0-B977-13AC46083C4E}"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CDB28-0D13-47C9-9748-D37BB9AAE2D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4860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566376-6E0A-41F0-B977-13AC46083C4E}"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CDB28-0D13-47C9-9748-D37BB9AAE2D9}" type="slidenum">
              <a:rPr lang="en-US" smtClean="0"/>
              <a:t>‹#›</a:t>
            </a:fld>
            <a:endParaRPr lang="en-US"/>
          </a:p>
        </p:txBody>
      </p:sp>
    </p:spTree>
    <p:extLst>
      <p:ext uri="{BB962C8B-B14F-4D97-AF65-F5344CB8AC3E}">
        <p14:creationId xmlns:p14="http://schemas.microsoft.com/office/powerpoint/2010/main" val="1386509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566376-6E0A-41F0-B977-13AC46083C4E}"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CDB28-0D13-47C9-9748-D37BB9AAE2D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4140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566376-6E0A-41F0-B977-13AC46083C4E}"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CDB28-0D13-47C9-9748-D37BB9AAE2D9}" type="slidenum">
              <a:rPr lang="en-US" smtClean="0"/>
              <a:t>‹#›</a:t>
            </a:fld>
            <a:endParaRPr lang="en-US"/>
          </a:p>
        </p:txBody>
      </p:sp>
    </p:spTree>
    <p:extLst>
      <p:ext uri="{BB962C8B-B14F-4D97-AF65-F5344CB8AC3E}">
        <p14:creationId xmlns:p14="http://schemas.microsoft.com/office/powerpoint/2010/main" val="1418282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566376-6E0A-41F0-B977-13AC46083C4E}"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CDB28-0D13-47C9-9748-D37BB9AAE2D9}" type="slidenum">
              <a:rPr lang="en-US" smtClean="0"/>
              <a:t>‹#›</a:t>
            </a:fld>
            <a:endParaRPr lang="en-US"/>
          </a:p>
        </p:txBody>
      </p:sp>
    </p:spTree>
    <p:extLst>
      <p:ext uri="{BB962C8B-B14F-4D97-AF65-F5344CB8AC3E}">
        <p14:creationId xmlns:p14="http://schemas.microsoft.com/office/powerpoint/2010/main" val="4091236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566376-6E0A-41F0-B977-13AC46083C4E}"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CDB28-0D13-47C9-9748-D37BB9AAE2D9}" type="slidenum">
              <a:rPr lang="en-US" smtClean="0"/>
              <a:t>‹#›</a:t>
            </a:fld>
            <a:endParaRPr lang="en-US"/>
          </a:p>
        </p:txBody>
      </p:sp>
    </p:spTree>
    <p:extLst>
      <p:ext uri="{BB962C8B-B14F-4D97-AF65-F5344CB8AC3E}">
        <p14:creationId xmlns:p14="http://schemas.microsoft.com/office/powerpoint/2010/main" val="527761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566376-6E0A-41F0-B977-13AC46083C4E}"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CDB28-0D13-47C9-9748-D37BB9AAE2D9}" type="slidenum">
              <a:rPr lang="en-US" smtClean="0"/>
              <a:t>‹#›</a:t>
            </a:fld>
            <a:endParaRPr lang="en-US"/>
          </a:p>
        </p:txBody>
      </p:sp>
    </p:spTree>
    <p:extLst>
      <p:ext uri="{BB962C8B-B14F-4D97-AF65-F5344CB8AC3E}">
        <p14:creationId xmlns:p14="http://schemas.microsoft.com/office/powerpoint/2010/main" val="250044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566376-6E0A-41F0-B977-13AC46083C4E}"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CDB28-0D13-47C9-9748-D37BB9AAE2D9}" type="slidenum">
              <a:rPr lang="en-US" smtClean="0"/>
              <a:t>‹#›</a:t>
            </a:fld>
            <a:endParaRPr lang="en-US"/>
          </a:p>
        </p:txBody>
      </p:sp>
    </p:spTree>
    <p:extLst>
      <p:ext uri="{BB962C8B-B14F-4D97-AF65-F5344CB8AC3E}">
        <p14:creationId xmlns:p14="http://schemas.microsoft.com/office/powerpoint/2010/main" val="51192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566376-6E0A-41F0-B977-13AC46083C4E}"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CDB28-0D13-47C9-9748-D37BB9AAE2D9}" type="slidenum">
              <a:rPr lang="en-US" smtClean="0"/>
              <a:t>‹#›</a:t>
            </a:fld>
            <a:endParaRPr lang="en-US"/>
          </a:p>
        </p:txBody>
      </p:sp>
    </p:spTree>
    <p:extLst>
      <p:ext uri="{BB962C8B-B14F-4D97-AF65-F5344CB8AC3E}">
        <p14:creationId xmlns:p14="http://schemas.microsoft.com/office/powerpoint/2010/main" val="3562336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566376-6E0A-41F0-B977-13AC46083C4E}" type="datetimeFigureOut">
              <a:rPr lang="en-US" smtClean="0"/>
              <a:t>12/11/2020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3CDB28-0D13-47C9-9748-D37BB9AAE2D9}" type="slidenum">
              <a:rPr lang="en-US" smtClean="0"/>
              <a:t>‹#›</a:t>
            </a:fld>
            <a:endParaRPr lang="en-US"/>
          </a:p>
        </p:txBody>
      </p:sp>
    </p:spTree>
    <p:extLst>
      <p:ext uri="{BB962C8B-B14F-4D97-AF65-F5344CB8AC3E}">
        <p14:creationId xmlns:p14="http://schemas.microsoft.com/office/powerpoint/2010/main" val="562989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566376-6E0A-41F0-B977-13AC46083C4E}" type="datetimeFigureOut">
              <a:rPr lang="en-US" smtClean="0"/>
              <a:t>12/11/2020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3CDB28-0D13-47C9-9748-D37BB9AAE2D9}" type="slidenum">
              <a:rPr lang="en-US" smtClean="0"/>
              <a:t>‹#›</a:t>
            </a:fld>
            <a:endParaRPr lang="en-US"/>
          </a:p>
        </p:txBody>
      </p:sp>
    </p:spTree>
    <p:extLst>
      <p:ext uri="{BB962C8B-B14F-4D97-AF65-F5344CB8AC3E}">
        <p14:creationId xmlns:p14="http://schemas.microsoft.com/office/powerpoint/2010/main" val="17711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66376-6E0A-41F0-B977-13AC46083C4E}" type="datetimeFigureOut">
              <a:rPr lang="en-US" smtClean="0"/>
              <a:t>12/11/2020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3CDB28-0D13-47C9-9748-D37BB9AAE2D9}" type="slidenum">
              <a:rPr lang="en-US" smtClean="0"/>
              <a:t>‹#›</a:t>
            </a:fld>
            <a:endParaRPr lang="en-US"/>
          </a:p>
        </p:txBody>
      </p:sp>
    </p:spTree>
    <p:extLst>
      <p:ext uri="{BB962C8B-B14F-4D97-AF65-F5344CB8AC3E}">
        <p14:creationId xmlns:p14="http://schemas.microsoft.com/office/powerpoint/2010/main" val="1509321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566376-6E0A-41F0-B977-13AC46083C4E}"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CDB28-0D13-47C9-9748-D37BB9AAE2D9}" type="slidenum">
              <a:rPr lang="en-US" smtClean="0"/>
              <a:t>‹#›</a:t>
            </a:fld>
            <a:endParaRPr lang="en-US"/>
          </a:p>
        </p:txBody>
      </p:sp>
    </p:spTree>
    <p:extLst>
      <p:ext uri="{BB962C8B-B14F-4D97-AF65-F5344CB8AC3E}">
        <p14:creationId xmlns:p14="http://schemas.microsoft.com/office/powerpoint/2010/main" val="1299749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CDB28-0D13-47C9-9748-D37BB9AAE2D9}" type="slidenum">
              <a:rPr lang="en-US" smtClean="0"/>
              <a:t>‹#›</a:t>
            </a:fld>
            <a:endParaRPr lang="en-US"/>
          </a:p>
        </p:txBody>
      </p:sp>
      <p:sp>
        <p:nvSpPr>
          <p:cNvPr id="5" name="Date Placeholder 4"/>
          <p:cNvSpPr>
            <a:spLocks noGrp="1"/>
          </p:cNvSpPr>
          <p:nvPr>
            <p:ph type="dt" sz="half" idx="10"/>
          </p:nvPr>
        </p:nvSpPr>
        <p:spPr/>
        <p:txBody>
          <a:bodyPr/>
          <a:lstStyle/>
          <a:p>
            <a:fld id="{35566376-6E0A-41F0-B977-13AC46083C4E}" type="datetimeFigureOut">
              <a:rPr lang="en-US" smtClean="0"/>
              <a:t>12/11/2020</a:t>
            </a:fld>
            <a:endParaRPr lang="en-US"/>
          </a:p>
        </p:txBody>
      </p:sp>
    </p:spTree>
    <p:extLst>
      <p:ext uri="{BB962C8B-B14F-4D97-AF65-F5344CB8AC3E}">
        <p14:creationId xmlns:p14="http://schemas.microsoft.com/office/powerpoint/2010/main" val="400578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566376-6E0A-41F0-B977-13AC46083C4E}" type="datetimeFigureOut">
              <a:rPr lang="en-US" smtClean="0"/>
              <a:t>12/11/2020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3CDB28-0D13-47C9-9748-D37BB9AAE2D9}" type="slidenum">
              <a:rPr lang="en-US" smtClean="0"/>
              <a:t>‹#›</a:t>
            </a:fld>
            <a:endParaRPr lang="en-US"/>
          </a:p>
        </p:txBody>
      </p:sp>
    </p:spTree>
    <p:extLst>
      <p:ext uri="{BB962C8B-B14F-4D97-AF65-F5344CB8AC3E}">
        <p14:creationId xmlns:p14="http://schemas.microsoft.com/office/powerpoint/2010/main" val="302781508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oclamweb.com/bai-3-alert-va-button-trong-bootstra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etbootstrap.com/docs/4.0/components" TargetMode="External"/><Relationship Id="rId2" Type="http://schemas.openxmlformats.org/officeDocument/2006/relationships/hyperlink" Target="https://www.w3schools.com/bootstrap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06670" y="1995854"/>
            <a:ext cx="9117622" cy="3276814"/>
          </a:xfrm>
        </p:spPr>
        <p:txBody>
          <a:bodyPr>
            <a:noAutofit/>
          </a:bodyPr>
          <a:lstStyle/>
          <a:p>
            <a:r>
              <a:rPr lang="en-US" sz="3600" b="1" dirty="0">
                <a:solidFill>
                  <a:schemeClr val="tx1"/>
                </a:solidFill>
                <a:latin typeface="Arial" panose="020B0604020202020204" pitchFamily="34" charset="0"/>
                <a:cs typeface="Arial" panose="020B0604020202020204" pitchFamily="34" charset="0"/>
              </a:rPr>
              <a:t>COMMON COMPONENT IN </a:t>
            </a:r>
            <a:r>
              <a:rPr lang="en-US" sz="3600" b="1" dirty="0" smtClean="0">
                <a:solidFill>
                  <a:schemeClr val="tx1"/>
                </a:solidFill>
                <a:latin typeface="Arial" panose="020B0604020202020204" pitchFamily="34" charset="0"/>
                <a:cs typeface="Arial" panose="020B0604020202020204" pitchFamily="34" charset="0"/>
              </a:rPr>
              <a:t>BOOTSTRAP</a:t>
            </a:r>
            <a:br>
              <a:rPr lang="en-US" sz="3600" b="1" dirty="0" smtClean="0">
                <a:solidFill>
                  <a:schemeClr val="tx1"/>
                </a:solidFill>
                <a:latin typeface="Arial" panose="020B0604020202020204" pitchFamily="34" charset="0"/>
                <a:cs typeface="Arial" panose="020B0604020202020204" pitchFamily="34" charset="0"/>
              </a:rPr>
            </a:br>
            <a:r>
              <a:rPr lang="en-US" sz="3600" b="1" dirty="0" smtClean="0">
                <a:solidFill>
                  <a:schemeClr val="tx1"/>
                </a:solidFill>
                <a:latin typeface="Arial" panose="020B0604020202020204" pitchFamily="34" charset="0"/>
                <a:cs typeface="Arial" panose="020B0604020202020204" pitchFamily="34" charset="0"/>
              </a:rPr>
              <a:t>(Thành phần chung trong Bootstrap)</a:t>
            </a:r>
            <a:r>
              <a:rPr lang="en-US" sz="4000" b="1" dirty="0" smtClean="0">
                <a:solidFill>
                  <a:schemeClr val="tx1"/>
                </a:solidFill>
                <a:latin typeface="Arial" panose="020B0604020202020204" pitchFamily="34" charset="0"/>
                <a:cs typeface="Arial" panose="020B0604020202020204" pitchFamily="34" charset="0"/>
              </a:rPr>
              <a:t/>
            </a:r>
            <a:br>
              <a:rPr lang="en-US" sz="4000" b="1" dirty="0" smtClean="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Các thành phần trong bootstrap 4 thì rất nhiều, chúng ta dùng chúng để tạo giao diện cho trang. Sau đây là các components thường dùng trong bootstrap 4.</a:t>
            </a:r>
            <a:r>
              <a:rPr lang="en-US" sz="4000" dirty="0">
                <a:solidFill>
                  <a:schemeClr val="tx1"/>
                </a:solidFill>
                <a:latin typeface="Arial" panose="020B0604020202020204" pitchFamily="34" charset="0"/>
                <a:cs typeface="Arial" panose="020B0604020202020204" pitchFamily="34" charset="0"/>
              </a:rPr>
              <a:t/>
            </a:r>
            <a:br>
              <a:rPr lang="en-US" sz="4000" dirty="0">
                <a:solidFill>
                  <a:schemeClr val="tx1"/>
                </a:solidFill>
                <a:latin typeface="Arial" panose="020B0604020202020204" pitchFamily="34" charset="0"/>
                <a:cs typeface="Arial" panose="020B0604020202020204" pitchFamily="34" charset="0"/>
              </a:rPr>
            </a:br>
            <a:endParaRPr lang="en-US" sz="4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67603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05441" y="302851"/>
            <a:ext cx="10005813" cy="587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3021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30213"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22222"/>
                </a:solidFill>
                <a:effectLst/>
                <a:ea typeface="Times New Roman" panose="02020603050405020304" pitchFamily="18" charset="0"/>
                <a:cs typeface="Arial" panose="020B0604020202020204" pitchFamily="34" charset="0"/>
              </a:rPr>
              <a:t>Ví dụ:</a:t>
            </a:r>
          </a:p>
          <a:p>
            <a:pPr marL="0" marR="0" lvl="0" indent="430213"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  &lt;</a:t>
            </a:r>
            <a:r>
              <a:rPr kumimoji="0" lang="en-US" altLang="en-US" sz="2400" b="0" i="0" u="none" strike="noStrike" cap="none" normalizeH="0" baseline="0" dirty="0" smtClean="0">
                <a:ln>
                  <a:noFill/>
                </a:ln>
                <a:solidFill>
                  <a:srgbClr val="3F7F7F"/>
                </a:solidFill>
                <a:effectLst/>
                <a:ea typeface="Calibri" panose="020F0502020204030204" pitchFamily="34" charset="0"/>
                <a:cs typeface="Arial" panose="020B0604020202020204" pitchFamily="34" charset="0"/>
              </a:rPr>
              <a:t>button</a:t>
            </a:r>
            <a:r>
              <a:rPr kumimoji="0" lang="en-US" altLang="en-US" sz="24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 </a:t>
            </a:r>
            <a:r>
              <a:rPr kumimoji="0" lang="en-US" altLang="en-US" sz="2400" b="0" i="0" u="none" strike="noStrike" cap="none" normalizeH="0" baseline="0" dirty="0" smtClean="0">
                <a:ln>
                  <a:noFill/>
                </a:ln>
                <a:solidFill>
                  <a:srgbClr val="7F007F"/>
                </a:solidFill>
                <a:effectLst/>
                <a:ea typeface="Calibri" panose="020F0502020204030204" pitchFamily="34" charset="0"/>
                <a:cs typeface="Arial" panose="020B0604020202020204" pitchFamily="34" charset="0"/>
              </a:rPr>
              <a:t>class</a:t>
            </a:r>
            <a:r>
              <a:rPr kumimoji="0" lang="en-US" altLang="en-US" sz="24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rPr>
              <a:t>=</a:t>
            </a:r>
            <a:r>
              <a:rPr kumimoji="0" lang="en-US" altLang="en-US" sz="2400" b="0" i="1" u="none" strike="noStrike" cap="none" normalizeH="0" baseline="0" dirty="0" smtClean="0">
                <a:ln>
                  <a:noFill/>
                </a:ln>
                <a:solidFill>
                  <a:srgbClr val="2A00FF"/>
                </a:solidFill>
                <a:effectLst/>
                <a:ea typeface="Calibri" panose="020F0502020204030204" pitchFamily="34" charset="0"/>
                <a:cs typeface="Arial" panose="020B0604020202020204" pitchFamily="34" charset="0"/>
              </a:rPr>
              <a:t>"btn btn-primary"</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&gt;</a:t>
            </a:r>
            <a:r>
              <a:rPr kumimoji="0" lang="en-US" altLang="en-US" sz="24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rPr>
              <a:t>Primary</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&lt;/</a:t>
            </a:r>
            <a:r>
              <a:rPr kumimoji="0" lang="en-US" altLang="en-US" sz="2400" b="0" i="0" u="none" strike="noStrike" cap="none" normalizeH="0" baseline="0" dirty="0" smtClean="0">
                <a:ln>
                  <a:noFill/>
                </a:ln>
                <a:solidFill>
                  <a:srgbClr val="3F7F7F"/>
                </a:solidFill>
                <a:effectLst/>
                <a:ea typeface="Calibri" panose="020F0502020204030204" pitchFamily="34" charset="0"/>
                <a:cs typeface="Arial" panose="020B0604020202020204" pitchFamily="34" charset="0"/>
              </a:rPr>
              <a:t>button</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&gt;</a:t>
            </a:r>
          </a:p>
          <a:p>
            <a:r>
              <a:rPr lang="en-US" altLang="en-US" sz="2400" dirty="0" smtClean="0">
                <a:solidFill>
                  <a:srgbClr val="008080"/>
                </a:solidFill>
                <a:cs typeface="Arial" panose="020B0604020202020204" pitchFamily="34" charset="0"/>
              </a:rPr>
              <a:t>  </a:t>
            </a:r>
            <a:r>
              <a:rPr lang="en-US" altLang="en-US" sz="2400" dirty="0">
                <a:solidFill>
                  <a:srgbClr val="008080"/>
                </a:solidFill>
                <a:ea typeface="Calibri" panose="020F0502020204030204" pitchFamily="34" charset="0"/>
                <a:cs typeface="Arial" panose="020B0604020202020204" pitchFamily="34" charset="0"/>
              </a:rPr>
              <a:t>&lt;</a:t>
            </a:r>
            <a:r>
              <a:rPr lang="en-US" altLang="en-US" sz="2400" dirty="0">
                <a:solidFill>
                  <a:srgbClr val="3F7F7F"/>
                </a:solidFill>
                <a:ea typeface="Calibri" panose="020F0502020204030204" pitchFamily="34" charset="0"/>
                <a:cs typeface="Arial" panose="020B0604020202020204" pitchFamily="34" charset="0"/>
              </a:rPr>
              <a:t>button</a:t>
            </a:r>
            <a:r>
              <a:rPr lang="en-US" altLang="en-US" sz="2400" dirty="0">
                <a:ea typeface="Calibri" panose="020F0502020204030204" pitchFamily="34" charset="0"/>
                <a:cs typeface="Arial" panose="020B0604020202020204" pitchFamily="34" charset="0"/>
              </a:rPr>
              <a:t> </a:t>
            </a:r>
            <a:r>
              <a:rPr lang="en-US" altLang="en-US" sz="2400" dirty="0">
                <a:solidFill>
                  <a:srgbClr val="7F007F"/>
                </a:solidFill>
                <a:ea typeface="Calibri" panose="020F0502020204030204" pitchFamily="34" charset="0"/>
                <a:cs typeface="Arial" panose="020B0604020202020204" pitchFamily="34" charset="0"/>
              </a:rPr>
              <a:t>class</a:t>
            </a:r>
            <a:r>
              <a:rPr lang="en-US" altLang="en-US" sz="2400" dirty="0">
                <a:solidFill>
                  <a:srgbClr val="000000"/>
                </a:solidFill>
                <a:ea typeface="Calibri" panose="020F0502020204030204" pitchFamily="34" charset="0"/>
                <a:cs typeface="Arial" panose="020B0604020202020204" pitchFamily="34" charset="0"/>
              </a:rPr>
              <a:t>=</a:t>
            </a:r>
            <a:r>
              <a:rPr lang="en-US" altLang="en-US" sz="2400" i="1" dirty="0">
                <a:solidFill>
                  <a:srgbClr val="2A00FF"/>
                </a:solidFill>
                <a:ea typeface="Calibri" panose="020F0502020204030204" pitchFamily="34" charset="0"/>
                <a:cs typeface="Arial" panose="020B0604020202020204" pitchFamily="34" charset="0"/>
              </a:rPr>
              <a:t>"btn </a:t>
            </a:r>
            <a:r>
              <a:rPr lang="en-US" altLang="en-US" sz="2400" i="1" dirty="0" smtClean="0">
                <a:solidFill>
                  <a:srgbClr val="2A00FF"/>
                </a:solidFill>
                <a:ea typeface="Calibri" panose="020F0502020204030204" pitchFamily="34" charset="0"/>
                <a:cs typeface="Arial" panose="020B0604020202020204" pitchFamily="34" charset="0"/>
              </a:rPr>
              <a:t>btn-secondary"</a:t>
            </a:r>
            <a:r>
              <a:rPr lang="en-US" altLang="en-US" sz="2400" dirty="0" smtClean="0">
                <a:solidFill>
                  <a:srgbClr val="008080"/>
                </a:solidFill>
                <a:ea typeface="Calibri" panose="020F0502020204030204" pitchFamily="34" charset="0"/>
                <a:cs typeface="Arial" panose="020B0604020202020204" pitchFamily="34" charset="0"/>
              </a:rPr>
              <a:t>&gt;</a:t>
            </a:r>
            <a:r>
              <a:rPr lang="en-US" altLang="en-US" sz="2400" dirty="0" smtClean="0">
                <a:solidFill>
                  <a:srgbClr val="000000"/>
                </a:solidFill>
                <a:ea typeface="Calibri" panose="020F0502020204030204" pitchFamily="34" charset="0"/>
                <a:cs typeface="Arial" panose="020B0604020202020204" pitchFamily="34" charset="0"/>
              </a:rPr>
              <a:t>Secondary</a:t>
            </a:r>
            <a:r>
              <a:rPr lang="en-US" altLang="en-US" sz="2400" dirty="0" smtClean="0">
                <a:solidFill>
                  <a:srgbClr val="008080"/>
                </a:solidFill>
                <a:ea typeface="Calibri" panose="020F0502020204030204" pitchFamily="34" charset="0"/>
                <a:cs typeface="Arial" panose="020B0604020202020204" pitchFamily="34" charset="0"/>
              </a:rPr>
              <a:t>&lt;/</a:t>
            </a:r>
            <a:r>
              <a:rPr lang="en-US" altLang="en-US" sz="2400" dirty="0">
                <a:solidFill>
                  <a:srgbClr val="3F7F7F"/>
                </a:solidFill>
                <a:ea typeface="Calibri" panose="020F0502020204030204" pitchFamily="34" charset="0"/>
                <a:cs typeface="Arial" panose="020B0604020202020204" pitchFamily="34" charset="0"/>
              </a:rPr>
              <a:t>button</a:t>
            </a:r>
            <a:r>
              <a:rPr lang="en-US" altLang="en-US" sz="2400" dirty="0" smtClean="0">
                <a:solidFill>
                  <a:srgbClr val="008080"/>
                </a:solidFill>
                <a:ea typeface="Calibri" panose="020F0502020204030204" pitchFamily="34" charset="0"/>
                <a:cs typeface="Arial" panose="020B0604020202020204" pitchFamily="34" charset="0"/>
              </a:rPr>
              <a:t>&gt;</a:t>
            </a:r>
            <a:endParaRPr kumimoji="0" lang="en-US" altLang="en-US" sz="2400" b="0" i="0" u="none" strike="noStrike" cap="none" normalizeH="0" baseline="0" dirty="0" smtClean="0">
              <a:ln>
                <a:noFill/>
              </a:ln>
              <a:solidFill>
                <a:schemeClr val="tx1"/>
              </a:solidFill>
              <a:effectLst/>
              <a:cs typeface="Arial" panose="020B0604020202020204" pitchFamily="34" charset="0"/>
            </a:endParaRPr>
          </a:p>
          <a:p>
            <a:pPr marL="0" marR="0" lvl="0" indent="430213"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  &lt;</a:t>
            </a:r>
            <a:r>
              <a:rPr kumimoji="0" lang="en-US" altLang="en-US" sz="2400" b="0" i="0" u="none" strike="noStrike" cap="none" normalizeH="0" baseline="0" dirty="0" smtClean="0">
                <a:ln>
                  <a:noFill/>
                </a:ln>
                <a:solidFill>
                  <a:srgbClr val="3F7F7F"/>
                </a:solidFill>
                <a:effectLst/>
                <a:ea typeface="Calibri" panose="020F0502020204030204" pitchFamily="34" charset="0"/>
                <a:cs typeface="Arial" panose="020B0604020202020204" pitchFamily="34" charset="0"/>
              </a:rPr>
              <a:t>button</a:t>
            </a:r>
            <a:r>
              <a:rPr kumimoji="0" lang="en-US" altLang="en-US" sz="24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 </a:t>
            </a:r>
            <a:r>
              <a:rPr kumimoji="0" lang="en-US" altLang="en-US" sz="2400" b="0" i="0" u="none" strike="noStrike" cap="none" normalizeH="0" baseline="0" dirty="0" smtClean="0">
                <a:ln>
                  <a:noFill/>
                </a:ln>
                <a:solidFill>
                  <a:srgbClr val="7F007F"/>
                </a:solidFill>
                <a:effectLst/>
                <a:ea typeface="Calibri" panose="020F0502020204030204" pitchFamily="34" charset="0"/>
                <a:cs typeface="Arial" panose="020B0604020202020204" pitchFamily="34" charset="0"/>
              </a:rPr>
              <a:t>class</a:t>
            </a:r>
            <a:r>
              <a:rPr kumimoji="0" lang="en-US" altLang="en-US" sz="24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rPr>
              <a:t>=</a:t>
            </a:r>
            <a:r>
              <a:rPr kumimoji="0" lang="en-US" altLang="en-US" sz="2400" b="0" i="1" u="none" strike="noStrike" cap="none" normalizeH="0" baseline="0" dirty="0" smtClean="0">
                <a:ln>
                  <a:noFill/>
                </a:ln>
                <a:solidFill>
                  <a:srgbClr val="2A00FF"/>
                </a:solidFill>
                <a:effectLst/>
                <a:ea typeface="Calibri" panose="020F0502020204030204" pitchFamily="34" charset="0"/>
                <a:cs typeface="Arial" panose="020B0604020202020204" pitchFamily="34" charset="0"/>
              </a:rPr>
              <a:t>"btn btn-success"</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&gt;</a:t>
            </a:r>
            <a:r>
              <a:rPr kumimoji="0" lang="en-US" altLang="en-US" sz="24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rPr>
              <a:t>Success</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&lt;/</a:t>
            </a:r>
            <a:r>
              <a:rPr kumimoji="0" lang="en-US" altLang="en-US" sz="2400" b="0" i="0" u="none" strike="noStrike" cap="none" normalizeH="0" baseline="0" dirty="0" smtClean="0">
                <a:ln>
                  <a:noFill/>
                </a:ln>
                <a:solidFill>
                  <a:srgbClr val="3F7F7F"/>
                </a:solidFill>
                <a:effectLst/>
                <a:ea typeface="Calibri" panose="020F0502020204030204" pitchFamily="34" charset="0"/>
                <a:cs typeface="Arial" panose="020B0604020202020204" pitchFamily="34" charset="0"/>
              </a:rPr>
              <a:t>button</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&gt;</a:t>
            </a:r>
          </a:p>
          <a:p>
            <a:r>
              <a:rPr lang="en-US" altLang="en-US" sz="2400" dirty="0" smtClean="0">
                <a:solidFill>
                  <a:srgbClr val="008080"/>
                </a:solidFill>
                <a:ea typeface="Calibri" panose="020F0502020204030204" pitchFamily="34" charset="0"/>
                <a:cs typeface="Arial" panose="020B0604020202020204" pitchFamily="34" charset="0"/>
              </a:rPr>
              <a:t>  &lt;</a:t>
            </a:r>
            <a:r>
              <a:rPr lang="en-US" altLang="en-US" sz="2400" dirty="0">
                <a:solidFill>
                  <a:srgbClr val="3F7F7F"/>
                </a:solidFill>
                <a:ea typeface="Calibri" panose="020F0502020204030204" pitchFamily="34" charset="0"/>
                <a:cs typeface="Arial" panose="020B0604020202020204" pitchFamily="34" charset="0"/>
              </a:rPr>
              <a:t>button</a:t>
            </a:r>
            <a:r>
              <a:rPr lang="en-US" altLang="en-US" sz="2400" dirty="0">
                <a:ea typeface="Calibri" panose="020F0502020204030204" pitchFamily="34" charset="0"/>
                <a:cs typeface="Arial" panose="020B0604020202020204" pitchFamily="34" charset="0"/>
              </a:rPr>
              <a:t> </a:t>
            </a:r>
            <a:r>
              <a:rPr lang="en-US" altLang="en-US" sz="2400" dirty="0">
                <a:solidFill>
                  <a:srgbClr val="7F007F"/>
                </a:solidFill>
                <a:ea typeface="Calibri" panose="020F0502020204030204" pitchFamily="34" charset="0"/>
                <a:cs typeface="Arial" panose="020B0604020202020204" pitchFamily="34" charset="0"/>
              </a:rPr>
              <a:t>class</a:t>
            </a:r>
            <a:r>
              <a:rPr lang="en-US" altLang="en-US" sz="2400" dirty="0">
                <a:solidFill>
                  <a:srgbClr val="000000"/>
                </a:solidFill>
                <a:ea typeface="Calibri" panose="020F0502020204030204" pitchFamily="34" charset="0"/>
                <a:cs typeface="Arial" panose="020B0604020202020204" pitchFamily="34" charset="0"/>
              </a:rPr>
              <a:t>=</a:t>
            </a:r>
            <a:r>
              <a:rPr lang="en-US" altLang="en-US" sz="2400" i="1" dirty="0">
                <a:solidFill>
                  <a:srgbClr val="2A00FF"/>
                </a:solidFill>
                <a:ea typeface="Calibri" panose="020F0502020204030204" pitchFamily="34" charset="0"/>
                <a:cs typeface="Arial" panose="020B0604020202020204" pitchFamily="34" charset="0"/>
              </a:rPr>
              <a:t>"btn btn-danger"</a:t>
            </a:r>
            <a:r>
              <a:rPr lang="en-US" altLang="en-US" sz="2400" dirty="0">
                <a:solidFill>
                  <a:srgbClr val="008080"/>
                </a:solidFill>
                <a:ea typeface="Calibri" panose="020F0502020204030204" pitchFamily="34" charset="0"/>
                <a:cs typeface="Arial" panose="020B0604020202020204" pitchFamily="34" charset="0"/>
              </a:rPr>
              <a:t>&gt;</a:t>
            </a:r>
            <a:r>
              <a:rPr lang="en-US" altLang="en-US" sz="2400" dirty="0">
                <a:solidFill>
                  <a:srgbClr val="000000"/>
                </a:solidFill>
                <a:ea typeface="Calibri" panose="020F0502020204030204" pitchFamily="34" charset="0"/>
                <a:cs typeface="Arial" panose="020B0604020202020204" pitchFamily="34" charset="0"/>
              </a:rPr>
              <a:t>Danger</a:t>
            </a:r>
            <a:r>
              <a:rPr lang="en-US" altLang="en-US" sz="2400" dirty="0">
                <a:solidFill>
                  <a:srgbClr val="008080"/>
                </a:solidFill>
                <a:ea typeface="Calibri" panose="020F0502020204030204" pitchFamily="34" charset="0"/>
                <a:cs typeface="Arial" panose="020B0604020202020204" pitchFamily="34" charset="0"/>
              </a:rPr>
              <a:t>&lt;/</a:t>
            </a:r>
            <a:r>
              <a:rPr lang="en-US" altLang="en-US" sz="2400" dirty="0">
                <a:solidFill>
                  <a:srgbClr val="3F7F7F"/>
                </a:solidFill>
                <a:ea typeface="Calibri" panose="020F0502020204030204" pitchFamily="34" charset="0"/>
                <a:cs typeface="Arial" panose="020B0604020202020204" pitchFamily="34" charset="0"/>
              </a:rPr>
              <a:t>button</a:t>
            </a:r>
            <a:r>
              <a:rPr lang="en-US" altLang="en-US" sz="2400" dirty="0">
                <a:solidFill>
                  <a:srgbClr val="008080"/>
                </a:solidFill>
                <a:ea typeface="Calibri" panose="020F0502020204030204" pitchFamily="34" charset="0"/>
                <a:cs typeface="Arial" panose="020B0604020202020204" pitchFamily="34" charset="0"/>
              </a:rPr>
              <a:t>&gt;</a:t>
            </a:r>
            <a:endParaRPr lang="en-US" altLang="en-US" sz="2400" dirty="0">
              <a:cs typeface="Arial" panose="020B0604020202020204" pitchFamily="34" charset="0"/>
            </a:endParaRPr>
          </a:p>
          <a:p>
            <a:r>
              <a:rPr lang="en-US" altLang="en-US" sz="2400" dirty="0" smtClean="0">
                <a:solidFill>
                  <a:srgbClr val="008080"/>
                </a:solidFill>
                <a:ea typeface="Calibri" panose="020F0502020204030204" pitchFamily="34" charset="0"/>
                <a:cs typeface="Arial" panose="020B0604020202020204" pitchFamily="34" charset="0"/>
              </a:rPr>
              <a:t>  &lt;</a:t>
            </a:r>
            <a:r>
              <a:rPr lang="en-US" altLang="en-US" sz="2400" dirty="0">
                <a:solidFill>
                  <a:srgbClr val="3F7F7F"/>
                </a:solidFill>
                <a:ea typeface="Calibri" panose="020F0502020204030204" pitchFamily="34" charset="0"/>
                <a:cs typeface="Arial" panose="020B0604020202020204" pitchFamily="34" charset="0"/>
              </a:rPr>
              <a:t>button</a:t>
            </a:r>
            <a:r>
              <a:rPr lang="en-US" altLang="en-US" sz="2400" dirty="0">
                <a:ea typeface="Calibri" panose="020F0502020204030204" pitchFamily="34" charset="0"/>
                <a:cs typeface="Arial" panose="020B0604020202020204" pitchFamily="34" charset="0"/>
              </a:rPr>
              <a:t> </a:t>
            </a:r>
            <a:r>
              <a:rPr lang="en-US" altLang="en-US" sz="2400" dirty="0">
                <a:solidFill>
                  <a:srgbClr val="7F007F"/>
                </a:solidFill>
                <a:ea typeface="Calibri" panose="020F0502020204030204" pitchFamily="34" charset="0"/>
                <a:cs typeface="Arial" panose="020B0604020202020204" pitchFamily="34" charset="0"/>
              </a:rPr>
              <a:t>class</a:t>
            </a:r>
            <a:r>
              <a:rPr lang="en-US" altLang="en-US" sz="2400" dirty="0">
                <a:solidFill>
                  <a:srgbClr val="000000"/>
                </a:solidFill>
                <a:ea typeface="Calibri" panose="020F0502020204030204" pitchFamily="34" charset="0"/>
                <a:cs typeface="Arial" panose="020B0604020202020204" pitchFamily="34" charset="0"/>
              </a:rPr>
              <a:t>=</a:t>
            </a:r>
            <a:r>
              <a:rPr lang="en-US" altLang="en-US" sz="2400" i="1" dirty="0">
                <a:solidFill>
                  <a:srgbClr val="2A00FF"/>
                </a:solidFill>
                <a:ea typeface="Calibri" panose="020F0502020204030204" pitchFamily="34" charset="0"/>
                <a:cs typeface="Arial" panose="020B0604020202020204" pitchFamily="34" charset="0"/>
              </a:rPr>
              <a:t>"btn btn-warning"</a:t>
            </a:r>
            <a:r>
              <a:rPr lang="en-US" altLang="en-US" sz="2400" dirty="0">
                <a:solidFill>
                  <a:srgbClr val="008080"/>
                </a:solidFill>
                <a:ea typeface="Calibri" panose="020F0502020204030204" pitchFamily="34" charset="0"/>
                <a:cs typeface="Arial" panose="020B0604020202020204" pitchFamily="34" charset="0"/>
              </a:rPr>
              <a:t>&gt;</a:t>
            </a:r>
            <a:r>
              <a:rPr lang="en-US" altLang="en-US" sz="2400" dirty="0">
                <a:solidFill>
                  <a:srgbClr val="000000"/>
                </a:solidFill>
                <a:ea typeface="Calibri" panose="020F0502020204030204" pitchFamily="34" charset="0"/>
                <a:cs typeface="Arial" panose="020B0604020202020204" pitchFamily="34" charset="0"/>
              </a:rPr>
              <a:t>Warning</a:t>
            </a:r>
            <a:r>
              <a:rPr lang="en-US" altLang="en-US" sz="2400" dirty="0">
                <a:solidFill>
                  <a:srgbClr val="008080"/>
                </a:solidFill>
                <a:ea typeface="Calibri" panose="020F0502020204030204" pitchFamily="34" charset="0"/>
                <a:cs typeface="Arial" panose="020B0604020202020204" pitchFamily="34" charset="0"/>
              </a:rPr>
              <a:t>&lt;/</a:t>
            </a:r>
            <a:r>
              <a:rPr lang="en-US" altLang="en-US" sz="2400" dirty="0">
                <a:solidFill>
                  <a:srgbClr val="3F7F7F"/>
                </a:solidFill>
                <a:ea typeface="Calibri" panose="020F0502020204030204" pitchFamily="34" charset="0"/>
                <a:cs typeface="Arial" panose="020B0604020202020204" pitchFamily="34" charset="0"/>
              </a:rPr>
              <a:t>button</a:t>
            </a:r>
            <a:r>
              <a:rPr lang="en-US" altLang="en-US" sz="2400" dirty="0" smtClean="0">
                <a:solidFill>
                  <a:srgbClr val="008080"/>
                </a:solidFill>
                <a:ea typeface="Calibri" panose="020F0502020204030204" pitchFamily="34" charset="0"/>
                <a:cs typeface="Arial" panose="020B0604020202020204" pitchFamily="34" charset="0"/>
              </a:rPr>
              <a:t>&gt;</a:t>
            </a:r>
            <a:endParaRPr kumimoji="0" lang="en-US" altLang="en-US" sz="2400" b="0" i="0" u="none" strike="noStrike" cap="none" normalizeH="0" baseline="0" dirty="0" smtClean="0">
              <a:ln>
                <a:noFill/>
              </a:ln>
              <a:solidFill>
                <a:schemeClr val="tx1"/>
              </a:solidFill>
              <a:effectLst/>
              <a:cs typeface="Arial" panose="020B0604020202020204" pitchFamily="34" charset="0"/>
            </a:endParaRPr>
          </a:p>
          <a:p>
            <a:pPr marL="0" marR="0" lvl="0" indent="430213"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  &lt;</a:t>
            </a:r>
            <a:r>
              <a:rPr kumimoji="0" lang="en-US" altLang="en-US" sz="2400" b="0" i="0" u="none" strike="noStrike" cap="none" normalizeH="0" baseline="0" dirty="0" smtClean="0">
                <a:ln>
                  <a:noFill/>
                </a:ln>
                <a:solidFill>
                  <a:srgbClr val="3F7F7F"/>
                </a:solidFill>
                <a:effectLst/>
                <a:ea typeface="Calibri" panose="020F0502020204030204" pitchFamily="34" charset="0"/>
                <a:cs typeface="Arial" panose="020B0604020202020204" pitchFamily="34" charset="0"/>
              </a:rPr>
              <a:t>button</a:t>
            </a:r>
            <a:r>
              <a:rPr kumimoji="0" lang="en-US" altLang="en-US" sz="24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 </a:t>
            </a:r>
            <a:r>
              <a:rPr kumimoji="0" lang="en-US" altLang="en-US" sz="2400" b="0" i="0" u="none" strike="noStrike" cap="none" normalizeH="0" baseline="0" dirty="0" smtClean="0">
                <a:ln>
                  <a:noFill/>
                </a:ln>
                <a:solidFill>
                  <a:srgbClr val="7F007F"/>
                </a:solidFill>
                <a:effectLst/>
                <a:ea typeface="Calibri" panose="020F0502020204030204" pitchFamily="34" charset="0"/>
                <a:cs typeface="Arial" panose="020B0604020202020204" pitchFamily="34" charset="0"/>
              </a:rPr>
              <a:t>class</a:t>
            </a:r>
            <a:r>
              <a:rPr kumimoji="0" lang="en-US" altLang="en-US" sz="24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rPr>
              <a:t>=</a:t>
            </a:r>
            <a:r>
              <a:rPr kumimoji="0" lang="en-US" altLang="en-US" sz="2400" b="0" i="1" u="none" strike="noStrike" cap="none" normalizeH="0" baseline="0" dirty="0" smtClean="0">
                <a:ln>
                  <a:noFill/>
                </a:ln>
                <a:solidFill>
                  <a:srgbClr val="2A00FF"/>
                </a:solidFill>
                <a:effectLst/>
                <a:ea typeface="Calibri" panose="020F0502020204030204" pitchFamily="34" charset="0"/>
                <a:cs typeface="Arial" panose="020B0604020202020204" pitchFamily="34" charset="0"/>
              </a:rPr>
              <a:t>"btn btn-info"</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&gt;</a:t>
            </a:r>
            <a:r>
              <a:rPr kumimoji="0" lang="en-US" altLang="en-US" sz="24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rPr>
              <a:t>Info</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&lt;/</a:t>
            </a:r>
            <a:r>
              <a:rPr kumimoji="0" lang="en-US" altLang="en-US" sz="2400" b="0" i="0" u="none" strike="noStrike" cap="none" normalizeH="0" baseline="0" dirty="0" smtClean="0">
                <a:ln>
                  <a:noFill/>
                </a:ln>
                <a:solidFill>
                  <a:srgbClr val="3F7F7F"/>
                </a:solidFill>
                <a:effectLst/>
                <a:ea typeface="Calibri" panose="020F0502020204030204" pitchFamily="34" charset="0"/>
                <a:cs typeface="Arial" panose="020B0604020202020204" pitchFamily="34" charset="0"/>
              </a:rPr>
              <a:t>button</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&gt; </a:t>
            </a:r>
          </a:p>
          <a:p>
            <a:r>
              <a:rPr lang="en-US" altLang="en-US" sz="2400" dirty="0">
                <a:solidFill>
                  <a:srgbClr val="008080"/>
                </a:solidFill>
                <a:ea typeface="Calibri" panose="020F0502020204030204" pitchFamily="34" charset="0"/>
                <a:cs typeface="Arial" panose="020B0604020202020204" pitchFamily="34" charset="0"/>
              </a:rPr>
              <a:t> </a:t>
            </a:r>
            <a:r>
              <a:rPr lang="en-US" altLang="en-US" sz="2400" dirty="0" smtClean="0">
                <a:solidFill>
                  <a:srgbClr val="008080"/>
                </a:solidFill>
                <a:ea typeface="Calibri" panose="020F0502020204030204" pitchFamily="34" charset="0"/>
                <a:cs typeface="Arial" panose="020B0604020202020204" pitchFamily="34" charset="0"/>
              </a:rPr>
              <a:t> </a:t>
            </a:r>
            <a:r>
              <a:rPr lang="en-US" altLang="en-US" sz="2400" dirty="0">
                <a:solidFill>
                  <a:srgbClr val="008080"/>
                </a:solidFill>
                <a:ea typeface="Calibri" panose="020F0502020204030204" pitchFamily="34" charset="0"/>
                <a:cs typeface="Arial" panose="020B0604020202020204" pitchFamily="34" charset="0"/>
              </a:rPr>
              <a:t>&lt;</a:t>
            </a:r>
            <a:r>
              <a:rPr lang="en-US" altLang="en-US" sz="2400" dirty="0">
                <a:solidFill>
                  <a:srgbClr val="3F7F7F"/>
                </a:solidFill>
                <a:ea typeface="Calibri" panose="020F0502020204030204" pitchFamily="34" charset="0"/>
                <a:cs typeface="Arial" panose="020B0604020202020204" pitchFamily="34" charset="0"/>
              </a:rPr>
              <a:t>button</a:t>
            </a:r>
            <a:r>
              <a:rPr lang="en-US" altLang="en-US" sz="2400" dirty="0">
                <a:ea typeface="Calibri" panose="020F0502020204030204" pitchFamily="34" charset="0"/>
                <a:cs typeface="Arial" panose="020B0604020202020204" pitchFamily="34" charset="0"/>
              </a:rPr>
              <a:t> </a:t>
            </a:r>
            <a:r>
              <a:rPr lang="en-US" altLang="en-US" sz="2400" dirty="0">
                <a:solidFill>
                  <a:srgbClr val="7F007F"/>
                </a:solidFill>
                <a:ea typeface="Calibri" panose="020F0502020204030204" pitchFamily="34" charset="0"/>
                <a:cs typeface="Arial" panose="020B0604020202020204" pitchFamily="34" charset="0"/>
              </a:rPr>
              <a:t>class</a:t>
            </a:r>
            <a:r>
              <a:rPr lang="en-US" altLang="en-US" sz="2400" dirty="0">
                <a:solidFill>
                  <a:srgbClr val="000000"/>
                </a:solidFill>
                <a:ea typeface="Calibri" panose="020F0502020204030204" pitchFamily="34" charset="0"/>
                <a:cs typeface="Arial" panose="020B0604020202020204" pitchFamily="34" charset="0"/>
              </a:rPr>
              <a:t>=</a:t>
            </a:r>
            <a:r>
              <a:rPr lang="en-US" altLang="en-US" sz="2400" i="1" dirty="0">
                <a:solidFill>
                  <a:srgbClr val="2A00FF"/>
                </a:solidFill>
                <a:ea typeface="Calibri" panose="020F0502020204030204" pitchFamily="34" charset="0"/>
                <a:cs typeface="Arial" panose="020B0604020202020204" pitchFamily="34" charset="0"/>
              </a:rPr>
              <a:t>"btn </a:t>
            </a:r>
            <a:r>
              <a:rPr lang="en-US" altLang="en-US" sz="2400" i="1" dirty="0" smtClean="0">
                <a:solidFill>
                  <a:srgbClr val="2A00FF"/>
                </a:solidFill>
                <a:ea typeface="Calibri" panose="020F0502020204030204" pitchFamily="34" charset="0"/>
                <a:cs typeface="Arial" panose="020B0604020202020204" pitchFamily="34" charset="0"/>
              </a:rPr>
              <a:t>btn-light"</a:t>
            </a:r>
            <a:r>
              <a:rPr lang="en-US" altLang="en-US" sz="2400" dirty="0" smtClean="0">
                <a:solidFill>
                  <a:srgbClr val="008080"/>
                </a:solidFill>
                <a:ea typeface="Calibri" panose="020F0502020204030204" pitchFamily="34" charset="0"/>
                <a:cs typeface="Arial" panose="020B0604020202020204" pitchFamily="34" charset="0"/>
              </a:rPr>
              <a:t>&gt;</a:t>
            </a:r>
            <a:r>
              <a:rPr lang="en-US" altLang="en-US" sz="2400" dirty="0" smtClean="0">
                <a:solidFill>
                  <a:srgbClr val="000000"/>
                </a:solidFill>
                <a:ea typeface="Calibri" panose="020F0502020204030204" pitchFamily="34" charset="0"/>
                <a:cs typeface="Arial" panose="020B0604020202020204" pitchFamily="34" charset="0"/>
              </a:rPr>
              <a:t>Light</a:t>
            </a:r>
            <a:r>
              <a:rPr lang="en-US" altLang="en-US" sz="2400" dirty="0" smtClean="0">
                <a:solidFill>
                  <a:srgbClr val="008080"/>
                </a:solidFill>
                <a:ea typeface="Calibri" panose="020F0502020204030204" pitchFamily="34" charset="0"/>
                <a:cs typeface="Arial" panose="020B0604020202020204" pitchFamily="34" charset="0"/>
              </a:rPr>
              <a:t>&lt;/</a:t>
            </a:r>
            <a:r>
              <a:rPr lang="en-US" altLang="en-US" sz="2400" dirty="0">
                <a:solidFill>
                  <a:srgbClr val="3F7F7F"/>
                </a:solidFill>
                <a:ea typeface="Calibri" panose="020F0502020204030204" pitchFamily="34" charset="0"/>
                <a:cs typeface="Arial" panose="020B0604020202020204" pitchFamily="34" charset="0"/>
              </a:rPr>
              <a:t>button</a:t>
            </a:r>
            <a:r>
              <a:rPr lang="en-US" altLang="en-US" sz="2400" dirty="0">
                <a:solidFill>
                  <a:srgbClr val="008080"/>
                </a:solidFill>
                <a:ea typeface="Calibri" panose="020F0502020204030204" pitchFamily="34" charset="0"/>
                <a:cs typeface="Arial" panose="020B0604020202020204" pitchFamily="34" charset="0"/>
              </a:rPr>
              <a:t>&gt; </a:t>
            </a:r>
          </a:p>
          <a:p>
            <a:r>
              <a:rPr lang="en-US" altLang="en-US" sz="2400" dirty="0">
                <a:solidFill>
                  <a:srgbClr val="008080"/>
                </a:solidFill>
                <a:ea typeface="Calibri" panose="020F0502020204030204" pitchFamily="34" charset="0"/>
                <a:cs typeface="Arial" panose="020B0604020202020204" pitchFamily="34" charset="0"/>
              </a:rPr>
              <a:t>  &lt;</a:t>
            </a:r>
            <a:r>
              <a:rPr lang="en-US" altLang="en-US" sz="2400" dirty="0">
                <a:solidFill>
                  <a:srgbClr val="3F7F7F"/>
                </a:solidFill>
                <a:ea typeface="Calibri" panose="020F0502020204030204" pitchFamily="34" charset="0"/>
                <a:cs typeface="Arial" panose="020B0604020202020204" pitchFamily="34" charset="0"/>
              </a:rPr>
              <a:t>button</a:t>
            </a:r>
            <a:r>
              <a:rPr lang="en-US" altLang="en-US" sz="2400" dirty="0">
                <a:ea typeface="Calibri" panose="020F0502020204030204" pitchFamily="34" charset="0"/>
                <a:cs typeface="Arial" panose="020B0604020202020204" pitchFamily="34" charset="0"/>
              </a:rPr>
              <a:t> </a:t>
            </a:r>
            <a:r>
              <a:rPr lang="en-US" altLang="en-US" sz="2400" dirty="0">
                <a:solidFill>
                  <a:srgbClr val="7F007F"/>
                </a:solidFill>
                <a:ea typeface="Calibri" panose="020F0502020204030204" pitchFamily="34" charset="0"/>
                <a:cs typeface="Arial" panose="020B0604020202020204" pitchFamily="34" charset="0"/>
              </a:rPr>
              <a:t>class</a:t>
            </a:r>
            <a:r>
              <a:rPr lang="en-US" altLang="en-US" sz="2400" dirty="0">
                <a:solidFill>
                  <a:srgbClr val="000000"/>
                </a:solidFill>
                <a:ea typeface="Calibri" panose="020F0502020204030204" pitchFamily="34" charset="0"/>
                <a:cs typeface="Arial" panose="020B0604020202020204" pitchFamily="34" charset="0"/>
              </a:rPr>
              <a:t>=</a:t>
            </a:r>
            <a:r>
              <a:rPr lang="en-US" altLang="en-US" sz="2400" i="1" dirty="0">
                <a:solidFill>
                  <a:srgbClr val="2A00FF"/>
                </a:solidFill>
                <a:ea typeface="Calibri" panose="020F0502020204030204" pitchFamily="34" charset="0"/>
                <a:cs typeface="Arial" panose="020B0604020202020204" pitchFamily="34" charset="0"/>
              </a:rPr>
              <a:t>"btn </a:t>
            </a:r>
            <a:r>
              <a:rPr lang="en-US" altLang="en-US" sz="2400" i="1" dirty="0" smtClean="0">
                <a:solidFill>
                  <a:srgbClr val="2A00FF"/>
                </a:solidFill>
                <a:ea typeface="Calibri" panose="020F0502020204030204" pitchFamily="34" charset="0"/>
                <a:cs typeface="Arial" panose="020B0604020202020204" pitchFamily="34" charset="0"/>
              </a:rPr>
              <a:t>btn-dark"</a:t>
            </a:r>
            <a:r>
              <a:rPr lang="en-US" altLang="en-US" sz="2400" dirty="0" smtClean="0">
                <a:solidFill>
                  <a:srgbClr val="008080"/>
                </a:solidFill>
                <a:ea typeface="Calibri" panose="020F0502020204030204" pitchFamily="34" charset="0"/>
                <a:cs typeface="Arial" panose="020B0604020202020204" pitchFamily="34" charset="0"/>
              </a:rPr>
              <a:t>&gt;</a:t>
            </a:r>
            <a:r>
              <a:rPr lang="en-US" altLang="en-US" sz="2400" dirty="0" smtClean="0">
                <a:solidFill>
                  <a:srgbClr val="000000"/>
                </a:solidFill>
                <a:ea typeface="Calibri" panose="020F0502020204030204" pitchFamily="34" charset="0"/>
                <a:cs typeface="Arial" panose="020B0604020202020204" pitchFamily="34" charset="0"/>
              </a:rPr>
              <a:t>Dark</a:t>
            </a:r>
            <a:r>
              <a:rPr lang="en-US" altLang="en-US" sz="2400" dirty="0" smtClean="0">
                <a:solidFill>
                  <a:srgbClr val="008080"/>
                </a:solidFill>
                <a:ea typeface="Calibri" panose="020F0502020204030204" pitchFamily="34" charset="0"/>
                <a:cs typeface="Arial" panose="020B0604020202020204" pitchFamily="34" charset="0"/>
              </a:rPr>
              <a:t>&lt;/</a:t>
            </a:r>
            <a:r>
              <a:rPr lang="en-US" altLang="en-US" sz="2400" dirty="0">
                <a:solidFill>
                  <a:srgbClr val="3F7F7F"/>
                </a:solidFill>
                <a:ea typeface="Calibri" panose="020F0502020204030204" pitchFamily="34" charset="0"/>
                <a:cs typeface="Arial" panose="020B0604020202020204" pitchFamily="34" charset="0"/>
              </a:rPr>
              <a:t>button</a:t>
            </a:r>
            <a:r>
              <a:rPr lang="en-US" altLang="en-US" sz="2400" dirty="0">
                <a:solidFill>
                  <a:srgbClr val="008080"/>
                </a:solidFill>
                <a:ea typeface="Calibri" panose="020F0502020204030204" pitchFamily="34" charset="0"/>
                <a:cs typeface="Arial" panose="020B0604020202020204" pitchFamily="34" charset="0"/>
              </a:rPr>
              <a:t>&gt; </a:t>
            </a:r>
            <a:endPar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endParaRPr>
          </a:p>
          <a:p>
            <a:pPr marL="0" marR="0" lvl="0" indent="430213"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8080"/>
                </a:solidFill>
                <a:ea typeface="Calibri" panose="020F0502020204030204" pitchFamily="34" charset="0"/>
                <a:cs typeface="Arial" panose="020B0604020202020204" pitchFamily="34" charset="0"/>
              </a:rPr>
              <a:t> </a:t>
            </a:r>
            <a:r>
              <a:rPr lang="en-US" altLang="en-US" sz="2400" dirty="0" smtClean="0">
                <a:solidFill>
                  <a:srgbClr val="008080"/>
                </a:solidFill>
                <a:ea typeface="Calibri" panose="020F0502020204030204" pitchFamily="34" charset="0"/>
                <a:cs typeface="Arial" panose="020B0604020202020204" pitchFamily="34" charset="0"/>
              </a:rPr>
              <a:t> </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&lt;</a:t>
            </a:r>
            <a:r>
              <a:rPr kumimoji="0" lang="en-US" altLang="en-US" sz="2400" b="0" i="0" u="none" strike="noStrike" cap="none" normalizeH="0" baseline="0" dirty="0" smtClean="0">
                <a:ln>
                  <a:noFill/>
                </a:ln>
                <a:solidFill>
                  <a:srgbClr val="3F7F7F"/>
                </a:solidFill>
                <a:effectLst/>
                <a:ea typeface="Calibri" panose="020F0502020204030204" pitchFamily="34" charset="0"/>
                <a:cs typeface="Arial" panose="020B0604020202020204" pitchFamily="34" charset="0"/>
              </a:rPr>
              <a:t>button</a:t>
            </a:r>
            <a:r>
              <a:rPr kumimoji="0" lang="en-US" altLang="en-US" sz="24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 </a:t>
            </a:r>
            <a:r>
              <a:rPr kumimoji="0" lang="en-US" altLang="en-US" sz="2400" b="0" i="0" u="none" strike="noStrike" cap="none" normalizeH="0" baseline="0" dirty="0" smtClean="0">
                <a:ln>
                  <a:noFill/>
                </a:ln>
                <a:solidFill>
                  <a:srgbClr val="7F007F"/>
                </a:solidFill>
                <a:effectLst/>
                <a:ea typeface="Calibri" panose="020F0502020204030204" pitchFamily="34" charset="0"/>
                <a:cs typeface="Arial" panose="020B0604020202020204" pitchFamily="34" charset="0"/>
              </a:rPr>
              <a:t>class</a:t>
            </a:r>
            <a:r>
              <a:rPr kumimoji="0" lang="en-US" altLang="en-US" sz="24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rPr>
              <a:t>=</a:t>
            </a:r>
            <a:r>
              <a:rPr kumimoji="0" lang="en-US" altLang="en-US" sz="2400" b="0" i="1" u="none" strike="noStrike" cap="none" normalizeH="0" baseline="0" dirty="0" smtClean="0">
                <a:ln>
                  <a:noFill/>
                </a:ln>
                <a:solidFill>
                  <a:srgbClr val="2A00FF"/>
                </a:solidFill>
                <a:effectLst/>
                <a:ea typeface="Calibri" panose="020F0502020204030204" pitchFamily="34" charset="0"/>
                <a:cs typeface="Arial" panose="020B0604020202020204" pitchFamily="34" charset="0"/>
              </a:rPr>
              <a:t>"btn btn-link"</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&gt;</a:t>
            </a:r>
            <a:r>
              <a:rPr kumimoji="0" lang="en-US" altLang="en-US" sz="24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rPr>
              <a:t>Link</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&lt;/</a:t>
            </a:r>
            <a:r>
              <a:rPr kumimoji="0" lang="en-US" altLang="en-US" sz="2400" b="0" i="0" u="none" strike="noStrike" cap="none" normalizeH="0" baseline="0" dirty="0" smtClean="0">
                <a:ln>
                  <a:noFill/>
                </a:ln>
                <a:solidFill>
                  <a:srgbClr val="3F7F7F"/>
                </a:solidFill>
                <a:effectLst/>
                <a:ea typeface="Calibri" panose="020F0502020204030204" pitchFamily="34" charset="0"/>
                <a:cs typeface="Arial" panose="020B0604020202020204" pitchFamily="34" charset="0"/>
              </a:rPr>
              <a:t>button</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&gt;</a:t>
            </a:r>
            <a:endParaRPr kumimoji="0" lang="en-US" altLang="en-US" sz="2400" b="0" i="0" u="none" strike="noStrike" cap="none" normalizeH="0" baseline="0" dirty="0" smtClean="0">
              <a:ln>
                <a:noFill/>
              </a:ln>
              <a:solidFill>
                <a:schemeClr val="tx1"/>
              </a:solidFill>
              <a:effectLst/>
              <a:cs typeface="Arial" panose="020B0604020202020204" pitchFamily="34" charset="0"/>
            </a:endParaRPr>
          </a:p>
          <a:p>
            <a:pPr marL="0" marR="0" lvl="0" indent="430213" algn="l" defTabSz="914400" rtl="0" eaLnBrk="0" fontAlgn="base" latinLnBrk="0" hangingPunct="0">
              <a:lnSpc>
                <a:spcPct val="100000"/>
              </a:lnSpc>
              <a:spcBef>
                <a:spcPct val="0"/>
              </a:spcBef>
              <a:spcAft>
                <a:spcPct val="0"/>
              </a:spcAft>
              <a:buClrTx/>
              <a:buSzTx/>
              <a:buFontTx/>
              <a:buNone/>
              <a:tabLst/>
            </a:pPr>
            <a:endParaRPr lang="en-US" altLang="en-US" sz="2000" dirty="0"/>
          </a:p>
          <a:p>
            <a:pPr marL="0" marR="0" lvl="0" indent="430213"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endParaRPr>
          </a:p>
          <a:p>
            <a:r>
              <a:rPr lang="en-US" sz="2400" dirty="0">
                <a:cs typeface="Arial" panose="020B0604020202020204" pitchFamily="34" charset="0"/>
              </a:rPr>
              <a:t>Ngoài ra, Bootstrap còn có loại button chỉ có viền mà không có màu </a:t>
            </a:r>
            <a:r>
              <a:rPr lang="en-US" sz="2400" dirty="0" smtClean="0">
                <a:cs typeface="Arial" panose="020B0604020202020204" pitchFamily="34" charset="0"/>
              </a:rPr>
              <a:t>   nền</a:t>
            </a:r>
            <a:r>
              <a:rPr lang="en-US" sz="2400" dirty="0">
                <a:cs typeface="Arial" panose="020B0604020202020204" pitchFamily="34" charset="0"/>
              </a:rPr>
              <a:t>. Khi hover vào button mới có nền gọi là outline button.</a:t>
            </a:r>
          </a:p>
          <a:p>
            <a:r>
              <a:rPr lang="en-US" sz="2400" dirty="0">
                <a:cs typeface="Arial" panose="020B0604020202020204" pitchFamily="34" charset="0"/>
              </a:rPr>
              <a:t>Cách dùng: sử dụng </a:t>
            </a:r>
            <a:r>
              <a:rPr lang="en-US" sz="2400" b="1" dirty="0">
                <a:cs typeface="Arial" panose="020B0604020202020204" pitchFamily="34" charset="0"/>
              </a:rPr>
              <a:t>class=”btn btn-outline-*loại button</a:t>
            </a:r>
            <a:r>
              <a:rPr lang="en-US" sz="2400" b="1" dirty="0" smtClean="0">
                <a:cs typeface="Arial" panose="020B0604020202020204" pitchFamily="34" charset="0"/>
              </a:rPr>
              <a:t>*”</a:t>
            </a:r>
            <a:endParaRPr lang="en-US" altLang="en-US" sz="2400" dirty="0">
              <a:cs typeface="Arial" panose="020B0604020202020204" pitchFamily="34" charset="0"/>
            </a:endParaRPr>
          </a:p>
          <a:p>
            <a:pPr lvl="0"/>
            <a:r>
              <a:rPr lang="en-US" altLang="en-US" sz="2400" dirty="0">
                <a:solidFill>
                  <a:srgbClr val="222222"/>
                </a:solidFill>
                <a:ea typeface="Times New Roman" panose="02020603050405020304" pitchFamily="18" charset="0"/>
                <a:cs typeface="Arial" panose="020B0604020202020204" pitchFamily="34" charset="0"/>
              </a:rPr>
              <a:t>Ví dụ</a:t>
            </a:r>
            <a:r>
              <a:rPr lang="en-US" altLang="en-US" sz="2400" dirty="0" smtClean="0">
                <a:solidFill>
                  <a:srgbClr val="222222"/>
                </a:solidFill>
                <a:ea typeface="Times New Roman" panose="02020603050405020304" pitchFamily="18" charset="0"/>
                <a:cs typeface="Arial" panose="020B0604020202020204" pitchFamily="34" charset="0"/>
              </a:rPr>
              <a:t>:</a:t>
            </a:r>
            <a:endParaRPr kumimoji="0" lang="en-US" altLang="en-US" sz="2000" b="0" i="0" u="none" strike="noStrike" cap="none" normalizeH="0" baseline="0" dirty="0" smtClean="0">
              <a:ln>
                <a:noFill/>
              </a:ln>
              <a:solidFill>
                <a:schemeClr val="tx1"/>
              </a:solidFill>
              <a:effectLst/>
            </a:endParaRPr>
          </a:p>
        </p:txBody>
      </p:sp>
      <p:pic>
        <p:nvPicPr>
          <p:cNvPr id="6" name="Picture 5"/>
          <p:cNvPicPr>
            <a:picLocks noChangeAspect="1"/>
          </p:cNvPicPr>
          <p:nvPr/>
        </p:nvPicPr>
        <p:blipFill>
          <a:blip r:embed="rId2"/>
          <a:stretch>
            <a:fillRect/>
          </a:stretch>
        </p:blipFill>
        <p:spPr>
          <a:xfrm>
            <a:off x="1038521" y="3999847"/>
            <a:ext cx="7486650" cy="571500"/>
          </a:xfrm>
          <a:prstGeom prst="rect">
            <a:avLst/>
          </a:prstGeom>
        </p:spPr>
      </p:pic>
      <p:pic>
        <p:nvPicPr>
          <p:cNvPr id="7" name="Picture 6"/>
          <p:cNvPicPr>
            <a:picLocks noChangeAspect="1"/>
          </p:cNvPicPr>
          <p:nvPr/>
        </p:nvPicPr>
        <p:blipFill>
          <a:blip r:embed="rId3"/>
          <a:stretch>
            <a:fillRect/>
          </a:stretch>
        </p:blipFill>
        <p:spPr>
          <a:xfrm>
            <a:off x="2130260" y="5833068"/>
            <a:ext cx="4095750" cy="514350"/>
          </a:xfrm>
          <a:prstGeom prst="rect">
            <a:avLst/>
          </a:prstGeom>
        </p:spPr>
      </p:pic>
    </p:spTree>
    <p:extLst>
      <p:ext uri="{BB962C8B-B14F-4D97-AF65-F5344CB8AC3E}">
        <p14:creationId xmlns:p14="http://schemas.microsoft.com/office/powerpoint/2010/main" val="708969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902" y="349663"/>
            <a:ext cx="8941451" cy="6309359"/>
          </a:xfrm>
        </p:spPr>
        <p:txBody>
          <a:bodyPr>
            <a:noAutofit/>
          </a:bodyPr>
          <a:lstStyle/>
          <a:p>
            <a:pPr marL="0" indent="0">
              <a:buNone/>
            </a:pPr>
            <a:r>
              <a:rPr lang="en-US" sz="2400" b="1" dirty="0" smtClean="0">
                <a:solidFill>
                  <a:schemeClr val="tx1"/>
                </a:solidFill>
                <a:latin typeface="Arial" panose="020B0604020202020204" pitchFamily="34" charset="0"/>
                <a:cs typeface="Arial" panose="020B0604020202020204" pitchFamily="34" charset="0"/>
              </a:rPr>
              <a:t>4. </a:t>
            </a:r>
            <a:r>
              <a:rPr lang="vi-VN" sz="2400" b="1" dirty="0" smtClean="0">
                <a:solidFill>
                  <a:schemeClr val="tx1"/>
                </a:solidFill>
                <a:latin typeface="Arial" panose="020B0604020202020204" pitchFamily="34" charset="0"/>
                <a:cs typeface="Arial" panose="020B0604020202020204" pitchFamily="34" charset="0"/>
              </a:rPr>
              <a:t>Card</a:t>
            </a:r>
            <a:endParaRPr lang="vi-VN" sz="2400" b="1" dirty="0">
              <a:solidFill>
                <a:schemeClr val="tx1"/>
              </a:solidFill>
              <a:latin typeface="Arial" panose="020B0604020202020204" pitchFamily="34" charset="0"/>
              <a:cs typeface="Arial" panose="020B0604020202020204" pitchFamily="34" charset="0"/>
            </a:endParaRPr>
          </a:p>
          <a:p>
            <a:pPr marL="0" indent="0">
              <a:buNone/>
            </a:pPr>
            <a:r>
              <a:rPr lang="en-US" sz="2400" dirty="0" smtClean="0">
                <a:solidFill>
                  <a:schemeClr val="tx1"/>
                </a:solidFill>
                <a:latin typeface="Arial" panose="020B0604020202020204" pitchFamily="34" charset="0"/>
                <a:cs typeface="Arial" panose="020B0604020202020204" pitchFamily="34" charset="0"/>
              </a:rPr>
              <a:t>	</a:t>
            </a:r>
            <a:r>
              <a:rPr lang="vi-VN" sz="2400" dirty="0" smtClean="0">
                <a:solidFill>
                  <a:schemeClr val="tx1"/>
                </a:solidFill>
                <a:latin typeface="Arial" panose="020B0604020202020204" pitchFamily="34" charset="0"/>
                <a:cs typeface="Arial" panose="020B0604020202020204" pitchFamily="34" charset="0"/>
              </a:rPr>
              <a:t>Card </a:t>
            </a:r>
            <a:r>
              <a:rPr lang="vi-VN" sz="2400" dirty="0">
                <a:solidFill>
                  <a:schemeClr val="tx1"/>
                </a:solidFill>
                <a:latin typeface="Arial" panose="020B0604020202020204" pitchFamily="34" charset="0"/>
                <a:cs typeface="Arial" panose="020B0604020202020204" pitchFamily="34" charset="0"/>
              </a:rPr>
              <a:t>là một khối nội dung đã được định dạng sẵn, bao gồm các thành phần nhỏ bên trong, giúp tiết kiệm thời gian canh chỉnh các khối.</a:t>
            </a:r>
          </a:p>
          <a:p>
            <a:pPr marL="0" indent="0">
              <a:buNone/>
            </a:pPr>
            <a:r>
              <a:rPr lang="en-US" sz="2400" dirty="0" smtClean="0">
                <a:latin typeface="Arial" panose="020B0604020202020204" pitchFamily="34" charset="0"/>
                <a:cs typeface="Arial" panose="020B0604020202020204" pitchFamily="34" charset="0"/>
              </a:rPr>
              <a:t>	</a:t>
            </a:r>
            <a:endParaRPr lang="en-US" sz="2400" dirty="0" smtClean="0">
              <a:solidFill>
                <a:schemeClr val="tx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792577" y="2133736"/>
            <a:ext cx="2324100" cy="4391025"/>
          </a:xfrm>
          <a:prstGeom prst="rect">
            <a:avLst/>
          </a:prstGeom>
        </p:spPr>
      </p:pic>
    </p:spTree>
    <p:extLst>
      <p:ext uri="{BB962C8B-B14F-4D97-AF65-F5344CB8AC3E}">
        <p14:creationId xmlns:p14="http://schemas.microsoft.com/office/powerpoint/2010/main" val="3557549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7494" y="435028"/>
            <a:ext cx="9236016" cy="5632311"/>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Cách sử dụng card:</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Khối div card gồm có các thành phần bên trong:</a:t>
            </a:r>
          </a:p>
          <a:p>
            <a:r>
              <a:rPr lang="en-US" sz="2400" dirty="0">
                <a:latin typeface="Arial" panose="020B0604020202020204" pitchFamily="34" charset="0"/>
                <a:cs typeface="Arial" panose="020B0604020202020204" pitchFamily="34" charset="0"/>
              </a:rPr>
              <a:t>	+ Hình ảnh </a:t>
            </a:r>
            <a:r>
              <a:rPr lang="en-US" sz="2400" b="1" dirty="0">
                <a:latin typeface="Arial" panose="020B0604020202020204" pitchFamily="34" charset="0"/>
                <a:cs typeface="Arial" panose="020B0604020202020204" pitchFamily="34" charset="0"/>
              </a:rPr>
              <a:t>class=“card-img-top”</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 	+ Phần nội dung chính nằm </a:t>
            </a:r>
            <a:r>
              <a:rPr lang="en-US" sz="2400" dirty="0" smtClean="0">
                <a:latin typeface="Arial" panose="020B0604020202020204" pitchFamily="34" charset="0"/>
                <a:cs typeface="Arial" panose="020B0604020202020204" pitchFamily="34" charset="0"/>
              </a:rPr>
              <a:t>trong khối</a:t>
            </a: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class=“card-body”</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 Tiêu đề dùng </a:t>
            </a:r>
            <a:r>
              <a:rPr lang="en-US" sz="2400" b="1" dirty="0">
                <a:latin typeface="Arial" panose="020B0604020202020204" pitchFamily="34" charset="0"/>
                <a:cs typeface="Arial" panose="020B0604020202020204" pitchFamily="34" charset="0"/>
              </a:rPr>
              <a:t>class=“card-title”</a:t>
            </a:r>
          </a:p>
          <a:p>
            <a:r>
              <a:rPr lang="en-US" sz="2400" dirty="0">
                <a:latin typeface="Arial" panose="020B0604020202020204" pitchFamily="34" charset="0"/>
                <a:cs typeface="Arial" panose="020B0604020202020204" pitchFamily="34" charset="0"/>
              </a:rPr>
              <a:t>	+ Nội dung dùng </a:t>
            </a:r>
            <a:r>
              <a:rPr lang="en-US" sz="2400" b="1" dirty="0">
                <a:latin typeface="Arial" panose="020B0604020202020204" pitchFamily="34" charset="0"/>
                <a:cs typeface="Arial" panose="020B0604020202020204" pitchFamily="34" charset="0"/>
              </a:rPr>
              <a:t>class=“card-text”</a:t>
            </a:r>
            <a:endParaRPr lang="en-US" sz="2400" dirty="0">
              <a:latin typeface="Arial" panose="020B0604020202020204" pitchFamily="34" charset="0"/>
              <a:cs typeface="Arial" panose="020B0604020202020204" pitchFamily="34" charset="0"/>
            </a:endParaRPr>
          </a:p>
        </p:txBody>
      </p:sp>
      <p:sp>
        <p:nvSpPr>
          <p:cNvPr id="5" name="Rectangle 1"/>
          <p:cNvSpPr>
            <a:spLocks noChangeArrowheads="1"/>
          </p:cNvSpPr>
          <p:nvPr/>
        </p:nvSpPr>
        <p:spPr bwMode="auto">
          <a:xfrm>
            <a:off x="727494" y="1024859"/>
            <a:ext cx="8382000" cy="2834089"/>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"card"</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style</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width: </a:t>
            </a:r>
            <a:r>
              <a:rPr kumimoji="0" lang="en-US" altLang="en-US" sz="20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18rem</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 &lt;img</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"card-img-top"</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src</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“img_avatar3.png"</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alt</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"Card image cap"</a:t>
            </a:r>
            <a:r>
              <a:rPr kumimoji="0" lang="en-US" altLang="en-US" sz="20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 &lt;div</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"card-body"</a:t>
            </a:r>
            <a:r>
              <a:rPr kumimoji="0" lang="en-US" altLang="en-US" sz="20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&lt;h5</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"card-title"</a:t>
            </a:r>
            <a:r>
              <a:rPr kumimoji="0" lang="en-US" altLang="en-US" sz="20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Card title</a:t>
            </a:r>
            <a:r>
              <a:rPr kumimoji="0" lang="en-US" altLang="en-US" sz="20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&lt;/h5&gt;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&lt;p</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"card-text"</a:t>
            </a:r>
            <a:r>
              <a:rPr kumimoji="0" lang="en-US" altLang="en-US" sz="20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Some quick example text to build on the card title and make up the bulk of the card's content.</a:t>
            </a:r>
            <a:r>
              <a:rPr kumimoji="0" lang="en-US" altLang="en-US" sz="20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&lt;a</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href</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"btn btn-primary"</a:t>
            </a:r>
            <a:r>
              <a:rPr kumimoji="0" lang="en-US" altLang="en-US" sz="20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Go somewhere</a:t>
            </a:r>
            <a:r>
              <a:rPr kumimoji="0" lang="en-US" altLang="en-US" sz="20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&lt;/div&gt;</a:t>
            </a:r>
            <a:r>
              <a:rPr kumimoji="0" lang="en-US" altLang="en-US" sz="20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&lt;/div&gt;</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19583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724" y="131380"/>
            <a:ext cx="8871615" cy="5518849"/>
          </a:xfrm>
        </p:spPr>
        <p:txBody>
          <a:bodyPr>
            <a:normAutofit/>
          </a:bodyPr>
          <a:lstStyle/>
          <a:p>
            <a:pPr marL="0" indent="0">
              <a:buNone/>
            </a:pPr>
            <a:r>
              <a:rPr lang="en-US" sz="2400" b="1" dirty="0" smtClean="0">
                <a:solidFill>
                  <a:schemeClr val="tx1"/>
                </a:solidFill>
                <a:latin typeface="Arial" panose="020B0604020202020204" pitchFamily="34" charset="0"/>
                <a:cs typeface="Arial" panose="020B0604020202020204" pitchFamily="34" charset="0"/>
              </a:rPr>
              <a:t>4. Form</a:t>
            </a:r>
          </a:p>
          <a:p>
            <a:pPr marL="0" indent="0">
              <a:spcBef>
                <a:spcPts val="600"/>
              </a:spcBef>
              <a:buNone/>
            </a:pPr>
            <a:r>
              <a:rPr lang="en-US" sz="2400" dirty="0" smtClean="0">
                <a:solidFill>
                  <a:schemeClr val="tx1"/>
                </a:solidFill>
                <a:latin typeface="Arial" panose="020B0604020202020204" pitchFamily="34" charset="0"/>
                <a:cs typeface="Arial" panose="020B0604020202020204" pitchFamily="34" charset="0"/>
              </a:rPr>
              <a:t>	Để </a:t>
            </a:r>
            <a:r>
              <a:rPr lang="en-US" sz="2400" dirty="0">
                <a:solidFill>
                  <a:schemeClr val="tx1"/>
                </a:solidFill>
                <a:latin typeface="Arial" panose="020B0604020202020204" pitchFamily="34" charset="0"/>
                <a:cs typeface="Arial" panose="020B0604020202020204" pitchFamily="34" charset="0"/>
              </a:rPr>
              <a:t>dùng form, chúng ta cần dùng cặp thẻ </a:t>
            </a:r>
            <a:r>
              <a:rPr lang="en-US" sz="2400" b="1" dirty="0">
                <a:solidFill>
                  <a:schemeClr val="tx1"/>
                </a:solidFill>
                <a:latin typeface="Arial" panose="020B0604020202020204" pitchFamily="34" charset="0"/>
                <a:cs typeface="Arial" panose="020B0604020202020204" pitchFamily="34" charset="0"/>
              </a:rPr>
              <a:t>&lt;form&gt;&lt;/form&gt;</a:t>
            </a:r>
            <a:r>
              <a:rPr lang="en-US" sz="2400" dirty="0">
                <a:solidFill>
                  <a:schemeClr val="tx1"/>
                </a:solidFill>
                <a:latin typeface="Arial" panose="020B0604020202020204" pitchFamily="34" charset="0"/>
                <a:cs typeface="Arial" panose="020B0604020202020204" pitchFamily="34" charset="0"/>
              </a:rPr>
              <a:t> để bao bọc tất cả input. Bootstrap định nghĩa sẵn các class </a:t>
            </a:r>
            <a:r>
              <a:rPr lang="en-US" sz="2400" b="1" dirty="0">
                <a:solidFill>
                  <a:schemeClr val="tx1"/>
                </a:solidFill>
                <a:latin typeface="Arial" panose="020B0604020202020204" pitchFamily="34" charset="0"/>
                <a:cs typeface="Arial" panose="020B0604020202020204" pitchFamily="34" charset="0"/>
              </a:rPr>
              <a:t>form-group, form-control</a:t>
            </a:r>
            <a:r>
              <a:rPr lang="en-US" sz="2400" dirty="0">
                <a:solidFill>
                  <a:schemeClr val="tx1"/>
                </a:solidFill>
                <a:latin typeface="Arial" panose="020B0604020202020204" pitchFamily="34" charset="0"/>
                <a:cs typeface="Arial" panose="020B0604020202020204" pitchFamily="34" charset="0"/>
              </a:rPr>
              <a:t> để định dạng cho các input và các thẻ label đi cùng (giãn cách, margin, padding, </a:t>
            </a:r>
            <a:r>
              <a:rPr lang="en-US" sz="2400" dirty="0" smtClean="0">
                <a:solidFill>
                  <a:schemeClr val="tx1"/>
                </a:solidFill>
                <a:latin typeface="Arial" panose="020B0604020202020204" pitchFamily="34" charset="0"/>
                <a:cs typeface="Arial" panose="020B0604020202020204" pitchFamily="34" charset="0"/>
              </a:rPr>
              <a:t>…).</a:t>
            </a:r>
          </a:p>
          <a:p>
            <a:pPr marL="0" indent="0">
              <a:spcBef>
                <a:spcPts val="600"/>
              </a:spcBef>
              <a:buNone/>
            </a:pPr>
            <a:r>
              <a:rPr lang="en-US" sz="2400" b="1" dirty="0">
                <a:solidFill>
                  <a:schemeClr val="tx1"/>
                </a:solidFill>
                <a:latin typeface="Arial" panose="020B0604020202020204" pitchFamily="34" charset="0"/>
                <a:cs typeface="Arial" panose="020B0604020202020204" pitchFamily="34" charset="0"/>
              </a:rPr>
              <a:t>	</a:t>
            </a:r>
            <a:endParaRPr lang="en-US" sz="2400" b="1" dirty="0" smtClean="0">
              <a:solidFill>
                <a:schemeClr val="tx1"/>
              </a:solidFill>
              <a:latin typeface="Arial" panose="020B0604020202020204" pitchFamily="34" charset="0"/>
              <a:cs typeface="Arial" panose="020B0604020202020204" pitchFamily="34" charset="0"/>
            </a:endParaRPr>
          </a:p>
          <a:p>
            <a:pPr marL="0" indent="0">
              <a:spcBef>
                <a:spcPts val="600"/>
              </a:spcBef>
              <a:buNone/>
            </a:pPr>
            <a:r>
              <a:rPr lang="en-US" sz="2400" b="1" dirty="0">
                <a:solidFill>
                  <a:schemeClr val="tx1"/>
                </a:solidFill>
                <a:latin typeface="Arial" panose="020B0604020202020204" pitchFamily="34" charset="0"/>
                <a:cs typeface="Arial" panose="020B0604020202020204" pitchFamily="34" charset="0"/>
              </a:rPr>
              <a:t>	</a:t>
            </a:r>
            <a:r>
              <a:rPr lang="en-US" sz="2400" b="1" dirty="0" smtClean="0">
                <a:solidFill>
                  <a:schemeClr val="tx1"/>
                </a:solidFill>
                <a:latin typeface="Arial" panose="020B0604020202020204" pitchFamily="34" charset="0"/>
                <a:cs typeface="Arial" panose="020B0604020202020204" pitchFamily="34" charset="0"/>
              </a:rPr>
              <a:t>Các </a:t>
            </a:r>
            <a:r>
              <a:rPr lang="en-US" sz="2400" b="1" dirty="0" smtClean="0">
                <a:solidFill>
                  <a:schemeClr val="tx1"/>
                </a:solidFill>
                <a:latin typeface="Arial" panose="020B0604020202020204" pitchFamily="34" charset="0"/>
                <a:cs typeface="Arial" panose="020B0604020202020204" pitchFamily="34" charset="0"/>
              </a:rPr>
              <a:t>input thường dùng trong form:</a:t>
            </a:r>
          </a:p>
          <a:p>
            <a:pPr marL="0" indent="0">
              <a:spcBef>
                <a:spcPts val="600"/>
              </a:spcBef>
              <a:buNone/>
            </a:pPr>
            <a:r>
              <a:rPr lang="en-US" sz="2400" dirty="0" smtClean="0">
                <a:solidFill>
                  <a:schemeClr val="tx1"/>
                </a:solidFill>
                <a:latin typeface="Arial" panose="020B0604020202020204" pitchFamily="34" charset="0"/>
                <a:cs typeface="Arial" panose="020B0604020202020204" pitchFamily="34" charset="0"/>
              </a:rPr>
              <a:t>	   </a:t>
            </a:r>
            <a:r>
              <a:rPr lang="vi-VN" sz="2400" dirty="0" smtClean="0">
                <a:solidFill>
                  <a:schemeClr val="tx1"/>
                </a:solidFill>
                <a:latin typeface="Arial" panose="020B0604020202020204" pitchFamily="34" charset="0"/>
                <a:cs typeface="Arial" panose="020B0604020202020204" pitchFamily="34" charset="0"/>
              </a:rPr>
              <a:t>Thuộc </a:t>
            </a:r>
            <a:r>
              <a:rPr lang="vi-VN" sz="2400" dirty="0">
                <a:solidFill>
                  <a:schemeClr val="tx1"/>
                </a:solidFill>
                <a:latin typeface="Arial" panose="020B0604020202020204" pitchFamily="34" charset="0"/>
                <a:cs typeface="Arial" panose="020B0604020202020204" pitchFamily="34" charset="0"/>
              </a:rPr>
              <a:t>tính </a:t>
            </a:r>
            <a:r>
              <a:rPr lang="vi-VN" sz="2400" b="1" dirty="0">
                <a:solidFill>
                  <a:schemeClr val="tx1"/>
                </a:solidFill>
                <a:latin typeface="Arial" panose="020B0604020202020204" pitchFamily="34" charset="0"/>
                <a:cs typeface="Arial" panose="020B0604020202020204" pitchFamily="34" charset="0"/>
              </a:rPr>
              <a:t>required</a:t>
            </a:r>
            <a:r>
              <a:rPr lang="vi-VN" sz="2400" dirty="0">
                <a:solidFill>
                  <a:schemeClr val="tx1"/>
                </a:solidFill>
                <a:latin typeface="Arial" panose="020B0604020202020204" pitchFamily="34" charset="0"/>
                <a:cs typeface="Arial" panose="020B0604020202020204" pitchFamily="34" charset="0"/>
              </a:rPr>
              <a:t> cho input yêu cầu phải nội dung mới có thể gửi from đi.</a:t>
            </a:r>
          </a:p>
          <a:p>
            <a:pPr marL="0" indent="0">
              <a:spcBef>
                <a:spcPts val="600"/>
              </a:spcBef>
              <a:buNone/>
            </a:pPr>
            <a:r>
              <a:rPr lang="en-US" sz="2400" dirty="0" smtClean="0">
                <a:solidFill>
                  <a:schemeClr val="tx1"/>
                </a:solidFill>
                <a:latin typeface="Arial" panose="020B0604020202020204" pitchFamily="34" charset="0"/>
                <a:cs typeface="Arial" panose="020B0604020202020204" pitchFamily="34" charset="0"/>
              </a:rPr>
              <a:t>  	   </a:t>
            </a:r>
            <a:r>
              <a:rPr lang="vi-VN" sz="2400" dirty="0" smtClean="0">
                <a:solidFill>
                  <a:schemeClr val="tx1"/>
                </a:solidFill>
                <a:latin typeface="Arial" panose="020B0604020202020204" pitchFamily="34" charset="0"/>
                <a:cs typeface="Arial" panose="020B0604020202020204" pitchFamily="34" charset="0"/>
              </a:rPr>
              <a:t>Thuộc </a:t>
            </a:r>
            <a:r>
              <a:rPr lang="vi-VN" sz="2400" dirty="0">
                <a:solidFill>
                  <a:schemeClr val="tx1"/>
                </a:solidFill>
                <a:latin typeface="Arial" panose="020B0604020202020204" pitchFamily="34" charset="0"/>
                <a:cs typeface="Arial" panose="020B0604020202020204" pitchFamily="34" charset="0"/>
              </a:rPr>
              <a:t>tính </a:t>
            </a:r>
            <a:r>
              <a:rPr lang="vi-VN" sz="2400" b="1" dirty="0">
                <a:solidFill>
                  <a:schemeClr val="tx1"/>
                </a:solidFill>
                <a:latin typeface="Arial" panose="020B0604020202020204" pitchFamily="34" charset="0"/>
                <a:cs typeface="Arial" panose="020B0604020202020204" pitchFamily="34" charset="0"/>
              </a:rPr>
              <a:t>name</a:t>
            </a:r>
            <a:r>
              <a:rPr lang="vi-VN" sz="2400" dirty="0">
                <a:solidFill>
                  <a:schemeClr val="tx1"/>
                </a:solidFill>
                <a:latin typeface="Arial" panose="020B0604020202020204" pitchFamily="34" charset="0"/>
                <a:cs typeface="Arial" panose="020B0604020202020204" pitchFamily="34" charset="0"/>
              </a:rPr>
              <a:t> giúp </a:t>
            </a:r>
            <a:r>
              <a:rPr lang="en-US" sz="2400" dirty="0" smtClean="0">
                <a:solidFill>
                  <a:schemeClr val="tx1"/>
                </a:solidFill>
                <a:latin typeface="Arial" panose="020B0604020202020204" pitchFamily="34" charset="0"/>
                <a:cs typeface="Arial" panose="020B0604020202020204" pitchFamily="34" charset="0"/>
              </a:rPr>
              <a:t>nhân </a:t>
            </a:r>
            <a:r>
              <a:rPr lang="vi-VN" sz="2400" dirty="0" smtClean="0">
                <a:solidFill>
                  <a:schemeClr val="tx1"/>
                </a:solidFill>
                <a:latin typeface="Arial" panose="020B0604020202020204" pitchFamily="34" charset="0"/>
                <a:cs typeface="Arial" panose="020B0604020202020204" pitchFamily="34" charset="0"/>
              </a:rPr>
              <a:t>diện </a:t>
            </a:r>
            <a:r>
              <a:rPr lang="vi-VN" sz="2400" dirty="0">
                <a:solidFill>
                  <a:schemeClr val="tx1"/>
                </a:solidFill>
                <a:latin typeface="Arial" panose="020B0604020202020204" pitchFamily="34" charset="0"/>
                <a:cs typeface="Arial" panose="020B0604020202020204" pitchFamily="34" charset="0"/>
              </a:rPr>
              <a:t>các input này, còn </a:t>
            </a:r>
            <a:r>
              <a:rPr lang="vi-VN" sz="2400" b="1" dirty="0">
                <a:solidFill>
                  <a:schemeClr val="tx1"/>
                </a:solidFill>
                <a:latin typeface="Arial" panose="020B0604020202020204" pitchFamily="34" charset="0"/>
                <a:cs typeface="Arial" panose="020B0604020202020204" pitchFamily="34" charset="0"/>
              </a:rPr>
              <a:t>class và id </a:t>
            </a:r>
            <a:r>
              <a:rPr lang="vi-VN" sz="2400" dirty="0">
                <a:solidFill>
                  <a:schemeClr val="tx1"/>
                </a:solidFill>
                <a:latin typeface="Arial" panose="020B0604020202020204" pitchFamily="34" charset="0"/>
                <a:cs typeface="Arial" panose="020B0604020202020204" pitchFamily="34" charset="0"/>
              </a:rPr>
              <a:t>dùng cho CSS và </a:t>
            </a:r>
            <a:r>
              <a:rPr lang="vi-VN" sz="2400" dirty="0" smtClean="0">
                <a:solidFill>
                  <a:schemeClr val="tx1"/>
                </a:solidFill>
                <a:latin typeface="Arial" panose="020B0604020202020204" pitchFamily="34" charset="0"/>
                <a:cs typeface="Arial" panose="020B0604020202020204" pitchFamily="34" charset="0"/>
              </a:rPr>
              <a:t>JS</a:t>
            </a:r>
            <a:endParaRPr lang="vi-V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8617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815" y="271451"/>
            <a:ext cx="8988725" cy="4847481"/>
          </a:xfrm>
          <a:prstGeom prst="rect">
            <a:avLst/>
          </a:prstGeom>
        </p:spPr>
        <p:txBody>
          <a:bodyPr wrap="square">
            <a:spAutoFit/>
          </a:bodyPr>
          <a:lstStyle/>
          <a:p>
            <a:pPr>
              <a:spcBef>
                <a:spcPts val="600"/>
              </a:spcBef>
            </a:pP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Để định dạng cho từng input, chúng ta thêm class </a:t>
            </a:r>
            <a:r>
              <a:rPr lang="vi-VN" sz="2400" b="1" dirty="0">
                <a:latin typeface="Arial" panose="020B0604020202020204" pitchFamily="34" charset="0"/>
                <a:cs typeface="Arial" panose="020B0604020202020204" pitchFamily="34" charset="0"/>
              </a:rPr>
              <a:t>form-control</a:t>
            </a:r>
            <a:r>
              <a:rPr lang="en-US" sz="2400" b="1" dirty="0" smtClean="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a:p>
            <a:pPr>
              <a:spcBef>
                <a:spcPts val="600"/>
              </a:spcBef>
            </a:pPr>
            <a:r>
              <a:rPr lang="en-US" sz="2400" b="1" dirty="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    </a:t>
            </a:r>
            <a:r>
              <a:rPr lang="vi-VN" sz="2400" b="1" dirty="0" smtClean="0">
                <a:latin typeface="Arial" panose="020B0604020202020204" pitchFamily="34" charset="0"/>
                <a:cs typeface="Arial" panose="020B0604020202020204" pitchFamily="34" charset="0"/>
              </a:rPr>
              <a:t>+ </a:t>
            </a:r>
            <a:r>
              <a:rPr lang="vi-VN" sz="2400" b="1" dirty="0">
                <a:latin typeface="Arial" panose="020B0604020202020204" pitchFamily="34" charset="0"/>
                <a:cs typeface="Arial" panose="020B0604020202020204" pitchFamily="34" charset="0"/>
              </a:rPr>
              <a:t>Input type text</a:t>
            </a:r>
            <a:r>
              <a:rPr lang="vi-VN" sz="2400" dirty="0">
                <a:latin typeface="Arial" panose="020B0604020202020204" pitchFamily="34" charset="0"/>
                <a:cs typeface="Arial" panose="020B0604020202020204" pitchFamily="34" charset="0"/>
              </a:rPr>
              <a:t>: dùng để nhập những những văn bản ngắn</a:t>
            </a:r>
            <a:r>
              <a:rPr lang="vi-VN" sz="2400" dirty="0" smtClean="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a:p>
            <a:pPr>
              <a:spcBef>
                <a:spcPts val="600"/>
              </a:spcBef>
            </a:pPr>
            <a:r>
              <a:rPr lang="vi-VN" sz="24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p>
          <a:p>
            <a:pPr>
              <a:spcBef>
                <a:spcPts val="600"/>
              </a:spcBef>
            </a:pPr>
            <a:endParaRPr lang="en-US" sz="2400" b="1" dirty="0">
              <a:latin typeface="Arial" panose="020B0604020202020204" pitchFamily="34" charset="0"/>
              <a:cs typeface="Arial" panose="020B0604020202020204" pitchFamily="34" charset="0"/>
            </a:endParaRPr>
          </a:p>
          <a:p>
            <a:pPr>
              <a:spcBef>
                <a:spcPts val="600"/>
              </a:spcBef>
            </a:pPr>
            <a:endParaRPr lang="en-US" sz="2400" b="1" dirty="0" smtClean="0">
              <a:latin typeface="Arial" panose="020B0604020202020204" pitchFamily="34" charset="0"/>
              <a:cs typeface="Arial" panose="020B0604020202020204" pitchFamily="34" charset="0"/>
            </a:endParaRPr>
          </a:p>
          <a:p>
            <a:pPr>
              <a:spcBef>
                <a:spcPts val="600"/>
              </a:spcBef>
            </a:pPr>
            <a:endParaRPr lang="en-US" sz="2400" b="1" dirty="0">
              <a:latin typeface="Arial" panose="020B0604020202020204" pitchFamily="34" charset="0"/>
              <a:cs typeface="Arial" panose="020B0604020202020204" pitchFamily="34" charset="0"/>
            </a:endParaRPr>
          </a:p>
          <a:p>
            <a:pPr>
              <a:spcBef>
                <a:spcPts val="600"/>
              </a:spcBef>
            </a:pPr>
            <a:endParaRPr lang="en-US" sz="2400" b="1" dirty="0" smtClean="0">
              <a:latin typeface="Arial" panose="020B0604020202020204" pitchFamily="34" charset="0"/>
              <a:cs typeface="Arial" panose="020B0604020202020204" pitchFamily="34" charset="0"/>
            </a:endParaRPr>
          </a:p>
          <a:p>
            <a:pPr>
              <a:spcBef>
                <a:spcPts val="600"/>
              </a:spcBef>
            </a:pPr>
            <a:endParaRPr lang="en-US" sz="2400" b="1" dirty="0" smtClean="0">
              <a:latin typeface="Arial" panose="020B0604020202020204" pitchFamily="34" charset="0"/>
              <a:cs typeface="Arial" panose="020B0604020202020204" pitchFamily="34" charset="0"/>
            </a:endParaRPr>
          </a:p>
          <a:p>
            <a:pPr>
              <a:spcBef>
                <a:spcPts val="600"/>
              </a:spcBef>
            </a:pPr>
            <a:r>
              <a:rPr lang="en-US" sz="2400" b="1" dirty="0" smtClean="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Input type email</a:t>
            </a:r>
            <a:r>
              <a:rPr lang="en-US" sz="2400" dirty="0">
                <a:latin typeface="Arial" panose="020B0604020202020204" pitchFamily="34" charset="0"/>
                <a:cs typeface="Arial" panose="020B0604020202020204" pitchFamily="34" charset="0"/>
              </a:rPr>
              <a:t>: dùng để nhập email, hỗ trợ việc nhắc thêm ký tự @ cho nội dung nhập vào.</a:t>
            </a:r>
          </a:p>
          <a:p>
            <a:pPr>
              <a:spcBef>
                <a:spcPts val="600"/>
              </a:spcBef>
            </a:pPr>
            <a:endParaRPr lang="en-US" sz="2400" dirty="0">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535777" y="1196644"/>
            <a:ext cx="7142673" cy="2649423"/>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"form-group"</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"form-row"</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smtClean="0">
                <a:solidFill>
                  <a:srgbClr val="CCCCCC"/>
                </a:solidFill>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&lt;label&gt;</a:t>
            </a:r>
            <a:r>
              <a:rPr lang="en-US" altLang="en-US" sz="2400" dirty="0" smtClean="0">
                <a:solidFill>
                  <a:srgbClr val="CCCCCC"/>
                </a:solidFill>
                <a:latin typeface="Arial" panose="020B0604020202020204" pitchFamily="34" charset="0"/>
                <a:cs typeface="Arial" panose="020B0604020202020204" pitchFamily="34" charset="0"/>
              </a:rPr>
              <a:t>Họ và 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ên</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&lt;/label&gt;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&lt;input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type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"text"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"form-control"</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placeholder</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a:t>
            </a:r>
            <a:r>
              <a:rPr lang="en-US" altLang="en-US" sz="2400" dirty="0" smtClean="0">
                <a:solidFill>
                  <a:srgbClr val="66CCCC"/>
                </a:solidFill>
                <a:latin typeface="Arial" panose="020B0604020202020204" pitchFamily="34" charset="0"/>
                <a:cs typeface="Arial" panose="020B0604020202020204" pitchFamily="34" charset="0"/>
              </a:rPr>
              <a:t>Họ và 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ên của bạn"</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required</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name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  &lt;/div&gt;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&lt;/div&gt;</a:t>
            </a: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pic>
        <p:nvPicPr>
          <p:cNvPr id="6" name="Picture 5"/>
          <p:cNvPicPr>
            <a:picLocks noChangeAspect="1"/>
          </p:cNvPicPr>
          <p:nvPr/>
        </p:nvPicPr>
        <p:blipFill>
          <a:blip r:embed="rId2"/>
          <a:stretch>
            <a:fillRect/>
          </a:stretch>
        </p:blipFill>
        <p:spPr>
          <a:xfrm>
            <a:off x="7817412" y="1942716"/>
            <a:ext cx="4191000" cy="752475"/>
          </a:xfrm>
          <a:prstGeom prst="rect">
            <a:avLst/>
          </a:prstGeom>
          <a:ln>
            <a:noFill/>
          </a:ln>
          <a:effectLst>
            <a:outerShdw blurRad="190500" algn="tl" rotWithShape="0">
              <a:srgbClr val="000000">
                <a:alpha val="70000"/>
              </a:srgbClr>
            </a:outerShdw>
          </a:effectLst>
        </p:spPr>
      </p:pic>
      <p:sp>
        <p:nvSpPr>
          <p:cNvPr id="8" name="Rectangle 1"/>
          <p:cNvSpPr>
            <a:spLocks noChangeArrowheads="1"/>
          </p:cNvSpPr>
          <p:nvPr/>
        </p:nvSpPr>
        <p:spPr bwMode="auto">
          <a:xfrm>
            <a:off x="508604" y="4694407"/>
            <a:ext cx="7142673" cy="1910759"/>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"form-group"</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&lt;label&gt;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Email</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&lt;/label&gt;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&lt;input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type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"email"</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"form-control"</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placeholder</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"Email của bạn"</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required</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name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&lt;/div&gt;</a:t>
            </a: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pic>
        <p:nvPicPr>
          <p:cNvPr id="9" name="Picture 8"/>
          <p:cNvPicPr>
            <a:picLocks noChangeAspect="1"/>
          </p:cNvPicPr>
          <p:nvPr/>
        </p:nvPicPr>
        <p:blipFill>
          <a:blip r:embed="rId3"/>
          <a:stretch>
            <a:fillRect/>
          </a:stretch>
        </p:blipFill>
        <p:spPr>
          <a:xfrm>
            <a:off x="7817412" y="5287836"/>
            <a:ext cx="3533775" cy="7239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12519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9967" y="211910"/>
            <a:ext cx="8651304" cy="5755341"/>
          </a:xfrm>
        </p:spPr>
        <p:txBody>
          <a:bodyPr>
            <a:normAutofit/>
          </a:bodyPr>
          <a:lstStyle/>
          <a:p>
            <a:pPr marL="0" indent="0">
              <a:spcBef>
                <a:spcPts val="600"/>
              </a:spcBef>
              <a:buNone/>
            </a:pPr>
            <a:r>
              <a:rPr lang="en-US" sz="2400" b="1" dirty="0" smtClean="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Input type </a:t>
            </a:r>
            <a:r>
              <a:rPr lang="en-US" sz="2400" b="1" dirty="0" smtClean="0">
                <a:solidFill>
                  <a:schemeClr val="tx1"/>
                </a:solidFill>
                <a:latin typeface="Arial" panose="020B0604020202020204" pitchFamily="34" charset="0"/>
                <a:cs typeface="Arial" panose="020B0604020202020204" pitchFamily="34" charset="0"/>
              </a:rPr>
              <a:t>password: </a:t>
            </a:r>
            <a:r>
              <a:rPr lang="en-US" sz="2400" dirty="0">
                <a:solidFill>
                  <a:schemeClr val="tx1"/>
                </a:solidFill>
                <a:latin typeface="Arial" panose="020B0604020202020204" pitchFamily="34" charset="0"/>
                <a:cs typeface="Arial" panose="020B0604020202020204" pitchFamily="34" charset="0"/>
              </a:rPr>
              <a:t>giúp ẩn nội </a:t>
            </a:r>
            <a:r>
              <a:rPr lang="en-US" sz="2400" dirty="0" smtClean="0">
                <a:solidFill>
                  <a:schemeClr val="tx1"/>
                </a:solidFill>
                <a:latin typeface="Arial" panose="020B0604020202020204" pitchFamily="34" charset="0"/>
                <a:cs typeface="Arial" panose="020B0604020202020204" pitchFamily="34" charset="0"/>
              </a:rPr>
              <a:t>dung </a:t>
            </a:r>
            <a:r>
              <a:rPr lang="en-US" sz="2400" dirty="0">
                <a:solidFill>
                  <a:schemeClr val="tx1"/>
                </a:solidFill>
                <a:latin typeface="Arial" panose="020B0604020202020204" pitchFamily="34" charset="0"/>
                <a:cs typeface="Arial" panose="020B0604020202020204" pitchFamily="34" charset="0"/>
              </a:rPr>
              <a:t>nhập </a:t>
            </a:r>
            <a:r>
              <a:rPr lang="en-US" sz="2400" dirty="0" smtClean="0">
                <a:solidFill>
                  <a:schemeClr val="tx1"/>
                </a:solidFill>
                <a:latin typeface="Arial" panose="020B0604020202020204" pitchFamily="34" charset="0"/>
                <a:cs typeface="Arial" panose="020B0604020202020204" pitchFamily="34" charset="0"/>
              </a:rPr>
              <a:t>vào.</a:t>
            </a:r>
          </a:p>
          <a:p>
            <a:pPr marL="0" indent="0">
              <a:spcBef>
                <a:spcPts val="600"/>
              </a:spcBef>
              <a:buNone/>
            </a:pPr>
            <a:endParaRPr lang="en-US" sz="2400" dirty="0">
              <a:solidFill>
                <a:schemeClr val="tx1"/>
              </a:solidFill>
              <a:latin typeface="Arial" panose="020B0604020202020204" pitchFamily="34" charset="0"/>
              <a:cs typeface="Arial" panose="020B0604020202020204" pitchFamily="34" charset="0"/>
            </a:endParaRPr>
          </a:p>
          <a:p>
            <a:pPr marL="0" indent="0">
              <a:spcBef>
                <a:spcPts val="600"/>
              </a:spcBef>
              <a:buNone/>
            </a:pPr>
            <a:endParaRPr lang="en-US" sz="2400" dirty="0">
              <a:solidFill>
                <a:schemeClr val="tx1"/>
              </a:solidFill>
              <a:latin typeface="Arial" panose="020B0604020202020204" pitchFamily="34" charset="0"/>
              <a:cs typeface="Arial" panose="020B0604020202020204" pitchFamily="34" charset="0"/>
            </a:endParaRPr>
          </a:p>
          <a:p>
            <a:pPr marL="0" indent="0">
              <a:spcBef>
                <a:spcPts val="600"/>
              </a:spcBef>
              <a:buNone/>
            </a:pPr>
            <a:endParaRPr lang="en-US" sz="2400" dirty="0" smtClean="0">
              <a:solidFill>
                <a:schemeClr val="tx1"/>
              </a:solidFill>
              <a:latin typeface="Arial" panose="020B0604020202020204" pitchFamily="34" charset="0"/>
              <a:cs typeface="Arial" panose="020B0604020202020204" pitchFamily="34" charset="0"/>
            </a:endParaRPr>
          </a:p>
          <a:p>
            <a:pPr marL="0" indent="0">
              <a:spcBef>
                <a:spcPts val="600"/>
              </a:spcBef>
              <a:buNone/>
            </a:pPr>
            <a:endParaRPr lang="en-US" sz="2400" b="1" dirty="0" smtClean="0">
              <a:solidFill>
                <a:schemeClr val="tx1"/>
              </a:solidFill>
              <a:latin typeface="Arial" panose="020B0604020202020204" pitchFamily="34" charset="0"/>
              <a:cs typeface="Arial" panose="020B0604020202020204" pitchFamily="34" charset="0"/>
            </a:endParaRPr>
          </a:p>
          <a:p>
            <a:pPr marL="0" indent="0">
              <a:buNone/>
            </a:pPr>
            <a:r>
              <a:rPr lang="vi-VN" sz="2400" b="1" dirty="0">
                <a:solidFill>
                  <a:schemeClr val="tx1"/>
                </a:solidFill>
                <a:latin typeface="Arial" panose="020B0604020202020204" pitchFamily="34" charset="0"/>
                <a:cs typeface="Arial" panose="020B0604020202020204" pitchFamily="34" charset="0"/>
              </a:rPr>
              <a:t>+ Select và các option</a:t>
            </a:r>
            <a:r>
              <a:rPr lang="en-US" sz="2400" b="1" dirty="0">
                <a:solidFill>
                  <a:schemeClr val="tx1"/>
                </a:solidFill>
                <a:latin typeface="Arial" panose="020B0604020202020204" pitchFamily="34" charset="0"/>
                <a:cs typeface="Arial" panose="020B0604020202020204" pitchFamily="34" charset="0"/>
              </a:rPr>
              <a:t>:</a:t>
            </a:r>
            <a:r>
              <a:rPr lang="vi-VN" sz="2400" b="1" dirty="0">
                <a:solidFill>
                  <a:schemeClr val="tx1"/>
                </a:solidFill>
                <a:latin typeface="Arial" panose="020B0604020202020204" pitchFamily="34" charset="0"/>
                <a:cs typeface="Arial" panose="020B0604020202020204" pitchFamily="34" charset="0"/>
              </a:rPr>
              <a:t> </a:t>
            </a:r>
            <a:r>
              <a:rPr lang="vi-VN" sz="2400" dirty="0">
                <a:solidFill>
                  <a:schemeClr val="tx1"/>
                </a:solidFill>
                <a:latin typeface="Arial" panose="020B0604020202020204" pitchFamily="34" charset="0"/>
                <a:cs typeface="Arial" panose="020B0604020202020204" pitchFamily="34" charset="0"/>
              </a:rPr>
              <a:t>giúp định hướng người dùng chọn những câu trả lời theo ý mình, dạng một menu đổ xuống.</a:t>
            </a:r>
            <a:endParaRPr lang="en-US" sz="2400" dirty="0">
              <a:solidFill>
                <a:schemeClr val="tx1"/>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629967" y="626046"/>
            <a:ext cx="7619073" cy="1910759"/>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"form-group"</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&lt;label&gt;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Mật khẩu</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&lt;/label&gt;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&lt;input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type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"password"</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"form-control"</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placeholder</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"Password của bạn"</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required</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name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&lt;/div&gt;</a:t>
            </a: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pic>
        <p:nvPicPr>
          <p:cNvPr id="8" name="Picture 7"/>
          <p:cNvPicPr>
            <a:picLocks noChangeAspect="1"/>
          </p:cNvPicPr>
          <p:nvPr/>
        </p:nvPicPr>
        <p:blipFill>
          <a:blip r:embed="rId2"/>
          <a:stretch>
            <a:fillRect/>
          </a:stretch>
        </p:blipFill>
        <p:spPr>
          <a:xfrm>
            <a:off x="8493628" y="1185283"/>
            <a:ext cx="3324225" cy="723900"/>
          </a:xfrm>
          <a:prstGeom prst="rect">
            <a:avLst/>
          </a:prstGeom>
          <a:ln>
            <a:noFill/>
          </a:ln>
          <a:effectLst>
            <a:outerShdw blurRad="190500" algn="tl" rotWithShape="0">
              <a:srgbClr val="000000">
                <a:alpha val="70000"/>
              </a:srgbClr>
            </a:outerShdw>
          </a:effectLst>
        </p:spPr>
      </p:pic>
      <p:sp>
        <p:nvSpPr>
          <p:cNvPr id="9" name="Rectangle 3"/>
          <p:cNvSpPr>
            <a:spLocks noChangeArrowheads="1"/>
          </p:cNvSpPr>
          <p:nvPr/>
        </p:nvSpPr>
        <p:spPr bwMode="auto">
          <a:xfrm>
            <a:off x="629967" y="3300695"/>
            <a:ext cx="7619073" cy="3388087"/>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"form-group"</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&lt;label&gt;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Nơi sống</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&lt;/label&gt;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&lt;select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"form-control"</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&lt;option</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value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selected</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Nơi sống của bạn</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&lt;/option&gt;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&lt;option</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value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TPHCM</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&lt;/option&gt;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&lt;option</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value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Hà Nội</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&lt;/option&gt;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&lt;option</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value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Khác</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&lt;/option&gt;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&lt;/select&gt;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&lt;/div&gt;</a:t>
            </a: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pic>
        <p:nvPicPr>
          <p:cNvPr id="12" name="Picture 11"/>
          <p:cNvPicPr>
            <a:picLocks noChangeAspect="1"/>
          </p:cNvPicPr>
          <p:nvPr/>
        </p:nvPicPr>
        <p:blipFill>
          <a:blip r:embed="rId3"/>
          <a:stretch>
            <a:fillRect/>
          </a:stretch>
        </p:blipFill>
        <p:spPr>
          <a:xfrm>
            <a:off x="8493628" y="4330355"/>
            <a:ext cx="3537613" cy="138224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66623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7587" y="231869"/>
            <a:ext cx="9520044" cy="6220689"/>
          </a:xfrm>
        </p:spPr>
        <p:txBody>
          <a:bodyPr>
            <a:noAutofit/>
          </a:bodyPr>
          <a:lstStyle/>
          <a:p>
            <a:pPr marL="0" indent="0">
              <a:buNone/>
            </a:pPr>
            <a:r>
              <a:rPr lang="en-US" sz="2400" b="1" dirty="0" smtClean="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Input type radio</a:t>
            </a:r>
            <a:r>
              <a:rPr lang="en-US" sz="2400" dirty="0">
                <a:solidFill>
                  <a:schemeClr val="tx1"/>
                </a:solidFill>
                <a:latin typeface="Arial" panose="020B0604020202020204" pitchFamily="34" charset="0"/>
                <a:cs typeface="Arial" panose="020B0604020202020204" pitchFamily="34" charset="0"/>
              </a:rPr>
              <a:t>, thêm </a:t>
            </a:r>
            <a:r>
              <a:rPr lang="en-US" sz="2400" b="1" dirty="0">
                <a:solidFill>
                  <a:schemeClr val="tx1"/>
                </a:solidFill>
                <a:latin typeface="Arial" panose="020B0604020202020204" pitchFamily="34" charset="0"/>
                <a:cs typeface="Arial" panose="020B0604020202020204" pitchFamily="34" charset="0"/>
              </a:rPr>
              <a:t>thuộc tính name trong 1 nhóm radio phải giống nhau</a:t>
            </a:r>
            <a:r>
              <a:rPr lang="en-US" sz="2400" dirty="0">
                <a:solidFill>
                  <a:schemeClr val="tx1"/>
                </a:solidFill>
                <a:latin typeface="Arial" panose="020B0604020202020204" pitchFamily="34" charset="0"/>
                <a:cs typeface="Arial" panose="020B0604020202020204" pitchFamily="34" charset="0"/>
              </a:rPr>
              <a:t> nếu chọn ô này thì những ô khác tự động bỏ chọn.</a:t>
            </a:r>
          </a:p>
          <a:p>
            <a:pPr marL="0" indent="0">
              <a:buNone/>
            </a:pPr>
            <a:endParaRPr lang="en-US" sz="2400" dirty="0" smtClean="0">
              <a:solidFill>
                <a:schemeClr val="tx1"/>
              </a:solidFill>
              <a:latin typeface="Arial" panose="020B0604020202020204" pitchFamily="34" charset="0"/>
              <a:cs typeface="Arial" panose="020B0604020202020204" pitchFamily="34" charset="0"/>
            </a:endParaRPr>
          </a:p>
          <a:p>
            <a:pPr marL="0" indent="0">
              <a:buNone/>
            </a:pPr>
            <a:endParaRPr lang="en-US" sz="2400" dirty="0" smtClean="0">
              <a:solidFill>
                <a:schemeClr val="tx1"/>
              </a:solidFill>
              <a:latin typeface="Arial" panose="020B0604020202020204" pitchFamily="34" charset="0"/>
              <a:cs typeface="Arial" panose="020B0604020202020204" pitchFamily="34" charset="0"/>
            </a:endParaRPr>
          </a:p>
          <a:p>
            <a:pPr marL="0" indent="0">
              <a:spcBef>
                <a:spcPts val="1800"/>
              </a:spcBef>
              <a:buNone/>
            </a:pPr>
            <a:r>
              <a:rPr lang="en-US" sz="2400" b="1" dirty="0">
                <a:solidFill>
                  <a:schemeClr val="tx1"/>
                </a:solidFill>
                <a:latin typeface="Arial" panose="020B0604020202020204" pitchFamily="34" charset="0"/>
                <a:cs typeface="Arial" panose="020B0604020202020204" pitchFamily="34" charset="0"/>
              </a:rPr>
              <a:t>+ Input type checkbox</a:t>
            </a:r>
            <a:r>
              <a:rPr lang="en-US" sz="2400" dirty="0">
                <a:solidFill>
                  <a:schemeClr val="tx1"/>
                </a:solidFill>
                <a:latin typeface="Arial" panose="020B0604020202020204" pitchFamily="34" charset="0"/>
                <a:cs typeface="Arial" panose="020B0604020202020204" pitchFamily="34" charset="0"/>
              </a:rPr>
              <a:t>, có thể chọn vào nhiều ô</a:t>
            </a:r>
            <a:r>
              <a:rPr lang="en-US" sz="2400" dirty="0" smtClean="0">
                <a:solidFill>
                  <a:schemeClr val="tx1"/>
                </a:solidFill>
                <a:latin typeface="Arial" panose="020B0604020202020204" pitchFamily="34" charset="0"/>
                <a:cs typeface="Arial" panose="020B0604020202020204" pitchFamily="34" charset="0"/>
              </a:rPr>
              <a:t>.</a:t>
            </a:r>
          </a:p>
          <a:p>
            <a:pPr marL="0" indent="0">
              <a:buNone/>
            </a:pPr>
            <a:endParaRPr lang="en-US" sz="2400" dirty="0">
              <a:solidFill>
                <a:schemeClr val="tx1"/>
              </a:solidFill>
              <a:latin typeface="Arial" panose="020B0604020202020204" pitchFamily="34" charset="0"/>
              <a:cs typeface="Arial" panose="020B0604020202020204" pitchFamily="34" charset="0"/>
            </a:endParaRPr>
          </a:p>
          <a:p>
            <a:pPr marL="0" indent="0">
              <a:buNone/>
            </a:pPr>
            <a:endParaRPr lang="en-US" sz="2400" dirty="0" smtClean="0">
              <a:solidFill>
                <a:schemeClr val="tx1"/>
              </a:solidFill>
              <a:latin typeface="Arial" panose="020B0604020202020204" pitchFamily="34" charset="0"/>
              <a:cs typeface="Arial" panose="020B0604020202020204" pitchFamily="34" charset="0"/>
            </a:endParaRPr>
          </a:p>
          <a:p>
            <a:pPr marL="0" indent="0">
              <a:buNone/>
            </a:pPr>
            <a:endParaRPr lang="en-US" sz="2400" b="1" dirty="0" smtClean="0">
              <a:solidFill>
                <a:schemeClr val="tx1"/>
              </a:solidFill>
              <a:latin typeface="Arial" panose="020B0604020202020204" pitchFamily="34" charset="0"/>
              <a:cs typeface="Arial" panose="020B0604020202020204" pitchFamily="34" charset="0"/>
            </a:endParaRPr>
          </a:p>
          <a:p>
            <a:pPr marL="0" indent="0">
              <a:buNone/>
            </a:pPr>
            <a:r>
              <a:rPr lang="en-US" sz="2400" b="1" dirty="0" smtClean="0">
                <a:solidFill>
                  <a:schemeClr val="tx1"/>
                </a:solidFill>
                <a:latin typeface="Arial" panose="020B0604020202020204" pitchFamily="34" charset="0"/>
                <a:cs typeface="Arial" panose="020B0604020202020204" pitchFamily="34" charset="0"/>
              </a:rPr>
              <a:t>+ </a:t>
            </a:r>
            <a:r>
              <a:rPr lang="en-US" sz="2400" b="1" dirty="0" smtClean="0">
                <a:solidFill>
                  <a:schemeClr val="tx1"/>
                </a:solidFill>
                <a:latin typeface="Arial" panose="020B0604020202020204" pitchFamily="34" charset="0"/>
                <a:cs typeface="Arial" panose="020B0604020202020204" pitchFamily="34" charset="0"/>
              </a:rPr>
              <a:t>Button </a:t>
            </a:r>
            <a:r>
              <a:rPr lang="en-US" sz="2400" dirty="0">
                <a:solidFill>
                  <a:schemeClr val="tx1"/>
                </a:solidFill>
                <a:latin typeface="Arial" panose="020B0604020202020204" pitchFamily="34" charset="0"/>
                <a:cs typeface="Arial" panose="020B0604020202020204" pitchFamily="34" charset="0"/>
              </a:rPr>
              <a:t>gửi nội dung có </a:t>
            </a:r>
            <a:r>
              <a:rPr lang="en-US" sz="2400" b="1" dirty="0">
                <a:solidFill>
                  <a:schemeClr val="tx1"/>
                </a:solidFill>
                <a:latin typeface="Arial" panose="020B0604020202020204" pitchFamily="34" charset="0"/>
                <a:cs typeface="Arial" panose="020B0604020202020204" pitchFamily="34" charset="0"/>
              </a:rPr>
              <a:t>type=”submit</a:t>
            </a:r>
            <a:r>
              <a:rPr lang="en-US" sz="2400" b="1" dirty="0" smtClean="0">
                <a:solidFill>
                  <a:schemeClr val="tx1"/>
                </a:solidFill>
                <a:latin typeface="Arial" panose="020B0604020202020204" pitchFamily="34" charset="0"/>
                <a:cs typeface="Arial" panose="020B0604020202020204" pitchFamily="34" charset="0"/>
              </a:rPr>
              <a:t>”</a:t>
            </a:r>
          </a:p>
          <a:p>
            <a:pPr marL="0" indent="0">
              <a:buNone/>
            </a:pPr>
            <a:endParaRPr lang="en-US" sz="2400" b="1" dirty="0">
              <a:solidFill>
                <a:schemeClr val="tx1"/>
              </a:solidFill>
              <a:latin typeface="Arial" panose="020B0604020202020204" pitchFamily="34" charset="0"/>
              <a:cs typeface="Arial" panose="020B0604020202020204" pitchFamily="34" charset="0"/>
            </a:endParaRPr>
          </a:p>
          <a:p>
            <a:pPr marL="0" indent="0">
              <a:buNone/>
            </a:pPr>
            <a:endParaRPr lang="en-US" sz="2400" dirty="0" smtClean="0">
              <a:solidFill>
                <a:schemeClr val="tx1"/>
              </a:solidFill>
              <a:latin typeface="Arial" panose="020B0604020202020204" pitchFamily="34" charset="0"/>
              <a:cs typeface="Arial" panose="020B0604020202020204" pitchFamily="34" charset="0"/>
            </a:endParaRPr>
          </a:p>
          <a:p>
            <a:pPr marL="0" indent="0">
              <a:buNone/>
            </a:pPr>
            <a:endParaRPr lang="en-US" sz="2400" dirty="0" smtClean="0">
              <a:solidFill>
                <a:schemeClr val="tx1"/>
              </a:solidFill>
              <a:latin typeface="Arial" panose="020B0604020202020204" pitchFamily="34" charset="0"/>
              <a:cs typeface="Arial" panose="020B0604020202020204" pitchFamily="34" charset="0"/>
            </a:endParaRPr>
          </a:p>
          <a:p>
            <a:pPr marL="0" indent="0">
              <a:buNone/>
            </a:pPr>
            <a:r>
              <a:rPr lang="en-US" sz="2400" dirty="0" smtClean="0">
                <a:solidFill>
                  <a:schemeClr val="tx1"/>
                </a:solidFill>
                <a:latin typeface="Arial" panose="020B0604020202020204" pitchFamily="34" charset="0"/>
                <a:cs typeface="Arial" panose="020B0604020202020204" pitchFamily="34" charset="0"/>
              </a:rPr>
              <a:t>Ngoài </a:t>
            </a:r>
            <a:r>
              <a:rPr lang="en-US" sz="2400" dirty="0">
                <a:solidFill>
                  <a:schemeClr val="tx1"/>
                </a:solidFill>
                <a:latin typeface="Arial" panose="020B0604020202020204" pitchFamily="34" charset="0"/>
                <a:cs typeface="Arial" panose="020B0604020202020204" pitchFamily="34" charset="0"/>
              </a:rPr>
              <a:t>ra, form còn có </a:t>
            </a:r>
            <a:r>
              <a:rPr lang="en-US" sz="2400" dirty="0" smtClean="0">
                <a:solidFill>
                  <a:schemeClr val="tx1"/>
                </a:solidFill>
                <a:latin typeface="Arial" panose="020B0604020202020204" pitchFamily="34" charset="0"/>
                <a:cs typeface="Arial" panose="020B0604020202020204" pitchFamily="34" charset="0"/>
              </a:rPr>
              <a:t>input </a:t>
            </a:r>
            <a:r>
              <a:rPr lang="en-US" sz="2400" dirty="0">
                <a:solidFill>
                  <a:schemeClr val="tx1"/>
                </a:solidFill>
                <a:latin typeface="Arial" panose="020B0604020202020204" pitchFamily="34" charset="0"/>
                <a:cs typeface="Arial" panose="020B0604020202020204" pitchFamily="34" charset="0"/>
              </a:rPr>
              <a:t>type file gửi file.</a:t>
            </a:r>
            <a:endParaRPr lang="en-US" sz="2400" dirty="0" smtClean="0">
              <a:solidFill>
                <a:schemeClr val="tx1"/>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538072" y="2626769"/>
            <a:ext cx="7067640" cy="1541427"/>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"form-group"</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&lt;input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type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"checkbox"</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required</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name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&lt;label&gt;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Tôi đồng ý điều khoản sử dụng</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&lt;/label&gt;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&lt;/div&gt;</a:t>
            </a: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
        <p:nvSpPr>
          <p:cNvPr id="6" name="Rectangle 3"/>
          <p:cNvSpPr>
            <a:spLocks noChangeArrowheads="1"/>
          </p:cNvSpPr>
          <p:nvPr/>
        </p:nvSpPr>
        <p:spPr bwMode="auto">
          <a:xfrm>
            <a:off x="538072" y="4695367"/>
            <a:ext cx="8511946" cy="1172096"/>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"form-group"</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&lt;button</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"btn btn-success"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type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"submit"</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Gửi</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&lt;/button&gt;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&lt;/div&gt;</a:t>
            </a: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pic>
        <p:nvPicPr>
          <p:cNvPr id="8" name="Picture 7"/>
          <p:cNvPicPr>
            <a:picLocks noChangeAspect="1"/>
          </p:cNvPicPr>
          <p:nvPr/>
        </p:nvPicPr>
        <p:blipFill>
          <a:blip r:embed="rId2"/>
          <a:stretch>
            <a:fillRect/>
          </a:stretch>
        </p:blipFill>
        <p:spPr>
          <a:xfrm>
            <a:off x="8053008" y="3146950"/>
            <a:ext cx="2238375" cy="390525"/>
          </a:xfrm>
          <a:prstGeom prst="rect">
            <a:avLst/>
          </a:prstGeom>
          <a:ln>
            <a:noFill/>
          </a:ln>
          <a:effectLst>
            <a:outerShdw blurRad="190500" algn="tl" rotWithShape="0">
              <a:srgbClr val="000000">
                <a:alpha val="70000"/>
              </a:srgbClr>
            </a:outerShdw>
          </a:effectLst>
        </p:spPr>
      </p:pic>
      <p:pic>
        <p:nvPicPr>
          <p:cNvPr id="9" name="Picture 8"/>
          <p:cNvPicPr>
            <a:picLocks noChangeAspect="1"/>
          </p:cNvPicPr>
          <p:nvPr/>
        </p:nvPicPr>
        <p:blipFill>
          <a:blip r:embed="rId3"/>
          <a:stretch>
            <a:fillRect/>
          </a:stretch>
        </p:blipFill>
        <p:spPr>
          <a:xfrm>
            <a:off x="9481758" y="4899681"/>
            <a:ext cx="809625" cy="495300"/>
          </a:xfrm>
          <a:prstGeom prst="rect">
            <a:avLst/>
          </a:prstGeom>
          <a:ln>
            <a:noFill/>
          </a:ln>
          <a:effectLst>
            <a:outerShdw blurRad="190500" algn="tl" rotWithShape="0">
              <a:srgbClr val="000000">
                <a:alpha val="70000"/>
              </a:srgbClr>
            </a:outerShdw>
          </a:effectLst>
        </p:spPr>
      </p:pic>
      <p:sp>
        <p:nvSpPr>
          <p:cNvPr id="12" name="Rectangle 1"/>
          <p:cNvSpPr>
            <a:spLocks noChangeArrowheads="1"/>
          </p:cNvSpPr>
          <p:nvPr/>
        </p:nvSpPr>
        <p:spPr bwMode="auto">
          <a:xfrm>
            <a:off x="538072" y="1169165"/>
            <a:ext cx="7067640" cy="802764"/>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&lt;input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type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"radio"</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name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"gioi-tinh"</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value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"Nam"</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&lt;input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type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"radio"</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name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"gioi-tinh"</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value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"Nữ"</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pic>
        <p:nvPicPr>
          <p:cNvPr id="13" name="Picture 12"/>
          <p:cNvPicPr>
            <a:picLocks noChangeAspect="1"/>
          </p:cNvPicPr>
          <p:nvPr/>
        </p:nvPicPr>
        <p:blipFill>
          <a:blip r:embed="rId4"/>
          <a:stretch>
            <a:fillRect/>
          </a:stretch>
        </p:blipFill>
        <p:spPr>
          <a:xfrm>
            <a:off x="8053008" y="1315402"/>
            <a:ext cx="1530870" cy="51029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393340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551" y="177605"/>
            <a:ext cx="9325088" cy="6432201"/>
          </a:xfrm>
        </p:spPr>
        <p:txBody>
          <a:bodyPr>
            <a:noAutofit/>
          </a:bodyPr>
          <a:lstStyle/>
          <a:p>
            <a:r>
              <a:rPr lang="en-US" sz="2400" b="1" dirty="0">
                <a:solidFill>
                  <a:schemeClr val="tx1"/>
                </a:solidFill>
                <a:latin typeface="Arial" panose="020B0604020202020204" pitchFamily="34" charset="0"/>
                <a:cs typeface="Arial" panose="020B0604020202020204" pitchFamily="34" charset="0"/>
              </a:rPr>
              <a:t>5</a:t>
            </a:r>
            <a:r>
              <a:rPr lang="en-US" sz="2400" b="1" dirty="0" smtClean="0">
                <a:solidFill>
                  <a:schemeClr val="tx1"/>
                </a:solidFill>
                <a:latin typeface="Arial" panose="020B0604020202020204" pitchFamily="34" charset="0"/>
                <a:cs typeface="Arial" panose="020B0604020202020204" pitchFamily="34" charset="0"/>
              </a:rPr>
              <a:t>. Modal</a:t>
            </a:r>
            <a:br>
              <a:rPr lang="en-US" sz="2400" b="1" dirty="0" smtClean="0">
                <a:solidFill>
                  <a:schemeClr val="tx1"/>
                </a:solidFill>
                <a:latin typeface="Arial" panose="020B0604020202020204" pitchFamily="34" charset="0"/>
                <a:cs typeface="Arial" panose="020B0604020202020204" pitchFamily="34" charset="0"/>
              </a:rPr>
            </a:br>
            <a:r>
              <a:rPr lang="en-US" sz="2400" b="1" dirty="0">
                <a:solidFill>
                  <a:schemeClr val="tx1"/>
                </a:solidFill>
                <a:latin typeface="Arial" panose="020B0604020202020204" pitchFamily="34" charset="0"/>
                <a:cs typeface="Arial" panose="020B0604020202020204" pitchFamily="34" charset="0"/>
              </a:rPr>
              <a:t>	</a:t>
            </a:r>
            <a:r>
              <a:rPr lang="vi-VN" sz="2400" dirty="0" smtClean="0">
                <a:solidFill>
                  <a:schemeClr val="tx1"/>
                </a:solidFill>
                <a:latin typeface="Arial" panose="020B0604020202020204" pitchFamily="34" charset="0"/>
                <a:cs typeface="Arial" panose="020B0604020202020204" pitchFamily="34" charset="0"/>
              </a:rPr>
              <a:t>Hộp </a:t>
            </a:r>
            <a:r>
              <a:rPr lang="vi-VN" sz="2400" dirty="0">
                <a:solidFill>
                  <a:schemeClr val="tx1"/>
                </a:solidFill>
                <a:latin typeface="Arial" panose="020B0604020202020204" pitchFamily="34" charset="0"/>
                <a:cs typeface="Arial" panose="020B0604020202020204" pitchFamily="34" charset="0"/>
              </a:rPr>
              <a:t>thoại modal thường dùng để kiểm tra lại lệnh của người dùng vì mục đích an </a:t>
            </a:r>
            <a:r>
              <a:rPr lang="vi-VN" sz="2400" dirty="0" smtClean="0">
                <a:solidFill>
                  <a:schemeClr val="tx1"/>
                </a:solidFill>
                <a:latin typeface="Arial" panose="020B0604020202020204" pitchFamily="34" charset="0"/>
                <a:cs typeface="Arial" panose="020B0604020202020204" pitchFamily="34" charset="0"/>
              </a:rPr>
              <a:t>toàn</a:t>
            </a:r>
            <a:r>
              <a:rPr lang="en-US" sz="2400" dirty="0" smtClean="0">
                <a:solidFill>
                  <a:schemeClr val="tx1"/>
                </a:solidFill>
                <a:latin typeface="Arial" panose="020B0604020202020204" pitchFamily="34" charset="0"/>
                <a:cs typeface="Arial" panose="020B0604020202020204" pitchFamily="34" charset="0"/>
              </a:rPr>
              <a:t> hoặc cũng có thể dùng để làm giao diện đăng nhập, đăng kí tài khoản</a:t>
            </a:r>
            <a:r>
              <a:rPr lang="vi-VN" sz="2400" dirty="0" smtClean="0">
                <a:solidFill>
                  <a:schemeClr val="tx1"/>
                </a:solidFill>
                <a:latin typeface="Arial" panose="020B0604020202020204" pitchFamily="34" charset="0"/>
                <a:cs typeface="Arial" panose="020B0604020202020204" pitchFamily="34" charset="0"/>
              </a:rPr>
              <a:t>. </a:t>
            </a:r>
            <a:r>
              <a:rPr lang="vi-VN" sz="2400" dirty="0">
                <a:solidFill>
                  <a:schemeClr val="tx1"/>
                </a:solidFill>
                <a:latin typeface="Arial" panose="020B0604020202020204" pitchFamily="34" charset="0"/>
                <a:cs typeface="Arial" panose="020B0604020202020204" pitchFamily="34" charset="0"/>
              </a:rPr>
              <a:t>Ví dụ, người dùng </a:t>
            </a:r>
            <a:r>
              <a:rPr lang="en-US" sz="2400" dirty="0" smtClean="0">
                <a:solidFill>
                  <a:schemeClr val="tx1"/>
                </a:solidFill>
                <a:latin typeface="Arial" panose="020B0604020202020204" pitchFamily="34" charset="0"/>
                <a:cs typeface="Arial" panose="020B0604020202020204" pitchFamily="34" charset="0"/>
              </a:rPr>
              <a:t>muốn </a:t>
            </a:r>
            <a:r>
              <a:rPr lang="vi-VN" sz="2400" dirty="0" smtClean="0">
                <a:solidFill>
                  <a:schemeClr val="tx1"/>
                </a:solidFill>
                <a:latin typeface="Arial" panose="020B0604020202020204" pitchFamily="34" charset="0"/>
                <a:cs typeface="Arial" panose="020B0604020202020204" pitchFamily="34" charset="0"/>
              </a:rPr>
              <a:t>xóa </a:t>
            </a:r>
            <a:r>
              <a:rPr lang="vi-VN" sz="2400" dirty="0">
                <a:solidFill>
                  <a:schemeClr val="tx1"/>
                </a:solidFill>
                <a:latin typeface="Arial" panose="020B0604020202020204" pitchFamily="34" charset="0"/>
                <a:cs typeface="Arial" panose="020B0604020202020204" pitchFamily="34" charset="0"/>
              </a:rPr>
              <a:t>1 </a:t>
            </a:r>
            <a:r>
              <a:rPr lang="en-US" sz="2400" dirty="0" smtClean="0">
                <a:solidFill>
                  <a:schemeClr val="tx1"/>
                </a:solidFill>
                <a:latin typeface="Arial" panose="020B0604020202020204" pitchFamily="34" charset="0"/>
                <a:cs typeface="Arial" panose="020B0604020202020204" pitchFamily="34" charset="0"/>
              </a:rPr>
              <a:t>đố</a:t>
            </a:r>
            <a:r>
              <a:rPr lang="vi-VN" sz="2400" dirty="0" smtClean="0">
                <a:solidFill>
                  <a:schemeClr val="tx1"/>
                </a:solidFill>
                <a:latin typeface="Arial" panose="020B0604020202020204" pitchFamily="34" charset="0"/>
                <a:cs typeface="Arial" panose="020B0604020202020204" pitchFamily="34" charset="0"/>
              </a:rPr>
              <a:t>i </a:t>
            </a:r>
            <a:r>
              <a:rPr lang="vi-VN" sz="2400" dirty="0">
                <a:solidFill>
                  <a:schemeClr val="tx1"/>
                </a:solidFill>
                <a:latin typeface="Arial" panose="020B0604020202020204" pitchFamily="34" charset="0"/>
                <a:cs typeface="Arial" panose="020B0604020202020204" pitchFamily="34" charset="0"/>
              </a:rPr>
              <a:t>tượng, khi click vào một button sẽ hiện hộp thoại xác nhận lệnh</a:t>
            </a:r>
            <a:r>
              <a:rPr lang="vi-VN" sz="2400" dirty="0" smtClean="0">
                <a:solidFill>
                  <a:schemeClr val="tx1"/>
                </a:solidFill>
                <a:latin typeface="Arial" panose="020B0604020202020204" pitchFamily="34" charset="0"/>
                <a:cs typeface="Arial" panose="020B0604020202020204" pitchFamily="34" charset="0"/>
              </a:rPr>
              <a:t>.</a:t>
            </a:r>
            <a:r>
              <a:rPr lang="en-US" sz="2400" dirty="0" smtClean="0">
                <a:solidFill>
                  <a:schemeClr val="tx1"/>
                </a:solidFill>
                <a:latin typeface="Arial" panose="020B0604020202020204" pitchFamily="34" charset="0"/>
                <a:cs typeface="Arial" panose="020B0604020202020204" pitchFamily="34" charset="0"/>
              </a:rPr>
              <a:t/>
            </a:r>
            <a:br>
              <a:rPr lang="en-US" sz="2400"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r>
            <a:br>
              <a:rPr lang="en-US" sz="2400" dirty="0" smtClean="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
            </a:r>
            <a:br>
              <a:rPr lang="en-US" sz="2400" dirty="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r>
            <a:br>
              <a:rPr lang="en-US" sz="2400" dirty="0" smtClean="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
            </a:r>
            <a:br>
              <a:rPr lang="en-US" sz="2400" dirty="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r>
            <a:br>
              <a:rPr lang="en-US" sz="2400" dirty="0" smtClean="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
            </a:r>
            <a:br>
              <a:rPr lang="en-US" sz="2400" dirty="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r>
            <a:br>
              <a:rPr lang="en-US" sz="2400" dirty="0" smtClean="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 Khối </a:t>
            </a:r>
            <a:r>
              <a:rPr lang="en-US" sz="2400" dirty="0">
                <a:solidFill>
                  <a:schemeClr val="tx1"/>
                </a:solidFill>
                <a:latin typeface="Arial" panose="020B0604020202020204" pitchFamily="34" charset="0"/>
                <a:cs typeface="Arial" panose="020B0604020202020204" pitchFamily="34" charset="0"/>
              </a:rPr>
              <a:t>bao bên ngoài có </a:t>
            </a:r>
            <a:r>
              <a:rPr lang="en-US" sz="2400" b="1" dirty="0" smtClean="0">
                <a:solidFill>
                  <a:schemeClr val="tx1"/>
                </a:solidFill>
                <a:latin typeface="Arial" panose="020B0604020202020204" pitchFamily="34" charset="0"/>
                <a:cs typeface="Arial" panose="020B0604020202020204" pitchFamily="34" charset="0"/>
              </a:rPr>
              <a:t>class=“modal</a:t>
            </a:r>
            <a:r>
              <a:rPr lang="en-US" sz="2400" b="1" dirty="0">
                <a:solidFill>
                  <a:schemeClr val="tx1"/>
                </a:solidFill>
                <a:latin typeface="Arial" panose="020B0604020202020204" pitchFamily="34" charset="0"/>
                <a:cs typeface="Arial" panose="020B0604020202020204" pitchFamily="34" charset="0"/>
              </a:rPr>
              <a:t>”</a:t>
            </a:r>
            <a:r>
              <a:rPr lang="en-US" sz="2400" dirty="0">
                <a:solidFill>
                  <a:schemeClr val="tx1"/>
                </a:solidFill>
                <a:latin typeface="Arial" panose="020B0604020202020204" pitchFamily="34" charset="0"/>
                <a:cs typeface="Arial" panose="020B0604020202020204" pitchFamily="34" charset="0"/>
              </a:rPr>
              <a:t> và một id đặt tùy ý, nên đặt id liên quan đến nội dung hay công dụng của hộp thoại để dễ quản lý</a:t>
            </a:r>
            <a:r>
              <a:rPr lang="en-US" sz="2400" dirty="0" smtClean="0">
                <a:solidFill>
                  <a:schemeClr val="tx1"/>
                </a:solidFill>
                <a:latin typeface="Arial" panose="020B0604020202020204" pitchFamily="34" charset="0"/>
                <a:cs typeface="Arial" panose="020B0604020202020204" pitchFamily="34" charset="0"/>
              </a:rPr>
              <a:t>.</a:t>
            </a:r>
            <a:r>
              <a:rPr lang="en-US" sz="2400" dirty="0">
                <a:solidFill>
                  <a:schemeClr val="tx1"/>
                </a:solidFill>
                <a:latin typeface="Arial" panose="020B0604020202020204" pitchFamily="34" charset="0"/>
                <a:cs typeface="Arial" panose="020B0604020202020204" pitchFamily="34" charset="0"/>
              </a:rPr>
              <a:t/>
            </a:r>
            <a:br>
              <a:rPr lang="en-US" sz="2400" dirty="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
            </a:r>
            <a:br>
              <a:rPr lang="en-US" sz="2400" dirty="0">
                <a:solidFill>
                  <a:schemeClr val="tx1"/>
                </a:solidFill>
                <a:latin typeface="Arial" panose="020B0604020202020204" pitchFamily="34" charset="0"/>
                <a:cs typeface="Arial" panose="020B0604020202020204" pitchFamily="34" charset="0"/>
              </a:rPr>
            </a:br>
            <a:endParaRPr lang="en-US" sz="2400" b="1" dirty="0">
              <a:solidFill>
                <a:schemeClr val="tx1"/>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1293632" y="2123648"/>
            <a:ext cx="7400925" cy="2419350"/>
          </a:xfrm>
          <a:prstGeom prst="rect">
            <a:avLst/>
          </a:prstGeom>
        </p:spPr>
      </p:pic>
    </p:spTree>
    <p:extLst>
      <p:ext uri="{BB962C8B-B14F-4D97-AF65-F5344CB8AC3E}">
        <p14:creationId xmlns:p14="http://schemas.microsoft.com/office/powerpoint/2010/main" val="3890866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026" y="579950"/>
            <a:ext cx="9997212" cy="5698421"/>
          </a:xfrm>
        </p:spPr>
        <p:txBody>
          <a:bodyPr>
            <a:noAutofit/>
          </a:bodyPr>
          <a:lstStyle/>
          <a:p>
            <a:pPr marL="0" indent="0">
              <a:buNone/>
            </a:pPr>
            <a:r>
              <a:rPr lang="en-US" sz="2400" dirty="0">
                <a:solidFill>
                  <a:schemeClr val="tx1"/>
                </a:solidFill>
                <a:latin typeface="Arial" panose="020B0604020202020204" pitchFamily="34" charset="0"/>
                <a:cs typeface="Arial" panose="020B0604020202020204" pitchFamily="34" charset="0"/>
              </a:rPr>
              <a:t>- Bên trong là một khối </a:t>
            </a:r>
            <a:r>
              <a:rPr lang="en-US" sz="2400" b="1" dirty="0">
                <a:solidFill>
                  <a:schemeClr val="tx1"/>
                </a:solidFill>
                <a:latin typeface="Arial" panose="020B0604020202020204" pitchFamily="34" charset="0"/>
                <a:cs typeface="Arial" panose="020B0604020202020204" pitchFamily="34" charset="0"/>
              </a:rPr>
              <a:t>class=“modal-dialog”</a:t>
            </a:r>
            <a:r>
              <a:rPr lang="en-US" sz="2400" dirty="0">
                <a:solidFill>
                  <a:schemeClr val="tx1"/>
                </a:solidFill>
                <a:latin typeface="Arial" panose="020B0604020202020204" pitchFamily="34" charset="0"/>
                <a:cs typeface="Arial" panose="020B0604020202020204" pitchFamily="34" charset="0"/>
              </a:rPr>
              <a:t>, bên trong nữa là một khối </a:t>
            </a:r>
            <a:r>
              <a:rPr lang="en-US" sz="2400" b="1" dirty="0">
                <a:solidFill>
                  <a:schemeClr val="tx1"/>
                </a:solidFill>
                <a:latin typeface="Arial" panose="020B0604020202020204" pitchFamily="34" charset="0"/>
                <a:cs typeface="Arial" panose="020B0604020202020204" pitchFamily="34" charset="0"/>
              </a:rPr>
              <a:t>class=“modal-content”</a:t>
            </a:r>
            <a:r>
              <a:rPr lang="en-US" sz="2400" dirty="0">
                <a:solidFill>
                  <a:schemeClr val="tx1"/>
                </a:solidFill>
                <a:latin typeface="Arial" panose="020B0604020202020204" pitchFamily="34" charset="0"/>
                <a:cs typeface="Arial" panose="020B0604020202020204" pitchFamily="34" charset="0"/>
              </a:rPr>
              <a:t>.</a:t>
            </a:r>
            <a:endParaRPr lang="en-US" sz="2400" dirty="0" smtClean="0">
              <a:solidFill>
                <a:schemeClr val="tx1"/>
              </a:solidFill>
              <a:latin typeface="Arial" panose="020B0604020202020204" pitchFamily="34" charset="0"/>
              <a:cs typeface="Arial" panose="020B0604020202020204" pitchFamily="34" charset="0"/>
            </a:endParaRPr>
          </a:p>
          <a:p>
            <a:pPr marL="0" indent="0">
              <a:buNone/>
            </a:pPr>
            <a:r>
              <a:rPr lang="en-US" sz="2400" dirty="0" smtClean="0">
                <a:solidFill>
                  <a:schemeClr val="tx1"/>
                </a:solidFill>
                <a:latin typeface="Arial" panose="020B0604020202020204" pitchFamily="34" charset="0"/>
                <a:cs typeface="Arial" panose="020B0604020202020204" pitchFamily="34" charset="0"/>
              </a:rPr>
              <a:t> Phần </a:t>
            </a:r>
            <a:r>
              <a:rPr lang="en-US" sz="2400" b="1" dirty="0" smtClean="0">
                <a:solidFill>
                  <a:schemeClr val="tx1"/>
                </a:solidFill>
                <a:latin typeface="Arial" panose="020B0604020202020204" pitchFamily="34" charset="0"/>
                <a:cs typeface="Arial" panose="020B0604020202020204" pitchFamily="34" charset="0"/>
              </a:rPr>
              <a:t>content</a:t>
            </a:r>
            <a:r>
              <a:rPr lang="en-US" sz="2400" dirty="0" smtClean="0">
                <a:solidFill>
                  <a:schemeClr val="tx1"/>
                </a:solidFill>
                <a:latin typeface="Arial" panose="020B0604020202020204" pitchFamily="34" charset="0"/>
                <a:cs typeface="Arial" panose="020B0604020202020204" pitchFamily="34" charset="0"/>
              </a:rPr>
              <a:t> gồm 3 phần:</a:t>
            </a:r>
          </a:p>
          <a:p>
            <a:r>
              <a:rPr lang="en-US" sz="2400" b="1" dirty="0">
                <a:solidFill>
                  <a:schemeClr val="tx1"/>
                </a:solidFill>
                <a:latin typeface="Arial" panose="020B0604020202020204" pitchFamily="34" charset="0"/>
                <a:cs typeface="Arial" panose="020B0604020202020204" pitchFamily="34" charset="0"/>
              </a:rPr>
              <a:t>modal-header:</a:t>
            </a:r>
            <a:r>
              <a:rPr lang="en-US" sz="2400" dirty="0">
                <a:solidFill>
                  <a:schemeClr val="tx1"/>
                </a:solidFill>
                <a:latin typeface="Arial" panose="020B0604020202020204" pitchFamily="34" charset="0"/>
                <a:cs typeface="Arial" panose="020B0604020202020204" pitchFamily="34" charset="0"/>
              </a:rPr>
              <a:t> chứa tiêu đề của </a:t>
            </a:r>
            <a:r>
              <a:rPr lang="en-US" sz="2400" dirty="0" smtClean="0">
                <a:solidFill>
                  <a:schemeClr val="tx1"/>
                </a:solidFill>
                <a:latin typeface="Arial" panose="020B0604020202020204" pitchFamily="34" charset="0"/>
                <a:cs typeface="Arial" panose="020B0604020202020204" pitchFamily="34" charset="0"/>
              </a:rPr>
              <a:t>hộp </a:t>
            </a:r>
            <a:r>
              <a:rPr lang="en-US" sz="2400" dirty="0">
                <a:solidFill>
                  <a:schemeClr val="tx1"/>
                </a:solidFill>
                <a:latin typeface="Arial" panose="020B0604020202020204" pitchFamily="34" charset="0"/>
                <a:cs typeface="Arial" panose="020B0604020202020204" pitchFamily="34" charset="0"/>
              </a:rPr>
              <a:t>thoại và mộ nút đóng hộp thoại</a:t>
            </a:r>
            <a:r>
              <a:rPr lang="en-US" sz="2400" dirty="0" smtClean="0">
                <a:solidFill>
                  <a:schemeClr val="tx1"/>
                </a:solidFill>
                <a:latin typeface="Arial" panose="020B0604020202020204" pitchFamily="34" charset="0"/>
                <a:cs typeface="Arial" panose="020B0604020202020204" pitchFamily="34" charset="0"/>
              </a:rPr>
              <a:t>.</a:t>
            </a:r>
          </a:p>
          <a:p>
            <a:pPr marL="0" indent="0">
              <a:buNone/>
            </a:pPr>
            <a:endParaRPr lang="en-US" sz="2400" dirty="0" smtClean="0">
              <a:solidFill>
                <a:schemeClr val="tx1"/>
              </a:solidFill>
              <a:latin typeface="Arial" panose="020B0604020202020204" pitchFamily="34" charset="0"/>
              <a:cs typeface="Arial" panose="020B0604020202020204" pitchFamily="34" charset="0"/>
            </a:endParaRPr>
          </a:p>
          <a:p>
            <a:pPr marL="0" indent="0">
              <a:buNone/>
            </a:pPr>
            <a:endParaRPr lang="en-US" sz="2400" dirty="0" smtClean="0">
              <a:solidFill>
                <a:schemeClr val="tx1"/>
              </a:solidFill>
              <a:latin typeface="Arial" panose="020B0604020202020204" pitchFamily="34" charset="0"/>
              <a:cs typeface="Arial" panose="020B0604020202020204" pitchFamily="34" charset="0"/>
            </a:endParaRPr>
          </a:p>
          <a:p>
            <a:pPr marL="0" indent="0">
              <a:buNone/>
            </a:pPr>
            <a:endParaRPr lang="en-US" sz="2400" dirty="0" smtClean="0">
              <a:solidFill>
                <a:schemeClr val="tx1"/>
              </a:solidFill>
              <a:latin typeface="Arial" panose="020B0604020202020204" pitchFamily="34" charset="0"/>
              <a:cs typeface="Arial" panose="020B0604020202020204" pitchFamily="34" charset="0"/>
            </a:endParaRPr>
          </a:p>
          <a:p>
            <a:pPr marL="0" indent="0">
              <a:buNone/>
            </a:pPr>
            <a:endParaRPr lang="en-US" sz="2400" dirty="0" smtClean="0">
              <a:solidFill>
                <a:schemeClr val="tx1"/>
              </a:solidFill>
              <a:latin typeface="Arial" panose="020B0604020202020204" pitchFamily="34" charset="0"/>
              <a:cs typeface="Arial" panose="020B0604020202020204" pitchFamily="34" charset="0"/>
            </a:endParaRPr>
          </a:p>
          <a:p>
            <a:pPr marL="0" indent="0">
              <a:spcBef>
                <a:spcPts val="1200"/>
              </a:spcBef>
              <a:buNone/>
            </a:pP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  Button </a:t>
            </a:r>
            <a:r>
              <a:rPr lang="en-US" sz="2400" dirty="0">
                <a:solidFill>
                  <a:schemeClr val="tx1"/>
                </a:solidFill>
                <a:latin typeface="Arial" panose="020B0604020202020204" pitchFamily="34" charset="0"/>
                <a:cs typeface="Arial" panose="020B0604020202020204" pitchFamily="34" charset="0"/>
              </a:rPr>
              <a:t>có thuộc tính quan trọng nhất cần nhớ là </a:t>
            </a:r>
            <a:r>
              <a:rPr lang="en-US" sz="2400" dirty="0" smtClean="0">
                <a:solidFill>
                  <a:schemeClr val="tx1"/>
                </a:solidFill>
                <a:latin typeface="Arial" panose="020B0604020202020204" pitchFamily="34" charset="0"/>
                <a:cs typeface="Arial" panose="020B0604020202020204" pitchFamily="34" charset="0"/>
              </a:rPr>
              <a:t>data-dismiss=“modal</a:t>
            </a:r>
            <a:r>
              <a:rPr lang="en-US" sz="2400" dirty="0">
                <a:solidFill>
                  <a:schemeClr val="tx1"/>
                </a:solidFill>
                <a:latin typeface="Arial" panose="020B0604020202020204" pitchFamily="34" charset="0"/>
                <a:cs typeface="Arial" panose="020B0604020202020204" pitchFamily="34" charset="0"/>
              </a:rPr>
              <a:t>” để đóng hộp thoại. Điểm này khá giống với </a:t>
            </a:r>
            <a:r>
              <a:rPr lang="en-US" sz="2400" b="1" dirty="0">
                <a:solidFill>
                  <a:schemeClr val="tx1"/>
                </a:solidFill>
                <a:latin typeface="Arial" panose="020B0604020202020204" pitchFamily="34" charset="0"/>
                <a:cs typeface="Arial" panose="020B0604020202020204" pitchFamily="34" charset="0"/>
                <a:hlinkClick r:id="rId2"/>
              </a:rPr>
              <a:t>Alert</a:t>
            </a:r>
            <a:r>
              <a:rPr lang="en-US" sz="2400" dirty="0">
                <a:solidFill>
                  <a:schemeClr val="tx1"/>
                </a:solidFill>
                <a:latin typeface="Arial" panose="020B0604020202020204" pitchFamily="34" charset="0"/>
                <a:cs typeface="Arial" panose="020B0604020202020204" pitchFamily="34" charset="0"/>
                <a:hlinkClick r:id="rId2"/>
              </a:rPr>
              <a:t> </a:t>
            </a:r>
            <a:r>
              <a:rPr lang="en-US" sz="2400" dirty="0">
                <a:solidFill>
                  <a:schemeClr val="tx1"/>
                </a:solidFill>
                <a:latin typeface="Arial" panose="020B0604020202020204" pitchFamily="34" charset="0"/>
                <a:cs typeface="Arial" panose="020B0604020202020204" pitchFamily="34" charset="0"/>
              </a:rPr>
              <a:t>mà mình đã giới thiệu.</a:t>
            </a:r>
          </a:p>
          <a:p>
            <a:pPr marL="0" indent="0">
              <a:spcBef>
                <a:spcPts val="1200"/>
              </a:spcBef>
              <a:buNone/>
            </a:pPr>
            <a:r>
              <a:rPr lang="en-US" sz="2400" dirty="0" smtClean="0">
                <a:solidFill>
                  <a:schemeClr val="tx1"/>
                </a:solidFill>
                <a:latin typeface="Arial" panose="020B0604020202020204" pitchFamily="34" charset="0"/>
                <a:cs typeface="Arial" panose="020B0604020202020204" pitchFamily="34" charset="0"/>
              </a:rPr>
              <a:t>   Thẻ </a:t>
            </a:r>
            <a:r>
              <a:rPr lang="en-US" sz="2400" dirty="0">
                <a:solidFill>
                  <a:schemeClr val="tx1"/>
                </a:solidFill>
                <a:latin typeface="Arial" panose="020B0604020202020204" pitchFamily="34" charset="0"/>
                <a:cs typeface="Arial" panose="020B0604020202020204" pitchFamily="34" charset="0"/>
              </a:rPr>
              <a:t>span để tạo dấu </a:t>
            </a:r>
            <a:r>
              <a:rPr lang="en-US" sz="2400" dirty="0" smtClean="0">
                <a:solidFill>
                  <a:schemeClr val="tx1"/>
                </a:solidFill>
                <a:latin typeface="Arial" panose="020B0604020202020204" pitchFamily="34" charset="0"/>
                <a:cs typeface="Arial" panose="020B0604020202020204" pitchFamily="34" charset="0"/>
              </a:rPr>
              <a:t>X </a:t>
            </a:r>
            <a:r>
              <a:rPr lang="en-US" sz="2400" dirty="0">
                <a:solidFill>
                  <a:schemeClr val="tx1"/>
                </a:solidFill>
                <a:latin typeface="Arial" panose="020B0604020202020204" pitchFamily="34" charset="0"/>
                <a:cs typeface="Arial" panose="020B0604020202020204" pitchFamily="34" charset="0"/>
              </a:rPr>
              <a:t>theo định </a:t>
            </a:r>
            <a:r>
              <a:rPr lang="en-US" sz="2400" dirty="0" smtClean="0">
                <a:solidFill>
                  <a:schemeClr val="tx1"/>
                </a:solidFill>
                <a:latin typeface="Arial" panose="020B0604020202020204" pitchFamily="34" charset="0"/>
                <a:cs typeface="Arial" panose="020B0604020202020204" pitchFamily="34" charset="0"/>
              </a:rPr>
              <a:t>nghĩa </a:t>
            </a:r>
            <a:r>
              <a:rPr lang="en-US" sz="2400" dirty="0">
                <a:solidFill>
                  <a:schemeClr val="tx1"/>
                </a:solidFill>
                <a:latin typeface="Arial" panose="020B0604020202020204" pitchFamily="34" charset="0"/>
                <a:cs typeface="Arial" panose="020B0604020202020204" pitchFamily="34" charset="0"/>
              </a:rPr>
              <a:t>sẵn của Bootstrap</a:t>
            </a:r>
            <a:r>
              <a:rPr lang="en-US" sz="2400" dirty="0" smtClean="0">
                <a:solidFill>
                  <a:schemeClr val="tx1"/>
                </a:solidFill>
                <a:latin typeface="Arial" panose="020B0604020202020204" pitchFamily="34" charset="0"/>
                <a:cs typeface="Arial" panose="020B0604020202020204" pitchFamily="34" charset="0"/>
              </a:rPr>
              <a:t>.</a:t>
            </a:r>
          </a:p>
          <a:p>
            <a:pPr marL="0" indent="0">
              <a:buNone/>
            </a:pPr>
            <a:endParaRPr lang="en-US" sz="2400" dirty="0" smtClean="0">
              <a:solidFill>
                <a:schemeClr val="tx1"/>
              </a:solidFill>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1029377" y="2473781"/>
            <a:ext cx="8485559" cy="1910759"/>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"modal-header"</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F2777A"/>
                </a:solidFill>
                <a:latin typeface="Arial" panose="020B0604020202020204" pitchFamily="34" charset="0"/>
                <a:cs typeface="Arial" panose="020B0604020202020204" pitchFamily="34" charset="0"/>
              </a:rPr>
              <a:t> </a:t>
            </a:r>
            <a:r>
              <a:rPr lang="en-US" altLang="en-US" sz="2400" dirty="0" smtClean="0">
                <a:solidFill>
                  <a:srgbClr val="F2777A"/>
                </a:solidFill>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&lt;h4</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"modal-title"</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Xóa</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&lt;/h4&gt;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  &lt;button</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type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"button"</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"close"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data-dismiss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"modal"</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&lt;span</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aria-hidden</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"true"</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&amp;times;</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&lt;/span&gt;&lt;/button&gt;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&lt;/div&gt;</a:t>
            </a: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79167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472" y="429541"/>
            <a:ext cx="10387701" cy="6152414"/>
          </a:xfrm>
        </p:spPr>
        <p:txBody>
          <a:bodyPr>
            <a:normAutofit/>
          </a:bodyPr>
          <a:lstStyle/>
          <a:p>
            <a:r>
              <a:rPr lang="en-US" sz="2400" b="1" dirty="0">
                <a:solidFill>
                  <a:schemeClr val="tx1"/>
                </a:solidFill>
                <a:latin typeface="Arial" panose="020B0604020202020204" pitchFamily="34" charset="0"/>
                <a:cs typeface="Arial" panose="020B0604020202020204" pitchFamily="34" charset="0"/>
              </a:rPr>
              <a:t>modal-body:</a:t>
            </a:r>
            <a:r>
              <a:rPr lang="en-US" sz="2400" dirty="0">
                <a:solidFill>
                  <a:schemeClr val="tx1"/>
                </a:solidFill>
                <a:latin typeface="Arial" panose="020B0604020202020204" pitchFamily="34" charset="0"/>
                <a:cs typeface="Arial" panose="020B0604020202020204" pitchFamily="34" charset="0"/>
              </a:rPr>
              <a:t> chứa nội dung thông báo, hay câu hỏi.</a:t>
            </a:r>
          </a:p>
          <a:p>
            <a:endParaRPr lang="en-US" sz="2400" b="1" dirty="0" smtClean="0">
              <a:solidFill>
                <a:schemeClr val="tx1"/>
              </a:solidFill>
              <a:latin typeface="Arial" panose="020B0604020202020204" pitchFamily="34" charset="0"/>
              <a:cs typeface="Arial" panose="020B0604020202020204" pitchFamily="34" charset="0"/>
            </a:endParaRPr>
          </a:p>
          <a:p>
            <a:r>
              <a:rPr lang="en-US" sz="2400" b="1" dirty="0" smtClean="0">
                <a:solidFill>
                  <a:schemeClr val="tx1"/>
                </a:solidFill>
                <a:latin typeface="Arial" panose="020B0604020202020204" pitchFamily="34" charset="0"/>
                <a:cs typeface="Arial" panose="020B0604020202020204" pitchFamily="34" charset="0"/>
              </a:rPr>
              <a:t>modal-footer</a:t>
            </a:r>
            <a:r>
              <a:rPr lang="en-US" sz="2400" b="1" dirty="0">
                <a:solidFill>
                  <a:schemeClr val="tx1"/>
                </a:solidFill>
                <a:latin typeface="Arial" panose="020B0604020202020204" pitchFamily="34" charset="0"/>
                <a:cs typeface="Arial" panose="020B0604020202020204" pitchFamily="34" charset="0"/>
              </a:rPr>
              <a:t>:</a:t>
            </a:r>
            <a:r>
              <a:rPr lang="en-US" sz="2400" dirty="0">
                <a:solidFill>
                  <a:schemeClr val="tx1"/>
                </a:solidFill>
                <a:latin typeface="Arial" panose="020B0604020202020204" pitchFamily="34" charset="0"/>
                <a:cs typeface="Arial" panose="020B0604020202020204" pitchFamily="34" charset="0"/>
              </a:rPr>
              <a:t> chứa các button xử lý.</a:t>
            </a:r>
          </a:p>
          <a:p>
            <a:endParaRPr lang="en-US" sz="2400" dirty="0" smtClean="0">
              <a:solidFill>
                <a:schemeClr val="tx1"/>
              </a:solidFill>
              <a:latin typeface="Arial" panose="020B0604020202020204" pitchFamily="34" charset="0"/>
              <a:cs typeface="Arial" panose="020B0604020202020204" pitchFamily="34" charset="0"/>
            </a:endParaRPr>
          </a:p>
          <a:p>
            <a:endParaRPr lang="en-US" sz="2400" dirty="0">
              <a:solidFill>
                <a:schemeClr val="tx1"/>
              </a:solidFill>
              <a:latin typeface="Arial" panose="020B0604020202020204" pitchFamily="34" charset="0"/>
              <a:cs typeface="Arial" panose="020B0604020202020204" pitchFamily="34" charset="0"/>
            </a:endParaRPr>
          </a:p>
          <a:p>
            <a:endParaRPr lang="en-US" sz="2400" dirty="0">
              <a:solidFill>
                <a:schemeClr val="tx1"/>
              </a:solidFill>
              <a:latin typeface="Arial" panose="020B0604020202020204" pitchFamily="34" charset="0"/>
              <a:cs typeface="Arial" panose="020B0604020202020204" pitchFamily="34" charset="0"/>
            </a:endParaRPr>
          </a:p>
          <a:p>
            <a:pPr marL="0" indent="0">
              <a:buNone/>
            </a:pPr>
            <a:endParaRPr lang="en-US" sz="2400" dirty="0">
              <a:solidFill>
                <a:schemeClr val="tx1"/>
              </a:solidFill>
              <a:latin typeface="Arial" panose="020B0604020202020204" pitchFamily="34" charset="0"/>
              <a:cs typeface="Arial" panose="020B0604020202020204" pitchFamily="34" charset="0"/>
            </a:endParaRPr>
          </a:p>
          <a:p>
            <a:pPr marL="0" indent="0">
              <a:buNone/>
            </a:pPr>
            <a:r>
              <a:rPr lang="en-US" sz="2400" dirty="0">
                <a:solidFill>
                  <a:schemeClr val="tx1"/>
                </a:solidFill>
                <a:latin typeface="Arial" panose="020B0604020202020204" pitchFamily="34" charset="0"/>
                <a:cs typeface="Arial" panose="020B0604020202020204" pitchFamily="34" charset="0"/>
              </a:rPr>
              <a:t>Phần button Delete gọi modal.</a:t>
            </a:r>
          </a:p>
          <a:p>
            <a:pPr marL="0" indent="0">
              <a:buNone/>
            </a:pPr>
            <a:r>
              <a:rPr lang="en-US" sz="2400" dirty="0">
                <a:solidFill>
                  <a:schemeClr val="tx1"/>
                </a:solidFill>
                <a:latin typeface="Arial" panose="020B0604020202020204" pitchFamily="34" charset="0"/>
                <a:cs typeface="Arial" panose="020B0604020202020204" pitchFamily="34" charset="0"/>
              </a:rPr>
              <a:t>   &lt;button class=“btn btn-danger” data-toggle=”modal” data-target=”#modalDelele”&gt;Delete&lt;/button&gt;</a:t>
            </a:r>
          </a:p>
          <a:p>
            <a:pPr marL="0" indent="0">
              <a:buNone/>
            </a:pPr>
            <a:r>
              <a:rPr lang="en-US" sz="2400" dirty="0">
                <a:solidFill>
                  <a:schemeClr val="tx1"/>
                </a:solidFill>
                <a:latin typeface="Arial" panose="020B0604020202020204" pitchFamily="34" charset="0"/>
                <a:cs typeface="Arial" panose="020B0604020202020204" pitchFamily="34" charset="0"/>
              </a:rPr>
              <a:t>Điều cần nhớ về button gọi modal là 2 thuộc tính </a:t>
            </a:r>
            <a:r>
              <a:rPr lang="en-US" sz="2400" b="1" dirty="0">
                <a:solidFill>
                  <a:schemeClr val="tx1"/>
                </a:solidFill>
                <a:latin typeface="Arial" panose="020B0604020202020204" pitchFamily="34" charset="0"/>
                <a:cs typeface="Arial" panose="020B0604020202020204" pitchFamily="34" charset="0"/>
              </a:rPr>
              <a:t>data-toggle=”modal”</a:t>
            </a:r>
            <a:r>
              <a:rPr lang="en-US" sz="2400" dirty="0">
                <a:solidFill>
                  <a:schemeClr val="tx1"/>
                </a:solidFill>
                <a:latin typeface="Arial" panose="020B0604020202020204" pitchFamily="34" charset="0"/>
                <a:cs typeface="Arial" panose="020B0604020202020204" pitchFamily="34" charset="0"/>
              </a:rPr>
              <a:t> và </a:t>
            </a:r>
            <a:endParaRPr lang="en-US" sz="2400" dirty="0" smtClean="0">
              <a:solidFill>
                <a:schemeClr val="tx1"/>
              </a:solidFill>
              <a:latin typeface="Arial" panose="020B0604020202020204" pitchFamily="34" charset="0"/>
              <a:cs typeface="Arial" panose="020B0604020202020204" pitchFamily="34" charset="0"/>
            </a:endParaRPr>
          </a:p>
          <a:p>
            <a:pPr marL="0" indent="0">
              <a:spcBef>
                <a:spcPts val="0"/>
              </a:spcBef>
              <a:buNone/>
            </a:pPr>
            <a:r>
              <a:rPr lang="en-US" sz="2400" b="1" dirty="0" smtClean="0">
                <a:solidFill>
                  <a:schemeClr val="tx1"/>
                </a:solidFill>
                <a:latin typeface="Arial" panose="020B0604020202020204" pitchFamily="34" charset="0"/>
                <a:cs typeface="Arial" panose="020B0604020202020204" pitchFamily="34" charset="0"/>
              </a:rPr>
              <a:t>data-target</a:t>
            </a:r>
            <a:r>
              <a:rPr lang="en-US" sz="2400" b="1" dirty="0">
                <a:solidFill>
                  <a:schemeClr val="tx1"/>
                </a:solidFill>
                <a:latin typeface="Arial" panose="020B0604020202020204" pitchFamily="34" charset="0"/>
                <a:cs typeface="Arial" panose="020B0604020202020204" pitchFamily="34" charset="0"/>
              </a:rPr>
              <a:t>=”#id-của-modal”</a:t>
            </a:r>
            <a:r>
              <a:rPr lang="en-US" sz="2400" dirty="0">
                <a:solidFill>
                  <a:schemeClr val="tx1"/>
                </a:solidFill>
                <a:latin typeface="Arial" panose="020B0604020202020204" pitchFamily="34" charset="0"/>
                <a:cs typeface="Arial" panose="020B0604020202020204" pitchFamily="34" charset="0"/>
              </a:rPr>
              <a:t>. Nhớ có dấu #</a:t>
            </a:r>
          </a:p>
          <a:p>
            <a:endParaRPr lang="en-US" sz="2400" dirty="0">
              <a:latin typeface="Arial" panose="020B0604020202020204" pitchFamily="34" charset="0"/>
              <a:cs typeface="Arial" panose="020B0604020202020204" pitchFamily="34" charset="0"/>
            </a:endParaRPr>
          </a:p>
        </p:txBody>
      </p:sp>
      <p:sp>
        <p:nvSpPr>
          <p:cNvPr id="4" name="Rectangle 4"/>
          <p:cNvSpPr>
            <a:spLocks noChangeArrowheads="1"/>
          </p:cNvSpPr>
          <p:nvPr/>
        </p:nvSpPr>
        <p:spPr bwMode="auto">
          <a:xfrm>
            <a:off x="897148" y="1810831"/>
            <a:ext cx="9489056" cy="1910759"/>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"modal-footer"</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  &lt;button</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type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"button"</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"btn btn-danger"</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data-dismiss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"modal"</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Cancel</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&lt;/button&gt;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  &lt;button</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type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"button"</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"btn btn-success"</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OK</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&lt;/button&gt;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&lt;/div&gt;</a:t>
            </a: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
        <p:nvSpPr>
          <p:cNvPr id="5" name="Rectangle 3"/>
          <p:cNvSpPr>
            <a:spLocks noChangeArrowheads="1"/>
          </p:cNvSpPr>
          <p:nvPr/>
        </p:nvSpPr>
        <p:spPr bwMode="auto">
          <a:xfrm>
            <a:off x="897148" y="903470"/>
            <a:ext cx="9489056" cy="433432"/>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"modal-body"</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Bạn có chắn chắc muốn xóa không?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&lt;/div&gt;</a:t>
            </a: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358462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15643073"/>
              </p:ext>
            </p:extLst>
          </p:nvPr>
        </p:nvGraphicFramePr>
        <p:xfrm>
          <a:off x="379047" y="518862"/>
          <a:ext cx="11121292" cy="5772797"/>
        </p:xfrm>
        <a:graphic>
          <a:graphicData uri="http://schemas.openxmlformats.org/drawingml/2006/table">
            <a:tbl>
              <a:tblPr firstRow="1" bandRow="1">
                <a:tableStyleId>{5C22544A-7EE6-4342-B048-85BDC9FD1C3A}</a:tableStyleId>
              </a:tblPr>
              <a:tblGrid>
                <a:gridCol w="2079481">
                  <a:extLst>
                    <a:ext uri="{9D8B030D-6E8A-4147-A177-3AD203B41FA5}">
                      <a16:colId xmlns:a16="http://schemas.microsoft.com/office/drawing/2014/main" val="654576045"/>
                    </a:ext>
                  </a:extLst>
                </a:gridCol>
                <a:gridCol w="4194097">
                  <a:extLst>
                    <a:ext uri="{9D8B030D-6E8A-4147-A177-3AD203B41FA5}">
                      <a16:colId xmlns:a16="http://schemas.microsoft.com/office/drawing/2014/main" val="2750658776"/>
                    </a:ext>
                  </a:extLst>
                </a:gridCol>
                <a:gridCol w="4847714">
                  <a:extLst>
                    <a:ext uri="{9D8B030D-6E8A-4147-A177-3AD203B41FA5}">
                      <a16:colId xmlns:a16="http://schemas.microsoft.com/office/drawing/2014/main" val="1356175466"/>
                    </a:ext>
                  </a:extLst>
                </a:gridCol>
              </a:tblGrid>
              <a:tr h="324701">
                <a:tc>
                  <a:txBody>
                    <a:bodyPr/>
                    <a:lstStyle/>
                    <a:p>
                      <a:pPr algn="ctr"/>
                      <a:r>
                        <a:rPr lang="en-US" sz="2400" dirty="0" smtClean="0">
                          <a:latin typeface="Arial" panose="020B0604020202020204" pitchFamily="34" charset="0"/>
                          <a:cs typeface="Arial" panose="020B0604020202020204" pitchFamily="34" charset="0"/>
                        </a:rPr>
                        <a:t>Thành</a:t>
                      </a:r>
                      <a:r>
                        <a:rPr lang="en-US" sz="2400" baseline="0" dirty="0" smtClean="0">
                          <a:latin typeface="Arial" panose="020B0604020202020204" pitchFamily="34" charset="0"/>
                          <a:cs typeface="Arial" panose="020B0604020202020204" pitchFamily="34" charset="0"/>
                        </a:rPr>
                        <a:t> phần</a:t>
                      </a:r>
                      <a:endParaRPr lang="en-US" sz="2400" dirty="0">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Chú</a:t>
                      </a:r>
                      <a:r>
                        <a:rPr lang="en-US" sz="2400" baseline="0" dirty="0" smtClean="0">
                          <a:latin typeface="Arial" panose="020B0604020202020204" pitchFamily="34" charset="0"/>
                          <a:cs typeface="Arial" panose="020B0604020202020204" pitchFamily="34" charset="0"/>
                        </a:rPr>
                        <a:t> thích</a:t>
                      </a:r>
                      <a:endParaRPr lang="en-US" sz="2400" dirty="0">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Giao</a:t>
                      </a:r>
                      <a:r>
                        <a:rPr lang="en-US" sz="2400" baseline="0" dirty="0" smtClean="0">
                          <a:latin typeface="Arial" panose="020B0604020202020204" pitchFamily="34" charset="0"/>
                          <a:cs typeface="Arial" panose="020B0604020202020204" pitchFamily="34" charset="0"/>
                        </a:rPr>
                        <a:t> diện</a:t>
                      </a:r>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32681630"/>
                  </a:ext>
                </a:extLst>
              </a:tr>
              <a:tr h="584462">
                <a:tc>
                  <a:txBody>
                    <a:bodyPr/>
                    <a:lstStyle/>
                    <a:p>
                      <a:r>
                        <a:rPr lang="en-US" sz="2400" b="1" dirty="0" smtClean="0">
                          <a:latin typeface="Arial" panose="020B0604020202020204" pitchFamily="34" charset="0"/>
                          <a:cs typeface="Arial" panose="020B0604020202020204" pitchFamily="34" charset="0"/>
                        </a:rPr>
                        <a:t>Alerts</a:t>
                      </a:r>
                      <a:endParaRPr lang="en-US" sz="2400" b="1"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Arial" panose="020B0604020202020204" pitchFamily="34" charset="0"/>
                          <a:cs typeface="Arial" panose="020B0604020202020204" pitchFamily="34" charset="0"/>
                        </a:rPr>
                        <a:t>Hiện ra 1 thông báo cho người dùng xem.</a:t>
                      </a:r>
                      <a:endParaRPr lang="en-US" sz="2400" kern="1200" dirty="0" smtClean="0">
                        <a:solidFill>
                          <a:schemeClr val="dk1"/>
                        </a:solidFill>
                        <a:effectLst/>
                        <a:latin typeface="Arial" panose="020B0604020202020204" pitchFamily="34" charset="0"/>
                        <a:ea typeface="+mn-ea"/>
                        <a:cs typeface="Arial" panose="020B0604020202020204" pitchFamily="34" charset="0"/>
                      </a:endParaRPr>
                    </a:p>
                  </a:txBody>
                  <a:tcPr/>
                </a:tc>
                <a:tc>
                  <a:txBody>
                    <a:bodyPr/>
                    <a:lstStyle/>
                    <a:p>
                      <a:endParaRPr lang="en-US" sz="24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1395647"/>
                  </a:ext>
                </a:extLst>
              </a:tr>
              <a:tr h="590495">
                <a:tc>
                  <a:txBody>
                    <a:bodyPr/>
                    <a:lstStyle/>
                    <a:p>
                      <a:r>
                        <a:rPr lang="en-US" sz="2400" b="1" dirty="0" smtClean="0">
                          <a:latin typeface="Arial" panose="020B0604020202020204" pitchFamily="34" charset="0"/>
                          <a:cs typeface="Arial" panose="020B0604020202020204" pitchFamily="34" charset="0"/>
                        </a:rPr>
                        <a:t>Badge</a:t>
                      </a:r>
                      <a:endParaRPr lang="en-US" sz="2400" b="1"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Arial" panose="020B0604020202020204" pitchFamily="34" charset="0"/>
                          <a:cs typeface="Arial" panose="020B0604020202020204" pitchFamily="34" charset="0"/>
                        </a:rPr>
                        <a:t>Dùng để thông tin một trạng thái</a:t>
                      </a:r>
                      <a:endParaRPr lang="en-US" sz="2400" dirty="0" smtClean="0">
                        <a:latin typeface="Arial" panose="020B0604020202020204" pitchFamily="34" charset="0"/>
                        <a:cs typeface="Arial" panose="020B0604020202020204" pitchFamily="34" charset="0"/>
                      </a:endParaRPr>
                    </a:p>
                  </a:txBody>
                  <a:tcPr/>
                </a:tc>
                <a:tc>
                  <a:txBody>
                    <a:bodyPr/>
                    <a:lstStyle/>
                    <a:p>
                      <a:endParaRPr lang="en-US" sz="24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02807390"/>
                  </a:ext>
                </a:extLst>
              </a:tr>
              <a:tr h="560717">
                <a:tc>
                  <a:txBody>
                    <a:bodyPr/>
                    <a:lstStyle/>
                    <a:p>
                      <a:r>
                        <a:rPr lang="en-US" sz="2400" b="1" dirty="0" smtClean="0">
                          <a:latin typeface="Arial" panose="020B0604020202020204" pitchFamily="34" charset="0"/>
                          <a:cs typeface="Arial" panose="020B0604020202020204" pitchFamily="34" charset="0"/>
                        </a:rPr>
                        <a:t>Button</a:t>
                      </a:r>
                      <a:endParaRPr lang="en-US" sz="2400" b="1" dirty="0">
                        <a:latin typeface="Arial" panose="020B0604020202020204" pitchFamily="34" charset="0"/>
                        <a:cs typeface="Arial" panose="020B0604020202020204" pitchFamily="34" charset="0"/>
                      </a:endParaRPr>
                    </a:p>
                  </a:txBody>
                  <a:tcPr/>
                </a:tc>
                <a:tc>
                  <a:txBody>
                    <a:bodyPr/>
                    <a:lstStyle/>
                    <a:p>
                      <a:r>
                        <a:rPr lang="en-US" sz="2400" kern="1200" dirty="0" smtClean="0">
                          <a:solidFill>
                            <a:schemeClr val="dk1"/>
                          </a:solidFill>
                          <a:effectLst/>
                          <a:latin typeface="Arial" panose="020B0604020202020204" pitchFamily="34" charset="0"/>
                          <a:ea typeface="+mn-ea"/>
                          <a:cs typeface="Arial" panose="020B0604020202020204" pitchFamily="34" charset="0"/>
                        </a:rPr>
                        <a:t>Tạo</a:t>
                      </a:r>
                      <a:r>
                        <a:rPr lang="en-US" sz="2400" kern="1200" baseline="0" dirty="0" smtClean="0">
                          <a:solidFill>
                            <a:schemeClr val="dk1"/>
                          </a:solidFill>
                          <a:effectLst/>
                          <a:latin typeface="Arial" panose="020B0604020202020204" pitchFamily="34" charset="0"/>
                          <a:ea typeface="+mn-ea"/>
                          <a:cs typeface="Arial" panose="020B0604020202020204" pitchFamily="34" charset="0"/>
                        </a:rPr>
                        <a:t> nút</a:t>
                      </a:r>
                      <a:endParaRPr lang="en-US" sz="2400" dirty="0">
                        <a:latin typeface="Arial" panose="020B0604020202020204" pitchFamily="34" charset="0"/>
                        <a:cs typeface="Arial" panose="020B0604020202020204" pitchFamily="34" charset="0"/>
                      </a:endParaRPr>
                    </a:p>
                  </a:txBody>
                  <a:tcPr/>
                </a:tc>
                <a:tc>
                  <a:txBody>
                    <a:bodyPr/>
                    <a:lstStyle/>
                    <a:p>
                      <a:endParaRPr lang="en-US" sz="24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98571369"/>
                  </a:ext>
                </a:extLst>
              </a:tr>
              <a:tr h="584462">
                <a:tc>
                  <a:txBody>
                    <a:bodyPr/>
                    <a:lstStyle/>
                    <a:p>
                      <a:r>
                        <a:rPr lang="en-US" sz="2400" b="1" dirty="0" smtClean="0">
                          <a:latin typeface="Arial" panose="020B0604020202020204" pitchFamily="34" charset="0"/>
                          <a:cs typeface="Arial" panose="020B0604020202020204" pitchFamily="34" charset="0"/>
                        </a:rPr>
                        <a:t>Button</a:t>
                      </a:r>
                      <a:r>
                        <a:rPr lang="en-US" sz="2400" b="1" baseline="0" dirty="0" smtClean="0">
                          <a:latin typeface="Arial" panose="020B0604020202020204" pitchFamily="34" charset="0"/>
                          <a:cs typeface="Arial" panose="020B0604020202020204" pitchFamily="34" charset="0"/>
                        </a:rPr>
                        <a:t> group</a:t>
                      </a:r>
                      <a:endParaRPr lang="en-US" sz="2400" b="1" dirty="0">
                        <a:latin typeface="Arial" panose="020B0604020202020204" pitchFamily="34" charset="0"/>
                        <a:cs typeface="Arial" panose="020B0604020202020204" pitchFamily="34" charset="0"/>
                      </a:endParaRPr>
                    </a:p>
                  </a:txBody>
                  <a:tcPr/>
                </a:tc>
                <a:tc>
                  <a:txBody>
                    <a:bodyPr/>
                    <a:lstStyle/>
                    <a:p>
                      <a:r>
                        <a:rPr lang="en-US" sz="2400" dirty="0" smtClean="0">
                          <a:latin typeface="Arial" panose="020B0604020202020204" pitchFamily="34" charset="0"/>
                          <a:cs typeface="Arial" panose="020B0604020202020204" pitchFamily="34" charset="0"/>
                        </a:rPr>
                        <a:t>Tạo</a:t>
                      </a:r>
                      <a:r>
                        <a:rPr lang="en-US" sz="2400" baseline="0" dirty="0" smtClean="0">
                          <a:latin typeface="Arial" panose="020B0604020202020204" pitchFamily="34" charset="0"/>
                          <a:cs typeface="Arial" panose="020B0604020202020204" pitchFamily="34" charset="0"/>
                        </a:rPr>
                        <a:t> ra nhóm các nút</a:t>
                      </a:r>
                      <a:endParaRPr lang="en-US" sz="2400" dirty="0">
                        <a:latin typeface="Arial" panose="020B0604020202020204" pitchFamily="34" charset="0"/>
                        <a:cs typeface="Arial" panose="020B0604020202020204" pitchFamily="34" charset="0"/>
                      </a:endParaRPr>
                    </a:p>
                  </a:txBody>
                  <a:tcPr/>
                </a:tc>
                <a:tc>
                  <a:txBody>
                    <a:bodyPr/>
                    <a:lstStyle/>
                    <a:p>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78861205"/>
                  </a:ext>
                </a:extLst>
              </a:tr>
              <a:tr h="2143026">
                <a:tc>
                  <a:txBody>
                    <a:bodyPr/>
                    <a:lstStyle/>
                    <a:p>
                      <a:r>
                        <a:rPr lang="en-US" sz="2400" b="1" dirty="0" smtClean="0">
                          <a:latin typeface="Arial" panose="020B0604020202020204" pitchFamily="34" charset="0"/>
                          <a:cs typeface="Arial" panose="020B0604020202020204" pitchFamily="34" charset="0"/>
                        </a:rPr>
                        <a:t>Card</a:t>
                      </a:r>
                      <a:endParaRPr lang="en-US" sz="2400" b="1"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Arial" panose="020B0604020202020204" pitchFamily="34" charset="0"/>
                          <a:cs typeface="Arial" panose="020B0604020202020204" pitchFamily="34" charset="0"/>
                        </a:rPr>
                        <a:t>Tạo</a:t>
                      </a:r>
                      <a:r>
                        <a:rPr lang="en-US" sz="2400" baseline="0" dirty="0" smtClean="0">
                          <a:solidFill>
                            <a:schemeClr val="tx1"/>
                          </a:solidFill>
                          <a:latin typeface="Arial" panose="020B0604020202020204" pitchFamily="34" charset="0"/>
                          <a:cs typeface="Arial" panose="020B0604020202020204" pitchFamily="34" charset="0"/>
                        </a:rPr>
                        <a:t> ra </a:t>
                      </a:r>
                      <a:r>
                        <a:rPr lang="vi-VN" sz="2400" dirty="0" smtClean="0">
                          <a:solidFill>
                            <a:schemeClr val="tx1"/>
                          </a:solidFill>
                          <a:latin typeface="Arial" panose="020B0604020202020204" pitchFamily="34" charset="0"/>
                          <a:cs typeface="Arial" panose="020B0604020202020204" pitchFamily="34" charset="0"/>
                        </a:rPr>
                        <a:t>khối nội dung đã được định dạng sẵn</a:t>
                      </a:r>
                      <a:r>
                        <a:rPr lang="en-US" sz="2400" dirty="0" smtClean="0">
                          <a:solidFill>
                            <a:schemeClr val="tx1"/>
                          </a:solidFill>
                          <a:latin typeface="Arial" panose="020B0604020202020204" pitchFamily="34" charset="0"/>
                          <a:cs typeface="Arial" panose="020B0604020202020204" pitchFamily="34" charset="0"/>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2400" dirty="0" smtClean="0">
                        <a:solidFill>
                          <a:schemeClr val="tx1"/>
                        </a:solidFill>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400" dirty="0" smtClean="0">
                        <a:solidFill>
                          <a:schemeClr val="tx1"/>
                        </a:solidFill>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txBody>
                  <a:tcPr/>
                </a:tc>
                <a:tc>
                  <a:txBody>
                    <a:bodyPr/>
                    <a:lstStyle/>
                    <a:p>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53574306"/>
                  </a:ext>
                </a:extLst>
              </a:tr>
            </a:tbl>
          </a:graphicData>
        </a:graphic>
      </p:graphicFrame>
      <p:pic>
        <p:nvPicPr>
          <p:cNvPr id="5" name="Picture 4"/>
          <p:cNvPicPr>
            <a:picLocks noChangeAspect="1"/>
          </p:cNvPicPr>
          <p:nvPr/>
        </p:nvPicPr>
        <p:blipFill>
          <a:blip r:embed="rId2"/>
          <a:stretch>
            <a:fillRect/>
          </a:stretch>
        </p:blipFill>
        <p:spPr>
          <a:xfrm>
            <a:off x="6949594" y="1108314"/>
            <a:ext cx="3748822" cy="519113"/>
          </a:xfrm>
          <a:prstGeom prst="rect">
            <a:avLst/>
          </a:prstGeom>
        </p:spPr>
      </p:pic>
      <p:pic>
        <p:nvPicPr>
          <p:cNvPr id="6" name="Picture 5"/>
          <p:cNvPicPr>
            <a:picLocks noChangeAspect="1"/>
          </p:cNvPicPr>
          <p:nvPr/>
        </p:nvPicPr>
        <p:blipFill>
          <a:blip r:embed="rId3"/>
          <a:stretch>
            <a:fillRect/>
          </a:stretch>
        </p:blipFill>
        <p:spPr>
          <a:xfrm>
            <a:off x="6949594" y="2008380"/>
            <a:ext cx="1524000" cy="428625"/>
          </a:xfrm>
          <a:prstGeom prst="rect">
            <a:avLst/>
          </a:prstGeom>
        </p:spPr>
      </p:pic>
      <p:pic>
        <p:nvPicPr>
          <p:cNvPr id="7" name="Picture 6"/>
          <p:cNvPicPr>
            <a:picLocks noChangeAspect="1"/>
          </p:cNvPicPr>
          <p:nvPr/>
        </p:nvPicPr>
        <p:blipFill>
          <a:blip r:embed="rId4"/>
          <a:stretch>
            <a:fillRect/>
          </a:stretch>
        </p:blipFill>
        <p:spPr>
          <a:xfrm>
            <a:off x="6949594" y="2679799"/>
            <a:ext cx="838200" cy="447675"/>
          </a:xfrm>
          <a:prstGeom prst="rect">
            <a:avLst/>
          </a:prstGeom>
        </p:spPr>
      </p:pic>
      <p:pic>
        <p:nvPicPr>
          <p:cNvPr id="8" name="Picture 7"/>
          <p:cNvPicPr>
            <a:picLocks noChangeAspect="1"/>
          </p:cNvPicPr>
          <p:nvPr/>
        </p:nvPicPr>
        <p:blipFill>
          <a:blip r:embed="rId5"/>
          <a:stretch>
            <a:fillRect/>
          </a:stretch>
        </p:blipFill>
        <p:spPr>
          <a:xfrm>
            <a:off x="6949594" y="4214818"/>
            <a:ext cx="1908578" cy="1947135"/>
          </a:xfrm>
          <a:prstGeom prst="rect">
            <a:avLst/>
          </a:prstGeom>
        </p:spPr>
      </p:pic>
      <p:pic>
        <p:nvPicPr>
          <p:cNvPr id="10" name="Picture 9"/>
          <p:cNvPicPr>
            <a:picLocks noChangeAspect="1"/>
          </p:cNvPicPr>
          <p:nvPr/>
        </p:nvPicPr>
        <p:blipFill>
          <a:blip r:embed="rId6"/>
          <a:stretch>
            <a:fillRect/>
          </a:stretch>
        </p:blipFill>
        <p:spPr>
          <a:xfrm>
            <a:off x="6949594" y="3273742"/>
            <a:ext cx="1828800" cy="400050"/>
          </a:xfrm>
          <a:prstGeom prst="rect">
            <a:avLst/>
          </a:prstGeom>
        </p:spPr>
      </p:pic>
    </p:spTree>
    <p:extLst>
      <p:ext uri="{BB962C8B-B14F-4D97-AF65-F5344CB8AC3E}">
        <p14:creationId xmlns:p14="http://schemas.microsoft.com/office/powerpoint/2010/main" val="1157403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6752" y="378096"/>
            <a:ext cx="9436228" cy="6061893"/>
          </a:xfrm>
        </p:spPr>
        <p:txBody>
          <a:bodyPr>
            <a:noAutofit/>
          </a:bodyPr>
          <a:lstStyle/>
          <a:p>
            <a:r>
              <a:rPr lang="en-US" sz="2400" b="1" dirty="0">
                <a:solidFill>
                  <a:schemeClr val="tx1"/>
                </a:solidFill>
                <a:latin typeface="Arial" panose="020B0604020202020204" pitchFamily="34" charset="0"/>
                <a:cs typeface="Arial" panose="020B0604020202020204" pitchFamily="34" charset="0"/>
              </a:rPr>
              <a:t>6</a:t>
            </a:r>
            <a:r>
              <a:rPr lang="en-US" sz="2400" b="1" dirty="0" smtClean="0">
                <a:solidFill>
                  <a:schemeClr val="tx1"/>
                </a:solidFill>
                <a:latin typeface="Arial" panose="020B0604020202020204" pitchFamily="34" charset="0"/>
                <a:cs typeface="Arial" panose="020B0604020202020204" pitchFamily="34" charset="0"/>
              </a:rPr>
              <a:t>. Navs</a:t>
            </a:r>
            <a:br>
              <a:rPr lang="en-US" sz="2400" b="1" dirty="0" smtClean="0">
                <a:solidFill>
                  <a:schemeClr val="tx1"/>
                </a:solidFill>
                <a:latin typeface="Arial" panose="020B0604020202020204" pitchFamily="34" charset="0"/>
                <a:cs typeface="Arial" panose="020B0604020202020204" pitchFamily="34" charset="0"/>
              </a:rPr>
            </a:br>
            <a:r>
              <a:rPr lang="en-US" sz="2400" b="1" dirty="0" smtClean="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a:t>
            </a:r>
            <a:r>
              <a:rPr lang="en-US" sz="2400" b="1" dirty="0" smtClean="0">
                <a:solidFill>
                  <a:schemeClr val="tx1"/>
                </a:solidFill>
                <a:latin typeface="Arial" panose="020B0604020202020204" pitchFamily="34" charset="0"/>
                <a:cs typeface="Arial" panose="020B0604020202020204" pitchFamily="34" charset="0"/>
              </a:rPr>
              <a:t> Thanh menu đơn giản</a:t>
            </a:r>
            <a:br>
              <a:rPr lang="en-US" sz="2400" b="1"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t>
            </a:r>
            <a:r>
              <a:rPr lang="vi-VN" sz="2400" dirty="0" smtClean="0">
                <a:solidFill>
                  <a:schemeClr val="tx1"/>
                </a:solidFill>
                <a:latin typeface="Arial" panose="020B0604020202020204" pitchFamily="34" charset="0"/>
                <a:cs typeface="Arial" panose="020B0604020202020204" pitchFamily="34" charset="0"/>
              </a:rPr>
              <a:t>Để </a:t>
            </a:r>
            <a:r>
              <a:rPr lang="vi-VN" sz="2400" dirty="0">
                <a:solidFill>
                  <a:schemeClr val="tx1"/>
                </a:solidFill>
                <a:latin typeface="Arial" panose="020B0604020202020204" pitchFamily="34" charset="0"/>
                <a:cs typeface="Arial" panose="020B0604020202020204" pitchFamily="34" charset="0"/>
              </a:rPr>
              <a:t>tạo một thanh menu đơn giản, các bạn có thể sử dụng bộ thẻ ul và li như </a:t>
            </a:r>
            <a:r>
              <a:rPr lang="vi-VN" sz="2400" dirty="0" smtClean="0">
                <a:solidFill>
                  <a:schemeClr val="tx1"/>
                </a:solidFill>
                <a:latin typeface="Arial" panose="020B0604020202020204" pitchFamily="34" charset="0"/>
                <a:cs typeface="Arial" panose="020B0604020202020204" pitchFamily="34" charset="0"/>
              </a:rPr>
              <a:t>sau</a:t>
            </a:r>
            <a:r>
              <a:rPr lang="en-US" sz="2400" dirty="0">
                <a:solidFill>
                  <a:schemeClr val="tx1"/>
                </a:solidFill>
                <a:latin typeface="Arial" panose="020B0604020202020204" pitchFamily="34" charset="0"/>
                <a:cs typeface="Arial" panose="020B0604020202020204" pitchFamily="34" charset="0"/>
              </a:rPr>
              <a:t>:</a:t>
            </a:r>
            <a:r>
              <a:rPr lang="en-US" sz="2400" b="1" dirty="0" smtClean="0">
                <a:solidFill>
                  <a:schemeClr val="tx1"/>
                </a:solidFill>
                <a:latin typeface="Arial" panose="020B0604020202020204" pitchFamily="34" charset="0"/>
                <a:cs typeface="Arial" panose="020B0604020202020204" pitchFamily="34" charset="0"/>
              </a:rPr>
              <a:t/>
            </a:r>
            <a:br>
              <a:rPr lang="en-US" sz="2400" b="1" dirty="0" smtClean="0">
                <a:solidFill>
                  <a:schemeClr val="tx1"/>
                </a:solidFill>
                <a:latin typeface="Arial" panose="020B0604020202020204" pitchFamily="34" charset="0"/>
                <a:cs typeface="Arial" panose="020B0604020202020204" pitchFamily="34" charset="0"/>
              </a:rPr>
            </a:br>
            <a:r>
              <a:rPr lang="en-US" sz="2400" b="1" dirty="0" smtClean="0">
                <a:solidFill>
                  <a:schemeClr val="tx1"/>
                </a:solidFill>
                <a:latin typeface="Arial" panose="020B0604020202020204" pitchFamily="34" charset="0"/>
                <a:cs typeface="Arial" panose="020B0604020202020204" pitchFamily="34" charset="0"/>
              </a:rPr>
              <a:t>	</a:t>
            </a:r>
            <a:br>
              <a:rPr lang="en-US" sz="2400" b="1" dirty="0" smtClean="0">
                <a:solidFill>
                  <a:schemeClr val="tx1"/>
                </a:solidFill>
                <a:latin typeface="Arial" panose="020B0604020202020204" pitchFamily="34" charset="0"/>
                <a:cs typeface="Arial" panose="020B0604020202020204" pitchFamily="34" charset="0"/>
              </a:rPr>
            </a:br>
            <a:r>
              <a:rPr lang="en-US" sz="2400" b="1" dirty="0">
                <a:solidFill>
                  <a:schemeClr val="tx1"/>
                </a:solidFill>
                <a:latin typeface="Arial" panose="020B0604020202020204" pitchFamily="34" charset="0"/>
                <a:cs typeface="Arial" panose="020B0604020202020204" pitchFamily="34" charset="0"/>
              </a:rPr>
              <a:t/>
            </a:r>
            <a:br>
              <a:rPr lang="en-US" sz="2400" b="1" dirty="0">
                <a:solidFill>
                  <a:schemeClr val="tx1"/>
                </a:solidFill>
                <a:latin typeface="Arial" panose="020B0604020202020204" pitchFamily="34" charset="0"/>
                <a:cs typeface="Arial" panose="020B0604020202020204" pitchFamily="34" charset="0"/>
              </a:rPr>
            </a:br>
            <a:r>
              <a:rPr lang="en-US" sz="2400" b="1" dirty="0" smtClean="0">
                <a:solidFill>
                  <a:schemeClr val="tx1"/>
                </a:solidFill>
                <a:latin typeface="Arial" panose="020B0604020202020204" pitchFamily="34" charset="0"/>
                <a:cs typeface="Arial" panose="020B0604020202020204" pitchFamily="34" charset="0"/>
              </a:rPr>
              <a:t/>
            </a:r>
            <a:br>
              <a:rPr lang="en-US" sz="2400" b="1" dirty="0" smtClean="0">
                <a:solidFill>
                  <a:schemeClr val="tx1"/>
                </a:solidFill>
                <a:latin typeface="Arial" panose="020B0604020202020204" pitchFamily="34" charset="0"/>
                <a:cs typeface="Arial" panose="020B0604020202020204" pitchFamily="34" charset="0"/>
              </a:rPr>
            </a:br>
            <a:r>
              <a:rPr lang="en-US" sz="2400" b="1" dirty="0">
                <a:solidFill>
                  <a:schemeClr val="tx1"/>
                </a:solidFill>
                <a:latin typeface="Arial" panose="020B0604020202020204" pitchFamily="34" charset="0"/>
                <a:cs typeface="Arial" panose="020B0604020202020204" pitchFamily="34" charset="0"/>
              </a:rPr>
              <a:t/>
            </a:r>
            <a:br>
              <a:rPr lang="en-US" sz="2400" b="1" dirty="0">
                <a:solidFill>
                  <a:schemeClr val="tx1"/>
                </a:solidFill>
                <a:latin typeface="Arial" panose="020B0604020202020204" pitchFamily="34" charset="0"/>
                <a:cs typeface="Arial" panose="020B0604020202020204" pitchFamily="34" charset="0"/>
              </a:rPr>
            </a:br>
            <a:r>
              <a:rPr lang="en-US" sz="2400" b="1" dirty="0" smtClean="0">
                <a:solidFill>
                  <a:schemeClr val="tx1"/>
                </a:solidFill>
                <a:latin typeface="Arial" panose="020B0604020202020204" pitchFamily="34" charset="0"/>
                <a:cs typeface="Arial" panose="020B0604020202020204" pitchFamily="34" charset="0"/>
              </a:rPr>
              <a:t/>
            </a:r>
            <a:br>
              <a:rPr lang="en-US" sz="2400" b="1" dirty="0" smtClean="0">
                <a:solidFill>
                  <a:schemeClr val="tx1"/>
                </a:solidFill>
                <a:latin typeface="Arial" panose="020B0604020202020204" pitchFamily="34" charset="0"/>
                <a:cs typeface="Arial" panose="020B0604020202020204" pitchFamily="34" charset="0"/>
              </a:rPr>
            </a:br>
            <a:r>
              <a:rPr lang="en-US" sz="2400" b="1" dirty="0" smtClean="0">
                <a:solidFill>
                  <a:schemeClr val="tx1"/>
                </a:solidFill>
                <a:latin typeface="Arial" panose="020B0604020202020204" pitchFamily="34" charset="0"/>
                <a:cs typeface="Arial" panose="020B0604020202020204" pitchFamily="34" charset="0"/>
              </a:rPr>
              <a:t>	</a:t>
            </a:r>
            <a:br>
              <a:rPr lang="en-US" sz="2400" b="1" dirty="0" smtClean="0">
                <a:solidFill>
                  <a:schemeClr val="tx1"/>
                </a:solidFill>
                <a:latin typeface="Arial" panose="020B0604020202020204" pitchFamily="34" charset="0"/>
                <a:cs typeface="Arial" panose="020B0604020202020204" pitchFamily="34" charset="0"/>
              </a:rPr>
            </a:br>
            <a:r>
              <a:rPr lang="en-US" sz="2400" b="1" dirty="0" smtClean="0">
                <a:solidFill>
                  <a:schemeClr val="tx1"/>
                </a:solidFill>
                <a:latin typeface="Arial" panose="020B0604020202020204" pitchFamily="34" charset="0"/>
                <a:cs typeface="Arial" panose="020B0604020202020204" pitchFamily="34" charset="0"/>
              </a:rPr>
              <a:t>     </a:t>
            </a:r>
            <a:r>
              <a:rPr lang="vi-VN" sz="2400" dirty="0" smtClean="0">
                <a:solidFill>
                  <a:schemeClr val="tx1"/>
                </a:solidFill>
                <a:latin typeface="Arial" panose="020B0604020202020204" pitchFamily="34" charset="0"/>
                <a:cs typeface="Arial" panose="020B0604020202020204" pitchFamily="34" charset="0"/>
              </a:rPr>
              <a:t>Các </a:t>
            </a:r>
            <a:r>
              <a:rPr lang="vi-VN" sz="2400" dirty="0">
                <a:solidFill>
                  <a:schemeClr val="tx1"/>
                </a:solidFill>
                <a:latin typeface="Arial" panose="020B0604020202020204" pitchFamily="34" charset="0"/>
                <a:cs typeface="Arial" panose="020B0604020202020204" pitchFamily="34" charset="0"/>
              </a:rPr>
              <a:t>class cần sử </a:t>
            </a:r>
            <a:r>
              <a:rPr lang="vi-VN" sz="2400" dirty="0" smtClean="0">
                <a:solidFill>
                  <a:schemeClr val="tx1"/>
                </a:solidFill>
                <a:latin typeface="Arial" panose="020B0604020202020204" pitchFamily="34" charset="0"/>
                <a:cs typeface="Arial" panose="020B0604020202020204" pitchFamily="34" charset="0"/>
              </a:rPr>
              <a:t>dụng</a:t>
            </a:r>
            <a:r>
              <a:rPr lang="en-US" sz="2400" dirty="0" smtClean="0">
                <a:solidFill>
                  <a:schemeClr val="tx1"/>
                </a:solidFill>
                <a:latin typeface="Arial" panose="020B0604020202020204" pitchFamily="34" charset="0"/>
                <a:cs typeface="Arial" panose="020B0604020202020204" pitchFamily="34" charset="0"/>
              </a:rPr>
              <a:t>:</a:t>
            </a:r>
            <a:r>
              <a:rPr lang="vi-VN" sz="2400" dirty="0">
                <a:solidFill>
                  <a:schemeClr val="tx1"/>
                </a:solidFill>
                <a:latin typeface="Arial" panose="020B0604020202020204" pitchFamily="34" charset="0"/>
                <a:cs typeface="Arial" panose="020B0604020202020204" pitchFamily="34" charset="0"/>
              </a:rPr>
              <a:t/>
            </a:r>
            <a:br>
              <a:rPr lang="vi-VN" sz="2400" dirty="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t>
            </a:r>
            <a:r>
              <a:rPr lang="vi-VN" sz="2400" dirty="0" smtClean="0">
                <a:solidFill>
                  <a:schemeClr val="tx1"/>
                </a:solidFill>
                <a:latin typeface="Arial" panose="020B0604020202020204" pitchFamily="34" charset="0"/>
                <a:cs typeface="Arial" panose="020B0604020202020204" pitchFamily="34" charset="0"/>
              </a:rPr>
              <a:t>+ </a:t>
            </a:r>
            <a:r>
              <a:rPr lang="vi-VN" sz="2400" dirty="0">
                <a:solidFill>
                  <a:schemeClr val="tx1"/>
                </a:solidFill>
                <a:latin typeface="Arial" panose="020B0604020202020204" pitchFamily="34" charset="0"/>
                <a:cs typeface="Arial" panose="020B0604020202020204" pitchFamily="34" charset="0"/>
              </a:rPr>
              <a:t>thẻ ul sẽ có </a:t>
            </a:r>
            <a:r>
              <a:rPr lang="vi-VN" sz="2400" b="1" dirty="0">
                <a:solidFill>
                  <a:schemeClr val="tx1"/>
                </a:solidFill>
                <a:latin typeface="Arial" panose="020B0604020202020204" pitchFamily="34" charset="0"/>
                <a:cs typeface="Arial" panose="020B0604020202020204" pitchFamily="34" charset="0"/>
              </a:rPr>
              <a:t>class=”nav”</a:t>
            </a:r>
            <a:r>
              <a:rPr lang="vi-VN" sz="2400" dirty="0">
                <a:solidFill>
                  <a:schemeClr val="tx1"/>
                </a:solidFill>
                <a:latin typeface="Arial" panose="020B0604020202020204" pitchFamily="34" charset="0"/>
                <a:cs typeface="Arial" panose="020B0604020202020204" pitchFamily="34" charset="0"/>
              </a:rPr>
              <a:t/>
            </a:r>
            <a:br>
              <a:rPr lang="vi-VN" sz="2400" dirty="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t>
            </a:r>
            <a:r>
              <a:rPr lang="vi-VN" sz="2400" dirty="0" smtClean="0">
                <a:solidFill>
                  <a:schemeClr val="tx1"/>
                </a:solidFill>
                <a:latin typeface="Arial" panose="020B0604020202020204" pitchFamily="34" charset="0"/>
                <a:cs typeface="Arial" panose="020B0604020202020204" pitchFamily="34" charset="0"/>
              </a:rPr>
              <a:t>+ </a:t>
            </a:r>
            <a:r>
              <a:rPr lang="vi-VN" sz="2400" dirty="0">
                <a:solidFill>
                  <a:schemeClr val="tx1"/>
                </a:solidFill>
                <a:latin typeface="Arial" panose="020B0604020202020204" pitchFamily="34" charset="0"/>
                <a:cs typeface="Arial" panose="020B0604020202020204" pitchFamily="34" charset="0"/>
              </a:rPr>
              <a:t>thẻ li sẽ có </a:t>
            </a:r>
            <a:r>
              <a:rPr lang="vi-VN" sz="2400" b="1" dirty="0">
                <a:solidFill>
                  <a:schemeClr val="tx1"/>
                </a:solidFill>
                <a:latin typeface="Arial" panose="020B0604020202020204" pitchFamily="34" charset="0"/>
                <a:cs typeface="Arial" panose="020B0604020202020204" pitchFamily="34" charset="0"/>
              </a:rPr>
              <a:t>class=”nav-item”</a:t>
            </a:r>
            <a:r>
              <a:rPr lang="vi-VN" sz="2400" dirty="0">
                <a:solidFill>
                  <a:schemeClr val="tx1"/>
                </a:solidFill>
                <a:latin typeface="Arial" panose="020B0604020202020204" pitchFamily="34" charset="0"/>
                <a:cs typeface="Arial" panose="020B0604020202020204" pitchFamily="34" charset="0"/>
              </a:rPr>
              <a:t/>
            </a:r>
            <a:br>
              <a:rPr lang="vi-VN" sz="2400" dirty="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t>
            </a:r>
            <a:r>
              <a:rPr lang="vi-VN" sz="2400" dirty="0" smtClean="0">
                <a:solidFill>
                  <a:schemeClr val="tx1"/>
                </a:solidFill>
                <a:latin typeface="Arial" panose="020B0604020202020204" pitchFamily="34" charset="0"/>
                <a:cs typeface="Arial" panose="020B0604020202020204" pitchFamily="34" charset="0"/>
              </a:rPr>
              <a:t>+ </a:t>
            </a:r>
            <a:r>
              <a:rPr lang="vi-VN" sz="2400" dirty="0">
                <a:solidFill>
                  <a:schemeClr val="tx1"/>
                </a:solidFill>
                <a:latin typeface="Arial" panose="020B0604020202020204" pitchFamily="34" charset="0"/>
                <a:cs typeface="Arial" panose="020B0604020202020204" pitchFamily="34" charset="0"/>
              </a:rPr>
              <a:t>thẻ a nằm trong có li sẽ có </a:t>
            </a:r>
            <a:r>
              <a:rPr lang="vi-VN" sz="2400" b="1" dirty="0">
                <a:solidFill>
                  <a:schemeClr val="tx1"/>
                </a:solidFill>
                <a:latin typeface="Arial" panose="020B0604020202020204" pitchFamily="34" charset="0"/>
                <a:cs typeface="Arial" panose="020B0604020202020204" pitchFamily="34" charset="0"/>
              </a:rPr>
              <a:t>class=”nav-link”</a:t>
            </a:r>
            <a:r>
              <a:rPr lang="vi-VN" sz="2400" dirty="0">
                <a:solidFill>
                  <a:schemeClr val="tx1"/>
                </a:solidFill>
                <a:latin typeface="Arial" panose="020B0604020202020204" pitchFamily="34" charset="0"/>
                <a:cs typeface="Arial" panose="020B0604020202020204" pitchFamily="34" charset="0"/>
              </a:rPr>
              <a:t/>
            </a:r>
            <a:br>
              <a:rPr lang="vi-VN" sz="2400" dirty="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t>
            </a:r>
            <a:r>
              <a:rPr lang="vi-VN" sz="2400" dirty="0" smtClean="0">
                <a:solidFill>
                  <a:schemeClr val="tx1"/>
                </a:solidFill>
                <a:latin typeface="Arial" panose="020B0604020202020204" pitchFamily="34" charset="0"/>
                <a:cs typeface="Arial" panose="020B0604020202020204" pitchFamily="34" charset="0"/>
              </a:rPr>
              <a:t>Với </a:t>
            </a:r>
            <a:r>
              <a:rPr lang="vi-VN" sz="2400" dirty="0">
                <a:solidFill>
                  <a:schemeClr val="tx1"/>
                </a:solidFill>
                <a:latin typeface="Arial" panose="020B0604020202020204" pitchFamily="34" charset="0"/>
                <a:cs typeface="Arial" panose="020B0604020202020204" pitchFamily="34" charset="0"/>
              </a:rPr>
              <a:t>các class trên, Bootstrap giúp định dạng sẵn menu như bỏ gạch chân cho liên kết, padding … rất tiện lợi cho việc làm web</a:t>
            </a:r>
            <a:r>
              <a:rPr lang="vi-VN" sz="2400" dirty="0" smtClean="0">
                <a:solidFill>
                  <a:schemeClr val="tx1"/>
                </a:solidFill>
                <a:latin typeface="Arial" panose="020B0604020202020204" pitchFamily="34" charset="0"/>
                <a:cs typeface="Arial" panose="020B0604020202020204" pitchFamily="34" charset="0"/>
              </a:rPr>
              <a:t>.</a:t>
            </a:r>
            <a:r>
              <a:rPr lang="vi-VN" sz="2400" dirty="0">
                <a:solidFill>
                  <a:schemeClr val="tx1"/>
                </a:solidFill>
                <a:latin typeface="Arial" panose="020B0604020202020204" pitchFamily="34" charset="0"/>
                <a:cs typeface="Arial" panose="020B0604020202020204" pitchFamily="34" charset="0"/>
              </a:rPr>
              <a:t/>
            </a:r>
            <a:br>
              <a:rPr lang="vi-VN" sz="2400" dirty="0">
                <a:solidFill>
                  <a:schemeClr val="tx1"/>
                </a:solidFill>
                <a:latin typeface="Arial" panose="020B0604020202020204" pitchFamily="34" charset="0"/>
                <a:cs typeface="Arial" panose="020B0604020202020204" pitchFamily="34" charset="0"/>
              </a:rPr>
            </a:br>
            <a:endParaRPr lang="en-US" sz="2400" b="1" dirty="0">
              <a:solidFill>
                <a:schemeClr val="tx1"/>
              </a:solidFill>
              <a:latin typeface="Arial" panose="020B0604020202020204" pitchFamily="34" charset="0"/>
              <a:cs typeface="Arial" panose="020B0604020202020204" pitchFamily="34" charset="0"/>
            </a:endParaRPr>
          </a:p>
        </p:txBody>
      </p:sp>
      <p:sp>
        <p:nvSpPr>
          <p:cNvPr id="3" name="Rectangle 2"/>
          <p:cNvSpPr>
            <a:spLocks noChangeArrowheads="1"/>
          </p:cNvSpPr>
          <p:nvPr/>
        </p:nvSpPr>
        <p:spPr bwMode="auto">
          <a:xfrm>
            <a:off x="722281" y="2003339"/>
            <a:ext cx="9340699" cy="1910759"/>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&lt;ul</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"nav"</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&lt;li</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"nav-item"</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&gt;&lt;a</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"nav-link"</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href</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Trang chủ</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&lt;/a&gt;&lt;/li&gt;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&lt;li</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"nav-item"</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&gt;&lt;a</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"nav-link"</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href</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Sản phẩm</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&lt;/a&gt;&lt;/li&gt;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&lt;li</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"nav-item"</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&gt;&lt;a</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"nav-link"</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href</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Liên hệ</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&lt;/a&gt;&lt;/li&gt;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&lt;/ul&gt;</a:t>
            </a: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pic>
        <p:nvPicPr>
          <p:cNvPr id="9" name="Picture 8"/>
          <p:cNvPicPr>
            <a:picLocks noChangeAspect="1"/>
          </p:cNvPicPr>
          <p:nvPr/>
        </p:nvPicPr>
        <p:blipFill>
          <a:blip r:embed="rId2"/>
          <a:stretch>
            <a:fillRect/>
          </a:stretch>
        </p:blipFill>
        <p:spPr>
          <a:xfrm>
            <a:off x="7119755" y="4082183"/>
            <a:ext cx="2943225" cy="6286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51415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397" y="166366"/>
            <a:ext cx="8715144" cy="6579492"/>
          </a:xfrm>
        </p:spPr>
        <p:txBody>
          <a:bodyPr>
            <a:noAutofit/>
          </a:bodyPr>
          <a:lstStyle/>
          <a:p>
            <a:pPr marL="0" indent="0">
              <a:spcBef>
                <a:spcPts val="600"/>
              </a:spcBef>
              <a:buNone/>
            </a:pPr>
            <a:r>
              <a:rPr lang="en-US" sz="2400" b="1" dirty="0" smtClean="0">
                <a:solidFill>
                  <a:schemeClr val="tx1"/>
                </a:solidFill>
                <a:latin typeface="Arial" panose="020B0604020202020204" pitchFamily="34" charset="0"/>
                <a:cs typeface="Arial" panose="020B0604020202020204" pitchFamily="34" charset="0"/>
              </a:rPr>
              <a:t>-</a:t>
            </a:r>
            <a:r>
              <a:rPr lang="en-US" sz="2400" dirty="0" smtClean="0">
                <a:solidFill>
                  <a:schemeClr val="tx1"/>
                </a:solidFill>
                <a:latin typeface="Arial" panose="020B0604020202020204" pitchFamily="34" charset="0"/>
                <a:cs typeface="Arial" panose="020B0604020202020204" pitchFamily="34" charset="0"/>
              </a:rPr>
              <a:t> </a:t>
            </a:r>
            <a:r>
              <a:rPr lang="en-US" sz="2400" b="1" dirty="0" smtClean="0">
                <a:solidFill>
                  <a:schemeClr val="tx1"/>
                </a:solidFill>
                <a:latin typeface="Arial" panose="020B0604020202020204" pitchFamily="34" charset="0"/>
                <a:cs typeface="Arial" panose="020B0604020202020204" pitchFamily="34" charset="0"/>
              </a:rPr>
              <a:t>Tạo </a:t>
            </a:r>
            <a:r>
              <a:rPr lang="en-US" sz="2400" b="1" dirty="0">
                <a:solidFill>
                  <a:schemeClr val="tx1"/>
                </a:solidFill>
                <a:latin typeface="Arial" panose="020B0604020202020204" pitchFamily="34" charset="0"/>
                <a:cs typeface="Arial" panose="020B0604020202020204" pitchFamily="34" charset="0"/>
              </a:rPr>
              <a:t>thanh menu tab có hiệu ứng</a:t>
            </a:r>
          </a:p>
          <a:p>
            <a:pPr marL="0" indent="0">
              <a:spcBef>
                <a:spcPts val="600"/>
              </a:spcBef>
              <a:buNone/>
            </a:pPr>
            <a:r>
              <a:rPr lang="en-US" sz="2400" dirty="0" smtClean="0">
                <a:solidFill>
                  <a:schemeClr val="tx1"/>
                </a:solidFill>
                <a:latin typeface="Arial" panose="020B0604020202020204" pitchFamily="34" charset="0"/>
                <a:cs typeface="Arial" panose="020B0604020202020204" pitchFamily="34" charset="0"/>
              </a:rPr>
              <a:t>   Menu </a:t>
            </a:r>
            <a:r>
              <a:rPr lang="en-US" sz="2400" dirty="0">
                <a:solidFill>
                  <a:schemeClr val="tx1"/>
                </a:solidFill>
                <a:latin typeface="Arial" panose="020B0604020202020204" pitchFamily="34" charset="0"/>
                <a:cs typeface="Arial" panose="020B0604020202020204" pitchFamily="34" charset="0"/>
              </a:rPr>
              <a:t>có các tab, khi chọn vào tab thì nội dung thay đổi theo.</a:t>
            </a:r>
          </a:p>
          <a:p>
            <a:pPr marL="0" indent="0">
              <a:spcBef>
                <a:spcPts val="600"/>
              </a:spcBef>
              <a:buNone/>
            </a:pPr>
            <a:r>
              <a:rPr lang="en-US" sz="2400" dirty="0" smtClean="0">
                <a:solidFill>
                  <a:schemeClr val="tx1"/>
                </a:solidFill>
                <a:latin typeface="Arial" panose="020B0604020202020204" pitchFamily="34" charset="0"/>
                <a:cs typeface="Arial" panose="020B0604020202020204" pitchFamily="34" charset="0"/>
              </a:rPr>
              <a:t>   </a:t>
            </a:r>
            <a:r>
              <a:rPr lang="en-US" sz="2400" b="1" dirty="0" smtClean="0">
                <a:solidFill>
                  <a:schemeClr val="tx1"/>
                </a:solidFill>
                <a:latin typeface="Arial" panose="020B0604020202020204" pitchFamily="34" charset="0"/>
                <a:cs typeface="Arial" panose="020B0604020202020204" pitchFamily="34" charset="0"/>
              </a:rPr>
              <a:t>+ Phần thanh menu với các tab: </a:t>
            </a:r>
            <a:r>
              <a:rPr lang="en-US" sz="2400" dirty="0" smtClean="0">
                <a:solidFill>
                  <a:schemeClr val="tx1"/>
                </a:solidFill>
                <a:latin typeface="Arial" panose="020B0604020202020204" pitchFamily="34" charset="0"/>
                <a:cs typeface="Arial" panose="020B0604020202020204" pitchFamily="34" charset="0"/>
              </a:rPr>
              <a:t>Chúng ta sẽ dùng thẻ nav và thẻ a cho ngắn gọn.</a:t>
            </a:r>
          </a:p>
          <a:p>
            <a:pPr marL="0" indent="0">
              <a:spcBef>
                <a:spcPts val="600"/>
              </a:spcBef>
              <a:buNone/>
            </a:pPr>
            <a:endParaRPr lang="en-US" sz="2400" dirty="0">
              <a:solidFill>
                <a:schemeClr val="tx1"/>
              </a:solidFill>
              <a:latin typeface="Arial" panose="020B0604020202020204" pitchFamily="34" charset="0"/>
              <a:cs typeface="Arial" panose="020B0604020202020204" pitchFamily="34" charset="0"/>
            </a:endParaRPr>
          </a:p>
          <a:p>
            <a:pPr marL="0" indent="0">
              <a:spcBef>
                <a:spcPts val="600"/>
              </a:spcBef>
              <a:buNone/>
            </a:pPr>
            <a:endParaRPr lang="en-US" sz="2400" dirty="0" smtClean="0">
              <a:solidFill>
                <a:schemeClr val="tx1"/>
              </a:solidFill>
              <a:latin typeface="Arial" panose="020B0604020202020204" pitchFamily="34" charset="0"/>
              <a:cs typeface="Arial" panose="020B0604020202020204" pitchFamily="34" charset="0"/>
            </a:endParaRPr>
          </a:p>
          <a:p>
            <a:pPr marL="0" indent="0">
              <a:spcBef>
                <a:spcPts val="600"/>
              </a:spcBef>
              <a:buNone/>
            </a:pPr>
            <a:endParaRPr lang="en-US" sz="2400" dirty="0">
              <a:solidFill>
                <a:schemeClr val="tx1"/>
              </a:solidFill>
              <a:latin typeface="Arial" panose="020B0604020202020204" pitchFamily="34" charset="0"/>
              <a:cs typeface="Arial" panose="020B0604020202020204" pitchFamily="34" charset="0"/>
            </a:endParaRPr>
          </a:p>
          <a:p>
            <a:pPr marL="0" indent="0">
              <a:spcBef>
                <a:spcPts val="600"/>
              </a:spcBef>
              <a:buClrTx/>
              <a:buNone/>
            </a:pPr>
            <a:endParaRPr lang="en-US" sz="2400" dirty="0">
              <a:solidFill>
                <a:schemeClr val="tx1"/>
              </a:solidFill>
              <a:latin typeface="Arial" panose="020B0604020202020204" pitchFamily="34" charset="0"/>
              <a:cs typeface="Arial" panose="020B0604020202020204" pitchFamily="34" charset="0"/>
            </a:endParaRPr>
          </a:p>
          <a:p>
            <a:pPr marL="0" indent="0">
              <a:spcBef>
                <a:spcPts val="600"/>
              </a:spcBef>
              <a:buClrTx/>
              <a:buNone/>
            </a:pPr>
            <a:endParaRPr lang="en-US" sz="2400" dirty="0">
              <a:solidFill>
                <a:schemeClr val="tx1"/>
              </a:solidFill>
              <a:latin typeface="Arial" panose="020B0604020202020204" pitchFamily="34" charset="0"/>
              <a:cs typeface="Arial" panose="020B0604020202020204" pitchFamily="34" charset="0"/>
            </a:endParaRPr>
          </a:p>
          <a:p>
            <a:pPr marL="0" indent="0">
              <a:spcBef>
                <a:spcPts val="600"/>
              </a:spcBef>
              <a:buClrTx/>
              <a:buNone/>
            </a:pPr>
            <a:r>
              <a:rPr lang="en-US" sz="2400" dirty="0" smtClean="0">
                <a:solidFill>
                  <a:schemeClr val="tx1"/>
                </a:solidFill>
                <a:latin typeface="Arial" panose="020B0604020202020204" pitchFamily="34" charset="0"/>
                <a:cs typeface="Arial" panose="020B0604020202020204" pitchFamily="34" charset="0"/>
              </a:rPr>
              <a:t>     Thẻ </a:t>
            </a:r>
            <a:r>
              <a:rPr lang="en-US" sz="2400" dirty="0">
                <a:solidFill>
                  <a:schemeClr val="tx1"/>
                </a:solidFill>
                <a:latin typeface="Arial" panose="020B0604020202020204" pitchFamily="34" charset="0"/>
                <a:cs typeface="Arial" panose="020B0604020202020204" pitchFamily="34" charset="0"/>
              </a:rPr>
              <a:t>nav thêm vào class</a:t>
            </a:r>
            <a:r>
              <a:rPr lang="en-US" sz="2400" b="1" dirty="0">
                <a:solidFill>
                  <a:schemeClr val="tx1"/>
                </a:solidFill>
                <a:latin typeface="Arial" panose="020B0604020202020204" pitchFamily="34" charset="0"/>
                <a:cs typeface="Arial" panose="020B0604020202020204" pitchFamily="34" charset="0"/>
              </a:rPr>
              <a:t> nav-tabs</a:t>
            </a:r>
            <a:endParaRPr lang="en-US" sz="2400" dirty="0">
              <a:solidFill>
                <a:schemeClr val="tx1"/>
              </a:solidFill>
              <a:latin typeface="Arial" panose="020B0604020202020204" pitchFamily="34" charset="0"/>
              <a:cs typeface="Arial" panose="020B0604020202020204" pitchFamily="34" charset="0"/>
            </a:endParaRPr>
          </a:p>
          <a:p>
            <a:pPr marL="0" indent="0">
              <a:spcBef>
                <a:spcPts val="600"/>
              </a:spcBef>
              <a:buNone/>
            </a:pPr>
            <a:r>
              <a:rPr lang="en-US" sz="2400" dirty="0" smtClean="0">
                <a:solidFill>
                  <a:schemeClr val="tx1"/>
                </a:solidFill>
                <a:latin typeface="Arial" panose="020B0604020202020204" pitchFamily="34" charset="0"/>
                <a:cs typeface="Arial" panose="020B0604020202020204" pitchFamily="34" charset="0"/>
              </a:rPr>
              <a:t>     Thẻ </a:t>
            </a:r>
            <a:r>
              <a:rPr lang="en-US" sz="2400" dirty="0">
                <a:solidFill>
                  <a:schemeClr val="tx1"/>
                </a:solidFill>
                <a:latin typeface="Arial" panose="020B0604020202020204" pitchFamily="34" charset="0"/>
                <a:cs typeface="Arial" panose="020B0604020202020204" pitchFamily="34" charset="0"/>
              </a:rPr>
              <a:t>a thêm </a:t>
            </a:r>
            <a:r>
              <a:rPr lang="en-US" sz="2400" dirty="0" smtClean="0">
                <a:solidFill>
                  <a:schemeClr val="tx1"/>
                </a:solidFill>
                <a:latin typeface="Arial" panose="020B0604020202020204" pitchFamily="34" charset="0"/>
                <a:cs typeface="Arial" panose="020B0604020202020204" pitchFamily="34" charset="0"/>
              </a:rPr>
              <a:t>vào</a:t>
            </a:r>
          </a:p>
          <a:p>
            <a:pPr marL="0" indent="0">
              <a:spcBef>
                <a:spcPts val="600"/>
              </a:spcBef>
              <a:buNone/>
            </a:pP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 id </a:t>
            </a:r>
            <a:r>
              <a:rPr lang="en-US" sz="2400" dirty="0">
                <a:solidFill>
                  <a:schemeClr val="tx1"/>
                </a:solidFill>
                <a:latin typeface="Arial" panose="020B0604020202020204" pitchFamily="34" charset="0"/>
                <a:cs typeface="Arial" panose="020B0604020202020204" pitchFamily="34" charset="0"/>
              </a:rPr>
              <a:t>: nên đặt sao cho liên quan đến nội dung của tab, cấu trúc đặt id là </a:t>
            </a:r>
            <a:r>
              <a:rPr lang="en-US" sz="2400" dirty="0" smtClean="0">
                <a:solidFill>
                  <a:schemeClr val="tx1"/>
                </a:solidFill>
                <a:latin typeface="Arial" panose="020B0604020202020204" pitchFamily="34" charset="0"/>
                <a:cs typeface="Arial" panose="020B0604020202020204" pitchFamily="34" charset="0"/>
              </a:rPr>
              <a:t>“id_nội </a:t>
            </a:r>
            <a:r>
              <a:rPr lang="en-US" sz="2400" dirty="0">
                <a:solidFill>
                  <a:schemeClr val="tx1"/>
                </a:solidFill>
                <a:latin typeface="Arial" panose="020B0604020202020204" pitchFamily="34" charset="0"/>
                <a:cs typeface="Arial" panose="020B0604020202020204" pitchFamily="34" charset="0"/>
              </a:rPr>
              <a:t>dung + </a:t>
            </a:r>
            <a:r>
              <a:rPr lang="en-US" sz="2400" dirty="0" smtClean="0">
                <a:solidFill>
                  <a:schemeClr val="tx1"/>
                </a:solidFill>
                <a:latin typeface="Arial" panose="020B0604020202020204" pitchFamily="34" charset="0"/>
                <a:cs typeface="Arial" panose="020B0604020202020204" pitchFamily="34" charset="0"/>
              </a:rPr>
              <a:t>-tab</a:t>
            </a:r>
            <a:r>
              <a:rPr lang="en-US" sz="2400" dirty="0" smtClean="0">
                <a:solidFill>
                  <a:schemeClr val="tx1"/>
                </a:solidFill>
                <a:latin typeface="Arial" panose="020B0604020202020204" pitchFamily="34" charset="0"/>
                <a:cs typeface="Arial" panose="020B0604020202020204" pitchFamily="34" charset="0"/>
              </a:rPr>
              <a:t>”</a:t>
            </a:r>
          </a:p>
          <a:p>
            <a:pPr marL="0" indent="0">
              <a:spcBef>
                <a:spcPts val="600"/>
              </a:spcBef>
              <a:buNone/>
            </a:pP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 thuộc </a:t>
            </a:r>
            <a:r>
              <a:rPr lang="en-US" sz="2400" dirty="0">
                <a:solidFill>
                  <a:schemeClr val="tx1"/>
                </a:solidFill>
                <a:latin typeface="Arial" panose="020B0604020202020204" pitchFamily="34" charset="0"/>
                <a:cs typeface="Arial" panose="020B0604020202020204" pitchFamily="34" charset="0"/>
              </a:rPr>
              <a:t>tính </a:t>
            </a:r>
            <a:r>
              <a:rPr lang="en-US" sz="2400" dirty="0" smtClean="0">
                <a:solidFill>
                  <a:schemeClr val="tx1"/>
                </a:solidFill>
                <a:latin typeface="Arial" panose="020B0604020202020204" pitchFamily="34" charset="0"/>
                <a:cs typeface="Arial" panose="020B0604020202020204" pitchFamily="34" charset="0"/>
              </a:rPr>
              <a:t>data-toggle=“tab</a:t>
            </a:r>
            <a:r>
              <a:rPr lang="en-US" sz="2400" dirty="0">
                <a:solidFill>
                  <a:schemeClr val="tx1"/>
                </a:solidFill>
                <a:latin typeface="Arial" panose="020B0604020202020204" pitchFamily="34" charset="0"/>
                <a:cs typeface="Arial" panose="020B0604020202020204" pitchFamily="34" charset="0"/>
              </a:rPr>
              <a:t>”</a:t>
            </a:r>
          </a:p>
          <a:p>
            <a:pPr marL="0" indent="0">
              <a:spcBef>
                <a:spcPts val="600"/>
              </a:spcBef>
              <a:buNone/>
            </a:pPr>
            <a:r>
              <a:rPr lang="en-US" sz="2400" dirty="0" smtClean="0">
                <a:solidFill>
                  <a:schemeClr val="tx1"/>
                </a:solidFill>
                <a:latin typeface="Arial" panose="020B0604020202020204" pitchFamily="34" charset="0"/>
                <a:cs typeface="Arial" panose="020B0604020202020204" pitchFamily="34" charset="0"/>
              </a:rPr>
              <a:t>	* href</a:t>
            </a:r>
            <a:r>
              <a:rPr lang="en-US" sz="2400" dirty="0" smtClean="0">
                <a:solidFill>
                  <a:schemeClr val="tx1"/>
                </a:solidFill>
                <a:latin typeface="Arial" panose="020B0604020202020204" pitchFamily="34" charset="0"/>
                <a:cs typeface="Arial" panose="020B0604020202020204" pitchFamily="34" charset="0"/>
              </a:rPr>
              <a:t>=“#</a:t>
            </a:r>
            <a:r>
              <a:rPr lang="en-US" sz="2400" dirty="0">
                <a:solidFill>
                  <a:schemeClr val="tx1"/>
                </a:solidFill>
                <a:latin typeface="Arial" panose="020B0604020202020204" pitchFamily="34" charset="0"/>
                <a:cs typeface="Arial" panose="020B0604020202020204" pitchFamily="34" charset="0"/>
              </a:rPr>
              <a:t>id_của_nội dung</a:t>
            </a:r>
            <a:r>
              <a:rPr lang="en-US" sz="2400" dirty="0" smtClean="0">
                <a:solidFill>
                  <a:schemeClr val="tx1"/>
                </a:solidFill>
                <a:latin typeface="Arial" panose="020B0604020202020204" pitchFamily="34" charset="0"/>
                <a:cs typeface="Arial" panose="020B0604020202020204" pitchFamily="34" charset="0"/>
              </a:rPr>
              <a:t>”</a:t>
            </a:r>
            <a:endParaRPr lang="en-US" sz="2400" b="1" dirty="0" smtClean="0">
              <a:solidFill>
                <a:schemeClr val="tx1"/>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198408" y="2025785"/>
            <a:ext cx="11749177" cy="1910759"/>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&lt;nav</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"nav nav-tabs"</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&lt;a</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"nav-link"</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id</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"home-tab"</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data-toggle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"tab"</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href</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"#home"</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Trang chủ</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&lt;a</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"nav-link"</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id</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"product-tab"</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data-toggle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"tab"</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href</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"#product"</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Sản phẩm</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&lt;a</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"nav-link"</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id</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"contact-tab"</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data-toggle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"tab"</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href</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"#contact"</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Liên hệ</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&lt;/nav&gt;</a:t>
            </a: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13171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3123" y="5059461"/>
            <a:ext cx="1330814" cy="461665"/>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Kết quả:</a:t>
            </a:r>
            <a:endParaRPr lang="en-US" sz="2400" dirty="0">
              <a:latin typeface="Arial" panose="020B0604020202020204" pitchFamily="34" charset="0"/>
              <a:cs typeface="Arial" panose="020B0604020202020204" pitchFamily="34" charset="0"/>
            </a:endParaRPr>
          </a:p>
        </p:txBody>
      </p:sp>
      <p:sp>
        <p:nvSpPr>
          <p:cNvPr id="8" name="TextBox 7"/>
          <p:cNvSpPr txBox="1"/>
          <p:nvPr/>
        </p:nvSpPr>
        <p:spPr>
          <a:xfrm>
            <a:off x="583123" y="243651"/>
            <a:ext cx="10450062" cy="1723549"/>
          </a:xfrm>
          <a:prstGeom prst="rect">
            <a:avLst/>
          </a:prstGeom>
          <a:noFill/>
        </p:spPr>
        <p:txBody>
          <a:bodyPr wrap="square" rtlCol="0">
            <a:spAutoFit/>
          </a:bodyPr>
          <a:lstStyle/>
          <a:p>
            <a:pPr>
              <a:spcBef>
                <a:spcPts val="600"/>
              </a:spcBef>
            </a:pPr>
            <a:r>
              <a:rPr lang="en-US" sz="2400" b="1" dirty="0">
                <a:latin typeface="Arial" panose="020B0604020202020204" pitchFamily="34" charset="0"/>
                <a:cs typeface="Arial" panose="020B0604020202020204" pitchFamily="34" charset="0"/>
              </a:rPr>
              <a:t>+ Phần nội dung tab:</a:t>
            </a:r>
          </a:p>
          <a:p>
            <a:pPr>
              <a:spcBef>
                <a:spcPts val="600"/>
              </a:spcBef>
            </a:pPr>
            <a:r>
              <a:rPr lang="en-US" sz="2400" dirty="0">
                <a:latin typeface="Arial" panose="020B0604020202020204" pitchFamily="34" charset="0"/>
                <a:cs typeface="Arial" panose="020B0604020202020204" pitchFamily="34" charset="0"/>
              </a:rPr>
              <a:t>       Phần nội dung sẽ là có khối div bao ngoài cùng  có class=”tab-content”.</a:t>
            </a:r>
          </a:p>
          <a:p>
            <a:pPr>
              <a:spcBef>
                <a:spcPts val="600"/>
              </a:spcBef>
            </a:pPr>
            <a:r>
              <a:rPr lang="en-US" sz="2400" dirty="0">
                <a:latin typeface="Arial" panose="020B0604020202020204" pitchFamily="34" charset="0"/>
                <a:cs typeface="Arial" panose="020B0604020202020204" pitchFamily="34" charset="0"/>
              </a:rPr>
              <a:t>       Những khối con bên trong có id trùng với href của các tab bên trên, và có các class=”tab-pane fade show”. Tab mặc định sẽ có thêm class active.</a:t>
            </a:r>
          </a:p>
        </p:txBody>
      </p:sp>
      <p:sp>
        <p:nvSpPr>
          <p:cNvPr id="9" name="Rectangle 4"/>
          <p:cNvSpPr>
            <a:spLocks noChangeArrowheads="1"/>
          </p:cNvSpPr>
          <p:nvPr/>
        </p:nvSpPr>
        <p:spPr bwMode="auto">
          <a:xfrm>
            <a:off x="1221478" y="1967200"/>
            <a:ext cx="9613300" cy="3018755"/>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"tab-content"</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"tab-pane fade show active"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id</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"home</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&gt;&lt;</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p&gt;</a:t>
            </a:r>
            <a:r>
              <a:rPr lang="en-US" altLang="en-US" sz="2400" dirty="0" smtClean="0">
                <a:solidFill>
                  <a:srgbClr val="CCCCCC"/>
                </a:solidFill>
                <a:latin typeface="Arial" panose="020B0604020202020204" pitchFamily="34" charset="0"/>
                <a:cs typeface="Arial" panose="020B0604020202020204" pitchFamily="34" charset="0"/>
              </a:rPr>
              <a:t>Trang chủ</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"tab-pane fade"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id</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"product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&gt;&lt;</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p&gt;</a:t>
            </a:r>
            <a:r>
              <a:rPr lang="en-US" altLang="en-US" sz="2400" dirty="0" smtClean="0">
                <a:solidFill>
                  <a:srgbClr val="CCCCCC"/>
                </a:solidFill>
                <a:latin typeface="Arial" panose="020B0604020202020204" pitchFamily="34" charset="0"/>
                <a:cs typeface="Arial" panose="020B0604020202020204" pitchFamily="34" charset="0"/>
              </a:rPr>
              <a:t>Sản phẩm</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CCCCCC"/>
                </a:solidFill>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class</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"tab-pane fade"</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99157"/>
                </a:solidFill>
                <a:effectLst/>
                <a:latin typeface="Arial" panose="020B0604020202020204" pitchFamily="34" charset="0"/>
                <a:cs typeface="Arial" panose="020B0604020202020204" pitchFamily="34" charset="0"/>
              </a:rPr>
              <a:t>id</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"contact</a:t>
            </a:r>
            <a:r>
              <a:rPr kumimoji="0" lang="en-US" altLang="en-US" sz="2400" b="0" i="0" u="none" strike="noStrike" cap="none" normalizeH="0" baseline="0" dirty="0" smtClean="0">
                <a:ln>
                  <a:noFill/>
                </a:ln>
                <a:solidFill>
                  <a:srgbClr val="66CCCC"/>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&gt;&lt;</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p&gt;</a:t>
            </a:r>
            <a:r>
              <a:rPr lang="en-US" altLang="en-US" sz="2400" dirty="0" smtClean="0">
                <a:solidFill>
                  <a:srgbClr val="CCCCCC"/>
                </a:solidFill>
                <a:latin typeface="Arial" panose="020B0604020202020204" pitchFamily="34" charset="0"/>
                <a:cs typeface="Arial" panose="020B0604020202020204" pitchFamily="34" charset="0"/>
              </a:rPr>
              <a:t>Liên hệ</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&lt;/div&gt;</a:t>
            </a:r>
            <a:r>
              <a:rPr kumimoji="0" lang="en-US" altLang="en-US" sz="2400" b="0" i="0" u="none" strike="noStrike" cap="none" normalizeH="0" baseline="0" dirty="0" smtClean="0">
                <a:ln>
                  <a:noFill/>
                </a:ln>
                <a:solidFill>
                  <a:srgbClr val="CCCCCC"/>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2777A"/>
                </a:solidFill>
                <a:effectLst/>
                <a:latin typeface="Arial" panose="020B0604020202020204" pitchFamily="34" charset="0"/>
                <a:cs typeface="Arial" panose="020B0604020202020204" pitchFamily="34" charset="0"/>
              </a:rPr>
              <a:t>&lt;/div&gt;</a:t>
            </a: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stretch>
            <a:fillRect/>
          </a:stretch>
        </p:blipFill>
        <p:spPr>
          <a:xfrm>
            <a:off x="1221478" y="5625655"/>
            <a:ext cx="2600325" cy="790575"/>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3"/>
          <a:stretch>
            <a:fillRect/>
          </a:stretch>
        </p:blipFill>
        <p:spPr>
          <a:xfrm>
            <a:off x="4542228" y="5625655"/>
            <a:ext cx="2686050" cy="838200"/>
          </a:xfrm>
          <a:prstGeom prst="rect">
            <a:avLst/>
          </a:prstGeom>
          <a:ln>
            <a:noFill/>
          </a:ln>
          <a:effectLst>
            <a:outerShdw blurRad="190500" algn="tl" rotWithShape="0">
              <a:srgbClr val="000000">
                <a:alpha val="70000"/>
              </a:srgbClr>
            </a:outerShdw>
          </a:effectLst>
        </p:spPr>
      </p:pic>
      <p:pic>
        <p:nvPicPr>
          <p:cNvPr id="10" name="Picture 9"/>
          <p:cNvPicPr>
            <a:picLocks noChangeAspect="1"/>
          </p:cNvPicPr>
          <p:nvPr/>
        </p:nvPicPr>
        <p:blipFill>
          <a:blip r:embed="rId4"/>
          <a:stretch>
            <a:fillRect/>
          </a:stretch>
        </p:blipFill>
        <p:spPr>
          <a:xfrm>
            <a:off x="7948703" y="5606605"/>
            <a:ext cx="2886075" cy="8572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90262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84387" y="457199"/>
            <a:ext cx="9629287" cy="4295955"/>
          </a:xfrm>
        </p:spPr>
        <p:txBody>
          <a:bodyPr>
            <a:noAutofit/>
          </a:bodyPr>
          <a:lstStyle/>
          <a:p>
            <a:r>
              <a:rPr lang="en-US" sz="2400" b="1" dirty="0">
                <a:solidFill>
                  <a:schemeClr val="tx1"/>
                </a:solidFill>
                <a:latin typeface="Arial" panose="020B0604020202020204" pitchFamily="34" charset="0"/>
                <a:cs typeface="Arial" panose="020B0604020202020204" pitchFamily="34" charset="0"/>
              </a:rPr>
              <a:t>7</a:t>
            </a:r>
            <a:r>
              <a:rPr lang="en-US" sz="2400" b="1" dirty="0" smtClean="0">
                <a:solidFill>
                  <a:schemeClr val="tx1"/>
                </a:solidFill>
                <a:latin typeface="Arial" panose="020B0604020202020204" pitchFamily="34" charset="0"/>
                <a:cs typeface="Arial" panose="020B0604020202020204" pitchFamily="34" charset="0"/>
              </a:rPr>
              <a:t>. Navbar</a:t>
            </a:r>
            <a:br>
              <a:rPr lang="en-US" sz="2400" b="1" dirty="0" smtClean="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Là thành phần giúp tạo thanh menu </a:t>
            </a:r>
            <a:r>
              <a:rPr lang="en-US" sz="2400" dirty="0">
                <a:solidFill>
                  <a:schemeClr val="tx1"/>
                </a:solidFill>
                <a:latin typeface="Arial" panose="020B0604020202020204" pitchFamily="34" charset="0"/>
                <a:cs typeface="Arial" panose="020B0604020202020204" pitchFamily="34" charset="0"/>
              </a:rPr>
              <a:t>đa cấp với hiệu ứng </a:t>
            </a:r>
            <a:r>
              <a:rPr lang="en-US" sz="2400" dirty="0" smtClean="0">
                <a:solidFill>
                  <a:schemeClr val="tx1"/>
                </a:solidFill>
                <a:latin typeface="Arial" panose="020B0604020202020204" pitchFamily="34" charset="0"/>
                <a:cs typeface="Arial" panose="020B0604020202020204" pitchFamily="34" charset="0"/>
              </a:rPr>
              <a:t>hover. Phần trước, chúng ta đã viết cách tạo 1 menu đơn giản. Navbar sẽ làm một menu phức tạp hơn.</a:t>
            </a:r>
            <a:br>
              <a:rPr lang="en-US" sz="2400"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r>
            <a:br>
              <a:rPr lang="en-US" sz="2400" dirty="0" smtClean="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	</a:t>
            </a:r>
            <a:r>
              <a:rPr lang="en-US" sz="2400" b="1" dirty="0" smtClean="0">
                <a:solidFill>
                  <a:srgbClr val="C00000"/>
                </a:solidFill>
                <a:latin typeface="Arial" panose="020B0604020202020204" pitchFamily="34" charset="0"/>
                <a:cs typeface="Arial" panose="020B0604020202020204" pitchFamily="34" charset="0"/>
              </a:rPr>
              <a:t>navbar-brand:</a:t>
            </a:r>
            <a:r>
              <a:rPr lang="en-US" sz="2400" b="1" dirty="0" smtClean="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Tiêu đề của menu.</a:t>
            </a:r>
            <a:br>
              <a:rPr lang="en-US" sz="2400" dirty="0" smtClean="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	</a:t>
            </a:r>
            <a:r>
              <a:rPr lang="en-US" sz="2400" b="1" dirty="0" smtClean="0">
                <a:solidFill>
                  <a:schemeClr val="accent4">
                    <a:lumMod val="50000"/>
                  </a:schemeClr>
                </a:solidFill>
                <a:latin typeface="Arial" panose="020B0604020202020204" pitchFamily="34" charset="0"/>
                <a:cs typeface="Arial" panose="020B0604020202020204" pitchFamily="34" charset="0"/>
              </a:rPr>
              <a:t>navbar-nav: </a:t>
            </a:r>
            <a:r>
              <a:rPr lang="en-US" sz="2400" dirty="0" smtClean="0">
                <a:solidFill>
                  <a:schemeClr val="tx1"/>
                </a:solidFill>
                <a:latin typeface="Arial" panose="020B0604020202020204" pitchFamily="34" charset="0"/>
                <a:cs typeface="Arial" panose="020B0604020202020204" pitchFamily="34" charset="0"/>
              </a:rPr>
              <a:t>Phần menu chính. </a:t>
            </a:r>
            <a:br>
              <a:rPr lang="en-US" sz="2400" dirty="0" smtClean="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	</a:t>
            </a:r>
            <a:r>
              <a:rPr lang="en-US" sz="2400" b="1" dirty="0" smtClean="0">
                <a:solidFill>
                  <a:schemeClr val="tx1"/>
                </a:solidFill>
                <a:latin typeface="Arial" panose="020B0604020202020204" pitchFamily="34" charset="0"/>
                <a:cs typeface="Arial" panose="020B0604020202020204" pitchFamily="34" charset="0"/>
              </a:rPr>
              <a:t>form-inline: </a:t>
            </a:r>
            <a:r>
              <a:rPr lang="en-US" sz="2400" dirty="0" smtClean="0">
                <a:solidFill>
                  <a:schemeClr val="tx1"/>
                </a:solidFill>
                <a:latin typeface="Arial" panose="020B0604020202020204" pitchFamily="34" charset="0"/>
                <a:cs typeface="Arial" panose="020B0604020202020204" pitchFamily="34" charset="0"/>
              </a:rPr>
              <a:t>Đặt các thành phần và điều khiển biểu mẫu khác nhau trong thanh điều hướng với form-inline</a:t>
            </a:r>
            <a:br>
              <a:rPr lang="en-US" sz="2400" dirty="0" smtClean="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	</a:t>
            </a:r>
            <a:r>
              <a:rPr lang="en-US" sz="2400" b="1" dirty="0" smtClean="0">
                <a:solidFill>
                  <a:srgbClr val="CC9900"/>
                </a:solidFill>
                <a:latin typeface="Arial" panose="020B0604020202020204" pitchFamily="34" charset="0"/>
                <a:cs typeface="Arial" panose="020B0604020202020204" pitchFamily="34" charset="0"/>
              </a:rPr>
              <a:t>collapse navbar-collapse</a:t>
            </a:r>
            <a:r>
              <a:rPr lang="en-US" sz="2400" b="1" dirty="0" smtClean="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để nhóm và ẩn nội dung thanh điều hướng (navbar), biến đổi responsive theo loại màn hình.</a:t>
            </a:r>
            <a:endParaRPr lang="en-US" sz="2400" dirty="0">
              <a:solidFill>
                <a:schemeClr val="tx1"/>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341997" y="4937911"/>
            <a:ext cx="8114065" cy="143667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36187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0550" y="267419"/>
            <a:ext cx="11346611" cy="6247864"/>
          </a:xfrm>
          <a:prstGeom prst="rect">
            <a:avLst/>
          </a:prstGeom>
        </p:spPr>
        <p:txBody>
          <a:bodyPr wrap="square">
            <a:spAutoFit/>
          </a:bodyPr>
          <a:lstStyle/>
          <a:p>
            <a:r>
              <a:rPr lang="en-US" sz="2000" b="1" dirty="0" smtClean="0">
                <a:latin typeface="Arial" panose="020B0604020202020204" pitchFamily="34" charset="0"/>
                <a:cs typeface="Arial" panose="020B0604020202020204" pitchFamily="34" charset="0"/>
              </a:rPr>
              <a:t>Ví dụ:</a:t>
            </a:r>
          </a:p>
          <a:p>
            <a:r>
              <a:rPr lang="en-US" sz="2000" dirty="0" smtClean="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nav </a:t>
            </a:r>
            <a:r>
              <a:rPr lang="en-US" sz="2000" dirty="0">
                <a:solidFill>
                  <a:srgbClr val="7F007F"/>
                </a:solidFill>
                <a:latin typeface="Arial" panose="020B0604020202020204" pitchFamily="34" charset="0"/>
                <a:cs typeface="Arial" panose="020B0604020202020204" pitchFamily="34" charset="0"/>
              </a:rPr>
              <a:t>class</a:t>
            </a:r>
            <a:r>
              <a:rPr lang="en-US" sz="2000"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"navbar navbar-expand-lg navbar-light bg-light"</a:t>
            </a:r>
            <a:r>
              <a:rPr lang="en-US" sz="2000" i="1" dirty="0">
                <a:solidFill>
                  <a:srgbClr val="008080"/>
                </a:solidFill>
                <a:latin typeface="Arial" panose="020B0604020202020204" pitchFamily="34" charset="0"/>
                <a:cs typeface="Arial" panose="020B0604020202020204" pitchFamily="34" charset="0"/>
              </a:rPr>
              <a:t>&gt;</a:t>
            </a:r>
          </a:p>
          <a:p>
            <a:r>
              <a:rPr lang="en-US" sz="2000" dirty="0">
                <a:solidFill>
                  <a:srgbClr val="000000"/>
                </a:solidFill>
                <a:latin typeface="Arial" panose="020B0604020202020204" pitchFamily="34" charset="0"/>
                <a:cs typeface="Arial" panose="020B0604020202020204" pitchFamily="34" charset="0"/>
              </a:rPr>
              <a:t>  </a:t>
            </a:r>
            <a:r>
              <a:rPr lang="en-US" sz="2000" dirty="0" smtClean="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a </a:t>
            </a:r>
            <a:r>
              <a:rPr lang="en-US" sz="2000" dirty="0">
                <a:solidFill>
                  <a:srgbClr val="7F007F"/>
                </a:solidFill>
                <a:latin typeface="Arial" panose="020B0604020202020204" pitchFamily="34" charset="0"/>
                <a:cs typeface="Arial" panose="020B0604020202020204" pitchFamily="34" charset="0"/>
              </a:rPr>
              <a:t>class</a:t>
            </a:r>
            <a:r>
              <a:rPr lang="en-US" sz="2000"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a:t>
            </a:r>
            <a:r>
              <a:rPr lang="en-US" sz="2000" b="1" i="1" dirty="0">
                <a:solidFill>
                  <a:srgbClr val="C00000"/>
                </a:solidFill>
                <a:latin typeface="Arial" panose="020B0604020202020204" pitchFamily="34" charset="0"/>
                <a:cs typeface="Arial" panose="020B0604020202020204" pitchFamily="34" charset="0"/>
              </a:rPr>
              <a:t>navbar-brand</a:t>
            </a:r>
            <a:r>
              <a:rPr lang="en-US" sz="2000" i="1" dirty="0">
                <a:solidFill>
                  <a:srgbClr val="2A00FF"/>
                </a:solidFill>
                <a:latin typeface="Arial" panose="020B0604020202020204" pitchFamily="34" charset="0"/>
                <a:cs typeface="Arial" panose="020B0604020202020204" pitchFamily="34" charset="0"/>
              </a:rPr>
              <a:t>" </a:t>
            </a:r>
            <a:r>
              <a:rPr lang="en-US" sz="2000" i="1" dirty="0">
                <a:solidFill>
                  <a:srgbClr val="7F007F"/>
                </a:solidFill>
                <a:latin typeface="Arial" panose="020B0604020202020204" pitchFamily="34" charset="0"/>
                <a:cs typeface="Arial" panose="020B0604020202020204" pitchFamily="34" charset="0"/>
              </a:rPr>
              <a:t>href</a:t>
            </a:r>
            <a:r>
              <a:rPr lang="en-US" sz="2000" i="1"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a:t>
            </a:r>
            <a:r>
              <a:rPr lang="en-US" sz="2000" i="1" dirty="0">
                <a:solidFill>
                  <a:srgbClr val="008080"/>
                </a:solidFill>
                <a:latin typeface="Arial" panose="020B0604020202020204" pitchFamily="34" charset="0"/>
                <a:cs typeface="Arial" panose="020B0604020202020204" pitchFamily="34" charset="0"/>
              </a:rPr>
              <a:t>&gt;</a:t>
            </a:r>
            <a:r>
              <a:rPr lang="en-US" sz="2000" dirty="0">
                <a:solidFill>
                  <a:srgbClr val="000000"/>
                </a:solidFill>
                <a:latin typeface="Arial" panose="020B0604020202020204" pitchFamily="34" charset="0"/>
                <a:cs typeface="Arial" panose="020B0604020202020204" pitchFamily="34" charset="0"/>
              </a:rPr>
              <a:t>Navbar</a:t>
            </a:r>
            <a:r>
              <a:rPr lang="en-US" sz="2000" dirty="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a</a:t>
            </a:r>
            <a:r>
              <a:rPr lang="en-US" sz="2000" dirty="0">
                <a:solidFill>
                  <a:srgbClr val="008080"/>
                </a:solidFill>
                <a:latin typeface="Arial" panose="020B0604020202020204" pitchFamily="34" charset="0"/>
                <a:cs typeface="Arial" panose="020B0604020202020204" pitchFamily="34" charset="0"/>
              </a:rPr>
              <a:t>&gt;</a:t>
            </a:r>
          </a:p>
          <a:p>
            <a:r>
              <a:rPr lang="en-US" sz="2000" dirty="0">
                <a:solidFill>
                  <a:srgbClr val="000000"/>
                </a:solidFill>
                <a:latin typeface="Arial" panose="020B0604020202020204" pitchFamily="34" charset="0"/>
                <a:cs typeface="Arial" panose="020B0604020202020204" pitchFamily="34" charset="0"/>
              </a:rPr>
              <a:t>  </a:t>
            </a:r>
            <a:r>
              <a:rPr lang="en-US" sz="2000" dirty="0" smtClean="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button </a:t>
            </a:r>
            <a:r>
              <a:rPr lang="en-US" sz="2000" dirty="0">
                <a:solidFill>
                  <a:srgbClr val="7F007F"/>
                </a:solidFill>
                <a:latin typeface="Arial" panose="020B0604020202020204" pitchFamily="34" charset="0"/>
                <a:cs typeface="Arial" panose="020B0604020202020204" pitchFamily="34" charset="0"/>
              </a:rPr>
              <a:t>class</a:t>
            </a:r>
            <a:r>
              <a:rPr lang="en-US" sz="2000"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"navbar-toggler" </a:t>
            </a:r>
            <a:r>
              <a:rPr lang="en-US" sz="2000" i="1" dirty="0">
                <a:solidFill>
                  <a:srgbClr val="7F007F"/>
                </a:solidFill>
                <a:latin typeface="Arial" panose="020B0604020202020204" pitchFamily="34" charset="0"/>
                <a:cs typeface="Arial" panose="020B0604020202020204" pitchFamily="34" charset="0"/>
              </a:rPr>
              <a:t>type</a:t>
            </a:r>
            <a:r>
              <a:rPr lang="en-US" sz="2000" i="1"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"button" </a:t>
            </a:r>
            <a:r>
              <a:rPr lang="en-US" sz="2000" i="1" dirty="0">
                <a:solidFill>
                  <a:srgbClr val="7F007F"/>
                </a:solidFill>
                <a:latin typeface="Arial" panose="020B0604020202020204" pitchFamily="34" charset="0"/>
                <a:cs typeface="Arial" panose="020B0604020202020204" pitchFamily="34" charset="0"/>
              </a:rPr>
              <a:t>data-toggle</a:t>
            </a:r>
            <a:r>
              <a:rPr lang="en-US" sz="2000" i="1"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"collapse" </a:t>
            </a:r>
            <a:r>
              <a:rPr lang="en-US" sz="2000" i="1" dirty="0">
                <a:solidFill>
                  <a:srgbClr val="7F007F"/>
                </a:solidFill>
                <a:latin typeface="Arial" panose="020B0604020202020204" pitchFamily="34" charset="0"/>
                <a:cs typeface="Arial" panose="020B0604020202020204" pitchFamily="34" charset="0"/>
              </a:rPr>
              <a:t>data-target</a:t>
            </a:r>
            <a:r>
              <a:rPr lang="en-US" sz="2000" i="1"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"#navbarSupportedContent" </a:t>
            </a:r>
            <a:r>
              <a:rPr lang="en-US" sz="2000" i="1" dirty="0">
                <a:solidFill>
                  <a:srgbClr val="7F007F"/>
                </a:solidFill>
                <a:latin typeface="Arial" panose="020B0604020202020204" pitchFamily="34" charset="0"/>
                <a:cs typeface="Arial" panose="020B0604020202020204" pitchFamily="34" charset="0"/>
              </a:rPr>
              <a:t>aria-controls</a:t>
            </a:r>
            <a:r>
              <a:rPr lang="en-US" sz="2000" i="1"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"navbarSupportedContent" </a:t>
            </a:r>
            <a:r>
              <a:rPr lang="en-US" sz="2000" i="1" dirty="0">
                <a:solidFill>
                  <a:srgbClr val="7F007F"/>
                </a:solidFill>
                <a:latin typeface="Arial" panose="020B0604020202020204" pitchFamily="34" charset="0"/>
                <a:cs typeface="Arial" panose="020B0604020202020204" pitchFamily="34" charset="0"/>
              </a:rPr>
              <a:t>aria-expanded</a:t>
            </a:r>
            <a:r>
              <a:rPr lang="en-US" sz="2000" i="1"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"false" </a:t>
            </a:r>
            <a:r>
              <a:rPr lang="en-US" sz="2000" i="1" dirty="0">
                <a:solidFill>
                  <a:srgbClr val="7F007F"/>
                </a:solidFill>
                <a:latin typeface="Arial" panose="020B0604020202020204" pitchFamily="34" charset="0"/>
                <a:cs typeface="Arial" panose="020B0604020202020204" pitchFamily="34" charset="0"/>
              </a:rPr>
              <a:t>aria-label</a:t>
            </a:r>
            <a:r>
              <a:rPr lang="en-US" sz="2000" i="1"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"Toggle navigation</a:t>
            </a:r>
            <a:r>
              <a:rPr lang="en-US" sz="2000" i="1" dirty="0" smtClean="0">
                <a:solidFill>
                  <a:srgbClr val="2A00FF"/>
                </a:solidFill>
                <a:latin typeface="Arial" panose="020B0604020202020204" pitchFamily="34" charset="0"/>
                <a:cs typeface="Arial" panose="020B0604020202020204" pitchFamily="34" charset="0"/>
              </a:rPr>
              <a:t>"</a:t>
            </a:r>
            <a:r>
              <a:rPr lang="en-US" sz="2000" i="1" dirty="0" smtClean="0">
                <a:solidFill>
                  <a:srgbClr val="008080"/>
                </a:solidFill>
                <a:latin typeface="Arial" panose="020B0604020202020204" pitchFamily="34" charset="0"/>
                <a:cs typeface="Arial" panose="020B0604020202020204" pitchFamily="34" charset="0"/>
              </a:rPr>
              <a:t>&gt;</a:t>
            </a:r>
            <a:r>
              <a:rPr lang="en-US" sz="2000" dirty="0" smtClean="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span </a:t>
            </a:r>
            <a:r>
              <a:rPr lang="en-US" sz="2000" dirty="0">
                <a:solidFill>
                  <a:srgbClr val="7F007F"/>
                </a:solidFill>
                <a:latin typeface="Arial" panose="020B0604020202020204" pitchFamily="34" charset="0"/>
                <a:cs typeface="Arial" panose="020B0604020202020204" pitchFamily="34" charset="0"/>
              </a:rPr>
              <a:t>class</a:t>
            </a:r>
            <a:r>
              <a:rPr lang="en-US" sz="2000"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"navbar-toggler-icon"</a:t>
            </a:r>
            <a:r>
              <a:rPr lang="en-US" sz="2000" i="1" dirty="0">
                <a:solidFill>
                  <a:srgbClr val="008080"/>
                </a:solidFill>
                <a:latin typeface="Arial" panose="020B0604020202020204" pitchFamily="34" charset="0"/>
                <a:cs typeface="Arial" panose="020B0604020202020204" pitchFamily="34" charset="0"/>
              </a:rPr>
              <a:t>&gt;&lt;/</a:t>
            </a:r>
            <a:r>
              <a:rPr lang="en-US" sz="2000" i="1" dirty="0">
                <a:solidFill>
                  <a:srgbClr val="3F7F7F"/>
                </a:solidFill>
                <a:latin typeface="Arial" panose="020B0604020202020204" pitchFamily="34" charset="0"/>
                <a:cs typeface="Arial" panose="020B0604020202020204" pitchFamily="34" charset="0"/>
              </a:rPr>
              <a:t>span</a:t>
            </a:r>
            <a:r>
              <a:rPr lang="en-US" sz="2000" i="1" dirty="0" smtClean="0">
                <a:solidFill>
                  <a:srgbClr val="008080"/>
                </a:solidFill>
                <a:latin typeface="Arial" panose="020B0604020202020204" pitchFamily="34" charset="0"/>
                <a:cs typeface="Arial" panose="020B0604020202020204" pitchFamily="34" charset="0"/>
              </a:rPr>
              <a:t>&gt;</a:t>
            </a:r>
          </a:p>
          <a:p>
            <a:r>
              <a:rPr lang="en-US" sz="2000" i="1" dirty="0">
                <a:solidFill>
                  <a:srgbClr val="008080"/>
                </a:solidFill>
                <a:latin typeface="Arial" panose="020B0604020202020204" pitchFamily="34" charset="0"/>
                <a:cs typeface="Arial" panose="020B0604020202020204" pitchFamily="34" charset="0"/>
              </a:rPr>
              <a:t> </a:t>
            </a:r>
            <a:r>
              <a:rPr lang="en-US" sz="2000" i="1" dirty="0" smtClean="0">
                <a:solidFill>
                  <a:srgbClr val="008080"/>
                </a:solidFill>
                <a:latin typeface="Arial" panose="020B0604020202020204" pitchFamily="34" charset="0"/>
                <a:cs typeface="Arial" panose="020B0604020202020204" pitchFamily="34" charset="0"/>
              </a:rPr>
              <a:t> </a:t>
            </a:r>
            <a:r>
              <a:rPr lang="en-US" sz="2000" dirty="0" smtClean="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button</a:t>
            </a:r>
            <a:r>
              <a:rPr lang="en-US" sz="2000" dirty="0">
                <a:solidFill>
                  <a:srgbClr val="008080"/>
                </a:solidFill>
                <a:latin typeface="Arial" panose="020B0604020202020204" pitchFamily="34" charset="0"/>
                <a:cs typeface="Arial" panose="020B0604020202020204" pitchFamily="34" charset="0"/>
              </a:rPr>
              <a:t>&gt;</a:t>
            </a:r>
          </a:p>
          <a:p>
            <a:r>
              <a:rPr lang="en-US" sz="2000" dirty="0">
                <a:solidFill>
                  <a:srgbClr val="000000"/>
                </a:solidFill>
                <a:latin typeface="Arial" panose="020B0604020202020204" pitchFamily="34" charset="0"/>
                <a:cs typeface="Arial" panose="020B0604020202020204" pitchFamily="34" charset="0"/>
              </a:rPr>
              <a:t>  </a:t>
            </a:r>
            <a:r>
              <a:rPr lang="en-US" sz="2000" dirty="0" smtClean="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div </a:t>
            </a:r>
            <a:r>
              <a:rPr lang="en-US" sz="2000" dirty="0">
                <a:solidFill>
                  <a:srgbClr val="7F007F"/>
                </a:solidFill>
                <a:latin typeface="Arial" panose="020B0604020202020204" pitchFamily="34" charset="0"/>
                <a:cs typeface="Arial" panose="020B0604020202020204" pitchFamily="34" charset="0"/>
              </a:rPr>
              <a:t>class</a:t>
            </a:r>
            <a:r>
              <a:rPr lang="en-US" sz="2000"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a:t>
            </a:r>
            <a:r>
              <a:rPr lang="en-US" sz="2000" b="1" i="1" dirty="0">
                <a:solidFill>
                  <a:srgbClr val="CC9900"/>
                </a:solidFill>
                <a:latin typeface="Arial" panose="020B0604020202020204" pitchFamily="34" charset="0"/>
                <a:cs typeface="Arial" panose="020B0604020202020204" pitchFamily="34" charset="0"/>
              </a:rPr>
              <a:t>collapse navbar-collapse</a:t>
            </a:r>
            <a:r>
              <a:rPr lang="en-US" sz="2000" i="1" dirty="0">
                <a:solidFill>
                  <a:srgbClr val="2A00FF"/>
                </a:solidFill>
                <a:latin typeface="Arial" panose="020B0604020202020204" pitchFamily="34" charset="0"/>
                <a:cs typeface="Arial" panose="020B0604020202020204" pitchFamily="34" charset="0"/>
              </a:rPr>
              <a:t>" </a:t>
            </a:r>
            <a:r>
              <a:rPr lang="en-US" sz="2000" i="1" dirty="0">
                <a:solidFill>
                  <a:srgbClr val="7F007F"/>
                </a:solidFill>
                <a:latin typeface="Arial" panose="020B0604020202020204" pitchFamily="34" charset="0"/>
                <a:cs typeface="Arial" panose="020B0604020202020204" pitchFamily="34" charset="0"/>
              </a:rPr>
              <a:t>id</a:t>
            </a:r>
            <a:r>
              <a:rPr lang="en-US" sz="2000" i="1"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"navbarSupportedContent"</a:t>
            </a:r>
            <a:r>
              <a:rPr lang="en-US" sz="2000" i="1" dirty="0">
                <a:solidFill>
                  <a:srgbClr val="008080"/>
                </a:solidFill>
                <a:latin typeface="Arial" panose="020B0604020202020204" pitchFamily="34" charset="0"/>
                <a:cs typeface="Arial" panose="020B0604020202020204" pitchFamily="34" charset="0"/>
              </a:rPr>
              <a:t>&gt;</a:t>
            </a:r>
          </a:p>
          <a:p>
            <a:r>
              <a:rPr lang="en-US" sz="2000" dirty="0">
                <a:solidFill>
                  <a:srgbClr val="000000"/>
                </a:solidFill>
                <a:latin typeface="Arial" panose="020B0604020202020204" pitchFamily="34" charset="0"/>
                <a:cs typeface="Arial" panose="020B0604020202020204" pitchFamily="34" charset="0"/>
              </a:rPr>
              <a:t>    </a:t>
            </a:r>
            <a:r>
              <a:rPr lang="en-US" sz="2000" dirty="0" smtClean="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ul </a:t>
            </a:r>
            <a:r>
              <a:rPr lang="en-US" sz="2000" dirty="0">
                <a:solidFill>
                  <a:srgbClr val="7F007F"/>
                </a:solidFill>
                <a:latin typeface="Arial" panose="020B0604020202020204" pitchFamily="34" charset="0"/>
                <a:cs typeface="Arial" panose="020B0604020202020204" pitchFamily="34" charset="0"/>
              </a:rPr>
              <a:t>class</a:t>
            </a:r>
            <a:r>
              <a:rPr lang="en-US" sz="2000"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a:t>
            </a:r>
            <a:r>
              <a:rPr lang="en-US" sz="2000" b="1" i="1" dirty="0">
                <a:solidFill>
                  <a:schemeClr val="accent4">
                    <a:lumMod val="50000"/>
                  </a:schemeClr>
                </a:solidFill>
                <a:latin typeface="Arial" panose="020B0604020202020204" pitchFamily="34" charset="0"/>
                <a:cs typeface="Arial" panose="020B0604020202020204" pitchFamily="34" charset="0"/>
              </a:rPr>
              <a:t>navbar-nav</a:t>
            </a:r>
            <a:r>
              <a:rPr lang="en-US" sz="2000" i="1" dirty="0">
                <a:solidFill>
                  <a:srgbClr val="2A00FF"/>
                </a:solidFill>
                <a:latin typeface="Arial" panose="020B0604020202020204" pitchFamily="34" charset="0"/>
                <a:cs typeface="Arial" panose="020B0604020202020204" pitchFamily="34" charset="0"/>
              </a:rPr>
              <a:t> mr-auto"</a:t>
            </a:r>
            <a:r>
              <a:rPr lang="en-US" sz="2000" i="1" dirty="0">
                <a:solidFill>
                  <a:srgbClr val="008080"/>
                </a:solidFill>
                <a:latin typeface="Arial" panose="020B0604020202020204" pitchFamily="34" charset="0"/>
                <a:cs typeface="Arial" panose="020B0604020202020204" pitchFamily="34" charset="0"/>
              </a:rPr>
              <a:t>&gt;</a:t>
            </a:r>
          </a:p>
          <a:p>
            <a:r>
              <a:rPr lang="en-US" sz="2000" dirty="0">
                <a:solidFill>
                  <a:srgbClr val="000000"/>
                </a:solidFill>
                <a:latin typeface="Arial" panose="020B0604020202020204" pitchFamily="34" charset="0"/>
                <a:cs typeface="Arial" panose="020B0604020202020204" pitchFamily="34" charset="0"/>
              </a:rPr>
              <a:t>      </a:t>
            </a:r>
            <a:r>
              <a:rPr lang="en-US" sz="2000" dirty="0" smtClean="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li </a:t>
            </a:r>
            <a:r>
              <a:rPr lang="en-US" sz="2000" dirty="0">
                <a:solidFill>
                  <a:srgbClr val="7F007F"/>
                </a:solidFill>
                <a:latin typeface="Arial" panose="020B0604020202020204" pitchFamily="34" charset="0"/>
                <a:cs typeface="Arial" panose="020B0604020202020204" pitchFamily="34" charset="0"/>
              </a:rPr>
              <a:t>class</a:t>
            </a:r>
            <a:r>
              <a:rPr lang="en-US" sz="2000"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"nav-item active"</a:t>
            </a:r>
            <a:r>
              <a:rPr lang="en-US" sz="2000" i="1" dirty="0">
                <a:solidFill>
                  <a:srgbClr val="008080"/>
                </a:solidFill>
                <a:latin typeface="Arial" panose="020B0604020202020204" pitchFamily="34" charset="0"/>
                <a:cs typeface="Arial" panose="020B0604020202020204" pitchFamily="34" charset="0"/>
              </a:rPr>
              <a:t>&gt;</a:t>
            </a:r>
          </a:p>
          <a:p>
            <a:r>
              <a:rPr lang="en-US" sz="2000" dirty="0">
                <a:solidFill>
                  <a:srgbClr val="000000"/>
                </a:solidFill>
                <a:latin typeface="Arial" panose="020B0604020202020204" pitchFamily="34" charset="0"/>
                <a:cs typeface="Arial" panose="020B0604020202020204" pitchFamily="34" charset="0"/>
              </a:rPr>
              <a:t>        </a:t>
            </a:r>
            <a:r>
              <a:rPr lang="en-US" sz="2000" dirty="0" smtClean="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a </a:t>
            </a:r>
            <a:r>
              <a:rPr lang="en-US" sz="2000" dirty="0">
                <a:solidFill>
                  <a:srgbClr val="7F007F"/>
                </a:solidFill>
                <a:latin typeface="Arial" panose="020B0604020202020204" pitchFamily="34" charset="0"/>
                <a:cs typeface="Arial" panose="020B0604020202020204" pitchFamily="34" charset="0"/>
              </a:rPr>
              <a:t>class</a:t>
            </a:r>
            <a:r>
              <a:rPr lang="en-US" sz="2000"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"nav-link" </a:t>
            </a:r>
            <a:r>
              <a:rPr lang="en-US" sz="2000" i="1" dirty="0">
                <a:solidFill>
                  <a:srgbClr val="7F007F"/>
                </a:solidFill>
                <a:latin typeface="Arial" panose="020B0604020202020204" pitchFamily="34" charset="0"/>
                <a:cs typeface="Arial" panose="020B0604020202020204" pitchFamily="34" charset="0"/>
              </a:rPr>
              <a:t>href</a:t>
            </a:r>
            <a:r>
              <a:rPr lang="en-US" sz="2000" i="1"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a:t>
            </a:r>
            <a:r>
              <a:rPr lang="en-US" sz="2000" i="1" dirty="0">
                <a:solidFill>
                  <a:srgbClr val="008080"/>
                </a:solidFill>
                <a:latin typeface="Arial" panose="020B0604020202020204" pitchFamily="34" charset="0"/>
                <a:cs typeface="Arial" panose="020B0604020202020204" pitchFamily="34" charset="0"/>
              </a:rPr>
              <a:t>&gt;</a:t>
            </a:r>
            <a:r>
              <a:rPr lang="en-US" sz="2000" dirty="0">
                <a:solidFill>
                  <a:srgbClr val="000000"/>
                </a:solidFill>
                <a:latin typeface="Arial" panose="020B0604020202020204" pitchFamily="34" charset="0"/>
                <a:cs typeface="Arial" panose="020B0604020202020204" pitchFamily="34" charset="0"/>
              </a:rPr>
              <a:t>Trang chủ</a:t>
            </a:r>
            <a:r>
              <a:rPr lang="en-US" sz="2000" dirty="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span </a:t>
            </a:r>
            <a:r>
              <a:rPr lang="en-US" sz="2000" dirty="0">
                <a:solidFill>
                  <a:srgbClr val="7F007F"/>
                </a:solidFill>
                <a:latin typeface="Arial" panose="020B0604020202020204" pitchFamily="34" charset="0"/>
                <a:cs typeface="Arial" panose="020B0604020202020204" pitchFamily="34" charset="0"/>
              </a:rPr>
              <a:t>class</a:t>
            </a:r>
            <a:r>
              <a:rPr lang="en-US" sz="2000" dirty="0">
                <a:solidFill>
                  <a:srgbClr val="000000"/>
                </a:solidFill>
                <a:latin typeface="Arial" panose="020B0604020202020204" pitchFamily="34" charset="0"/>
                <a:cs typeface="Arial" panose="020B0604020202020204" pitchFamily="34" charset="0"/>
              </a:rPr>
              <a:t>=</a:t>
            </a:r>
            <a:r>
              <a:rPr lang="en-US" sz="2000" dirty="0">
                <a:solidFill>
                  <a:srgbClr val="2A00FF"/>
                </a:solidFill>
                <a:latin typeface="Arial" panose="020B0604020202020204" pitchFamily="34" charset="0"/>
                <a:cs typeface="Arial" panose="020B0604020202020204" pitchFamily="34" charset="0"/>
              </a:rPr>
              <a:t>"sr-only"</a:t>
            </a:r>
            <a:r>
              <a:rPr lang="en-US" sz="2000" dirty="0">
                <a:solidFill>
                  <a:srgbClr val="008080"/>
                </a:solidFill>
                <a:latin typeface="Arial" panose="020B0604020202020204" pitchFamily="34" charset="0"/>
                <a:cs typeface="Arial" panose="020B0604020202020204" pitchFamily="34" charset="0"/>
              </a:rPr>
              <a:t>&gt;</a:t>
            </a:r>
            <a:r>
              <a:rPr lang="en-US" sz="2000" dirty="0">
                <a:solidFill>
                  <a:srgbClr val="000000"/>
                </a:solidFill>
                <a:latin typeface="Arial" panose="020B0604020202020204" pitchFamily="34" charset="0"/>
                <a:cs typeface="Arial" panose="020B0604020202020204" pitchFamily="34" charset="0"/>
              </a:rPr>
              <a:t>(current)</a:t>
            </a:r>
            <a:r>
              <a:rPr lang="en-US" sz="2000" dirty="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span</a:t>
            </a:r>
            <a:r>
              <a:rPr lang="en-US" sz="2000" dirty="0">
                <a:solidFill>
                  <a:srgbClr val="008080"/>
                </a:solidFill>
                <a:latin typeface="Arial" panose="020B0604020202020204" pitchFamily="34" charset="0"/>
                <a:cs typeface="Arial" panose="020B0604020202020204" pitchFamily="34" charset="0"/>
              </a:rPr>
              <a:t>&gt;&lt;/</a:t>
            </a:r>
            <a:r>
              <a:rPr lang="en-US" sz="2000" dirty="0">
                <a:solidFill>
                  <a:srgbClr val="3F7F7F"/>
                </a:solidFill>
                <a:latin typeface="Arial" panose="020B0604020202020204" pitchFamily="34" charset="0"/>
                <a:cs typeface="Arial" panose="020B0604020202020204" pitchFamily="34" charset="0"/>
              </a:rPr>
              <a:t>a</a:t>
            </a:r>
            <a:r>
              <a:rPr lang="en-US" sz="2000" dirty="0">
                <a:solidFill>
                  <a:srgbClr val="008080"/>
                </a:solidFill>
                <a:latin typeface="Arial" panose="020B0604020202020204" pitchFamily="34" charset="0"/>
                <a:cs typeface="Arial" panose="020B0604020202020204" pitchFamily="34" charset="0"/>
              </a:rPr>
              <a:t>&gt;</a:t>
            </a:r>
          </a:p>
          <a:p>
            <a:r>
              <a:rPr lang="en-US" sz="2000" dirty="0">
                <a:solidFill>
                  <a:srgbClr val="000000"/>
                </a:solidFill>
                <a:latin typeface="Arial" panose="020B0604020202020204" pitchFamily="34" charset="0"/>
                <a:cs typeface="Arial" panose="020B0604020202020204" pitchFamily="34" charset="0"/>
              </a:rPr>
              <a:t>     </a:t>
            </a:r>
            <a:r>
              <a:rPr lang="en-US" sz="2000" dirty="0" smtClean="0">
                <a:solidFill>
                  <a:srgbClr val="000000"/>
                </a:solidFill>
                <a:latin typeface="Arial" panose="020B0604020202020204" pitchFamily="34" charset="0"/>
                <a:cs typeface="Arial" panose="020B0604020202020204" pitchFamily="34" charset="0"/>
              </a:rPr>
              <a:t> </a:t>
            </a:r>
            <a:r>
              <a:rPr lang="en-US" sz="2000" dirty="0" smtClean="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li</a:t>
            </a:r>
            <a:r>
              <a:rPr lang="en-US" sz="2000" dirty="0">
                <a:solidFill>
                  <a:srgbClr val="008080"/>
                </a:solidFill>
                <a:latin typeface="Arial" panose="020B0604020202020204" pitchFamily="34" charset="0"/>
                <a:cs typeface="Arial" panose="020B0604020202020204" pitchFamily="34" charset="0"/>
              </a:rPr>
              <a:t>&gt;</a:t>
            </a:r>
          </a:p>
          <a:p>
            <a:r>
              <a:rPr lang="en-US" sz="2000" dirty="0">
                <a:solidFill>
                  <a:srgbClr val="000000"/>
                </a:solidFill>
                <a:latin typeface="Arial" panose="020B0604020202020204" pitchFamily="34" charset="0"/>
                <a:cs typeface="Arial" panose="020B0604020202020204" pitchFamily="34" charset="0"/>
              </a:rPr>
              <a:t>    </a:t>
            </a:r>
            <a:r>
              <a:rPr lang="en-US" sz="2000" dirty="0" smtClean="0">
                <a:solidFill>
                  <a:srgbClr val="000000"/>
                </a:solidFill>
                <a:latin typeface="Arial" panose="020B0604020202020204" pitchFamily="34" charset="0"/>
                <a:cs typeface="Arial" panose="020B0604020202020204" pitchFamily="34" charset="0"/>
              </a:rPr>
              <a:t>  </a:t>
            </a:r>
            <a:r>
              <a:rPr lang="en-US" sz="2000" dirty="0" smtClean="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li </a:t>
            </a:r>
            <a:r>
              <a:rPr lang="en-US" sz="2000" dirty="0">
                <a:solidFill>
                  <a:srgbClr val="7F007F"/>
                </a:solidFill>
                <a:latin typeface="Arial" panose="020B0604020202020204" pitchFamily="34" charset="0"/>
                <a:cs typeface="Arial" panose="020B0604020202020204" pitchFamily="34" charset="0"/>
              </a:rPr>
              <a:t>class</a:t>
            </a:r>
            <a:r>
              <a:rPr lang="en-US" sz="2000"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"nav-item</a:t>
            </a:r>
            <a:r>
              <a:rPr lang="en-US" sz="2000" i="1" dirty="0" smtClean="0">
                <a:solidFill>
                  <a:srgbClr val="2A00FF"/>
                </a:solidFill>
                <a:latin typeface="Arial" panose="020B0604020202020204" pitchFamily="34" charset="0"/>
                <a:cs typeface="Arial" panose="020B0604020202020204" pitchFamily="34" charset="0"/>
              </a:rPr>
              <a:t>"</a:t>
            </a:r>
            <a:r>
              <a:rPr lang="en-US" sz="2000" i="1" dirty="0" smtClean="0">
                <a:solidFill>
                  <a:srgbClr val="008080"/>
                </a:solidFill>
                <a:latin typeface="Arial" panose="020B0604020202020204" pitchFamily="34" charset="0"/>
                <a:cs typeface="Arial" panose="020B0604020202020204" pitchFamily="34" charset="0"/>
              </a:rPr>
              <a:t>&gt;</a:t>
            </a:r>
            <a:r>
              <a:rPr lang="vi-VN" sz="2000" dirty="0" smtClean="0">
                <a:solidFill>
                  <a:srgbClr val="008080"/>
                </a:solidFill>
                <a:latin typeface="Arial" panose="020B0604020202020204" pitchFamily="34" charset="0"/>
                <a:cs typeface="Arial" panose="020B0604020202020204" pitchFamily="34" charset="0"/>
              </a:rPr>
              <a:t>&lt;</a:t>
            </a:r>
            <a:r>
              <a:rPr lang="vi-VN" sz="2000" dirty="0">
                <a:solidFill>
                  <a:srgbClr val="3F7F7F"/>
                </a:solidFill>
                <a:latin typeface="Arial" panose="020B0604020202020204" pitchFamily="34" charset="0"/>
                <a:cs typeface="Arial" panose="020B0604020202020204" pitchFamily="34" charset="0"/>
              </a:rPr>
              <a:t>a </a:t>
            </a:r>
            <a:r>
              <a:rPr lang="vi-VN" sz="2000" dirty="0">
                <a:solidFill>
                  <a:srgbClr val="7F007F"/>
                </a:solidFill>
                <a:latin typeface="Arial" panose="020B0604020202020204" pitchFamily="34" charset="0"/>
                <a:cs typeface="Arial" panose="020B0604020202020204" pitchFamily="34" charset="0"/>
              </a:rPr>
              <a:t>class</a:t>
            </a:r>
            <a:r>
              <a:rPr lang="vi-VN" sz="2000" dirty="0">
                <a:solidFill>
                  <a:srgbClr val="000000"/>
                </a:solidFill>
                <a:latin typeface="Arial" panose="020B0604020202020204" pitchFamily="34" charset="0"/>
                <a:cs typeface="Arial" panose="020B0604020202020204" pitchFamily="34" charset="0"/>
              </a:rPr>
              <a:t>=</a:t>
            </a:r>
            <a:r>
              <a:rPr lang="vi-VN" sz="2000" i="1" dirty="0">
                <a:solidFill>
                  <a:srgbClr val="2A00FF"/>
                </a:solidFill>
                <a:latin typeface="Arial" panose="020B0604020202020204" pitchFamily="34" charset="0"/>
                <a:cs typeface="Arial" panose="020B0604020202020204" pitchFamily="34" charset="0"/>
              </a:rPr>
              <a:t>"nav-link" </a:t>
            </a:r>
            <a:r>
              <a:rPr lang="vi-VN" sz="2000" i="1" dirty="0">
                <a:solidFill>
                  <a:srgbClr val="7F007F"/>
                </a:solidFill>
                <a:latin typeface="Arial" panose="020B0604020202020204" pitchFamily="34" charset="0"/>
                <a:cs typeface="Arial" panose="020B0604020202020204" pitchFamily="34" charset="0"/>
              </a:rPr>
              <a:t>href</a:t>
            </a:r>
            <a:r>
              <a:rPr lang="vi-VN" sz="2000" i="1" dirty="0">
                <a:solidFill>
                  <a:srgbClr val="000000"/>
                </a:solidFill>
                <a:latin typeface="Arial" panose="020B0604020202020204" pitchFamily="34" charset="0"/>
                <a:cs typeface="Arial" panose="020B0604020202020204" pitchFamily="34" charset="0"/>
              </a:rPr>
              <a:t>=</a:t>
            </a:r>
            <a:r>
              <a:rPr lang="vi-VN" sz="2000" i="1" dirty="0">
                <a:solidFill>
                  <a:srgbClr val="2A00FF"/>
                </a:solidFill>
                <a:latin typeface="Arial" panose="020B0604020202020204" pitchFamily="34" charset="0"/>
                <a:cs typeface="Arial" panose="020B0604020202020204" pitchFamily="34" charset="0"/>
              </a:rPr>
              <a:t>"#"</a:t>
            </a:r>
            <a:r>
              <a:rPr lang="vi-VN" sz="2000" i="1" dirty="0">
                <a:solidFill>
                  <a:srgbClr val="008080"/>
                </a:solidFill>
                <a:latin typeface="Arial" panose="020B0604020202020204" pitchFamily="34" charset="0"/>
                <a:cs typeface="Arial" panose="020B0604020202020204" pitchFamily="34" charset="0"/>
              </a:rPr>
              <a:t>&gt;</a:t>
            </a:r>
            <a:r>
              <a:rPr lang="vi-VN" sz="2000" dirty="0">
                <a:solidFill>
                  <a:srgbClr val="000000"/>
                </a:solidFill>
                <a:latin typeface="Arial" panose="020B0604020202020204" pitchFamily="34" charset="0"/>
                <a:cs typeface="Arial" panose="020B0604020202020204" pitchFamily="34" charset="0"/>
              </a:rPr>
              <a:t>Hồ sơ</a:t>
            </a:r>
            <a:r>
              <a:rPr lang="vi-VN" sz="2000" dirty="0">
                <a:solidFill>
                  <a:srgbClr val="008080"/>
                </a:solidFill>
                <a:latin typeface="Arial" panose="020B0604020202020204" pitchFamily="34" charset="0"/>
                <a:cs typeface="Arial" panose="020B0604020202020204" pitchFamily="34" charset="0"/>
              </a:rPr>
              <a:t>&lt;/</a:t>
            </a:r>
            <a:r>
              <a:rPr lang="vi-VN" sz="2000" dirty="0">
                <a:solidFill>
                  <a:srgbClr val="3F7F7F"/>
                </a:solidFill>
                <a:latin typeface="Arial" panose="020B0604020202020204" pitchFamily="34" charset="0"/>
                <a:cs typeface="Arial" panose="020B0604020202020204" pitchFamily="34" charset="0"/>
              </a:rPr>
              <a:t>a</a:t>
            </a:r>
            <a:r>
              <a:rPr lang="vi-VN" sz="2000" dirty="0" smtClean="0">
                <a:solidFill>
                  <a:srgbClr val="008080"/>
                </a:solidFill>
                <a:latin typeface="Arial" panose="020B0604020202020204" pitchFamily="34" charset="0"/>
                <a:cs typeface="Arial" panose="020B0604020202020204" pitchFamily="34" charset="0"/>
              </a:rPr>
              <a:t>&gt;</a:t>
            </a:r>
            <a:r>
              <a:rPr lang="en-US" sz="2000" dirty="0" smtClean="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li</a:t>
            </a:r>
            <a:r>
              <a:rPr lang="en-US" sz="2000" dirty="0">
                <a:solidFill>
                  <a:srgbClr val="008080"/>
                </a:solidFill>
                <a:latin typeface="Arial" panose="020B0604020202020204" pitchFamily="34" charset="0"/>
                <a:cs typeface="Arial" panose="020B0604020202020204" pitchFamily="34" charset="0"/>
              </a:rPr>
              <a:t>&gt;</a:t>
            </a:r>
          </a:p>
          <a:p>
            <a:r>
              <a:rPr lang="en-US" sz="2000" dirty="0">
                <a:solidFill>
                  <a:srgbClr val="000000"/>
                </a:solidFill>
                <a:latin typeface="Arial" panose="020B0604020202020204" pitchFamily="34" charset="0"/>
                <a:cs typeface="Arial" panose="020B0604020202020204" pitchFamily="34" charset="0"/>
              </a:rPr>
              <a:t>   </a:t>
            </a:r>
            <a:r>
              <a:rPr lang="en-US" sz="2000" dirty="0" smtClean="0">
                <a:solidFill>
                  <a:srgbClr val="000000"/>
                </a:solidFill>
                <a:latin typeface="Arial" panose="020B0604020202020204" pitchFamily="34" charset="0"/>
                <a:cs typeface="Arial" panose="020B0604020202020204" pitchFamily="34" charset="0"/>
              </a:rPr>
              <a:t> </a:t>
            </a:r>
            <a:r>
              <a:rPr lang="en-US" sz="2000" dirty="0" smtClean="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ul</a:t>
            </a:r>
            <a:r>
              <a:rPr lang="en-US" sz="2000" dirty="0">
                <a:solidFill>
                  <a:srgbClr val="008080"/>
                </a:solidFill>
                <a:latin typeface="Arial" panose="020B0604020202020204" pitchFamily="34" charset="0"/>
                <a:cs typeface="Arial" panose="020B0604020202020204" pitchFamily="34" charset="0"/>
              </a:rPr>
              <a:t>&gt;</a:t>
            </a:r>
          </a:p>
          <a:p>
            <a:r>
              <a:rPr lang="en-US" sz="2000" dirty="0">
                <a:solidFill>
                  <a:srgbClr val="000000"/>
                </a:solidFill>
                <a:latin typeface="Arial" panose="020B0604020202020204" pitchFamily="34" charset="0"/>
                <a:cs typeface="Arial" panose="020B0604020202020204" pitchFamily="34" charset="0"/>
              </a:rPr>
              <a:t>  </a:t>
            </a:r>
            <a:r>
              <a:rPr lang="en-US" sz="2000" dirty="0" smtClean="0">
                <a:solidFill>
                  <a:srgbClr val="000000"/>
                </a:solidFill>
                <a:latin typeface="Arial" panose="020B0604020202020204" pitchFamily="34" charset="0"/>
                <a:cs typeface="Arial" panose="020B0604020202020204" pitchFamily="34" charset="0"/>
              </a:rPr>
              <a:t>  </a:t>
            </a:r>
            <a:r>
              <a:rPr lang="en-US" sz="2000" dirty="0" smtClean="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form </a:t>
            </a:r>
            <a:r>
              <a:rPr lang="en-US" sz="2000" dirty="0">
                <a:solidFill>
                  <a:srgbClr val="7F007F"/>
                </a:solidFill>
                <a:latin typeface="Arial" panose="020B0604020202020204" pitchFamily="34" charset="0"/>
                <a:cs typeface="Arial" panose="020B0604020202020204" pitchFamily="34" charset="0"/>
              </a:rPr>
              <a:t>class</a:t>
            </a:r>
            <a:r>
              <a:rPr lang="en-US" sz="2000"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a:t>
            </a:r>
            <a:r>
              <a:rPr lang="en-US" sz="2000" b="1" i="1" dirty="0">
                <a:solidFill>
                  <a:schemeClr val="tx1">
                    <a:lumMod val="95000"/>
                    <a:lumOff val="5000"/>
                  </a:schemeClr>
                </a:solidFill>
                <a:latin typeface="Arial" panose="020B0604020202020204" pitchFamily="34" charset="0"/>
                <a:cs typeface="Arial" panose="020B0604020202020204" pitchFamily="34" charset="0"/>
              </a:rPr>
              <a:t>form-inline</a:t>
            </a:r>
            <a:r>
              <a:rPr lang="en-US" sz="2000" i="1" dirty="0">
                <a:solidFill>
                  <a:srgbClr val="2A00FF"/>
                </a:solidFill>
                <a:latin typeface="Arial" panose="020B0604020202020204" pitchFamily="34" charset="0"/>
                <a:cs typeface="Arial" panose="020B0604020202020204" pitchFamily="34" charset="0"/>
              </a:rPr>
              <a:t> my-2 my-lg-0"</a:t>
            </a:r>
            <a:r>
              <a:rPr lang="en-US" sz="2000" i="1" dirty="0">
                <a:solidFill>
                  <a:srgbClr val="008080"/>
                </a:solidFill>
                <a:latin typeface="Arial" panose="020B0604020202020204" pitchFamily="34" charset="0"/>
                <a:cs typeface="Arial" panose="020B0604020202020204" pitchFamily="34" charset="0"/>
              </a:rPr>
              <a:t>&gt;</a:t>
            </a:r>
          </a:p>
          <a:p>
            <a:r>
              <a:rPr lang="en-US" sz="2000" dirty="0">
                <a:solidFill>
                  <a:srgbClr val="000000"/>
                </a:solidFill>
                <a:latin typeface="Arial" panose="020B0604020202020204" pitchFamily="34" charset="0"/>
                <a:cs typeface="Arial" panose="020B0604020202020204" pitchFamily="34" charset="0"/>
              </a:rPr>
              <a:t>     </a:t>
            </a:r>
            <a:r>
              <a:rPr lang="en-US" sz="2000" dirty="0" smtClean="0">
                <a:solidFill>
                  <a:srgbClr val="000000"/>
                </a:solidFill>
                <a:latin typeface="Arial" panose="020B0604020202020204" pitchFamily="34" charset="0"/>
                <a:cs typeface="Arial" panose="020B0604020202020204" pitchFamily="34" charset="0"/>
              </a:rPr>
              <a:t> </a:t>
            </a:r>
            <a:r>
              <a:rPr lang="en-US" sz="2000" dirty="0" smtClean="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input </a:t>
            </a:r>
            <a:r>
              <a:rPr lang="en-US" sz="2000" dirty="0">
                <a:solidFill>
                  <a:srgbClr val="7F007F"/>
                </a:solidFill>
                <a:latin typeface="Arial" panose="020B0604020202020204" pitchFamily="34" charset="0"/>
                <a:cs typeface="Arial" panose="020B0604020202020204" pitchFamily="34" charset="0"/>
              </a:rPr>
              <a:t>class</a:t>
            </a:r>
            <a:r>
              <a:rPr lang="en-US" sz="2000"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"form-control mr-sm-2" </a:t>
            </a:r>
            <a:r>
              <a:rPr lang="en-US" sz="2000" i="1" dirty="0">
                <a:solidFill>
                  <a:srgbClr val="7F007F"/>
                </a:solidFill>
                <a:latin typeface="Arial" panose="020B0604020202020204" pitchFamily="34" charset="0"/>
                <a:cs typeface="Arial" panose="020B0604020202020204" pitchFamily="34" charset="0"/>
              </a:rPr>
              <a:t>type</a:t>
            </a:r>
            <a:r>
              <a:rPr lang="en-US" sz="2000" i="1"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"search" </a:t>
            </a:r>
            <a:r>
              <a:rPr lang="en-US" sz="2000" i="1" dirty="0">
                <a:solidFill>
                  <a:srgbClr val="7F007F"/>
                </a:solidFill>
                <a:latin typeface="Arial" panose="020B0604020202020204" pitchFamily="34" charset="0"/>
                <a:cs typeface="Arial" panose="020B0604020202020204" pitchFamily="34" charset="0"/>
              </a:rPr>
              <a:t>placeholder</a:t>
            </a:r>
            <a:r>
              <a:rPr lang="en-US" sz="2000" i="1"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"Search" </a:t>
            </a:r>
            <a:r>
              <a:rPr lang="en-US" sz="2000" i="1" dirty="0">
                <a:solidFill>
                  <a:srgbClr val="7F007F"/>
                </a:solidFill>
                <a:latin typeface="Arial" panose="020B0604020202020204" pitchFamily="34" charset="0"/>
                <a:cs typeface="Arial" panose="020B0604020202020204" pitchFamily="34" charset="0"/>
              </a:rPr>
              <a:t>aria-label</a:t>
            </a:r>
            <a:r>
              <a:rPr lang="en-US" sz="2000" i="1"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"Search"</a:t>
            </a:r>
            <a:r>
              <a:rPr lang="en-US" sz="2000" i="1" dirty="0">
                <a:solidFill>
                  <a:srgbClr val="008080"/>
                </a:solidFill>
                <a:latin typeface="Arial" panose="020B0604020202020204" pitchFamily="34" charset="0"/>
                <a:cs typeface="Arial" panose="020B0604020202020204" pitchFamily="34" charset="0"/>
              </a:rPr>
              <a:t>&gt;</a:t>
            </a:r>
          </a:p>
          <a:p>
            <a:r>
              <a:rPr lang="en-US" sz="2000" dirty="0">
                <a:solidFill>
                  <a:srgbClr val="000000"/>
                </a:solidFill>
                <a:latin typeface="Arial" panose="020B0604020202020204" pitchFamily="34" charset="0"/>
                <a:cs typeface="Arial" panose="020B0604020202020204" pitchFamily="34" charset="0"/>
              </a:rPr>
              <a:t>     </a:t>
            </a:r>
            <a:r>
              <a:rPr lang="en-US" sz="2000" dirty="0" smtClean="0">
                <a:solidFill>
                  <a:srgbClr val="000000"/>
                </a:solidFill>
                <a:latin typeface="Arial" panose="020B0604020202020204" pitchFamily="34" charset="0"/>
                <a:cs typeface="Arial" panose="020B0604020202020204" pitchFamily="34" charset="0"/>
              </a:rPr>
              <a:t> </a:t>
            </a:r>
            <a:r>
              <a:rPr lang="en-US" sz="2000" dirty="0" smtClean="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button </a:t>
            </a:r>
            <a:r>
              <a:rPr lang="en-US" sz="2000" dirty="0">
                <a:solidFill>
                  <a:srgbClr val="7F007F"/>
                </a:solidFill>
                <a:latin typeface="Arial" panose="020B0604020202020204" pitchFamily="34" charset="0"/>
                <a:cs typeface="Arial" panose="020B0604020202020204" pitchFamily="34" charset="0"/>
              </a:rPr>
              <a:t>class</a:t>
            </a:r>
            <a:r>
              <a:rPr lang="en-US" sz="2000"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"btn btn-outline-success my-2 my-sm-0" </a:t>
            </a:r>
            <a:r>
              <a:rPr lang="en-US" sz="2000" i="1" dirty="0">
                <a:solidFill>
                  <a:srgbClr val="7F007F"/>
                </a:solidFill>
                <a:latin typeface="Arial" panose="020B0604020202020204" pitchFamily="34" charset="0"/>
                <a:cs typeface="Arial" panose="020B0604020202020204" pitchFamily="34" charset="0"/>
              </a:rPr>
              <a:t>type</a:t>
            </a:r>
            <a:r>
              <a:rPr lang="en-US" sz="2000" i="1" dirty="0">
                <a:solidFill>
                  <a:srgbClr val="000000"/>
                </a:solidFill>
                <a:latin typeface="Arial" panose="020B0604020202020204" pitchFamily="34" charset="0"/>
                <a:cs typeface="Arial" panose="020B0604020202020204" pitchFamily="34" charset="0"/>
              </a:rPr>
              <a:t>=</a:t>
            </a:r>
            <a:r>
              <a:rPr lang="en-US" sz="2000" i="1" dirty="0">
                <a:solidFill>
                  <a:srgbClr val="2A00FF"/>
                </a:solidFill>
                <a:latin typeface="Arial" panose="020B0604020202020204" pitchFamily="34" charset="0"/>
                <a:cs typeface="Arial" panose="020B0604020202020204" pitchFamily="34" charset="0"/>
              </a:rPr>
              <a:t>"submit"</a:t>
            </a:r>
            <a:r>
              <a:rPr lang="en-US" sz="2000" i="1" dirty="0">
                <a:solidFill>
                  <a:srgbClr val="008080"/>
                </a:solidFill>
                <a:latin typeface="Arial" panose="020B0604020202020204" pitchFamily="34" charset="0"/>
                <a:cs typeface="Arial" panose="020B0604020202020204" pitchFamily="34" charset="0"/>
              </a:rPr>
              <a:t>&gt;</a:t>
            </a:r>
            <a:r>
              <a:rPr lang="en-US" sz="2000" dirty="0">
                <a:solidFill>
                  <a:srgbClr val="000000"/>
                </a:solidFill>
                <a:latin typeface="Arial" panose="020B0604020202020204" pitchFamily="34" charset="0"/>
                <a:cs typeface="Arial" panose="020B0604020202020204" pitchFamily="34" charset="0"/>
              </a:rPr>
              <a:t>Search</a:t>
            </a:r>
            <a:r>
              <a:rPr lang="en-US" sz="2000" dirty="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button</a:t>
            </a:r>
            <a:r>
              <a:rPr lang="en-US" sz="2000" dirty="0">
                <a:solidFill>
                  <a:srgbClr val="008080"/>
                </a:solidFill>
                <a:latin typeface="Arial" panose="020B0604020202020204" pitchFamily="34" charset="0"/>
                <a:cs typeface="Arial" panose="020B0604020202020204" pitchFamily="34" charset="0"/>
              </a:rPr>
              <a:t>&gt;</a:t>
            </a:r>
          </a:p>
          <a:p>
            <a:r>
              <a:rPr lang="en-US" sz="2000" dirty="0">
                <a:solidFill>
                  <a:srgbClr val="000000"/>
                </a:solidFill>
                <a:latin typeface="Arial" panose="020B0604020202020204" pitchFamily="34" charset="0"/>
                <a:cs typeface="Arial" panose="020B0604020202020204" pitchFamily="34" charset="0"/>
              </a:rPr>
              <a:t>   </a:t>
            </a:r>
            <a:r>
              <a:rPr lang="en-US" sz="2000" dirty="0" smtClean="0">
                <a:solidFill>
                  <a:srgbClr val="000000"/>
                </a:solidFill>
                <a:latin typeface="Arial" panose="020B0604020202020204" pitchFamily="34" charset="0"/>
                <a:cs typeface="Arial" panose="020B0604020202020204" pitchFamily="34" charset="0"/>
              </a:rPr>
              <a:t> </a:t>
            </a:r>
            <a:r>
              <a:rPr lang="en-US" sz="2000" dirty="0" smtClean="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form</a:t>
            </a:r>
            <a:r>
              <a:rPr lang="en-US" sz="2000" dirty="0">
                <a:solidFill>
                  <a:srgbClr val="008080"/>
                </a:solidFill>
                <a:latin typeface="Arial" panose="020B0604020202020204" pitchFamily="34" charset="0"/>
                <a:cs typeface="Arial" panose="020B0604020202020204" pitchFamily="34" charset="0"/>
              </a:rPr>
              <a:t>&gt;</a:t>
            </a:r>
          </a:p>
          <a:p>
            <a:r>
              <a:rPr lang="en-US" sz="2000" dirty="0">
                <a:solidFill>
                  <a:srgbClr val="000000"/>
                </a:solidFill>
                <a:latin typeface="Arial" panose="020B0604020202020204" pitchFamily="34" charset="0"/>
                <a:cs typeface="Arial" panose="020B0604020202020204" pitchFamily="34" charset="0"/>
              </a:rPr>
              <a:t>  </a:t>
            </a:r>
            <a:r>
              <a:rPr lang="en-US" sz="2000" dirty="0" smtClean="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div</a:t>
            </a:r>
            <a:r>
              <a:rPr lang="en-US" sz="2000" dirty="0">
                <a:solidFill>
                  <a:srgbClr val="008080"/>
                </a:solidFill>
                <a:latin typeface="Arial" panose="020B0604020202020204" pitchFamily="34" charset="0"/>
                <a:cs typeface="Arial" panose="020B0604020202020204" pitchFamily="34" charset="0"/>
              </a:rPr>
              <a:t>&gt;</a:t>
            </a:r>
          </a:p>
          <a:p>
            <a:r>
              <a:rPr lang="en-US" sz="2000" dirty="0">
                <a:solidFill>
                  <a:srgbClr val="008080"/>
                </a:solidFill>
                <a:latin typeface="Arial" panose="020B0604020202020204" pitchFamily="34" charset="0"/>
                <a:cs typeface="Arial" panose="020B0604020202020204" pitchFamily="34" charset="0"/>
              </a:rPr>
              <a:t>&lt;/</a:t>
            </a:r>
            <a:r>
              <a:rPr lang="en-US" sz="2000" dirty="0">
                <a:solidFill>
                  <a:srgbClr val="3F7F7F"/>
                </a:solidFill>
                <a:latin typeface="Arial" panose="020B0604020202020204" pitchFamily="34" charset="0"/>
                <a:cs typeface="Arial" panose="020B0604020202020204" pitchFamily="34" charset="0"/>
              </a:rPr>
              <a:t>nav</a:t>
            </a:r>
            <a:r>
              <a:rPr lang="en-US" sz="2000" dirty="0">
                <a:solidFill>
                  <a:srgbClr val="008080"/>
                </a:solidFill>
                <a:latin typeface="Arial" panose="020B0604020202020204" pitchFamily="34" charset="0"/>
                <a:cs typeface="Arial" panose="020B0604020202020204" pitchFamily="34" charset="0"/>
              </a:rPr>
              <a:t>&gt;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33087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277" y="674094"/>
            <a:ext cx="8885417" cy="2364376"/>
          </a:xfrm>
        </p:spPr>
        <p:txBody>
          <a:bodyPr>
            <a:normAutofit/>
          </a:bodyPr>
          <a:lstStyle/>
          <a:p>
            <a:pPr marL="0" indent="0">
              <a:buNone/>
            </a:pPr>
            <a:r>
              <a:rPr lang="en-US" sz="2400" dirty="0" smtClean="0">
                <a:solidFill>
                  <a:schemeClr val="tx1"/>
                </a:solidFill>
                <a:latin typeface="Arial" panose="020B0604020202020204" pitchFamily="34" charset="0"/>
                <a:cs typeface="Arial" panose="020B0604020202020204" pitchFamily="34" charset="0"/>
              </a:rPr>
              <a:t>Bạn có thể tìm hiểu thêm về các thành phần trong boostrap tại: </a:t>
            </a:r>
          </a:p>
          <a:p>
            <a:r>
              <a:rPr lang="en-US" sz="2400" dirty="0">
                <a:solidFill>
                  <a:srgbClr val="0070C0"/>
                </a:solidFill>
                <a:latin typeface="Arial" panose="020B0604020202020204" pitchFamily="34" charset="0"/>
                <a:cs typeface="Arial" panose="020B0604020202020204" pitchFamily="34" charset="0"/>
                <a:hlinkClick r:id="rId2"/>
              </a:rPr>
              <a:t>https://</a:t>
            </a:r>
            <a:r>
              <a:rPr lang="en-US" sz="2400" dirty="0" smtClean="0">
                <a:solidFill>
                  <a:srgbClr val="0070C0"/>
                </a:solidFill>
                <a:latin typeface="Arial" panose="020B0604020202020204" pitchFamily="34" charset="0"/>
                <a:cs typeface="Arial" panose="020B0604020202020204" pitchFamily="34" charset="0"/>
                <a:hlinkClick r:id="rId2"/>
              </a:rPr>
              <a:t>www.w3schools.com/bootstrap4</a:t>
            </a:r>
            <a:endParaRPr lang="en-US" sz="2400" dirty="0" smtClean="0">
              <a:solidFill>
                <a:srgbClr val="0070C0"/>
              </a:solidFill>
              <a:latin typeface="Arial" panose="020B0604020202020204" pitchFamily="34" charset="0"/>
              <a:cs typeface="Arial" panose="020B0604020202020204" pitchFamily="34" charset="0"/>
            </a:endParaRPr>
          </a:p>
          <a:p>
            <a:r>
              <a:rPr lang="en-US" sz="2400" dirty="0">
                <a:solidFill>
                  <a:srgbClr val="0070C0"/>
                </a:solidFill>
                <a:latin typeface="Arial" panose="020B0604020202020204" pitchFamily="34" charset="0"/>
                <a:cs typeface="Arial" panose="020B0604020202020204" pitchFamily="34" charset="0"/>
                <a:hlinkClick r:id="rId3"/>
              </a:rPr>
              <a:t>https://</a:t>
            </a:r>
            <a:r>
              <a:rPr lang="en-US" sz="2400" dirty="0" smtClean="0">
                <a:solidFill>
                  <a:srgbClr val="0070C0"/>
                </a:solidFill>
                <a:latin typeface="Arial" panose="020B0604020202020204" pitchFamily="34" charset="0"/>
                <a:cs typeface="Arial" panose="020B0604020202020204" pitchFamily="34" charset="0"/>
                <a:hlinkClick r:id="rId3"/>
              </a:rPr>
              <a:t>getbootstrap.com/docs/4.0/components</a:t>
            </a:r>
            <a:endParaRPr lang="en-US" sz="2400" dirty="0" smtClean="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5921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5897935"/>
              </p:ext>
            </p:extLst>
          </p:nvPr>
        </p:nvGraphicFramePr>
        <p:xfrm>
          <a:off x="396816" y="514955"/>
          <a:ext cx="11404120" cy="5942133"/>
        </p:xfrm>
        <a:graphic>
          <a:graphicData uri="http://schemas.openxmlformats.org/drawingml/2006/table">
            <a:tbl>
              <a:tblPr firstRow="1" bandRow="1">
                <a:tableStyleId>{5C22544A-7EE6-4342-B048-85BDC9FD1C3A}</a:tableStyleId>
              </a:tblPr>
              <a:tblGrid>
                <a:gridCol w="2053086">
                  <a:extLst>
                    <a:ext uri="{9D8B030D-6E8A-4147-A177-3AD203B41FA5}">
                      <a16:colId xmlns:a16="http://schemas.microsoft.com/office/drawing/2014/main" val="654576045"/>
                    </a:ext>
                  </a:extLst>
                </a:gridCol>
                <a:gridCol w="3976778">
                  <a:extLst>
                    <a:ext uri="{9D8B030D-6E8A-4147-A177-3AD203B41FA5}">
                      <a16:colId xmlns:a16="http://schemas.microsoft.com/office/drawing/2014/main" val="2750658776"/>
                    </a:ext>
                  </a:extLst>
                </a:gridCol>
                <a:gridCol w="5374256">
                  <a:extLst>
                    <a:ext uri="{9D8B030D-6E8A-4147-A177-3AD203B41FA5}">
                      <a16:colId xmlns:a16="http://schemas.microsoft.com/office/drawing/2014/main" val="1356175466"/>
                    </a:ext>
                  </a:extLst>
                </a:gridCol>
              </a:tblGrid>
              <a:tr h="546094">
                <a:tc>
                  <a:txBody>
                    <a:bodyPr/>
                    <a:lstStyle/>
                    <a:p>
                      <a:pPr algn="ctr"/>
                      <a:r>
                        <a:rPr lang="en-US" sz="2400" dirty="0" smtClean="0">
                          <a:latin typeface="Arial" panose="020B0604020202020204" pitchFamily="34" charset="0"/>
                          <a:cs typeface="Arial" panose="020B0604020202020204" pitchFamily="34" charset="0"/>
                        </a:rPr>
                        <a:t>Thành</a:t>
                      </a:r>
                      <a:r>
                        <a:rPr lang="en-US" sz="2400" baseline="0" dirty="0" smtClean="0">
                          <a:latin typeface="Arial" panose="020B0604020202020204" pitchFamily="34" charset="0"/>
                          <a:cs typeface="Arial" panose="020B0604020202020204" pitchFamily="34" charset="0"/>
                        </a:rPr>
                        <a:t> phần</a:t>
                      </a:r>
                      <a:endParaRPr lang="en-US" sz="2400" dirty="0">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Chú</a:t>
                      </a:r>
                      <a:r>
                        <a:rPr lang="en-US" sz="2400" baseline="0" dirty="0" smtClean="0">
                          <a:latin typeface="Arial" panose="020B0604020202020204" pitchFamily="34" charset="0"/>
                          <a:cs typeface="Arial" panose="020B0604020202020204" pitchFamily="34" charset="0"/>
                        </a:rPr>
                        <a:t> thích</a:t>
                      </a:r>
                      <a:endParaRPr lang="en-US" sz="2400" dirty="0">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Giao</a:t>
                      </a:r>
                      <a:r>
                        <a:rPr lang="en-US" sz="2400" baseline="0" dirty="0" smtClean="0">
                          <a:latin typeface="Arial" panose="020B0604020202020204" pitchFamily="34" charset="0"/>
                          <a:cs typeface="Arial" panose="020B0604020202020204" pitchFamily="34" charset="0"/>
                        </a:rPr>
                        <a:t> diện</a:t>
                      </a:r>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32681630"/>
                  </a:ext>
                </a:extLst>
              </a:tr>
              <a:tr h="13069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dirty="0" smtClean="0">
                          <a:latin typeface="Arial" panose="020B0604020202020204" pitchFamily="34" charset="0"/>
                          <a:cs typeface="Arial" panose="020B0604020202020204" pitchFamily="34" charset="0"/>
                        </a:rPr>
                        <a:t>Carousel</a:t>
                      </a:r>
                    </a:p>
                    <a:p>
                      <a:endParaRPr lang="en-US" sz="2400" b="1"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latin typeface="Arial" panose="020B0604020202020204" pitchFamily="34" charset="0"/>
                          <a:cs typeface="Arial" panose="020B0604020202020204" pitchFamily="34" charset="0"/>
                        </a:rPr>
                        <a:t>Tạ</a:t>
                      </a:r>
                      <a:r>
                        <a:rPr lang="en-US" sz="2400" baseline="0" dirty="0" smtClean="0">
                          <a:latin typeface="Arial" panose="020B0604020202020204" pitchFamily="34" charset="0"/>
                          <a:cs typeface="Arial" panose="020B0604020202020204" pitchFamily="34" charset="0"/>
                        </a:rPr>
                        <a:t>o ra 1 slideshow</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2400" kern="1200" dirty="0" smtClean="0">
                        <a:solidFill>
                          <a:schemeClr val="dk1"/>
                        </a:solidFill>
                        <a:effectLst/>
                        <a:latin typeface="Arial" panose="020B0604020202020204" pitchFamily="34" charset="0"/>
                        <a:ea typeface="+mn-ea"/>
                        <a:cs typeface="Arial" panose="020B0604020202020204" pitchFamily="34" charset="0"/>
                      </a:endParaRPr>
                    </a:p>
                  </a:txBody>
                  <a:tcPr/>
                </a:tc>
                <a:tc>
                  <a:txBody>
                    <a:bodyPr/>
                    <a:lstStyle/>
                    <a:p>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68163902"/>
                  </a:ext>
                </a:extLst>
              </a:tr>
              <a:tr h="1090535">
                <a:tc>
                  <a:txBody>
                    <a:bodyPr/>
                    <a:lstStyle/>
                    <a:p>
                      <a:r>
                        <a:rPr lang="en-US" sz="2400" b="1" dirty="0" smtClean="0">
                          <a:latin typeface="Arial" panose="020B0604020202020204" pitchFamily="34" charset="0"/>
                          <a:cs typeface="Arial" panose="020B0604020202020204" pitchFamily="34" charset="0"/>
                        </a:rPr>
                        <a:t>Collapse</a:t>
                      </a:r>
                      <a:endParaRPr lang="en-US" sz="2400" b="1"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effectLst/>
                          <a:latin typeface="Arial" panose="020B0604020202020204" pitchFamily="34" charset="0"/>
                          <a:ea typeface="+mn-ea"/>
                          <a:cs typeface="Arial" panose="020B0604020202020204" pitchFamily="34" charset="0"/>
                        </a:rPr>
                        <a:t>Ẩn</a:t>
                      </a:r>
                      <a:r>
                        <a:rPr lang="en-US" sz="2400" kern="1200" baseline="0" dirty="0" smtClean="0">
                          <a:solidFill>
                            <a:schemeClr val="dk1"/>
                          </a:solidFill>
                          <a:effectLst/>
                          <a:latin typeface="Arial" panose="020B0604020202020204" pitchFamily="34" charset="0"/>
                          <a:ea typeface="+mn-ea"/>
                          <a:cs typeface="Arial" panose="020B0604020202020204" pitchFamily="34" charset="0"/>
                        </a:rPr>
                        <a:t> hiện nội dung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2400" kern="1200" baseline="0" dirty="0" smtClean="0">
                        <a:solidFill>
                          <a:schemeClr val="dk1"/>
                        </a:solidFill>
                        <a:effectLst/>
                        <a:latin typeface="Arial" panose="020B0604020202020204" pitchFamily="34" charset="0"/>
                        <a:ea typeface="+mn-ea"/>
                        <a:cs typeface="Arial" panose="020B0604020202020204" pitchFamily="34" charset="0"/>
                      </a:endParaRPr>
                    </a:p>
                  </a:txBody>
                  <a:tcPr/>
                </a:tc>
                <a:tc>
                  <a:txBody>
                    <a:bodyPr/>
                    <a:lstStyle/>
                    <a:p>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1395647"/>
                  </a:ext>
                </a:extLst>
              </a:tr>
              <a:tr h="1429501">
                <a:tc>
                  <a:txBody>
                    <a:bodyPr/>
                    <a:lstStyle/>
                    <a:p>
                      <a:r>
                        <a:rPr lang="en-US" sz="2400" b="1" dirty="0" smtClean="0">
                          <a:latin typeface="Arial" panose="020B0604020202020204" pitchFamily="34" charset="0"/>
                          <a:cs typeface="Arial" panose="020B0604020202020204" pitchFamily="34" charset="0"/>
                        </a:rPr>
                        <a:t>Dropdowns</a:t>
                      </a:r>
                      <a:endParaRPr lang="en-US" sz="2400" b="1"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Arial" panose="020B0604020202020204" pitchFamily="34" charset="0"/>
                          <a:cs typeface="Arial" panose="020B0604020202020204" pitchFamily="34" charset="0"/>
                        </a:rPr>
                        <a:t>Tạo</a:t>
                      </a:r>
                      <a:r>
                        <a:rPr lang="en-US" sz="2400" baseline="0" dirty="0" smtClean="0">
                          <a:solidFill>
                            <a:schemeClr val="tx1"/>
                          </a:solidFill>
                          <a:latin typeface="Arial" panose="020B0604020202020204" pitchFamily="34" charset="0"/>
                          <a:cs typeface="Arial" panose="020B0604020202020204" pitchFamily="34" charset="0"/>
                        </a:rPr>
                        <a:t> menu thu gọn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2400" baseline="0" dirty="0" smtClean="0">
                        <a:solidFill>
                          <a:schemeClr val="tx1"/>
                        </a:solidFill>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400" baseline="0" dirty="0" smtClean="0">
                        <a:solidFill>
                          <a:schemeClr val="tx1"/>
                        </a:solidFill>
                        <a:latin typeface="Arial" panose="020B0604020202020204" pitchFamily="34" charset="0"/>
                        <a:cs typeface="Arial" panose="020B0604020202020204" pitchFamily="34" charset="0"/>
                      </a:endParaRPr>
                    </a:p>
                  </a:txBody>
                  <a:tcPr/>
                </a:tc>
                <a:tc>
                  <a:txBody>
                    <a:bodyPr/>
                    <a:lstStyle/>
                    <a:p>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02807390"/>
                  </a:ext>
                </a:extLst>
              </a:tr>
              <a:tr h="1569098">
                <a:tc>
                  <a:txBody>
                    <a:bodyPr/>
                    <a:lstStyle/>
                    <a:p>
                      <a:r>
                        <a:rPr lang="en-US" sz="2400" b="1" dirty="0" smtClean="0">
                          <a:latin typeface="Arial" panose="020B0604020202020204" pitchFamily="34" charset="0"/>
                          <a:cs typeface="Arial" panose="020B0604020202020204" pitchFamily="34" charset="0"/>
                        </a:rPr>
                        <a:t>Form</a:t>
                      </a:r>
                      <a:endParaRPr lang="en-US" sz="2400" b="1" dirty="0">
                        <a:latin typeface="Arial" panose="020B0604020202020204" pitchFamily="34" charset="0"/>
                        <a:cs typeface="Arial" panose="020B0604020202020204" pitchFamily="34" charset="0"/>
                      </a:endParaRPr>
                    </a:p>
                  </a:txBody>
                  <a:tcPr/>
                </a:tc>
                <a:tc>
                  <a:txBody>
                    <a:bodyPr/>
                    <a:lstStyle/>
                    <a:p>
                      <a:r>
                        <a:rPr lang="en-US" sz="2400" kern="1200" dirty="0" smtClean="0">
                          <a:solidFill>
                            <a:schemeClr val="dk1"/>
                          </a:solidFill>
                          <a:effectLst/>
                          <a:latin typeface="Arial" panose="020B0604020202020204" pitchFamily="34" charset="0"/>
                          <a:ea typeface="+mn-ea"/>
                          <a:cs typeface="Arial" panose="020B0604020202020204" pitchFamily="34" charset="0"/>
                        </a:rPr>
                        <a:t>Tạo</a:t>
                      </a:r>
                      <a:r>
                        <a:rPr lang="en-US" sz="2400" kern="1200" baseline="0" dirty="0" smtClean="0">
                          <a:solidFill>
                            <a:schemeClr val="dk1"/>
                          </a:solidFill>
                          <a:effectLst/>
                          <a:latin typeface="Arial" panose="020B0604020202020204" pitchFamily="34" charset="0"/>
                          <a:ea typeface="+mn-ea"/>
                          <a:cs typeface="Arial" panose="020B0604020202020204" pitchFamily="34" charset="0"/>
                        </a:rPr>
                        <a:t> biểu mẫu</a:t>
                      </a:r>
                    </a:p>
                  </a:txBody>
                  <a:tcPr/>
                </a:tc>
                <a:tc>
                  <a:txBody>
                    <a:bodyPr/>
                    <a:lstStyle/>
                    <a:p>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98571369"/>
                  </a:ext>
                </a:extLst>
              </a:tr>
            </a:tbl>
          </a:graphicData>
        </a:graphic>
      </p:graphicFrame>
      <p:pic>
        <p:nvPicPr>
          <p:cNvPr id="5" name="Picture 4"/>
          <p:cNvPicPr>
            <a:picLocks noChangeAspect="1"/>
          </p:cNvPicPr>
          <p:nvPr/>
        </p:nvPicPr>
        <p:blipFill>
          <a:blip r:embed="rId2"/>
          <a:stretch>
            <a:fillRect/>
          </a:stretch>
        </p:blipFill>
        <p:spPr>
          <a:xfrm>
            <a:off x="6798689" y="2441758"/>
            <a:ext cx="2649311" cy="978726"/>
          </a:xfrm>
          <a:prstGeom prst="rect">
            <a:avLst/>
          </a:prstGeom>
        </p:spPr>
      </p:pic>
      <p:pic>
        <p:nvPicPr>
          <p:cNvPr id="6" name="Picture 5"/>
          <p:cNvPicPr>
            <a:picLocks noChangeAspect="1"/>
          </p:cNvPicPr>
          <p:nvPr/>
        </p:nvPicPr>
        <p:blipFill>
          <a:blip r:embed="rId3"/>
          <a:stretch>
            <a:fillRect/>
          </a:stretch>
        </p:blipFill>
        <p:spPr>
          <a:xfrm>
            <a:off x="6798689" y="3546028"/>
            <a:ext cx="1514475" cy="1257300"/>
          </a:xfrm>
          <a:prstGeom prst="rect">
            <a:avLst/>
          </a:prstGeom>
        </p:spPr>
      </p:pic>
      <p:pic>
        <p:nvPicPr>
          <p:cNvPr id="7" name="Picture 6"/>
          <p:cNvPicPr>
            <a:picLocks noChangeAspect="1"/>
          </p:cNvPicPr>
          <p:nvPr/>
        </p:nvPicPr>
        <p:blipFill>
          <a:blip r:embed="rId4"/>
          <a:stretch>
            <a:fillRect/>
          </a:stretch>
        </p:blipFill>
        <p:spPr>
          <a:xfrm>
            <a:off x="6798689" y="4984551"/>
            <a:ext cx="2943225" cy="1285875"/>
          </a:xfrm>
          <a:prstGeom prst="rect">
            <a:avLst/>
          </a:prstGeom>
        </p:spPr>
      </p:pic>
      <p:pic>
        <p:nvPicPr>
          <p:cNvPr id="9" name="Picture 8"/>
          <p:cNvPicPr>
            <a:picLocks noChangeAspect="1"/>
          </p:cNvPicPr>
          <p:nvPr/>
        </p:nvPicPr>
        <p:blipFill>
          <a:blip r:embed="rId5"/>
          <a:stretch>
            <a:fillRect/>
          </a:stretch>
        </p:blipFill>
        <p:spPr>
          <a:xfrm>
            <a:off x="6798689" y="1112404"/>
            <a:ext cx="2379151" cy="1203810"/>
          </a:xfrm>
          <a:prstGeom prst="rect">
            <a:avLst/>
          </a:prstGeom>
        </p:spPr>
      </p:pic>
    </p:spTree>
    <p:extLst>
      <p:ext uri="{BB962C8B-B14F-4D97-AF65-F5344CB8AC3E}">
        <p14:creationId xmlns:p14="http://schemas.microsoft.com/office/powerpoint/2010/main" val="3871462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90683690"/>
              </p:ext>
            </p:extLst>
          </p:nvPr>
        </p:nvGraphicFramePr>
        <p:xfrm>
          <a:off x="440759" y="494345"/>
          <a:ext cx="11368803" cy="5950145"/>
        </p:xfrm>
        <a:graphic>
          <a:graphicData uri="http://schemas.openxmlformats.org/drawingml/2006/table">
            <a:tbl>
              <a:tblPr firstRow="1" bandRow="1">
                <a:tableStyleId>{5C22544A-7EE6-4342-B048-85BDC9FD1C3A}</a:tableStyleId>
              </a:tblPr>
              <a:tblGrid>
                <a:gridCol w="2026396">
                  <a:extLst>
                    <a:ext uri="{9D8B030D-6E8A-4147-A177-3AD203B41FA5}">
                      <a16:colId xmlns:a16="http://schemas.microsoft.com/office/drawing/2014/main" val="654576045"/>
                    </a:ext>
                  </a:extLst>
                </a:gridCol>
                <a:gridCol w="3556636">
                  <a:extLst>
                    <a:ext uri="{9D8B030D-6E8A-4147-A177-3AD203B41FA5}">
                      <a16:colId xmlns:a16="http://schemas.microsoft.com/office/drawing/2014/main" val="2750658776"/>
                    </a:ext>
                  </a:extLst>
                </a:gridCol>
                <a:gridCol w="5785771">
                  <a:extLst>
                    <a:ext uri="{9D8B030D-6E8A-4147-A177-3AD203B41FA5}">
                      <a16:colId xmlns:a16="http://schemas.microsoft.com/office/drawing/2014/main" val="1356175466"/>
                    </a:ext>
                  </a:extLst>
                </a:gridCol>
              </a:tblGrid>
              <a:tr h="641124">
                <a:tc>
                  <a:txBody>
                    <a:bodyPr/>
                    <a:lstStyle/>
                    <a:p>
                      <a:pPr algn="ctr"/>
                      <a:r>
                        <a:rPr lang="en-US" sz="2400" dirty="0" smtClean="0">
                          <a:latin typeface="Arial" panose="020B0604020202020204" pitchFamily="34" charset="0"/>
                          <a:cs typeface="Arial" panose="020B0604020202020204" pitchFamily="34" charset="0"/>
                        </a:rPr>
                        <a:t>Thành</a:t>
                      </a:r>
                      <a:r>
                        <a:rPr lang="en-US" sz="2400" baseline="0" dirty="0" smtClean="0">
                          <a:latin typeface="Arial" panose="020B0604020202020204" pitchFamily="34" charset="0"/>
                          <a:cs typeface="Arial" panose="020B0604020202020204" pitchFamily="34" charset="0"/>
                        </a:rPr>
                        <a:t> phần</a:t>
                      </a:r>
                      <a:endParaRPr lang="en-US" sz="2400" dirty="0">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Chú</a:t>
                      </a:r>
                      <a:r>
                        <a:rPr lang="en-US" sz="2400" baseline="0" dirty="0" smtClean="0">
                          <a:latin typeface="Arial" panose="020B0604020202020204" pitchFamily="34" charset="0"/>
                          <a:cs typeface="Arial" panose="020B0604020202020204" pitchFamily="34" charset="0"/>
                        </a:rPr>
                        <a:t> thích</a:t>
                      </a:r>
                      <a:endParaRPr lang="en-US" sz="2400" dirty="0">
                        <a:latin typeface="Arial" panose="020B0604020202020204" pitchFamily="34" charset="0"/>
                        <a:cs typeface="Arial" panose="020B0604020202020204" pitchFamily="34" charset="0"/>
                      </a:endParaRPr>
                    </a:p>
                  </a:txBody>
                  <a:tcPr/>
                </a:tc>
                <a:tc>
                  <a:txBody>
                    <a:bodyPr/>
                    <a:lstStyle/>
                    <a:p>
                      <a:pPr algn="ctr"/>
                      <a:r>
                        <a:rPr lang="en-US" sz="2400" dirty="0" smtClean="0">
                          <a:latin typeface="Arial" panose="020B0604020202020204" pitchFamily="34" charset="0"/>
                          <a:cs typeface="Arial" panose="020B0604020202020204" pitchFamily="34" charset="0"/>
                        </a:rPr>
                        <a:t>Giao</a:t>
                      </a:r>
                      <a:r>
                        <a:rPr lang="en-US" sz="2400" baseline="0" dirty="0" smtClean="0">
                          <a:latin typeface="Arial" panose="020B0604020202020204" pitchFamily="34" charset="0"/>
                          <a:cs typeface="Arial" panose="020B0604020202020204" pitchFamily="34" charset="0"/>
                        </a:rPr>
                        <a:t> diện</a:t>
                      </a:r>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32681630"/>
                  </a:ext>
                </a:extLst>
              </a:tr>
              <a:tr h="143516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dirty="0" smtClean="0">
                          <a:latin typeface="Arial" panose="020B0604020202020204" pitchFamily="34" charset="0"/>
                          <a:cs typeface="Arial" panose="020B0604020202020204" pitchFamily="34" charset="0"/>
                        </a:rPr>
                        <a:t>Modal</a:t>
                      </a:r>
                    </a:p>
                    <a:p>
                      <a:endParaRPr lang="en-US" sz="2400" b="1"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Arial" panose="020B0604020202020204" pitchFamily="34" charset="0"/>
                          <a:cs typeface="Arial" panose="020B0604020202020204" pitchFamily="34" charset="0"/>
                        </a:rPr>
                        <a:t>Tạo</a:t>
                      </a:r>
                      <a:r>
                        <a:rPr lang="en-US" sz="2400" baseline="0" dirty="0" smtClean="0">
                          <a:solidFill>
                            <a:schemeClr val="tx1"/>
                          </a:solidFill>
                          <a:latin typeface="Arial" panose="020B0604020202020204" pitchFamily="34" charset="0"/>
                          <a:cs typeface="Arial" panose="020B0604020202020204" pitchFamily="34" charset="0"/>
                        </a:rPr>
                        <a:t> hộp thoại </a:t>
                      </a:r>
                      <a:endParaRPr lang="en-US" sz="2400" b="0" dirty="0" smtClean="0">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400" kern="1200" baseline="0" dirty="0" smtClean="0">
                        <a:solidFill>
                          <a:schemeClr val="dk1"/>
                        </a:solidFill>
                        <a:effectLst/>
                        <a:latin typeface="Arial" panose="020B0604020202020204" pitchFamily="34" charset="0"/>
                        <a:ea typeface="+mn-ea"/>
                        <a:cs typeface="Arial" panose="020B0604020202020204" pitchFamily="34" charset="0"/>
                      </a:endParaRPr>
                    </a:p>
                  </a:txBody>
                  <a:tcPr/>
                </a:tc>
                <a:tc>
                  <a:txBody>
                    <a:bodyPr/>
                    <a:lstStyle/>
                    <a:p>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64606864"/>
                  </a:ext>
                </a:extLst>
              </a:tr>
              <a:tr h="890043">
                <a:tc>
                  <a:txBody>
                    <a:bodyPr/>
                    <a:lstStyle/>
                    <a:p>
                      <a:r>
                        <a:rPr lang="en-US" sz="2400" b="1" dirty="0" smtClean="0">
                          <a:latin typeface="Arial" panose="020B0604020202020204" pitchFamily="34" charset="0"/>
                          <a:cs typeface="Arial" panose="020B0604020202020204" pitchFamily="34" charset="0"/>
                        </a:rPr>
                        <a:t>Navs</a:t>
                      </a:r>
                      <a:endParaRPr lang="en-US" sz="2400" b="1"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effectLst/>
                          <a:latin typeface="Arial" panose="020B0604020202020204" pitchFamily="34" charset="0"/>
                          <a:ea typeface="+mn-ea"/>
                          <a:cs typeface="Arial" panose="020B0604020202020204" pitchFamily="34" charset="0"/>
                        </a:rPr>
                        <a:t>Tạo</a:t>
                      </a:r>
                      <a:r>
                        <a:rPr lang="en-US" sz="2400" kern="1200" baseline="0" dirty="0" smtClean="0">
                          <a:solidFill>
                            <a:schemeClr val="dk1"/>
                          </a:solidFill>
                          <a:effectLst/>
                          <a:latin typeface="Arial" panose="020B0604020202020204" pitchFamily="34" charset="0"/>
                          <a:ea typeface="+mn-ea"/>
                          <a:cs typeface="Arial" panose="020B0604020202020204" pitchFamily="34" charset="0"/>
                        </a:rPr>
                        <a:t> thanh menu</a:t>
                      </a:r>
                    </a:p>
                  </a:txBody>
                  <a:tcPr/>
                </a:tc>
                <a:tc>
                  <a:txBody>
                    <a:bodyPr/>
                    <a:lstStyle/>
                    <a:p>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1395647"/>
                  </a:ext>
                </a:extLst>
              </a:tr>
              <a:tr h="964675">
                <a:tc>
                  <a:txBody>
                    <a:bodyPr/>
                    <a:lstStyle/>
                    <a:p>
                      <a:r>
                        <a:rPr lang="en-US" sz="2400" b="1" dirty="0" smtClean="0">
                          <a:latin typeface="Arial" panose="020B0604020202020204" pitchFamily="34" charset="0"/>
                          <a:cs typeface="Arial" panose="020B0604020202020204" pitchFamily="34" charset="0"/>
                        </a:rPr>
                        <a:t>Navbar</a:t>
                      </a:r>
                      <a:endParaRPr lang="en-US" sz="2400" b="1"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Arial" panose="020B0604020202020204" pitchFamily="34" charset="0"/>
                          <a:cs typeface="Arial" panose="020B0604020202020204" pitchFamily="34" charset="0"/>
                        </a:rPr>
                        <a:t>Tạo</a:t>
                      </a:r>
                      <a:r>
                        <a:rPr lang="en-US" sz="2400" baseline="0" dirty="0" smtClean="0">
                          <a:solidFill>
                            <a:schemeClr val="tx1"/>
                          </a:solidFill>
                          <a:latin typeface="Arial" panose="020B0604020202020204" pitchFamily="34" charset="0"/>
                          <a:cs typeface="Arial" panose="020B0604020202020204" pitchFamily="34" charset="0"/>
                        </a:rPr>
                        <a:t> menu đa cấp với hiệu ứng hover</a:t>
                      </a:r>
                    </a:p>
                  </a:txBody>
                  <a:tcPr/>
                </a:tc>
                <a:tc>
                  <a:txBody>
                    <a:bodyPr/>
                    <a:lstStyle/>
                    <a:p>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02807390"/>
                  </a:ext>
                </a:extLst>
              </a:tr>
              <a:tr h="657242">
                <a:tc>
                  <a:txBody>
                    <a:bodyPr/>
                    <a:lstStyle/>
                    <a:p>
                      <a:r>
                        <a:rPr lang="en-US" sz="2400" b="1" dirty="0" smtClean="0">
                          <a:latin typeface="Arial" panose="020B0604020202020204" pitchFamily="34" charset="0"/>
                          <a:cs typeface="Arial" panose="020B0604020202020204" pitchFamily="34" charset="0"/>
                        </a:rPr>
                        <a:t>Pagination</a:t>
                      </a:r>
                      <a:endParaRPr lang="en-US" sz="2400" b="1" dirty="0">
                        <a:latin typeface="Arial" panose="020B0604020202020204" pitchFamily="34" charset="0"/>
                        <a:cs typeface="Arial" panose="020B0604020202020204" pitchFamily="34" charset="0"/>
                      </a:endParaRPr>
                    </a:p>
                  </a:txBody>
                  <a:tcPr/>
                </a:tc>
                <a:tc>
                  <a:txBody>
                    <a:bodyPr/>
                    <a:lstStyle/>
                    <a:p>
                      <a:r>
                        <a:rPr lang="en-US" sz="2400" kern="1200" dirty="0" smtClean="0">
                          <a:solidFill>
                            <a:schemeClr val="dk1"/>
                          </a:solidFill>
                          <a:effectLst/>
                          <a:latin typeface="Arial" panose="020B0604020202020204" pitchFamily="34" charset="0"/>
                          <a:ea typeface="+mn-ea"/>
                          <a:cs typeface="Arial" panose="020B0604020202020204" pitchFamily="34" charset="0"/>
                        </a:rPr>
                        <a:t>Tạo</a:t>
                      </a:r>
                      <a:r>
                        <a:rPr lang="en-US" sz="2400" kern="1200" baseline="0" dirty="0" smtClean="0">
                          <a:solidFill>
                            <a:schemeClr val="dk1"/>
                          </a:solidFill>
                          <a:effectLst/>
                          <a:latin typeface="Arial" panose="020B0604020202020204" pitchFamily="34" charset="0"/>
                          <a:ea typeface="+mn-ea"/>
                          <a:cs typeface="Arial" panose="020B0604020202020204" pitchFamily="34" charset="0"/>
                        </a:rPr>
                        <a:t> phân trang</a:t>
                      </a:r>
                    </a:p>
                    <a:p>
                      <a:endParaRPr lang="en-US" sz="2400" kern="1200" baseline="0" dirty="0" smtClean="0">
                        <a:solidFill>
                          <a:schemeClr val="dk1"/>
                        </a:solidFill>
                        <a:effectLst/>
                        <a:latin typeface="Arial" panose="020B0604020202020204" pitchFamily="34" charset="0"/>
                        <a:ea typeface="+mn-ea"/>
                        <a:cs typeface="Arial" panose="020B0604020202020204" pitchFamily="34" charset="0"/>
                      </a:endParaRPr>
                    </a:p>
                  </a:txBody>
                  <a:tcPr/>
                </a:tc>
                <a:tc>
                  <a:txBody>
                    <a:bodyPr/>
                    <a:lstStyle/>
                    <a:p>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98571369"/>
                  </a:ext>
                </a:extLst>
              </a:tr>
              <a:tr h="1196179">
                <a:tc>
                  <a:txBody>
                    <a:bodyPr/>
                    <a:lstStyle/>
                    <a:p>
                      <a:r>
                        <a:rPr lang="en-US" sz="2400" b="1" dirty="0" smtClean="0">
                          <a:latin typeface="Arial" panose="020B0604020202020204" pitchFamily="34" charset="0"/>
                          <a:cs typeface="Arial" panose="020B0604020202020204" pitchFamily="34" charset="0"/>
                        </a:rPr>
                        <a:t>Progress</a:t>
                      </a:r>
                      <a:endParaRPr lang="en-US" sz="2400" b="1"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Arial" panose="020B0604020202020204" pitchFamily="34" charset="0"/>
                          <a:cs typeface="Arial" panose="020B0604020202020204" pitchFamily="34" charset="0"/>
                        </a:rPr>
                        <a:t>Tạo</a:t>
                      </a:r>
                      <a:r>
                        <a:rPr lang="en-US" sz="2400" baseline="0" dirty="0" smtClean="0">
                          <a:solidFill>
                            <a:schemeClr val="tx1"/>
                          </a:solidFill>
                          <a:latin typeface="Arial" panose="020B0604020202020204" pitchFamily="34" charset="0"/>
                          <a:cs typeface="Arial" panose="020B0604020202020204" pitchFamily="34" charset="0"/>
                        </a:rPr>
                        <a:t> thanh tiến trình</a:t>
                      </a:r>
                      <a:endParaRPr lang="en-US" sz="2400"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txBody>
                  <a:tcPr/>
                </a:tc>
                <a:tc>
                  <a:txBody>
                    <a:bodyPr/>
                    <a:lstStyle/>
                    <a:p>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53574306"/>
                  </a:ext>
                </a:extLst>
              </a:tr>
            </a:tbl>
          </a:graphicData>
        </a:graphic>
      </p:graphicFrame>
      <p:pic>
        <p:nvPicPr>
          <p:cNvPr id="5" name="Picture 4"/>
          <p:cNvPicPr>
            <a:picLocks noChangeAspect="1"/>
          </p:cNvPicPr>
          <p:nvPr/>
        </p:nvPicPr>
        <p:blipFill>
          <a:blip r:embed="rId2"/>
          <a:stretch>
            <a:fillRect/>
          </a:stretch>
        </p:blipFill>
        <p:spPr>
          <a:xfrm>
            <a:off x="6345793" y="2624991"/>
            <a:ext cx="2924961" cy="676956"/>
          </a:xfrm>
          <a:prstGeom prst="rect">
            <a:avLst/>
          </a:prstGeom>
        </p:spPr>
      </p:pic>
      <p:pic>
        <p:nvPicPr>
          <p:cNvPr id="6" name="Picture 5"/>
          <p:cNvPicPr>
            <a:picLocks noChangeAspect="1"/>
          </p:cNvPicPr>
          <p:nvPr/>
        </p:nvPicPr>
        <p:blipFill>
          <a:blip r:embed="rId3"/>
          <a:stretch>
            <a:fillRect/>
          </a:stretch>
        </p:blipFill>
        <p:spPr>
          <a:xfrm>
            <a:off x="6345793" y="3682211"/>
            <a:ext cx="2652168" cy="561975"/>
          </a:xfrm>
          <a:prstGeom prst="rect">
            <a:avLst/>
          </a:prstGeom>
        </p:spPr>
      </p:pic>
      <p:pic>
        <p:nvPicPr>
          <p:cNvPr id="7" name="Picture 6"/>
          <p:cNvPicPr>
            <a:picLocks noChangeAspect="1"/>
          </p:cNvPicPr>
          <p:nvPr/>
        </p:nvPicPr>
        <p:blipFill>
          <a:blip r:embed="rId4"/>
          <a:stretch>
            <a:fillRect/>
          </a:stretch>
        </p:blipFill>
        <p:spPr>
          <a:xfrm>
            <a:off x="8997961" y="3682211"/>
            <a:ext cx="1776422" cy="561975"/>
          </a:xfrm>
          <a:prstGeom prst="rect">
            <a:avLst/>
          </a:prstGeom>
        </p:spPr>
      </p:pic>
      <p:pic>
        <p:nvPicPr>
          <p:cNvPr id="8" name="Picture 7"/>
          <p:cNvPicPr>
            <a:picLocks noChangeAspect="1"/>
          </p:cNvPicPr>
          <p:nvPr/>
        </p:nvPicPr>
        <p:blipFill>
          <a:blip r:embed="rId5"/>
          <a:stretch>
            <a:fillRect/>
          </a:stretch>
        </p:blipFill>
        <p:spPr>
          <a:xfrm>
            <a:off x="6345793" y="4534768"/>
            <a:ext cx="2447925" cy="485775"/>
          </a:xfrm>
          <a:prstGeom prst="rect">
            <a:avLst/>
          </a:prstGeom>
        </p:spPr>
      </p:pic>
      <p:pic>
        <p:nvPicPr>
          <p:cNvPr id="9" name="Picture 8"/>
          <p:cNvPicPr>
            <a:picLocks noChangeAspect="1"/>
          </p:cNvPicPr>
          <p:nvPr/>
        </p:nvPicPr>
        <p:blipFill>
          <a:blip r:embed="rId6"/>
          <a:stretch>
            <a:fillRect/>
          </a:stretch>
        </p:blipFill>
        <p:spPr>
          <a:xfrm>
            <a:off x="6345793" y="5311125"/>
            <a:ext cx="4428590" cy="1069997"/>
          </a:xfrm>
          <a:prstGeom prst="rect">
            <a:avLst/>
          </a:prstGeom>
        </p:spPr>
      </p:pic>
      <p:pic>
        <p:nvPicPr>
          <p:cNvPr id="10" name="Picture 9"/>
          <p:cNvPicPr>
            <a:picLocks noChangeAspect="1"/>
          </p:cNvPicPr>
          <p:nvPr/>
        </p:nvPicPr>
        <p:blipFill>
          <a:blip r:embed="rId7"/>
          <a:stretch>
            <a:fillRect/>
          </a:stretch>
        </p:blipFill>
        <p:spPr>
          <a:xfrm>
            <a:off x="6345793" y="1195911"/>
            <a:ext cx="3328579" cy="1307955"/>
          </a:xfrm>
          <a:prstGeom prst="rect">
            <a:avLst/>
          </a:prstGeom>
        </p:spPr>
      </p:pic>
    </p:spTree>
    <p:extLst>
      <p:ext uri="{BB962C8B-B14F-4D97-AF65-F5344CB8AC3E}">
        <p14:creationId xmlns:p14="http://schemas.microsoft.com/office/powerpoint/2010/main" val="2239459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05393" y="680274"/>
            <a:ext cx="8983729" cy="5435853"/>
          </a:xfrm>
        </p:spPr>
        <p:txBody>
          <a:bodyPr>
            <a:noAutofit/>
          </a:bodyPr>
          <a:lstStyle/>
          <a:p>
            <a:r>
              <a:rPr lang="en-US" sz="2400" b="1" dirty="0" smtClean="0">
                <a:solidFill>
                  <a:schemeClr val="tx1"/>
                </a:solidFill>
                <a:latin typeface="Times New Roman" panose="02020603050405020304" pitchFamily="18" charset="0"/>
                <a:cs typeface="Times New Roman" panose="02020603050405020304" pitchFamily="18" charset="0"/>
              </a:rPr>
              <a:t>1. Alert</a:t>
            </a:r>
            <a:br>
              <a:rPr lang="en-US" sz="24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Alert </a:t>
            </a:r>
            <a:r>
              <a:rPr lang="en-US" sz="2400" dirty="0">
                <a:solidFill>
                  <a:schemeClr val="tx1"/>
                </a:solidFill>
                <a:latin typeface="Times New Roman" panose="02020603050405020304" pitchFamily="18" charset="0"/>
                <a:cs typeface="Times New Roman" panose="02020603050405020304" pitchFamily="18" charset="0"/>
              </a:rPr>
              <a:t>là hiện ra 1 thông báo cho </a:t>
            </a:r>
            <a:r>
              <a:rPr lang="en-US" sz="2400" dirty="0" smtClean="0">
                <a:solidFill>
                  <a:schemeClr val="tx1"/>
                </a:solidFill>
                <a:latin typeface="Times New Roman" panose="02020603050405020304" pitchFamily="18" charset="0"/>
                <a:cs typeface="Times New Roman" panose="02020603050405020304" pitchFamily="18" charset="0"/>
              </a:rPr>
              <a:t>người dùng </a:t>
            </a:r>
            <a:r>
              <a:rPr lang="en-US" sz="2400" dirty="0">
                <a:solidFill>
                  <a:schemeClr val="tx1"/>
                </a:solidFill>
                <a:latin typeface="Times New Roman" panose="02020603050405020304" pitchFamily="18" charset="0"/>
                <a:cs typeface="Times New Roman" panose="02020603050405020304" pitchFamily="18" charset="0"/>
              </a:rPr>
              <a:t>xem. Thông báo có thể ở những mức độ thông tin khác nhau như success, warning, danger</a:t>
            </a:r>
            <a:r>
              <a:rPr lang="en-US" sz="2400" dirty="0" smtClean="0">
                <a:solidFill>
                  <a:schemeClr val="tx1"/>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Cách sử dụng: </a:t>
            </a:r>
            <a:r>
              <a:rPr lang="en-US" sz="2400" b="1" dirty="0" smtClean="0">
                <a:solidFill>
                  <a:schemeClr val="tx1"/>
                </a:solidFill>
                <a:latin typeface="Times New Roman" panose="02020603050405020304" pitchFamily="18" charset="0"/>
                <a:cs typeface="Times New Roman" panose="02020603050405020304" pitchFamily="18" charset="0"/>
              </a:rPr>
              <a:t>class = “alert alert-*loại alert*”.</a:t>
            </a:r>
            <a:br>
              <a:rPr lang="en-US" sz="2400" b="1" dirty="0" smtClean="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Có tất cả 8 lại alert với 8 màu mang ý nghĩa khác nhau.</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 primary: thông thường.</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 secondary: thông báo thứ cấp.</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 success: thông báo thành công</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 danger: thông báo nguy hiểm</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 warning: cảnh báo</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 info: thông báo thông tin</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 light: màu sáng</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 dark: màu tối</a:t>
            </a:r>
            <a:r>
              <a:rPr lang="en-US" sz="2400" dirty="0"/>
              <a:t/>
            </a:r>
            <a:br>
              <a:rPr lang="en-US" sz="2400" dirty="0"/>
            </a:b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688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079" y="100687"/>
            <a:ext cx="11036370" cy="4893647"/>
          </a:xfrm>
          <a:prstGeom prst="rect">
            <a:avLst/>
          </a:prstGeom>
        </p:spPr>
        <p:txBody>
          <a:bodyPr wrap="square">
            <a:spAutoFit/>
          </a:bodyPr>
          <a:lstStyle/>
          <a:p>
            <a:pPr lvl="0" indent="457200" defTabSz="914400" eaLnBrk="0" fontAlgn="base" hangingPunct="0">
              <a:spcBef>
                <a:spcPct val="0"/>
              </a:spcBef>
              <a:spcAft>
                <a:spcPct val="0"/>
              </a:spcAft>
            </a:pPr>
            <a:r>
              <a:rPr lang="en-US" altLang="en-US" sz="2400" dirty="0">
                <a:solidFill>
                  <a:srgbClr val="222222"/>
                </a:solidFill>
                <a:latin typeface="Arial" panose="020B0604020202020204" pitchFamily="34" charset="0"/>
                <a:ea typeface="Calibri" panose="020F0502020204030204" pitchFamily="34" charset="0"/>
                <a:cs typeface="Arial" panose="020B0604020202020204" pitchFamily="34" charset="0"/>
              </a:rPr>
              <a:t>Ví dụ</a:t>
            </a:r>
            <a:r>
              <a:rPr lang="en-US" altLang="en-US" sz="2400" dirty="0" smtClean="0">
                <a:solidFill>
                  <a:srgbClr val="222222"/>
                </a:solidFill>
                <a:latin typeface="Arial" panose="020B0604020202020204" pitchFamily="34" charset="0"/>
                <a:ea typeface="Calibri" panose="020F0502020204030204" pitchFamily="34" charset="0"/>
                <a:cs typeface="Arial" panose="020B0604020202020204" pitchFamily="34" charset="0"/>
              </a:rPr>
              <a:t>:</a:t>
            </a:r>
            <a:endParaRPr lang="en-US" altLang="en-US" sz="2400" dirty="0">
              <a:latin typeface="Arial" panose="020B0604020202020204" pitchFamily="34" charset="0"/>
              <a:cs typeface="Arial" panose="020B0604020202020204" pitchFamily="34" charset="0"/>
            </a:endParaRPr>
          </a:p>
          <a:p>
            <a:pPr lvl="0" indent="457200" defTabSz="914400" eaLnBrk="0" fontAlgn="base" hangingPunct="0">
              <a:spcBef>
                <a:spcPct val="0"/>
              </a:spcBef>
              <a:spcAft>
                <a:spcPct val="0"/>
              </a:spcAft>
            </a:pP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&lt;</a:t>
            </a:r>
            <a:r>
              <a:rPr lang="en-US" altLang="en-US" sz="2400" dirty="0">
                <a:solidFill>
                  <a:srgbClr val="3F7F7F"/>
                </a:solidFill>
                <a:latin typeface="Arial" panose="020B0604020202020204" pitchFamily="34" charset="0"/>
                <a:ea typeface="Calibri" panose="020F0502020204030204" pitchFamily="34" charset="0"/>
                <a:cs typeface="Arial" panose="020B0604020202020204" pitchFamily="34" charset="0"/>
              </a:rPr>
              <a:t>div</a:t>
            </a:r>
            <a:r>
              <a:rPr lang="en-US" altLang="en-US" sz="2400" dirty="0">
                <a:latin typeface="Arial" panose="020B0604020202020204" pitchFamily="34" charset="0"/>
                <a:ea typeface="Calibri" panose="020F0502020204030204" pitchFamily="34" charset="0"/>
                <a:cs typeface="Arial" panose="020B0604020202020204" pitchFamily="34" charset="0"/>
              </a:rPr>
              <a:t> </a:t>
            </a:r>
            <a:r>
              <a:rPr lang="en-US" altLang="en-US" sz="2400" dirty="0">
                <a:solidFill>
                  <a:srgbClr val="7F007F"/>
                </a:solidFill>
                <a:latin typeface="Arial" panose="020B0604020202020204" pitchFamily="34" charset="0"/>
                <a:ea typeface="Calibri" panose="020F0502020204030204" pitchFamily="34" charset="0"/>
                <a:cs typeface="Arial" panose="020B0604020202020204" pitchFamily="34" charset="0"/>
              </a:rPr>
              <a:t>class</a:t>
            </a: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a:t>
            </a:r>
            <a:r>
              <a:rPr lang="en-US" altLang="en-US" sz="2400" i="1" dirty="0">
                <a:solidFill>
                  <a:srgbClr val="2A00FF"/>
                </a:solidFill>
                <a:latin typeface="Arial" panose="020B0604020202020204" pitchFamily="34" charset="0"/>
                <a:ea typeface="Calibri" panose="020F0502020204030204" pitchFamily="34" charset="0"/>
                <a:cs typeface="Arial" panose="020B0604020202020204" pitchFamily="34" charset="0"/>
              </a:rPr>
              <a:t>"alert alert-success"</a:t>
            </a:r>
            <a:r>
              <a:rPr lang="en-US" altLang="en-US" sz="2400" dirty="0">
                <a:latin typeface="Arial" panose="020B0604020202020204" pitchFamily="34" charset="0"/>
                <a:ea typeface="Calibri" panose="020F0502020204030204" pitchFamily="34" charset="0"/>
                <a:cs typeface="Arial" panose="020B0604020202020204" pitchFamily="34" charset="0"/>
              </a:rPr>
              <a:t> </a:t>
            </a: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&gt;</a:t>
            </a:r>
            <a:endParaRPr lang="en-US" altLang="en-US" sz="2400" dirty="0">
              <a:latin typeface="Arial" panose="020B0604020202020204" pitchFamily="34" charset="0"/>
              <a:cs typeface="Arial" panose="020B0604020202020204" pitchFamily="34" charset="0"/>
            </a:endParaRPr>
          </a:p>
          <a:p>
            <a:pPr lvl="0" indent="457200" defTabSz="914400" eaLnBrk="0" fontAlgn="base" hangingPunct="0">
              <a:spcBef>
                <a:spcPct val="0"/>
              </a:spcBef>
              <a:spcAft>
                <a:spcPct val="0"/>
              </a:spcAft>
            </a:pP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en-US" altLang="en-US" sz="2400" dirty="0" smtClean="0">
                <a:solidFill>
                  <a:srgbClr val="008080"/>
                </a:solidFill>
                <a:latin typeface="Arial" panose="020B0604020202020204" pitchFamily="34" charset="0"/>
                <a:ea typeface="Calibri" panose="020F0502020204030204" pitchFamily="34" charset="0"/>
                <a:cs typeface="Arial" panose="020B0604020202020204" pitchFamily="34" charset="0"/>
              </a:rPr>
              <a:t>&lt;</a:t>
            </a:r>
            <a:r>
              <a:rPr lang="en-US" altLang="en-US" sz="2400" dirty="0">
                <a:solidFill>
                  <a:srgbClr val="3F7F7F"/>
                </a:solidFill>
                <a:latin typeface="Arial" panose="020B0604020202020204" pitchFamily="34" charset="0"/>
                <a:ea typeface="Calibri" panose="020F0502020204030204" pitchFamily="34" charset="0"/>
                <a:cs typeface="Arial" panose="020B0604020202020204" pitchFamily="34" charset="0"/>
              </a:rPr>
              <a:t>strong</a:t>
            </a: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&gt;</a:t>
            </a: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Lưu đơn hàng thành công!</a:t>
            </a: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&lt;/</a:t>
            </a:r>
            <a:r>
              <a:rPr lang="en-US" altLang="en-US" sz="2400" dirty="0">
                <a:solidFill>
                  <a:srgbClr val="3F7F7F"/>
                </a:solidFill>
                <a:latin typeface="Arial" panose="020B0604020202020204" pitchFamily="34" charset="0"/>
                <a:ea typeface="Calibri" panose="020F0502020204030204" pitchFamily="34" charset="0"/>
                <a:cs typeface="Arial" panose="020B0604020202020204" pitchFamily="34" charset="0"/>
              </a:rPr>
              <a:t>strong</a:t>
            </a: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&gt;</a:t>
            </a: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 Cảm ơn bạn đã </a:t>
            </a:r>
            <a:r>
              <a:rPr lang="en-US" altLang="en-US" sz="2400" dirty="0" smtClean="0">
                <a:solidFill>
                  <a:srgbClr val="000000"/>
                </a:solidFill>
                <a:latin typeface="Arial" panose="020B0604020202020204" pitchFamily="34" charset="0"/>
                <a:ea typeface="Calibri" panose="020F0502020204030204" pitchFamily="34" charset="0"/>
                <a:cs typeface="Arial" panose="020B0604020202020204" pitchFamily="34" charset="0"/>
              </a:rPr>
              <a:t>mua hàng</a:t>
            </a: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a:t>
            </a:r>
            <a:endParaRPr lang="en-US" altLang="en-US" sz="2400" dirty="0">
              <a:latin typeface="Arial" panose="020B0604020202020204" pitchFamily="34" charset="0"/>
              <a:cs typeface="Arial" panose="020B0604020202020204" pitchFamily="34" charset="0"/>
            </a:endParaRPr>
          </a:p>
          <a:p>
            <a:pPr lvl="0" indent="457200" defTabSz="914400" eaLnBrk="0" fontAlgn="base" hangingPunct="0">
              <a:spcBef>
                <a:spcPct val="0"/>
              </a:spcBef>
              <a:spcAft>
                <a:spcPct val="0"/>
              </a:spcAft>
            </a:pP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&lt;/</a:t>
            </a:r>
            <a:r>
              <a:rPr lang="en-US" altLang="en-US" sz="2400" dirty="0">
                <a:solidFill>
                  <a:srgbClr val="3F7F7F"/>
                </a:solidFill>
                <a:latin typeface="Arial" panose="020B0604020202020204" pitchFamily="34" charset="0"/>
                <a:ea typeface="Calibri" panose="020F0502020204030204" pitchFamily="34" charset="0"/>
                <a:cs typeface="Arial" panose="020B0604020202020204" pitchFamily="34" charset="0"/>
              </a:rPr>
              <a:t>div</a:t>
            </a: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&gt;</a:t>
            </a:r>
            <a:endParaRPr lang="en-US" altLang="en-US" sz="2400" dirty="0">
              <a:latin typeface="Arial" panose="020B0604020202020204" pitchFamily="34" charset="0"/>
              <a:cs typeface="Arial" panose="020B0604020202020204" pitchFamily="34" charset="0"/>
            </a:endParaRPr>
          </a:p>
          <a:p>
            <a:pPr lvl="0" indent="457200" defTabSz="914400" eaLnBrk="0" fontAlgn="base" hangingPunct="0">
              <a:spcBef>
                <a:spcPct val="0"/>
              </a:spcBef>
              <a:spcAft>
                <a:spcPct val="0"/>
              </a:spcAft>
            </a:pP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&lt;</a:t>
            </a:r>
            <a:r>
              <a:rPr lang="en-US" altLang="en-US" sz="2400" dirty="0">
                <a:solidFill>
                  <a:srgbClr val="3F7F7F"/>
                </a:solidFill>
                <a:latin typeface="Arial" panose="020B0604020202020204" pitchFamily="34" charset="0"/>
                <a:ea typeface="Calibri" panose="020F0502020204030204" pitchFamily="34" charset="0"/>
                <a:cs typeface="Arial" panose="020B0604020202020204" pitchFamily="34" charset="0"/>
              </a:rPr>
              <a:t>div</a:t>
            </a:r>
            <a:r>
              <a:rPr lang="en-US" altLang="en-US" sz="2400" dirty="0">
                <a:latin typeface="Arial" panose="020B0604020202020204" pitchFamily="34" charset="0"/>
                <a:ea typeface="Calibri" panose="020F0502020204030204" pitchFamily="34" charset="0"/>
                <a:cs typeface="Arial" panose="020B0604020202020204" pitchFamily="34" charset="0"/>
              </a:rPr>
              <a:t> </a:t>
            </a:r>
            <a:r>
              <a:rPr lang="en-US" altLang="en-US" sz="2400" dirty="0">
                <a:solidFill>
                  <a:srgbClr val="7F007F"/>
                </a:solidFill>
                <a:latin typeface="Arial" panose="020B0604020202020204" pitchFamily="34" charset="0"/>
                <a:ea typeface="Calibri" panose="020F0502020204030204" pitchFamily="34" charset="0"/>
                <a:cs typeface="Arial" panose="020B0604020202020204" pitchFamily="34" charset="0"/>
              </a:rPr>
              <a:t>class</a:t>
            </a: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a:t>
            </a:r>
            <a:r>
              <a:rPr lang="en-US" altLang="en-US" sz="2400" i="1" dirty="0">
                <a:solidFill>
                  <a:srgbClr val="2A00FF"/>
                </a:solidFill>
                <a:latin typeface="Arial" panose="020B0604020202020204" pitchFamily="34" charset="0"/>
                <a:ea typeface="Calibri" panose="020F0502020204030204" pitchFamily="34" charset="0"/>
                <a:cs typeface="Arial" panose="020B0604020202020204" pitchFamily="34" charset="0"/>
              </a:rPr>
              <a:t>"alert alert-info"</a:t>
            </a: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&gt;</a:t>
            </a:r>
            <a:endParaRPr lang="en-US" altLang="en-US" sz="2400" dirty="0">
              <a:latin typeface="Arial" panose="020B0604020202020204" pitchFamily="34" charset="0"/>
              <a:cs typeface="Arial" panose="020B0604020202020204" pitchFamily="34" charset="0"/>
            </a:endParaRPr>
          </a:p>
          <a:p>
            <a:pPr lvl="0" indent="457200" defTabSz="914400" eaLnBrk="0" fontAlgn="base" hangingPunct="0">
              <a:spcBef>
                <a:spcPct val="0"/>
              </a:spcBef>
              <a:spcAft>
                <a:spcPct val="0"/>
              </a:spcAft>
            </a:pPr>
            <a:r>
              <a:rPr lang="en-US" altLang="en-US" sz="2400" dirty="0" smtClean="0">
                <a:solidFill>
                  <a:srgbClr val="008080"/>
                </a:solidFill>
                <a:latin typeface="Arial" panose="020B0604020202020204" pitchFamily="34" charset="0"/>
                <a:ea typeface="Calibri" panose="020F0502020204030204" pitchFamily="34" charset="0"/>
                <a:cs typeface="Arial" panose="020B0604020202020204" pitchFamily="34" charset="0"/>
              </a:rPr>
              <a:t>   &lt;</a:t>
            </a:r>
            <a:r>
              <a:rPr lang="en-US" altLang="en-US" sz="2400" dirty="0">
                <a:solidFill>
                  <a:srgbClr val="3F7F7F"/>
                </a:solidFill>
                <a:latin typeface="Arial" panose="020B0604020202020204" pitchFamily="34" charset="0"/>
                <a:ea typeface="Calibri" panose="020F0502020204030204" pitchFamily="34" charset="0"/>
                <a:cs typeface="Arial" panose="020B0604020202020204" pitchFamily="34" charset="0"/>
              </a:rPr>
              <a:t>strong</a:t>
            </a: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&gt;</a:t>
            </a: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Thông tin!</a:t>
            </a: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&lt;/</a:t>
            </a:r>
            <a:r>
              <a:rPr lang="en-US" altLang="en-US" sz="2400" dirty="0">
                <a:solidFill>
                  <a:srgbClr val="3F7F7F"/>
                </a:solidFill>
                <a:latin typeface="Arial" panose="020B0604020202020204" pitchFamily="34" charset="0"/>
                <a:ea typeface="Calibri" panose="020F0502020204030204" pitchFamily="34" charset="0"/>
                <a:cs typeface="Arial" panose="020B0604020202020204" pitchFamily="34" charset="0"/>
              </a:rPr>
              <a:t>strong</a:t>
            </a: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&gt;</a:t>
            </a: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 Đơn hàng của bạn có số tiền quá nhỏ.</a:t>
            </a:r>
            <a:endParaRPr lang="en-US" altLang="en-US" sz="2400" dirty="0">
              <a:latin typeface="Arial" panose="020B0604020202020204" pitchFamily="34" charset="0"/>
              <a:cs typeface="Arial" panose="020B0604020202020204" pitchFamily="34" charset="0"/>
            </a:endParaRPr>
          </a:p>
          <a:p>
            <a:pPr lvl="0" indent="457200" defTabSz="914400" eaLnBrk="0" fontAlgn="base" hangingPunct="0">
              <a:spcBef>
                <a:spcPct val="0"/>
              </a:spcBef>
              <a:spcAft>
                <a:spcPct val="0"/>
              </a:spcAft>
            </a:pP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&lt;/</a:t>
            </a:r>
            <a:r>
              <a:rPr lang="en-US" altLang="en-US" sz="2400" dirty="0">
                <a:solidFill>
                  <a:srgbClr val="3F7F7F"/>
                </a:solidFill>
                <a:latin typeface="Arial" panose="020B0604020202020204" pitchFamily="34" charset="0"/>
                <a:ea typeface="Calibri" panose="020F0502020204030204" pitchFamily="34" charset="0"/>
                <a:cs typeface="Arial" panose="020B0604020202020204" pitchFamily="34" charset="0"/>
              </a:rPr>
              <a:t>div</a:t>
            </a: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&gt;</a:t>
            </a:r>
            <a:endParaRPr lang="en-US" altLang="en-US" sz="2400" dirty="0">
              <a:latin typeface="Arial" panose="020B0604020202020204" pitchFamily="34" charset="0"/>
              <a:cs typeface="Arial" panose="020B0604020202020204" pitchFamily="34" charset="0"/>
            </a:endParaRPr>
          </a:p>
          <a:p>
            <a:pPr lvl="0" indent="457200" defTabSz="914400" eaLnBrk="0" fontAlgn="base" hangingPunct="0">
              <a:spcBef>
                <a:spcPct val="0"/>
              </a:spcBef>
              <a:spcAft>
                <a:spcPct val="0"/>
              </a:spcAft>
            </a:pP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&lt;</a:t>
            </a:r>
            <a:r>
              <a:rPr lang="en-US" altLang="en-US" sz="2400" dirty="0">
                <a:solidFill>
                  <a:srgbClr val="3F7F7F"/>
                </a:solidFill>
                <a:latin typeface="Arial" panose="020B0604020202020204" pitchFamily="34" charset="0"/>
                <a:ea typeface="Calibri" panose="020F0502020204030204" pitchFamily="34" charset="0"/>
                <a:cs typeface="Arial" panose="020B0604020202020204" pitchFamily="34" charset="0"/>
              </a:rPr>
              <a:t>div</a:t>
            </a:r>
            <a:r>
              <a:rPr lang="en-US" altLang="en-US" sz="2400" dirty="0">
                <a:latin typeface="Arial" panose="020B0604020202020204" pitchFamily="34" charset="0"/>
                <a:ea typeface="Calibri" panose="020F0502020204030204" pitchFamily="34" charset="0"/>
                <a:cs typeface="Arial" panose="020B0604020202020204" pitchFamily="34" charset="0"/>
              </a:rPr>
              <a:t> </a:t>
            </a:r>
            <a:r>
              <a:rPr lang="en-US" altLang="en-US" sz="2400" dirty="0">
                <a:solidFill>
                  <a:srgbClr val="7F007F"/>
                </a:solidFill>
                <a:latin typeface="Arial" panose="020B0604020202020204" pitchFamily="34" charset="0"/>
                <a:ea typeface="Calibri" panose="020F0502020204030204" pitchFamily="34" charset="0"/>
                <a:cs typeface="Arial" panose="020B0604020202020204" pitchFamily="34" charset="0"/>
              </a:rPr>
              <a:t>class</a:t>
            </a: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a:t>
            </a:r>
            <a:r>
              <a:rPr lang="en-US" altLang="en-US" sz="2400" i="1" dirty="0">
                <a:solidFill>
                  <a:srgbClr val="2A00FF"/>
                </a:solidFill>
                <a:latin typeface="Arial" panose="020B0604020202020204" pitchFamily="34" charset="0"/>
                <a:ea typeface="Calibri" panose="020F0502020204030204" pitchFamily="34" charset="0"/>
                <a:cs typeface="Arial" panose="020B0604020202020204" pitchFamily="34" charset="0"/>
              </a:rPr>
              <a:t>"alert alert-warning"</a:t>
            </a: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&gt;</a:t>
            </a:r>
            <a:endParaRPr lang="en-US" altLang="en-US" sz="2400" dirty="0">
              <a:latin typeface="Arial" panose="020B0604020202020204" pitchFamily="34" charset="0"/>
              <a:cs typeface="Arial" panose="020B0604020202020204" pitchFamily="34" charset="0"/>
            </a:endParaRPr>
          </a:p>
          <a:p>
            <a:pPr lvl="0" indent="457200" defTabSz="914400" eaLnBrk="0" fontAlgn="base" hangingPunct="0">
              <a:spcBef>
                <a:spcPct val="0"/>
              </a:spcBef>
              <a:spcAft>
                <a:spcPct val="0"/>
              </a:spcAft>
            </a:pP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en-US" altLang="en-US" sz="2400" dirty="0" smtClean="0">
                <a:solidFill>
                  <a:srgbClr val="000000"/>
                </a:solidFill>
                <a:latin typeface="Arial" panose="020B0604020202020204" pitchFamily="34" charset="0"/>
                <a:ea typeface="Calibri" panose="020F0502020204030204" pitchFamily="34" charset="0"/>
                <a:cs typeface="Arial" panose="020B0604020202020204" pitchFamily="34" charset="0"/>
              </a:rPr>
              <a:t> </a:t>
            </a:r>
            <a:r>
              <a:rPr lang="en-US" altLang="en-US" sz="2400" dirty="0" smtClean="0">
                <a:solidFill>
                  <a:srgbClr val="008080"/>
                </a:solidFill>
                <a:latin typeface="Arial" panose="020B0604020202020204" pitchFamily="34" charset="0"/>
                <a:ea typeface="Calibri" panose="020F0502020204030204" pitchFamily="34" charset="0"/>
                <a:cs typeface="Arial" panose="020B0604020202020204" pitchFamily="34" charset="0"/>
              </a:rPr>
              <a:t>&lt;</a:t>
            </a:r>
            <a:r>
              <a:rPr lang="en-US" altLang="en-US" sz="2400" dirty="0">
                <a:solidFill>
                  <a:srgbClr val="3F7F7F"/>
                </a:solidFill>
                <a:latin typeface="Arial" panose="020B0604020202020204" pitchFamily="34" charset="0"/>
                <a:ea typeface="Calibri" panose="020F0502020204030204" pitchFamily="34" charset="0"/>
                <a:cs typeface="Arial" panose="020B0604020202020204" pitchFamily="34" charset="0"/>
              </a:rPr>
              <a:t>b</a:t>
            </a: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&gt;</a:t>
            </a: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Báo động!</a:t>
            </a: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&lt;/</a:t>
            </a:r>
            <a:r>
              <a:rPr lang="en-US" altLang="en-US" sz="2400" dirty="0">
                <a:solidFill>
                  <a:srgbClr val="3F7F7F"/>
                </a:solidFill>
                <a:latin typeface="Arial" panose="020B0604020202020204" pitchFamily="34" charset="0"/>
                <a:ea typeface="Calibri" panose="020F0502020204030204" pitchFamily="34" charset="0"/>
                <a:cs typeface="Arial" panose="020B0604020202020204" pitchFamily="34" charset="0"/>
              </a:rPr>
              <a:t>b</a:t>
            </a: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&gt;</a:t>
            </a: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 Việc chỉnh quyền, phải thoát ra vào lại mới có tác dụng.</a:t>
            </a:r>
            <a:endParaRPr lang="en-US" altLang="en-US" sz="2400" dirty="0">
              <a:latin typeface="Arial" panose="020B0604020202020204" pitchFamily="34" charset="0"/>
              <a:cs typeface="Arial" panose="020B0604020202020204" pitchFamily="34" charset="0"/>
            </a:endParaRPr>
          </a:p>
          <a:p>
            <a:pPr lvl="0" indent="457200" defTabSz="914400" eaLnBrk="0" fontAlgn="base" hangingPunct="0">
              <a:spcBef>
                <a:spcPct val="0"/>
              </a:spcBef>
              <a:spcAft>
                <a:spcPct val="0"/>
              </a:spcAft>
            </a:pP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&lt;/</a:t>
            </a:r>
            <a:r>
              <a:rPr lang="en-US" altLang="en-US" sz="2400" dirty="0">
                <a:solidFill>
                  <a:srgbClr val="3F7F7F"/>
                </a:solidFill>
                <a:latin typeface="Arial" panose="020B0604020202020204" pitchFamily="34" charset="0"/>
                <a:ea typeface="Calibri" panose="020F0502020204030204" pitchFamily="34" charset="0"/>
                <a:cs typeface="Arial" panose="020B0604020202020204" pitchFamily="34" charset="0"/>
              </a:rPr>
              <a:t>div</a:t>
            </a: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&gt;</a:t>
            </a:r>
            <a:endParaRPr lang="en-US" altLang="en-US" sz="2400" dirty="0">
              <a:latin typeface="Arial" panose="020B0604020202020204" pitchFamily="34" charset="0"/>
              <a:cs typeface="Arial" panose="020B0604020202020204" pitchFamily="34" charset="0"/>
            </a:endParaRPr>
          </a:p>
          <a:p>
            <a:pPr lvl="0" indent="457200" defTabSz="914400" eaLnBrk="0" fontAlgn="base" hangingPunct="0">
              <a:spcBef>
                <a:spcPct val="0"/>
              </a:spcBef>
              <a:spcAft>
                <a:spcPct val="0"/>
              </a:spcAft>
            </a:pP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&lt;</a:t>
            </a:r>
            <a:r>
              <a:rPr lang="en-US" altLang="en-US" sz="2400" dirty="0">
                <a:solidFill>
                  <a:srgbClr val="3F7F7F"/>
                </a:solidFill>
                <a:latin typeface="Arial" panose="020B0604020202020204" pitchFamily="34" charset="0"/>
                <a:ea typeface="Calibri" panose="020F0502020204030204" pitchFamily="34" charset="0"/>
                <a:cs typeface="Arial" panose="020B0604020202020204" pitchFamily="34" charset="0"/>
              </a:rPr>
              <a:t>div</a:t>
            </a:r>
            <a:r>
              <a:rPr lang="en-US" altLang="en-US" sz="2400" dirty="0">
                <a:latin typeface="Arial" panose="020B0604020202020204" pitchFamily="34" charset="0"/>
                <a:ea typeface="Calibri" panose="020F0502020204030204" pitchFamily="34" charset="0"/>
                <a:cs typeface="Arial" panose="020B0604020202020204" pitchFamily="34" charset="0"/>
              </a:rPr>
              <a:t> </a:t>
            </a:r>
            <a:r>
              <a:rPr lang="en-US" altLang="en-US" sz="2400" dirty="0">
                <a:solidFill>
                  <a:srgbClr val="7F007F"/>
                </a:solidFill>
                <a:latin typeface="Arial" panose="020B0604020202020204" pitchFamily="34" charset="0"/>
                <a:ea typeface="Calibri" panose="020F0502020204030204" pitchFamily="34" charset="0"/>
                <a:cs typeface="Arial" panose="020B0604020202020204" pitchFamily="34" charset="0"/>
              </a:rPr>
              <a:t>class</a:t>
            </a: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a:t>
            </a:r>
            <a:r>
              <a:rPr lang="en-US" altLang="en-US" sz="2400" i="1" dirty="0">
                <a:solidFill>
                  <a:srgbClr val="2A00FF"/>
                </a:solidFill>
                <a:latin typeface="Arial" panose="020B0604020202020204" pitchFamily="34" charset="0"/>
                <a:ea typeface="Calibri" panose="020F0502020204030204" pitchFamily="34" charset="0"/>
                <a:cs typeface="Arial" panose="020B0604020202020204" pitchFamily="34" charset="0"/>
              </a:rPr>
              <a:t>"alert alert-danger"</a:t>
            </a: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&gt;</a:t>
            </a:r>
            <a:endParaRPr lang="en-US" altLang="en-US" sz="2400" dirty="0">
              <a:latin typeface="Arial" panose="020B0604020202020204" pitchFamily="34" charset="0"/>
              <a:cs typeface="Arial" panose="020B0604020202020204" pitchFamily="34" charset="0"/>
            </a:endParaRPr>
          </a:p>
          <a:p>
            <a:pPr lvl="0" indent="457200" defTabSz="914400" eaLnBrk="0" fontAlgn="base" hangingPunct="0">
              <a:spcBef>
                <a:spcPct val="0"/>
              </a:spcBef>
              <a:spcAft>
                <a:spcPct val="0"/>
              </a:spcAft>
            </a:pP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en-US" altLang="en-US" sz="2400" dirty="0" smtClean="0">
                <a:solidFill>
                  <a:srgbClr val="008080"/>
                </a:solidFill>
                <a:latin typeface="Arial" panose="020B0604020202020204" pitchFamily="34" charset="0"/>
                <a:ea typeface="Calibri" panose="020F0502020204030204" pitchFamily="34" charset="0"/>
                <a:cs typeface="Arial" panose="020B0604020202020204" pitchFamily="34" charset="0"/>
              </a:rPr>
              <a:t>&lt;</a:t>
            </a:r>
            <a:r>
              <a:rPr lang="en-US" altLang="en-US" sz="2400" dirty="0">
                <a:solidFill>
                  <a:srgbClr val="3F7F7F"/>
                </a:solidFill>
                <a:latin typeface="Arial" panose="020B0604020202020204" pitchFamily="34" charset="0"/>
                <a:ea typeface="Calibri" panose="020F0502020204030204" pitchFamily="34" charset="0"/>
                <a:cs typeface="Arial" panose="020B0604020202020204" pitchFamily="34" charset="0"/>
              </a:rPr>
              <a:t>strong</a:t>
            </a: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&gt;</a:t>
            </a: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Nguy hiểm!</a:t>
            </a: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&lt;/</a:t>
            </a:r>
            <a:r>
              <a:rPr lang="en-US" altLang="en-US" sz="2400" dirty="0">
                <a:solidFill>
                  <a:srgbClr val="3F7F7F"/>
                </a:solidFill>
                <a:latin typeface="Arial" panose="020B0604020202020204" pitchFamily="34" charset="0"/>
                <a:ea typeface="Calibri" panose="020F0502020204030204" pitchFamily="34" charset="0"/>
                <a:cs typeface="Arial" panose="020B0604020202020204" pitchFamily="34" charset="0"/>
              </a:rPr>
              <a:t>strong</a:t>
            </a: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&gt;</a:t>
            </a: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 Nếu xóa loại tin, các tin trong đó sẽ mất hết</a:t>
            </a:r>
            <a:r>
              <a:rPr lang="en-US" altLang="en-US" sz="2400" dirty="0" smtClean="0">
                <a:solidFill>
                  <a:srgbClr val="000000"/>
                </a:solidFill>
                <a:latin typeface="Arial" panose="020B0604020202020204" pitchFamily="34" charset="0"/>
                <a:ea typeface="Calibri" panose="020F0502020204030204" pitchFamily="34" charset="0"/>
                <a:cs typeface="Arial" panose="020B0604020202020204" pitchFamily="34" charset="0"/>
              </a:rPr>
              <a:t>.</a:t>
            </a:r>
          </a:p>
          <a:p>
            <a:pPr indent="457200" defTabSz="914400" eaLnBrk="0" fontAlgn="base" hangingPunct="0">
              <a:spcBef>
                <a:spcPct val="0"/>
              </a:spcBef>
              <a:spcAft>
                <a:spcPct val="0"/>
              </a:spcAft>
            </a:pPr>
            <a:r>
              <a:rPr lang="en-US" altLang="en-US" sz="2400" dirty="0">
                <a:solidFill>
                  <a:srgbClr val="008080"/>
                </a:solidFill>
                <a:latin typeface="Arial" panose="020B0604020202020204" pitchFamily="34" charset="0"/>
                <a:ea typeface="Calibri" panose="020F0502020204030204" pitchFamily="34" charset="0"/>
                <a:cs typeface="Arial" panose="020B0604020202020204" pitchFamily="34" charset="0"/>
              </a:rPr>
              <a:t>&lt;/</a:t>
            </a:r>
            <a:r>
              <a:rPr lang="en-US" altLang="en-US" sz="2400" dirty="0">
                <a:solidFill>
                  <a:srgbClr val="3F7F7F"/>
                </a:solidFill>
                <a:latin typeface="Arial" panose="020B0604020202020204" pitchFamily="34" charset="0"/>
                <a:ea typeface="Calibri" panose="020F0502020204030204" pitchFamily="34" charset="0"/>
                <a:cs typeface="Arial" panose="020B0604020202020204" pitchFamily="34" charset="0"/>
              </a:rPr>
              <a:t>div</a:t>
            </a:r>
            <a:r>
              <a:rPr lang="en-US" altLang="en-US" sz="2400" dirty="0" smtClean="0">
                <a:solidFill>
                  <a:srgbClr val="008080"/>
                </a:solidFill>
                <a:latin typeface="Arial" panose="020B0604020202020204" pitchFamily="34" charset="0"/>
                <a:ea typeface="Calibri" panose="020F0502020204030204" pitchFamily="34" charset="0"/>
                <a:cs typeface="Arial" panose="020B0604020202020204" pitchFamily="34" charset="0"/>
              </a:rPr>
              <a:t>&gt;</a:t>
            </a:r>
            <a:endParaRPr lang="en-US" altLang="en-US" sz="2400" dirty="0" smtClean="0">
              <a:latin typeface="Arial" panose="020B0604020202020204" pitchFamily="34" charset="0"/>
              <a:ea typeface="Calibri" panose="020F050202020403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384724" y="4561935"/>
            <a:ext cx="4105275" cy="2209800"/>
          </a:xfrm>
          <a:prstGeom prst="rect">
            <a:avLst/>
          </a:prstGeom>
        </p:spPr>
      </p:pic>
    </p:spTree>
    <p:extLst>
      <p:ext uri="{BB962C8B-B14F-4D97-AF65-F5344CB8AC3E}">
        <p14:creationId xmlns:p14="http://schemas.microsoft.com/office/powerpoint/2010/main" val="3031397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04876" y="594540"/>
            <a:ext cx="8775554" cy="5927029"/>
          </a:xfrm>
        </p:spPr>
        <p:txBody>
          <a:bodyPr>
            <a:noAutofit/>
          </a:bodyPr>
          <a:lstStyle/>
          <a:p>
            <a:r>
              <a:rPr lang="en-US" sz="2400" b="1" dirty="0">
                <a:solidFill>
                  <a:schemeClr val="tx1"/>
                </a:solidFill>
                <a:latin typeface="Arial" panose="020B0604020202020204" pitchFamily="34" charset="0"/>
                <a:cs typeface="Arial" panose="020B0604020202020204" pitchFamily="34" charset="0"/>
              </a:rPr>
              <a:t>2</a:t>
            </a:r>
            <a:r>
              <a:rPr lang="en-US" sz="2400" b="1" dirty="0" smtClean="0">
                <a:solidFill>
                  <a:schemeClr val="tx1"/>
                </a:solidFill>
                <a:latin typeface="Arial" panose="020B0604020202020204" pitchFamily="34" charset="0"/>
                <a:cs typeface="Arial" panose="020B0604020202020204" pitchFamily="34" charset="0"/>
              </a:rPr>
              <a:t>. Badges</a:t>
            </a:r>
            <a:br>
              <a:rPr lang="en-US" sz="2400" b="1" dirty="0" smtClean="0">
                <a:solidFill>
                  <a:schemeClr val="tx1"/>
                </a:solidFill>
                <a:latin typeface="Arial" panose="020B0604020202020204" pitchFamily="34" charset="0"/>
                <a:cs typeface="Arial" panose="020B0604020202020204" pitchFamily="34" charset="0"/>
              </a:rPr>
            </a:br>
            <a:r>
              <a:rPr lang="en-US" sz="2400" b="1" dirty="0" smtClean="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Thường </a:t>
            </a:r>
            <a:r>
              <a:rPr lang="en-US" sz="2400" dirty="0">
                <a:solidFill>
                  <a:schemeClr val="tx1"/>
                </a:solidFill>
                <a:latin typeface="Arial" panose="020B0604020202020204" pitchFamily="34" charset="0"/>
                <a:cs typeface="Arial" panose="020B0604020202020204" pitchFamily="34" charset="0"/>
              </a:rPr>
              <a:t>dùng để thông tin một trạng thái, một điều gì đó. </a:t>
            </a:r>
            <a:r>
              <a:rPr lang="en-US" sz="2400" dirty="0" smtClean="0">
                <a:solidFill>
                  <a:schemeClr val="tx1"/>
                </a:solidFill>
                <a:latin typeface="Arial" panose="020B0604020202020204" pitchFamily="34" charset="0"/>
                <a:cs typeface="Arial" panose="020B0604020202020204" pitchFamily="34" charset="0"/>
              </a:rPr>
              <a:t>Badges </a:t>
            </a:r>
            <a:r>
              <a:rPr lang="en-US" sz="2400" dirty="0">
                <a:solidFill>
                  <a:schemeClr val="tx1"/>
                </a:solidFill>
                <a:latin typeface="Arial" panose="020B0604020202020204" pitchFamily="34" charset="0"/>
                <a:cs typeface="Arial" panose="020B0604020202020204" pitchFamily="34" charset="0"/>
              </a:rPr>
              <a:t>thay thế label trong bootstrap 3</a:t>
            </a:r>
            <a:r>
              <a:rPr lang="en-US" sz="2400" dirty="0" smtClean="0">
                <a:solidFill>
                  <a:schemeClr val="tx1"/>
                </a:solidFill>
                <a:latin typeface="Arial" panose="020B0604020202020204" pitchFamily="34" charset="0"/>
                <a:cs typeface="Arial" panose="020B0604020202020204" pitchFamily="34" charset="0"/>
              </a:rPr>
              <a:t>.</a:t>
            </a:r>
            <a:br>
              <a:rPr lang="en-US" sz="2400"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t>
            </a:r>
            <a:r>
              <a:rPr lang="vi-VN" sz="2400" dirty="0" smtClean="0">
                <a:solidFill>
                  <a:schemeClr val="tx1"/>
                </a:solidFill>
                <a:latin typeface="Arial" panose="020B0604020202020204" pitchFamily="34" charset="0"/>
                <a:cs typeface="Arial" panose="020B0604020202020204" pitchFamily="34" charset="0"/>
              </a:rPr>
              <a:t>Cách </a:t>
            </a:r>
            <a:r>
              <a:rPr lang="vi-VN" sz="2400" dirty="0">
                <a:solidFill>
                  <a:schemeClr val="tx1"/>
                </a:solidFill>
                <a:latin typeface="Arial" panose="020B0604020202020204" pitchFamily="34" charset="0"/>
                <a:cs typeface="Arial" panose="020B0604020202020204" pitchFamily="34" charset="0"/>
              </a:rPr>
              <a:t>dùng </a:t>
            </a:r>
            <a:r>
              <a:rPr lang="vi-VN" sz="2400" b="1" dirty="0" smtClean="0">
                <a:solidFill>
                  <a:schemeClr val="tx1"/>
                </a:solidFill>
                <a:latin typeface="Arial" panose="020B0604020202020204" pitchFamily="34" charset="0"/>
                <a:cs typeface="Arial" panose="020B0604020202020204" pitchFamily="34" charset="0"/>
              </a:rPr>
              <a:t>class=</a:t>
            </a:r>
            <a:r>
              <a:rPr lang="en-US" sz="2400" b="1" dirty="0" smtClean="0">
                <a:solidFill>
                  <a:schemeClr val="tx1"/>
                </a:solidFill>
                <a:latin typeface="Arial" panose="020B0604020202020204" pitchFamily="34" charset="0"/>
                <a:cs typeface="Arial" panose="020B0604020202020204" pitchFamily="34" charset="0"/>
              </a:rPr>
              <a:t>“</a:t>
            </a:r>
            <a:r>
              <a:rPr lang="vi-VN" sz="2400" b="1" dirty="0" smtClean="0">
                <a:solidFill>
                  <a:schemeClr val="tx1"/>
                </a:solidFill>
                <a:latin typeface="Arial" panose="020B0604020202020204" pitchFamily="34" charset="0"/>
                <a:cs typeface="Arial" panose="020B0604020202020204" pitchFamily="34" charset="0"/>
              </a:rPr>
              <a:t>badge </a:t>
            </a:r>
            <a:r>
              <a:rPr lang="vi-VN" sz="2400" b="1" dirty="0">
                <a:solidFill>
                  <a:schemeClr val="tx1"/>
                </a:solidFill>
                <a:latin typeface="Arial" panose="020B0604020202020204" pitchFamily="34" charset="0"/>
                <a:cs typeface="Arial" panose="020B0604020202020204" pitchFamily="34" charset="0"/>
              </a:rPr>
              <a:t>badge-*loại badge*”</a:t>
            </a:r>
            <a:r>
              <a:rPr lang="vi-VN" sz="2400" dirty="0">
                <a:solidFill>
                  <a:schemeClr val="tx1"/>
                </a:solidFill>
                <a:latin typeface="Arial" panose="020B0604020202020204" pitchFamily="34" charset="0"/>
                <a:cs typeface="Arial" panose="020B0604020202020204" pitchFamily="34" charset="0"/>
              </a:rPr>
              <a:t/>
            </a:r>
            <a:br>
              <a:rPr lang="vi-VN" sz="2400" dirty="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t>
            </a:r>
            <a:r>
              <a:rPr lang="vi-VN" sz="2400" dirty="0" smtClean="0">
                <a:solidFill>
                  <a:schemeClr val="tx1"/>
                </a:solidFill>
                <a:latin typeface="Arial" panose="020B0604020202020204" pitchFamily="34" charset="0"/>
                <a:cs typeface="Arial" panose="020B0604020202020204" pitchFamily="34" charset="0"/>
              </a:rPr>
              <a:t>Có </a:t>
            </a:r>
            <a:r>
              <a:rPr lang="vi-VN" sz="2400" dirty="0">
                <a:solidFill>
                  <a:schemeClr val="tx1"/>
                </a:solidFill>
                <a:latin typeface="Arial" panose="020B0604020202020204" pitchFamily="34" charset="0"/>
                <a:cs typeface="Arial" panose="020B0604020202020204" pitchFamily="34" charset="0"/>
              </a:rPr>
              <a:t>tất cả 8 loại với 8 màu khác nhau, tương tự như </a:t>
            </a:r>
            <a:r>
              <a:rPr lang="vi-VN" sz="2400" dirty="0" smtClean="0">
                <a:solidFill>
                  <a:schemeClr val="tx1"/>
                </a:solidFill>
                <a:latin typeface="Arial" panose="020B0604020202020204" pitchFamily="34" charset="0"/>
                <a:cs typeface="Arial" panose="020B0604020202020204" pitchFamily="34" charset="0"/>
              </a:rPr>
              <a:t>alert</a:t>
            </a:r>
            <a:r>
              <a:rPr lang="en-US" sz="2400" dirty="0" smtClean="0">
                <a:solidFill>
                  <a:schemeClr val="tx1"/>
                </a:solidFill>
                <a:latin typeface="Arial" panose="020B0604020202020204" pitchFamily="34" charset="0"/>
                <a:cs typeface="Arial" panose="020B0604020202020204" pitchFamily="34" charset="0"/>
              </a:rPr>
              <a:t>:</a:t>
            </a:r>
            <a:br>
              <a:rPr lang="en-US" sz="2400"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t>
            </a:r>
            <a:r>
              <a:rPr lang="vi-VN" sz="2400" dirty="0" smtClean="0">
                <a:solidFill>
                  <a:schemeClr val="tx1"/>
                </a:solidFill>
                <a:latin typeface="Arial" panose="020B0604020202020204" pitchFamily="34" charset="0"/>
                <a:cs typeface="Arial" panose="020B0604020202020204" pitchFamily="34" charset="0"/>
              </a:rPr>
              <a:t>+ </a:t>
            </a:r>
            <a:r>
              <a:rPr lang="vi-VN" sz="2400" dirty="0">
                <a:solidFill>
                  <a:schemeClr val="tx1"/>
                </a:solidFill>
                <a:latin typeface="Arial" panose="020B0604020202020204" pitchFamily="34" charset="0"/>
                <a:cs typeface="Arial" panose="020B0604020202020204" pitchFamily="34" charset="0"/>
              </a:rPr>
              <a:t>primary: thông thường</a:t>
            </a:r>
            <a:br>
              <a:rPr lang="vi-VN" sz="2400"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		</a:t>
            </a:r>
            <a:r>
              <a:rPr lang="vi-VN" sz="2400" dirty="0">
                <a:solidFill>
                  <a:schemeClr val="tx1"/>
                </a:solidFill>
                <a:latin typeface="Arial" panose="020B0604020202020204" pitchFamily="34" charset="0"/>
                <a:cs typeface="Arial" panose="020B0604020202020204" pitchFamily="34" charset="0"/>
              </a:rPr>
              <a:t>+ secondary: thông báo thứ cấp</a:t>
            </a:r>
            <a:br>
              <a:rPr lang="vi-VN" sz="2400"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		</a:t>
            </a:r>
            <a:r>
              <a:rPr lang="vi-VN" sz="2400" dirty="0">
                <a:solidFill>
                  <a:schemeClr val="tx1"/>
                </a:solidFill>
                <a:latin typeface="Arial" panose="020B0604020202020204" pitchFamily="34" charset="0"/>
                <a:cs typeface="Arial" panose="020B0604020202020204" pitchFamily="34" charset="0"/>
              </a:rPr>
              <a:t>+ success: thông báo thành công</a:t>
            </a:r>
            <a:br>
              <a:rPr lang="vi-VN" sz="2400"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		</a:t>
            </a:r>
            <a:r>
              <a:rPr lang="vi-VN" sz="2400" dirty="0">
                <a:solidFill>
                  <a:schemeClr val="tx1"/>
                </a:solidFill>
                <a:latin typeface="Arial" panose="020B0604020202020204" pitchFamily="34" charset="0"/>
                <a:cs typeface="Arial" panose="020B0604020202020204" pitchFamily="34" charset="0"/>
              </a:rPr>
              <a:t>+ danger: thông báo nguy hiểm</a:t>
            </a:r>
            <a:br>
              <a:rPr lang="vi-VN" sz="2400"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		</a:t>
            </a:r>
            <a:r>
              <a:rPr lang="vi-VN" sz="2400" dirty="0">
                <a:solidFill>
                  <a:schemeClr val="tx1"/>
                </a:solidFill>
                <a:latin typeface="Arial" panose="020B0604020202020204" pitchFamily="34" charset="0"/>
                <a:cs typeface="Arial" panose="020B0604020202020204" pitchFamily="34" charset="0"/>
              </a:rPr>
              <a:t>+ warning: cảnh báo</a:t>
            </a:r>
            <a:br>
              <a:rPr lang="vi-VN" sz="2400"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		</a:t>
            </a:r>
            <a:r>
              <a:rPr lang="vi-VN" sz="2400" dirty="0">
                <a:solidFill>
                  <a:schemeClr val="tx1"/>
                </a:solidFill>
                <a:latin typeface="Arial" panose="020B0604020202020204" pitchFamily="34" charset="0"/>
                <a:cs typeface="Arial" panose="020B0604020202020204" pitchFamily="34" charset="0"/>
              </a:rPr>
              <a:t>+ info: thông báo thông tin</a:t>
            </a:r>
            <a:br>
              <a:rPr lang="vi-VN" sz="2400"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		</a:t>
            </a:r>
            <a:r>
              <a:rPr lang="vi-VN" sz="2400" dirty="0">
                <a:solidFill>
                  <a:schemeClr val="tx1"/>
                </a:solidFill>
                <a:latin typeface="Arial" panose="020B0604020202020204" pitchFamily="34" charset="0"/>
                <a:cs typeface="Arial" panose="020B0604020202020204" pitchFamily="34" charset="0"/>
              </a:rPr>
              <a:t>+ light: màu sáng</a:t>
            </a:r>
            <a:br>
              <a:rPr lang="vi-VN" sz="2400"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		</a:t>
            </a:r>
            <a:r>
              <a:rPr lang="vi-VN" sz="2400" dirty="0">
                <a:solidFill>
                  <a:schemeClr val="tx1"/>
                </a:solidFill>
                <a:latin typeface="Arial" panose="020B0604020202020204" pitchFamily="34" charset="0"/>
                <a:cs typeface="Arial" panose="020B0604020202020204" pitchFamily="34" charset="0"/>
              </a:rPr>
              <a:t>+ dark: màu tối</a:t>
            </a:r>
            <a:br>
              <a:rPr lang="vi-VN" sz="2400"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		</a:t>
            </a:r>
            <a:r>
              <a:rPr lang="vi-VN" sz="2400" dirty="0">
                <a:solidFill>
                  <a:schemeClr val="tx1"/>
                </a:solidFill>
                <a:latin typeface="Arial" panose="020B0604020202020204" pitchFamily="34" charset="0"/>
                <a:cs typeface="Arial" panose="020B0604020202020204" pitchFamily="34" charset="0"/>
              </a:rPr>
              <a:t>+ link: thể hiện đường dẫn</a:t>
            </a:r>
            <a:r>
              <a:rPr lang="vi-VN" sz="2400" dirty="0">
                <a:solidFill>
                  <a:schemeClr val="tx1"/>
                </a:solidFill>
                <a:latin typeface="Times New Roman" panose="02020603050405020304" pitchFamily="18" charset="0"/>
                <a:cs typeface="Times New Roman" panose="02020603050405020304" pitchFamily="18" charset="0"/>
              </a:rPr>
              <a:t/>
            </a:r>
            <a:br>
              <a:rPr lang="vi-VN" sz="2400" dirty="0">
                <a:solidFill>
                  <a:schemeClr val="tx1"/>
                </a:solidFill>
                <a:latin typeface="Times New Roman" panose="02020603050405020304" pitchFamily="18" charset="0"/>
                <a:cs typeface="Times New Roman" panose="02020603050405020304" pitchFamily="18" charset="0"/>
              </a:rPr>
            </a:br>
            <a:r>
              <a:rPr lang="vi-VN" sz="2400" dirty="0">
                <a:latin typeface="Arial" panose="020B0604020202020204" pitchFamily="34" charset="0"/>
                <a:cs typeface="Arial" panose="020B0604020202020204" pitchFamily="34" charset="0"/>
              </a:rPr>
              <a:t/>
            </a:r>
            <a:br>
              <a:rPr lang="vi-VN" sz="2400" dirty="0">
                <a:latin typeface="Arial" panose="020B0604020202020204" pitchFamily="34" charset="0"/>
                <a:cs typeface="Arial" panose="020B0604020202020204" pitchFamily="34" charset="0"/>
              </a:rPr>
            </a:br>
            <a:endParaRPr lang="en-US"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5122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754146" y="545373"/>
            <a:ext cx="876874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22222"/>
                </a:solidFill>
                <a:effectLst/>
                <a:ea typeface="Calibri" panose="020F0502020204030204" pitchFamily="34" charset="0"/>
                <a:cs typeface="Arial" panose="020B0604020202020204" pitchFamily="34" charset="0"/>
              </a:rPr>
              <a:t>Ví dụ:</a:t>
            </a:r>
            <a:endParaRPr kumimoji="0" lang="en-US" altLang="en-US" sz="2400" b="0" i="0" u="none" strike="noStrike" cap="none" normalizeH="0" baseline="0" dirty="0" smtClean="0">
              <a:ln>
                <a:noFill/>
              </a:ln>
              <a:solidFill>
                <a:schemeClr val="tx1"/>
              </a:solidFill>
              <a:effectLst/>
              <a:cs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&lt;</a:t>
            </a:r>
            <a:r>
              <a:rPr kumimoji="0" lang="en-US" altLang="en-US" sz="2400" b="0" i="0" u="none" strike="noStrike" cap="none" normalizeH="0" baseline="0" dirty="0" smtClean="0">
                <a:ln>
                  <a:noFill/>
                </a:ln>
                <a:solidFill>
                  <a:srgbClr val="3F7F7F"/>
                </a:solidFill>
                <a:effectLst/>
                <a:ea typeface="Calibri" panose="020F0502020204030204" pitchFamily="34" charset="0"/>
                <a:cs typeface="Arial" panose="020B0604020202020204" pitchFamily="34" charset="0"/>
              </a:rPr>
              <a:t>span</a:t>
            </a:r>
            <a:r>
              <a:rPr kumimoji="0" lang="en-US" altLang="en-US" sz="24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 </a:t>
            </a:r>
            <a:r>
              <a:rPr kumimoji="0" lang="en-US" altLang="en-US" sz="2400" b="0" i="0" u="none" strike="noStrike" cap="none" normalizeH="0" baseline="0" dirty="0" smtClean="0">
                <a:ln>
                  <a:noFill/>
                </a:ln>
                <a:solidFill>
                  <a:srgbClr val="7F007F"/>
                </a:solidFill>
                <a:effectLst/>
                <a:ea typeface="Calibri" panose="020F0502020204030204" pitchFamily="34" charset="0"/>
                <a:cs typeface="Arial" panose="020B0604020202020204" pitchFamily="34" charset="0"/>
              </a:rPr>
              <a:t>class</a:t>
            </a:r>
            <a:r>
              <a:rPr kumimoji="0" lang="en-US" altLang="en-US" sz="24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rPr>
              <a:t>=</a:t>
            </a:r>
            <a:r>
              <a:rPr kumimoji="0" lang="en-US" altLang="en-US" sz="2400" b="0" i="1" u="none" strike="noStrike" cap="none" normalizeH="0" baseline="0" dirty="0" smtClean="0">
                <a:ln>
                  <a:noFill/>
                </a:ln>
                <a:solidFill>
                  <a:srgbClr val="2A00FF"/>
                </a:solidFill>
                <a:effectLst/>
                <a:ea typeface="Calibri" panose="020F0502020204030204" pitchFamily="34" charset="0"/>
                <a:cs typeface="Arial" panose="020B0604020202020204" pitchFamily="34" charset="0"/>
              </a:rPr>
              <a:t>"badge badge-primary"</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&gt;</a:t>
            </a:r>
            <a:r>
              <a:rPr kumimoji="0" lang="en-US" altLang="en-US" sz="24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rPr>
              <a:t>Primary</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&lt;/</a:t>
            </a:r>
            <a:r>
              <a:rPr kumimoji="0" lang="en-US" altLang="en-US" sz="2400" b="0" i="0" u="none" strike="noStrike" cap="none" normalizeH="0" baseline="0" dirty="0" smtClean="0">
                <a:ln>
                  <a:noFill/>
                </a:ln>
                <a:solidFill>
                  <a:srgbClr val="3F7F7F"/>
                </a:solidFill>
                <a:effectLst/>
                <a:ea typeface="Calibri" panose="020F0502020204030204" pitchFamily="34" charset="0"/>
                <a:cs typeface="Arial" panose="020B0604020202020204" pitchFamily="34" charset="0"/>
              </a:rPr>
              <a:t>span</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&gt;</a:t>
            </a:r>
            <a:endParaRPr kumimoji="0" lang="en-US" altLang="en-US" sz="2400" b="0" i="0" u="none" strike="noStrike" cap="none" normalizeH="0" baseline="0" dirty="0" smtClean="0">
              <a:ln>
                <a:noFill/>
              </a:ln>
              <a:solidFill>
                <a:schemeClr val="tx1"/>
              </a:solidFill>
              <a:effectLst/>
              <a:cs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&lt;</a:t>
            </a:r>
            <a:r>
              <a:rPr kumimoji="0" lang="en-US" altLang="en-US" sz="2400" b="0" i="0" u="none" strike="noStrike" cap="none" normalizeH="0" baseline="0" dirty="0" smtClean="0">
                <a:ln>
                  <a:noFill/>
                </a:ln>
                <a:solidFill>
                  <a:srgbClr val="3F7F7F"/>
                </a:solidFill>
                <a:effectLst/>
                <a:ea typeface="Calibri" panose="020F0502020204030204" pitchFamily="34" charset="0"/>
                <a:cs typeface="Arial" panose="020B0604020202020204" pitchFamily="34" charset="0"/>
              </a:rPr>
              <a:t>span</a:t>
            </a:r>
            <a:r>
              <a:rPr kumimoji="0" lang="en-US" altLang="en-US" sz="24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 </a:t>
            </a:r>
            <a:r>
              <a:rPr kumimoji="0" lang="en-US" altLang="en-US" sz="2400" b="0" i="0" u="none" strike="noStrike" cap="none" normalizeH="0" baseline="0" dirty="0" smtClean="0">
                <a:ln>
                  <a:noFill/>
                </a:ln>
                <a:solidFill>
                  <a:srgbClr val="7F007F"/>
                </a:solidFill>
                <a:effectLst/>
                <a:ea typeface="Calibri" panose="020F0502020204030204" pitchFamily="34" charset="0"/>
                <a:cs typeface="Arial" panose="020B0604020202020204" pitchFamily="34" charset="0"/>
              </a:rPr>
              <a:t>class</a:t>
            </a:r>
            <a:r>
              <a:rPr kumimoji="0" lang="en-US" altLang="en-US" sz="24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rPr>
              <a:t>=</a:t>
            </a:r>
            <a:r>
              <a:rPr kumimoji="0" lang="en-US" altLang="en-US" sz="2400" b="0" i="1" u="none" strike="noStrike" cap="none" normalizeH="0" baseline="0" dirty="0" smtClean="0">
                <a:ln>
                  <a:noFill/>
                </a:ln>
                <a:solidFill>
                  <a:srgbClr val="2A00FF"/>
                </a:solidFill>
                <a:effectLst/>
                <a:ea typeface="Calibri" panose="020F0502020204030204" pitchFamily="34" charset="0"/>
                <a:cs typeface="Arial" panose="020B0604020202020204" pitchFamily="34" charset="0"/>
              </a:rPr>
              <a:t>"badge badge-secondary"</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&gt;</a:t>
            </a:r>
            <a:r>
              <a:rPr kumimoji="0" lang="en-US" altLang="en-US" sz="24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rPr>
              <a:t>Secondary</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&lt;/</a:t>
            </a:r>
            <a:r>
              <a:rPr kumimoji="0" lang="en-US" altLang="en-US" sz="2400" b="0" i="0" u="none" strike="noStrike" cap="none" normalizeH="0" baseline="0" dirty="0" smtClean="0">
                <a:ln>
                  <a:noFill/>
                </a:ln>
                <a:solidFill>
                  <a:srgbClr val="3F7F7F"/>
                </a:solidFill>
                <a:effectLst/>
                <a:ea typeface="Calibri" panose="020F0502020204030204" pitchFamily="34" charset="0"/>
                <a:cs typeface="Arial" panose="020B0604020202020204" pitchFamily="34" charset="0"/>
              </a:rPr>
              <a:t>span</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&gt;</a:t>
            </a:r>
            <a:endParaRPr kumimoji="0" lang="en-US" altLang="en-US" sz="2400" b="0" i="0" u="none" strike="noStrike" cap="none" normalizeH="0" baseline="0" dirty="0" smtClean="0">
              <a:ln>
                <a:noFill/>
              </a:ln>
              <a:solidFill>
                <a:schemeClr val="tx1"/>
              </a:solidFill>
              <a:effectLst/>
              <a:cs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&lt;</a:t>
            </a:r>
            <a:r>
              <a:rPr kumimoji="0" lang="en-US" altLang="en-US" sz="2400" b="0" i="0" u="none" strike="noStrike" cap="none" normalizeH="0" baseline="0" dirty="0" smtClean="0">
                <a:ln>
                  <a:noFill/>
                </a:ln>
                <a:solidFill>
                  <a:srgbClr val="3F7F7F"/>
                </a:solidFill>
                <a:effectLst/>
                <a:ea typeface="Calibri" panose="020F0502020204030204" pitchFamily="34" charset="0"/>
                <a:cs typeface="Arial" panose="020B0604020202020204" pitchFamily="34" charset="0"/>
              </a:rPr>
              <a:t>span</a:t>
            </a:r>
            <a:r>
              <a:rPr kumimoji="0" lang="en-US" altLang="en-US" sz="24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 </a:t>
            </a:r>
            <a:r>
              <a:rPr kumimoji="0" lang="en-US" altLang="en-US" sz="2400" b="0" i="0" u="none" strike="noStrike" cap="none" normalizeH="0" baseline="0" dirty="0" smtClean="0">
                <a:ln>
                  <a:noFill/>
                </a:ln>
                <a:solidFill>
                  <a:srgbClr val="7F007F"/>
                </a:solidFill>
                <a:effectLst/>
                <a:ea typeface="Calibri" panose="020F0502020204030204" pitchFamily="34" charset="0"/>
                <a:cs typeface="Arial" panose="020B0604020202020204" pitchFamily="34" charset="0"/>
              </a:rPr>
              <a:t>class</a:t>
            </a:r>
            <a:r>
              <a:rPr kumimoji="0" lang="en-US" altLang="en-US" sz="24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rPr>
              <a:t>=</a:t>
            </a:r>
            <a:r>
              <a:rPr kumimoji="0" lang="en-US" altLang="en-US" sz="2400" b="0" i="1" u="none" strike="noStrike" cap="none" normalizeH="0" baseline="0" dirty="0" smtClean="0">
                <a:ln>
                  <a:noFill/>
                </a:ln>
                <a:solidFill>
                  <a:srgbClr val="2A00FF"/>
                </a:solidFill>
                <a:effectLst/>
                <a:ea typeface="Calibri" panose="020F0502020204030204" pitchFamily="34" charset="0"/>
                <a:cs typeface="Arial" panose="020B0604020202020204" pitchFamily="34" charset="0"/>
              </a:rPr>
              <a:t>"badge badge-success"</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&gt;</a:t>
            </a:r>
            <a:r>
              <a:rPr kumimoji="0" lang="en-US" altLang="en-US" sz="24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rPr>
              <a:t>Success</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&lt;/</a:t>
            </a:r>
            <a:r>
              <a:rPr kumimoji="0" lang="en-US" altLang="en-US" sz="2400" b="0" i="0" u="none" strike="noStrike" cap="none" normalizeH="0" baseline="0" dirty="0" smtClean="0">
                <a:ln>
                  <a:noFill/>
                </a:ln>
                <a:solidFill>
                  <a:srgbClr val="3F7F7F"/>
                </a:solidFill>
                <a:effectLst/>
                <a:ea typeface="Calibri" panose="020F0502020204030204" pitchFamily="34" charset="0"/>
                <a:cs typeface="Arial" panose="020B0604020202020204" pitchFamily="34" charset="0"/>
              </a:rPr>
              <a:t>span</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&gt;</a:t>
            </a:r>
            <a:endParaRPr kumimoji="0" lang="en-US" altLang="en-US" sz="2400" b="0" i="0" u="none" strike="noStrike" cap="none" normalizeH="0" baseline="0" dirty="0" smtClean="0">
              <a:ln>
                <a:noFill/>
              </a:ln>
              <a:solidFill>
                <a:schemeClr val="tx1"/>
              </a:solidFill>
              <a:effectLst/>
              <a:cs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&lt;</a:t>
            </a:r>
            <a:r>
              <a:rPr kumimoji="0" lang="en-US" altLang="en-US" sz="2400" b="0" i="0" u="none" strike="noStrike" cap="none" normalizeH="0" baseline="0" dirty="0" smtClean="0">
                <a:ln>
                  <a:noFill/>
                </a:ln>
                <a:solidFill>
                  <a:srgbClr val="3F7F7F"/>
                </a:solidFill>
                <a:effectLst/>
                <a:ea typeface="Calibri" panose="020F0502020204030204" pitchFamily="34" charset="0"/>
                <a:cs typeface="Arial" panose="020B0604020202020204" pitchFamily="34" charset="0"/>
              </a:rPr>
              <a:t>span</a:t>
            </a:r>
            <a:r>
              <a:rPr kumimoji="0" lang="en-US" altLang="en-US" sz="24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 </a:t>
            </a:r>
            <a:r>
              <a:rPr kumimoji="0" lang="en-US" altLang="en-US" sz="2400" b="0" i="0" u="none" strike="noStrike" cap="none" normalizeH="0" baseline="0" dirty="0" smtClean="0">
                <a:ln>
                  <a:noFill/>
                </a:ln>
                <a:solidFill>
                  <a:srgbClr val="7F007F"/>
                </a:solidFill>
                <a:effectLst/>
                <a:ea typeface="Calibri" panose="020F0502020204030204" pitchFamily="34" charset="0"/>
                <a:cs typeface="Arial" panose="020B0604020202020204" pitchFamily="34" charset="0"/>
              </a:rPr>
              <a:t>class</a:t>
            </a:r>
            <a:r>
              <a:rPr kumimoji="0" lang="en-US" altLang="en-US" sz="24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rPr>
              <a:t>=</a:t>
            </a:r>
            <a:r>
              <a:rPr kumimoji="0" lang="en-US" altLang="en-US" sz="2400" b="0" i="1" u="none" strike="noStrike" cap="none" normalizeH="0" baseline="0" dirty="0" smtClean="0">
                <a:ln>
                  <a:noFill/>
                </a:ln>
                <a:solidFill>
                  <a:srgbClr val="2A00FF"/>
                </a:solidFill>
                <a:effectLst/>
                <a:ea typeface="Calibri" panose="020F0502020204030204" pitchFamily="34" charset="0"/>
                <a:cs typeface="Arial" panose="020B0604020202020204" pitchFamily="34" charset="0"/>
              </a:rPr>
              <a:t>"badge badge-danger"</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&gt;</a:t>
            </a:r>
            <a:r>
              <a:rPr kumimoji="0" lang="en-US" altLang="en-US" sz="24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rPr>
              <a:t>Danger</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&lt;/</a:t>
            </a:r>
            <a:r>
              <a:rPr kumimoji="0" lang="en-US" altLang="en-US" sz="2400" b="0" i="0" u="none" strike="noStrike" cap="none" normalizeH="0" baseline="0" dirty="0" smtClean="0">
                <a:ln>
                  <a:noFill/>
                </a:ln>
                <a:solidFill>
                  <a:srgbClr val="3F7F7F"/>
                </a:solidFill>
                <a:effectLst/>
                <a:ea typeface="Calibri" panose="020F0502020204030204" pitchFamily="34" charset="0"/>
                <a:cs typeface="Arial" panose="020B0604020202020204" pitchFamily="34" charset="0"/>
              </a:rPr>
              <a:t>span</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&gt;</a:t>
            </a:r>
            <a:endParaRPr kumimoji="0" lang="en-US" altLang="en-US" sz="2400" b="0" i="0" u="none" strike="noStrike" cap="none" normalizeH="0" baseline="0" dirty="0" smtClean="0">
              <a:ln>
                <a:noFill/>
              </a:ln>
              <a:solidFill>
                <a:schemeClr val="tx1"/>
              </a:solidFill>
              <a:effectLst/>
              <a:cs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&lt;</a:t>
            </a:r>
            <a:r>
              <a:rPr kumimoji="0" lang="en-US" altLang="en-US" sz="2400" b="0" i="0" u="none" strike="noStrike" cap="none" normalizeH="0" baseline="0" dirty="0" smtClean="0">
                <a:ln>
                  <a:noFill/>
                </a:ln>
                <a:solidFill>
                  <a:srgbClr val="3F7F7F"/>
                </a:solidFill>
                <a:effectLst/>
                <a:ea typeface="Calibri" panose="020F0502020204030204" pitchFamily="34" charset="0"/>
                <a:cs typeface="Arial" panose="020B0604020202020204" pitchFamily="34" charset="0"/>
              </a:rPr>
              <a:t>span</a:t>
            </a:r>
            <a:r>
              <a:rPr kumimoji="0" lang="en-US" altLang="en-US" sz="24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 </a:t>
            </a:r>
            <a:r>
              <a:rPr kumimoji="0" lang="en-US" altLang="en-US" sz="2400" b="0" i="0" u="none" strike="noStrike" cap="none" normalizeH="0" baseline="0" dirty="0" smtClean="0">
                <a:ln>
                  <a:noFill/>
                </a:ln>
                <a:solidFill>
                  <a:srgbClr val="7F007F"/>
                </a:solidFill>
                <a:effectLst/>
                <a:ea typeface="Calibri" panose="020F0502020204030204" pitchFamily="34" charset="0"/>
                <a:cs typeface="Arial" panose="020B0604020202020204" pitchFamily="34" charset="0"/>
              </a:rPr>
              <a:t>class</a:t>
            </a:r>
            <a:r>
              <a:rPr kumimoji="0" lang="en-US" altLang="en-US" sz="24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rPr>
              <a:t>=</a:t>
            </a:r>
            <a:r>
              <a:rPr kumimoji="0" lang="en-US" altLang="en-US" sz="2400" b="0" i="1" u="none" strike="noStrike" cap="none" normalizeH="0" baseline="0" dirty="0" smtClean="0">
                <a:ln>
                  <a:noFill/>
                </a:ln>
                <a:solidFill>
                  <a:srgbClr val="2A00FF"/>
                </a:solidFill>
                <a:effectLst/>
                <a:ea typeface="Calibri" panose="020F0502020204030204" pitchFamily="34" charset="0"/>
                <a:cs typeface="Arial" panose="020B0604020202020204" pitchFamily="34" charset="0"/>
              </a:rPr>
              <a:t>"badge badge-warning"</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&gt;</a:t>
            </a:r>
            <a:r>
              <a:rPr kumimoji="0" lang="en-US" altLang="en-US" sz="24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rPr>
              <a:t>Warning</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&lt;/</a:t>
            </a:r>
            <a:r>
              <a:rPr kumimoji="0" lang="en-US" altLang="en-US" sz="2400" b="0" i="0" u="none" strike="noStrike" cap="none" normalizeH="0" baseline="0" dirty="0" smtClean="0">
                <a:ln>
                  <a:noFill/>
                </a:ln>
                <a:solidFill>
                  <a:srgbClr val="3F7F7F"/>
                </a:solidFill>
                <a:effectLst/>
                <a:ea typeface="Calibri" panose="020F0502020204030204" pitchFamily="34" charset="0"/>
                <a:cs typeface="Arial" panose="020B0604020202020204" pitchFamily="34" charset="0"/>
              </a:rPr>
              <a:t>span</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&gt;</a:t>
            </a:r>
            <a:endParaRPr kumimoji="0" lang="en-US" altLang="en-US" sz="2400" b="0" i="0" u="none" strike="noStrike" cap="none" normalizeH="0" baseline="0" dirty="0" smtClean="0">
              <a:ln>
                <a:noFill/>
              </a:ln>
              <a:solidFill>
                <a:schemeClr val="tx1"/>
              </a:solidFill>
              <a:effectLst/>
              <a:cs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&lt;</a:t>
            </a:r>
            <a:r>
              <a:rPr kumimoji="0" lang="en-US" altLang="en-US" sz="2400" b="0" i="0" u="none" strike="noStrike" cap="none" normalizeH="0" baseline="0" dirty="0" smtClean="0">
                <a:ln>
                  <a:noFill/>
                </a:ln>
                <a:solidFill>
                  <a:srgbClr val="3F7F7F"/>
                </a:solidFill>
                <a:effectLst/>
                <a:ea typeface="Calibri" panose="020F0502020204030204" pitchFamily="34" charset="0"/>
                <a:cs typeface="Arial" panose="020B0604020202020204" pitchFamily="34" charset="0"/>
              </a:rPr>
              <a:t>span</a:t>
            </a:r>
            <a:r>
              <a:rPr kumimoji="0" lang="en-US" altLang="en-US" sz="24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 </a:t>
            </a:r>
            <a:r>
              <a:rPr kumimoji="0" lang="en-US" altLang="en-US" sz="2400" b="0" i="0" u="none" strike="noStrike" cap="none" normalizeH="0" baseline="0" dirty="0" smtClean="0">
                <a:ln>
                  <a:noFill/>
                </a:ln>
                <a:solidFill>
                  <a:srgbClr val="7F007F"/>
                </a:solidFill>
                <a:effectLst/>
                <a:ea typeface="Calibri" panose="020F0502020204030204" pitchFamily="34" charset="0"/>
                <a:cs typeface="Arial" panose="020B0604020202020204" pitchFamily="34" charset="0"/>
              </a:rPr>
              <a:t>class</a:t>
            </a:r>
            <a:r>
              <a:rPr kumimoji="0" lang="en-US" altLang="en-US" sz="24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rPr>
              <a:t>=</a:t>
            </a:r>
            <a:r>
              <a:rPr kumimoji="0" lang="en-US" altLang="en-US" sz="2400" b="0" i="1" u="none" strike="noStrike" cap="none" normalizeH="0" baseline="0" dirty="0" smtClean="0">
                <a:ln>
                  <a:noFill/>
                </a:ln>
                <a:solidFill>
                  <a:srgbClr val="2A00FF"/>
                </a:solidFill>
                <a:effectLst/>
                <a:ea typeface="Calibri" panose="020F0502020204030204" pitchFamily="34" charset="0"/>
                <a:cs typeface="Arial" panose="020B0604020202020204" pitchFamily="34" charset="0"/>
              </a:rPr>
              <a:t>"badge badge-info"</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&gt;</a:t>
            </a:r>
            <a:r>
              <a:rPr kumimoji="0" lang="en-US" altLang="en-US" sz="24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rPr>
              <a:t>Info</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&lt;/</a:t>
            </a:r>
            <a:r>
              <a:rPr kumimoji="0" lang="en-US" altLang="en-US" sz="2400" b="0" i="0" u="none" strike="noStrike" cap="none" normalizeH="0" baseline="0" dirty="0" smtClean="0">
                <a:ln>
                  <a:noFill/>
                </a:ln>
                <a:solidFill>
                  <a:srgbClr val="3F7F7F"/>
                </a:solidFill>
                <a:effectLst/>
                <a:ea typeface="Calibri" panose="020F0502020204030204" pitchFamily="34" charset="0"/>
                <a:cs typeface="Arial" panose="020B0604020202020204" pitchFamily="34" charset="0"/>
              </a:rPr>
              <a:t>span</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&gt;</a:t>
            </a:r>
            <a:endParaRPr kumimoji="0" lang="en-US" altLang="en-US" sz="2400" b="0" i="0" u="none" strike="noStrike" cap="none" normalizeH="0" baseline="0" dirty="0" smtClean="0">
              <a:ln>
                <a:noFill/>
              </a:ln>
              <a:solidFill>
                <a:schemeClr val="tx1"/>
              </a:solidFill>
              <a:effectLst/>
              <a:cs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&lt;</a:t>
            </a:r>
            <a:r>
              <a:rPr kumimoji="0" lang="en-US" altLang="en-US" sz="2400" b="0" i="0" u="none" strike="noStrike" cap="none" normalizeH="0" baseline="0" dirty="0" smtClean="0">
                <a:ln>
                  <a:noFill/>
                </a:ln>
                <a:solidFill>
                  <a:srgbClr val="3F7F7F"/>
                </a:solidFill>
                <a:effectLst/>
                <a:ea typeface="Calibri" panose="020F0502020204030204" pitchFamily="34" charset="0"/>
                <a:cs typeface="Arial" panose="020B0604020202020204" pitchFamily="34" charset="0"/>
              </a:rPr>
              <a:t>span</a:t>
            </a:r>
            <a:r>
              <a:rPr kumimoji="0" lang="en-US" altLang="en-US" sz="24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 </a:t>
            </a:r>
            <a:r>
              <a:rPr kumimoji="0" lang="en-US" altLang="en-US" sz="2400" b="0" i="0" u="none" strike="noStrike" cap="none" normalizeH="0" baseline="0" dirty="0" smtClean="0">
                <a:ln>
                  <a:noFill/>
                </a:ln>
                <a:solidFill>
                  <a:srgbClr val="7F007F"/>
                </a:solidFill>
                <a:effectLst/>
                <a:ea typeface="Calibri" panose="020F0502020204030204" pitchFamily="34" charset="0"/>
                <a:cs typeface="Arial" panose="020B0604020202020204" pitchFamily="34" charset="0"/>
              </a:rPr>
              <a:t>class</a:t>
            </a:r>
            <a:r>
              <a:rPr kumimoji="0" lang="en-US" altLang="en-US" sz="24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rPr>
              <a:t>=</a:t>
            </a:r>
            <a:r>
              <a:rPr kumimoji="0" lang="en-US" altLang="en-US" sz="2400" b="0" i="1" u="none" strike="noStrike" cap="none" normalizeH="0" baseline="0" dirty="0" smtClean="0">
                <a:ln>
                  <a:noFill/>
                </a:ln>
                <a:solidFill>
                  <a:srgbClr val="2A00FF"/>
                </a:solidFill>
                <a:effectLst/>
                <a:ea typeface="Calibri" panose="020F0502020204030204" pitchFamily="34" charset="0"/>
                <a:cs typeface="Arial" panose="020B0604020202020204" pitchFamily="34" charset="0"/>
              </a:rPr>
              <a:t>"badge badge-light"</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&gt;</a:t>
            </a:r>
            <a:r>
              <a:rPr kumimoji="0" lang="en-US" altLang="en-US" sz="24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rPr>
              <a:t>Light</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&lt;/</a:t>
            </a:r>
            <a:r>
              <a:rPr kumimoji="0" lang="en-US" altLang="en-US" sz="2400" b="0" i="0" u="none" strike="noStrike" cap="none" normalizeH="0" baseline="0" dirty="0" smtClean="0">
                <a:ln>
                  <a:noFill/>
                </a:ln>
                <a:solidFill>
                  <a:srgbClr val="3F7F7F"/>
                </a:solidFill>
                <a:effectLst/>
                <a:ea typeface="Calibri" panose="020F0502020204030204" pitchFamily="34" charset="0"/>
                <a:cs typeface="Arial" panose="020B0604020202020204" pitchFamily="34" charset="0"/>
              </a:rPr>
              <a:t>span</a:t>
            </a:r>
            <a:r>
              <a:rPr kumimoji="0" lang="en-US" altLang="en-US" sz="2400" b="0" i="0" u="none" strike="noStrike" cap="none" normalizeH="0" baseline="0" dirty="0" smtClean="0">
                <a:ln>
                  <a:noFill/>
                </a:ln>
                <a:solidFill>
                  <a:srgbClr val="008080"/>
                </a:solidFill>
                <a:effectLst/>
                <a:ea typeface="Calibri" panose="020F0502020204030204" pitchFamily="34" charset="0"/>
                <a:cs typeface="Arial" panose="020B0604020202020204" pitchFamily="34" charset="0"/>
              </a:rPr>
              <a:t>&gt;</a:t>
            </a:r>
          </a:p>
          <a:p>
            <a:pPr defTabSz="914400"/>
            <a:r>
              <a:rPr lang="en-US" altLang="en-US" sz="2400" dirty="0">
                <a:solidFill>
                  <a:srgbClr val="008080"/>
                </a:solidFill>
                <a:ea typeface="Calibri" panose="020F0502020204030204" pitchFamily="34" charset="0"/>
                <a:cs typeface="Arial" panose="020B0604020202020204" pitchFamily="34" charset="0"/>
              </a:rPr>
              <a:t>&lt;</a:t>
            </a:r>
            <a:r>
              <a:rPr lang="en-US" altLang="en-US" sz="2400" dirty="0">
                <a:solidFill>
                  <a:srgbClr val="3F7F7F"/>
                </a:solidFill>
                <a:ea typeface="Calibri" panose="020F0502020204030204" pitchFamily="34" charset="0"/>
                <a:cs typeface="Arial" panose="020B0604020202020204" pitchFamily="34" charset="0"/>
              </a:rPr>
              <a:t>span</a:t>
            </a:r>
            <a:r>
              <a:rPr lang="en-US" altLang="en-US" sz="2400" dirty="0">
                <a:ea typeface="Calibri" panose="020F0502020204030204" pitchFamily="34" charset="0"/>
                <a:cs typeface="Arial" panose="020B0604020202020204" pitchFamily="34" charset="0"/>
              </a:rPr>
              <a:t> </a:t>
            </a:r>
            <a:r>
              <a:rPr lang="en-US" altLang="en-US" sz="2400" dirty="0">
                <a:solidFill>
                  <a:srgbClr val="7F007F"/>
                </a:solidFill>
                <a:ea typeface="Calibri" panose="020F0502020204030204" pitchFamily="34" charset="0"/>
                <a:cs typeface="Arial" panose="020B0604020202020204" pitchFamily="34" charset="0"/>
              </a:rPr>
              <a:t>class</a:t>
            </a:r>
            <a:r>
              <a:rPr lang="en-US" altLang="en-US" sz="2400" dirty="0">
                <a:solidFill>
                  <a:srgbClr val="000000"/>
                </a:solidFill>
                <a:ea typeface="Calibri" panose="020F0502020204030204" pitchFamily="34" charset="0"/>
                <a:cs typeface="Arial" panose="020B0604020202020204" pitchFamily="34" charset="0"/>
              </a:rPr>
              <a:t>=</a:t>
            </a:r>
            <a:r>
              <a:rPr lang="en-US" altLang="en-US" sz="2400" i="1" dirty="0">
                <a:solidFill>
                  <a:srgbClr val="2A00FF"/>
                </a:solidFill>
                <a:ea typeface="Calibri" panose="020F0502020204030204" pitchFamily="34" charset="0"/>
                <a:cs typeface="Arial" panose="020B0604020202020204" pitchFamily="34" charset="0"/>
              </a:rPr>
              <a:t>"badge badge-dark"</a:t>
            </a:r>
            <a:r>
              <a:rPr lang="en-US" altLang="en-US" sz="2400" dirty="0">
                <a:solidFill>
                  <a:srgbClr val="008080"/>
                </a:solidFill>
                <a:ea typeface="Calibri" panose="020F0502020204030204" pitchFamily="34" charset="0"/>
                <a:cs typeface="Arial" panose="020B0604020202020204" pitchFamily="34" charset="0"/>
              </a:rPr>
              <a:t>&gt;</a:t>
            </a:r>
            <a:r>
              <a:rPr lang="en-US" altLang="en-US" sz="2400" dirty="0">
                <a:solidFill>
                  <a:srgbClr val="000000"/>
                </a:solidFill>
                <a:ea typeface="Calibri" panose="020F0502020204030204" pitchFamily="34" charset="0"/>
                <a:cs typeface="Arial" panose="020B0604020202020204" pitchFamily="34" charset="0"/>
              </a:rPr>
              <a:t>Dark</a:t>
            </a:r>
            <a:r>
              <a:rPr lang="en-US" altLang="en-US" sz="2400" dirty="0">
                <a:solidFill>
                  <a:srgbClr val="008080"/>
                </a:solidFill>
                <a:ea typeface="Calibri" panose="020F0502020204030204" pitchFamily="34" charset="0"/>
                <a:cs typeface="Arial" panose="020B0604020202020204" pitchFamily="34" charset="0"/>
              </a:rPr>
              <a:t>&lt;/</a:t>
            </a:r>
            <a:r>
              <a:rPr lang="en-US" altLang="en-US" sz="2400" dirty="0">
                <a:solidFill>
                  <a:srgbClr val="3F7F7F"/>
                </a:solidFill>
                <a:ea typeface="Calibri" panose="020F0502020204030204" pitchFamily="34" charset="0"/>
                <a:cs typeface="Arial" panose="020B0604020202020204" pitchFamily="34" charset="0"/>
              </a:rPr>
              <a:t>span</a:t>
            </a:r>
            <a:r>
              <a:rPr lang="en-US" altLang="en-US" sz="2400" dirty="0" smtClean="0">
                <a:solidFill>
                  <a:srgbClr val="008080"/>
                </a:solidFill>
                <a:ea typeface="Calibri" panose="020F0502020204030204" pitchFamily="34" charset="0"/>
                <a:cs typeface="Arial" panose="020B0604020202020204" pitchFamily="34" charset="0"/>
              </a:rPr>
              <a:t>&gt;</a:t>
            </a:r>
            <a:endParaRPr lang="en-US" altLang="en-US" sz="2400" dirty="0">
              <a:cs typeface="Arial" panose="020B0604020202020204" pitchFamily="34" charset="0"/>
            </a:endParaRPr>
          </a:p>
        </p:txBody>
      </p:sp>
      <p:sp>
        <p:nvSpPr>
          <p:cNvPr id="5" name="Rectangle 10"/>
          <p:cNvSpPr>
            <a:spLocks noChangeArrowheads="1"/>
          </p:cNvSpPr>
          <p:nvPr/>
        </p:nvSpPr>
        <p:spPr bwMode="auto">
          <a:xfrm>
            <a:off x="1277746" y="4575078"/>
            <a:ext cx="82451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Badge có thể được dùng bên trong các link hoặc buttons để tạo các số đếm.</a:t>
            </a:r>
            <a:endPar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746" y="4053364"/>
            <a:ext cx="7892554" cy="4300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746" y="5497746"/>
            <a:ext cx="1524934" cy="477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265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825" y="387509"/>
            <a:ext cx="9446828" cy="6470491"/>
          </a:xfrm>
        </p:spPr>
        <p:txBody>
          <a:bodyPr>
            <a:normAutofit fontScale="90000"/>
          </a:bodyPr>
          <a:lstStyle/>
          <a:p>
            <a:r>
              <a:rPr lang="en-US" sz="2700" b="1" dirty="0">
                <a:solidFill>
                  <a:schemeClr val="tx1"/>
                </a:solidFill>
                <a:latin typeface="Arial" panose="020B0604020202020204" pitchFamily="34" charset="0"/>
                <a:cs typeface="Arial" panose="020B0604020202020204" pitchFamily="34" charset="0"/>
              </a:rPr>
              <a:t>3</a:t>
            </a:r>
            <a:r>
              <a:rPr lang="en-US" sz="2700" b="1" dirty="0" smtClean="0">
                <a:solidFill>
                  <a:schemeClr val="tx1"/>
                </a:solidFill>
                <a:latin typeface="Arial" panose="020B0604020202020204" pitchFamily="34" charset="0"/>
                <a:cs typeface="Arial" panose="020B0604020202020204" pitchFamily="34" charset="0"/>
              </a:rPr>
              <a:t>. Button</a:t>
            </a:r>
            <a:r>
              <a:rPr lang="en-US" sz="2700" dirty="0" smtClean="0">
                <a:solidFill>
                  <a:schemeClr val="tx1"/>
                </a:solidFill>
                <a:latin typeface="Arial" panose="020B0604020202020204" pitchFamily="34" charset="0"/>
                <a:cs typeface="Arial" panose="020B0604020202020204" pitchFamily="34" charset="0"/>
              </a:rPr>
              <a:t/>
            </a:r>
            <a:br>
              <a:rPr lang="en-US" sz="2700" dirty="0" smtClean="0">
                <a:solidFill>
                  <a:schemeClr val="tx1"/>
                </a:solidFill>
                <a:latin typeface="Arial" panose="020B0604020202020204" pitchFamily="34" charset="0"/>
                <a:cs typeface="Arial" panose="020B0604020202020204" pitchFamily="34" charset="0"/>
              </a:rPr>
            </a:br>
            <a:r>
              <a:rPr lang="en-US" sz="2700" dirty="0" smtClean="0">
                <a:solidFill>
                  <a:schemeClr val="tx1"/>
                </a:solidFill>
                <a:latin typeface="Arial" panose="020B0604020202020204" pitchFamily="34" charset="0"/>
                <a:cs typeface="Arial" panose="020B0604020202020204" pitchFamily="34" charset="0"/>
              </a:rPr>
              <a:t>	Button là các nút bạn bày ra trong trang để người dùng nhắp vào. Nút được tạo ra với class btn và class quy định màu của nút.</a:t>
            </a:r>
            <a:br>
              <a:rPr lang="en-US" sz="2700" dirty="0" smtClean="0">
                <a:solidFill>
                  <a:schemeClr val="tx1"/>
                </a:solidFill>
                <a:latin typeface="Arial" panose="020B0604020202020204" pitchFamily="34" charset="0"/>
                <a:cs typeface="Arial" panose="020B0604020202020204" pitchFamily="34" charset="0"/>
              </a:rPr>
            </a:br>
            <a:r>
              <a:rPr lang="en-US" sz="2700" dirty="0">
                <a:solidFill>
                  <a:schemeClr val="tx1"/>
                </a:solidFill>
                <a:latin typeface="Arial" panose="020B0604020202020204" pitchFamily="34" charset="0"/>
                <a:cs typeface="Arial" panose="020B0604020202020204" pitchFamily="34" charset="0"/>
              </a:rPr>
              <a:t>	</a:t>
            </a:r>
            <a:r>
              <a:rPr lang="vi-VN" sz="2700" dirty="0" smtClean="0">
                <a:solidFill>
                  <a:schemeClr val="tx1"/>
                </a:solidFill>
                <a:latin typeface="Arial" panose="020B0604020202020204" pitchFamily="34" charset="0"/>
                <a:cs typeface="Arial" panose="020B0604020202020204" pitchFamily="34" charset="0"/>
              </a:rPr>
              <a:t>Để </a:t>
            </a:r>
            <a:r>
              <a:rPr lang="vi-VN" sz="2700" dirty="0">
                <a:solidFill>
                  <a:schemeClr val="tx1"/>
                </a:solidFill>
                <a:latin typeface="Arial" panose="020B0604020202020204" pitchFamily="34" charset="0"/>
                <a:cs typeface="Arial" panose="020B0604020202020204" pitchFamily="34" charset="0"/>
              </a:rPr>
              <a:t>dùng button, các bạn sử dụng </a:t>
            </a:r>
            <a:r>
              <a:rPr lang="vi-VN" sz="2700" b="1" dirty="0" smtClean="0">
                <a:solidFill>
                  <a:schemeClr val="tx1"/>
                </a:solidFill>
                <a:latin typeface="Arial" panose="020B0604020202020204" pitchFamily="34" charset="0"/>
                <a:cs typeface="Arial" panose="020B0604020202020204" pitchFamily="34" charset="0"/>
              </a:rPr>
              <a:t>class=</a:t>
            </a:r>
            <a:r>
              <a:rPr lang="en-US" sz="2700" b="1" dirty="0" smtClean="0">
                <a:solidFill>
                  <a:schemeClr val="tx1"/>
                </a:solidFill>
                <a:latin typeface="Arial" panose="020B0604020202020204" pitchFamily="34" charset="0"/>
                <a:cs typeface="Arial" panose="020B0604020202020204" pitchFamily="34" charset="0"/>
              </a:rPr>
              <a:t>“</a:t>
            </a:r>
            <a:r>
              <a:rPr lang="vi-VN" sz="2700" b="1" dirty="0" smtClean="0">
                <a:solidFill>
                  <a:schemeClr val="tx1"/>
                </a:solidFill>
                <a:latin typeface="Arial" panose="020B0604020202020204" pitchFamily="34" charset="0"/>
                <a:cs typeface="Arial" panose="020B0604020202020204" pitchFamily="34" charset="0"/>
              </a:rPr>
              <a:t>btn </a:t>
            </a:r>
            <a:r>
              <a:rPr lang="vi-VN" sz="2700" b="1" dirty="0">
                <a:solidFill>
                  <a:schemeClr val="tx1"/>
                </a:solidFill>
                <a:latin typeface="Arial" panose="020B0604020202020204" pitchFamily="34" charset="0"/>
                <a:cs typeface="Arial" panose="020B0604020202020204" pitchFamily="34" charset="0"/>
              </a:rPr>
              <a:t>btn-*loại button</a:t>
            </a:r>
            <a:r>
              <a:rPr lang="vi-VN" sz="2700" b="1" dirty="0" smtClean="0">
                <a:solidFill>
                  <a:schemeClr val="tx1"/>
                </a:solidFill>
                <a:latin typeface="Arial" panose="020B0604020202020204" pitchFamily="34" charset="0"/>
                <a:cs typeface="Arial" panose="020B0604020202020204" pitchFamily="34" charset="0"/>
              </a:rPr>
              <a:t>*”</a:t>
            </a:r>
            <a:r>
              <a:rPr lang="en-US" sz="2700" dirty="0" smtClean="0">
                <a:solidFill>
                  <a:schemeClr val="tx1"/>
                </a:solidFill>
                <a:latin typeface="Arial" panose="020B0604020202020204" pitchFamily="34" charset="0"/>
                <a:cs typeface="Arial" panose="020B0604020202020204" pitchFamily="34" charset="0"/>
              </a:rPr>
              <a:t/>
            </a:r>
            <a:br>
              <a:rPr lang="en-US" sz="2700" dirty="0" smtClean="0">
                <a:solidFill>
                  <a:schemeClr val="tx1"/>
                </a:solidFill>
                <a:latin typeface="Arial" panose="020B0604020202020204" pitchFamily="34" charset="0"/>
                <a:cs typeface="Arial" panose="020B0604020202020204" pitchFamily="34" charset="0"/>
              </a:rPr>
            </a:br>
            <a:r>
              <a:rPr lang="en-US" sz="2700" dirty="0">
                <a:solidFill>
                  <a:schemeClr val="tx1"/>
                </a:solidFill>
                <a:latin typeface="Arial" panose="020B0604020202020204" pitchFamily="34" charset="0"/>
                <a:cs typeface="Arial" panose="020B0604020202020204" pitchFamily="34" charset="0"/>
              </a:rPr>
              <a:t>	</a:t>
            </a:r>
            <a:r>
              <a:rPr lang="vi-VN" sz="2700" dirty="0" smtClean="0">
                <a:solidFill>
                  <a:schemeClr val="tx1"/>
                </a:solidFill>
                <a:latin typeface="Arial" panose="020B0604020202020204" pitchFamily="34" charset="0"/>
                <a:cs typeface="Arial" panose="020B0604020202020204" pitchFamily="34" charset="0"/>
              </a:rPr>
              <a:t>Tương </a:t>
            </a:r>
            <a:r>
              <a:rPr lang="vi-VN" sz="2700" dirty="0">
                <a:solidFill>
                  <a:schemeClr val="tx1"/>
                </a:solidFill>
                <a:latin typeface="Arial" panose="020B0604020202020204" pitchFamily="34" charset="0"/>
                <a:cs typeface="Arial" panose="020B0604020202020204" pitchFamily="34" charset="0"/>
              </a:rPr>
              <a:t>tự Alert, Button cũng có 8 loại class mang 8 màu khác nhau và có thêm 1 loại là button link.</a:t>
            </a:r>
            <a:br>
              <a:rPr lang="vi-VN" sz="2700" dirty="0">
                <a:solidFill>
                  <a:schemeClr val="tx1"/>
                </a:solidFill>
                <a:latin typeface="Arial" panose="020B0604020202020204" pitchFamily="34" charset="0"/>
                <a:cs typeface="Arial" panose="020B0604020202020204" pitchFamily="34" charset="0"/>
              </a:rPr>
            </a:br>
            <a:r>
              <a:rPr lang="en-US" sz="2700" dirty="0" smtClean="0">
                <a:solidFill>
                  <a:schemeClr val="tx1"/>
                </a:solidFill>
                <a:latin typeface="Arial" panose="020B0604020202020204" pitchFamily="34" charset="0"/>
                <a:cs typeface="Arial" panose="020B0604020202020204" pitchFamily="34" charset="0"/>
              </a:rPr>
              <a:t>		</a:t>
            </a:r>
            <a:r>
              <a:rPr lang="vi-VN" sz="2700" dirty="0" smtClean="0">
                <a:solidFill>
                  <a:schemeClr val="tx1"/>
                </a:solidFill>
                <a:latin typeface="Arial" panose="020B0604020202020204" pitchFamily="34" charset="0"/>
                <a:cs typeface="Arial" panose="020B0604020202020204" pitchFamily="34" charset="0"/>
              </a:rPr>
              <a:t>+ </a:t>
            </a:r>
            <a:r>
              <a:rPr lang="vi-VN" sz="2700" dirty="0">
                <a:solidFill>
                  <a:schemeClr val="tx1"/>
                </a:solidFill>
                <a:latin typeface="Arial" panose="020B0604020202020204" pitchFamily="34" charset="0"/>
                <a:cs typeface="Arial" panose="020B0604020202020204" pitchFamily="34" charset="0"/>
              </a:rPr>
              <a:t>primary: thông thường</a:t>
            </a:r>
            <a:br>
              <a:rPr lang="vi-VN" sz="2700" dirty="0">
                <a:solidFill>
                  <a:schemeClr val="tx1"/>
                </a:solidFill>
                <a:latin typeface="Arial" panose="020B0604020202020204" pitchFamily="34" charset="0"/>
                <a:cs typeface="Arial" panose="020B0604020202020204" pitchFamily="34" charset="0"/>
              </a:rPr>
            </a:br>
            <a:r>
              <a:rPr lang="en-US" sz="2700" dirty="0" smtClean="0">
                <a:solidFill>
                  <a:schemeClr val="tx1"/>
                </a:solidFill>
                <a:latin typeface="Arial" panose="020B0604020202020204" pitchFamily="34" charset="0"/>
                <a:cs typeface="Arial" panose="020B0604020202020204" pitchFamily="34" charset="0"/>
              </a:rPr>
              <a:t>		</a:t>
            </a:r>
            <a:r>
              <a:rPr lang="vi-VN" sz="2700" dirty="0" smtClean="0">
                <a:solidFill>
                  <a:schemeClr val="tx1"/>
                </a:solidFill>
                <a:latin typeface="Arial" panose="020B0604020202020204" pitchFamily="34" charset="0"/>
                <a:cs typeface="Arial" panose="020B0604020202020204" pitchFamily="34" charset="0"/>
              </a:rPr>
              <a:t>+ </a:t>
            </a:r>
            <a:r>
              <a:rPr lang="vi-VN" sz="2700" dirty="0">
                <a:solidFill>
                  <a:schemeClr val="tx1"/>
                </a:solidFill>
                <a:latin typeface="Arial" panose="020B0604020202020204" pitchFamily="34" charset="0"/>
                <a:cs typeface="Arial" panose="020B0604020202020204" pitchFamily="34" charset="0"/>
              </a:rPr>
              <a:t>secondary: thông báo thứ cấp</a:t>
            </a:r>
            <a:br>
              <a:rPr lang="vi-VN" sz="2700" dirty="0">
                <a:solidFill>
                  <a:schemeClr val="tx1"/>
                </a:solidFill>
                <a:latin typeface="Arial" panose="020B0604020202020204" pitchFamily="34" charset="0"/>
                <a:cs typeface="Arial" panose="020B0604020202020204" pitchFamily="34" charset="0"/>
              </a:rPr>
            </a:br>
            <a:r>
              <a:rPr lang="en-US" sz="2700" dirty="0" smtClean="0">
                <a:solidFill>
                  <a:schemeClr val="tx1"/>
                </a:solidFill>
                <a:latin typeface="Arial" panose="020B0604020202020204" pitchFamily="34" charset="0"/>
                <a:cs typeface="Arial" panose="020B0604020202020204" pitchFamily="34" charset="0"/>
              </a:rPr>
              <a:t>		</a:t>
            </a:r>
            <a:r>
              <a:rPr lang="vi-VN" sz="2700" dirty="0" smtClean="0">
                <a:solidFill>
                  <a:schemeClr val="tx1"/>
                </a:solidFill>
                <a:latin typeface="Arial" panose="020B0604020202020204" pitchFamily="34" charset="0"/>
                <a:cs typeface="Arial" panose="020B0604020202020204" pitchFamily="34" charset="0"/>
              </a:rPr>
              <a:t>+ </a:t>
            </a:r>
            <a:r>
              <a:rPr lang="vi-VN" sz="2700" dirty="0">
                <a:solidFill>
                  <a:schemeClr val="tx1"/>
                </a:solidFill>
                <a:latin typeface="Arial" panose="020B0604020202020204" pitchFamily="34" charset="0"/>
                <a:cs typeface="Arial" panose="020B0604020202020204" pitchFamily="34" charset="0"/>
              </a:rPr>
              <a:t>success: thông báo thành công</a:t>
            </a:r>
            <a:br>
              <a:rPr lang="vi-VN" sz="2700" dirty="0">
                <a:solidFill>
                  <a:schemeClr val="tx1"/>
                </a:solidFill>
                <a:latin typeface="Arial" panose="020B0604020202020204" pitchFamily="34" charset="0"/>
                <a:cs typeface="Arial" panose="020B0604020202020204" pitchFamily="34" charset="0"/>
              </a:rPr>
            </a:br>
            <a:r>
              <a:rPr lang="en-US" sz="2700" dirty="0" smtClean="0">
                <a:solidFill>
                  <a:schemeClr val="tx1"/>
                </a:solidFill>
                <a:latin typeface="Arial" panose="020B0604020202020204" pitchFamily="34" charset="0"/>
                <a:cs typeface="Arial" panose="020B0604020202020204" pitchFamily="34" charset="0"/>
              </a:rPr>
              <a:t>		</a:t>
            </a:r>
            <a:r>
              <a:rPr lang="vi-VN" sz="2700" dirty="0" smtClean="0">
                <a:solidFill>
                  <a:schemeClr val="tx1"/>
                </a:solidFill>
                <a:latin typeface="Arial" panose="020B0604020202020204" pitchFamily="34" charset="0"/>
                <a:cs typeface="Arial" panose="020B0604020202020204" pitchFamily="34" charset="0"/>
              </a:rPr>
              <a:t>+ </a:t>
            </a:r>
            <a:r>
              <a:rPr lang="vi-VN" sz="2700" dirty="0">
                <a:solidFill>
                  <a:schemeClr val="tx1"/>
                </a:solidFill>
                <a:latin typeface="Arial" panose="020B0604020202020204" pitchFamily="34" charset="0"/>
                <a:cs typeface="Arial" panose="020B0604020202020204" pitchFamily="34" charset="0"/>
              </a:rPr>
              <a:t>danger: thông báo nguy hiểm</a:t>
            </a:r>
            <a:br>
              <a:rPr lang="vi-VN" sz="2700" dirty="0">
                <a:solidFill>
                  <a:schemeClr val="tx1"/>
                </a:solidFill>
                <a:latin typeface="Arial" panose="020B0604020202020204" pitchFamily="34" charset="0"/>
                <a:cs typeface="Arial" panose="020B0604020202020204" pitchFamily="34" charset="0"/>
              </a:rPr>
            </a:br>
            <a:r>
              <a:rPr lang="en-US" sz="2700" dirty="0" smtClean="0">
                <a:solidFill>
                  <a:schemeClr val="tx1"/>
                </a:solidFill>
                <a:latin typeface="Arial" panose="020B0604020202020204" pitchFamily="34" charset="0"/>
                <a:cs typeface="Arial" panose="020B0604020202020204" pitchFamily="34" charset="0"/>
              </a:rPr>
              <a:t>		</a:t>
            </a:r>
            <a:r>
              <a:rPr lang="vi-VN" sz="2700" dirty="0" smtClean="0">
                <a:solidFill>
                  <a:schemeClr val="tx1"/>
                </a:solidFill>
                <a:latin typeface="Arial" panose="020B0604020202020204" pitchFamily="34" charset="0"/>
                <a:cs typeface="Arial" panose="020B0604020202020204" pitchFamily="34" charset="0"/>
              </a:rPr>
              <a:t>+ </a:t>
            </a:r>
            <a:r>
              <a:rPr lang="vi-VN" sz="2700" dirty="0">
                <a:solidFill>
                  <a:schemeClr val="tx1"/>
                </a:solidFill>
                <a:latin typeface="Arial" panose="020B0604020202020204" pitchFamily="34" charset="0"/>
                <a:cs typeface="Arial" panose="020B0604020202020204" pitchFamily="34" charset="0"/>
              </a:rPr>
              <a:t>warning: cảnh báo</a:t>
            </a:r>
            <a:br>
              <a:rPr lang="vi-VN" sz="2700" dirty="0">
                <a:solidFill>
                  <a:schemeClr val="tx1"/>
                </a:solidFill>
                <a:latin typeface="Arial" panose="020B0604020202020204" pitchFamily="34" charset="0"/>
                <a:cs typeface="Arial" panose="020B0604020202020204" pitchFamily="34" charset="0"/>
              </a:rPr>
            </a:br>
            <a:r>
              <a:rPr lang="en-US" sz="2700" dirty="0" smtClean="0">
                <a:solidFill>
                  <a:schemeClr val="tx1"/>
                </a:solidFill>
                <a:latin typeface="Arial" panose="020B0604020202020204" pitchFamily="34" charset="0"/>
                <a:cs typeface="Arial" panose="020B0604020202020204" pitchFamily="34" charset="0"/>
              </a:rPr>
              <a:t>		</a:t>
            </a:r>
            <a:r>
              <a:rPr lang="vi-VN" sz="2700" dirty="0" smtClean="0">
                <a:solidFill>
                  <a:schemeClr val="tx1"/>
                </a:solidFill>
                <a:latin typeface="Arial" panose="020B0604020202020204" pitchFamily="34" charset="0"/>
                <a:cs typeface="Arial" panose="020B0604020202020204" pitchFamily="34" charset="0"/>
              </a:rPr>
              <a:t>+ </a:t>
            </a:r>
            <a:r>
              <a:rPr lang="vi-VN" sz="2700" dirty="0">
                <a:solidFill>
                  <a:schemeClr val="tx1"/>
                </a:solidFill>
                <a:latin typeface="Arial" panose="020B0604020202020204" pitchFamily="34" charset="0"/>
                <a:cs typeface="Arial" panose="020B0604020202020204" pitchFamily="34" charset="0"/>
              </a:rPr>
              <a:t>info: thông báo thông tin</a:t>
            </a:r>
            <a:br>
              <a:rPr lang="vi-VN" sz="2700" dirty="0">
                <a:solidFill>
                  <a:schemeClr val="tx1"/>
                </a:solidFill>
                <a:latin typeface="Arial" panose="020B0604020202020204" pitchFamily="34" charset="0"/>
                <a:cs typeface="Arial" panose="020B0604020202020204" pitchFamily="34" charset="0"/>
              </a:rPr>
            </a:br>
            <a:r>
              <a:rPr lang="en-US" sz="2700" dirty="0" smtClean="0">
                <a:solidFill>
                  <a:schemeClr val="tx1"/>
                </a:solidFill>
                <a:latin typeface="Arial" panose="020B0604020202020204" pitchFamily="34" charset="0"/>
                <a:cs typeface="Arial" panose="020B0604020202020204" pitchFamily="34" charset="0"/>
              </a:rPr>
              <a:t>		</a:t>
            </a:r>
            <a:r>
              <a:rPr lang="vi-VN" sz="2700" dirty="0" smtClean="0">
                <a:solidFill>
                  <a:schemeClr val="tx1"/>
                </a:solidFill>
                <a:latin typeface="Arial" panose="020B0604020202020204" pitchFamily="34" charset="0"/>
                <a:cs typeface="Arial" panose="020B0604020202020204" pitchFamily="34" charset="0"/>
              </a:rPr>
              <a:t>+ </a:t>
            </a:r>
            <a:r>
              <a:rPr lang="vi-VN" sz="2700" dirty="0">
                <a:solidFill>
                  <a:schemeClr val="tx1"/>
                </a:solidFill>
                <a:latin typeface="Arial" panose="020B0604020202020204" pitchFamily="34" charset="0"/>
                <a:cs typeface="Arial" panose="020B0604020202020204" pitchFamily="34" charset="0"/>
              </a:rPr>
              <a:t>light: màu sáng</a:t>
            </a:r>
            <a:br>
              <a:rPr lang="vi-VN" sz="2700" dirty="0">
                <a:solidFill>
                  <a:schemeClr val="tx1"/>
                </a:solidFill>
                <a:latin typeface="Arial" panose="020B0604020202020204" pitchFamily="34" charset="0"/>
                <a:cs typeface="Arial" panose="020B0604020202020204" pitchFamily="34" charset="0"/>
              </a:rPr>
            </a:br>
            <a:r>
              <a:rPr lang="en-US" sz="2700" dirty="0" smtClean="0">
                <a:solidFill>
                  <a:schemeClr val="tx1"/>
                </a:solidFill>
                <a:latin typeface="Arial" panose="020B0604020202020204" pitchFamily="34" charset="0"/>
                <a:cs typeface="Arial" panose="020B0604020202020204" pitchFamily="34" charset="0"/>
              </a:rPr>
              <a:t>		</a:t>
            </a:r>
            <a:r>
              <a:rPr lang="vi-VN" sz="2700" dirty="0" smtClean="0">
                <a:solidFill>
                  <a:schemeClr val="tx1"/>
                </a:solidFill>
                <a:latin typeface="Arial" panose="020B0604020202020204" pitchFamily="34" charset="0"/>
                <a:cs typeface="Arial" panose="020B0604020202020204" pitchFamily="34" charset="0"/>
              </a:rPr>
              <a:t>+ </a:t>
            </a:r>
            <a:r>
              <a:rPr lang="vi-VN" sz="2700" dirty="0">
                <a:solidFill>
                  <a:schemeClr val="tx1"/>
                </a:solidFill>
                <a:latin typeface="Arial" panose="020B0604020202020204" pitchFamily="34" charset="0"/>
                <a:cs typeface="Arial" panose="020B0604020202020204" pitchFamily="34" charset="0"/>
              </a:rPr>
              <a:t>dark: màu tối</a:t>
            </a:r>
            <a:br>
              <a:rPr lang="vi-VN" sz="2700" dirty="0">
                <a:solidFill>
                  <a:schemeClr val="tx1"/>
                </a:solidFill>
                <a:latin typeface="Arial" panose="020B0604020202020204" pitchFamily="34" charset="0"/>
                <a:cs typeface="Arial" panose="020B0604020202020204" pitchFamily="34" charset="0"/>
              </a:rPr>
            </a:br>
            <a:r>
              <a:rPr lang="en-US" sz="2700" dirty="0" smtClean="0">
                <a:solidFill>
                  <a:schemeClr val="tx1"/>
                </a:solidFill>
                <a:latin typeface="Arial" panose="020B0604020202020204" pitchFamily="34" charset="0"/>
                <a:cs typeface="Arial" panose="020B0604020202020204" pitchFamily="34" charset="0"/>
              </a:rPr>
              <a:t>		</a:t>
            </a:r>
            <a:r>
              <a:rPr lang="vi-VN" sz="2700" dirty="0" smtClean="0">
                <a:solidFill>
                  <a:schemeClr val="tx1"/>
                </a:solidFill>
                <a:latin typeface="Arial" panose="020B0604020202020204" pitchFamily="34" charset="0"/>
                <a:cs typeface="Arial" panose="020B0604020202020204" pitchFamily="34" charset="0"/>
              </a:rPr>
              <a:t>+ </a:t>
            </a:r>
            <a:r>
              <a:rPr lang="vi-VN" sz="2700" dirty="0">
                <a:solidFill>
                  <a:schemeClr val="tx1"/>
                </a:solidFill>
                <a:latin typeface="Arial" panose="020B0604020202020204" pitchFamily="34" charset="0"/>
                <a:cs typeface="Arial" panose="020B0604020202020204" pitchFamily="34" charset="0"/>
              </a:rPr>
              <a:t>link: thể hiện đường dẫn</a:t>
            </a:r>
            <a:r>
              <a:rPr lang="vi-VN" sz="1600" dirty="0">
                <a:solidFill>
                  <a:schemeClr val="tx1"/>
                </a:solidFill>
                <a:latin typeface="Times New Roman" panose="02020603050405020304" pitchFamily="18" charset="0"/>
                <a:cs typeface="Times New Roman" panose="02020603050405020304" pitchFamily="18" charset="0"/>
              </a:rPr>
              <a:t/>
            </a:r>
            <a:br>
              <a:rPr lang="vi-VN" sz="1600" dirty="0">
                <a:solidFill>
                  <a:schemeClr val="tx1"/>
                </a:solidFill>
                <a:latin typeface="Times New Roman" panose="02020603050405020304" pitchFamily="18" charset="0"/>
                <a:cs typeface="Times New Roman" panose="02020603050405020304" pitchFamily="18" charset="0"/>
              </a:rPr>
            </a:br>
            <a:endParaRPr lang="en-US" sz="1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317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420</TotalTime>
  <Words>1580</Words>
  <Application>Microsoft Office PowerPoint</Application>
  <PresentationFormat>Widescreen</PresentationFormat>
  <Paragraphs>260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Times New Roman</vt:lpstr>
      <vt:lpstr>Trebuchet MS</vt:lpstr>
      <vt:lpstr>Wingdings 3</vt:lpstr>
      <vt:lpstr>Facet</vt:lpstr>
      <vt:lpstr>COMMON COMPONENT IN BOOTSTRAP (Thành phần chung trong Bootstrap) Các thành phần trong bootstrap 4 thì rất nhiều, chúng ta dùng chúng để tạo giao diện cho trang. Sau đây là các components thường dùng trong bootstrap 4. </vt:lpstr>
      <vt:lpstr>PowerPoint Presentation</vt:lpstr>
      <vt:lpstr>PowerPoint Presentation</vt:lpstr>
      <vt:lpstr>PowerPoint Presentation</vt:lpstr>
      <vt:lpstr>1. Alert  Alert là hiện ra 1 thông báo cho người dùng xem. Thông báo có thể ở những mức độ thông tin khác nhau như success, warning, danger…  Cách sử dụng: class = “alert alert-*loại alert*”.  Có tất cả 8 lại alert với 8 màu mang ý nghĩa khác nhau.   + primary: thông thường.   + secondary: thông báo thứ cấp.   + success: thông báo thành công   + danger: thông báo nguy hiểm   + warning: cảnh báo   + info: thông báo thông tin   + light: màu sáng   + dark: màu tối </vt:lpstr>
      <vt:lpstr>PowerPoint Presentation</vt:lpstr>
      <vt:lpstr>2. Badges  Thường dùng để thông tin một trạng thái, một điều gì đó. Badges thay thế label trong bootstrap 3.  Cách dùng class=“badge badge-*loại badge*”  Có tất cả 8 loại với 8 màu khác nhau, tương tự như alert:   + primary: thông thường   + secondary: thông báo thứ cấp   + success: thông báo thành công   + danger: thông báo nguy hiểm   + warning: cảnh báo   + info: thông báo thông tin   + light: màu sáng   + dark: màu tối   + link: thể hiện đường dẫn  </vt:lpstr>
      <vt:lpstr>PowerPoint Presentation</vt:lpstr>
      <vt:lpstr>3. Button  Button là các nút bạn bày ra trong trang để người dùng nhắp vào. Nút được tạo ra với class btn và class quy định màu của nút.  Để dùng button, các bạn sử dụng class=“btn btn-*loại button*”  Tương tự Alert, Button cũng có 8 loại class mang 8 màu khác nhau và có thêm 1 loại là button link.   + primary: thông thường   + secondary: thông báo thứ cấp   + success: thông báo thành công   + danger: thông báo nguy hiểm   + warning: cảnh báo   + info: thông báo thông tin   + light: màu sáng   + dark: màu tối   + link: thể hiện đường dẫn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Modal  Hộp thoại modal thường dùng để kiểm tra lại lệnh của người dùng vì mục đích an toàn hoặc cũng có thể dùng để làm giao diện đăng nhập, đăng kí tài khoản. Ví dụ, người dùng muốn xóa 1 đối tượng, khi click vào một button sẽ hiện hộp thoại xác nhận lệnh.         - Khối bao bên ngoài có class=“modal” và một id đặt tùy ý, nên đặt id liên quan đến nội dung hay công dụng của hộp thoại để dễ quản lý.    </vt:lpstr>
      <vt:lpstr>PowerPoint Presentation</vt:lpstr>
      <vt:lpstr>PowerPoint Presentation</vt:lpstr>
      <vt:lpstr>6. Navs  - Thanh menu đơn giản      Để tạo một thanh menu đơn giản, các bạn có thể sử dụng bộ thẻ ul và li như sau:              Các class cần sử dụng:  + thẻ ul sẽ có class=”nav”  + thẻ li sẽ có class=”nav-item”  + thẻ a nằm trong có li sẽ có class=”nav-link”  Với các class trên, Bootstrap giúp định dạng sẵn menu như bỏ gạch chân cho liên kết, padding … rất tiện lợi cho việc làm web. </vt:lpstr>
      <vt:lpstr>PowerPoint Presentation</vt:lpstr>
      <vt:lpstr>PowerPoint Presentation</vt:lpstr>
      <vt:lpstr>7. Navbar  Là thành phần giúp tạo thanh menu đa cấp với hiệu ứng hover. Phần trước, chúng ta đã viết cách tạo 1 menu đơn giản. Navbar sẽ làm một menu phức tạp hơn.   navbar-brand: Tiêu đề của menu.  navbar-nav: Phần menu chính.   form-inline: Đặt các thành phần và điều khiển biểu mẫu khác nhau trong thanh điều hướng với form-inline  collapse navbar-collapse để nhóm và ẩn nội dung thanh điều hướng (navbar), biến đổi responsive theo loại màn hình.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COMPONENT IN BOOTSTRAP (Thành phần chung trong Bootstrap)</dc:title>
  <dc:creator>Baotruong880@gmail.com</dc:creator>
  <cp:lastModifiedBy>Baotruong880@gmail.com</cp:lastModifiedBy>
  <cp:revision>85</cp:revision>
  <dcterms:created xsi:type="dcterms:W3CDTF">2020-12-09T08:26:22Z</dcterms:created>
  <dcterms:modified xsi:type="dcterms:W3CDTF">2020-12-11T08:10:44Z</dcterms:modified>
</cp:coreProperties>
</file>