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2931F-6369-4641-8EC9-D7032EB41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BD073E-84E9-4082-877B-5981F5812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01B97C-A915-4C59-9CAF-DC624BE9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6AF8-02F6-48AF-AEE3-4FC009443853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4771B0-D7ED-4A71-99F9-CA9828CF1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A7A613-5B07-41E5-84A7-132BC0FC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D9D-B277-41E1-8D9B-1BF97FD22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282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F48A3-5C62-4287-B43B-E57173AB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030E0F-C7D4-4323-BB86-C2DC573E3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357551-31A1-46B1-B08B-8E99C458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6AF8-02F6-48AF-AEE3-4FC009443853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C0AC6F-D8CD-4108-9476-DE3F8A72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560671-7823-4232-B4DB-AEB41E42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D9D-B277-41E1-8D9B-1BF97FD22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21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086707-C353-4B50-BA27-97FFF150C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09638B-6372-4694-AEAA-F0B3909A1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CCE28C-FDFB-4319-A881-6850362E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6AF8-02F6-48AF-AEE3-4FC009443853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AE2B2D-F6BD-466C-AE9C-1AE6D672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4839DA-4665-4938-8A66-41DDB1B4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D9D-B277-41E1-8D9B-1BF97FD22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5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C9DA0-D4D2-4EC5-955C-7D3FE03D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C600F0-0784-4835-867C-56558348E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2350FB-5E7A-418D-8E0E-FF007F9B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6AF8-02F6-48AF-AEE3-4FC009443853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ACF2E8-9429-4B9E-B6B5-2A03D5DE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E9DB64-016B-4195-A904-66AC1A57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D9D-B277-41E1-8D9B-1BF97FD22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5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9391C-8CC7-4DCA-82BE-320A6270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3D24F1-65FD-4062-B668-CF1D3C400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269FA8-9381-40AC-8F5D-50A2C5E3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6AF8-02F6-48AF-AEE3-4FC009443853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1A099D-A7B5-448D-B0D3-C79891B3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4E0147-AD86-4F84-8DDE-7953C60B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D9D-B277-41E1-8D9B-1BF97FD22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59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E1369-4239-4C5B-8CB8-8F67AF7B4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DD17A-1C0E-461F-BBC1-B08EA5860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C480D8-E24F-4AC9-84A4-394EB2E17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C87CAD-B78F-4D8A-A084-6A0C132A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6AF8-02F6-48AF-AEE3-4FC009443853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AC02F7-D8D8-43C7-B549-4305C685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DAD7D2-B61F-4FF9-BFFF-80C52BFF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D9D-B277-41E1-8D9B-1BF97FD22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24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2D943-8F57-4E96-AE51-8B42A8AB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CF6989-2384-42A5-878D-801328582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C70689-CF31-41F4-A955-643A0B138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D21805-D6FC-4A3E-B819-17571577F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B5C109-E811-4420-AA19-413A5F74D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B904878-9541-470D-9C7A-8078E546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6AF8-02F6-48AF-AEE3-4FC009443853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D683DB-0FF5-48C3-B757-94FBB380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8F46DB-4820-45A1-B795-4CBB886A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D9D-B277-41E1-8D9B-1BF97FD22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12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56190-CD8B-4877-8699-918072D2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6FF77E-7587-4CF5-8E25-A5FFC8AC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6AF8-02F6-48AF-AEE3-4FC009443853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100538-59D0-40B8-B1E4-9F1D137A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756D3E-977A-4C6A-A349-72358C74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D9D-B277-41E1-8D9B-1BF97FD22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82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251CA5-7A84-4E4B-AB7E-80E845B8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6AF8-02F6-48AF-AEE3-4FC009443853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7DF58E-E0DD-4095-A31B-FD370A1A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90EB09-8A71-4013-98EE-E2215BB9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D9D-B277-41E1-8D9B-1BF97FD22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83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37B8B-DD36-487D-8F56-54D25C60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E32E07-A065-4EE7-A0FC-722EFC99A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4BF848-C383-4ADC-B315-DF9F6267D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130A6C-CC95-4E4A-B930-4CC5EC01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6AF8-02F6-48AF-AEE3-4FC009443853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F48AEF-33C7-402D-BBE3-24373C45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2B748A-A616-4CC2-9CDA-29951BF5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D9D-B277-41E1-8D9B-1BF97FD22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8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68BE5-D2A6-438B-8D1D-21E5F800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70CEABF-B5D0-44AD-995A-E74FF9800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4C4298-658B-419B-8FDF-4A2777ABF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01908E-D13B-43D4-B4FC-79C85BE8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6AF8-02F6-48AF-AEE3-4FC009443853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A6743F-BA3C-461A-96B7-7B831294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D07575-A840-4A37-AA82-D4292B12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EED9D-B277-41E1-8D9B-1BF97FD22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49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FD6B1F9-C69F-410A-92C1-83368BC3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6C49B2-00C5-40B1-B860-69CA58F4A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CCA189-C04C-41B3-B7A9-22FBFB84E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56AF8-02F6-48AF-AEE3-4FC009443853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650AAF-C8F2-42C3-BDF1-F360316E1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7D6E9B-8BDB-43FD-97C7-334CE8F0B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ED9D-B277-41E1-8D9B-1BF97FD22A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23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29328-093E-4BA1-B42F-5ABDA4D92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Algoritmo DBSCAN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E3D7C9-2730-40BD-8863-8EFD33644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Rooney Coelho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5976B3-7D34-4912-84ED-A0732E4D8139}"/>
              </a:ext>
            </a:extLst>
          </p:cNvPr>
          <p:cNvSpPr txBox="1"/>
          <p:nvPr/>
        </p:nvSpPr>
        <p:spPr>
          <a:xfrm>
            <a:off x="8065214" y="6425967"/>
            <a:ext cx="3897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0" i="0" u="none" strike="noStrike" baseline="0" dirty="0">
                <a:solidFill>
                  <a:srgbClr val="FF0000"/>
                </a:solidFill>
                <a:latin typeface="CMSS10"/>
              </a:rPr>
              <a:t>Baseado nos slides do professor Eduardo Vargas Ferreira da UFPR</a:t>
            </a:r>
            <a:endParaRPr lang="pt-B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12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4E45447-A04D-4273-BD5F-1DF58433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5DD5894C-2D4F-4690-96E2-0292EC5B8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912" y="1759252"/>
            <a:ext cx="5402176" cy="4940451"/>
          </a:xfrm>
        </p:spPr>
      </p:pic>
    </p:spTree>
    <p:extLst>
      <p:ext uri="{BB962C8B-B14F-4D97-AF65-F5344CB8AC3E}">
        <p14:creationId xmlns:p14="http://schemas.microsoft.com/office/powerpoint/2010/main" val="421209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E56FD-9E9A-43D5-B36E-434BE355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altura de corte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165C8A3-ABDB-4910-B198-C9304893B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468" y="2186528"/>
            <a:ext cx="7259063" cy="3629532"/>
          </a:xfrm>
        </p:spPr>
      </p:pic>
    </p:spTree>
    <p:extLst>
      <p:ext uri="{BB962C8B-B14F-4D97-AF65-F5344CB8AC3E}">
        <p14:creationId xmlns:p14="http://schemas.microsoft.com/office/powerpoint/2010/main" val="469218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57F09-466A-4ECE-BD5D-FB520D3D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ligação (</a:t>
            </a:r>
            <a:r>
              <a:rPr lang="pt-BR" dirty="0" err="1"/>
              <a:t>linkage</a:t>
            </a:r>
            <a:r>
              <a:rPr lang="pt-BR" dirty="0"/>
              <a:t>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7D67434-40D0-4B27-A228-18AAB62C5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1593" y="1825625"/>
            <a:ext cx="4368813" cy="4351338"/>
          </a:xfrm>
        </p:spPr>
      </p:pic>
    </p:spTree>
    <p:extLst>
      <p:ext uri="{BB962C8B-B14F-4D97-AF65-F5344CB8AC3E}">
        <p14:creationId xmlns:p14="http://schemas.microsoft.com/office/powerpoint/2010/main" val="1468407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4D75A-4014-4727-9AED-59798287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função de ligação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8CF0B97-B93C-4457-916D-595C4E131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448" y="1825625"/>
            <a:ext cx="5939104" cy="4351338"/>
          </a:xfrm>
        </p:spPr>
      </p:pic>
    </p:spTree>
    <p:extLst>
      <p:ext uri="{BB962C8B-B14F-4D97-AF65-F5344CB8AC3E}">
        <p14:creationId xmlns:p14="http://schemas.microsoft.com/office/powerpoint/2010/main" val="617908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42B8B-2892-4121-B91D-ADDD95FC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Efeito da função de ligação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955F017-FB03-452A-B3FC-98BFE495E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743" y="1690688"/>
            <a:ext cx="7476513" cy="4693377"/>
          </a:xfrm>
        </p:spPr>
      </p:pic>
    </p:spTree>
    <p:extLst>
      <p:ext uri="{BB962C8B-B14F-4D97-AF65-F5344CB8AC3E}">
        <p14:creationId xmlns:p14="http://schemas.microsoft.com/office/powerpoint/2010/main" val="1925676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DA95A-106C-4CA1-A609-9E6CF4DD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DBSCAN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70D467-17CB-43FE-BB6C-55CA7B3C5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pt-BR" sz="1800" b="0" i="0" u="none" strike="noStrike" baseline="0" dirty="0">
                <a:latin typeface="CMSS9"/>
              </a:rPr>
              <a:t>Os métodos que vimos anteriormente são adequados para encontrar agrupamentos esféricos, em regiões bem definidas e ausentes de outliers.</a:t>
            </a:r>
          </a:p>
          <a:p>
            <a:pPr algn="l"/>
            <a:endParaRPr lang="pt-BR" sz="1800" dirty="0">
              <a:latin typeface="CMSS9"/>
            </a:endParaRPr>
          </a:p>
          <a:p>
            <a:pPr algn="l"/>
            <a:endParaRPr lang="pt-BR" sz="1800" dirty="0">
              <a:latin typeface="CMSS9"/>
            </a:endParaRPr>
          </a:p>
          <a:p>
            <a:pPr algn="l"/>
            <a:endParaRPr lang="pt-BR" sz="1800" dirty="0">
              <a:latin typeface="CMSS9"/>
            </a:endParaRPr>
          </a:p>
          <a:p>
            <a:pPr algn="l"/>
            <a:endParaRPr lang="pt-BR" sz="1800" dirty="0">
              <a:latin typeface="CMSS9"/>
            </a:endParaRPr>
          </a:p>
          <a:p>
            <a:pPr algn="l"/>
            <a:endParaRPr lang="pt-BR" sz="1800" dirty="0">
              <a:latin typeface="CMSS9"/>
            </a:endParaRPr>
          </a:p>
          <a:p>
            <a:pPr algn="l"/>
            <a:endParaRPr lang="pt-BR" sz="1800" dirty="0">
              <a:latin typeface="CMSS9"/>
            </a:endParaRPr>
          </a:p>
          <a:p>
            <a:pPr algn="l"/>
            <a:endParaRPr lang="pt-BR" sz="1800" dirty="0">
              <a:latin typeface="CMSS9"/>
            </a:endParaRPr>
          </a:p>
          <a:p>
            <a:pPr algn="l"/>
            <a:endParaRPr lang="pt-BR" sz="1800" dirty="0">
              <a:latin typeface="CMSS9"/>
            </a:endParaRPr>
          </a:p>
          <a:p>
            <a:pPr algn="l"/>
            <a:endParaRPr lang="pt-BR" sz="1800" dirty="0">
              <a:latin typeface="CMSS9"/>
            </a:endParaRPr>
          </a:p>
          <a:p>
            <a:pPr algn="l"/>
            <a:r>
              <a:rPr lang="pt-BR" sz="1800" dirty="0">
                <a:latin typeface="CMSS9"/>
              </a:rPr>
              <a:t>Entretanto, no mundo real, os clusters podem ter formas arbitrarias (oval, em forma de “S” etc.), e virem com outliers e ruídos.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E904FC-2C72-4087-9B51-B9D71A714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386" y="2431928"/>
            <a:ext cx="5689227" cy="279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52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4D448-2B1F-4456-A02E-E6836D9C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DBSCAN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D344A-2E19-40BA-ACAB-7DD5778D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DBSCAN (</a:t>
            </a:r>
            <a:r>
              <a:rPr lang="pt-BR" dirty="0" err="1"/>
              <a:t>Density-Based</a:t>
            </a:r>
            <a:r>
              <a:rPr lang="pt-BR" dirty="0"/>
              <a:t> </a:t>
            </a:r>
            <a:r>
              <a:rPr lang="pt-BR" dirty="0" err="1"/>
              <a:t>Spatial</a:t>
            </a:r>
            <a:r>
              <a:rPr lang="pt-BR" dirty="0"/>
              <a:t> </a:t>
            </a:r>
            <a:r>
              <a:rPr lang="pt-BR" dirty="0" err="1"/>
              <a:t>Clustering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Noise</a:t>
            </a:r>
            <a:r>
              <a:rPr lang="pt-BR" dirty="0"/>
              <a:t>) é um algoritmo de cluster baseado em densidade;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A26F59-751B-4A45-99D7-27983A719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791" y="2666883"/>
            <a:ext cx="3124417" cy="289521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ECDA7B5-A842-46BB-BFB5-EC3E9C3FB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388" y="5612669"/>
            <a:ext cx="7135221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41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8E291-A9F5-4A7A-A0CE-AA5DBBCC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 método funciona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E5C5AA8-AEA8-4271-99FB-C8FB5D8B1D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000" b="0" i="0" u="none" strike="noStrike" baseline="0" dirty="0">
                    <a:solidFill>
                      <a:srgbClr val="0C5AAC"/>
                    </a:solidFill>
                    <a:latin typeface="+mj-lt"/>
                  </a:rPr>
                  <a:t> </a:t>
                </a:r>
                <a:r>
                  <a:rPr lang="pt-BR" sz="20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Temos dois parâmetros de </a:t>
                </a:r>
                <a:r>
                  <a:rPr lang="pt-BR" sz="2000" b="0" i="0" u="none" strike="noStrike" baseline="0" dirty="0" err="1">
                    <a:solidFill>
                      <a:srgbClr val="000000"/>
                    </a:solidFill>
                    <a:latin typeface="+mj-lt"/>
                  </a:rPr>
                  <a:t>tuning</a:t>
                </a:r>
                <a:r>
                  <a:rPr lang="pt-BR" sz="20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:</a:t>
                </a:r>
              </a:p>
              <a:p>
                <a:pPr lvl="1"/>
                <a:r>
                  <a:rPr lang="pt-BR" sz="2000" b="0" i="0" u="none" strike="noStrike" baseline="0" dirty="0" err="1">
                    <a:solidFill>
                      <a:srgbClr val="0000FF"/>
                    </a:solidFill>
                    <a:latin typeface="+mj-lt"/>
                  </a:rPr>
                  <a:t>eps</a:t>
                </a:r>
                <a:r>
                  <a:rPr lang="pt-BR" sz="20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: que define o raio,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1" u="none" strike="noStrike" baseline="0" smtClean="0">
                        <a:solidFill>
                          <a:srgbClr val="000000"/>
                        </a:solidFill>
                        <a:latin typeface="+mj-lt"/>
                      </a:rPr>
                      <m:t>ε</m:t>
                    </m:r>
                  </m:oMath>
                </a14:m>
                <a:r>
                  <a:rPr lang="pt-BR" sz="20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, em</a:t>
                </a:r>
              </a:p>
              <a:p>
                <a:pPr marL="457200" lvl="1" indent="0">
                  <a:buNone/>
                </a:pPr>
                <a:r>
                  <a:rPr lang="pt-BR" sz="20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torno do ponto x;</a:t>
                </a:r>
              </a:p>
              <a:p>
                <a:pPr lvl="1"/>
                <a:r>
                  <a:rPr lang="pt-BR" sz="2000" b="0" i="0" u="none" strike="noStrike" baseline="0" dirty="0" err="1">
                    <a:solidFill>
                      <a:srgbClr val="0000FF"/>
                    </a:solidFill>
                    <a:latin typeface="+mj-lt"/>
                  </a:rPr>
                  <a:t>MinPts</a:t>
                </a:r>
                <a:r>
                  <a:rPr lang="pt-BR" sz="20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: numero mínimo de</a:t>
                </a:r>
              </a:p>
              <a:p>
                <a:pPr marL="457200" lvl="1" indent="0">
                  <a:buNone/>
                </a:pPr>
                <a:r>
                  <a:rPr lang="pt-BR" sz="20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vizinhos dentro do raio .</a:t>
                </a:r>
              </a:p>
              <a:p>
                <a:r>
                  <a:rPr lang="pt-BR" sz="2000" b="0" i="0" u="none" strike="noStrike" baseline="0" dirty="0">
                    <a:solidFill>
                      <a:srgbClr val="0C5AAC"/>
                    </a:solidFill>
                    <a:latin typeface="+mj-lt"/>
                  </a:rPr>
                  <a:t> </a:t>
                </a:r>
                <a:r>
                  <a:rPr lang="pt-BR" sz="20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Qualquer ponto x, com uma quantidade de vizinhos maior ou igual a</a:t>
                </a:r>
              </a:p>
              <a:p>
                <a:pPr marL="0" indent="0" algn="l">
                  <a:buNone/>
                </a:pPr>
                <a:r>
                  <a:rPr lang="pt-BR" sz="2000" b="0" i="0" u="none" strike="noStrike" baseline="0" dirty="0" err="1">
                    <a:solidFill>
                      <a:srgbClr val="0000FF"/>
                    </a:solidFill>
                    <a:latin typeface="+mj-lt"/>
                  </a:rPr>
                  <a:t>MinPts</a:t>
                </a:r>
                <a:r>
                  <a:rPr lang="pt-BR" sz="2000" b="0" i="0" u="none" strike="noStrike" baseline="0" dirty="0">
                    <a:solidFill>
                      <a:srgbClr val="0000FF"/>
                    </a:solidFill>
                    <a:latin typeface="+mj-lt"/>
                  </a:rPr>
                  <a:t> </a:t>
                </a:r>
                <a:r>
                  <a:rPr lang="pt-BR" sz="20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e considerado core;</a:t>
                </a:r>
              </a:p>
              <a:p>
                <a:r>
                  <a:rPr lang="pt-BR" sz="2000" b="0" i="0" u="none" strike="noStrike" baseline="0" dirty="0">
                    <a:solidFill>
                      <a:srgbClr val="0C5AAC"/>
                    </a:solidFill>
                    <a:latin typeface="+mj-lt"/>
                  </a:rPr>
                  <a:t> </a:t>
                </a:r>
                <a:r>
                  <a:rPr lang="pt-BR" sz="20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O ponto pertence a fronteira se o numero de vizinhos &lt; </a:t>
                </a:r>
                <a:r>
                  <a:rPr lang="pt-BR" sz="2000" b="0" i="0" u="none" strike="noStrike" baseline="0" dirty="0" err="1">
                    <a:solidFill>
                      <a:srgbClr val="0000FF"/>
                    </a:solidFill>
                    <a:latin typeface="+mj-lt"/>
                  </a:rPr>
                  <a:t>MinPts</a:t>
                </a:r>
                <a:r>
                  <a:rPr lang="pt-BR" sz="20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, mas</a:t>
                </a:r>
              </a:p>
              <a:p>
                <a:pPr marL="0" indent="0" algn="l">
                  <a:buNone/>
                </a:pPr>
                <a:r>
                  <a:rPr lang="pt-BR" sz="20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esta contido no raio de algum core;</a:t>
                </a:r>
              </a:p>
              <a:p>
                <a:r>
                  <a:rPr lang="pt-BR" sz="2000" b="0" i="0" u="none" strike="noStrike" baseline="0" dirty="0">
                    <a:solidFill>
                      <a:srgbClr val="0C5AAC"/>
                    </a:solidFill>
                    <a:latin typeface="+mj-lt"/>
                  </a:rPr>
                  <a:t> </a:t>
                </a:r>
                <a:r>
                  <a:rPr lang="pt-BR" sz="20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Finalmente, se o ponto não e interior nem de fronteira, ele e considerado</a:t>
                </a:r>
              </a:p>
              <a:p>
                <a:pPr marL="0" indent="0" algn="l">
                  <a:buNone/>
                </a:pPr>
                <a:r>
                  <a:rPr lang="pt-BR" sz="20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como ruído ou outlier.</a:t>
                </a:r>
                <a:endParaRPr lang="pt-BR" sz="2000" dirty="0">
                  <a:latin typeface="+mj-lt"/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E5C5AA8-AEA8-4271-99FB-C8FB5D8B1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4F051386-3170-4E39-9198-CA26B2E01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917" y="1066234"/>
            <a:ext cx="3142108" cy="236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2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5B216-90A2-41BB-8688-92944636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Prós e contras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EED552-40A8-4987-B910-A50F8D160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sz="1800" b="0" i="0" u="none" strike="noStrike" baseline="0" dirty="0">
                <a:solidFill>
                  <a:srgbClr val="AE0D00"/>
                </a:solidFill>
                <a:latin typeface="CMSSBX10"/>
              </a:rPr>
              <a:t>Vantagens</a:t>
            </a:r>
          </a:p>
          <a:p>
            <a:pPr algn="l"/>
            <a:r>
              <a:rPr lang="pt-BR" sz="1800" b="0" i="0" u="none" strike="noStrike" baseline="0" dirty="0">
                <a:solidFill>
                  <a:srgbClr val="0C5AAC"/>
                </a:solidFill>
                <a:latin typeface="CMSY9"/>
              </a:rPr>
              <a:t>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MSS9"/>
              </a:rPr>
              <a:t>Não requer um numero predefinido de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MSSI9"/>
              </a:rPr>
              <a:t>clusters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MSS9"/>
              </a:rPr>
              <a:t>;</a:t>
            </a:r>
          </a:p>
          <a:p>
            <a:pPr algn="l"/>
            <a:r>
              <a:rPr lang="pt-BR" sz="1800" b="0" i="0" u="none" strike="noStrike" baseline="0" dirty="0">
                <a:solidFill>
                  <a:srgbClr val="0C5AAC"/>
                </a:solidFill>
                <a:latin typeface="CMSY9"/>
              </a:rPr>
              <a:t>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MSS9"/>
              </a:rPr>
              <a:t>Podem ser de qualquer forma, incluindo não esféricos;</a:t>
            </a:r>
          </a:p>
          <a:p>
            <a:pPr algn="l"/>
            <a:r>
              <a:rPr lang="pt-BR" sz="1800" b="0" i="0" u="none" strike="noStrike" baseline="0" dirty="0">
                <a:solidFill>
                  <a:srgbClr val="0C5AAC"/>
                </a:solidFill>
                <a:latin typeface="CMSY9"/>
              </a:rPr>
              <a:t>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MSS9"/>
              </a:rPr>
              <a:t>A técnica e capaz de identificar dados de ruído (outliers).</a:t>
            </a:r>
          </a:p>
          <a:p>
            <a:pPr algn="l"/>
            <a:endParaRPr lang="pt-BR" sz="1800" b="0" i="0" u="none" strike="noStrike" baseline="0" dirty="0">
              <a:solidFill>
                <a:srgbClr val="000000"/>
              </a:solidFill>
              <a:latin typeface="CMSS9"/>
            </a:endParaRPr>
          </a:p>
          <a:p>
            <a:pPr marL="0" indent="0" algn="l">
              <a:buNone/>
            </a:pPr>
            <a:r>
              <a:rPr lang="pt-BR" sz="1800" b="0" i="0" u="none" strike="noStrike" baseline="0" dirty="0">
                <a:solidFill>
                  <a:srgbClr val="AE0D00"/>
                </a:solidFill>
                <a:latin typeface="CMSSBX10"/>
              </a:rPr>
              <a:t>Desvantagem</a:t>
            </a:r>
          </a:p>
          <a:p>
            <a:pPr algn="l"/>
            <a:r>
              <a:rPr lang="pt-BR" sz="1800" b="0" i="0" u="none" strike="noStrike" baseline="0" dirty="0">
                <a:solidFill>
                  <a:srgbClr val="0C5AAC"/>
                </a:solidFill>
                <a:latin typeface="CMSY9"/>
              </a:rPr>
              <a:t>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MSS9"/>
              </a:rPr>
              <a:t>Pode falhar se não houver queda de densidade entre clusters;</a:t>
            </a:r>
          </a:p>
          <a:p>
            <a:pPr algn="l"/>
            <a:r>
              <a:rPr lang="pt-BR" sz="1800" b="0" i="0" u="none" strike="noStrike" baseline="0" dirty="0">
                <a:solidFill>
                  <a:srgbClr val="0C5AAC"/>
                </a:solidFill>
                <a:latin typeface="CMSY9"/>
              </a:rPr>
              <a:t>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MSS9"/>
              </a:rPr>
              <a:t>E sensível aos par</a:t>
            </a:r>
            <a:r>
              <a:rPr lang="pt-BR" sz="1800" dirty="0">
                <a:solidFill>
                  <a:srgbClr val="000000"/>
                </a:solidFill>
                <a:latin typeface="CMSS9"/>
              </a:rPr>
              <a:t>â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MSS9"/>
              </a:rPr>
              <a:t>metros que definem a densidade de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CMSSI9"/>
              </a:rPr>
              <a:t>tuning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MSS9"/>
              </a:rPr>
              <a:t>;</a:t>
            </a:r>
          </a:p>
          <a:p>
            <a:pPr algn="l"/>
            <a:r>
              <a:rPr lang="pt-BR" sz="1800" b="0" i="0" u="none" strike="noStrike" baseline="0" dirty="0">
                <a:solidFill>
                  <a:srgbClr val="0C5AAC"/>
                </a:solidFill>
                <a:latin typeface="CMSY9"/>
              </a:rPr>
              <a:t>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MSS9"/>
              </a:rPr>
              <a:t>A configuração adequada pode exigir conhecimento e domínio.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862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7D8BAC0-3901-4D8E-962A-6C105722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Comparativo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8E3ABC58-BD9C-47ED-9E1E-45E05DDE3F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3927" y="1825625"/>
            <a:ext cx="4770145" cy="4351338"/>
          </a:xfrm>
        </p:spPr>
      </p:pic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030ABA81-D59C-453A-8ADB-9F76EFA241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7927" y="1825625"/>
            <a:ext cx="4770145" cy="4351338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79BF688-8F41-4AF7-9661-B1E2C494301F}"/>
              </a:ext>
            </a:extLst>
          </p:cNvPr>
          <p:cNvSpPr txBox="1"/>
          <p:nvPr/>
        </p:nvSpPr>
        <p:spPr>
          <a:xfrm>
            <a:off x="8264304" y="1456293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033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C57BD-2D08-49D9-AA2E-708765392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Supervisionado vs. Não supervisionado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C612641-DE89-4806-8322-41E735E73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432" y="1825625"/>
            <a:ext cx="6669136" cy="4351338"/>
          </a:xfrm>
        </p:spPr>
      </p:pic>
    </p:spTree>
    <p:extLst>
      <p:ext uri="{BB962C8B-B14F-4D97-AF65-F5344CB8AC3E}">
        <p14:creationId xmlns:p14="http://schemas.microsoft.com/office/powerpoint/2010/main" val="514030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7D8BAC0-3901-4D8E-962A-6C105722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Comparativo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586AAE5-0EEB-4132-8F04-408A87EEF0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5684" y="1825625"/>
            <a:ext cx="4754632" cy="4351338"/>
          </a:xfrm>
        </p:spPr>
      </p:pic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C4EF8D19-39FA-49F1-9ACD-2DD19D9A1B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43927" y="1825625"/>
            <a:ext cx="4770145" cy="4351338"/>
          </a:xfr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BBCBD17-934E-4528-9529-6708E6CE3DB5}"/>
              </a:ext>
            </a:extLst>
          </p:cNvPr>
          <p:cNvSpPr txBox="1"/>
          <p:nvPr/>
        </p:nvSpPr>
        <p:spPr>
          <a:xfrm>
            <a:off x="2600587" y="1501629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26F7CC1-6818-4BFF-A63C-13F5CCC3AA2A}"/>
              </a:ext>
            </a:extLst>
          </p:cNvPr>
          <p:cNvSpPr txBox="1"/>
          <p:nvPr/>
        </p:nvSpPr>
        <p:spPr>
          <a:xfrm>
            <a:off x="8264305" y="145629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DBSCAN</a:t>
            </a:r>
          </a:p>
        </p:txBody>
      </p:sp>
    </p:spTree>
    <p:extLst>
      <p:ext uri="{BB962C8B-B14F-4D97-AF65-F5344CB8AC3E}">
        <p14:creationId xmlns:p14="http://schemas.microsoft.com/office/powerpoint/2010/main" val="2364438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9DFD813-3EC7-431B-899D-3D4FC9D3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Iris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DCD731AB-91AE-46B6-B735-3AB05CA8F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063" y="182562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1165229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9DFD813-3EC7-431B-899D-3D4FC9D3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Iris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48372B0-9970-4907-9C54-4FB71D8FA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063" y="1825625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142918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2464B-9D92-47F0-8AD2-22C07EC7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Clustering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294FA6-BFE6-4E03-9BC4-26E907F5E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sz="1800" b="0" i="0" u="none" strike="noStrike" baseline="0" dirty="0" err="1">
                <a:solidFill>
                  <a:srgbClr val="AE0D00"/>
                </a:solidFill>
                <a:latin typeface="CMSSBX10"/>
              </a:rPr>
              <a:t>Clustering</a:t>
            </a:r>
            <a:r>
              <a:rPr lang="pt-BR" sz="1800" b="0" i="0" u="none" strike="noStrike" baseline="0" dirty="0">
                <a:solidFill>
                  <a:srgbClr val="AE0D00"/>
                </a:solidFill>
                <a:latin typeface="CMSSBX10"/>
              </a:rPr>
              <a:t>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MSS9"/>
              </a:rPr>
              <a:t>refere-se ao conjunto de técnicas para encontrar subgrupos (ou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MSSI9"/>
              </a:rPr>
              <a:t>clusters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MSS9"/>
              </a:rPr>
              <a:t>) a partir dos dados;</a:t>
            </a:r>
          </a:p>
          <a:p>
            <a:pPr algn="l"/>
            <a:r>
              <a:rPr lang="pt-BR" sz="1800" b="0" i="0" u="none" strike="noStrike" baseline="0" dirty="0">
                <a:solidFill>
                  <a:srgbClr val="0C5AAC"/>
                </a:solidFill>
                <a:latin typeface="CMSY9"/>
              </a:rPr>
              <a:t>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MSS9"/>
              </a:rPr>
              <a:t>Buscamos partições em grupos distintos, tal que observações dentro de</a:t>
            </a:r>
          </a:p>
          <a:p>
            <a:pPr algn="l"/>
            <a:r>
              <a:rPr lang="pt-BR" sz="1800" b="0" i="0" u="none" strike="noStrike" baseline="0" dirty="0">
                <a:solidFill>
                  <a:srgbClr val="000000"/>
                </a:solidFill>
                <a:latin typeface="CMSS9"/>
              </a:rPr>
              <a:t>cada grupo sejam similares entre si e diferentes dos demais;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0F5DD0-544D-4809-8F5F-5B7C36708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8320"/>
            <a:ext cx="3865078" cy="338455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DEDABAA-15E9-4FB7-B674-6D3113269030}"/>
              </a:ext>
            </a:extLst>
          </p:cNvPr>
          <p:cNvSpPr txBox="1"/>
          <p:nvPr/>
        </p:nvSpPr>
        <p:spPr>
          <a:xfrm>
            <a:off x="4703278" y="3108320"/>
            <a:ext cx="265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Como separar em grupos?</a:t>
            </a:r>
          </a:p>
        </p:txBody>
      </p:sp>
    </p:spTree>
    <p:extLst>
      <p:ext uri="{BB962C8B-B14F-4D97-AF65-F5344CB8AC3E}">
        <p14:creationId xmlns:p14="http://schemas.microsoft.com/office/powerpoint/2010/main" val="335436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309FB-83DF-475F-9D5E-CC34D27F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Diferentes clusters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540F6E6-FFA7-4368-BF87-1DA272A70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899" y="1968238"/>
            <a:ext cx="3883533" cy="3400716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35D7FA5-97D0-4D4A-9798-AC5B9BD9B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591" y="3429000"/>
            <a:ext cx="3883532" cy="340071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D649C20-E251-46AC-8C90-CF598EBE5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780" y="1815273"/>
            <a:ext cx="3655856" cy="320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2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49A9D-F62C-4D92-8063-43DFEFD2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2793E30-F5E7-445F-9183-9C6B868D3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719" y="1825625"/>
            <a:ext cx="4416561" cy="4351338"/>
          </a:xfrm>
        </p:spPr>
      </p:pic>
    </p:spTree>
    <p:extLst>
      <p:ext uri="{BB962C8B-B14F-4D97-AF65-F5344CB8AC3E}">
        <p14:creationId xmlns:p14="http://schemas.microsoft.com/office/powerpoint/2010/main" val="25680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49A9D-F62C-4D92-8063-43DFEFD2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804B0F0E-F7BC-46D5-930D-02B93A3BD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9443" y="2462792"/>
            <a:ext cx="6373114" cy="3077004"/>
          </a:xfrm>
        </p:spPr>
      </p:pic>
    </p:spTree>
    <p:extLst>
      <p:ext uri="{BB962C8B-B14F-4D97-AF65-F5344CB8AC3E}">
        <p14:creationId xmlns:p14="http://schemas.microsoft.com/office/powerpoint/2010/main" val="171449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49A9D-F62C-4D92-8063-43DFEFD2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B6863C-9F74-4C1D-8324-34DE0EEF4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3200" b="0" i="0" u="none" strike="noStrike" baseline="0" dirty="0">
                <a:solidFill>
                  <a:srgbClr val="0C5AAC"/>
                </a:solidFill>
                <a:latin typeface="+mj-lt"/>
              </a:rPr>
              <a:t> </a:t>
            </a:r>
            <a:r>
              <a:rPr lang="pt-BR" sz="3200" b="1" i="0" u="none" strike="noStrike" baseline="0" dirty="0" err="1">
                <a:solidFill>
                  <a:srgbClr val="000000"/>
                </a:solidFill>
                <a:latin typeface="+mj-lt"/>
              </a:rPr>
              <a:t>Step</a:t>
            </a:r>
            <a:r>
              <a:rPr lang="pt-BR" sz="3200" b="1" i="0" u="none" strike="noStrike" baseline="0" dirty="0">
                <a:solidFill>
                  <a:srgbClr val="000000"/>
                </a:solidFill>
                <a:latin typeface="+mj-lt"/>
              </a:rPr>
              <a:t> 1: </a:t>
            </a:r>
            <a:r>
              <a:rPr lang="pt-BR" sz="3200" b="0" i="0" u="none" strike="noStrike" baseline="0" dirty="0">
                <a:solidFill>
                  <a:srgbClr val="000000"/>
                </a:solidFill>
                <a:latin typeface="+mj-lt"/>
              </a:rPr>
              <a:t>Atribua, aleatoriamente, cada observação em um dos K clusters (este e o chute inicial);</a:t>
            </a:r>
          </a:p>
          <a:p>
            <a:pPr algn="l"/>
            <a:r>
              <a:rPr lang="pt-BR" sz="3200" b="0" i="0" u="none" strike="noStrike" baseline="0" dirty="0">
                <a:solidFill>
                  <a:srgbClr val="0C5AAC"/>
                </a:solidFill>
                <a:latin typeface="+mj-lt"/>
              </a:rPr>
              <a:t> </a:t>
            </a:r>
            <a:r>
              <a:rPr lang="pt-BR" sz="3200" b="1" i="0" u="none" strike="noStrike" baseline="0" dirty="0" err="1">
                <a:solidFill>
                  <a:srgbClr val="000000"/>
                </a:solidFill>
                <a:latin typeface="+mj-lt"/>
              </a:rPr>
              <a:t>Step</a:t>
            </a:r>
            <a:r>
              <a:rPr lang="pt-BR" sz="3200" b="1" i="0" u="none" strike="noStrike" baseline="0" dirty="0">
                <a:solidFill>
                  <a:srgbClr val="000000"/>
                </a:solidFill>
                <a:latin typeface="+mj-lt"/>
              </a:rPr>
              <a:t> 2: </a:t>
            </a:r>
            <a:r>
              <a:rPr lang="pt-BR" sz="3200" b="0" i="0" u="none" strike="noStrike" baseline="0" dirty="0">
                <a:solidFill>
                  <a:srgbClr val="000000"/>
                </a:solidFill>
                <a:latin typeface="+mj-lt"/>
              </a:rPr>
              <a:t>Itere ate que os clusters se estabilizem:</a:t>
            </a:r>
          </a:p>
          <a:p>
            <a:pPr algn="l"/>
            <a:r>
              <a:rPr lang="pt-BR" sz="3200" b="0" i="0" u="none" strike="noStrike" baseline="0" dirty="0">
                <a:solidFill>
                  <a:srgbClr val="FFFFFF"/>
                </a:solidFill>
                <a:latin typeface="+mj-lt"/>
              </a:rPr>
              <a:t>(a) </a:t>
            </a:r>
            <a:r>
              <a:rPr lang="pt-BR" sz="3200" b="0" i="0" u="none" strike="noStrike" baseline="0" dirty="0">
                <a:solidFill>
                  <a:srgbClr val="000000"/>
                </a:solidFill>
                <a:latin typeface="+mj-lt"/>
              </a:rPr>
              <a:t>Para cada K cluster, calcule seu centroide;</a:t>
            </a:r>
          </a:p>
          <a:p>
            <a:pPr algn="l"/>
            <a:r>
              <a:rPr lang="pt-BR" sz="3200" b="0" i="0" u="none" strike="noStrike" baseline="0" dirty="0">
                <a:solidFill>
                  <a:srgbClr val="FFFFFF"/>
                </a:solidFill>
                <a:latin typeface="+mj-lt"/>
              </a:rPr>
              <a:t>(b) </a:t>
            </a:r>
            <a:r>
              <a:rPr lang="pt-BR" sz="3200" b="0" i="0" u="none" strike="noStrike" baseline="0" dirty="0">
                <a:solidFill>
                  <a:srgbClr val="000000"/>
                </a:solidFill>
                <a:latin typeface="+mj-lt"/>
              </a:rPr>
              <a:t>Atribua cada observação ao cluster mais próximo (menor distancia </a:t>
            </a:r>
            <a:r>
              <a:rPr lang="pt-BR" sz="3200" b="0" i="0" u="none" strike="noStrike" baseline="0" dirty="0" err="1">
                <a:solidFill>
                  <a:srgbClr val="000000"/>
                </a:solidFill>
                <a:latin typeface="+mj-lt"/>
              </a:rPr>
              <a:t>Euclideana</a:t>
            </a:r>
            <a:r>
              <a:rPr lang="pt-BR" sz="3200" b="0" i="0" u="none" strike="noStrike" baseline="0" dirty="0">
                <a:solidFill>
                  <a:srgbClr val="000000"/>
                </a:solidFill>
                <a:latin typeface="+mj-lt"/>
              </a:rPr>
              <a:t>).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574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0BFB0-5FE7-49CE-9F49-4BEB76F8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Clustering</a:t>
            </a:r>
            <a:r>
              <a:rPr lang="pt-BR" dirty="0"/>
              <a:t> hierárquico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16C5C-94DC-4F09-9D9E-2FD4CC669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sz="1800" b="0" i="0" u="none" strike="noStrike" baseline="0" dirty="0" err="1">
                <a:solidFill>
                  <a:srgbClr val="AE0D00"/>
                </a:solidFill>
                <a:latin typeface="CMSSBX10"/>
              </a:rPr>
              <a:t>Hierarchical</a:t>
            </a:r>
            <a:r>
              <a:rPr lang="pt-BR" sz="1800" b="0" i="0" u="none" strike="noStrike" baseline="0" dirty="0">
                <a:solidFill>
                  <a:srgbClr val="AE0D00"/>
                </a:solidFill>
                <a:latin typeface="CMSSBX10"/>
              </a:rPr>
              <a:t> </a:t>
            </a:r>
            <a:r>
              <a:rPr lang="pt-BR" sz="1800" b="0" i="0" u="none" strike="noStrike" baseline="0" dirty="0" err="1">
                <a:solidFill>
                  <a:srgbClr val="AE0D00"/>
                </a:solidFill>
                <a:latin typeface="CMSSBX10"/>
              </a:rPr>
              <a:t>clustering</a:t>
            </a:r>
            <a:r>
              <a:rPr lang="pt-BR" sz="1800" b="0" i="0" u="none" strike="noStrike" baseline="0" dirty="0">
                <a:solidFill>
                  <a:srgbClr val="AE0D00"/>
                </a:solidFill>
                <a:latin typeface="CMSSBX10"/>
              </a:rPr>
              <a:t>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MSS9"/>
              </a:rPr>
              <a:t>e uma abordagem alternativa, que não exige comprometimento com a escolha de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MSSI9"/>
              </a:rPr>
              <a:t>K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MSS9"/>
              </a:rPr>
              <a:t>;</a:t>
            </a:r>
          </a:p>
          <a:p>
            <a:pPr algn="l"/>
            <a:endParaRPr lang="pt-BR" sz="1800" dirty="0">
              <a:solidFill>
                <a:srgbClr val="000000"/>
              </a:solidFill>
              <a:latin typeface="CMSS9"/>
            </a:endParaRPr>
          </a:p>
          <a:p>
            <a:pPr algn="l"/>
            <a:endParaRPr lang="pt-BR" sz="1800" dirty="0">
              <a:solidFill>
                <a:srgbClr val="000000"/>
              </a:solidFill>
              <a:latin typeface="CMSS9"/>
            </a:endParaRPr>
          </a:p>
          <a:p>
            <a:pPr algn="l"/>
            <a:endParaRPr lang="pt-BR" sz="1800" dirty="0">
              <a:solidFill>
                <a:srgbClr val="000000"/>
              </a:solidFill>
              <a:latin typeface="CMSS9"/>
            </a:endParaRPr>
          </a:p>
          <a:p>
            <a:pPr algn="l"/>
            <a:endParaRPr lang="pt-BR" sz="1800" dirty="0">
              <a:solidFill>
                <a:srgbClr val="000000"/>
              </a:solidFill>
              <a:latin typeface="CMSS9"/>
            </a:endParaRPr>
          </a:p>
          <a:p>
            <a:pPr algn="l"/>
            <a:endParaRPr lang="pt-BR" sz="1800" dirty="0">
              <a:solidFill>
                <a:srgbClr val="000000"/>
              </a:solidFill>
              <a:latin typeface="CMSS9"/>
            </a:endParaRPr>
          </a:p>
          <a:p>
            <a:pPr algn="l"/>
            <a:endParaRPr lang="pt-BR" sz="1800" dirty="0">
              <a:solidFill>
                <a:srgbClr val="000000"/>
              </a:solidFill>
              <a:latin typeface="CMSS9"/>
            </a:endParaRPr>
          </a:p>
          <a:p>
            <a:pPr algn="l"/>
            <a:endParaRPr lang="pt-BR" sz="1800" dirty="0">
              <a:solidFill>
                <a:srgbClr val="000000"/>
              </a:solidFill>
              <a:latin typeface="CMSS9"/>
            </a:endParaRPr>
          </a:p>
          <a:p>
            <a:pPr algn="l"/>
            <a:endParaRPr lang="pt-BR" sz="1800" dirty="0">
              <a:solidFill>
                <a:srgbClr val="000000"/>
              </a:solidFill>
              <a:latin typeface="CMSS9"/>
            </a:endParaRPr>
          </a:p>
          <a:p>
            <a:pPr algn="l"/>
            <a:r>
              <a:rPr lang="pt-BR" sz="1800" b="0" i="0" u="none" strike="noStrike" baseline="0" dirty="0">
                <a:solidFill>
                  <a:srgbClr val="000000"/>
                </a:solidFill>
                <a:latin typeface="CMSS9"/>
              </a:rPr>
              <a:t>A ideia do </a:t>
            </a:r>
            <a:r>
              <a:rPr lang="pt-BR" sz="1800" b="0" i="0" u="none" strike="noStrike" baseline="0" dirty="0">
                <a:solidFill>
                  <a:srgbClr val="AE0D00"/>
                </a:solidFill>
                <a:latin typeface="CMSSBX10"/>
              </a:rPr>
              <a:t>cluster </a:t>
            </a:r>
            <a:r>
              <a:rPr lang="pt-BR" sz="1800" b="0" i="0" u="none" strike="noStrike" baseline="0" dirty="0" err="1">
                <a:solidFill>
                  <a:srgbClr val="AE0D00"/>
                </a:solidFill>
                <a:latin typeface="CMSSBX10"/>
              </a:rPr>
              <a:t>aglomerativo</a:t>
            </a:r>
            <a:r>
              <a:rPr lang="pt-BR" sz="1800" b="0" i="0" u="none" strike="noStrike" baseline="0" dirty="0">
                <a:solidFill>
                  <a:srgbClr val="AE0D00"/>
                </a:solidFill>
                <a:latin typeface="CMSSBX10"/>
              </a:rPr>
              <a:t>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MSS9"/>
              </a:rPr>
              <a:t>e construir um dendrograma com folhas que se agrupam ate chegar ao tronco.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8329A3-8325-4CAA-BB11-27C393221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272" y="2140085"/>
            <a:ext cx="4591455" cy="25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6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641793-6488-474C-949A-1A475A86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Clustering</a:t>
            </a:r>
            <a:r>
              <a:rPr lang="pt-BR" dirty="0"/>
              <a:t> hierárquico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46317076-2B01-4DC0-BF5D-3276A7D14F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7994" y="1825625"/>
            <a:ext cx="4382012" cy="4351338"/>
          </a:xfrm>
        </p:spPr>
      </p:pic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FE8535-F5E8-4E55-8B31-8F6BF18785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/>
            <a:r>
              <a:rPr lang="pt-BR" sz="1800" b="0" i="0" u="none" strike="noStrike" baseline="0" dirty="0">
                <a:solidFill>
                  <a:srgbClr val="000000"/>
                </a:solidFill>
                <a:latin typeface="CMSS9"/>
              </a:rPr>
              <a:t>Iniciamos com cada ponto sendo seu próprio cluster;</a:t>
            </a:r>
          </a:p>
          <a:p>
            <a:pPr algn="l"/>
            <a:r>
              <a:rPr lang="pt-BR" sz="1800" b="0" i="0" u="none" strike="noStrike" baseline="0" dirty="0">
                <a:solidFill>
                  <a:srgbClr val="0C5AAC"/>
                </a:solidFill>
                <a:latin typeface="CMSY9"/>
              </a:rPr>
              <a:t>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MSS9"/>
              </a:rPr>
              <a:t>Identificamos os dois clusters mais próximos e os agrupamos;</a:t>
            </a:r>
          </a:p>
          <a:p>
            <a:pPr algn="l"/>
            <a:r>
              <a:rPr lang="pt-BR" sz="1800" b="0" i="0" u="none" strike="noStrike" baseline="0" dirty="0">
                <a:solidFill>
                  <a:srgbClr val="0C5AAC"/>
                </a:solidFill>
                <a:latin typeface="CMSY9"/>
              </a:rPr>
              <a:t>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CMSS9"/>
              </a:rPr>
              <a:t>Repetimos este processo ate restar um cluster.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866126D-651B-48F3-B654-5B7526691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669" y="3429000"/>
            <a:ext cx="3486573" cy="264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340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BB55317535E64695135E8394A05676" ma:contentTypeVersion="12" ma:contentTypeDescription="Crie um novo documento." ma:contentTypeScope="" ma:versionID="85a1d1e68798220eb003fb4a500f9901">
  <xsd:schema xmlns:xsd="http://www.w3.org/2001/XMLSchema" xmlns:xs="http://www.w3.org/2001/XMLSchema" xmlns:p="http://schemas.microsoft.com/office/2006/metadata/properties" xmlns:ns2="476233fe-f91e-42fa-82ce-cd27bffa6d64" xmlns:ns3="0c90f6ef-4877-4157-829a-58e820114831" targetNamespace="http://schemas.microsoft.com/office/2006/metadata/properties" ma:root="true" ma:fieldsID="7dbc6173ad05b628110b8d9284c59b64" ns2:_="" ns3:_="">
    <xsd:import namespace="476233fe-f91e-42fa-82ce-cd27bffa6d64"/>
    <xsd:import namespace="0c90f6ef-4877-4157-829a-58e8201148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6233fe-f91e-42fa-82ce-cd27bffa6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c70c3db4-b6ea-4b73-8f10-c8396f641c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90f6ef-4877-4157-829a-58e82011483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a4f64cb-e8a1-45ee-a415-e866fb8b8248}" ma:internalName="TaxCatchAll" ma:showField="CatchAllData" ma:web="0c90f6ef-4877-4157-829a-58e82011483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c90f6ef-4877-4157-829a-58e820114831" xsi:nil="true"/>
    <lcf76f155ced4ddcb4097134ff3c332f xmlns="476233fe-f91e-42fa-82ce-cd27bffa6d6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D23361B-F757-4A25-8B68-2C4D168C4F8F}"/>
</file>

<file path=customXml/itemProps2.xml><?xml version="1.0" encoding="utf-8"?>
<ds:datastoreItem xmlns:ds="http://schemas.openxmlformats.org/officeDocument/2006/customXml" ds:itemID="{D2581BB2-28BB-40A8-89A8-49E753006B60}"/>
</file>

<file path=customXml/itemProps3.xml><?xml version="1.0" encoding="utf-8"?>
<ds:datastoreItem xmlns:ds="http://schemas.openxmlformats.org/officeDocument/2006/customXml" ds:itemID="{0E2ED031-5F5E-4620-B006-89C5B98E6A49}"/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477</Words>
  <Application>Microsoft Office PowerPoint</Application>
  <PresentationFormat>Widescreen</PresentationFormat>
  <Paragraphs>80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CMSS10</vt:lpstr>
      <vt:lpstr>CMSS9</vt:lpstr>
      <vt:lpstr>CMSSBX10</vt:lpstr>
      <vt:lpstr>CMSSI9</vt:lpstr>
      <vt:lpstr>CMSY9</vt:lpstr>
      <vt:lpstr>Tema do Office</vt:lpstr>
      <vt:lpstr>Algoritmo DBSCAN</vt:lpstr>
      <vt:lpstr>Supervisionado vs. Não supervisionado</vt:lpstr>
      <vt:lpstr>Clustering</vt:lpstr>
      <vt:lpstr>Diferentes clusters</vt:lpstr>
      <vt:lpstr>K-means</vt:lpstr>
      <vt:lpstr>K-means</vt:lpstr>
      <vt:lpstr>K-means</vt:lpstr>
      <vt:lpstr>Clustering hierárquico</vt:lpstr>
      <vt:lpstr>Clustering hierárquico</vt:lpstr>
      <vt:lpstr>Exemplo</vt:lpstr>
      <vt:lpstr>Exemplo: altura de corte</vt:lpstr>
      <vt:lpstr>Função de ligação (linkage)</vt:lpstr>
      <vt:lpstr>Tipos de função de ligação</vt:lpstr>
      <vt:lpstr>Efeito da função de ligação</vt:lpstr>
      <vt:lpstr>DBSCAN</vt:lpstr>
      <vt:lpstr>DBSCAN</vt:lpstr>
      <vt:lpstr>Como o método funciona</vt:lpstr>
      <vt:lpstr>Prós e contras</vt:lpstr>
      <vt:lpstr>Comparativo</vt:lpstr>
      <vt:lpstr>Comparativo</vt:lpstr>
      <vt:lpstr>Exemplo Iris</vt:lpstr>
      <vt:lpstr>Exemplo Iris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 DBSCAN</dc:title>
  <dc:creator>Rooney Coelho</dc:creator>
  <cp:lastModifiedBy>Rooney Coelho</cp:lastModifiedBy>
  <cp:revision>1</cp:revision>
  <dcterms:created xsi:type="dcterms:W3CDTF">2021-11-23T09:58:07Z</dcterms:created>
  <dcterms:modified xsi:type="dcterms:W3CDTF">2021-11-23T10:57:43Z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0x0101007CBB55317535E64695135E8394A05676</vt:lpwstr>
  </property>
</Properties>
</file>