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81"/>
  </p:notesMasterIdLst>
  <p:sldIdLst>
    <p:sldId id="36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0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50"/>
    <a:srgbClr val="35354F"/>
    <a:srgbClr val="35354E"/>
    <a:srgbClr val="34344E"/>
    <a:srgbClr val="35344E"/>
    <a:srgbClr val="2F2F45"/>
    <a:srgbClr val="3C3C5A"/>
    <a:srgbClr val="34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8E9DD-FEBC-458F-84CF-A8DE601511AB}" v="9" dt="2021-04-03T21:59:56.619"/>
    <p1510:client id="{4CA51FE9-C3A2-4E30-B5D8-908976634F47}" v="4" dt="2021-03-27T19:46:10.715"/>
    <p1510:client id="{5A5CD01F-D8F1-FF83-E20A-C3DDBD55A365}" v="15" dt="2021-04-05T01:14:4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20"/>
        <p:guide pos="43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de Oliveira Costa" userId="S::ra00303798@pucsp.edu.br::2118d375-e12f-46b8-96f7-b1a2dc43aba0" providerId="AD" clId="Web-{4CA51FE9-C3A2-4E30-B5D8-908976634F47}"/>
    <pc:docChg chg="modSld">
      <pc:chgData name="Emanuel de Oliveira Costa" userId="S::ra00303798@pucsp.edu.br::2118d375-e12f-46b8-96f7-b1a2dc43aba0" providerId="AD" clId="Web-{4CA51FE9-C3A2-4E30-B5D8-908976634F47}" dt="2021-03-27T19:46:10.715" v="3" actId="1076"/>
      <pc:docMkLst>
        <pc:docMk/>
      </pc:docMkLst>
      <pc:sldChg chg="modSp">
        <pc:chgData name="Emanuel de Oliveira Costa" userId="S::ra00303798@pucsp.edu.br::2118d375-e12f-46b8-96f7-b1a2dc43aba0" providerId="AD" clId="Web-{4CA51FE9-C3A2-4E30-B5D8-908976634F47}" dt="2021-03-27T19:42:48.639" v="0" actId="1076"/>
        <pc:sldMkLst>
          <pc:docMk/>
          <pc:sldMk cId="0" sldId="306"/>
        </pc:sldMkLst>
        <pc:picChg chg="mod">
          <ac:chgData name="Emanuel de Oliveira Costa" userId="S::ra00303798@pucsp.edu.br::2118d375-e12f-46b8-96f7-b1a2dc43aba0" providerId="AD" clId="Web-{4CA51FE9-C3A2-4E30-B5D8-908976634F47}" dt="2021-03-27T19:42:48.639" v="0" actId="1076"/>
          <ac:picMkLst>
            <pc:docMk/>
            <pc:sldMk cId="0" sldId="306"/>
            <ac:picMk id="516101" creationId="{00000000-0000-0000-0000-000000000000}"/>
          </ac:picMkLst>
        </pc:picChg>
      </pc:sldChg>
      <pc:sldChg chg="modSp">
        <pc:chgData name="Emanuel de Oliveira Costa" userId="S::ra00303798@pucsp.edu.br::2118d375-e12f-46b8-96f7-b1a2dc43aba0" providerId="AD" clId="Web-{4CA51FE9-C3A2-4E30-B5D8-908976634F47}" dt="2021-03-27T19:43:22.125" v="1" actId="1076"/>
        <pc:sldMkLst>
          <pc:docMk/>
          <pc:sldMk cId="0" sldId="309"/>
        </pc:sldMkLst>
        <pc:picChg chg="mod">
          <ac:chgData name="Emanuel de Oliveira Costa" userId="S::ra00303798@pucsp.edu.br::2118d375-e12f-46b8-96f7-b1a2dc43aba0" providerId="AD" clId="Web-{4CA51FE9-C3A2-4E30-B5D8-908976634F47}" dt="2021-03-27T19:43:22.125" v="1" actId="1076"/>
          <ac:picMkLst>
            <pc:docMk/>
            <pc:sldMk cId="0" sldId="309"/>
            <ac:picMk id="519183" creationId="{00000000-0000-0000-0000-000000000000}"/>
          </ac:picMkLst>
        </pc:picChg>
      </pc:sldChg>
      <pc:sldChg chg="modSp">
        <pc:chgData name="Emanuel de Oliveira Costa" userId="S::ra00303798@pucsp.edu.br::2118d375-e12f-46b8-96f7-b1a2dc43aba0" providerId="AD" clId="Web-{4CA51FE9-C3A2-4E30-B5D8-908976634F47}" dt="2021-03-27T19:46:10.715" v="3" actId="1076"/>
        <pc:sldMkLst>
          <pc:docMk/>
          <pc:sldMk cId="0" sldId="352"/>
        </pc:sldMkLst>
        <pc:spChg chg="mod">
          <ac:chgData name="Emanuel de Oliveira Costa" userId="S::ra00303798@pucsp.edu.br::2118d375-e12f-46b8-96f7-b1a2dc43aba0" providerId="AD" clId="Web-{4CA51FE9-C3A2-4E30-B5D8-908976634F47}" dt="2021-03-27T19:46:07.965" v="2" actId="1076"/>
          <ac:spMkLst>
            <pc:docMk/>
            <pc:sldMk cId="0" sldId="352"/>
            <ac:spMk id="572427" creationId="{00000000-0000-0000-0000-000000000000}"/>
          </ac:spMkLst>
        </pc:spChg>
        <pc:spChg chg="mod">
          <ac:chgData name="Emanuel de Oliveira Costa" userId="S::ra00303798@pucsp.edu.br::2118d375-e12f-46b8-96f7-b1a2dc43aba0" providerId="AD" clId="Web-{4CA51FE9-C3A2-4E30-B5D8-908976634F47}" dt="2021-03-27T19:46:10.715" v="3" actId="1076"/>
          <ac:spMkLst>
            <pc:docMk/>
            <pc:sldMk cId="0" sldId="352"/>
            <ac:spMk id="572428" creationId="{00000000-0000-0000-0000-000000000000}"/>
          </ac:spMkLst>
        </pc:spChg>
      </pc:sldChg>
    </pc:docChg>
  </pc:docChgLst>
  <pc:docChgLst>
    <pc:chgData name="Bruna Bellini Faria" userId="S::ra00297746@pucsp.edu.br::3ad4039a-a55d-4371-87ee-8456d6fb597d" providerId="AD" clId="Web-{2BA8E9DD-FEBC-458F-84CF-A8DE601511AB}"/>
    <pc:docChg chg="modSld">
      <pc:chgData name="Bruna Bellini Faria" userId="S::ra00297746@pucsp.edu.br::3ad4039a-a55d-4371-87ee-8456d6fb597d" providerId="AD" clId="Web-{2BA8E9DD-FEBC-458F-84CF-A8DE601511AB}" dt="2021-04-03T23:10:00.402" v="12" actId="1076"/>
      <pc:docMkLst>
        <pc:docMk/>
      </pc:docMkLst>
      <pc:sldChg chg="modSp">
        <pc:chgData name="Bruna Bellini Faria" userId="S::ra00297746@pucsp.edu.br::3ad4039a-a55d-4371-87ee-8456d6fb597d" providerId="AD" clId="Web-{2BA8E9DD-FEBC-458F-84CF-A8DE601511AB}" dt="2021-04-03T21:59:56.619" v="11" actId="1076"/>
        <pc:sldMkLst>
          <pc:docMk/>
          <pc:sldMk cId="0" sldId="318"/>
        </pc:sldMkLst>
        <pc:spChg chg="mod">
          <ac:chgData name="Bruna Bellini Faria" userId="S::ra00297746@pucsp.edu.br::3ad4039a-a55d-4371-87ee-8456d6fb597d" providerId="AD" clId="Web-{2BA8E9DD-FEBC-458F-84CF-A8DE601511AB}" dt="2021-04-03T21:59:56.619" v="11" actId="1076"/>
          <ac:spMkLst>
            <pc:docMk/>
            <pc:sldMk cId="0" sldId="318"/>
            <ac:spMk id="530437" creationId="{00000000-0000-0000-0000-000000000000}"/>
          </ac:spMkLst>
        </pc:spChg>
        <pc:spChg chg="mod">
          <ac:chgData name="Bruna Bellini Faria" userId="S::ra00297746@pucsp.edu.br::3ad4039a-a55d-4371-87ee-8456d6fb597d" providerId="AD" clId="Web-{2BA8E9DD-FEBC-458F-84CF-A8DE601511AB}" dt="2021-04-03T21:59:53.728" v="10" actId="14100"/>
          <ac:spMkLst>
            <pc:docMk/>
            <pc:sldMk cId="0" sldId="318"/>
            <ac:spMk id="530438" creationId="{00000000-0000-0000-0000-000000000000}"/>
          </ac:spMkLst>
        </pc:spChg>
      </pc:sldChg>
      <pc:sldChg chg="modSp">
        <pc:chgData name="Bruna Bellini Faria" userId="S::ra00297746@pucsp.edu.br::3ad4039a-a55d-4371-87ee-8456d6fb597d" providerId="AD" clId="Web-{2BA8E9DD-FEBC-458F-84CF-A8DE601511AB}" dt="2021-04-03T21:59:05.587" v="2" actId="1076"/>
        <pc:sldMkLst>
          <pc:docMk/>
          <pc:sldMk cId="0" sldId="321"/>
        </pc:sldMkLst>
        <pc:graphicFrameChg chg="mod">
          <ac:chgData name="Bruna Bellini Faria" userId="S::ra00297746@pucsp.edu.br::3ad4039a-a55d-4371-87ee-8456d6fb597d" providerId="AD" clId="Web-{2BA8E9DD-FEBC-458F-84CF-A8DE601511AB}" dt="2021-04-03T21:59:05.587" v="2" actId="1076"/>
          <ac:graphicFrameMkLst>
            <pc:docMk/>
            <pc:sldMk cId="0" sldId="321"/>
            <ac:graphicFrameMk id="533509" creationId="{00000000-0000-0000-0000-000000000000}"/>
          </ac:graphicFrameMkLst>
        </pc:graphicFrameChg>
        <pc:graphicFrameChg chg="mod">
          <ac:chgData name="Bruna Bellini Faria" userId="S::ra00297746@pucsp.edu.br::3ad4039a-a55d-4371-87ee-8456d6fb597d" providerId="AD" clId="Web-{2BA8E9DD-FEBC-458F-84CF-A8DE601511AB}" dt="2021-04-03T21:59:02.493" v="1" actId="1076"/>
          <ac:graphicFrameMkLst>
            <pc:docMk/>
            <pc:sldMk cId="0" sldId="321"/>
            <ac:graphicFrameMk id="533510" creationId="{00000000-0000-0000-0000-000000000000}"/>
          </ac:graphicFrameMkLst>
        </pc:graphicFrameChg>
      </pc:sldChg>
      <pc:sldChg chg="modSp">
        <pc:chgData name="Bruna Bellini Faria" userId="S::ra00297746@pucsp.edu.br::3ad4039a-a55d-4371-87ee-8456d6fb597d" providerId="AD" clId="Web-{2BA8E9DD-FEBC-458F-84CF-A8DE601511AB}" dt="2021-04-03T23:10:00.402" v="12" actId="1076"/>
        <pc:sldMkLst>
          <pc:docMk/>
          <pc:sldMk cId="0" sldId="330"/>
        </pc:sldMkLst>
        <pc:graphicFrameChg chg="mod">
          <ac:chgData name="Bruna Bellini Faria" userId="S::ra00297746@pucsp.edu.br::3ad4039a-a55d-4371-87ee-8456d6fb597d" providerId="AD" clId="Web-{2BA8E9DD-FEBC-458F-84CF-A8DE601511AB}" dt="2021-04-03T23:10:00.402" v="12" actId="1076"/>
          <ac:graphicFrameMkLst>
            <pc:docMk/>
            <pc:sldMk cId="0" sldId="330"/>
            <ac:graphicFrameMk id="542734" creationId="{00000000-0000-0000-0000-000000000000}"/>
          </ac:graphicFrameMkLst>
        </pc:graphicFrameChg>
      </pc:sldChg>
    </pc:docChg>
  </pc:docChgLst>
  <pc:docChgLst>
    <pc:chgData name="Bruna Bellini Faria" userId="S::ra00297746@pucsp.edu.br::3ad4039a-a55d-4371-87ee-8456d6fb597d" providerId="AD" clId="Web-{5A5CD01F-D8F1-FF83-E20A-C3DDBD55A365}"/>
    <pc:docChg chg="modSld sldOrd">
      <pc:chgData name="Bruna Bellini Faria" userId="S::ra00297746@pucsp.edu.br::3ad4039a-a55d-4371-87ee-8456d6fb597d" providerId="AD" clId="Web-{5A5CD01F-D8F1-FF83-E20A-C3DDBD55A365}" dt="2021-04-05T01:14:44.620" v="14" actId="1076"/>
      <pc:docMkLst>
        <pc:docMk/>
      </pc:docMkLst>
      <pc:sldChg chg="modSp ord">
        <pc:chgData name="Bruna Bellini Faria" userId="S::ra00297746@pucsp.edu.br::3ad4039a-a55d-4371-87ee-8456d6fb597d" providerId="AD" clId="Web-{5A5CD01F-D8F1-FF83-E20A-C3DDBD55A365}" dt="2021-04-05T00:58:50.532" v="10"/>
        <pc:sldMkLst>
          <pc:docMk/>
          <pc:sldMk cId="0" sldId="354"/>
        </pc:sldMkLst>
        <pc:picChg chg="mod">
          <ac:chgData name="Bruna Bellini Faria" userId="S::ra00297746@pucsp.edu.br::3ad4039a-a55d-4371-87ee-8456d6fb597d" providerId="AD" clId="Web-{5A5CD01F-D8F1-FF83-E20A-C3DDBD55A365}" dt="2021-04-04T22:13:25.491" v="5" actId="1076"/>
          <ac:picMkLst>
            <pc:docMk/>
            <pc:sldMk cId="0" sldId="354"/>
            <ac:picMk id="574468" creationId="{00000000-0000-0000-0000-000000000000}"/>
          </ac:picMkLst>
        </pc:picChg>
        <pc:picChg chg="mod">
          <ac:chgData name="Bruna Bellini Faria" userId="S::ra00297746@pucsp.edu.br::3ad4039a-a55d-4371-87ee-8456d6fb597d" providerId="AD" clId="Web-{5A5CD01F-D8F1-FF83-E20A-C3DDBD55A365}" dt="2021-04-04T22:13:28.600" v="6" actId="1076"/>
          <ac:picMkLst>
            <pc:docMk/>
            <pc:sldMk cId="0" sldId="354"/>
            <ac:picMk id="574469" creationId="{00000000-0000-0000-0000-000000000000}"/>
          </ac:picMkLst>
        </pc:picChg>
      </pc:sldChg>
      <pc:sldChg chg="modSp">
        <pc:chgData name="Bruna Bellini Faria" userId="S::ra00297746@pucsp.edu.br::3ad4039a-a55d-4371-87ee-8456d6fb597d" providerId="AD" clId="Web-{5A5CD01F-D8F1-FF83-E20A-C3DDBD55A365}" dt="2021-04-05T00:57:51.611" v="8" actId="1076"/>
        <pc:sldMkLst>
          <pc:docMk/>
          <pc:sldMk cId="0" sldId="355"/>
        </pc:sldMkLst>
        <pc:picChg chg="mod">
          <ac:chgData name="Bruna Bellini Faria" userId="S::ra00297746@pucsp.edu.br::3ad4039a-a55d-4371-87ee-8456d6fb597d" providerId="AD" clId="Web-{5A5CD01F-D8F1-FF83-E20A-C3DDBD55A365}" dt="2021-04-05T00:57:51.611" v="8" actId="1076"/>
          <ac:picMkLst>
            <pc:docMk/>
            <pc:sldMk cId="0" sldId="355"/>
            <ac:picMk id="575492" creationId="{00000000-0000-0000-0000-000000000000}"/>
          </ac:picMkLst>
        </pc:picChg>
        <pc:picChg chg="mod">
          <ac:chgData name="Bruna Bellini Faria" userId="S::ra00297746@pucsp.edu.br::3ad4039a-a55d-4371-87ee-8456d6fb597d" providerId="AD" clId="Web-{5A5CD01F-D8F1-FF83-E20A-C3DDBD55A365}" dt="2021-04-04T22:11:04.194" v="3" actId="1076"/>
          <ac:picMkLst>
            <pc:docMk/>
            <pc:sldMk cId="0" sldId="355"/>
            <ac:picMk id="575493" creationId="{00000000-0000-0000-0000-000000000000}"/>
          </ac:picMkLst>
        </pc:picChg>
      </pc:sldChg>
      <pc:sldChg chg="modSp">
        <pc:chgData name="Bruna Bellini Faria" userId="S::ra00297746@pucsp.edu.br::3ad4039a-a55d-4371-87ee-8456d6fb597d" providerId="AD" clId="Web-{5A5CD01F-D8F1-FF83-E20A-C3DDBD55A365}" dt="2021-04-05T01:14:44.620" v="14" actId="1076"/>
        <pc:sldMkLst>
          <pc:docMk/>
          <pc:sldMk cId="0" sldId="358"/>
        </pc:sldMkLst>
        <pc:picChg chg="mod">
          <ac:chgData name="Bruna Bellini Faria" userId="S::ra00297746@pucsp.edu.br::3ad4039a-a55d-4371-87ee-8456d6fb597d" providerId="AD" clId="Web-{5A5CD01F-D8F1-FF83-E20A-C3DDBD55A365}" dt="2021-04-05T01:14:44.620" v="14" actId="1076"/>
          <ac:picMkLst>
            <pc:docMk/>
            <pc:sldMk cId="0" sldId="358"/>
            <ac:picMk id="57856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76810" name="Rectangle 1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11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7681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04E0B-E387-4B26-91EF-B4A91F01923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10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4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CAF36-000A-4482-AEDA-C027B8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4" y="241864"/>
            <a:ext cx="7324427" cy="5857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6D13E-EFCE-43C5-BA5B-947A1F1B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37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479CA64-12E0-43F1-9FBA-B6681F8F6A3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5536" y="271462"/>
            <a:ext cx="8572500" cy="65865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412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763" y="333375"/>
            <a:ext cx="5334000" cy="5857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258888" y="981075"/>
            <a:ext cx="3776662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7950" y="981075"/>
            <a:ext cx="3776663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814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763" y="333375"/>
            <a:ext cx="5334000" cy="5857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258888" y="981075"/>
            <a:ext cx="3776662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87950" y="981075"/>
            <a:ext cx="3776663" cy="21859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87950" y="3319463"/>
            <a:ext cx="3776663" cy="21875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421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2000">
              <a:srgbClr val="0000CC"/>
            </a:gs>
            <a:gs pos="100000">
              <a:schemeClr val="accent2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82579AEF-D3D4-43CD-9252-55980F803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4" y="260648"/>
            <a:ext cx="732442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FA7AE94-F723-46CC-9916-35F323D4F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4" y="1055123"/>
            <a:ext cx="8572500" cy="53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pt-BR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84481D2-9172-4512-A308-A22A2B32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513513"/>
            <a:ext cx="5400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>
                <a:solidFill>
                  <a:schemeClr val="bg1"/>
                </a:solidFill>
              </a:rPr>
              <a:t>© 2010 Cengage Learning. Todos os direitos reservados.</a:t>
            </a:r>
            <a:endParaRPr lang="pt-BR" altLang="pt-BR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825B64-1F6A-41B4-8003-25149C32F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594" y="6144"/>
            <a:ext cx="1123406" cy="629988"/>
          </a:xfrm>
          <a:prstGeom prst="rect">
            <a:avLst/>
          </a:prstGeom>
        </p:spPr>
      </p:pic>
      <p:pic>
        <p:nvPicPr>
          <p:cNvPr id="7" name="Imagem 6" descr="Campo de grama&#10;&#10;Descrição gerada automaticamente">
            <a:extLst>
              <a:ext uri="{FF2B5EF4-FFF2-40B4-BE49-F238E27FC236}">
                <a16:creationId xmlns:a16="http://schemas.microsoft.com/office/drawing/2014/main" id="{E656DD3D-D4BE-4872-9606-584833D4D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3513"/>
            <a:ext cx="9144000" cy="3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3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</a:defRPr>
      </a:lvl9pPr>
    </p:titleStyle>
    <p:bodyStyle>
      <a:lvl1pPr marL="363538" indent="-363538" algn="l" rtl="0" eaLnBrk="1" fontAlgn="base" hangingPunct="1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Palatino Linotype" panose="02040502050505030304" pitchFamily="18" charset="0"/>
          <a:ea typeface="+mn-ea"/>
          <a:cs typeface="+mn-cs"/>
        </a:defRPr>
      </a:lvl1pPr>
      <a:lvl2pPr marL="908050" indent="-284163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431925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1320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7.wmf"/><Relationship Id="rId4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11" Type="http://schemas.openxmlformats.org/officeDocument/2006/relationships/image" Target="../media/image41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8.emf"/><Relationship Id="rId9" Type="http://schemas.openxmlformats.org/officeDocument/2006/relationships/image" Target="../media/image40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47.png"/><Relationship Id="rId7" Type="http://schemas.openxmlformats.org/officeDocument/2006/relationships/image" Target="../media/image44.emf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png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0.wmf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79.png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78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83.png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8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60388" y="702469"/>
            <a:ext cx="6985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4400" b="1">
                <a:solidFill>
                  <a:schemeClr val="bg1"/>
                </a:solidFill>
              </a:rPr>
              <a:t>Funções </a:t>
            </a: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altLang="pt-BR" sz="2000" b="1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pt-BR" altLang="pt-BR" sz="1800" b="1">
                <a:solidFill>
                  <a:schemeClr val="bg1"/>
                </a:solidFill>
              </a:rPr>
              <a:t>Texto baseado no livro:</a:t>
            </a:r>
          </a:p>
          <a:p>
            <a:pPr algn="ctr">
              <a:spcBef>
                <a:spcPct val="50000"/>
              </a:spcBef>
            </a:pPr>
            <a:r>
              <a:rPr lang="pt-BR" altLang="pt-BR" sz="1800" b="1">
                <a:solidFill>
                  <a:schemeClr val="bg1"/>
                </a:solidFill>
              </a:rPr>
              <a:t>Cálculo -  </a:t>
            </a:r>
            <a:r>
              <a:rPr lang="pt-BR" altLang="pt-BR" sz="1800" b="1" err="1">
                <a:solidFill>
                  <a:schemeClr val="bg1"/>
                </a:solidFill>
              </a:rPr>
              <a:t>vol</a:t>
            </a:r>
            <a:r>
              <a:rPr lang="pt-BR" altLang="pt-BR" sz="1800" b="1">
                <a:solidFill>
                  <a:schemeClr val="bg1"/>
                </a:solidFill>
              </a:rPr>
              <a:t> 1  -  James Stewart   (Editora </a:t>
            </a:r>
            <a:r>
              <a:rPr lang="pt-BR" altLang="pt-BR" sz="1800" b="1" err="1">
                <a:solidFill>
                  <a:schemeClr val="bg1"/>
                </a:solidFill>
              </a:rPr>
              <a:t>Cengage</a:t>
            </a:r>
            <a:r>
              <a:rPr lang="pt-BR" altLang="pt-BR" sz="1800" b="1">
                <a:solidFill>
                  <a:schemeClr val="bg1"/>
                </a:solidFill>
              </a:rPr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85562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27113"/>
            <a:ext cx="8478837" cy="5221287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Um modelo matemático nunca é uma representação completamente precisa de uma situação física — é uma </a:t>
            </a:r>
            <a:r>
              <a:rPr lang="pt-BR" altLang="pt-BR" i="1"/>
              <a:t>idealização.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719138" lvl="1" defTabSz="247650">
              <a:tabLst/>
            </a:pPr>
            <a:r>
              <a:rPr lang="pt-BR" altLang="pt-BR" sz="2400"/>
              <a:t>Um bom modelo simplifica a realidade o bastante para permitir cálculos matemáticos, mantendo, porém, precisão suficiente para conclusões significativas.</a:t>
            </a:r>
            <a:r>
              <a:rPr lang="pt-BR" altLang="pt-BR"/>
              <a:t> </a:t>
            </a:r>
          </a:p>
          <a:p>
            <a:pPr marL="719138" lvl="1" defTabSz="247650">
              <a:tabLst/>
            </a:pPr>
            <a:endParaRPr lang="pt-BR" altLang="pt-BR" sz="1200"/>
          </a:p>
          <a:p>
            <a:pPr marL="719138" lvl="1" defTabSz="247650">
              <a:tabLst/>
            </a:pPr>
            <a:r>
              <a:rPr lang="pt-BR" altLang="pt-BR" sz="2400"/>
              <a:t>É importante entender as limitações do modelo. </a:t>
            </a:r>
          </a:p>
          <a:p>
            <a:pPr marL="427038" lvl="1" indent="0" defTabSz="247650">
              <a:buNone/>
              <a:tabLst/>
            </a:pPr>
            <a:endParaRPr lang="pt-BR" altLang="pt-BR" sz="1000"/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MATEMÁTICOS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27113"/>
            <a:ext cx="8428037" cy="52212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Existem vários tipos diferentes de funções que podem ser usadas para modelar as relações observadas no mundo real.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A seguir, discutiremos o comportamento e os gráficos dessas funções e daremos exemplos de situações modeladas apropriadamente por elas.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MATEMÁTICOS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31875"/>
            <a:ext cx="8405812" cy="54276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2800"/>
              <a:t>Quando dizemos que </a:t>
            </a:r>
            <a:r>
              <a:rPr lang="pt-BR" altLang="pt-BR" sz="2800" i="1"/>
              <a:t>y </a:t>
            </a:r>
            <a:r>
              <a:rPr lang="pt-BR" altLang="pt-BR" sz="2800"/>
              <a:t>é uma </a:t>
            </a:r>
            <a:r>
              <a:rPr lang="pt-BR" altLang="pt-BR" sz="2800" b="1"/>
              <a:t>função linear </a:t>
            </a:r>
            <a:r>
              <a:rPr lang="pt-BR" altLang="pt-BR" sz="2800"/>
              <a:t>de </a:t>
            </a:r>
            <a:r>
              <a:rPr lang="pt-BR" altLang="pt-BR" sz="2800" i="1"/>
              <a:t>x</a:t>
            </a:r>
            <a:r>
              <a:rPr lang="pt-BR" altLang="pt-BR" sz="2800"/>
              <a:t>, queremos dizer que o gráfico da função é uma reta.</a:t>
            </a:r>
            <a:r>
              <a:rPr lang="pt-BR" altLang="pt-BR" sz="2400"/>
              <a:t>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400"/>
          </a:p>
          <a:p>
            <a:pPr marL="719138" lvl="1" defTabSz="247650">
              <a:tabLst/>
            </a:pPr>
            <a:r>
              <a:rPr lang="pt-BR" altLang="pt-BR" sz="2400"/>
              <a:t>Assim, podemos usar a forma inclinação-intersecção da equação de uma reta para escrever uma fórmula para esta função, ou seja</a:t>
            </a:r>
          </a:p>
          <a:p>
            <a:pPr marL="719138" lvl="1" defTabSz="247650">
              <a:tabLst/>
            </a:pPr>
            <a:endParaRPr lang="pt-BR" altLang="pt-BR" sz="2000"/>
          </a:p>
          <a:p>
            <a:pPr marL="719138" lvl="1" defTabSz="247650">
              <a:tabLst/>
            </a:pPr>
            <a:endParaRPr lang="pt-BR" altLang="pt-BR" sz="2000"/>
          </a:p>
          <a:p>
            <a:pPr marL="719138" lvl="1" defTabSz="247650">
              <a:buFont typeface="Wingdings" pitchFamily="2" charset="2"/>
              <a:buNone/>
              <a:tabLst/>
            </a:pPr>
            <a:r>
              <a:rPr lang="pt-BR" altLang="pt-BR" sz="2000"/>
              <a:t>   </a:t>
            </a:r>
          </a:p>
          <a:p>
            <a:pPr marL="719138" lvl="1" defTabSz="247650">
              <a:buFont typeface="Wingdings" pitchFamily="2" charset="2"/>
              <a:buNone/>
              <a:tabLst/>
            </a:pPr>
            <a:r>
              <a:rPr lang="pt-BR" altLang="pt-BR" sz="2400"/>
              <a:t>onde </a:t>
            </a:r>
            <a:r>
              <a:rPr lang="pt-BR" altLang="pt-BR" sz="2400" i="1"/>
              <a:t>m </a:t>
            </a:r>
            <a:r>
              <a:rPr lang="pt-BR" altLang="pt-BR" sz="2400"/>
              <a:t>é o coeficiente angular da reta e </a:t>
            </a:r>
            <a:r>
              <a:rPr lang="pt-BR" altLang="pt-BR" sz="2400" i="1"/>
              <a:t>b </a:t>
            </a:r>
            <a:r>
              <a:rPr lang="pt-BR" altLang="pt-BR" sz="2400"/>
              <a:t>é a intersecção com o eixo </a:t>
            </a:r>
            <a:r>
              <a:rPr lang="pt-BR" altLang="pt-BR" sz="2400" i="1"/>
              <a:t>y</a:t>
            </a:r>
            <a:r>
              <a:rPr lang="pt-BR" altLang="pt-BR" sz="2400"/>
              <a:t>.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6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Uma característica peculiar das funções lineares é que elas variam a uma taxa constante.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</a:t>
            </a:r>
          </a:p>
        </p:txBody>
      </p:sp>
      <p:sp>
        <p:nvSpPr>
          <p:cNvPr id="2" name="Retângulo 1"/>
          <p:cNvSpPr/>
          <p:nvPr/>
        </p:nvSpPr>
        <p:spPr bwMode="auto">
          <a:xfrm>
            <a:off x="2006600" y="3530600"/>
            <a:ext cx="5270500" cy="5969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to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556017"/>
              </p:ext>
            </p:extLst>
          </p:nvPr>
        </p:nvGraphicFramePr>
        <p:xfrm>
          <a:off x="2986088" y="3562350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104895" imgH="190703" progId="Equation.DSMT4">
                  <p:embed/>
                </p:oleObj>
              </mc:Choice>
              <mc:Fallback>
                <p:oleObj name="Equation" r:id="rId3" imgW="1104895" imgH="190703" progId="Equation.DSMT4">
                  <p:embed/>
                  <p:pic>
                    <p:nvPicPr>
                      <p:cNvPr id="3" name="Objeto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562350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31875"/>
            <a:ext cx="8393112" cy="48307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2800"/>
              <a:t>Abaixo temos o gráfico da função linear </a:t>
            </a:r>
            <a:r>
              <a:rPr lang="pt-BR" altLang="pt-BR" sz="2800" i="1"/>
              <a:t>f</a:t>
            </a:r>
            <a:r>
              <a:rPr lang="pt-BR" altLang="pt-BR" sz="2800"/>
              <a:t>(</a:t>
            </a:r>
            <a:r>
              <a:rPr lang="pt-BR" altLang="pt-BR" sz="2800" i="1"/>
              <a:t>x</a:t>
            </a:r>
            <a:r>
              <a:rPr lang="pt-BR" altLang="pt-BR" sz="2800"/>
              <a:t>) = 3</a:t>
            </a:r>
            <a:r>
              <a:rPr lang="pt-BR" altLang="pt-BR" sz="2800" i="1"/>
              <a:t>x -</a:t>
            </a:r>
            <a:r>
              <a:rPr lang="pt-BR" altLang="pt-BR" sz="2800"/>
              <a:t> 2 e uma tabela de valores amostrais.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400"/>
          </a:p>
          <a:p>
            <a:pPr marL="719138" lvl="1" defTabSz="247650">
              <a:tabLst/>
            </a:pPr>
            <a:r>
              <a:rPr lang="pt-BR" altLang="pt-BR" sz="2400"/>
              <a:t>Observe que quando </a:t>
            </a:r>
            <a:r>
              <a:rPr lang="pt-BR" altLang="pt-BR" sz="2400" i="1"/>
              <a:t>x </a:t>
            </a:r>
            <a:r>
              <a:rPr lang="pt-BR" altLang="pt-BR" sz="2400"/>
              <a:t>sofre um aumento de 0,1, o valor de </a:t>
            </a:r>
            <a:r>
              <a:rPr lang="pt-BR" altLang="pt-BR" sz="2400" i="1"/>
              <a:t>f 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 se eleva em 0,3.</a:t>
            </a:r>
          </a:p>
          <a:p>
            <a:pPr marL="719138" lvl="1" defTabSz="247650">
              <a:tabLst/>
            </a:pPr>
            <a:endParaRPr lang="pt-BR" altLang="pt-BR" sz="800"/>
          </a:p>
          <a:p>
            <a:pPr marL="719138" lvl="1" defTabSz="247650">
              <a:tabLst/>
            </a:pPr>
            <a:r>
              <a:rPr lang="pt-BR" altLang="pt-BR" sz="2400"/>
              <a:t>Dessa forma, </a:t>
            </a:r>
            <a:r>
              <a:rPr lang="pt-BR" altLang="pt-BR" sz="2400" i="1"/>
              <a:t>f </a:t>
            </a:r>
            <a:r>
              <a:rPr lang="pt-BR" altLang="pt-BR" sz="2400"/>
              <a:t>(</a:t>
            </a:r>
            <a:r>
              <a:rPr lang="pt-BR" altLang="pt-BR" sz="2400" i="1"/>
              <a:t>x</a:t>
            </a:r>
            <a:r>
              <a:rPr lang="pt-BR" altLang="pt-BR" sz="2400"/>
              <a:t>) cresce três vezes mais rápido que </a:t>
            </a:r>
            <a:r>
              <a:rPr lang="pt-BR" altLang="pt-BR" sz="2400" i="1"/>
              <a:t>x</a:t>
            </a:r>
            <a:r>
              <a:rPr lang="pt-BR" altLang="pt-BR" sz="2400"/>
              <a:t>.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</a:t>
            </a:r>
          </a:p>
        </p:txBody>
      </p:sp>
      <p:pic>
        <p:nvPicPr>
          <p:cNvPr id="5079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759200"/>
            <a:ext cx="2984500" cy="2538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79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746500"/>
            <a:ext cx="2763837" cy="2551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31875"/>
            <a:ext cx="8393112" cy="4830763"/>
          </a:xfrm>
        </p:spPr>
        <p:txBody>
          <a:bodyPr/>
          <a:lstStyle/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/>
              <a:t>Assim, a inclinação do gráfico de </a:t>
            </a:r>
            <a:r>
              <a:rPr lang="pt-BR" altLang="pt-BR" i="1"/>
              <a:t>y =</a:t>
            </a:r>
            <a:r>
              <a:rPr lang="pt-BR" altLang="pt-BR"/>
              <a:t> 3</a:t>
            </a:r>
            <a:r>
              <a:rPr lang="pt-BR" altLang="pt-BR" i="1"/>
              <a:t>x -</a:t>
            </a:r>
            <a:r>
              <a:rPr lang="pt-BR" altLang="pt-BR"/>
              <a:t> 2, isto é, 3, pode ser interpretada como a taxa de variação de </a:t>
            </a:r>
            <a:r>
              <a:rPr lang="pt-BR" altLang="pt-BR" i="1"/>
              <a:t>y </a:t>
            </a:r>
            <a:r>
              <a:rPr lang="pt-BR" altLang="pt-BR"/>
              <a:t>em relação a </a:t>
            </a:r>
            <a:r>
              <a:rPr lang="pt-BR" altLang="pt-BR" i="1"/>
              <a:t>x</a:t>
            </a:r>
            <a:r>
              <a:rPr lang="pt-BR" altLang="pt-BR"/>
              <a:t>.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</a:t>
            </a:r>
          </a:p>
        </p:txBody>
      </p:sp>
      <p:pic>
        <p:nvPicPr>
          <p:cNvPr id="508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759200"/>
            <a:ext cx="2984500" cy="2538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8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746500"/>
            <a:ext cx="2763837" cy="2551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355012" cy="5135563"/>
          </a:xfrm>
        </p:spPr>
        <p:txBody>
          <a:bodyPr/>
          <a:lstStyle/>
          <a:p>
            <a:pPr marL="0" indent="1588" defTabSz="247650">
              <a:buFontTx/>
              <a:buAutoNum type="alphaLcParenBoth"/>
              <a:tabLst/>
            </a:pPr>
            <a:r>
              <a:rPr lang="pt-BR" altLang="pt-BR" sz="2800"/>
              <a:t> À medida que o ar seco move-se para cima, ele se expande e esfria. Se a temperatura do solo for de 20° C e a temperatura a uma altitude de 1 km for de 10º C, expresse a temperatura </a:t>
            </a:r>
            <a:r>
              <a:rPr lang="pt-BR" altLang="pt-BR" sz="2800" i="1"/>
              <a:t>T </a:t>
            </a:r>
            <a:r>
              <a:rPr lang="pt-BR" altLang="pt-BR" sz="2800"/>
              <a:t>(em °C) como uma função da altitude </a:t>
            </a:r>
            <a:r>
              <a:rPr lang="pt-BR" altLang="pt-BR" sz="2800" i="1"/>
              <a:t>h </a:t>
            </a:r>
            <a:r>
              <a:rPr lang="pt-BR" altLang="pt-BR" sz="2800"/>
              <a:t>(em km), supondo que um modelo linear seja apropriado.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(b) Faça um gráfico da função na parte (a). O que representa a inclinação?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(c) Qual é a temperatura a 2,5 km de altura?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  EXEMPLO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355012" cy="5135563"/>
          </a:xfrm>
        </p:spPr>
        <p:txBody>
          <a:bodyPr/>
          <a:lstStyle/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r>
              <a:rPr lang="pt-BR" altLang="pt-BR" sz="2800"/>
              <a:t>(a) Como estamos supondo que </a:t>
            </a:r>
            <a:r>
              <a:rPr lang="pt-BR" altLang="pt-BR" sz="2800" i="1"/>
              <a:t>T </a:t>
            </a:r>
            <a:r>
              <a:rPr lang="pt-BR" altLang="pt-BR" sz="2800"/>
              <a:t>é uma função linear de </a:t>
            </a:r>
            <a:r>
              <a:rPr lang="pt-BR" altLang="pt-BR" sz="2800" i="1"/>
              <a:t>h</a:t>
            </a:r>
            <a:r>
              <a:rPr lang="pt-BR" altLang="pt-BR" sz="2800"/>
              <a:t>, podemos escrever </a:t>
            </a:r>
            <a:r>
              <a:rPr lang="pt-BR" altLang="pt-BR" sz="2800" i="1"/>
              <a:t>T =</a:t>
            </a:r>
            <a:r>
              <a:rPr lang="pt-BR" altLang="pt-BR" sz="2800"/>
              <a:t> </a:t>
            </a:r>
            <a:r>
              <a:rPr lang="pt-BR" altLang="pt-BR" sz="2800" i="1"/>
              <a:t>mh +</a:t>
            </a:r>
            <a:r>
              <a:rPr lang="pt-BR" altLang="pt-BR" sz="2800"/>
              <a:t> </a:t>
            </a:r>
            <a:r>
              <a:rPr lang="pt-BR" altLang="pt-BR" sz="2800" i="1"/>
              <a:t>b.</a:t>
            </a:r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 sz="2000" i="1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Nos é dado que </a:t>
            </a:r>
            <a:r>
              <a:rPr lang="pt-BR" altLang="pt-BR" sz="2400" i="1"/>
              <a:t>T =</a:t>
            </a:r>
            <a:r>
              <a:rPr lang="pt-BR" altLang="pt-BR" sz="2400"/>
              <a:t> 20 quando </a:t>
            </a:r>
            <a:r>
              <a:rPr lang="pt-BR" altLang="pt-BR" sz="2400" i="1"/>
              <a:t>h =</a:t>
            </a:r>
            <a:r>
              <a:rPr lang="pt-BR" altLang="pt-BR" sz="2400"/>
              <a:t> 0, assim, 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r>
              <a:rPr lang="pt-BR" altLang="pt-BR" sz="2400"/>
              <a:t>									20 = </a:t>
            </a:r>
            <a:r>
              <a:rPr lang="pt-BR" altLang="pt-BR" sz="2400" i="1"/>
              <a:t>m . </a:t>
            </a:r>
            <a:r>
              <a:rPr lang="pt-BR" altLang="pt-BR" sz="2400"/>
              <a:t>0 + </a:t>
            </a:r>
            <a:r>
              <a:rPr lang="pt-BR" altLang="pt-BR" sz="2400" i="1"/>
              <a:t>b =</a:t>
            </a:r>
            <a:r>
              <a:rPr lang="pt-BR" altLang="pt-BR" sz="2400"/>
              <a:t> </a:t>
            </a:r>
            <a:r>
              <a:rPr lang="pt-BR" altLang="pt-BR" sz="2400" i="1"/>
              <a:t>b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endParaRPr lang="pt-BR" altLang="pt-BR" sz="1200" i="1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Em outras palavras, a intersecção com o eixo </a:t>
            </a:r>
            <a:r>
              <a:rPr lang="pt-BR" altLang="pt-BR" sz="2400" i="1"/>
              <a:t>y </a:t>
            </a:r>
            <a:r>
              <a:rPr lang="pt-BR" altLang="pt-BR" sz="2400"/>
              <a:t>é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r>
              <a:rPr lang="pt-BR" altLang="pt-BR" sz="2400" i="1"/>
              <a:t>													b =</a:t>
            </a:r>
            <a:r>
              <a:rPr lang="pt-BR" altLang="pt-BR" sz="2400"/>
              <a:t> 20.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endParaRPr lang="pt-BR" altLang="pt-BR" sz="1200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Também nos é dado que </a:t>
            </a:r>
            <a:r>
              <a:rPr lang="pt-BR" altLang="pt-BR" sz="2400" i="1"/>
              <a:t>T =</a:t>
            </a:r>
            <a:r>
              <a:rPr lang="pt-BR" altLang="pt-BR" sz="2400"/>
              <a:t> 10 quando </a:t>
            </a:r>
            <a:r>
              <a:rPr lang="pt-BR" altLang="pt-BR" sz="2400" i="1"/>
              <a:t>h =</a:t>
            </a:r>
            <a:r>
              <a:rPr lang="pt-BR" altLang="pt-BR" sz="2400"/>
              <a:t> 1, dessa forma,	10 = </a:t>
            </a:r>
            <a:r>
              <a:rPr lang="pt-BR" altLang="pt-BR" sz="2400" i="1"/>
              <a:t>m . </a:t>
            </a:r>
            <a:r>
              <a:rPr lang="pt-BR" altLang="pt-BR" sz="2400"/>
              <a:t>1 + 20</a:t>
            </a:r>
          </a:p>
          <a:p>
            <a:pPr marL="884238" lvl="1" indent="-457200" defTabSz="247650">
              <a:lnSpc>
                <a:spcPct val="90000"/>
              </a:lnSpc>
              <a:tabLst/>
            </a:pPr>
            <a:endParaRPr lang="pt-BR" altLang="pt-BR" sz="1200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A inclinação da reta é, portanto, </a:t>
            </a:r>
            <a:r>
              <a:rPr lang="pt-BR" altLang="pt-BR" sz="2400" i="1"/>
              <a:t>m =</a:t>
            </a:r>
            <a:r>
              <a:rPr lang="pt-BR" altLang="pt-BR" sz="2400"/>
              <a:t> 10 - 20 = -10 e a função linear procurada é </a:t>
            </a:r>
            <a:r>
              <a:rPr lang="pt-BR" altLang="pt-BR" sz="2400" i="1"/>
              <a:t>T = -</a:t>
            </a:r>
            <a:r>
              <a:rPr lang="pt-BR" altLang="pt-BR" sz="2400"/>
              <a:t>10</a:t>
            </a:r>
            <a:r>
              <a:rPr lang="pt-BR" altLang="pt-BR" sz="2400" i="1"/>
              <a:t>h +</a:t>
            </a:r>
            <a:r>
              <a:rPr lang="pt-BR" altLang="pt-BR" sz="2400"/>
              <a:t> 20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1 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355012" cy="51355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2800"/>
              <a:t>(b) O gráfico está esboçado na figura. A inclinação é igual a </a:t>
            </a:r>
            <a:r>
              <a:rPr lang="pt-BR" altLang="pt-BR" sz="2800" i="1"/>
              <a:t>m = -</a:t>
            </a:r>
            <a:r>
              <a:rPr lang="pt-BR" altLang="pt-BR" sz="2800"/>
              <a:t>10 °C/km e representa a taxa de variação da temperatura em relação à altura.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(c) A uma altitude de </a:t>
            </a:r>
            <a:r>
              <a:rPr lang="pt-BR" altLang="pt-BR" sz="2800" i="1"/>
              <a:t>h =</a:t>
            </a:r>
            <a:r>
              <a:rPr lang="pt-BR" altLang="pt-BR" sz="2800"/>
              <a:t> 2,5 km, 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a temperatura é,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2800" i="1"/>
              <a:t>T = -</a:t>
            </a:r>
            <a:r>
              <a:rPr lang="pt-BR" altLang="pt-BR" sz="2800"/>
              <a:t>10(2.5) + 20 = -5°C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1 b e c</a:t>
            </a:r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182938"/>
            <a:ext cx="2892425" cy="3070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917575"/>
            <a:ext cx="8355012" cy="53133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3000"/>
              <a:t>A tabela fornece uma lista de níveis médios de dióxido de carbono na atmosfera, medidos em partes por milhão no Observatório de Mauna Loa em Hilo, no Havaí, de 1980 a 2002.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800"/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Use os dados da 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tabela para encontrar 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um modelo para o 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nível de dióxido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de carbono.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13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835400"/>
            <a:ext cx="4408488" cy="2436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355012" cy="51355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Vamos usar os dados da tabela para fazer o diagrama de dispersão, onde </a:t>
            </a:r>
            <a:r>
              <a:rPr lang="pt-BR" altLang="pt-BR" i="1"/>
              <a:t>t </a:t>
            </a:r>
            <a:r>
              <a:rPr lang="pt-BR" altLang="pt-BR"/>
              <a:t>representa o tempo (em anos) e </a:t>
            </a:r>
            <a:r>
              <a:rPr lang="pt-BR" altLang="pt-BR" i="1"/>
              <a:t>C, </a:t>
            </a:r>
            <a:r>
              <a:rPr lang="pt-BR" altLang="pt-BR"/>
              <a:t>o nível de CO</a:t>
            </a:r>
            <a:r>
              <a:rPr lang="pt-BR" altLang="pt-BR" baseline="-25000"/>
              <a:t>2</a:t>
            </a:r>
            <a:r>
              <a:rPr lang="pt-BR" altLang="pt-BR"/>
              <a:t> (em ppm).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3835400"/>
            <a:ext cx="4408488" cy="2436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30638"/>
            <a:ext cx="3952875" cy="2435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963613"/>
            <a:ext cx="8478837" cy="5399087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Os m</a:t>
            </a:r>
            <a:r>
              <a:rPr lang="pt-BR" altLang="pt-BR" b="1"/>
              <a:t>odelos matemáticos são </a:t>
            </a:r>
            <a:r>
              <a:rPr lang="pt-BR" altLang="pt-BR"/>
              <a:t>uma descrição matemática de um evento do mundo real. </a:t>
            </a:r>
          </a:p>
          <a:p>
            <a:pPr marL="0" indent="1588" defTabSz="247650">
              <a:buFontTx/>
              <a:buNone/>
              <a:tabLst/>
            </a:pPr>
            <a:r>
              <a:rPr lang="pt-BR" altLang="pt-BR"/>
              <a:t>Por exemplo, poderíamos citar: </a:t>
            </a:r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 sz="2000"/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a propagação de um vírus 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o tamanho de uma população,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a demanda por um produto, 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a velocidade de um objeto caindo, 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a concentração de um produto em uma reação química, 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a expectativa de vida de uma pessoa ao nascer,</a:t>
            </a:r>
          </a:p>
          <a:p>
            <a:pPr marL="719138" lvl="1" defTabSz="247650">
              <a:lnSpc>
                <a:spcPct val="90000"/>
              </a:lnSpc>
              <a:tabLst/>
            </a:pPr>
            <a:r>
              <a:rPr lang="pt-BR" altLang="pt-BR" sz="2400"/>
              <a:t>o custo da redução de poluentes.</a:t>
            </a:r>
            <a:r>
              <a:rPr lang="pt-BR" altLang="pt-BR"/>
              <a:t> </a:t>
            </a:r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buFontTx/>
              <a:buNone/>
              <a:tabLst/>
            </a:pPr>
            <a:endParaRPr lang="pt-BR" altLang="pt-BR" sz="4000"/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MATEMÁTICOS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596312" cy="51355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Observe que os pontos estão muito próximos de uma reta; dessa forma, é natural escolher um modelo linear nesse caso.</a:t>
            </a:r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 sz="1400"/>
          </a:p>
          <a:p>
            <a:pPr marL="0" indent="1588" defTabSz="247650">
              <a:lnSpc>
                <a:spcPct val="10000"/>
              </a:lnSpc>
              <a:buFontTx/>
              <a:buNone/>
              <a:tabLst/>
            </a:pPr>
            <a:endParaRPr lang="pt-BR" altLang="pt-BR" sz="14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																		 Porém, há inúmeras 																		 possibilidades de 																		  		 retas para aproximar 																		 esses pontos. Qual 																			 deveríamos usar?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89" y="4192230"/>
            <a:ext cx="4329113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596312" cy="51355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2800"/>
              <a:t>Do gráfico, vemos que uma possibilidade é a reta que passa pelo primeiro e o último pontos dados.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A inclinação dessa reta é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																				e sua equação é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800"/>
          </a:p>
          <a:p>
            <a:pPr marL="0" indent="1588" defTabSz="247650">
              <a:buFontTx/>
              <a:buNone/>
              <a:tabLst/>
            </a:pPr>
            <a:r>
              <a:rPr lang="pt-BR" altLang="pt-BR" sz="2800"/>
              <a:t>																		</a:t>
            </a:r>
            <a:r>
              <a:rPr lang="en-US" altLang="pt-BR" sz="2400" i="1"/>
              <a:t>C</a:t>
            </a:r>
            <a:r>
              <a:rPr lang="en-US" altLang="pt-BR" sz="2400"/>
              <a:t> - 338,7 = 1,5545(</a:t>
            </a:r>
            <a:r>
              <a:rPr lang="en-US" altLang="pt-BR" sz="2400" i="1"/>
              <a:t>t </a:t>
            </a:r>
            <a:r>
              <a:rPr lang="en-US" altLang="pt-BR" sz="2400"/>
              <a:t>-1980)</a:t>
            </a:r>
          </a:p>
          <a:p>
            <a:pPr marL="0" indent="1588" defTabSz="247650">
              <a:buFontTx/>
              <a:buNone/>
              <a:tabLst/>
            </a:pPr>
            <a:r>
              <a:rPr lang="en-US" altLang="pt-BR" sz="2800"/>
              <a:t>																									ou </a:t>
            </a:r>
          </a:p>
          <a:p>
            <a:pPr marL="0" indent="1588" defTabSz="247650">
              <a:buFontTx/>
              <a:buNone/>
              <a:tabLst/>
            </a:pPr>
            <a:r>
              <a:rPr lang="en-US" altLang="pt-BR" sz="2400" i="1"/>
              <a:t>																				C</a:t>
            </a:r>
            <a:r>
              <a:rPr lang="en-US" altLang="pt-BR" sz="2400"/>
              <a:t> = 1,5545</a:t>
            </a:r>
            <a:r>
              <a:rPr lang="en-US" altLang="pt-BR" sz="2400" i="1"/>
              <a:t>t </a:t>
            </a:r>
            <a:r>
              <a:rPr lang="en-US" altLang="pt-BR" sz="2400"/>
              <a:t>– 2739,21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425825"/>
            <a:ext cx="4329113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7142" name="Group 22"/>
          <p:cNvGrpSpPr>
            <a:grpSpLocks/>
          </p:cNvGrpSpPr>
          <p:nvPr/>
        </p:nvGrpSpPr>
        <p:grpSpPr bwMode="auto">
          <a:xfrm>
            <a:off x="4711700" y="2298700"/>
            <a:ext cx="4597400" cy="858838"/>
            <a:chOff x="2968" y="1448"/>
            <a:chExt cx="2896" cy="541"/>
          </a:xfrm>
        </p:grpSpPr>
        <p:sp>
          <p:nvSpPr>
            <p:cNvPr id="517129" name="Text Box 9"/>
            <p:cNvSpPr txBox="1">
              <a:spLocks noChangeArrowheads="1"/>
            </p:cNvSpPr>
            <p:nvPr/>
          </p:nvSpPr>
          <p:spPr bwMode="auto">
            <a:xfrm>
              <a:off x="2968" y="1448"/>
              <a:ext cx="2369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pt-BR" sz="2400">
                  <a:solidFill>
                    <a:schemeClr val="bg1"/>
                  </a:solidFill>
                </a:rPr>
                <a:t>372,9 – 338,7    34,2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pt-BR" sz="2400">
                  <a:solidFill>
                    <a:schemeClr val="bg1"/>
                  </a:solidFill>
                </a:rPr>
                <a:t>  2002 – 1980      22</a:t>
              </a:r>
            </a:p>
          </p:txBody>
        </p:sp>
        <p:sp>
          <p:nvSpPr>
            <p:cNvPr id="517130" name="Line 10"/>
            <p:cNvSpPr>
              <a:spLocks noChangeShapeType="1"/>
            </p:cNvSpPr>
            <p:nvPr/>
          </p:nvSpPr>
          <p:spPr bwMode="auto">
            <a:xfrm>
              <a:off x="3017" y="1716"/>
              <a:ext cx="1168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131" name="Line 11"/>
            <p:cNvSpPr>
              <a:spLocks noChangeShapeType="1"/>
            </p:cNvSpPr>
            <p:nvPr/>
          </p:nvSpPr>
          <p:spPr bwMode="auto">
            <a:xfrm>
              <a:off x="4380" y="1720"/>
              <a:ext cx="415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132" name="Line 12"/>
            <p:cNvSpPr>
              <a:spLocks noChangeShapeType="1"/>
            </p:cNvSpPr>
            <p:nvPr/>
          </p:nvSpPr>
          <p:spPr bwMode="auto">
            <a:xfrm>
              <a:off x="4249" y="1691"/>
              <a:ext cx="79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133" name="Line 13"/>
            <p:cNvSpPr>
              <a:spLocks noChangeShapeType="1"/>
            </p:cNvSpPr>
            <p:nvPr/>
          </p:nvSpPr>
          <p:spPr bwMode="auto">
            <a:xfrm>
              <a:off x="4249" y="1737"/>
              <a:ext cx="79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7141" name="Group 21"/>
            <p:cNvGrpSpPr>
              <a:grpSpLocks/>
            </p:cNvGrpSpPr>
            <p:nvPr/>
          </p:nvGrpSpPr>
          <p:grpSpPr bwMode="auto">
            <a:xfrm>
              <a:off x="4784" y="1540"/>
              <a:ext cx="221" cy="339"/>
              <a:chOff x="4912" y="1548"/>
              <a:chExt cx="221" cy="339"/>
            </a:xfrm>
          </p:grpSpPr>
          <p:sp>
            <p:nvSpPr>
              <p:cNvPr id="517134" name="Text Box 14"/>
              <p:cNvSpPr txBox="1">
                <a:spLocks noChangeArrowheads="1"/>
              </p:cNvSpPr>
              <p:nvPr/>
            </p:nvSpPr>
            <p:spPr bwMode="auto">
              <a:xfrm>
                <a:off x="4916" y="1599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E45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2400">
                    <a:solidFill>
                      <a:schemeClr val="bg1"/>
                    </a:solidFill>
                  </a:rPr>
                  <a:t>~</a:t>
                </a:r>
              </a:p>
            </p:txBody>
          </p:sp>
          <p:sp>
            <p:nvSpPr>
              <p:cNvPr id="517135" name="Text Box 15"/>
              <p:cNvSpPr txBox="1">
                <a:spLocks noChangeArrowheads="1"/>
              </p:cNvSpPr>
              <p:nvPr/>
            </p:nvSpPr>
            <p:spPr bwMode="auto">
              <a:xfrm>
                <a:off x="4912" y="1548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E45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2400">
                    <a:solidFill>
                      <a:schemeClr val="bg1"/>
                    </a:solidFill>
                  </a:rPr>
                  <a:t>~</a:t>
                </a:r>
              </a:p>
            </p:txBody>
          </p:sp>
        </p:grpSp>
        <p:sp>
          <p:nvSpPr>
            <p:cNvPr id="517136" name="Text Box 16"/>
            <p:cNvSpPr txBox="1">
              <a:spLocks noChangeArrowheads="1"/>
            </p:cNvSpPr>
            <p:nvPr/>
          </p:nvSpPr>
          <p:spPr bwMode="auto">
            <a:xfrm>
              <a:off x="4919" y="1549"/>
              <a:ext cx="9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2400">
                  <a:solidFill>
                    <a:schemeClr val="bg1"/>
                  </a:solidFill>
                </a:rPr>
                <a:t>1,5545</a:t>
              </a:r>
            </a:p>
          </p:txBody>
        </p:sp>
      </p:grp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r>
              <a:rPr lang="pt-BR" altLang="pt-BR"/>
              <a:t>A equação anterior fornece um modelo linear possível para o nível de dióxido de carbono; veja seu gráfico. </a:t>
            </a:r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90000"/>
              </a:lnSpc>
              <a:buFontTx/>
              <a:buNone/>
              <a:tabLst/>
            </a:pPr>
            <a:endParaRPr lang="pt-BR" altLang="pt-BR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Embora nosso modelo se ajuste razoavelmente bem aos dados, ele dá valores mais altos que a maior parte dos níveis reais de CO</a:t>
            </a:r>
            <a:r>
              <a:rPr lang="pt-BR" altLang="pt-BR" sz="2400" baseline="-25000"/>
              <a:t>2</a:t>
            </a:r>
            <a:r>
              <a:rPr lang="pt-BR" altLang="pt-BR" sz="2400"/>
              <a:t>.</a:t>
            </a:r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1918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36" y="1805345"/>
            <a:ext cx="3925888" cy="2500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Um modelo linear melhor seria obtido por meio de um procedimento da estatística chamado </a:t>
            </a:r>
            <a:r>
              <a:rPr lang="pt-BR" altLang="pt-BR" i="1"/>
              <a:t>regressão linear</a:t>
            </a:r>
            <a:r>
              <a:rPr lang="pt-BR" altLang="pt-BR"/>
              <a:t>.</a:t>
            </a:r>
            <a:r>
              <a:rPr lang="pt-BR" altLang="pt-BR" sz="3600"/>
              <a:t>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buFontTx/>
              <a:buNone/>
              <a:tabLst/>
            </a:pPr>
            <a:r>
              <a:rPr lang="pt-BR" altLang="pt-BR"/>
              <a:t>Se utilizarmos uma calculadora gráfica, inserimos os dados da Tabela 1 no editor de dados e escolhemos o comando de regressão linear.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000"/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A máquina dá a inclinação e a intersecção com o eixo </a:t>
            </a:r>
            <a:r>
              <a:rPr lang="pt-BR" altLang="pt-BR" i="1"/>
              <a:t>y </a:t>
            </a:r>
            <a:r>
              <a:rPr lang="pt-BR" altLang="pt-BR"/>
              <a:t>da reta de regressão como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000"/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i="1"/>
              <a:t>m =</a:t>
            </a:r>
            <a:r>
              <a:rPr lang="pt-BR" altLang="pt-BR"/>
              <a:t> 1,55192				</a:t>
            </a:r>
            <a:r>
              <a:rPr lang="pt-BR" altLang="pt-BR" i="1"/>
              <a:t>b </a:t>
            </a:r>
            <a:r>
              <a:rPr lang="pt-BR" altLang="pt-BR"/>
              <a:t>2.734,55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Assim, nosso modelo de mínimos quadrados para o nível de CO</a:t>
            </a:r>
            <a:r>
              <a:rPr lang="pt-BR" altLang="pt-BR" baseline="-25000"/>
              <a:t>2</a:t>
            </a:r>
            <a:r>
              <a:rPr lang="pt-BR" altLang="pt-BR"/>
              <a:t> é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000"/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i="1"/>
              <a:t>C =</a:t>
            </a:r>
            <a:r>
              <a:rPr lang="pt-BR" altLang="pt-BR"/>
              <a:t> 1,55192</a:t>
            </a:r>
            <a:r>
              <a:rPr lang="pt-BR" altLang="pt-BR" i="1"/>
              <a:t>t -</a:t>
            </a:r>
            <a:r>
              <a:rPr lang="pt-BR" altLang="pt-BR"/>
              <a:t> 2.734,55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800"/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Equação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/>
              <a:t>Abaixo fizemos o gráfico da reta de regressão e marcamos os pontos dados.</a:t>
            </a:r>
            <a:r>
              <a:rPr lang="pt-BR" altLang="pt-BR" sz="2800"/>
              <a:t>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  <a:p>
            <a:pPr marL="0" indent="1588" defTabSz="247650">
              <a:buFontTx/>
              <a:buNone/>
              <a:tabLst/>
            </a:pPr>
            <a:endParaRPr lang="pt-BR" altLang="pt-BR" sz="2800"/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811463"/>
            <a:ext cx="5421313" cy="3397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Comparando-a com a figura anterior vemos que ela fornece um ajuste melhor que o anterior para nosso modelo linear.</a:t>
            </a:r>
          </a:p>
          <a:p>
            <a:pPr marL="0" indent="1588" defTabSz="247650">
              <a:buFontTx/>
              <a:buNone/>
              <a:tabLst/>
            </a:pPr>
            <a:endParaRPr lang="pt-BR" altLang="pt-BR"/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2</a:t>
            </a:r>
          </a:p>
        </p:txBody>
      </p:sp>
      <p:pic>
        <p:nvPicPr>
          <p:cNvPr id="524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719513"/>
            <a:ext cx="4030663" cy="2527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4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709988"/>
            <a:ext cx="3973513" cy="253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473200" y="3263900"/>
            <a:ext cx="321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800">
                <a:solidFill>
                  <a:schemeClr val="bg1"/>
                </a:solidFill>
              </a:rPr>
              <a:t>figura anterior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5232400" y="3276600"/>
            <a:ext cx="321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800">
                <a:solidFill>
                  <a:schemeClr val="bg1"/>
                </a:solidFill>
              </a:rPr>
              <a:t>gráfico da reta de regressão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Use o modelo linear dado pela Equação 2 para estimar o nível médio de CO</a:t>
            </a:r>
            <a:r>
              <a:rPr lang="pt-BR" altLang="pt-BR" baseline="-25000"/>
              <a:t>2</a:t>
            </a:r>
            <a:r>
              <a:rPr lang="pt-BR" altLang="pt-BR"/>
              <a:t> em 1987 e predizer o nível para o ano de 2010.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De acordo com esse modelo, quando o nível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de CO</a:t>
            </a:r>
            <a:r>
              <a:rPr lang="pt-BR" altLang="pt-BR" baseline="-25000"/>
              <a:t>2</a:t>
            </a:r>
            <a:r>
              <a:rPr lang="pt-BR" altLang="pt-BR"/>
              <a:t> excederá 400 ppm?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Usando a Equação 2 com </a:t>
            </a:r>
            <a:r>
              <a:rPr lang="pt-BR" altLang="pt-BR" i="1"/>
              <a:t>t =</a:t>
            </a:r>
            <a:r>
              <a:rPr lang="pt-BR" altLang="pt-BR"/>
              <a:t> 1987, estimamos que o nível médio de CO</a:t>
            </a:r>
            <a:r>
              <a:rPr lang="pt-BR" altLang="pt-BR" baseline="-25000"/>
              <a:t>2</a:t>
            </a:r>
            <a:r>
              <a:rPr lang="pt-BR" altLang="pt-BR"/>
              <a:t> era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algn="ctr" defTabSz="247650">
              <a:buFontTx/>
              <a:buNone/>
              <a:tabLst/>
            </a:pPr>
            <a:r>
              <a:rPr lang="pt-BR" altLang="pt-BR" sz="3000" i="1"/>
              <a:t>C</a:t>
            </a:r>
            <a:r>
              <a:rPr lang="pt-BR" altLang="pt-BR" sz="3000"/>
              <a:t>(1987) = (1,55192)(1987) - 2.734,55   349,12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884238" lvl="1" indent="-457200" defTabSz="247650">
              <a:tabLst/>
            </a:pPr>
            <a:endParaRPr lang="pt-BR" altLang="pt-BR" sz="2000"/>
          </a:p>
          <a:p>
            <a:pPr marL="884238" lvl="1" indent="-457200" defTabSz="247650">
              <a:tabLst/>
            </a:pPr>
            <a:r>
              <a:rPr lang="pt-BR" altLang="pt-BR" sz="2400"/>
              <a:t>Esse é um exemplo de </a:t>
            </a:r>
            <a:r>
              <a:rPr lang="pt-BR" altLang="pt-BR" sz="2400" i="1"/>
              <a:t>interpolação</a:t>
            </a:r>
            <a:r>
              <a:rPr lang="pt-BR" altLang="pt-BR" sz="2400"/>
              <a:t>, pois estimamos um valor </a:t>
            </a:r>
            <a:r>
              <a:rPr lang="pt-BR" altLang="pt-BR" sz="2400" i="1"/>
              <a:t>entre </a:t>
            </a:r>
            <a:r>
              <a:rPr lang="pt-BR" altLang="pt-BR" sz="2400"/>
              <a:t>e valores observados.</a:t>
            </a:r>
          </a:p>
          <a:p>
            <a:pPr marL="884238" lvl="1" indent="-457200" defTabSz="247650">
              <a:tabLst/>
            </a:pPr>
            <a:endParaRPr lang="pt-BR" altLang="pt-BR" sz="1000"/>
          </a:p>
          <a:p>
            <a:pPr marL="884238" lvl="1" indent="-457200" defTabSz="247650">
              <a:tabLst/>
            </a:pPr>
            <a:r>
              <a:rPr lang="pt-BR" altLang="pt-BR" sz="2400"/>
              <a:t>De fato, o Observatório de Mauna Loa registrou em 1987 um nível médio de </a:t>
            </a:r>
            <a:r>
              <a:rPr lang="pt-BR" altLang="pt-BR"/>
              <a:t>CO</a:t>
            </a:r>
            <a:r>
              <a:rPr lang="pt-BR" altLang="pt-BR" baseline="-25000"/>
              <a:t>2</a:t>
            </a:r>
            <a:r>
              <a:rPr lang="pt-BR" altLang="pt-BR" sz="2400"/>
              <a:t> de 348,93 ppm; assim, nossa estimativa é bem precisa.</a:t>
            </a:r>
          </a:p>
        </p:txBody>
      </p:sp>
      <p:graphicFrame>
        <p:nvGraphicFramePr>
          <p:cNvPr id="526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202488" y="268446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526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68446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095375"/>
            <a:ext cx="8431212" cy="55292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Com </a:t>
            </a:r>
            <a:r>
              <a:rPr lang="pt-BR" altLang="pt-BR" i="1"/>
              <a:t>t </a:t>
            </a:r>
            <a:r>
              <a:rPr lang="pt-BR" altLang="pt-BR"/>
              <a:t>= 2010, obtemos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algn="ctr" defTabSz="247650">
              <a:buFontTx/>
              <a:buNone/>
              <a:tabLst/>
            </a:pPr>
            <a:r>
              <a:rPr lang="pt-BR" altLang="pt-BR" sz="3000" i="1"/>
              <a:t>C</a:t>
            </a:r>
            <a:r>
              <a:rPr lang="pt-BR" altLang="pt-BR" sz="3000"/>
              <a:t>(2010) = (1,55192)(2010) - 2.734,55     384,81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884238" lvl="1" indent="-457200" defTabSz="247650">
              <a:tabLst/>
            </a:pPr>
            <a:r>
              <a:rPr lang="pt-BR" altLang="pt-BR" sz="2400"/>
              <a:t>Prevemos então que o nível médio de CO</a:t>
            </a:r>
            <a:r>
              <a:rPr lang="pt-BR" altLang="pt-BR" sz="2400" baseline="-25000"/>
              <a:t>2</a:t>
            </a:r>
            <a:r>
              <a:rPr lang="pt-BR" altLang="pt-BR" sz="2400"/>
              <a:t> no ano de 2010 será de 384,8 ppm. </a:t>
            </a:r>
          </a:p>
          <a:p>
            <a:pPr marL="884238" lvl="1" indent="-457200" defTabSz="247650">
              <a:tabLst/>
            </a:pPr>
            <a:endParaRPr lang="pt-BR" altLang="pt-BR" sz="1000"/>
          </a:p>
          <a:p>
            <a:pPr marL="884238" lvl="1" indent="-457200" defTabSz="247650">
              <a:tabLst/>
            </a:pPr>
            <a:r>
              <a:rPr lang="pt-BR" altLang="pt-BR" sz="2400"/>
              <a:t>Esse é um exemplo de </a:t>
            </a:r>
            <a:r>
              <a:rPr lang="pt-BR" altLang="pt-BR" sz="2400" i="1"/>
              <a:t>extrapolação</a:t>
            </a:r>
            <a:r>
              <a:rPr lang="pt-BR" altLang="pt-BR" sz="2400"/>
              <a:t>, pois prevemos um valor </a:t>
            </a:r>
            <a:r>
              <a:rPr lang="pt-BR" altLang="pt-BR" sz="2400" i="1"/>
              <a:t>fora </a:t>
            </a:r>
            <a:r>
              <a:rPr lang="pt-BR" altLang="pt-BR" sz="2400"/>
              <a:t>da região de observações. </a:t>
            </a:r>
          </a:p>
          <a:p>
            <a:pPr marL="884238" lvl="1" indent="-457200" defTabSz="247650">
              <a:tabLst/>
            </a:pPr>
            <a:endParaRPr lang="pt-BR" altLang="pt-BR" sz="1000"/>
          </a:p>
          <a:p>
            <a:pPr marL="884238" lvl="1" indent="-457200" defTabSz="247650">
              <a:tabLst/>
            </a:pPr>
            <a:r>
              <a:rPr lang="pt-BR" altLang="pt-BR" sz="2400"/>
              <a:t>Consequentemente, temos menos certeza da precisão dessa nossa previsão. </a:t>
            </a:r>
          </a:p>
        </p:txBody>
      </p:sp>
      <p:graphicFrame>
        <p:nvGraphicFramePr>
          <p:cNvPr id="527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227888" y="216376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527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216376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912813"/>
            <a:ext cx="8555037" cy="39766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Então, o objetivo desses modelos é tentar entender como o fenômeno se comporta e talvez fazer previsões sobre seu comportamento no futuro.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A figura abaixo ilustra o processo de modelagem matemática. 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PROPÓSITO E PROCESSO</a:t>
            </a:r>
          </a:p>
        </p:txBody>
      </p:sp>
      <p:pic>
        <p:nvPicPr>
          <p:cNvPr id="495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81588"/>
            <a:ext cx="8686800" cy="1171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202612" cy="55165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Usando a Equação 2, vemos que o nível de CO</a:t>
            </a:r>
            <a:r>
              <a:rPr lang="pt-BR" altLang="pt-BR" baseline="-25000"/>
              <a:t>2</a:t>
            </a:r>
            <a:r>
              <a:rPr lang="pt-BR" altLang="pt-BR"/>
              <a:t> excederá 400 ppm quando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1000"/>
          </a:p>
          <a:p>
            <a:pPr marL="0" indent="1588" algn="ctr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1,55192</a:t>
            </a:r>
            <a:r>
              <a:rPr lang="pt-BR" altLang="pt-BR" i="1"/>
              <a:t>t -</a:t>
            </a:r>
            <a:r>
              <a:rPr lang="pt-BR" altLang="pt-BR"/>
              <a:t> 2.734,55 &gt; 400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Resolvendo essa desigualdade, obtemos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1000"/>
          </a:p>
          <a:p>
            <a:pPr marL="0" indent="1588" algn="ctr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i="1"/>
              <a:t>t &gt;										</a:t>
            </a:r>
            <a:r>
              <a:rPr lang="pt-BR" altLang="pt-BR"/>
              <a:t>2019,79</a:t>
            </a:r>
          </a:p>
        </p:txBody>
      </p:sp>
      <p:graphicFrame>
        <p:nvGraphicFramePr>
          <p:cNvPr id="528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65688" y="475297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528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75297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3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3213100" y="4292600"/>
            <a:ext cx="4445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3000">
                <a:solidFill>
                  <a:schemeClr val="bg1"/>
                </a:solidFill>
              </a:rPr>
              <a:t>3134,55</a:t>
            </a:r>
          </a:p>
          <a:p>
            <a:pPr>
              <a:spcBef>
                <a:spcPct val="50000"/>
              </a:spcBef>
            </a:pPr>
            <a:r>
              <a:rPr lang="en-US" altLang="pt-BR" sz="3000">
                <a:solidFill>
                  <a:schemeClr val="bg1"/>
                </a:solidFill>
              </a:rPr>
              <a:t>1,55192</a:t>
            </a:r>
          </a:p>
        </p:txBody>
      </p:sp>
      <p:sp>
        <p:nvSpPr>
          <p:cNvPr id="528393" name="Line 9"/>
          <p:cNvSpPr>
            <a:spLocks noChangeShapeType="1"/>
          </p:cNvSpPr>
          <p:nvPr/>
        </p:nvSpPr>
        <p:spPr bwMode="auto">
          <a:xfrm>
            <a:off x="3136900" y="4902200"/>
            <a:ext cx="157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29612" cy="55165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2800"/>
              <a:t>Usando a Equação 2, vemos que o nível de CO</a:t>
            </a:r>
            <a:r>
              <a:rPr lang="pt-BR" altLang="pt-BR" sz="2800" baseline="-25000"/>
              <a:t>2</a:t>
            </a:r>
            <a:r>
              <a:rPr lang="pt-BR" altLang="pt-BR" sz="2800"/>
              <a:t> excederá 400 ppm quando </a:t>
            </a:r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2800"/>
              <a:t>1,55192</a:t>
            </a:r>
            <a:r>
              <a:rPr lang="pt-BR" altLang="pt-BR" sz="2800" i="1"/>
              <a:t>t -</a:t>
            </a:r>
            <a:r>
              <a:rPr lang="pt-BR" altLang="pt-BR" sz="2800"/>
              <a:t> 2.734,55 &gt; 400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1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2800"/>
              <a:t>Resolvendo essa desigualdade, obtemos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1000"/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2800" i="1"/>
              <a:t>t &gt;										</a:t>
            </a:r>
            <a:r>
              <a:rPr lang="pt-BR" altLang="pt-BR" sz="2800"/>
              <a:t>2019,79</a:t>
            </a:r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endParaRPr lang="pt-BR" altLang="pt-BR" sz="1600"/>
          </a:p>
          <a:p>
            <a:pPr marL="884238" lvl="1" indent="-457200" defTabSz="247650">
              <a:lnSpc>
                <a:spcPct val="110000"/>
              </a:lnSpc>
              <a:tabLst/>
            </a:pPr>
            <a:r>
              <a:rPr lang="pt-BR" altLang="pt-BR" sz="2400"/>
              <a:t>Portanto, prevemos que o nível de CO</a:t>
            </a:r>
            <a:r>
              <a:rPr lang="pt-BR" altLang="pt-BR" sz="2400" baseline="-25000"/>
              <a:t>2</a:t>
            </a:r>
            <a:r>
              <a:rPr lang="pt-BR" altLang="pt-BR" sz="2400"/>
              <a:t> vai exceder 400 ppm no ano 2019. Essa previsão é um pouco arriscada, pois envolve um tempo bem distante de nossas observações.</a:t>
            </a:r>
          </a:p>
        </p:txBody>
      </p:sp>
      <p:graphicFrame>
        <p:nvGraphicFramePr>
          <p:cNvPr id="53043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41888" y="374967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530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374967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MODELOS LINEARES			   EXEMPLO 3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3213100" y="3441700"/>
            <a:ext cx="44450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t-BR" sz="2800">
                <a:solidFill>
                  <a:schemeClr val="bg1"/>
                </a:solidFill>
              </a:rPr>
              <a:t>3134,55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t-BR" sz="2800">
                <a:solidFill>
                  <a:schemeClr val="bg1"/>
                </a:solidFill>
              </a:rPr>
              <a:t>1,55192</a:t>
            </a:r>
          </a:p>
        </p:txBody>
      </p:sp>
      <p:sp>
        <p:nvSpPr>
          <p:cNvPr id="530438" name="Line 6"/>
          <p:cNvSpPr>
            <a:spLocks noChangeShapeType="1"/>
          </p:cNvSpPr>
          <p:nvPr/>
        </p:nvSpPr>
        <p:spPr bwMode="auto">
          <a:xfrm>
            <a:off x="3162487" y="3873594"/>
            <a:ext cx="1574800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145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4988" y="1031875"/>
                <a:ext cx="8329612" cy="5516563"/>
              </a:xfrm>
            </p:spPr>
            <p:txBody>
              <a:bodyPr/>
              <a:lstStyle/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000"/>
                  <a:t>Uma função </a:t>
                </a:r>
                <a:r>
                  <a:rPr lang="pt-BR" altLang="pt-BR" sz="3000" i="1"/>
                  <a:t>P </a:t>
                </a:r>
                <a:r>
                  <a:rPr lang="pt-BR" altLang="pt-BR" sz="3000"/>
                  <a:t>é denominada </a:t>
                </a:r>
                <a:r>
                  <a:rPr lang="pt-BR" altLang="pt-BR" sz="3000" b="1"/>
                  <a:t>polinômio </a:t>
                </a:r>
                <a:r>
                  <a:rPr lang="pt-BR" altLang="pt-BR" sz="3000"/>
                  <a:t>se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 sz="2000"/>
              </a:p>
              <a:p>
                <a:pPr marL="0" indent="1588" algn="ctr" defTabSz="247650">
                  <a:buFontTx/>
                  <a:buNone/>
                  <a:tabLst/>
                </a:pPr>
                <a:r>
                  <a:rPr lang="pt-BR" altLang="pt-BR" sz="2800" i="1"/>
                  <a:t>P</a:t>
                </a:r>
                <a:r>
                  <a:rPr lang="pt-BR" altLang="pt-BR" sz="2800"/>
                  <a:t>(</a:t>
                </a:r>
                <a:r>
                  <a:rPr lang="pt-BR" altLang="pt-BR" sz="2800" i="1"/>
                  <a:t>x</a:t>
                </a:r>
                <a:r>
                  <a:rPr lang="pt-BR" altLang="pt-BR" sz="2800"/>
                  <a:t>) = </a:t>
                </a:r>
                <a:r>
                  <a:rPr lang="pt-BR" altLang="pt-BR" sz="2800" i="1" err="1"/>
                  <a:t>a</a:t>
                </a:r>
                <a:r>
                  <a:rPr lang="pt-BR" altLang="pt-BR" sz="2800" i="1" baseline="-25000" err="1"/>
                  <a:t>n</a:t>
                </a:r>
                <a:r>
                  <a:rPr lang="pt-BR" altLang="pt-BR" sz="2800" i="1" err="1"/>
                  <a:t>x</a:t>
                </a:r>
                <a:r>
                  <a:rPr lang="pt-BR" altLang="pt-BR" sz="2800" i="1" baseline="30000" err="1"/>
                  <a:t>n</a:t>
                </a:r>
                <a:r>
                  <a:rPr lang="pt-BR" altLang="pt-BR" sz="2800" i="1"/>
                  <a:t> +</a:t>
                </a:r>
                <a:r>
                  <a:rPr lang="pt-BR" altLang="pt-BR" sz="2800"/>
                  <a:t> </a:t>
                </a:r>
                <a:r>
                  <a:rPr lang="pt-BR" altLang="pt-BR" sz="2800" i="1"/>
                  <a:t>a</a:t>
                </a:r>
                <a:r>
                  <a:rPr lang="pt-BR" altLang="pt-BR" sz="2800" baseline="-25000"/>
                  <a:t>n-1</a:t>
                </a:r>
                <a:r>
                  <a:rPr lang="pt-BR" altLang="pt-BR" sz="2800"/>
                  <a:t> </a:t>
                </a:r>
                <a:r>
                  <a:rPr lang="pt-BR" altLang="pt-BR" sz="2800" i="1"/>
                  <a:t>x</a:t>
                </a:r>
                <a:r>
                  <a:rPr lang="pt-BR" altLang="pt-BR" sz="2800" i="1" baseline="30000"/>
                  <a:t>n-</a:t>
                </a:r>
                <a:r>
                  <a:rPr lang="pt-BR" altLang="pt-BR" sz="2800" baseline="30000"/>
                  <a:t>1</a:t>
                </a:r>
                <a:r>
                  <a:rPr lang="pt-BR" altLang="pt-BR" sz="2800"/>
                  <a:t> + . . . + </a:t>
                </a:r>
                <a:r>
                  <a:rPr lang="pt-BR" altLang="pt-BR" sz="2800" i="1"/>
                  <a:t>a</a:t>
                </a:r>
                <a:r>
                  <a:rPr lang="pt-BR" altLang="pt-BR" sz="2800" baseline="-25000"/>
                  <a:t>2</a:t>
                </a:r>
                <a:r>
                  <a:rPr lang="pt-BR" altLang="pt-BR" sz="2800"/>
                  <a:t> </a:t>
                </a:r>
                <a:r>
                  <a:rPr lang="pt-BR" altLang="pt-BR" sz="2800" i="1"/>
                  <a:t>x</a:t>
                </a:r>
                <a:r>
                  <a:rPr lang="pt-BR" altLang="pt-BR" sz="2800" baseline="30000"/>
                  <a:t>2</a:t>
                </a:r>
                <a:r>
                  <a:rPr lang="pt-BR" altLang="pt-BR" sz="2800"/>
                  <a:t> + </a:t>
                </a:r>
                <a:r>
                  <a:rPr lang="pt-BR" altLang="pt-BR" sz="2800" i="1"/>
                  <a:t>a</a:t>
                </a:r>
                <a:r>
                  <a:rPr lang="pt-BR" altLang="pt-BR" sz="2800" baseline="-25000"/>
                  <a:t>1</a:t>
                </a:r>
                <a:r>
                  <a:rPr lang="pt-BR" altLang="pt-BR" sz="2800"/>
                  <a:t> </a:t>
                </a:r>
                <a:r>
                  <a:rPr lang="pt-BR" altLang="pt-BR" sz="2800" i="1"/>
                  <a:t>x +</a:t>
                </a:r>
                <a:r>
                  <a:rPr lang="pt-BR" altLang="pt-BR" sz="2800"/>
                  <a:t> </a:t>
                </a:r>
                <a:r>
                  <a:rPr lang="pt-BR" altLang="pt-BR" sz="2800" i="1"/>
                  <a:t>a</a:t>
                </a:r>
                <a:r>
                  <a:rPr lang="pt-BR" altLang="pt-BR" sz="2800" baseline="-25000"/>
                  <a:t>0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 sz="2800"/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000"/>
                  <a:t>onde </a:t>
                </a:r>
                <a:r>
                  <a:rPr lang="pt-BR" altLang="pt-BR" sz="3000" i="1"/>
                  <a:t>n </a:t>
                </a:r>
                <a:r>
                  <a:rPr lang="pt-BR" altLang="pt-BR" sz="3000"/>
                  <a:t>é um inteiro não negativo e os números </a:t>
                </a:r>
                <a:r>
                  <a:rPr lang="pt-BR" altLang="pt-BR" sz="3000" i="1"/>
                  <a:t>a</a:t>
                </a:r>
                <a:r>
                  <a:rPr lang="pt-BR" altLang="pt-BR" sz="3000" baseline="-25000"/>
                  <a:t>0</a:t>
                </a:r>
                <a:r>
                  <a:rPr lang="pt-BR" altLang="pt-BR" sz="3000"/>
                  <a:t>, </a:t>
                </a:r>
                <a:r>
                  <a:rPr lang="pt-BR" altLang="pt-BR" sz="3000" i="1"/>
                  <a:t>a</a:t>
                </a:r>
                <a:r>
                  <a:rPr lang="pt-BR" altLang="pt-BR" sz="3000" baseline="-25000"/>
                  <a:t>1</a:t>
                </a:r>
                <a:r>
                  <a:rPr lang="pt-BR" altLang="pt-BR" sz="3000"/>
                  <a:t>, </a:t>
                </a:r>
                <a:r>
                  <a:rPr lang="pt-BR" altLang="pt-BR" sz="3000" i="1"/>
                  <a:t>a</a:t>
                </a:r>
                <a:r>
                  <a:rPr lang="pt-BR" altLang="pt-BR" sz="3000" baseline="-25000"/>
                  <a:t>2</a:t>
                </a:r>
                <a:r>
                  <a:rPr lang="pt-BR" altLang="pt-BR" sz="3000"/>
                  <a:t>, ..., </a:t>
                </a:r>
                <a:r>
                  <a:rPr lang="pt-BR" altLang="pt-BR" sz="3000" i="1" err="1"/>
                  <a:t>a</a:t>
                </a:r>
                <a:r>
                  <a:rPr lang="pt-BR" altLang="pt-BR" sz="3000" baseline="-25000" err="1"/>
                  <a:t>n</a:t>
                </a:r>
                <a:r>
                  <a:rPr lang="pt-BR" altLang="pt-BR" sz="3000" i="1"/>
                  <a:t> </a:t>
                </a:r>
                <a:r>
                  <a:rPr lang="pt-BR" altLang="pt-BR" sz="3000"/>
                  <a:t>são constantes chamadas </a:t>
                </a:r>
                <a:r>
                  <a:rPr lang="pt-BR" altLang="pt-BR" sz="3000" b="1"/>
                  <a:t>coeficientes </a:t>
                </a:r>
                <a:r>
                  <a:rPr lang="pt-BR" altLang="pt-BR" sz="3000"/>
                  <a:t>do polinômio. </a:t>
                </a:r>
                <a14:m>
                  <m:oMath xmlns:m="http://schemas.openxmlformats.org/officeDocument/2006/math">
                    <m:r>
                      <a:rPr lang="pt-BR" altLang="pt-BR" sz="3000" b="0" i="0" smtClean="0">
                        <a:latin typeface="Cambria Math"/>
                      </a:rPr>
                      <m:t>  </m:t>
                    </m:r>
                  </m:oMath>
                </a14:m>
                <a:endParaRPr lang="pt-BR" altLang="pt-BR" sz="3000" b="0" i="0">
                  <a:latin typeface="Cambria Math"/>
                </a:endParaRPr>
              </a:p>
              <a:p>
                <a:pPr marL="0" indent="1588" defTabSz="247650"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000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pt-BR" altLang="pt-BR" sz="3000"/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000"/>
                  <a:t>O domínio de qualquer polinômio é </a:t>
                </a:r>
                <a14:m>
                  <m:oMath xmlns:m="http://schemas.openxmlformats.org/officeDocument/2006/math">
                    <m:r>
                      <a:rPr lang="pt-BR" altLang="pt-BR" sz="30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altLang="pt-BR" sz="3000"/>
              </a:p>
            </p:txBody>
          </p:sp>
        </mc:Choice>
        <mc:Fallback>
          <p:sp>
            <p:nvSpPr>
              <p:cNvPr id="531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4988" y="1031875"/>
                <a:ext cx="8329612" cy="5516563"/>
              </a:xfrm>
              <a:blipFill>
                <a:blip r:embed="rId2"/>
                <a:stretch>
                  <a:fillRect l="-1757" t="-1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00063" y="384175"/>
            <a:ext cx="84820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29612" cy="55165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Se o coeficiente dominante							, então o </a:t>
            </a:r>
            <a:r>
              <a:rPr lang="pt-BR" altLang="pt-BR" b="1"/>
              <a:t>grau </a:t>
            </a:r>
            <a:r>
              <a:rPr lang="pt-BR" altLang="pt-BR"/>
              <a:t>do polinômio é </a:t>
            </a:r>
            <a:r>
              <a:rPr lang="pt-BR" altLang="pt-BR" i="1"/>
              <a:t>n</a:t>
            </a:r>
            <a:r>
              <a:rPr lang="pt-BR" altLang="pt-BR"/>
              <a:t>.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Por exemplo, a função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é um polinômio de grau 6.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  <p:graphicFrame>
        <p:nvGraphicFramePr>
          <p:cNvPr id="533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7576"/>
              </p:ext>
            </p:extLst>
          </p:nvPr>
        </p:nvGraphicFramePr>
        <p:xfrm>
          <a:off x="1667561" y="3118512"/>
          <a:ext cx="568801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533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61" y="3118512"/>
                        <a:ext cx="5688012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86878"/>
              </p:ext>
            </p:extLst>
          </p:nvPr>
        </p:nvGraphicFramePr>
        <p:xfrm>
          <a:off x="4309770" y="948206"/>
          <a:ext cx="143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533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770" y="948206"/>
                        <a:ext cx="143351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031875"/>
            <a:ext cx="8393112" cy="5516563"/>
          </a:xfrm>
        </p:spPr>
        <p:txBody>
          <a:bodyPr/>
          <a:lstStyle/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/>
              <a:t>Um polinômio de grau 1 é da forma </a:t>
            </a:r>
          </a:p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 b="1" i="1"/>
              <a:t>P</a:t>
            </a:r>
            <a:r>
              <a:rPr lang="pt-BR" altLang="pt-BR" b="1"/>
              <a:t>(</a:t>
            </a:r>
            <a:r>
              <a:rPr lang="pt-BR" altLang="pt-BR" b="1" i="1"/>
              <a:t>x</a:t>
            </a:r>
            <a:r>
              <a:rPr lang="pt-BR" altLang="pt-BR" b="1"/>
              <a:t>) = </a:t>
            </a:r>
            <a:r>
              <a:rPr lang="pt-BR" altLang="pt-BR" b="1" i="1" err="1"/>
              <a:t>mx</a:t>
            </a:r>
            <a:r>
              <a:rPr lang="pt-BR" altLang="pt-BR" b="1" i="1"/>
              <a:t> +</a:t>
            </a:r>
            <a:r>
              <a:rPr lang="pt-BR" altLang="pt-BR" b="1"/>
              <a:t> </a:t>
            </a:r>
            <a:r>
              <a:rPr lang="pt-BR" altLang="pt-BR" b="1" i="1"/>
              <a:t>b</a:t>
            </a:r>
            <a:r>
              <a:rPr lang="pt-BR" altLang="pt-BR" i="1"/>
              <a:t>  </a:t>
            </a:r>
            <a:r>
              <a:rPr lang="pt-BR" altLang="pt-BR"/>
              <a:t>e, portanto, é uma função linear.</a:t>
            </a:r>
          </a:p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/>
              <a:t>Um polinômio de grau 2 é da forma </a:t>
            </a:r>
          </a:p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r>
              <a:rPr lang="pt-BR" altLang="pt-BR" b="1" i="1"/>
              <a:t>P</a:t>
            </a:r>
            <a:r>
              <a:rPr lang="pt-BR" altLang="pt-BR" b="1"/>
              <a:t>(</a:t>
            </a:r>
            <a:r>
              <a:rPr lang="pt-BR" altLang="pt-BR" b="1" i="1"/>
              <a:t>x</a:t>
            </a:r>
            <a:r>
              <a:rPr lang="pt-BR" altLang="pt-BR" b="1"/>
              <a:t>) = </a:t>
            </a:r>
            <a:r>
              <a:rPr lang="pt-BR" altLang="pt-BR" b="1" i="1"/>
              <a:t>ax</a:t>
            </a:r>
            <a:r>
              <a:rPr lang="pt-BR" altLang="pt-BR" b="1" baseline="30000"/>
              <a:t>2</a:t>
            </a:r>
            <a:r>
              <a:rPr lang="pt-BR" altLang="pt-BR" b="1"/>
              <a:t> + </a:t>
            </a:r>
            <a:r>
              <a:rPr lang="pt-BR" altLang="pt-BR" b="1" i="1" err="1"/>
              <a:t>bx</a:t>
            </a:r>
            <a:r>
              <a:rPr lang="pt-BR" altLang="pt-BR" b="1" i="1"/>
              <a:t> +</a:t>
            </a:r>
            <a:r>
              <a:rPr lang="pt-BR" altLang="pt-BR" b="1"/>
              <a:t> </a:t>
            </a:r>
            <a:r>
              <a:rPr lang="pt-BR" altLang="pt-BR" b="1" i="1"/>
              <a:t>c</a:t>
            </a:r>
            <a:r>
              <a:rPr lang="pt-BR" altLang="pt-BR" i="1"/>
              <a:t>  </a:t>
            </a:r>
            <a:r>
              <a:rPr lang="pt-BR" altLang="pt-BR"/>
              <a:t>e é chamado função quadrática.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3000"/>
              <a:t>O gráfico de </a:t>
            </a:r>
            <a:r>
              <a:rPr lang="pt-BR" altLang="pt-BR" sz="3000" i="1"/>
              <a:t>P </a:t>
            </a:r>
            <a:r>
              <a:rPr lang="pt-BR" altLang="pt-BR" sz="3000"/>
              <a:t>é sempre uma parábola obtida por translações da parábola </a:t>
            </a:r>
            <a:r>
              <a:rPr lang="pt-BR" altLang="pt-BR" sz="3000" i="1"/>
              <a:t>y =</a:t>
            </a:r>
            <a:r>
              <a:rPr lang="pt-BR" altLang="pt-BR" sz="3000"/>
              <a:t> </a:t>
            </a:r>
            <a:r>
              <a:rPr lang="pt-BR" altLang="pt-BR" sz="3000" i="1"/>
              <a:t>ax</a:t>
            </a:r>
            <a:r>
              <a:rPr lang="pt-BR" altLang="pt-BR" sz="3000" baseline="30000"/>
              <a:t>2</a:t>
            </a:r>
            <a:r>
              <a:rPr lang="pt-BR" altLang="pt-BR" sz="3000"/>
              <a:t>, conforme veremos na próxima seção. 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1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3000"/>
              <a:t>A parábola abre-se para cima se </a:t>
            </a:r>
            <a:r>
              <a:rPr lang="pt-BR" altLang="pt-BR" sz="3000" i="1"/>
              <a:t>a &gt;</a:t>
            </a:r>
            <a:r>
              <a:rPr lang="pt-BR" altLang="pt-BR" sz="3000"/>
              <a:t> 0 e para baixo quando </a:t>
            </a:r>
            <a:r>
              <a:rPr lang="pt-BR" altLang="pt-BR" sz="3000" i="1"/>
              <a:t>a &lt;</a:t>
            </a:r>
            <a:r>
              <a:rPr lang="pt-BR" altLang="pt-BR" sz="3000"/>
              <a:t> 0.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494088"/>
            <a:ext cx="4602163" cy="2714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82675"/>
            <a:ext cx="8393112" cy="55165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3000"/>
              <a:t>Um polinômio de grau 3 tem a forma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3000"/>
          </a:p>
          <a:p>
            <a:pPr marL="0" indent="1588" defTabSz="247650">
              <a:buFontTx/>
              <a:buNone/>
              <a:tabLst/>
            </a:pPr>
            <a:r>
              <a:rPr lang="pt-BR" altLang="pt-BR" sz="3000" i="1"/>
              <a:t>P</a:t>
            </a:r>
            <a:r>
              <a:rPr lang="pt-BR" altLang="pt-BR" sz="3000"/>
              <a:t>(</a:t>
            </a:r>
            <a:r>
              <a:rPr lang="pt-BR" altLang="pt-BR" sz="3000" i="1"/>
              <a:t>x</a:t>
            </a:r>
            <a:r>
              <a:rPr lang="pt-BR" altLang="pt-BR" sz="3000"/>
              <a:t>) = </a:t>
            </a:r>
            <a:r>
              <a:rPr lang="pt-BR" altLang="pt-BR" sz="3000" i="1"/>
              <a:t>ax</a:t>
            </a:r>
            <a:r>
              <a:rPr lang="pt-BR" altLang="pt-BR" sz="3000" baseline="30000"/>
              <a:t>3</a:t>
            </a:r>
            <a:r>
              <a:rPr lang="pt-BR" altLang="pt-BR" sz="3000"/>
              <a:t> + </a:t>
            </a:r>
            <a:r>
              <a:rPr lang="pt-BR" altLang="pt-BR" sz="3000" i="1"/>
              <a:t>bx</a:t>
            </a:r>
            <a:r>
              <a:rPr lang="pt-BR" altLang="pt-BR" sz="3000" baseline="30000"/>
              <a:t>2</a:t>
            </a:r>
            <a:r>
              <a:rPr lang="pt-BR" altLang="pt-BR" sz="3000"/>
              <a:t> + </a:t>
            </a:r>
            <a:r>
              <a:rPr lang="pt-BR" altLang="pt-BR" sz="3000" i="1"/>
              <a:t>cx +</a:t>
            </a:r>
            <a:r>
              <a:rPr lang="pt-BR" altLang="pt-BR" sz="3000"/>
              <a:t> </a:t>
            </a:r>
            <a:r>
              <a:rPr lang="pt-BR" altLang="pt-BR" sz="3000" i="1"/>
              <a:t>d     			</a:t>
            </a:r>
            <a:r>
              <a:rPr lang="pt-BR" altLang="pt-BR" sz="3000"/>
              <a:t>(</a:t>
            </a:r>
            <a:r>
              <a:rPr lang="pt-BR" altLang="pt-BR" sz="3000" i="1"/>
              <a:t>a </a:t>
            </a:r>
            <a:r>
              <a:rPr lang="pt-BR" altLang="pt-BR" sz="3000" i="1">
                <a:cs typeface="Arial" charset="0"/>
              </a:rPr>
              <a:t>≠</a:t>
            </a:r>
            <a:r>
              <a:rPr lang="pt-BR" altLang="pt-BR" sz="3000"/>
              <a:t> 0)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3000"/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e é chamado </a:t>
            </a:r>
            <a:r>
              <a:rPr lang="pt-BR" altLang="pt-BR" sz="3000" b="1"/>
              <a:t>função cúbica</a:t>
            </a:r>
            <a:r>
              <a:rPr lang="pt-BR" altLang="pt-BR" sz="3000"/>
              <a:t>. 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 – grau 3</a:t>
            </a:r>
          </a:p>
        </p:txBody>
      </p:sp>
      <p:pic>
        <p:nvPicPr>
          <p:cNvPr id="535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238500"/>
            <a:ext cx="2973387" cy="2984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 sz="3000"/>
              <a:t>A figura mostra o gráfico de uma função cúbica na parte (a) e os gráficos de polinômios de grau 4 e 5 nas partes (b) e (c). Veremos adiante por que os gráficos têm esses aspectos.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  <p:pic>
        <p:nvPicPr>
          <p:cNvPr id="536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333750"/>
            <a:ext cx="8094662" cy="28940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3000"/>
              <a:t>Os polinômios são usados comumente para modelar diversas quantidades que ocorrem em ciências sociais e naturais.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800"/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Posteriormente explicaremos por que os economistas frequentemente usam um polinômio </a:t>
            </a:r>
            <a:r>
              <a:rPr lang="pt-BR" altLang="pt-BR" sz="3000" i="1"/>
              <a:t>P</a:t>
            </a:r>
            <a:r>
              <a:rPr lang="pt-BR" altLang="pt-BR" sz="3000"/>
              <a:t>(</a:t>
            </a:r>
            <a:r>
              <a:rPr lang="pt-BR" altLang="pt-BR" sz="3000" i="1"/>
              <a:t>x</a:t>
            </a:r>
            <a:r>
              <a:rPr lang="pt-BR" altLang="pt-BR" sz="3000"/>
              <a:t>) para representar o custo da produção de </a:t>
            </a:r>
            <a:r>
              <a:rPr lang="pt-BR" altLang="pt-BR" sz="3000" i="1"/>
              <a:t>x </a:t>
            </a:r>
            <a:r>
              <a:rPr lang="pt-BR" altLang="pt-BR" sz="3000"/>
              <a:t>unidades de um produto.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1800"/>
          </a:p>
          <a:p>
            <a:pPr marL="0" indent="1588" defTabSz="247650">
              <a:buFontTx/>
              <a:buNone/>
              <a:tabLst/>
            </a:pPr>
            <a:r>
              <a:rPr lang="pt-BR" altLang="pt-BR" sz="3000"/>
              <a:t>No exemplo a seguir vamos usar uma função quadrática para modelar a queda de uma bola.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 sz="3000"/>
              <a:t>Uma bola é solta a partir do posto de observação no topo da Torre CN, 450 m acima do chão, e sua altura </a:t>
            </a:r>
            <a:r>
              <a:rPr lang="pt-BR" altLang="pt-BR" sz="3000" i="1"/>
              <a:t>h </a:t>
            </a:r>
            <a:r>
              <a:rPr lang="pt-BR" altLang="pt-BR" sz="3000"/>
              <a:t>acima do solo é registrada em intervalos de 1 segundo na tabela.</a:t>
            </a:r>
            <a:r>
              <a:rPr lang="pt-BR" altLang="pt-BR"/>
              <a:t>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884238" lvl="1" indent="-457200" defTabSz="247650">
              <a:lnSpc>
                <a:spcPct val="90000"/>
              </a:lnSpc>
              <a:tabLst/>
            </a:pPr>
            <a:r>
              <a:rPr lang="pt-BR" altLang="pt-BR" sz="2400"/>
              <a:t>Encontre um modelo para 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r>
              <a:rPr lang="pt-BR" altLang="pt-BR" sz="2400"/>
              <a:t>	ajustar os dados e use-o 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r>
              <a:rPr lang="pt-BR" altLang="pt-BR" sz="2400"/>
              <a:t>	para predizer o tempo 	após</a:t>
            </a:r>
          </a:p>
          <a:p>
            <a:pPr marL="884238" lvl="1" indent="-457200" defTabSz="247650">
              <a:lnSpc>
                <a:spcPct val="90000"/>
              </a:lnSpc>
              <a:buFont typeface="Wingdings" pitchFamily="2" charset="2"/>
              <a:buNone/>
              <a:tabLst/>
            </a:pPr>
            <a:r>
              <a:rPr lang="pt-BR" altLang="pt-BR" sz="2400"/>
              <a:t>	o qual a bola atinge o chão.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					     EXEMPLO 4</a:t>
            </a:r>
          </a:p>
        </p:txBody>
      </p:sp>
      <p:pic>
        <p:nvPicPr>
          <p:cNvPr id="538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3289300"/>
            <a:ext cx="2989263" cy="2970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963613"/>
            <a:ext cx="8656637" cy="58943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sz="3000"/>
              <a:t>Dado um problema do mundo real, nossa primeira tarefa é formular um  modelo matemático por meio da identificação e especificação das variáveis dependentes e independentes e da formulação de hipóteses que simplifiquem o fenômeno o suficiente, tornando-o matematicamente tratável.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1</a:t>
            </a:r>
          </a:p>
        </p:txBody>
      </p:sp>
      <p:pic>
        <p:nvPicPr>
          <p:cNvPr id="4966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997450"/>
            <a:ext cx="6184900" cy="1128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884238" lvl="1" indent="-457200" defTabSz="247650">
              <a:lnSpc>
                <a:spcPct val="110000"/>
              </a:lnSpc>
              <a:tabLst/>
            </a:pPr>
            <a:r>
              <a:rPr lang="pt-BR" altLang="pt-BR" sz="2400"/>
              <a:t>Vamos fazer um diagrama de dispersão e observar que um modelo linear não é apropriado. </a:t>
            </a:r>
          </a:p>
          <a:p>
            <a:pPr marL="884238" lvl="1" indent="-457200" defTabSz="247650">
              <a:lnSpc>
                <a:spcPct val="110000"/>
              </a:lnSpc>
              <a:tabLst/>
            </a:pPr>
            <a:endParaRPr lang="pt-BR" altLang="pt-BR" sz="1000"/>
          </a:p>
          <a:p>
            <a:pPr marL="884238" lvl="1" indent="-457200" defTabSz="247650">
              <a:lnSpc>
                <a:spcPct val="110000"/>
              </a:lnSpc>
              <a:tabLst/>
            </a:pPr>
            <a:r>
              <a:rPr lang="pt-BR" altLang="pt-BR" sz="2400"/>
              <a:t>Parece que os pontos podem estar sobre uma parábola; assim, vamos tentar um modelo quadrático.</a:t>
            </a:r>
          </a:p>
          <a:p>
            <a:pPr marL="0" indent="1588" defTabSz="247650">
              <a:lnSpc>
                <a:spcPct val="130000"/>
              </a:lnSpc>
              <a:buFontTx/>
              <a:buNone/>
              <a:tabLst/>
            </a:pPr>
            <a:endParaRPr lang="pt-BR" altLang="pt-BR" sz="2800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					     EXEMPLO 4</a:t>
            </a:r>
          </a:p>
        </p:txBody>
      </p:sp>
      <p:pic>
        <p:nvPicPr>
          <p:cNvPr id="539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287713"/>
            <a:ext cx="2811463" cy="279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9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08350"/>
            <a:ext cx="4640263" cy="2779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Usando uma calculadora gráfica ou um programa que usa o método dos mínimos quadrados, obtemos o seguinte modelo quadrático: </a:t>
            </a:r>
            <a:r>
              <a:rPr lang="pt-BR" altLang="pt-BR" i="1"/>
              <a:t>h(t) =</a:t>
            </a:r>
            <a:r>
              <a:rPr lang="pt-BR" altLang="pt-BR"/>
              <a:t> 449,36 + 0,96</a:t>
            </a:r>
            <a:r>
              <a:rPr lang="pt-BR" altLang="pt-BR" i="1"/>
              <a:t>t </a:t>
            </a:r>
            <a:r>
              <a:rPr lang="pt-BR" altLang="pt-BR"/>
              <a:t> 4,90</a:t>
            </a:r>
            <a:r>
              <a:rPr lang="pt-BR" altLang="pt-BR" i="1"/>
              <a:t>t</a:t>
            </a:r>
            <a:r>
              <a:rPr lang="pt-BR" altLang="pt-BR" baseline="30000"/>
              <a:t>2</a:t>
            </a:r>
          </a:p>
          <a:p>
            <a:pPr marL="0" indent="1588" algn="ctr" defTabSz="247650">
              <a:lnSpc>
                <a:spcPct val="110000"/>
              </a:lnSpc>
              <a:buFontTx/>
              <a:buNone/>
              <a:tabLst/>
            </a:pPr>
            <a:endParaRPr lang="pt-BR" altLang="pt-BR" baseline="30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Então, fizemos um 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gráfico da Equação 3 a 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partir dos pontos dados.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					     Equação 3</a:t>
            </a:r>
          </a:p>
        </p:txBody>
      </p:sp>
      <p:pic>
        <p:nvPicPr>
          <p:cNvPr id="540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3454400"/>
            <a:ext cx="3695700" cy="2792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31875"/>
            <a:ext cx="8393112" cy="5516563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O modelo quadrático é adequado.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A bola atinge o chão quando </a:t>
            </a:r>
            <a:r>
              <a:rPr lang="pt-BR" altLang="pt-BR" i="1"/>
              <a:t>h =</a:t>
            </a:r>
            <a:r>
              <a:rPr lang="pt-BR" altLang="pt-BR"/>
              <a:t> 0, e assim resolvemos a equação quadrática </a:t>
            </a:r>
            <a:r>
              <a:rPr lang="en-US" altLang="pt-BR"/>
              <a:t>-4,90</a:t>
            </a:r>
            <a:r>
              <a:rPr lang="en-US" altLang="pt-BR" i="1"/>
              <a:t>t</a:t>
            </a:r>
            <a:r>
              <a:rPr lang="en-US" altLang="pt-BR" baseline="30000"/>
              <a:t>2 </a:t>
            </a:r>
            <a:r>
              <a:rPr lang="en-US" altLang="pt-BR"/>
              <a:t>+ 0,96</a:t>
            </a:r>
            <a:r>
              <a:rPr lang="en-US" altLang="pt-BR" i="1"/>
              <a:t>t </a:t>
            </a:r>
            <a:r>
              <a:rPr lang="en-US" altLang="pt-BR"/>
              <a:t>+ 449,36 = 0.</a:t>
            </a:r>
          </a:p>
          <a:p>
            <a:pPr marL="0" indent="1588" defTabSz="247650">
              <a:buFontTx/>
              <a:buNone/>
              <a:tabLst/>
            </a:pPr>
            <a:endParaRPr lang="pt-BR" altLang="pt-BR"/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					     EXEMPLO 4</a:t>
            </a:r>
          </a:p>
        </p:txBody>
      </p:sp>
      <p:pic>
        <p:nvPicPr>
          <p:cNvPr id="541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3454400"/>
            <a:ext cx="3695700" cy="2792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006475"/>
            <a:ext cx="8323262" cy="5402263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A fórmula quadrática fornece</a:t>
            </a:r>
          </a:p>
          <a:p>
            <a:pPr marL="0" indent="1588" defTabSz="247650">
              <a:buFontTx/>
              <a:buNone/>
              <a:tabLst/>
            </a:pPr>
            <a:endParaRPr lang="pt-BR" altLang="pt-BR"/>
          </a:p>
          <a:p>
            <a:pPr marL="0" indent="1588" defTabSz="247650">
              <a:buFontTx/>
              <a:buNone/>
              <a:tabLst/>
            </a:pPr>
            <a:endParaRPr lang="pt-BR" altLang="pt-BR"/>
          </a:p>
          <a:p>
            <a:pPr marL="0" indent="1588" defTabSz="247650">
              <a:buFontTx/>
              <a:buNone/>
              <a:tabLst/>
            </a:pPr>
            <a:endParaRPr lang="pt-BR" altLang="pt-BR"/>
          </a:p>
          <a:p>
            <a:pPr marL="884238" lvl="1" indent="-457200" defTabSz="247650">
              <a:tabLst/>
            </a:pPr>
            <a:r>
              <a:rPr lang="pt-BR" altLang="pt-BR" sz="2400"/>
              <a:t>A raiz positiva é </a:t>
            </a:r>
            <a:r>
              <a:rPr lang="pt-BR" altLang="pt-BR" sz="2400" i="1"/>
              <a:t>t </a:t>
            </a:r>
            <a:r>
              <a:rPr lang="pt-BR" altLang="pt-BR" sz="2400"/>
              <a:t>   9,67; </a:t>
            </a:r>
          </a:p>
          <a:p>
            <a:pPr marL="884238" lvl="1" indent="-457200" defTabSz="247650">
              <a:tabLst/>
            </a:pPr>
            <a:endParaRPr lang="pt-BR" altLang="pt-BR" sz="1000"/>
          </a:p>
          <a:p>
            <a:pPr marL="884238" lvl="1" indent="-457200" defTabSz="247650">
              <a:tabLst/>
            </a:pPr>
            <a:r>
              <a:rPr lang="pt-BR" altLang="pt-BR" sz="2400"/>
              <a:t>Dessa forma, predizemos </a:t>
            </a:r>
          </a:p>
          <a:p>
            <a:pPr marL="884238" lvl="1" indent="-457200" defTabSz="247650">
              <a:buFont typeface="Wingdings" pitchFamily="2" charset="2"/>
              <a:buNone/>
              <a:tabLst/>
            </a:pPr>
            <a:r>
              <a:rPr lang="pt-BR" altLang="pt-BR" sz="2400"/>
              <a:t>	que a bola vai atingir o </a:t>
            </a:r>
          </a:p>
          <a:p>
            <a:pPr marL="884238" lvl="1" indent="-457200" defTabSz="247650">
              <a:buFont typeface="Wingdings" pitchFamily="2" charset="2"/>
              <a:buNone/>
              <a:tabLst/>
            </a:pPr>
            <a:r>
              <a:rPr lang="pt-BR" altLang="pt-BR" sz="2400"/>
              <a:t>	chão após 9,7 segundos.</a:t>
            </a:r>
            <a:endParaRPr lang="en-US" altLang="pt-BR" sz="2400"/>
          </a:p>
          <a:p>
            <a:pPr marL="0" indent="1588" defTabSz="247650">
              <a:buFontTx/>
              <a:buNone/>
              <a:tabLst/>
            </a:pPr>
            <a:endParaRPr lang="pt-BR" altLang="pt-BR" sz="2400"/>
          </a:p>
        </p:txBody>
      </p:sp>
      <p:graphicFrame>
        <p:nvGraphicFramePr>
          <p:cNvPr id="54273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06067372"/>
              </p:ext>
            </p:extLst>
          </p:nvPr>
        </p:nvGraphicFramePr>
        <p:xfrm>
          <a:off x="3874186" y="3182475"/>
          <a:ext cx="33972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3" imgW="507960" imgH="177480" progId="Equation.DSMT4">
                  <p:embed/>
                </p:oleObj>
              </mc:Choice>
              <mc:Fallback>
                <p:oleObj name="Equation" r:id="rId3" imgW="507960" imgH="177480" progId="Equation.DSMT4">
                  <p:embed/>
                  <p:pic>
                    <p:nvPicPr>
                      <p:cNvPr id="542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109" r="57257" b="-13637"/>
                      <a:stretch>
                        <a:fillRect/>
                      </a:stretch>
                    </p:blipFill>
                    <p:spPr bwMode="auto">
                      <a:xfrm>
                        <a:off x="3874186" y="3182475"/>
                        <a:ext cx="339725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POLINÔMIO					     EXEMPLO 4</a:t>
            </a:r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3454400"/>
            <a:ext cx="3695700" cy="2792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2738" name="Group 18"/>
          <p:cNvGrpSpPr>
            <a:grpSpLocks/>
          </p:cNvGrpSpPr>
          <p:nvPr/>
        </p:nvGrpSpPr>
        <p:grpSpPr bwMode="auto">
          <a:xfrm>
            <a:off x="1431925" y="1831975"/>
            <a:ext cx="6299200" cy="1212850"/>
            <a:chOff x="902" y="1154"/>
            <a:chExt cx="3968" cy="764"/>
          </a:xfrm>
        </p:grpSpPr>
        <p:graphicFrame>
          <p:nvGraphicFramePr>
            <p:cNvPr id="542725" name="Object 5"/>
            <p:cNvGraphicFramePr>
              <a:graphicFrameLocks noChangeAspect="1"/>
            </p:cNvGraphicFramePr>
            <p:nvPr/>
          </p:nvGraphicFramePr>
          <p:xfrm>
            <a:off x="902" y="1154"/>
            <a:ext cx="3968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8" name="Equation" r:id="rId6" imgW="2501640" imgH="482400" progId="Equation.DSMT4">
                    <p:embed/>
                  </p:oleObj>
                </mc:Choice>
                <mc:Fallback>
                  <p:oleObj name="Equation" r:id="rId6" imgW="2501640" imgH="482400" progId="Equation.DSMT4">
                    <p:embed/>
                    <p:pic>
                      <p:nvPicPr>
                        <p:cNvPr id="542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154"/>
                          <a:ext cx="3968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28" name="Text Box 8"/>
            <p:cNvSpPr txBox="1">
              <a:spLocks noChangeAspect="1" noChangeArrowheads="1"/>
            </p:cNvSpPr>
            <p:nvPr/>
          </p:nvSpPr>
          <p:spPr bwMode="auto">
            <a:xfrm>
              <a:off x="1467" y="1196"/>
              <a:ext cx="2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542729" name="Text Box 9"/>
            <p:cNvSpPr txBox="1">
              <a:spLocks noChangeAspect="1" noChangeArrowheads="1"/>
            </p:cNvSpPr>
            <p:nvPr/>
          </p:nvSpPr>
          <p:spPr bwMode="auto">
            <a:xfrm>
              <a:off x="2351" y="1196"/>
              <a:ext cx="2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542730" name="Text Box 10"/>
            <p:cNvSpPr txBox="1">
              <a:spLocks noChangeAspect="1" noChangeArrowheads="1"/>
            </p:cNvSpPr>
            <p:nvPr/>
          </p:nvSpPr>
          <p:spPr bwMode="auto">
            <a:xfrm>
              <a:off x="3512" y="1196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542731" name="Text Box 11"/>
            <p:cNvSpPr txBox="1">
              <a:spLocks noChangeAspect="1" noChangeArrowheads="1"/>
            </p:cNvSpPr>
            <p:nvPr/>
          </p:nvSpPr>
          <p:spPr bwMode="auto">
            <a:xfrm>
              <a:off x="3024" y="1549"/>
              <a:ext cx="2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542732" name="Text Box 12"/>
            <p:cNvSpPr txBox="1">
              <a:spLocks noChangeAspect="1" noChangeArrowheads="1"/>
            </p:cNvSpPr>
            <p:nvPr/>
          </p:nvSpPr>
          <p:spPr bwMode="auto">
            <a:xfrm>
              <a:off x="4341" y="1196"/>
              <a:ext cx="2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solidFill>
                    <a:schemeClr val="bg1"/>
                  </a:solidFill>
                </a:rPr>
                <a:t>,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5794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23262" cy="5402263"/>
              </a:xfrm>
            </p:spPr>
            <p:txBody>
              <a:bodyPr/>
              <a:lstStyle/>
              <a:p>
                <a:pPr marL="0" indent="1588" defTabSz="247650">
                  <a:lnSpc>
                    <a:spcPct val="130000"/>
                  </a:lnSpc>
                  <a:buFontTx/>
                  <a:buNone/>
                  <a:tabLst/>
                </a:pPr>
                <a:r>
                  <a:rPr lang="pt-BR" altLang="pt-BR"/>
                  <a:t>Uma função da forma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alt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altLang="pt-BR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pt-BR" altLang="pt-BR"/>
                  <a:t> onde </a:t>
                </a:r>
                <a:r>
                  <a:rPr lang="pt-BR" altLang="pt-BR" i="1"/>
                  <a:t>a </a:t>
                </a:r>
                <a:r>
                  <a:rPr lang="pt-BR" altLang="pt-BR"/>
                  <a:t>é uma constante, é chamada </a:t>
                </a:r>
                <a:r>
                  <a:rPr lang="pt-BR" altLang="pt-BR" b="1"/>
                  <a:t>função potência</a:t>
                </a:r>
                <a:r>
                  <a:rPr lang="pt-BR" altLang="pt-BR"/>
                  <a:t>.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/>
              </a:p>
              <a:p>
                <a:pPr marL="884238" lvl="1" indent="-457200" defTabSz="247650">
                  <a:tabLst/>
                </a:pPr>
                <a:r>
                  <a:rPr lang="pt-BR" altLang="pt-BR"/>
                  <a:t>Vamos considerar alguns casos.</a:t>
                </a:r>
              </a:p>
            </p:txBody>
          </p:sp>
        </mc:Choice>
        <mc:Fallback>
          <p:sp>
            <p:nvSpPr>
              <p:cNvPr id="54579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23262" cy="5402263"/>
              </a:xfrm>
              <a:blipFill>
                <a:blip r:embed="rId2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POTÊNCIAS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681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23262" cy="5402263"/>
              </a:xfrm>
            </p:spPr>
            <p:txBody>
              <a:bodyPr/>
              <a:lstStyle/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b="1">
                    <a:solidFill>
                      <a:srgbClr val="FFC000"/>
                    </a:solidFill>
                  </a:rPr>
                  <a:t>(i) </a:t>
                </a:r>
                <a:r>
                  <a:rPr lang="pt-BR" altLang="pt-BR" b="1" i="1"/>
                  <a:t>a =</a:t>
                </a:r>
                <a:r>
                  <a:rPr lang="pt-BR" altLang="pt-BR"/>
                  <a:t> </a:t>
                </a:r>
                <a:r>
                  <a:rPr lang="pt-BR" altLang="pt-BR" b="1" i="1"/>
                  <a:t>n</a:t>
                </a:r>
                <a:r>
                  <a:rPr lang="pt-BR" altLang="pt-BR" b="1"/>
                  <a:t>, onde </a:t>
                </a:r>
                <a:r>
                  <a:rPr lang="pt-BR" altLang="pt-BR" b="1" i="1"/>
                  <a:t>n </a:t>
                </a:r>
                <a:r>
                  <a:rPr lang="pt-BR" altLang="pt-BR" b="1"/>
                  <a:t>é um inteiro positivo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 sz="2000" b="1"/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/>
                  <a:t>Os gráficos de </a:t>
                </a:r>
                <a14:m>
                  <m:oMath xmlns:m="http://schemas.openxmlformats.org/officeDocument/2006/math">
                    <m:r>
                      <a:rPr lang="pt-BR" alt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alt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alt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altLang="pt-BR"/>
                  <a:t> para </a:t>
                </a:r>
                <a:r>
                  <a:rPr lang="pt-BR" altLang="pt-BR" i="1"/>
                  <a:t>n =</a:t>
                </a:r>
                <a:r>
                  <a:rPr lang="pt-BR" altLang="pt-BR"/>
                  <a:t> 1, 2, 3, 4 e 5 estão na figura abaixo. 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 sz="2000"/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/>
                  <a:t>Esses são polinômios com um só termo. </a:t>
                </a:r>
              </a:p>
            </p:txBody>
          </p:sp>
        </mc:Choice>
        <mc:Fallback>
          <p:sp>
            <p:nvSpPr>
              <p:cNvPr id="546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23262" cy="5402263"/>
              </a:xfrm>
              <a:blipFill>
                <a:blip r:embed="rId2"/>
                <a:stretch>
                  <a:fillRect l="-1099" t="-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1</a:t>
            </a:r>
          </a:p>
        </p:txBody>
      </p:sp>
      <p:pic>
        <p:nvPicPr>
          <p:cNvPr id="546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224338"/>
            <a:ext cx="8631237" cy="1946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006475"/>
            <a:ext cx="8323262" cy="54022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sz="3600"/>
              <a:t>Já conhecíamos os gráficos de </a:t>
            </a:r>
            <a:r>
              <a:rPr lang="pt-BR" altLang="pt-BR" sz="3600" i="1"/>
              <a:t>y =</a:t>
            </a:r>
            <a:r>
              <a:rPr lang="pt-BR" altLang="pt-BR" sz="3600"/>
              <a:t> </a:t>
            </a:r>
            <a:r>
              <a:rPr lang="pt-BR" altLang="pt-BR" sz="3600" i="1"/>
              <a:t>x </a:t>
            </a:r>
            <a:r>
              <a:rPr lang="pt-BR" altLang="pt-BR" sz="3600"/>
              <a:t>(uma reta passando pela origem, com inclinação 1) e </a:t>
            </a:r>
            <a:r>
              <a:rPr lang="pt-BR" altLang="pt-BR" sz="3600" i="1"/>
              <a:t>y =</a:t>
            </a:r>
            <a:r>
              <a:rPr lang="pt-BR" altLang="pt-BR" sz="3600"/>
              <a:t> </a:t>
            </a:r>
            <a:r>
              <a:rPr lang="pt-BR" altLang="pt-BR" sz="3600" i="1"/>
              <a:t>x</a:t>
            </a:r>
            <a:r>
              <a:rPr lang="pt-BR" altLang="pt-BR" sz="3600" baseline="30000"/>
              <a:t>2</a:t>
            </a:r>
            <a:r>
              <a:rPr lang="pt-BR" altLang="pt-BR" sz="3600"/>
              <a:t> (uma parábola)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1</a:t>
            </a:r>
          </a:p>
        </p:txBody>
      </p:sp>
      <p:pic>
        <p:nvPicPr>
          <p:cNvPr id="547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224338"/>
            <a:ext cx="8631237" cy="1946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886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85788" y="1006475"/>
                <a:ext cx="8558212" cy="5402263"/>
              </a:xfrm>
            </p:spPr>
            <p:txBody>
              <a:bodyPr/>
              <a:lstStyle/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600"/>
                  <a:t>A forma geral do gráfico de </a:t>
                </a:r>
                <a14:m>
                  <m:oMath xmlns:m="http://schemas.openxmlformats.org/officeDocument/2006/math">
                    <m:r>
                      <a:rPr lang="pt-BR" altLang="pt-BR" sz="3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altLang="pt-B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3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altLang="pt-BR" sz="3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altLang="pt-BR" sz="3600" i="1"/>
                  <a:t> d</a:t>
                </a:r>
                <a:r>
                  <a:rPr lang="pt-BR" altLang="pt-BR" sz="3600"/>
                  <a:t>epende de </a:t>
                </a:r>
                <a:r>
                  <a:rPr lang="pt-BR" altLang="pt-BR" sz="3600" i="1"/>
                  <a:t>n </a:t>
                </a:r>
                <a:r>
                  <a:rPr lang="pt-BR" altLang="pt-BR" sz="3600"/>
                  <a:t>ser par ou ímpar. </a:t>
                </a:r>
              </a:p>
              <a:p>
                <a:pPr marL="0" indent="1588" defTabSz="247650">
                  <a:buFontTx/>
                  <a:buNone/>
                  <a:tabLst/>
                </a:pPr>
                <a:endParaRPr lang="pt-BR" altLang="pt-BR" sz="2000"/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600"/>
                  <a:t>Se </a:t>
                </a:r>
                <a:r>
                  <a:rPr lang="pt-BR" altLang="pt-BR" sz="3600" i="1"/>
                  <a:t>n </a:t>
                </a:r>
                <a:r>
                  <a:rPr lang="pt-BR" altLang="pt-BR" sz="3600"/>
                  <a:t>for par, então </a:t>
                </a:r>
              </a:p>
              <a:p>
                <a:pPr marL="0" indent="1588" defTabSz="247650"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pt-BR" altLang="pt-BR" sz="3600" b="0" i="1" smtClean="0">
                        <a:latin typeface="Cambria Math"/>
                      </a:rPr>
                      <m:t>𝑓</m:t>
                    </m:r>
                    <m:r>
                      <a:rPr lang="pt-BR" altLang="pt-BR" sz="3600" b="0" i="1" smtClean="0">
                        <a:latin typeface="Cambria Math"/>
                      </a:rPr>
                      <m:t>(</m:t>
                    </m:r>
                    <m:r>
                      <a:rPr lang="pt-BR" altLang="pt-BR" sz="3600" b="0" i="1" smtClean="0">
                        <a:latin typeface="Cambria Math"/>
                      </a:rPr>
                      <m:t>𝑥</m:t>
                    </m:r>
                    <m:r>
                      <a:rPr lang="pt-BR" altLang="pt-BR" sz="3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altLang="pt-BR" sz="3600" i="1"/>
                  <a:t> </a:t>
                </a:r>
                <a:r>
                  <a:rPr lang="pt-BR" altLang="pt-BR" sz="3600"/>
                  <a:t>será uma </a:t>
                </a:r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600"/>
                  <a:t>função par e seu </a:t>
                </a:r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600"/>
                  <a:t>gráfico é similar ao </a:t>
                </a:r>
              </a:p>
              <a:p>
                <a:pPr marL="0" indent="1588" defTabSz="247650">
                  <a:buFontTx/>
                  <a:buNone/>
                  <a:tabLst/>
                </a:pPr>
                <a:r>
                  <a:rPr lang="pt-BR" altLang="pt-BR" sz="3600"/>
                  <a:t>da parábola y</a:t>
                </a:r>
                <a:r>
                  <a:rPr lang="pt-BR" altLang="pt-BR" sz="3600" i="1"/>
                  <a:t> =</a:t>
                </a:r>
                <a:r>
                  <a:rPr lang="pt-BR" altLang="pt-BR" sz="3600"/>
                  <a:t> </a:t>
                </a:r>
                <a:r>
                  <a:rPr lang="pt-BR" altLang="pt-BR" sz="3600" i="1"/>
                  <a:t>x</a:t>
                </a:r>
                <a:r>
                  <a:rPr lang="pt-BR" altLang="pt-BR" sz="3600" baseline="30000"/>
                  <a:t>2</a:t>
                </a:r>
              </a:p>
            </p:txBody>
          </p:sp>
        </mc:Choice>
        <mc:Fallback>
          <p:sp>
            <p:nvSpPr>
              <p:cNvPr id="5488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85788" y="1006475"/>
                <a:ext cx="8558212" cy="5402263"/>
              </a:xfrm>
              <a:blipFill>
                <a:blip r:embed="rId2"/>
                <a:stretch>
                  <a:fillRect l="-2137" t="-1693" b="-53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1</a:t>
            </a:r>
          </a:p>
        </p:txBody>
      </p:sp>
      <p:pic>
        <p:nvPicPr>
          <p:cNvPr id="548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3297238"/>
            <a:ext cx="3648075" cy="2955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006475"/>
            <a:ext cx="8558212" cy="5402263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sz="3600"/>
              <a:t>Se </a:t>
            </a:r>
            <a:r>
              <a:rPr lang="pt-BR" altLang="pt-BR" sz="3600" i="1"/>
              <a:t>n </a:t>
            </a:r>
            <a:r>
              <a:rPr lang="pt-BR" altLang="pt-BR" sz="3600"/>
              <a:t>for ímpar, então </a:t>
            </a:r>
            <a:r>
              <a:rPr lang="pt-BR" altLang="pt-BR" sz="3600" i="1"/>
              <a:t>f </a:t>
            </a:r>
            <a:r>
              <a:rPr lang="pt-BR" altLang="pt-BR" sz="3600"/>
              <a:t>(</a:t>
            </a:r>
            <a:r>
              <a:rPr lang="pt-BR" altLang="pt-BR" sz="3600" i="1"/>
              <a:t>x</a:t>
            </a:r>
            <a:r>
              <a:rPr lang="pt-BR" altLang="pt-BR" sz="3600"/>
              <a:t>) = </a:t>
            </a:r>
            <a:r>
              <a:rPr lang="pt-BR" altLang="pt-BR" sz="3600" i="1"/>
              <a:t>x</a:t>
            </a:r>
            <a:r>
              <a:rPr lang="pt-BR" altLang="pt-BR" sz="3600" i="1" baseline="30000"/>
              <a:t>n</a:t>
            </a:r>
            <a:r>
              <a:rPr lang="pt-BR" altLang="pt-BR" sz="3600" i="1"/>
              <a:t> </a:t>
            </a:r>
            <a:r>
              <a:rPr lang="pt-BR" altLang="pt-BR" sz="3600"/>
              <a:t>será uma função ímpar e seu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sz="3600"/>
              <a:t>gráfico é similar ao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 sz="3600"/>
              <a:t>de </a:t>
            </a:r>
            <a:r>
              <a:rPr lang="pt-BR" altLang="pt-BR" sz="3600" i="1"/>
              <a:t>y =</a:t>
            </a:r>
            <a:r>
              <a:rPr lang="pt-BR" altLang="pt-BR" sz="3600"/>
              <a:t> </a:t>
            </a:r>
            <a:r>
              <a:rPr lang="pt-BR" altLang="pt-BR" sz="3600" i="1"/>
              <a:t>x</a:t>
            </a:r>
            <a:r>
              <a:rPr lang="pt-BR" altLang="pt-BR" sz="3600" baseline="30000"/>
              <a:t>3</a:t>
            </a:r>
            <a:r>
              <a:rPr lang="pt-BR" altLang="pt-BR" sz="3600"/>
              <a:t>.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1</a:t>
            </a:r>
          </a:p>
        </p:txBody>
      </p:sp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2192338"/>
            <a:ext cx="3648075" cy="404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5193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67712" cy="5402263"/>
              </a:xfrm>
            </p:spPr>
            <p:txBody>
              <a:bodyPr/>
              <a:lstStyle/>
              <a:p>
                <a:pPr marL="884238" lvl="1" indent="-457200" defTabSz="247650">
                  <a:tabLst/>
                </a:pPr>
                <a:r>
                  <a:rPr lang="pt-BR" altLang="pt-BR" sz="2600"/>
                  <a:t>Observe na figura que à medida que </a:t>
                </a:r>
                <a:r>
                  <a:rPr lang="pt-BR" altLang="pt-BR" sz="2600" i="1"/>
                  <a:t>n </a:t>
                </a:r>
                <a:r>
                  <a:rPr lang="pt-BR" altLang="pt-BR" sz="2600"/>
                  <a:t>cresce, o gráfico de </a:t>
                </a:r>
                <a14:m>
                  <m:oMath xmlns:m="http://schemas.openxmlformats.org/officeDocument/2006/math">
                    <m:r>
                      <a:rPr lang="pt-BR" altLang="pt-BR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altLang="pt-BR" sz="2600" i="1"/>
                  <a:t> </a:t>
                </a:r>
                <a:r>
                  <a:rPr lang="pt-BR" altLang="pt-BR" sz="2600"/>
                  <a:t>torna-se mais achatado quando próximo de zero e mais inclinado quando </a:t>
                </a:r>
                <a:r>
                  <a:rPr lang="pt-BR" altLang="pt-BR" sz="2600">
                    <a:sym typeface="Symbol" pitchFamily="18" charset="2"/>
                  </a:rPr>
                  <a:t></a:t>
                </a:r>
                <a:r>
                  <a:rPr lang="pt-BR" altLang="pt-BR" sz="2600" i="1"/>
                  <a:t>x</a:t>
                </a:r>
                <a:r>
                  <a:rPr lang="pt-BR" altLang="pt-BR" sz="2600">
                    <a:sym typeface="Symbol" pitchFamily="18" charset="2"/>
                  </a:rPr>
                  <a:t></a:t>
                </a:r>
                <a:r>
                  <a:rPr lang="pt-BR" altLang="pt-BR" sz="2600"/>
                  <a:t> </a:t>
                </a:r>
                <a:r>
                  <a:rPr lang="pt-BR" altLang="pt-BR" sz="2600">
                    <a:cs typeface="Arial" charset="0"/>
                  </a:rPr>
                  <a:t>≥</a:t>
                </a:r>
                <a:r>
                  <a:rPr lang="pt-BR" altLang="pt-BR" sz="2600"/>
                  <a:t> 1.</a:t>
                </a:r>
              </a:p>
              <a:p>
                <a:pPr marL="884238" lvl="1" indent="-457200" defTabSz="247650">
                  <a:tabLst/>
                </a:pPr>
                <a:r>
                  <a:rPr lang="pt-BR" altLang="pt-BR" sz="500"/>
                  <a:t> </a:t>
                </a:r>
              </a:p>
              <a:p>
                <a:pPr marL="884238" lvl="1" indent="-457200" defTabSz="247650">
                  <a:tabLst/>
                </a:pPr>
                <a:r>
                  <a:rPr lang="pt-BR" altLang="pt-BR" sz="2600"/>
                  <a:t>Se </a:t>
                </a:r>
                <a:r>
                  <a:rPr lang="pt-BR" altLang="pt-BR" sz="2600" i="1"/>
                  <a:t>x </a:t>
                </a:r>
                <a:r>
                  <a:rPr lang="pt-BR" altLang="pt-BR" sz="2600"/>
                  <a:t>for pequeno, então </a:t>
                </a:r>
                <a:r>
                  <a:rPr lang="pt-BR" altLang="pt-BR" sz="2600" i="1"/>
                  <a:t>x</a:t>
                </a:r>
                <a:r>
                  <a:rPr lang="pt-BR" altLang="pt-BR" sz="2600" baseline="30000"/>
                  <a:t>2</a:t>
                </a:r>
                <a:r>
                  <a:rPr lang="pt-BR" altLang="pt-BR" sz="2600"/>
                  <a:t> é menor; </a:t>
                </a:r>
                <a:r>
                  <a:rPr lang="pt-BR" altLang="pt-BR" sz="2600" i="1"/>
                  <a:t>x</a:t>
                </a:r>
                <a:r>
                  <a:rPr lang="pt-BR" altLang="pt-BR" sz="2600" baseline="30000"/>
                  <a:t>3</a:t>
                </a:r>
                <a:r>
                  <a:rPr lang="pt-BR" altLang="pt-BR" sz="2600"/>
                  <a:t> será ainda menor; e </a:t>
                </a:r>
                <a:r>
                  <a:rPr lang="pt-BR" altLang="pt-BR" sz="2600" i="1"/>
                  <a:t>x</a:t>
                </a:r>
                <a:r>
                  <a:rPr lang="pt-BR" altLang="pt-BR" sz="2600" baseline="30000"/>
                  <a:t>4</a:t>
                </a:r>
                <a:r>
                  <a:rPr lang="pt-BR" altLang="pt-BR" sz="2600"/>
                  <a:t> será muito menor, e assim por diante.</a:t>
                </a:r>
              </a:p>
            </p:txBody>
          </p:sp>
        </mc:Choice>
        <mc:Fallback>
          <p:sp>
            <p:nvSpPr>
              <p:cNvPr id="551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85788" y="1006475"/>
                <a:ext cx="8367712" cy="5402263"/>
              </a:xfrm>
              <a:blipFill>
                <a:blip r:embed="rId2"/>
                <a:stretch>
                  <a:fillRect t="-1016" r="-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1</a:t>
            </a:r>
          </a:p>
        </p:txBody>
      </p:sp>
      <p:pic>
        <p:nvPicPr>
          <p:cNvPr id="55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1"/>
          <a:stretch>
            <a:fillRect/>
          </a:stretch>
        </p:blipFill>
        <p:spPr bwMode="auto">
          <a:xfrm>
            <a:off x="6011863" y="3679825"/>
            <a:ext cx="2454275" cy="2592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1"/>
          <a:stretch>
            <a:fillRect/>
          </a:stretch>
        </p:blipFill>
        <p:spPr bwMode="auto">
          <a:xfrm>
            <a:off x="1830388" y="3681413"/>
            <a:ext cx="2381250" cy="259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52513"/>
            <a:ext cx="8478837" cy="5894387"/>
          </a:xfrm>
        </p:spPr>
        <p:txBody>
          <a:bodyPr/>
          <a:lstStyle/>
          <a:p>
            <a:pPr marL="0" indent="1588" defTabSz="247650">
              <a:buFontTx/>
              <a:buNone/>
              <a:tabLst/>
            </a:pPr>
            <a:r>
              <a:rPr lang="pt-BR" altLang="pt-BR"/>
              <a:t>Usamos nosso conhecimento da situação física e nossos recursos matemáticos para obter equações que relacionem as variáveis. </a:t>
            </a:r>
          </a:p>
          <a:p>
            <a:pPr marL="0" indent="1588" defTabSz="247650"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buFontTx/>
              <a:buNone/>
              <a:tabLst/>
            </a:pPr>
            <a:r>
              <a:rPr lang="pt-BR" altLang="pt-BR"/>
              <a:t>Em situações em que não existe uma lei física para nos guiar, pode ser necessário coletar dados (de uma biblioteca, da Internet ou conduzindo nossas próprias experiências) e examiná-los na forma de uma tabela, a fim de perceber os padrões.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981075"/>
            <a:ext cx="8558212" cy="5453063"/>
          </a:xfrm>
        </p:spPr>
        <p:txBody>
          <a:bodyPr/>
          <a:lstStyle/>
          <a:p>
            <a:pPr marL="180975" lvl="1" indent="17463" defTabSz="184150">
              <a:buFont typeface="Wingdings" pitchFamily="2" charset="2"/>
              <a:buNone/>
              <a:tabLst>
                <a:tab pos="1079500" algn="l"/>
              </a:tabLst>
            </a:pPr>
            <a:r>
              <a:rPr lang="pt-BR" altLang="pt-BR" sz="3200" b="1">
                <a:solidFill>
                  <a:srgbClr val="FFC000"/>
                </a:solidFill>
              </a:rPr>
              <a:t>(</a:t>
            </a:r>
            <a:r>
              <a:rPr lang="pt-BR" altLang="pt-BR" sz="3200" b="1" err="1">
                <a:solidFill>
                  <a:srgbClr val="FFC000"/>
                </a:solidFill>
              </a:rPr>
              <a:t>ii</a:t>
            </a:r>
            <a:r>
              <a:rPr lang="pt-BR" altLang="pt-BR" sz="3200" b="1">
                <a:solidFill>
                  <a:srgbClr val="FFC000"/>
                </a:solidFill>
              </a:rPr>
              <a:t>) </a:t>
            </a:r>
            <a:r>
              <a:rPr lang="pt-BR" altLang="pt-BR" sz="3200" b="1" i="1"/>
              <a:t>a =</a:t>
            </a:r>
            <a:r>
              <a:rPr lang="pt-BR" altLang="pt-BR" sz="3200"/>
              <a:t> </a:t>
            </a:r>
            <a:r>
              <a:rPr lang="pt-BR" altLang="pt-BR" sz="3200" b="1"/>
              <a:t>1</a:t>
            </a:r>
            <a:r>
              <a:rPr lang="pt-BR" altLang="pt-BR" sz="3200" b="1" i="1"/>
              <a:t>/n</a:t>
            </a:r>
            <a:r>
              <a:rPr lang="pt-BR" altLang="pt-BR" sz="3200" b="1"/>
              <a:t>, onde </a:t>
            </a:r>
            <a:r>
              <a:rPr lang="pt-BR" altLang="pt-BR" sz="3200" b="1" i="1"/>
              <a:t>n </a:t>
            </a:r>
            <a:r>
              <a:rPr lang="pt-BR" altLang="pt-BR" sz="3200" b="1"/>
              <a:t>é um inteiro positivo</a:t>
            </a:r>
          </a:p>
          <a:p>
            <a:pPr marL="180975" lvl="1" indent="17463" defTabSz="184150">
              <a:buFont typeface="Wingdings" pitchFamily="2" charset="2"/>
              <a:buNone/>
              <a:tabLst>
                <a:tab pos="1079500" algn="l"/>
              </a:tabLst>
            </a:pPr>
            <a:endParaRPr lang="pt-BR" altLang="pt-BR" sz="1600"/>
          </a:p>
          <a:p>
            <a:pPr marL="180975" lvl="1" indent="17463" defTabSz="184150">
              <a:buFont typeface="Wingdings" pitchFamily="2" charset="2"/>
              <a:buNone/>
              <a:tabLst>
                <a:tab pos="1079500" algn="l"/>
              </a:tabLst>
            </a:pPr>
            <a:r>
              <a:rPr lang="pt-BR" altLang="pt-BR" sz="3200"/>
              <a:t>A função 																é uma </a:t>
            </a:r>
            <a:r>
              <a:rPr lang="pt-BR" altLang="pt-BR" sz="3200" b="1"/>
              <a:t>função raiz</a:t>
            </a:r>
            <a:r>
              <a:rPr lang="pt-BR" altLang="pt-BR" sz="3200"/>
              <a:t>. </a:t>
            </a:r>
          </a:p>
          <a:p>
            <a:pPr marL="180975" lvl="1" indent="17463" defTabSz="184150">
              <a:buFont typeface="Wingdings" pitchFamily="2" charset="2"/>
              <a:buNone/>
              <a:tabLst>
                <a:tab pos="1079500" algn="l"/>
              </a:tabLst>
            </a:pPr>
            <a:endParaRPr lang="pt-BR" altLang="pt-BR" sz="1600"/>
          </a:p>
          <a:p>
            <a:pPr marL="1077913" lvl="2" indent="-457200" defTabSz="184150">
              <a:lnSpc>
                <a:spcPct val="110000"/>
              </a:lnSpc>
              <a:buFont typeface="Wingdings" pitchFamily="2" charset="2"/>
              <a:buChar char="§"/>
              <a:tabLst>
                <a:tab pos="1079500" algn="l"/>
              </a:tabLst>
            </a:pPr>
            <a:r>
              <a:rPr lang="pt-BR" altLang="pt-BR" sz="2400"/>
              <a:t>Para </a:t>
            </a:r>
            <a:r>
              <a:rPr lang="pt-BR" altLang="pt-BR" sz="2400" i="1"/>
              <a:t>n =</a:t>
            </a:r>
            <a:r>
              <a:rPr lang="pt-BR" altLang="pt-BR" sz="2400"/>
              <a:t> 2, ela é a função raiz quadrada						  		  , cujo domínio é [0, ∞) e cujo gráfico é a parte superior da parábola </a:t>
            </a:r>
            <a:r>
              <a:rPr lang="pt-BR" altLang="pt-BR" sz="2400" i="1"/>
              <a:t>y =</a:t>
            </a:r>
            <a:r>
              <a:rPr lang="pt-BR" altLang="pt-BR" sz="2400"/>
              <a:t> </a:t>
            </a:r>
            <a:r>
              <a:rPr lang="pt-BR" altLang="pt-BR" sz="2400" i="1"/>
              <a:t>x</a:t>
            </a:r>
            <a:r>
              <a:rPr lang="pt-BR" altLang="pt-BR" sz="2400" i="1" baseline="30000"/>
              <a:t>2</a:t>
            </a:r>
            <a:r>
              <a:rPr lang="pt-BR" altLang="pt-BR" sz="2400" i="1"/>
              <a:t> </a:t>
            </a:r>
            <a:r>
              <a:rPr lang="pt-BR" altLang="pt-BR" sz="2400"/>
              <a:t>[veja o quadro].</a:t>
            </a:r>
          </a:p>
          <a:p>
            <a:pPr marL="1077913" lvl="2" indent="-457200" defTabSz="184150">
              <a:lnSpc>
                <a:spcPct val="110000"/>
              </a:lnSpc>
              <a:buFont typeface="Wingdings" pitchFamily="2" charset="2"/>
              <a:buChar char="§"/>
              <a:tabLst>
                <a:tab pos="1079500" algn="l"/>
              </a:tabLst>
            </a:pPr>
            <a:endParaRPr lang="pt-BR" altLang="pt-BR" sz="1000"/>
          </a:p>
          <a:p>
            <a:pPr marL="1077913" lvl="2" indent="-457200" defTabSz="184150">
              <a:lnSpc>
                <a:spcPct val="110000"/>
              </a:lnSpc>
              <a:buFont typeface="Wingdings" pitchFamily="2" charset="2"/>
              <a:buChar char="§"/>
              <a:tabLst>
                <a:tab pos="1079500" algn="l"/>
              </a:tabLst>
            </a:pPr>
            <a:r>
              <a:rPr lang="pt-BR" altLang="pt-BR" sz="2400"/>
              <a:t>Para outros valores pares de </a:t>
            </a:r>
          </a:p>
          <a:p>
            <a:pPr marL="1077913" lvl="2" indent="-457200" defTabSz="184150">
              <a:lnSpc>
                <a:spcPct val="110000"/>
              </a:lnSpc>
              <a:buFont typeface="Wingdings" pitchFamily="2" charset="2"/>
              <a:buNone/>
              <a:tabLst>
                <a:tab pos="1079500" algn="l"/>
              </a:tabLst>
            </a:pPr>
            <a:r>
              <a:rPr lang="pt-BR" altLang="pt-BR" sz="2400" i="1"/>
              <a:t>	n</a:t>
            </a:r>
            <a:r>
              <a:rPr lang="pt-BR" altLang="pt-BR" sz="2400"/>
              <a:t>, o gráfico de 							é </a:t>
            </a:r>
          </a:p>
          <a:p>
            <a:pPr marL="1077913" lvl="2" indent="-457200" defTabSz="184150">
              <a:lnSpc>
                <a:spcPct val="110000"/>
              </a:lnSpc>
              <a:buFont typeface="Wingdings" pitchFamily="2" charset="2"/>
              <a:buNone/>
              <a:tabLst>
                <a:tab pos="1079500" algn="l"/>
              </a:tabLst>
            </a:pPr>
            <a:r>
              <a:rPr lang="pt-BR" altLang="pt-BR" sz="2400"/>
              <a:t>	similar ao de							.</a:t>
            </a:r>
          </a:p>
        </p:txBody>
      </p:sp>
      <p:graphicFrame>
        <p:nvGraphicFramePr>
          <p:cNvPr id="55296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52663" y="1816100"/>
          <a:ext cx="2917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552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816100"/>
                        <a:ext cx="29178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5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3138" y="4629150"/>
          <a:ext cx="1081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5529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4629150"/>
                        <a:ext cx="1081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2</a:t>
            </a:r>
          </a:p>
        </p:txBody>
      </p:sp>
      <p:pic>
        <p:nvPicPr>
          <p:cNvPr id="5529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4076700"/>
            <a:ext cx="2974975" cy="2189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2971" name="Object 11"/>
          <p:cNvGraphicFramePr>
            <a:graphicFrameLocks noChangeAspect="1"/>
          </p:cNvGraphicFramePr>
          <p:nvPr/>
        </p:nvGraphicFramePr>
        <p:xfrm>
          <a:off x="6973888" y="2652713"/>
          <a:ext cx="1508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552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2652713"/>
                        <a:ext cx="1508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8" name="Object 18"/>
          <p:cNvGraphicFramePr>
            <a:graphicFrameLocks noChangeAspect="1"/>
          </p:cNvGraphicFramePr>
          <p:nvPr/>
        </p:nvGraphicFramePr>
        <p:xfrm>
          <a:off x="3290888" y="5087938"/>
          <a:ext cx="1095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10" imgW="495000" imgH="241200" progId="Equation.DSMT4">
                  <p:embed/>
                </p:oleObj>
              </mc:Choice>
              <mc:Fallback>
                <p:oleObj name="Equation" r:id="rId10" imgW="495000" imgH="241200" progId="Equation.DSMT4">
                  <p:embed/>
                  <p:pic>
                    <p:nvPicPr>
                      <p:cNvPr id="5529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5087938"/>
                        <a:ext cx="1095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55010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4488" y="993775"/>
                <a:ext cx="8583612" cy="5275263"/>
              </a:xfrm>
            </p:spPr>
            <p:txBody>
              <a:bodyPr/>
              <a:lstStyle/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Para </a:t>
                </a:r>
                <a:r>
                  <a:rPr lang="pt-BR" altLang="pt-BR" sz="3200" i="1"/>
                  <a:t>n =</a:t>
                </a:r>
                <a:r>
                  <a:rPr lang="pt-BR" altLang="pt-BR" sz="3200"/>
                  <a:t> 3, temos a função raiz cúbica</a:t>
                </a:r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cujo domínio é 	</a:t>
                </a:r>
                <a14:m>
                  <m:oMath xmlns:m="http://schemas.openxmlformats.org/officeDocument/2006/math">
                    <m:r>
                      <a:rPr lang="pt-BR" altLang="pt-BR" sz="3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pt-BR" altLang="pt-BR" sz="3200"/>
                  <a:t> (lembre-se de que todo número real tem uma raiz cúbica) e cujo gráfico está na figura. </a:t>
                </a:r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O gráfico de 						</a:t>
                </a:r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para </a:t>
                </a:r>
                <a:r>
                  <a:rPr lang="pt-BR" altLang="pt-BR" sz="3200" i="1"/>
                  <a:t>n </a:t>
                </a:r>
                <a:r>
                  <a:rPr lang="pt-BR" altLang="pt-BR" sz="3200"/>
                  <a:t>ímpar (</a:t>
                </a:r>
                <a:r>
                  <a:rPr lang="pt-BR" altLang="pt-BR" sz="3200" i="1"/>
                  <a:t>n &gt;</a:t>
                </a:r>
                <a:r>
                  <a:rPr lang="pt-BR" altLang="pt-BR" sz="3200"/>
                  <a:t> 3) é </a:t>
                </a:r>
              </a:p>
              <a:p>
                <a:pPr marL="180975" lvl="1" indent="17463" defTabSz="2476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similar ao de						</a:t>
                </a:r>
                <a:r>
                  <a:rPr lang="pt-BR" altLang="pt-BR" sz="3200" i="1"/>
                  <a:t>.</a:t>
                </a:r>
              </a:p>
            </p:txBody>
          </p:sp>
        </mc:Choice>
        <mc:Fallback>
          <p:sp>
            <p:nvSpPr>
              <p:cNvPr id="5550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4488" y="993775"/>
                <a:ext cx="8583612" cy="5275263"/>
              </a:xfrm>
              <a:blipFill>
                <a:blip r:embed="rId3"/>
                <a:stretch>
                  <a:fillRect t="-1387" b="-1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5026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06738" y="4213225"/>
          <a:ext cx="1484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5550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213225"/>
                        <a:ext cx="1484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1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27838" y="42926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555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429260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2</a:t>
            </a:r>
          </a:p>
        </p:txBody>
      </p:sp>
      <p:graphicFrame>
        <p:nvGraphicFramePr>
          <p:cNvPr id="555022" name="Object 14"/>
          <p:cNvGraphicFramePr>
            <a:graphicFrameLocks noChangeAspect="1"/>
          </p:cNvGraphicFramePr>
          <p:nvPr/>
        </p:nvGraphicFramePr>
        <p:xfrm>
          <a:off x="3406775" y="1574800"/>
          <a:ext cx="2168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8" imgW="698400" imgH="241200" progId="Equation.DSMT4">
                  <p:embed/>
                </p:oleObj>
              </mc:Choice>
              <mc:Fallback>
                <p:oleObj name="Equation" r:id="rId8" imgW="698400" imgH="241200" progId="Equation.DSMT4">
                  <p:embed/>
                  <p:pic>
                    <p:nvPicPr>
                      <p:cNvPr id="555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574800"/>
                        <a:ext cx="21685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3194050" y="5511800"/>
          <a:ext cx="14192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10" imgW="482400" imgH="241200" progId="Equation.DSMT4">
                  <p:embed/>
                </p:oleObj>
              </mc:Choice>
              <mc:Fallback>
                <p:oleObj name="Equation" r:id="rId10" imgW="482400" imgH="241200" progId="Equation.DSMT4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511800"/>
                        <a:ext cx="14192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5029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3644900"/>
            <a:ext cx="3457575" cy="2598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993775"/>
            <a:ext cx="8583612" cy="5275263"/>
          </a:xfrm>
        </p:spPr>
        <p:txBody>
          <a:bodyPr/>
          <a:lstStyle/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3200" b="1">
                <a:solidFill>
                  <a:srgbClr val="FFC000"/>
                </a:solidFill>
              </a:rPr>
              <a:t>(</a:t>
            </a:r>
            <a:r>
              <a:rPr lang="pt-BR" altLang="pt-BR" sz="3200" b="1" err="1">
                <a:solidFill>
                  <a:srgbClr val="FFC000"/>
                </a:solidFill>
              </a:rPr>
              <a:t>iii</a:t>
            </a:r>
            <a:r>
              <a:rPr lang="pt-BR" altLang="pt-BR" sz="3200" b="1">
                <a:solidFill>
                  <a:srgbClr val="FFC000"/>
                </a:solidFill>
              </a:rPr>
              <a:t>) </a:t>
            </a:r>
            <a:r>
              <a:rPr lang="pt-BR" altLang="pt-BR" sz="3200" b="1" i="1"/>
              <a:t>a = -</a:t>
            </a:r>
            <a:r>
              <a:rPr lang="pt-BR" altLang="pt-BR" sz="3200"/>
              <a:t> </a:t>
            </a:r>
            <a:r>
              <a:rPr lang="pt-BR" altLang="pt-BR" sz="3200" b="1"/>
              <a:t>1</a:t>
            </a:r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1600" b="1"/>
          </a:p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3200"/>
              <a:t>Abaixo o gráfico da </a:t>
            </a:r>
            <a:r>
              <a:rPr lang="pt-BR" altLang="pt-BR" sz="3200" b="1"/>
              <a:t>função recíproca </a:t>
            </a:r>
          </a:p>
          <a:p>
            <a:pPr marL="180975" lvl="1" indent="17463" algn="ctr" defTabSz="247650">
              <a:buFont typeface="Wingdings" pitchFamily="2" charset="2"/>
              <a:buNone/>
              <a:tabLst/>
            </a:pPr>
            <a:r>
              <a:rPr lang="pt-BR" altLang="pt-BR" sz="3200" i="1"/>
              <a:t>f </a:t>
            </a:r>
            <a:r>
              <a:rPr lang="pt-BR" altLang="pt-BR" sz="3200"/>
              <a:t>(</a:t>
            </a:r>
            <a:r>
              <a:rPr lang="pt-BR" altLang="pt-BR" sz="3200" i="1"/>
              <a:t>x</a:t>
            </a:r>
            <a:r>
              <a:rPr lang="pt-BR" altLang="pt-BR" sz="3200"/>
              <a:t>) = </a:t>
            </a:r>
            <a:r>
              <a:rPr lang="pt-BR" altLang="pt-BR" sz="3200" i="1"/>
              <a:t>x</a:t>
            </a:r>
            <a:r>
              <a:rPr lang="pt-BR" altLang="pt-BR" sz="3200" i="1" baseline="30000"/>
              <a:t>-</a:t>
            </a:r>
            <a:r>
              <a:rPr lang="pt-BR" altLang="pt-BR" sz="3200" baseline="30000"/>
              <a:t>1</a:t>
            </a:r>
            <a:r>
              <a:rPr lang="pt-BR" altLang="pt-BR" sz="3200"/>
              <a:t> = 1/</a:t>
            </a:r>
            <a:r>
              <a:rPr lang="pt-BR" altLang="pt-BR" sz="3200" i="1"/>
              <a:t>x </a:t>
            </a:r>
          </a:p>
          <a:p>
            <a:pPr marL="180975" lvl="1" indent="17463" algn="ctr" defTabSz="247650">
              <a:buFont typeface="Wingdings" pitchFamily="2" charset="2"/>
              <a:buNone/>
              <a:tabLst/>
            </a:pPr>
            <a:endParaRPr lang="pt-BR" altLang="pt-BR" sz="2000" i="1"/>
          </a:p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3200"/>
              <a:t>														Seu gráfico tem a equação														</a:t>
            </a:r>
            <a:r>
              <a:rPr lang="pt-BR" altLang="pt-BR" sz="3200" i="1"/>
              <a:t>y =</a:t>
            </a:r>
            <a:r>
              <a:rPr lang="pt-BR" altLang="pt-BR" sz="3200"/>
              <a:t> 1/</a:t>
            </a:r>
            <a:r>
              <a:rPr lang="pt-BR" altLang="pt-BR" sz="3200" i="1"/>
              <a:t>x</a:t>
            </a:r>
            <a:r>
              <a:rPr lang="pt-BR" altLang="pt-BR" sz="3200"/>
              <a:t>, ou </a:t>
            </a:r>
            <a:r>
              <a:rPr lang="pt-BR" altLang="pt-BR" sz="3200" i="1" err="1"/>
              <a:t>xy</a:t>
            </a:r>
            <a:r>
              <a:rPr lang="pt-BR" altLang="pt-BR" sz="3200" i="1"/>
              <a:t> =</a:t>
            </a:r>
            <a:r>
              <a:rPr lang="pt-BR" altLang="pt-BR" sz="3200"/>
              <a:t> 1, e é uma 															hipérbole com os eixos 																coordenados como suas 															assíntotas.</a:t>
            </a: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00063" y="384175"/>
            <a:ext cx="84820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3</a:t>
            </a:r>
          </a:p>
        </p:txBody>
      </p:sp>
      <p:pic>
        <p:nvPicPr>
          <p:cNvPr id="55809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251200"/>
            <a:ext cx="2811462" cy="2881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993775"/>
            <a:ext cx="8583612" cy="5275263"/>
          </a:xfrm>
        </p:spPr>
        <p:txBody>
          <a:bodyPr/>
          <a:lstStyle/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Esta função aparece em física e química em conexão com a Lei de Boyle, que afirma que, sendo constante a temperatura, o volume de um gás é inversamente proporcional à pressão:</a:t>
            </a:r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3200" i="1"/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1800" i="1"/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onde </a:t>
            </a:r>
            <a:r>
              <a:rPr lang="pt-BR" altLang="pt-BR" sz="3200" i="1"/>
              <a:t>C </a:t>
            </a:r>
            <a:r>
              <a:rPr lang="pt-BR" altLang="pt-BR" sz="3200"/>
              <a:t>é uma constante.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3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3902075" y="3725863"/>
          <a:ext cx="13096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725863"/>
                        <a:ext cx="1309688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968375"/>
            <a:ext cx="8583612" cy="5275263"/>
          </a:xfrm>
        </p:spPr>
        <p:txBody>
          <a:bodyPr/>
          <a:lstStyle/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Assim, o gráfico de </a:t>
            </a:r>
            <a:r>
              <a:rPr lang="pt-BR" altLang="pt-BR" sz="3200" i="1"/>
              <a:t>V </a:t>
            </a:r>
            <a:r>
              <a:rPr lang="pt-BR" altLang="pt-BR" sz="3200"/>
              <a:t>como uma função de </a:t>
            </a:r>
            <a:r>
              <a:rPr lang="pt-BR" altLang="pt-BR" sz="3200" i="1"/>
              <a:t>P, figura à esquerda, </a:t>
            </a:r>
            <a:r>
              <a:rPr lang="pt-BR" altLang="pt-BR" sz="3200"/>
              <a:t>tem o mesmo aspecto geral da metade à direita da figura anterior, </a:t>
            </a:r>
            <a:r>
              <a:rPr lang="pt-BR" altLang="pt-BR" sz="3200" i="1"/>
              <a:t>à direita.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CASO 3</a:t>
            </a:r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2"/>
          <a:stretch>
            <a:fillRect/>
          </a:stretch>
        </p:blipFill>
        <p:spPr bwMode="auto">
          <a:xfrm>
            <a:off x="1325563" y="3670300"/>
            <a:ext cx="2530475" cy="2538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0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3678238"/>
            <a:ext cx="2481262" cy="2543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1154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4488" y="1044575"/>
                <a:ext cx="8583612" cy="5275263"/>
              </a:xfrm>
            </p:spPr>
            <p:txBody>
              <a:bodyPr/>
              <a:lstStyle/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200"/>
                  <a:t>Uma </a:t>
                </a:r>
                <a:r>
                  <a:rPr lang="pt-BR" altLang="pt-BR" sz="3200" b="1"/>
                  <a:t>função racional  </a:t>
                </a:r>
                <a14:m>
                  <m:oMath xmlns:m="http://schemas.openxmlformats.org/officeDocument/2006/math">
                    <m:r>
                      <a:rPr lang="pt-BR" altLang="pt-BR" sz="32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pt-BR" altLang="pt-BR" sz="3200" i="1"/>
                  <a:t> </a:t>
                </a:r>
                <a:r>
                  <a:rPr lang="pt-BR" altLang="pt-BR" sz="3200"/>
                  <a:t>é a razão de dois polinômios: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200"/>
                  <a:t>em que </a:t>
                </a:r>
                <a:r>
                  <a:rPr lang="pt-BR" altLang="pt-BR" sz="3200" i="1"/>
                  <a:t>P </a:t>
                </a:r>
                <a:r>
                  <a:rPr lang="pt-BR" altLang="pt-BR" sz="3200"/>
                  <a:t>e </a:t>
                </a:r>
                <a:r>
                  <a:rPr lang="pt-BR" altLang="pt-BR" sz="3200" i="1"/>
                  <a:t>Q </a:t>
                </a:r>
                <a:r>
                  <a:rPr lang="pt-BR" altLang="pt-BR" sz="3200"/>
                  <a:t>são polinômios. O domínio consiste em todos os valores de </a:t>
                </a:r>
                <a:r>
                  <a:rPr lang="pt-BR" altLang="pt-BR" sz="3200" i="1"/>
                  <a:t>x </a:t>
                </a:r>
                <a:r>
                  <a:rPr lang="pt-BR" altLang="pt-BR" sz="3200"/>
                  <a:t>tais que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200"/>
                  <a:t>							.</a:t>
                </a:r>
              </a:p>
            </p:txBody>
          </p:sp>
        </mc:Choice>
        <mc:Fallback>
          <p:sp>
            <p:nvSpPr>
              <p:cNvPr id="5611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4488" y="1044575"/>
                <a:ext cx="8583612" cy="5275263"/>
              </a:xfrm>
              <a:blipFill>
                <a:blip r:embed="rId3"/>
                <a:stretch>
                  <a:fillRect t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RACIONAIS</a:t>
            </a:r>
          </a:p>
        </p:txBody>
      </p:sp>
      <p:graphicFrame>
        <p:nvGraphicFramePr>
          <p:cNvPr id="561158" name="Object 6"/>
          <p:cNvGraphicFramePr>
            <a:graphicFrameLocks noChangeAspect="1"/>
          </p:cNvGraphicFramePr>
          <p:nvPr/>
        </p:nvGraphicFramePr>
        <p:xfrm>
          <a:off x="2928938" y="2279650"/>
          <a:ext cx="26670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4" imgW="812520" imgH="419040" progId="Equation.DSMT4">
                  <p:embed/>
                </p:oleObj>
              </mc:Choice>
              <mc:Fallback>
                <p:oleObj name="Equation" r:id="rId4" imgW="812520" imgH="419040" progId="Equation.DSMT4">
                  <p:embed/>
                  <p:pic>
                    <p:nvPicPr>
                      <p:cNvPr id="561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279650"/>
                        <a:ext cx="26670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59" name="Object 7"/>
          <p:cNvGraphicFramePr>
            <a:graphicFrameLocks noChangeAspect="1"/>
          </p:cNvGraphicFramePr>
          <p:nvPr/>
        </p:nvGraphicFramePr>
        <p:xfrm>
          <a:off x="622300" y="4972050"/>
          <a:ext cx="16271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6" imgW="583920" imgH="203040" progId="Equation.DSMT4">
                  <p:embed/>
                </p:oleObj>
              </mc:Choice>
              <mc:Fallback>
                <p:oleObj name="Equation" r:id="rId6" imgW="583920" imgH="203040" progId="Equation.DSMT4">
                  <p:embed/>
                  <p:pic>
                    <p:nvPicPr>
                      <p:cNvPr id="561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972050"/>
                        <a:ext cx="16271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31875"/>
            <a:ext cx="8831262" cy="5376863"/>
          </a:xfrm>
        </p:spPr>
        <p:txBody>
          <a:bodyPr/>
          <a:lstStyle/>
          <a:p>
            <a:pPr marL="180975" lvl="1" indent="17463" defTabSz="247650">
              <a:lnSpc>
                <a:spcPct val="13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Um exemplo de uma função racional  é a função </a:t>
            </a:r>
            <a:r>
              <a:rPr lang="pt-BR" altLang="pt-BR" sz="3200" i="1"/>
              <a:t>f </a:t>
            </a:r>
            <a:r>
              <a:rPr lang="pt-BR" altLang="pt-BR" sz="3200"/>
              <a:t>(</a:t>
            </a:r>
            <a:r>
              <a:rPr lang="pt-BR" altLang="pt-BR" sz="3200" i="1"/>
              <a:t>x</a:t>
            </a:r>
            <a:r>
              <a:rPr lang="pt-BR" altLang="pt-BR" sz="3200"/>
              <a:t>) = 1/</a:t>
            </a:r>
            <a:r>
              <a:rPr lang="pt-BR" altLang="pt-BR" sz="3200" i="1"/>
              <a:t>x</a:t>
            </a:r>
            <a:r>
              <a:rPr lang="pt-BR" altLang="pt-BR" sz="3200"/>
              <a:t>, cujo domínio é	  					     ; esta é a função recíproca cujo gráfico está abaixo.</a:t>
            </a:r>
          </a:p>
        </p:txBody>
      </p:sp>
      <p:graphicFrame>
        <p:nvGraphicFramePr>
          <p:cNvPr id="5621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573838" y="1757363"/>
          <a:ext cx="18081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562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1757363"/>
                        <a:ext cx="18081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RACIONAIS</a:t>
            </a:r>
          </a:p>
        </p:txBody>
      </p:sp>
      <p:pic>
        <p:nvPicPr>
          <p:cNvPr id="5621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3449638"/>
            <a:ext cx="2679700" cy="2746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31875"/>
            <a:ext cx="8831262" cy="5376863"/>
          </a:xfrm>
        </p:spPr>
        <p:txBody>
          <a:bodyPr/>
          <a:lstStyle/>
          <a:p>
            <a:pPr marL="180975" lvl="1" indent="17463" defTabSz="247650">
              <a:lnSpc>
                <a:spcPct val="13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A função</a:t>
            </a:r>
          </a:p>
          <a:p>
            <a:pPr marL="180975" lvl="1" indent="17463" defTabSz="247650">
              <a:lnSpc>
                <a:spcPct val="130000"/>
              </a:lnSpc>
              <a:buFont typeface="Wingdings" pitchFamily="2" charset="2"/>
              <a:buNone/>
              <a:tabLst/>
            </a:pPr>
            <a:endParaRPr lang="pt-BR" altLang="pt-BR" sz="3200"/>
          </a:p>
          <a:p>
            <a:pPr marL="180975" lvl="1" indent="17463" defTabSz="247650">
              <a:lnSpc>
                <a:spcPct val="15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é uma função racional </a:t>
            </a:r>
          </a:p>
          <a:p>
            <a:pPr marL="180975" lvl="1" indent="17463" defTabSz="247650">
              <a:lnSpc>
                <a:spcPct val="15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com domínio	</a:t>
            </a:r>
          </a:p>
          <a:p>
            <a:pPr marL="180975" lvl="1" indent="17463" defTabSz="247650">
              <a:lnSpc>
                <a:spcPct val="130000"/>
              </a:lnSpc>
              <a:buFont typeface="Wingdings" pitchFamily="2" charset="2"/>
              <a:buNone/>
              <a:tabLst/>
            </a:pPr>
            <a:endParaRPr lang="pt-BR" altLang="pt-BR" sz="3200"/>
          </a:p>
          <a:p>
            <a:pPr marL="180975" lvl="1" indent="17463" defTabSz="247650">
              <a:lnSpc>
                <a:spcPct val="13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Veja seu gráfico.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RACIONAIS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3225800"/>
            <a:ext cx="3030537" cy="3008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4231" name="Object 7"/>
          <p:cNvGraphicFramePr>
            <a:graphicFrameLocks noChangeAspect="1"/>
          </p:cNvGraphicFramePr>
          <p:nvPr/>
        </p:nvGraphicFramePr>
        <p:xfrm>
          <a:off x="2992438" y="950913"/>
          <a:ext cx="37147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4" imgW="1231560" imgH="419040" progId="Equation.DSMT4">
                  <p:embed/>
                </p:oleObj>
              </mc:Choice>
              <mc:Fallback>
                <p:oleObj name="Equation" r:id="rId4" imgW="1231560" imgH="419040" progId="Equation.DSMT4">
                  <p:embed/>
                  <p:pic>
                    <p:nvPicPr>
                      <p:cNvPr id="56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50913"/>
                        <a:ext cx="37147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2" name="Object 8"/>
          <p:cNvGraphicFramePr>
            <a:graphicFrameLocks noChangeAspect="1"/>
          </p:cNvGraphicFramePr>
          <p:nvPr/>
        </p:nvGraphicFramePr>
        <p:xfrm>
          <a:off x="3017838" y="3409950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6" imgW="736560" imgH="253800" progId="Equation.DSMT4">
                  <p:embed/>
                </p:oleObj>
              </mc:Choice>
              <mc:Fallback>
                <p:oleObj name="Equation" r:id="rId6" imgW="736560" imgH="253800" progId="Equation.DSMT4">
                  <p:embed/>
                  <p:pic>
                    <p:nvPicPr>
                      <p:cNvPr id="564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409950"/>
                        <a:ext cx="2286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31875"/>
            <a:ext cx="8602662" cy="5376863"/>
          </a:xfrm>
        </p:spPr>
        <p:txBody>
          <a:bodyPr/>
          <a:lstStyle/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Uma função </a:t>
            </a:r>
            <a:r>
              <a:rPr lang="pt-BR" altLang="pt-BR" sz="3200" i="1"/>
              <a:t>f </a:t>
            </a:r>
            <a:r>
              <a:rPr lang="pt-BR" altLang="pt-BR" sz="3200"/>
              <a:t>é chamada </a:t>
            </a:r>
            <a:r>
              <a:rPr lang="pt-BR" altLang="pt-BR" sz="3200" b="1"/>
              <a:t>função algébrica </a:t>
            </a:r>
            <a:r>
              <a:rPr lang="pt-BR" altLang="pt-BR" sz="3200"/>
              <a:t>se puder ser construída por meio de operações algébricas (como adição, subtração, multiplicação, divisão e extração de raízes) a partir de polinômios. </a:t>
            </a:r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2000"/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Toda função racional é automaticamente uma função algébrica. </a:t>
            </a: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ALGÉBRICAS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31875"/>
            <a:ext cx="8831262" cy="5376863"/>
          </a:xfrm>
        </p:spPr>
        <p:txBody>
          <a:bodyPr/>
          <a:lstStyle/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3000"/>
              <a:t>A seguir, alguns exemplos:</a:t>
            </a:r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000"/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000"/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000"/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000"/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3200"/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ALGÉBRICAS</a:t>
            </a:r>
          </a:p>
        </p:txBody>
      </p:sp>
      <p:graphicFrame>
        <p:nvGraphicFramePr>
          <p:cNvPr id="566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78855"/>
              </p:ext>
            </p:extLst>
          </p:nvPr>
        </p:nvGraphicFramePr>
        <p:xfrm>
          <a:off x="655638" y="1957388"/>
          <a:ext cx="2209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566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957388"/>
                        <a:ext cx="2209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6286" name="Group 14"/>
          <p:cNvGrpSpPr>
            <a:grpSpLocks/>
          </p:cNvGrpSpPr>
          <p:nvPr/>
        </p:nvGrpSpPr>
        <p:grpSpPr bwMode="auto">
          <a:xfrm>
            <a:off x="601976" y="2914293"/>
            <a:ext cx="6230938" cy="1249363"/>
            <a:chOff x="449" y="1770"/>
            <a:chExt cx="4205" cy="915"/>
          </a:xfrm>
        </p:grpSpPr>
        <p:graphicFrame>
          <p:nvGraphicFramePr>
            <p:cNvPr id="5662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837254"/>
                </p:ext>
              </p:extLst>
            </p:nvPr>
          </p:nvGraphicFramePr>
          <p:xfrm>
            <a:off x="449" y="1838"/>
            <a:ext cx="640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4" name="Equation" r:id="rId5" imgW="1879560" imgH="444240" progId="Equation.DSMT4">
                    <p:embed/>
                  </p:oleObj>
                </mc:Choice>
                <mc:Fallback>
                  <p:oleObj name="Equation" r:id="rId5" imgW="1879560" imgH="444240" progId="Equation.DSMT4">
                    <p:embed/>
                    <p:pic>
                      <p:nvPicPr>
                        <p:cNvPr id="5662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83368"/>
                        <a:stretch>
                          <a:fillRect/>
                        </a:stretch>
                      </p:blipFill>
                      <p:spPr bwMode="auto">
                        <a:xfrm>
                          <a:off x="449" y="1838"/>
                          <a:ext cx="640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76910"/>
                </p:ext>
              </p:extLst>
            </p:nvPr>
          </p:nvGraphicFramePr>
          <p:xfrm>
            <a:off x="1401" y="1770"/>
            <a:ext cx="3253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5" name="Equation" r:id="rId7" imgW="1879560" imgH="444240" progId="Equation.DSMT4">
                    <p:embed/>
                  </p:oleObj>
                </mc:Choice>
                <mc:Fallback>
                  <p:oleObj name="Equation" r:id="rId7" imgW="1879560" imgH="444240" progId="Equation.DSMT4">
                    <p:embed/>
                    <p:pic>
                      <p:nvPicPr>
                        <p:cNvPr id="5662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6071"/>
                        <a:stretch>
                          <a:fillRect/>
                        </a:stretch>
                      </p:blipFill>
                      <p:spPr bwMode="auto">
                        <a:xfrm>
                          <a:off x="1401" y="1770"/>
                          <a:ext cx="3253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162636"/>
                </p:ext>
              </p:extLst>
            </p:nvPr>
          </p:nvGraphicFramePr>
          <p:xfrm>
            <a:off x="1141" y="1935"/>
            <a:ext cx="21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6" name="Equation" r:id="rId9" imgW="952200" imgH="266400" progId="Equation.DSMT4">
                    <p:embed/>
                  </p:oleObj>
                </mc:Choice>
                <mc:Fallback>
                  <p:oleObj name="Equation" r:id="rId9" imgW="952200" imgH="266400" progId="Equation.DSMT4">
                    <p:embed/>
                    <p:pic>
                      <p:nvPicPr>
                        <p:cNvPr id="56628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5632" r="48851"/>
                        <a:stretch>
                          <a:fillRect/>
                        </a:stretch>
                      </p:blipFill>
                      <p:spPr bwMode="auto">
                        <a:xfrm>
                          <a:off x="1141" y="1935"/>
                          <a:ext cx="216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963613"/>
            <a:ext cx="8478837" cy="58943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Dessa representação numérica de uma função podemos obter sua representação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gráfica marcando os dados. 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Esse gráfico pode até sugerir a fórmula algébrica apropriada, em alguns casos.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260475"/>
            <a:ext cx="8831262" cy="5376863"/>
          </a:xfrm>
        </p:spPr>
        <p:txBody>
          <a:bodyPr/>
          <a:lstStyle/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3200"/>
              <a:t>Abaixo algumas possibilidades:</a:t>
            </a:r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200"/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3000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ALGÉBRICAS</a:t>
            </a:r>
          </a:p>
        </p:txBody>
      </p:sp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28900"/>
            <a:ext cx="8529637" cy="2589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934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2738" y="1019175"/>
                <a:ext cx="8602662" cy="5376863"/>
              </a:xfrm>
            </p:spPr>
            <p:txBody>
              <a:bodyPr/>
              <a:lstStyle/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000"/>
                  <a:t>Um exemplo de função algébrica ocorre na Teoria da Relatividade.</a:t>
                </a:r>
                <a:r>
                  <a:rPr lang="pt-BR" altLang="pt-BR" sz="3200"/>
                  <a:t> 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000"/>
                  <a:t>A massa de uma partícula com uma velocidade </a:t>
                </a:r>
                <a14:m>
                  <m:oMath xmlns:m="http://schemas.openxmlformats.org/officeDocument/2006/math">
                    <m:r>
                      <a:rPr lang="pt-BR" altLang="pt-BR" sz="3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altLang="pt-BR" sz="3000" i="1"/>
                  <a:t> </a:t>
                </a:r>
                <a:r>
                  <a:rPr lang="pt-BR" altLang="pt-BR" sz="3000"/>
                  <a:t>é: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30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000"/>
                  <a:t>em que </a:t>
                </a:r>
                <a:r>
                  <a:rPr lang="pt-BR" altLang="pt-BR" sz="3000" i="1"/>
                  <a:t>m</a:t>
                </a:r>
                <a:r>
                  <a:rPr lang="pt-BR" altLang="pt-BR" sz="3000" baseline="-25000"/>
                  <a:t>0</a:t>
                </a:r>
                <a:r>
                  <a:rPr lang="pt-BR" altLang="pt-BR" sz="3000"/>
                  <a:t> é a massa da partícula em repouso e </a:t>
                </a:r>
                <a:r>
                  <a:rPr lang="pt-BR" altLang="pt-BR" sz="3000" i="1"/>
                  <a:t>c =</a:t>
                </a:r>
                <a:r>
                  <a:rPr lang="pt-BR" altLang="pt-BR" sz="3000"/>
                  <a:t> 3,0 X 10</a:t>
                </a:r>
                <a:r>
                  <a:rPr lang="pt-BR" altLang="pt-BR" sz="3000" baseline="30000"/>
                  <a:t>5</a:t>
                </a:r>
                <a:r>
                  <a:rPr lang="pt-BR" altLang="pt-BR" sz="3000"/>
                  <a:t> km/s é a velocidade da luz no vácuo.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3200"/>
              </a:p>
            </p:txBody>
          </p:sp>
        </mc:Choice>
        <mc:Fallback>
          <p:sp>
            <p:nvSpPr>
              <p:cNvPr id="5693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2738" y="1019175"/>
                <a:ext cx="8602662" cy="5376863"/>
              </a:xfrm>
              <a:blipFill>
                <a:blip r:embed="rId3"/>
                <a:stretch>
                  <a:fillRect t="-1474" r="-283" b="-6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934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7168959"/>
              </p:ext>
            </p:extLst>
          </p:nvPr>
        </p:nvGraphicFramePr>
        <p:xfrm>
          <a:off x="2779713" y="3190875"/>
          <a:ext cx="2960687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4" imgW="1218960" imgH="647640" progId="Equation.DSMT4">
                  <p:embed/>
                </p:oleObj>
              </mc:Choice>
              <mc:Fallback>
                <p:oleObj name="Equation" r:id="rId4" imgW="1218960" imgH="647640" progId="Equation.DSMT4">
                  <p:embed/>
                  <p:pic>
                    <p:nvPicPr>
                      <p:cNvPr id="569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190875"/>
                        <a:ext cx="2960687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ALGÉBRICAS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0370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2738" y="1044575"/>
                <a:ext cx="8602662" cy="5376863"/>
              </a:xfrm>
            </p:spPr>
            <p:txBody>
              <a:bodyPr/>
              <a:lstStyle/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20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200"/>
                  <a:t>Em cálculo, convenciona-se dar a medida de ângulos em radianos (exceto quando explicitamente mencionado).</a:t>
                </a:r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endParaRPr lang="pt-BR" altLang="pt-BR" sz="2000"/>
              </a:p>
              <a:p>
                <a:pPr marL="180975" lvl="1" indent="17463" defTabSz="247650">
                  <a:buFont typeface="Wingdings" pitchFamily="2" charset="2"/>
                  <a:buNone/>
                  <a:tabLst/>
                </a:pPr>
                <a:r>
                  <a:rPr lang="pt-BR" altLang="pt-BR" sz="3200"/>
                  <a:t>Por exemplo, se </a:t>
                </a:r>
                <a14:m>
                  <m:oMath xmlns:m="http://schemas.openxmlformats.org/officeDocument/2006/math">
                    <m:r>
                      <a:rPr lang="pt-BR" altLang="pt-BR" sz="3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sz="3200" b="0" i="1" smtClean="0">
                        <a:latin typeface="Cambria Math"/>
                      </a:rPr>
                      <m:t>=</m:t>
                    </m:r>
                    <m:r>
                      <a:rPr lang="pt-BR" altLang="pt-BR" sz="3200" b="0" i="1" smtClean="0">
                        <a:latin typeface="Cambria Math"/>
                      </a:rPr>
                      <m:t>𝑠𝑒𝑛𝑥</m:t>
                    </m:r>
                    <m:r>
                      <a:rPr lang="pt-BR" altLang="pt-BR" sz="3200" b="0" i="0" smtClean="0">
                        <a:latin typeface="Cambria Math"/>
                      </a:rPr>
                      <m:t> é </m:t>
                    </m:r>
                  </m:oMath>
                </a14:m>
                <a:r>
                  <a:rPr lang="pt-BR" altLang="pt-BR" sz="3200"/>
                  <a:t>o seno de um ângulo cuja medida em radianos é</a:t>
                </a:r>
                <a:r>
                  <a:rPr lang="pt-BR" altLang="pt-BR" sz="3200" i="1"/>
                  <a:t> x</a:t>
                </a:r>
                <a:r>
                  <a:rPr lang="pt-BR" altLang="pt-BR" sz="3200"/>
                  <a:t>. </a:t>
                </a:r>
              </a:p>
            </p:txBody>
          </p:sp>
        </mc:Choice>
        <mc:Fallback>
          <p:sp>
            <p:nvSpPr>
              <p:cNvPr id="57037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2738" y="1044575"/>
                <a:ext cx="8602662" cy="5376863"/>
              </a:xfrm>
              <a:blipFill>
                <a:blip r:embed="rId2"/>
                <a:stretch>
                  <a:fillRect r="-1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1394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2738" y="1057275"/>
                <a:ext cx="8602662" cy="5376863"/>
              </a:xfrm>
            </p:spPr>
            <p:txBody>
              <a:bodyPr/>
              <a:lstStyle/>
              <a:p>
                <a:pPr marL="180975" lvl="1" indent="17463" defTabSz="247650">
                  <a:lnSpc>
                    <a:spcPct val="12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Assim, seguem os gráficos das funções seno e cosseno.</a:t>
                </a:r>
              </a:p>
              <a:p>
                <a:pPr marL="180975" lvl="1" indent="17463" defTabSz="247650">
                  <a:lnSpc>
                    <a:spcPct val="120000"/>
                  </a:lnSpc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17463" defTabSz="247650">
                  <a:lnSpc>
                    <a:spcPct val="120000"/>
                  </a:lnSpc>
                  <a:buNone/>
                  <a:tabLst/>
                </a:pPr>
                <a:r>
                  <a:rPr lang="pt-BR" altLang="pt-BR" sz="3200" i="1"/>
                  <a:t>(a)</a:t>
                </a:r>
                <a:r>
                  <a:rPr lang="pt-BR" altLang="pt-BR" sz="3200"/>
                  <a:t> </a:t>
                </a:r>
                <a14:m>
                  <m:oMath xmlns:m="http://schemas.openxmlformats.org/officeDocument/2006/math">
                    <m:r>
                      <a:rPr lang="pt-BR" altLang="pt-BR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sz="3200" i="1">
                        <a:latin typeface="Cambria Math"/>
                      </a:rPr>
                      <m:t>=</m:t>
                    </m:r>
                    <m:r>
                      <a:rPr lang="pt-BR" altLang="pt-BR" sz="3200" i="1">
                        <a:latin typeface="Cambria Math"/>
                      </a:rPr>
                      <m:t>𝑠𝑒𝑛𝑥</m:t>
                    </m:r>
                  </m:oMath>
                </a14:m>
                <a:endParaRPr lang="pt-BR" altLang="pt-BR" sz="3200" i="1"/>
              </a:p>
              <a:p>
                <a:pPr marL="180975" lvl="1" indent="17463" defTabSz="247650">
                  <a:lnSpc>
                    <a:spcPct val="120000"/>
                  </a:lnSpc>
                  <a:buFont typeface="Wingdings" pitchFamily="2" charset="2"/>
                  <a:buNone/>
                  <a:tabLst/>
                </a:pPr>
                <a:endParaRPr lang="pt-BR" altLang="pt-BR" sz="3200" i="1"/>
              </a:p>
              <a:p>
                <a:pPr marL="180975" lvl="1" indent="17463" defTabSz="247650">
                  <a:lnSpc>
                    <a:spcPct val="120000"/>
                  </a:lnSpc>
                  <a:buNone/>
                  <a:tabLst/>
                </a:pPr>
                <a:r>
                  <a:rPr lang="pt-BR" altLang="pt-BR" sz="3200" i="1"/>
                  <a:t>(b)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sz="3200" i="1">
                        <a:latin typeface="Cambria Math"/>
                      </a:rPr>
                      <m:t>=</m:t>
                    </m:r>
                    <m:r>
                      <a:rPr lang="pt-BR" altLang="pt-BR" sz="3200" b="0" i="1" smtClean="0">
                        <a:latin typeface="Cambria Math"/>
                      </a:rPr>
                      <m:t>𝑐𝑜𝑠</m:t>
                    </m:r>
                    <m:r>
                      <a:rPr lang="pt-BR" altLang="pt-BR" sz="3200" i="1">
                        <a:latin typeface="Cambria Math"/>
                      </a:rPr>
                      <m:t>𝑥</m:t>
                    </m:r>
                  </m:oMath>
                </a14:m>
                <a:endParaRPr lang="pt-BR" altLang="pt-BR" sz="3200" i="1"/>
              </a:p>
            </p:txBody>
          </p:sp>
        </mc:Choice>
        <mc:Fallback>
          <p:sp>
            <p:nvSpPr>
              <p:cNvPr id="57139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2738" y="1057275"/>
                <a:ext cx="8602662" cy="5376863"/>
              </a:xfrm>
              <a:blipFill>
                <a:blip r:embed="rId2"/>
                <a:stretch>
                  <a:fillRect t="-680" r="-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pic>
        <p:nvPicPr>
          <p:cNvPr id="5714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6" b="20378"/>
          <a:stretch>
            <a:fillRect/>
          </a:stretch>
        </p:blipFill>
        <p:spPr bwMode="auto">
          <a:xfrm>
            <a:off x="4119563" y="2717800"/>
            <a:ext cx="4768850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141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8" b="16603"/>
          <a:stretch>
            <a:fillRect/>
          </a:stretch>
        </p:blipFill>
        <p:spPr bwMode="auto">
          <a:xfrm>
            <a:off x="4140200" y="4610100"/>
            <a:ext cx="4748213" cy="1681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1413" name="Text Box 21"/>
          <p:cNvSpPr txBox="1">
            <a:spLocks noChangeArrowheads="1"/>
          </p:cNvSpPr>
          <p:nvPr/>
        </p:nvSpPr>
        <p:spPr bwMode="auto">
          <a:xfrm>
            <a:off x="7443788" y="4127500"/>
            <a:ext cx="1839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900" i="1"/>
              <a:t>(a)  f (x) = sen x</a:t>
            </a:r>
          </a:p>
          <a:p>
            <a:pPr>
              <a:spcBef>
                <a:spcPct val="50000"/>
              </a:spcBef>
            </a:pPr>
            <a:endParaRPr lang="en-US" altLang="pt-BR" sz="900"/>
          </a:p>
        </p:txBody>
      </p:sp>
      <p:sp>
        <p:nvSpPr>
          <p:cNvPr id="571410" name="Text Box 18"/>
          <p:cNvSpPr txBox="1">
            <a:spLocks noChangeArrowheads="1"/>
          </p:cNvSpPr>
          <p:nvPr/>
        </p:nvSpPr>
        <p:spPr bwMode="auto">
          <a:xfrm>
            <a:off x="7854950" y="6070600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900" i="1"/>
              <a:t>(b) g (x) = cos x</a:t>
            </a:r>
            <a:endParaRPr lang="en-US" altLang="pt-BR" sz="900" i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57275"/>
            <a:ext cx="8831262" cy="5376863"/>
          </a:xfrm>
        </p:spPr>
        <p:txBody>
          <a:bodyPr/>
          <a:lstStyle/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/>
              <a:t>Observe que tanto para a função seno quanto para a função cosseno o domínio é (-∞, ∞), e a imagem é o intervalo fechado [-1, 1]. </a:t>
            </a:r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600"/>
          </a:p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/>
              <a:t>Assim, para todos 																					valores	de </a:t>
            </a:r>
            <a:r>
              <a:rPr lang="pt-BR" altLang="pt-BR" i="1"/>
              <a:t>x </a:t>
            </a:r>
            <a:r>
              <a:rPr lang="pt-BR" altLang="pt-BR"/>
              <a:t>temos:</a:t>
            </a:r>
          </a:p>
          <a:p>
            <a:pPr marL="180975" lvl="1" indent="17463" defTabSz="247650">
              <a:buFont typeface="Wingdings" pitchFamily="2" charset="2"/>
              <a:buNone/>
              <a:tabLst/>
            </a:pPr>
            <a:endParaRPr lang="pt-BR" altLang="pt-BR" sz="500"/>
          </a:p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 sz="2400" i="1"/>
              <a:t>				</a:t>
            </a:r>
            <a:r>
              <a:rPr lang="pt-BR" altLang="pt-BR" sz="2000" i="1"/>
              <a:t>- 1 </a:t>
            </a:r>
            <a:r>
              <a:rPr lang="pt-BR" altLang="pt-BR" sz="2000" i="1">
                <a:cs typeface="Arial" charset="0"/>
                <a:sym typeface="Symbol" pitchFamily="18" charset="2"/>
              </a:rPr>
              <a:t>≤ sen x ≤ 1	</a:t>
            </a:r>
          </a:p>
          <a:p>
            <a:pPr marL="180975" lvl="1" indent="17463" defTabSz="247650">
              <a:buFontTx/>
              <a:buNone/>
              <a:tabLst/>
            </a:pPr>
            <a:r>
              <a:rPr lang="pt-BR" altLang="pt-BR" sz="2000" i="1"/>
              <a:t>				- 1 </a:t>
            </a:r>
            <a:r>
              <a:rPr lang="pt-BR" altLang="pt-BR" sz="2000" i="1">
                <a:cs typeface="Arial" charset="0"/>
                <a:sym typeface="Symbol" pitchFamily="18" charset="2"/>
              </a:rPr>
              <a:t>≤ cos x ≤ 1</a:t>
            </a:r>
          </a:p>
          <a:p>
            <a:pPr marL="180975" lvl="1" indent="17463" defTabSz="247650">
              <a:buFontTx/>
              <a:buNone/>
              <a:tabLst/>
            </a:pPr>
            <a:endParaRPr lang="pt-BR" altLang="pt-BR" sz="800" i="1">
              <a:cs typeface="Arial" charset="0"/>
              <a:sym typeface="Symbol" pitchFamily="18" charset="2"/>
            </a:endParaRPr>
          </a:p>
          <a:p>
            <a:pPr marL="180975" lvl="1" indent="17463" defTabSz="247650">
              <a:buFont typeface="Wingdings" pitchFamily="2" charset="2"/>
              <a:buNone/>
              <a:tabLst/>
            </a:pPr>
            <a:r>
              <a:rPr lang="pt-BR" altLang="pt-BR"/>
              <a:t>ou, em termos de 																			valores absolutos,</a:t>
            </a:r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2000">
                <a:sym typeface="Symbol" pitchFamily="18" charset="2"/>
              </a:rPr>
              <a:t>		</a:t>
            </a:r>
            <a:r>
              <a:rPr lang="pt-BR" altLang="pt-BR" sz="2000" i="1">
                <a:sym typeface="Symbol" pitchFamily="18" charset="2"/>
              </a:rPr>
              <a:t>sen x</a:t>
            </a:r>
            <a:r>
              <a:rPr lang="pt-BR" altLang="pt-BR" sz="2000">
                <a:sym typeface="Symbol" pitchFamily="18" charset="2"/>
              </a:rPr>
              <a:t> </a:t>
            </a:r>
            <a:r>
              <a:rPr lang="pt-BR" altLang="pt-BR" sz="2000">
                <a:cs typeface="Arial" charset="0"/>
                <a:sym typeface="Symbol" pitchFamily="18" charset="2"/>
              </a:rPr>
              <a:t>≤ 1		 </a:t>
            </a:r>
            <a:r>
              <a:rPr lang="pt-BR" altLang="pt-BR" sz="2000">
                <a:sym typeface="Symbol" pitchFamily="18" charset="2"/>
              </a:rPr>
              <a:t></a:t>
            </a:r>
            <a:r>
              <a:rPr lang="pt-BR" altLang="pt-BR" sz="2000" i="1">
                <a:sym typeface="Symbol" pitchFamily="18" charset="2"/>
              </a:rPr>
              <a:t>cos x</a:t>
            </a:r>
            <a:r>
              <a:rPr lang="pt-BR" altLang="pt-BR" sz="2000">
                <a:sym typeface="Symbol" pitchFamily="18" charset="2"/>
              </a:rPr>
              <a:t> </a:t>
            </a:r>
            <a:r>
              <a:rPr lang="pt-BR" altLang="pt-BR" sz="2000">
                <a:cs typeface="Arial" charset="0"/>
                <a:sym typeface="Symbol" pitchFamily="18" charset="2"/>
              </a:rPr>
              <a:t>≤ 1</a:t>
            </a:r>
            <a:endParaRPr lang="pt-BR" altLang="pt-BR" sz="2000" i="1"/>
          </a:p>
          <a:p>
            <a:pPr marL="180975" lvl="1" indent="17463" defTabSz="2476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2000" i="1"/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pic>
        <p:nvPicPr>
          <p:cNvPr id="572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6" b="20378"/>
          <a:stretch>
            <a:fillRect/>
          </a:stretch>
        </p:blipFill>
        <p:spPr bwMode="auto">
          <a:xfrm>
            <a:off x="4119563" y="2717800"/>
            <a:ext cx="4768850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2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8" b="16603"/>
          <a:stretch>
            <a:fillRect/>
          </a:stretch>
        </p:blipFill>
        <p:spPr bwMode="auto">
          <a:xfrm>
            <a:off x="4140200" y="4610100"/>
            <a:ext cx="4748213" cy="1681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2425" name="Text Box 9"/>
          <p:cNvSpPr txBox="1">
            <a:spLocks noChangeArrowheads="1"/>
          </p:cNvSpPr>
          <p:nvPr/>
        </p:nvSpPr>
        <p:spPr bwMode="auto">
          <a:xfrm>
            <a:off x="7494588" y="4127500"/>
            <a:ext cx="1839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900" i="1"/>
              <a:t>(a)  f (x) = sen x</a:t>
            </a:r>
          </a:p>
          <a:p>
            <a:pPr>
              <a:spcBef>
                <a:spcPct val="50000"/>
              </a:spcBef>
            </a:pPr>
            <a:endParaRPr lang="en-US" altLang="pt-BR" sz="900"/>
          </a:p>
        </p:txBody>
      </p:sp>
      <p:sp>
        <p:nvSpPr>
          <p:cNvPr id="572426" name="Text Box 10"/>
          <p:cNvSpPr txBox="1">
            <a:spLocks noChangeArrowheads="1"/>
          </p:cNvSpPr>
          <p:nvPr/>
        </p:nvSpPr>
        <p:spPr bwMode="auto">
          <a:xfrm>
            <a:off x="7943850" y="6070600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900" i="1"/>
              <a:t>(b) g (x) = cos x</a:t>
            </a:r>
            <a:endParaRPr lang="en-US" altLang="pt-BR" sz="900" i="1"/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1155186" y="3210898"/>
            <a:ext cx="2044700" cy="800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altLang="pt-BR"/>
          </a:p>
        </p:txBody>
      </p:sp>
      <p:sp>
        <p:nvSpPr>
          <p:cNvPr id="572428" name="Rectangle 12"/>
          <p:cNvSpPr>
            <a:spLocks noChangeArrowheads="1"/>
          </p:cNvSpPr>
          <p:nvPr/>
        </p:nvSpPr>
        <p:spPr bwMode="auto">
          <a:xfrm>
            <a:off x="622300" y="5036614"/>
            <a:ext cx="30988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57275"/>
            <a:ext cx="8831262" cy="5376863"/>
          </a:xfrm>
        </p:spPr>
        <p:txBody>
          <a:bodyPr/>
          <a:lstStyle/>
          <a:p>
            <a:pPr marL="180975" lvl="1" indent="17463" defTabSz="247650">
              <a:lnSpc>
                <a:spcPct val="14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Além disso, os zeros da função seno ocorrem nos múltiplos inteiros de  </a:t>
            </a:r>
            <a:r>
              <a:rPr lang="pt-BR" altLang="pt-BR" sz="3200">
                <a:sym typeface="Symbol" pitchFamily="18" charset="2"/>
              </a:rPr>
              <a:t></a:t>
            </a:r>
            <a:r>
              <a:rPr lang="pt-BR" altLang="pt-BR" sz="3200"/>
              <a:t>; isto é, 													</a:t>
            </a:r>
            <a:r>
              <a:rPr lang="pt-BR" altLang="pt-BR" sz="2400" b="1" err="1"/>
              <a:t>sen</a:t>
            </a:r>
            <a:r>
              <a:rPr lang="pt-BR" altLang="pt-BR" sz="2400" b="1"/>
              <a:t> </a:t>
            </a:r>
            <a:r>
              <a:rPr lang="pt-BR" altLang="pt-BR" sz="2400" b="1" i="1"/>
              <a:t>x =</a:t>
            </a:r>
            <a:r>
              <a:rPr lang="pt-BR" altLang="pt-BR" sz="2400" b="1"/>
              <a:t> 0</a:t>
            </a:r>
            <a:r>
              <a:rPr lang="pt-BR" altLang="pt-BR" sz="3200"/>
              <a:t> 																													 </a:t>
            </a:r>
            <a:r>
              <a:rPr lang="pt-BR" altLang="pt-BR" sz="2400"/>
              <a:t>quando</a:t>
            </a:r>
            <a:r>
              <a:rPr lang="pt-BR" altLang="pt-BR" sz="3200"/>
              <a:t> 																													 </a:t>
            </a:r>
            <a:r>
              <a:rPr lang="pt-BR" altLang="pt-BR" sz="2400" b="1" i="1"/>
              <a:t>x =</a:t>
            </a:r>
            <a:r>
              <a:rPr lang="pt-BR" altLang="pt-BR" sz="2400" b="1"/>
              <a:t> n</a:t>
            </a:r>
            <a:r>
              <a:rPr lang="pt-BR" altLang="pt-BR" sz="2400" b="1" i="1">
                <a:sym typeface="Symbol" pitchFamily="18" charset="2"/>
              </a:rPr>
              <a:t></a:t>
            </a:r>
            <a:r>
              <a:rPr lang="pt-BR" altLang="pt-BR" sz="3200"/>
              <a:t>, 																										</a:t>
            </a:r>
            <a:r>
              <a:rPr lang="pt-BR" altLang="pt-BR" sz="3200" b="1" i="1"/>
              <a:t>n</a:t>
            </a:r>
            <a:r>
              <a:rPr lang="pt-BR" altLang="pt-BR" sz="3200" i="1"/>
              <a:t> </a:t>
            </a:r>
            <a:r>
              <a:rPr lang="pt-BR" altLang="pt-BR" sz="3200"/>
              <a:t>é um número 																					inteiro.</a:t>
            </a: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6" b="20378"/>
          <a:stretch>
            <a:fillRect/>
          </a:stretch>
        </p:blipFill>
        <p:spPr bwMode="auto">
          <a:xfrm>
            <a:off x="4119563" y="2757730"/>
            <a:ext cx="4768850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4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8" b="16603"/>
          <a:stretch>
            <a:fillRect/>
          </a:stretch>
        </p:blipFill>
        <p:spPr bwMode="auto">
          <a:xfrm>
            <a:off x="4140200" y="4620083"/>
            <a:ext cx="4748213" cy="1681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7494588" y="4127500"/>
            <a:ext cx="1839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900" i="1"/>
              <a:t>(a)  f (x) = sen x</a:t>
            </a:r>
          </a:p>
          <a:p>
            <a:pPr>
              <a:spcBef>
                <a:spcPct val="50000"/>
              </a:spcBef>
            </a:pPr>
            <a:endParaRPr lang="en-US" altLang="pt-BR" sz="900"/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7943850" y="6070600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900" i="1"/>
              <a:t>(b) g (x) = cos x</a:t>
            </a:r>
            <a:endParaRPr lang="en-US" altLang="pt-BR" sz="900" i="1"/>
          </a:p>
        </p:txBody>
      </p:sp>
      <p:sp>
        <p:nvSpPr>
          <p:cNvPr id="574474" name="Rectangle 10"/>
          <p:cNvSpPr>
            <a:spLocks noChangeArrowheads="1"/>
          </p:cNvSpPr>
          <p:nvPr/>
        </p:nvSpPr>
        <p:spPr bwMode="auto">
          <a:xfrm>
            <a:off x="1003300" y="2641600"/>
            <a:ext cx="1981200" cy="18923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981075"/>
            <a:ext cx="8691562" cy="5376863"/>
          </a:xfrm>
        </p:spPr>
        <p:txBody>
          <a:bodyPr/>
          <a:lstStyle/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Uma propriedade importante das funções seno e cosseno é que elas são periódicas, com um período 2</a:t>
            </a:r>
            <a:r>
              <a:rPr lang="pt-BR" altLang="pt-BR" sz="3200">
                <a:sym typeface="Symbol" pitchFamily="18" charset="2"/>
              </a:rPr>
              <a:t></a:t>
            </a:r>
            <a:r>
              <a:rPr lang="pt-BR" altLang="pt-BR" sz="3200"/>
              <a:t>. </a:t>
            </a:r>
          </a:p>
          <a:p>
            <a:pPr marL="2946400" lvl="3" indent="-342900" defTabSz="196850">
              <a:lnSpc>
                <a:spcPct val="110000"/>
              </a:lnSpc>
              <a:buFontTx/>
              <a:buNone/>
              <a:tabLst/>
            </a:pPr>
            <a:endParaRPr lang="pt-BR" altLang="pt-BR" sz="1200"/>
          </a:p>
          <a:p>
            <a:pPr marL="449263" lvl="2" indent="-4763" defTabSz="196850">
              <a:lnSpc>
                <a:spcPct val="110000"/>
              </a:lnSpc>
              <a:buFont typeface="Wingdings" pitchFamily="2" charset="2"/>
              <a:buNone/>
              <a:tabLst/>
            </a:pPr>
            <a:r>
              <a:rPr lang="pt-BR" altLang="pt-BR"/>
              <a:t>Isso significa que 																								 para todos os 																									 valores de </a:t>
            </a:r>
            <a:r>
              <a:rPr lang="pt-BR" altLang="pt-BR" i="1"/>
              <a:t>x</a:t>
            </a:r>
            <a:r>
              <a:rPr lang="pt-BR" altLang="pt-BR"/>
              <a:t>,	</a:t>
            </a:r>
            <a:r>
              <a:rPr lang="pt-BR" altLang="pt-BR" sz="3200"/>
              <a:t>	</a:t>
            </a:r>
          </a:p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endParaRPr lang="pt-BR" altLang="pt-BR" sz="500"/>
          </a:p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		</a:t>
            </a:r>
            <a:r>
              <a:rPr lang="pt-BR" altLang="pt-BR" sz="2400" err="1"/>
              <a:t>sen</a:t>
            </a:r>
            <a:r>
              <a:rPr lang="pt-BR" altLang="pt-BR" sz="2400"/>
              <a:t> (</a:t>
            </a:r>
            <a:r>
              <a:rPr lang="pt-BR" altLang="pt-BR" sz="2400" i="1"/>
              <a:t>x + 2</a:t>
            </a:r>
            <a:r>
              <a:rPr lang="pt-BR" altLang="pt-BR" sz="2400" i="1">
                <a:sym typeface="Symbol" pitchFamily="18" charset="2"/>
              </a:rPr>
              <a:t>) = </a:t>
            </a:r>
            <a:r>
              <a:rPr lang="pt-BR" altLang="pt-BR" sz="2400" i="1" err="1">
                <a:sym typeface="Symbol" pitchFamily="18" charset="2"/>
              </a:rPr>
              <a:t>sen</a:t>
            </a:r>
            <a:r>
              <a:rPr lang="pt-BR" altLang="pt-BR" sz="2400" i="1">
                <a:sym typeface="Symbol" pitchFamily="18" charset="2"/>
              </a:rPr>
              <a:t> x</a:t>
            </a:r>
            <a:r>
              <a:rPr lang="pt-BR" altLang="pt-BR" sz="2400"/>
              <a:t> 																													cos (x </a:t>
            </a:r>
            <a:r>
              <a:rPr lang="pt-BR" altLang="pt-BR" sz="2400" i="1"/>
              <a:t>+</a:t>
            </a:r>
            <a:r>
              <a:rPr lang="pt-BR" altLang="pt-BR" sz="2400"/>
              <a:t> </a:t>
            </a:r>
            <a:r>
              <a:rPr lang="pt-BR" altLang="pt-BR" sz="2400" i="1"/>
              <a:t>2</a:t>
            </a:r>
            <a:r>
              <a:rPr lang="pt-BR" altLang="pt-BR" sz="2400" i="1">
                <a:sym typeface="Symbol" pitchFamily="18" charset="2"/>
              </a:rPr>
              <a:t>) = cos x</a:t>
            </a:r>
            <a:r>
              <a:rPr lang="pt-BR" altLang="pt-BR" sz="3200"/>
              <a:t> 																				</a:t>
            </a:r>
          </a:p>
          <a:p>
            <a:pPr marL="180975" lvl="1" indent="0" defTabSz="196850">
              <a:buFont typeface="Wingdings" pitchFamily="2" charset="2"/>
              <a:buNone/>
              <a:tabLst/>
            </a:pPr>
            <a:r>
              <a:rPr lang="pt-BR" altLang="pt-BR" sz="3200"/>
              <a:t>	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6" b="20378"/>
          <a:stretch>
            <a:fillRect/>
          </a:stretch>
        </p:blipFill>
        <p:spPr bwMode="auto">
          <a:xfrm>
            <a:off x="4199424" y="2757730"/>
            <a:ext cx="4768850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5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8" b="16603"/>
          <a:stretch>
            <a:fillRect/>
          </a:stretch>
        </p:blipFill>
        <p:spPr bwMode="auto">
          <a:xfrm>
            <a:off x="4240026" y="4620082"/>
            <a:ext cx="4748213" cy="1681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7494588" y="4127500"/>
            <a:ext cx="1839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900" i="1"/>
              <a:t>(a)  f (x) = sen x</a:t>
            </a:r>
          </a:p>
          <a:p>
            <a:pPr>
              <a:spcBef>
                <a:spcPct val="50000"/>
              </a:spcBef>
            </a:pPr>
            <a:endParaRPr lang="en-US" altLang="pt-BR" sz="900"/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7943850" y="6070600"/>
            <a:ext cx="1289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900" i="1"/>
              <a:t>(b) g (x) = cos x</a:t>
            </a:r>
            <a:endParaRPr lang="en-US" altLang="pt-BR" sz="900" i="1"/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596900" y="4711700"/>
            <a:ext cx="3175000" cy="1066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19175"/>
            <a:ext cx="8691562" cy="5376863"/>
          </a:xfrm>
        </p:spPr>
        <p:txBody>
          <a:bodyPr/>
          <a:lstStyle/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/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/>
              <a:t>A natureza periódica dessas funções torna-as adequadas à modelagem de fenômenos repetitivos, tais como marés, cordas vibrantes e ondas sonoras. </a:t>
            </a:r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1400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19175"/>
            <a:ext cx="8691562" cy="5376863"/>
          </a:xfrm>
        </p:spPr>
        <p:txBody>
          <a:bodyPr/>
          <a:lstStyle/>
          <a:p>
            <a:pPr marL="180975" lvl="1" indent="0" defTabSz="196850">
              <a:lnSpc>
                <a:spcPct val="13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A função tangente relaciona-se com as funções seno e cosseno pela equação 	</a:t>
            </a:r>
            <a:r>
              <a:rPr lang="pt-BR" altLang="pt-BR" sz="3000" err="1"/>
              <a:t>tg</a:t>
            </a:r>
            <a:r>
              <a:rPr lang="pt-BR" altLang="pt-BR" sz="3000"/>
              <a:t> x = 								.</a:t>
            </a:r>
          </a:p>
          <a:p>
            <a:pPr marL="180975" lvl="1" indent="0" defTabSz="196850">
              <a:lnSpc>
                <a:spcPct val="130000"/>
              </a:lnSpc>
              <a:buFont typeface="Wingdings" pitchFamily="2" charset="2"/>
              <a:buNone/>
              <a:tabLst/>
            </a:pPr>
            <a:endParaRPr lang="pt-BR" altLang="pt-BR" sz="1800"/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Ela não está definida 																		quando cos </a:t>
            </a:r>
            <a:r>
              <a:rPr lang="pt-BR" altLang="pt-BR" sz="3000" i="1"/>
              <a:t>x =</a:t>
            </a:r>
            <a:r>
              <a:rPr lang="pt-BR" altLang="pt-BR" sz="3000"/>
              <a:t> 0, isto é, 	</a:t>
            </a:r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500"/>
              <a:t>	</a:t>
            </a:r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quando										</a:t>
            </a:r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2000"/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Sua imagem é (-∞, ∞).</a:t>
            </a:r>
            <a:r>
              <a:rPr lang="pt-BR" altLang="pt-BR" sz="3200"/>
              <a:t> </a:t>
            </a:r>
          </a:p>
        </p:txBody>
      </p:sp>
      <p:graphicFrame>
        <p:nvGraphicFramePr>
          <p:cNvPr id="57754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6750" y="3808413"/>
          <a:ext cx="32448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577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808413"/>
                        <a:ext cx="32448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7061200" y="1625600"/>
            <a:ext cx="26289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t-BR" sz="2800">
                <a:solidFill>
                  <a:schemeClr val="bg1"/>
                </a:solidFill>
              </a:rPr>
              <a:t>sen x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pt-BR" sz="2800">
                <a:solidFill>
                  <a:schemeClr val="bg1"/>
                </a:solidFill>
              </a:rPr>
              <a:t>cos x</a:t>
            </a:r>
          </a:p>
        </p:txBody>
      </p:sp>
      <p:sp>
        <p:nvSpPr>
          <p:cNvPr id="577544" name="Line 8"/>
          <p:cNvSpPr>
            <a:spLocks noChangeShapeType="1"/>
          </p:cNvSpPr>
          <p:nvPr/>
        </p:nvSpPr>
        <p:spPr bwMode="auto">
          <a:xfrm>
            <a:off x="6946900" y="2120900"/>
            <a:ext cx="1295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5775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3143250"/>
            <a:ext cx="3648075" cy="2982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879475"/>
            <a:ext cx="8691562" cy="5838825"/>
          </a:xfrm>
        </p:spPr>
        <p:txBody>
          <a:bodyPr/>
          <a:lstStyle/>
          <a:p>
            <a:pPr marL="180975" lvl="1" indent="0" defTabSz="196850">
              <a:lnSpc>
                <a:spcPct val="15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Observe que a função tangente tem período </a:t>
            </a:r>
            <a:r>
              <a:rPr lang="pt-BR" altLang="pt-BR" sz="3000">
                <a:sym typeface="Symbol" pitchFamily="18" charset="2"/>
              </a:rPr>
              <a:t></a:t>
            </a:r>
            <a:r>
              <a:rPr lang="pt-BR" altLang="pt-BR" sz="3000"/>
              <a:t>:</a:t>
            </a:r>
          </a:p>
          <a:p>
            <a:pPr marL="180975" lvl="1" indent="0" defTabSz="196850">
              <a:lnSpc>
                <a:spcPct val="15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					</a:t>
            </a:r>
            <a:r>
              <a:rPr lang="pt-BR" altLang="pt-BR" sz="3000" err="1"/>
              <a:t>tg</a:t>
            </a:r>
            <a:r>
              <a:rPr lang="pt-BR" altLang="pt-BR" sz="3000"/>
              <a:t> (</a:t>
            </a:r>
            <a:r>
              <a:rPr lang="pt-BR" altLang="pt-BR" sz="3000" i="1"/>
              <a:t>x + </a:t>
            </a:r>
            <a:r>
              <a:rPr lang="pt-BR" altLang="pt-BR" sz="3000">
                <a:sym typeface="Symbol" pitchFamily="18" charset="2"/>
              </a:rPr>
              <a:t></a:t>
            </a:r>
            <a:r>
              <a:rPr lang="pt-BR" altLang="pt-BR" sz="3000"/>
              <a:t>) = </a:t>
            </a:r>
            <a:r>
              <a:rPr lang="pt-BR" altLang="pt-BR" sz="3000" err="1"/>
              <a:t>tg</a:t>
            </a:r>
            <a:r>
              <a:rPr lang="pt-BR" altLang="pt-BR" sz="3000"/>
              <a:t> </a:t>
            </a:r>
            <a:r>
              <a:rPr lang="pt-BR" altLang="pt-BR" sz="3000" i="1"/>
              <a:t>x </a:t>
            </a:r>
            <a:r>
              <a:rPr lang="pt-BR" altLang="pt-BR" sz="3000"/>
              <a:t>   </a:t>
            </a:r>
          </a:p>
          <a:p>
            <a:pPr marL="180975" lvl="1" indent="0" defTabSz="196850">
              <a:lnSpc>
                <a:spcPct val="15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para todo </a:t>
            </a:r>
            <a:r>
              <a:rPr lang="pt-BR" altLang="pt-BR" sz="3000" i="1"/>
              <a:t>x.</a:t>
            </a:r>
          </a:p>
          <a:p>
            <a:pPr marL="180975" lvl="1" indent="0" defTabSz="196850">
              <a:lnSpc>
                <a:spcPct val="80000"/>
              </a:lnSpc>
              <a:buFont typeface="Wingdings" pitchFamily="2" charset="2"/>
              <a:buNone/>
              <a:tabLst/>
            </a:pPr>
            <a:endParaRPr lang="pt-BR" altLang="pt-BR" sz="3200" i="1"/>
          </a:p>
          <a:p>
            <a:pPr marL="180975" lvl="1" indent="0" defTabSz="196850">
              <a:lnSpc>
                <a:spcPct val="80000"/>
              </a:lnSpc>
              <a:buFont typeface="Wingdings" pitchFamily="2" charset="2"/>
              <a:buNone/>
              <a:tabLst/>
            </a:pPr>
            <a:endParaRPr lang="pt-BR" altLang="pt-BR" sz="3200" i="1"/>
          </a:p>
          <a:p>
            <a:pPr marL="180975" lvl="1" indent="0" defTabSz="196850">
              <a:lnSpc>
                <a:spcPct val="80000"/>
              </a:lnSpc>
              <a:buFont typeface="Wingdings" pitchFamily="2" charset="2"/>
              <a:buNone/>
              <a:tabLst/>
            </a:pPr>
            <a:endParaRPr lang="pt-BR" altLang="pt-BR" sz="3200" i="1"/>
          </a:p>
          <a:p>
            <a:pPr marL="1084263" lvl="2" indent="-461963" defTabSz="196850">
              <a:lnSpc>
                <a:spcPct val="110000"/>
              </a:lnSpc>
              <a:buFont typeface="Wingdings" pitchFamily="2" charset="2"/>
              <a:buChar char="§"/>
              <a:tabLst/>
            </a:pPr>
            <a:r>
              <a:rPr lang="pt-BR" altLang="pt-BR" sz="2400"/>
              <a:t>As três funções trigonométricas remanescentes (cossecante, secante e cotangente) são as recíprocas das funções seno, cosseno e tangente. 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TRIGONOMÉTRICAS</a:t>
            </a: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1797050"/>
            <a:ext cx="3421062" cy="2797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52513"/>
            <a:ext cx="8478837" cy="58943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O segundo estágio é aplicar a matemática que sabemos (tal como o cálculo a ser desenvolvido neste livro) ao modelo matemático que formulamos, a fim de tirar conclusões matemáticas.</a:t>
            </a:r>
          </a:p>
        </p:txBody>
      </p:sp>
      <p:pic>
        <p:nvPicPr>
          <p:cNvPr id="499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273550"/>
            <a:ext cx="8631237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958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638" y="1019175"/>
                <a:ext cx="8691562" cy="5376863"/>
              </a:xfrm>
            </p:spPr>
            <p:txBody>
              <a:bodyPr/>
              <a:lstStyle/>
              <a:p>
                <a:pPr marL="180975" lvl="1" indent="0" defTabSz="196850">
                  <a:lnSpc>
                    <a:spcPct val="120000"/>
                  </a:lnSpc>
                  <a:buNone/>
                  <a:tabLst/>
                </a:pPr>
                <a:r>
                  <a:rPr lang="pt-BR" altLang="pt-BR" sz="3200"/>
                  <a:t>As </a:t>
                </a:r>
                <a:r>
                  <a:rPr lang="pt-BR" altLang="pt-BR" sz="3200" b="1"/>
                  <a:t>funções exponenciais </a:t>
                </a:r>
                <a:r>
                  <a:rPr lang="pt-BR" altLang="pt-BR" sz="3200"/>
                  <a:t>são da forma 					 </a:t>
                </a:r>
                <a14:m>
                  <m:oMath xmlns:m="http://schemas.openxmlformats.org/officeDocument/2006/math">
                    <m:r>
                      <a:rPr lang="pt-BR" altLang="pt-BR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altLang="pt-BR" sz="3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altLang="pt-B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32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pt-BR" altLang="pt-BR" sz="32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pt-BR" altLang="pt-BR" sz="3200" i="1">
                        <a:latin typeface="Cambria Math"/>
                      </a:rPr>
                      <m:t> </m:t>
                    </m:r>
                    <m:r>
                      <a:rPr lang="pt-BR" altLang="pt-BR" sz="32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altLang="pt-BR" sz="3200"/>
                  <a:t> em que a base </a:t>
                </a:r>
                <a14:m>
                  <m:oMath xmlns:m="http://schemas.openxmlformats.org/officeDocument/2006/math">
                    <m:r>
                      <a:rPr lang="pt-BR" altLang="pt-BR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pt-BR" altLang="pt-BR" sz="3200" i="1"/>
                  <a:t> </a:t>
                </a:r>
                <a:r>
                  <a:rPr lang="pt-BR" altLang="pt-BR" sz="3200"/>
                  <a:t>é uma constante positiva.</a:t>
                </a:r>
              </a:p>
              <a:p>
                <a:pPr marL="180975" lvl="1" indent="0" defTabSz="196850">
                  <a:buFont typeface="Wingdings" pitchFamily="2" charset="2"/>
                  <a:buNone/>
                  <a:tabLst/>
                </a:pPr>
                <a:endParaRPr lang="pt-BR" altLang="pt-BR" sz="2000"/>
              </a:p>
              <a:p>
                <a:pPr marL="1084263" lvl="2" indent="-461963" defTabSz="196850">
                  <a:buFont typeface="Wingdings" pitchFamily="2" charset="2"/>
                  <a:buChar char="§"/>
                  <a:tabLst/>
                </a:pPr>
                <a:r>
                  <a:rPr lang="pt-BR" altLang="pt-BR" sz="2400"/>
                  <a:t>Veja os gráficos de </a:t>
                </a:r>
                <a:r>
                  <a:rPr lang="pt-BR" altLang="pt-BR" sz="2400" i="1"/>
                  <a:t>y =</a:t>
                </a:r>
                <a:r>
                  <a:rPr lang="pt-BR" altLang="pt-BR" sz="2400"/>
                  <a:t> 2</a:t>
                </a:r>
                <a:r>
                  <a:rPr lang="pt-BR" altLang="pt-BR" sz="2400" i="1" baseline="30000"/>
                  <a:t>x</a:t>
                </a:r>
                <a:r>
                  <a:rPr lang="pt-BR" altLang="pt-BR" sz="2400" i="1"/>
                  <a:t> </a:t>
                </a:r>
                <a:r>
                  <a:rPr lang="pt-BR" altLang="pt-BR" sz="2400"/>
                  <a:t>e </a:t>
                </a:r>
                <a:r>
                  <a:rPr lang="pt-BR" altLang="pt-BR" sz="2400" i="1"/>
                  <a:t>y =</a:t>
                </a:r>
                <a:r>
                  <a:rPr lang="pt-BR" altLang="pt-BR" sz="2400"/>
                  <a:t> (0,5)</a:t>
                </a:r>
                <a:r>
                  <a:rPr lang="pt-BR" altLang="pt-BR" sz="2400" i="1" baseline="30000"/>
                  <a:t>x</a:t>
                </a:r>
                <a:r>
                  <a:rPr lang="pt-BR" altLang="pt-BR" sz="2400" i="1"/>
                  <a:t> </a:t>
                </a:r>
                <a:r>
                  <a:rPr lang="pt-BR" altLang="pt-BR" sz="2400"/>
                  <a:t>.</a:t>
                </a:r>
              </a:p>
              <a:p>
                <a:pPr marL="1084263" lvl="2" indent="-461963" defTabSz="196850">
                  <a:buFont typeface="Wingdings" pitchFamily="2" charset="2"/>
                  <a:buChar char="§"/>
                  <a:tabLst/>
                </a:pPr>
                <a:endParaRPr lang="pt-BR" altLang="pt-BR" sz="1000"/>
              </a:p>
              <a:p>
                <a:pPr marL="1084263" lvl="2" indent="-461963" defTabSz="196850">
                  <a:lnSpc>
                    <a:spcPct val="120000"/>
                  </a:lnSpc>
                  <a:buFont typeface="Wingdings" pitchFamily="2" charset="2"/>
                  <a:buChar char="§"/>
                  <a:tabLst/>
                </a:pPr>
                <a:r>
                  <a:rPr lang="pt-BR" altLang="pt-BR" sz="2400"/>
                  <a:t>Em ambos os casos																							 o domínio é (-∞, ∞) 																							 e a imagem é (0, ∞).</a:t>
                </a:r>
              </a:p>
            </p:txBody>
          </p:sp>
        </mc:Choice>
        <mc:Fallback>
          <p:sp>
            <p:nvSpPr>
              <p:cNvPr id="5795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638" y="1019175"/>
                <a:ext cx="8691562" cy="5376863"/>
              </a:xfrm>
              <a:blipFill>
                <a:blip r:embed="rId2"/>
                <a:stretch>
                  <a:fillRect t="-680" r="-1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EXPONENCIAIS</a:t>
            </a:r>
          </a:p>
        </p:txBody>
      </p:sp>
      <p:pic>
        <p:nvPicPr>
          <p:cNvPr id="579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0"/>
          <a:stretch>
            <a:fillRect/>
          </a:stretch>
        </p:blipFill>
        <p:spPr bwMode="auto">
          <a:xfrm>
            <a:off x="6721475" y="3768725"/>
            <a:ext cx="2139950" cy="24844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9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34"/>
          <a:stretch>
            <a:fillRect/>
          </a:stretch>
        </p:blipFill>
        <p:spPr bwMode="auto">
          <a:xfrm>
            <a:off x="4370388" y="3756025"/>
            <a:ext cx="2103437" cy="24844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0610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</p:spPr>
            <p:txBody>
              <a:bodyPr/>
              <a:lstStyle/>
              <a:p>
                <a:pPr marL="180975" lvl="1" indent="0" defTabSz="196850">
                  <a:lnSpc>
                    <a:spcPct val="13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As funções exponenciais serão estudadas em detalhes na próximo texto.</a:t>
                </a:r>
              </a:p>
              <a:p>
                <a:pPr marL="180975" lvl="1" indent="0" defTabSz="196850">
                  <a:lnSpc>
                    <a:spcPct val="130000"/>
                  </a:lnSpc>
                  <a:buFont typeface="Wingdings" pitchFamily="2" charset="2"/>
                  <a:buNone/>
                  <a:tabLst/>
                </a:pPr>
                <a:endParaRPr lang="pt-BR" altLang="pt-BR" sz="2000"/>
              </a:p>
              <a:p>
                <a:pPr marL="180975" lvl="1" indent="0" defTabSz="196850">
                  <a:lnSpc>
                    <a:spcPct val="13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Veremos que elas são úteis na modelagem de muitos fenômenos naturais, como crescimento populacional (se </a:t>
                </a:r>
                <a14:m>
                  <m:oMath xmlns:m="http://schemas.openxmlformats.org/officeDocument/2006/math">
                    <m:r>
                      <a:rPr lang="pt-BR" altLang="pt-BR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pt-BR" altLang="pt-BR" sz="3200" i="1"/>
                  <a:t> &gt;</a:t>
                </a:r>
                <a:r>
                  <a:rPr lang="pt-BR" altLang="pt-BR" sz="3200"/>
                  <a:t> 1) e decaimento radioativo (se </a:t>
                </a:r>
                <a14:m>
                  <m:oMath xmlns:m="http://schemas.openxmlformats.org/officeDocument/2006/math">
                    <m:r>
                      <a:rPr lang="pt-BR" altLang="pt-BR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pt-BR" altLang="pt-BR" sz="3200" i="1"/>
                  <a:t> &lt;</a:t>
                </a:r>
                <a:r>
                  <a:rPr lang="pt-BR" altLang="pt-BR" sz="3200"/>
                  <a:t> 1).</a:t>
                </a:r>
              </a:p>
            </p:txBody>
          </p:sp>
        </mc:Choice>
        <mc:Fallback>
          <p:sp>
            <p:nvSpPr>
              <p:cNvPr id="5806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EXPONENCIAIS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1634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</p:spPr>
            <p:txBody>
              <a:bodyPr/>
              <a:lstStyle/>
              <a:p>
                <a:pPr marL="180975" lvl="1" indent="0" defTabSz="196850">
                  <a:lnSpc>
                    <a:spcPct val="15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As </a:t>
                </a:r>
                <a:r>
                  <a:rPr lang="pt-BR" altLang="pt-BR" sz="3200" b="1"/>
                  <a:t>funções logarítmicas </a:t>
                </a:r>
                <a14:m>
                  <m:oMath xmlns:m="http://schemas.openxmlformats.org/officeDocument/2006/math">
                    <m:r>
                      <a:rPr lang="pt-BR" altLang="pt-BR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pt-BR" altLang="pt-B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altLang="pt-BR" sz="3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pt-B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3200" b="1" i="1" smtClean="0">
                            <a:latin typeface="Cambria Math"/>
                          </a:rPr>
                          <m:t>𝒍𝒐𝒈</m:t>
                        </m:r>
                      </m:e>
                      <m:sub>
                        <m:r>
                          <a:rPr lang="pt-BR" altLang="pt-BR" sz="32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pt-BR" altLang="pt-BR" sz="3200" b="1" i="1" smtClean="0">
                        <a:latin typeface="Cambria Math"/>
                      </a:rPr>
                      <m:t>𝒙</m:t>
                    </m:r>
                    <m:r>
                      <a:rPr lang="pt-BR" altLang="pt-BR" sz="32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altLang="pt-BR" sz="3200" i="1"/>
                  <a:t>,</a:t>
                </a:r>
              </a:p>
              <a:p>
                <a:pPr marL="180975" lvl="1" indent="0" defTabSz="196850">
                  <a:lnSpc>
                    <a:spcPct val="15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onde a base </a:t>
                </a:r>
                <a14:m>
                  <m:oMath xmlns:m="http://schemas.openxmlformats.org/officeDocument/2006/math">
                    <m:r>
                      <a:rPr lang="pt-BR" altLang="pt-BR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pt-BR" altLang="pt-BR" sz="3200" i="1"/>
                  <a:t> </a:t>
                </a:r>
                <a:r>
                  <a:rPr lang="pt-BR" altLang="pt-BR" sz="3200"/>
                  <a:t>é uma constante positiva, são inversas das funções exponenciais e serão estudadas também no próximo texto. </a:t>
                </a:r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3200"/>
              </a:p>
            </p:txBody>
          </p:sp>
        </mc:Choice>
        <mc:Fallback>
          <p:sp>
            <p:nvSpPr>
              <p:cNvPr id="5816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  <a:blipFill>
                <a:blip r:embed="rId2"/>
                <a:stretch>
                  <a:fillRect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LOGARÍTIMICAS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19175"/>
            <a:ext cx="8551862" cy="5376863"/>
          </a:xfrm>
        </p:spPr>
        <p:txBody>
          <a:bodyPr/>
          <a:lstStyle/>
          <a:p>
            <a:pPr marL="180975" lvl="1" indent="0" defTabSz="196850">
              <a:lnSpc>
                <a:spcPct val="14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A Figura s seguir mostra os gráficos de 4 funções logarítmicas com várias bases. </a:t>
            </a:r>
          </a:p>
          <a:p>
            <a:pPr marL="180975" lvl="1" indent="0" defTabSz="196850">
              <a:lnSpc>
                <a:spcPct val="140000"/>
              </a:lnSpc>
              <a:buFont typeface="Wingdings" pitchFamily="2" charset="2"/>
              <a:buNone/>
              <a:tabLst/>
            </a:pPr>
            <a:endParaRPr lang="pt-BR" altLang="pt-BR" sz="2000"/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r>
              <a:rPr lang="pt-BR" altLang="pt-BR" sz="3200"/>
              <a:t>Em cada caso o domínio																			é (0, ∞), a imagem é 																						(-∞, ∞) e as funções 																					crescem vagarosamente 																	quando </a:t>
            </a:r>
            <a:r>
              <a:rPr lang="pt-BR" altLang="pt-BR" sz="3200" i="1"/>
              <a:t>x &gt;</a:t>
            </a:r>
            <a:r>
              <a:rPr lang="pt-BR" altLang="pt-BR" sz="3200"/>
              <a:t> 1.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LOGARÍTIMICAS</a:t>
            </a:r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3005138"/>
            <a:ext cx="3648075" cy="323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019175"/>
            <a:ext cx="8551862" cy="5376863"/>
          </a:xfrm>
        </p:spPr>
        <p:txBody>
          <a:bodyPr/>
          <a:lstStyle/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São as funções não algébricas. </a:t>
            </a:r>
          </a:p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endParaRPr lang="pt-BR" altLang="pt-BR" sz="2000"/>
          </a:p>
          <a:p>
            <a:pPr marL="180975" lvl="1" indent="0" defTabSz="196850">
              <a:lnSpc>
                <a:spcPct val="110000"/>
              </a:lnSpc>
              <a:buFont typeface="Wingdings" pitchFamily="2" charset="2"/>
              <a:buNone/>
              <a:tabLst/>
            </a:pPr>
            <a:r>
              <a:rPr lang="pt-BR" altLang="pt-BR" sz="3000"/>
              <a:t>O conjunto das funções transcendentais inclui as funções trigonométricas, trigonométricas inversas, exponenciais e logarítmicas, mas também inclui um vasto número de outras funções que não têm nome. </a:t>
            </a:r>
          </a:p>
          <a:p>
            <a:pPr marL="180975" lvl="1" indent="0" defTabSz="196850">
              <a:lnSpc>
                <a:spcPct val="120000"/>
              </a:lnSpc>
              <a:buFont typeface="Wingdings" pitchFamily="2" charset="2"/>
              <a:buNone/>
              <a:tabLst/>
            </a:pPr>
            <a:endParaRPr lang="pt-BR" altLang="pt-BR" sz="1000"/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TRANSCENDENTAIS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</p:spPr>
            <p:txBody>
              <a:bodyPr/>
              <a:lstStyle/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Classifique as funções a seguir como um dos tipos discutidos.</a:t>
                </a:r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1800"/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				a.																		c.</a:t>
                </a:r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1800"/>
              </a:p>
              <a:p>
                <a:pPr marL="180975" lvl="1" indent="0" defTabSz="196850">
                  <a:lnSpc>
                    <a:spcPct val="140000"/>
                  </a:lnSpc>
                  <a:buNone/>
                  <a:tabLst/>
                </a:pPr>
                <a:r>
                  <a:rPr lang="pt-BR" altLang="pt-BR" sz="3200"/>
                  <a:t>				b.																		</a:t>
                </a:r>
                <a14:m>
                  <m:oMath xmlns:m="http://schemas.openxmlformats.org/officeDocument/2006/math">
                    <m:r>
                      <a:rPr lang="pt-BR" altLang="pt-BR" sz="3200" i="1">
                        <a:latin typeface="Cambria Math"/>
                      </a:rPr>
                      <m:t>𝑑</m:t>
                    </m:r>
                    <m:r>
                      <a:rPr lang="pt-BR" altLang="pt-BR" sz="3200" i="1">
                        <a:latin typeface="Cambria Math"/>
                      </a:rPr>
                      <m:t>.  </m:t>
                    </m:r>
                    <m:r>
                      <a:rPr lang="pt-BR" altLang="pt-BR" sz="32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altLang="pt-BR" sz="3200" i="1">
                        <a:latin typeface="Cambria Math"/>
                      </a:rPr>
                      <m:t>=1−</m:t>
                    </m:r>
                    <m:r>
                      <a:rPr lang="pt-BR" altLang="pt-BR" sz="3200" i="1">
                        <a:latin typeface="Cambria Math"/>
                      </a:rPr>
                      <m:t>𝑡</m:t>
                    </m:r>
                    <m:r>
                      <a:rPr lang="pt-BR" altLang="pt-BR" sz="3200" i="1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32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pt-BR" altLang="pt-BR" sz="3200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altLang="pt-BR" sz="3200"/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3200"/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500"/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				</a:t>
                </a:r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endParaRPr lang="pt-BR" altLang="pt-BR" sz="500"/>
              </a:p>
              <a:p>
                <a:pPr marL="180975" lvl="1" indent="0" defTabSz="196850">
                  <a:lnSpc>
                    <a:spcPct val="14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200"/>
                  <a:t>				</a:t>
                </a:r>
              </a:p>
            </p:txBody>
          </p:sp>
        </mc:Choice>
        <mc:Fallback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  <a:blipFill>
                <a:blip r:embed="rId3"/>
                <a:stretch>
                  <a:fillRect r="-29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TRANSCENDENTAIS	    EXEMPLO 5</a:t>
            </a: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1471613" y="2954338"/>
          <a:ext cx="1825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4" imgW="622080" imgH="228600" progId="Equation.DSMT4">
                  <p:embed/>
                </p:oleObj>
              </mc:Choice>
              <mc:Fallback>
                <p:oleObj name="Equation" r:id="rId4" imgW="622080" imgH="228600" progId="Equation.DSMT4">
                  <p:embed/>
                  <p:pic>
                    <p:nvPicPr>
                      <p:cNvPr id="584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954338"/>
                        <a:ext cx="18256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/>
        </p:nvGraphicFramePr>
        <p:xfrm>
          <a:off x="1492250" y="4167188"/>
          <a:ext cx="21526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584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167188"/>
                        <a:ext cx="21526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76692"/>
              </p:ext>
            </p:extLst>
          </p:nvPr>
        </p:nvGraphicFramePr>
        <p:xfrm>
          <a:off x="5400675" y="2724150"/>
          <a:ext cx="26400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584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24150"/>
                        <a:ext cx="26400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5730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</p:spPr>
            <p:txBody>
              <a:bodyPr/>
              <a:lstStyle/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000"/>
                  <a:t>	a.	</a:t>
                </a:r>
                <a:r>
                  <a:rPr lang="pt-BR" altLang="pt-BR" sz="3000" i="1"/>
                  <a:t>								</a:t>
                </a:r>
                <a:r>
                  <a:rPr lang="pt-BR" altLang="pt-BR" sz="3000"/>
                  <a:t>é uma função exponencial. (</a:t>
                </a:r>
                <a:r>
                  <a:rPr lang="pt-BR" altLang="pt-BR" sz="3000" i="1"/>
                  <a:t>x </a:t>
                </a:r>
                <a:r>
                  <a:rPr lang="pt-BR" altLang="pt-BR" sz="3000"/>
                  <a:t>é o expoente.)</a:t>
                </a:r>
              </a:p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/>
                  <a:t>	</a:t>
                </a:r>
                <a:r>
                  <a:rPr lang="pt-BR" altLang="pt-BR" sz="3000"/>
                  <a:t>b.										é a função potência. (</a:t>
                </a:r>
                <a:r>
                  <a:rPr lang="pt-BR" altLang="pt-BR" sz="3000" i="1"/>
                  <a:t>x </a:t>
                </a:r>
                <a:r>
                  <a:rPr lang="pt-BR" altLang="pt-BR" sz="3000"/>
                  <a:t>é a base.) Podemos também considerá-la um polinômio de grau 5.</a:t>
                </a:r>
              </a:p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endParaRPr lang="pt-BR" altLang="pt-BR" sz="1600"/>
              </a:p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r>
                  <a:rPr lang="pt-BR" altLang="pt-BR" sz="3000"/>
                  <a:t>	c. </a:t>
                </a:r>
                <a:r>
                  <a:rPr lang="pt-BR" altLang="pt-BR" sz="3000" i="1"/>
                  <a:t>													</a:t>
                </a:r>
                <a:r>
                  <a:rPr lang="pt-BR" altLang="pt-BR" sz="3000"/>
                  <a:t>é uma função algébrica.</a:t>
                </a:r>
              </a:p>
              <a:p>
                <a:pPr marL="180975" lvl="1" indent="0" defTabSz="196850">
                  <a:lnSpc>
                    <a:spcPct val="110000"/>
                  </a:lnSpc>
                  <a:buFont typeface="Wingdings" pitchFamily="2" charset="2"/>
                  <a:buNone/>
                  <a:tabLst/>
                </a:pPr>
                <a:endParaRPr lang="pt-BR" altLang="pt-BR" sz="2000"/>
              </a:p>
              <a:p>
                <a:pPr marL="180975" lvl="1" indent="0" defTabSz="196850">
                  <a:lnSpc>
                    <a:spcPct val="110000"/>
                  </a:lnSpc>
                  <a:buNone/>
                  <a:tabLst/>
                </a:pPr>
                <a:r>
                  <a:rPr lang="pt-BR" altLang="pt-BR" sz="3000"/>
                  <a:t>	</a:t>
                </a:r>
                <a14:m>
                  <m:oMath xmlns:m="http://schemas.openxmlformats.org/officeDocument/2006/math">
                    <m:r>
                      <a:rPr lang="pt-BR" altLang="pt-BR" sz="3200" i="1">
                        <a:latin typeface="Cambria Math"/>
                      </a:rPr>
                      <m:t>𝑑</m:t>
                    </m:r>
                    <m:r>
                      <a:rPr lang="pt-BR" altLang="pt-BR" sz="3200" i="1">
                        <a:latin typeface="Cambria Math"/>
                      </a:rPr>
                      <m:t>. </m:t>
                    </m:r>
                    <m:r>
                      <a:rPr lang="pt-BR" altLang="pt-BR" sz="32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altLang="pt-BR" sz="3200" i="1">
                        <a:latin typeface="Cambria Math"/>
                      </a:rPr>
                      <m:t>=1−</m:t>
                    </m:r>
                    <m:r>
                      <a:rPr lang="pt-BR" altLang="pt-BR" sz="3200" i="1">
                        <a:latin typeface="Cambria Math"/>
                      </a:rPr>
                      <m:t>𝑡</m:t>
                    </m:r>
                    <m:r>
                      <a:rPr lang="pt-BR" altLang="pt-BR" sz="3200" i="1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pt-BR" alt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32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pt-BR" altLang="pt-BR" sz="3200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altLang="pt-BR" sz="3200"/>
                  <a:t> </a:t>
                </a:r>
                <a:r>
                  <a:rPr lang="pt-BR" altLang="pt-BR" sz="3000"/>
                  <a:t>é um polinômio de grau 4.</a:t>
                </a:r>
              </a:p>
            </p:txBody>
          </p:sp>
        </mc:Choice>
        <mc:Fallback>
          <p:sp>
            <p:nvSpPr>
              <p:cNvPr id="5857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4638" y="1019175"/>
                <a:ext cx="8551862" cy="5376863"/>
              </a:xfrm>
              <a:blipFill>
                <a:blip r:embed="rId3"/>
                <a:stretch>
                  <a:fillRect t="-1361" r="-26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84820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>
                <a:solidFill>
                  <a:srgbClr val="FFC000"/>
                </a:solidFill>
              </a:rPr>
              <a:t>FUNÇÕES TRANSCENDENTAIS	    EXEMPLO 5</a:t>
            </a:r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1004888" y="1085850"/>
          <a:ext cx="1377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Equation" r:id="rId4" imgW="622080" imgH="228600" progId="Equation.DSMT4">
                  <p:embed/>
                </p:oleObj>
              </mc:Choice>
              <mc:Fallback>
                <p:oleObj name="Equation" r:id="rId4" imgW="622080" imgH="228600" progId="Equation.DSMT4">
                  <p:embed/>
                  <p:pic>
                    <p:nvPicPr>
                      <p:cNvPr id="585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085850"/>
                        <a:ext cx="1377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3" name="Object 5"/>
          <p:cNvGraphicFramePr>
            <a:graphicFrameLocks noChangeAspect="1"/>
          </p:cNvGraphicFramePr>
          <p:nvPr/>
        </p:nvGraphicFramePr>
        <p:xfrm>
          <a:off x="968375" y="2414588"/>
          <a:ext cx="16240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585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414588"/>
                        <a:ext cx="16240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4" name="Object 6"/>
          <p:cNvGraphicFramePr>
            <a:graphicFrameLocks noChangeAspect="1"/>
          </p:cNvGraphicFramePr>
          <p:nvPr/>
        </p:nvGraphicFramePr>
        <p:xfrm>
          <a:off x="966788" y="4230688"/>
          <a:ext cx="1993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585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230688"/>
                        <a:ext cx="19939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27113"/>
            <a:ext cx="8555037" cy="4738687"/>
          </a:xfrm>
        </p:spPr>
        <p:txBody>
          <a:bodyPr/>
          <a:lstStyle/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r>
              <a:rPr lang="pt-BR" altLang="pt-BR"/>
              <a:t>Então, em um terceiro estágio, interpretamos essas conclusões matemáticas como informações sobre o fenômeno original e oferecemos explicações ou fazemos previsões.</a:t>
            </a:r>
          </a:p>
          <a:p>
            <a:pPr marL="0" indent="1588" defTabSz="247650">
              <a:lnSpc>
                <a:spcPct val="120000"/>
              </a:lnSpc>
              <a:buFontTx/>
              <a:buNone/>
              <a:tabLst/>
            </a:pPr>
            <a:endParaRPr lang="pt-BR" altLang="pt-BR" sz="2400"/>
          </a:p>
        </p:txBody>
      </p:sp>
      <p:pic>
        <p:nvPicPr>
          <p:cNvPr id="5017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292600"/>
            <a:ext cx="8609012" cy="633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idx="1"/>
          </p:nvPr>
        </p:nvSpPr>
        <p:spPr>
          <a:xfrm>
            <a:off x="487363" y="1014413"/>
            <a:ext cx="8555037" cy="4738687"/>
          </a:xfrm>
        </p:spPr>
        <p:txBody>
          <a:bodyPr/>
          <a:lstStyle/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A etapa final é testar nossas previsões, comparando-as com novos dados reais. </a:t>
            </a:r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endParaRPr lang="pt-BR" altLang="pt-BR" sz="2000"/>
          </a:p>
          <a:p>
            <a:pPr marL="0" indent="1588" defTabSz="247650">
              <a:lnSpc>
                <a:spcPct val="110000"/>
              </a:lnSpc>
              <a:buFontTx/>
              <a:buNone/>
              <a:tabLst/>
            </a:pPr>
            <a:r>
              <a:rPr lang="pt-BR" altLang="pt-BR"/>
              <a:t>Se as previsões não se ajustam bem à realidade, precisamos refinar nosso modelo ou formular um novo, começando novamente o ciclo.</a:t>
            </a:r>
          </a:p>
        </p:txBody>
      </p:sp>
      <p:pic>
        <p:nvPicPr>
          <p:cNvPr id="502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91088"/>
            <a:ext cx="8686800" cy="1171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63" y="384175"/>
            <a:ext cx="6310312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pt-BR" sz="2400" b="1" err="1">
                <a:solidFill>
                  <a:srgbClr val="FFC000"/>
                </a:solidFill>
              </a:rPr>
              <a:t>Passo</a:t>
            </a:r>
            <a:r>
              <a:rPr lang="en-US" altLang="pt-BR" sz="2400" b="1">
                <a:solidFill>
                  <a:srgbClr val="FFC000"/>
                </a:solidFill>
              </a:rPr>
              <a:t>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1" id="{1111026C-90E8-4276-8AB3-79D25FFA2460}" vid="{AD616575-A493-476D-AD46-C244ACC12CA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208502-176a-4a15-bbd4-f11f1ccc1576" xsi:nil="true"/>
    <lcf76f155ced4ddcb4097134ff3c332f xmlns="aafb05f4-2a28-43b4-9f82-759363c9fbd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957F7FF4579240908EA73EA0D03824" ma:contentTypeVersion="16" ma:contentTypeDescription="Crie um novo documento." ma:contentTypeScope="" ma:versionID="1a898bb48583a574aea6c3b94ce523be">
  <xsd:schema xmlns:xsd="http://www.w3.org/2001/XMLSchema" xmlns:xs="http://www.w3.org/2001/XMLSchema" xmlns:p="http://schemas.microsoft.com/office/2006/metadata/properties" xmlns:ns2="aafb05f4-2a28-43b4-9f82-759363c9fbd8" xmlns:ns3="cc208502-176a-4a15-bbd4-f11f1ccc1576" targetNamespace="http://schemas.microsoft.com/office/2006/metadata/properties" ma:root="true" ma:fieldsID="fa3aad0d4900f9037aeecc243609380d" ns2:_="" ns3:_="">
    <xsd:import namespace="aafb05f4-2a28-43b4-9f82-759363c9fbd8"/>
    <xsd:import namespace="cc208502-176a-4a15-bbd4-f11f1ccc1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05f4-2a28-43b4-9f82-759363c9f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08502-176a-4a15-bbd4-f11f1ccc157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956e543-f308-4047-94b3-8afe1715a8c6}" ma:internalName="TaxCatchAll" ma:showField="CatchAllData" ma:web="cc208502-176a-4a15-bbd4-f11f1ccc15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0B12F-F5F8-4BBF-B868-EDC54D4A9A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ED966-CE27-45C9-8D16-6A601B94B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01745-5D41-4581-8081-6C82AC01FB6C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Apresentação na tela (4:3)</PresentationFormat>
  <Slides>76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7" baseType="lpstr">
      <vt:lpstr>Tema1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</dc:creator>
  <cp:revision>7</cp:revision>
  <dcterms:created xsi:type="dcterms:W3CDTF">2006-11-14T13:58:18Z</dcterms:created>
  <dcterms:modified xsi:type="dcterms:W3CDTF">2021-04-05T01:14:48Z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0x010100A8957F7FF4579240908EA73EA0D03824</vt:lpwstr>
  </property>
  <property fmtid="{D5CDD505-2E9C-101B-9397-08002B2CF9AE}" pid="3" name="MediaServiceImageTags">
    <vt:lpwstr/>
  </property>
</Properties>
</file>