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88" r:id="rId9"/>
    <p:sldId id="289" r:id="rId10"/>
    <p:sldId id="275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0BB49AD-965B-4A92-AEE1-9766E30142A9}">
          <p14:sldIdLst>
            <p14:sldId id="256"/>
            <p14:sldId id="268"/>
            <p14:sldId id="270"/>
            <p14:sldId id="271"/>
            <p14:sldId id="272"/>
            <p14:sldId id="273"/>
            <p14:sldId id="274"/>
            <p14:sldId id="288"/>
            <p14:sldId id="289"/>
            <p14:sldId id="275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Seção sem Título" id="{B5944229-0A71-42BF-A83D-D1CF6EB2A1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7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0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19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32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325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78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5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0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0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88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2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88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7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3E86-3E5D-4B7B-827F-1A6837ABE364}" type="datetimeFigureOut">
              <a:rPr lang="pt-BR" smtClean="0"/>
              <a:pPr/>
              <a:t>30/06/2022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741DF5-5239-4192-8DA1-3E0BA7E6AC7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04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br>
              <a:rPr lang="pt-BR" dirty="0"/>
            </a:br>
            <a:r>
              <a:rPr lang="pt-BR" sz="3600" dirty="0"/>
              <a:t>Arquivos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UNIFTEC</a:t>
            </a:r>
          </a:p>
          <a:p>
            <a:r>
              <a:rPr lang="pt-BR" dirty="0"/>
              <a:t>Prof. Neiva Kuyven e Juliano </a:t>
            </a:r>
            <a:r>
              <a:rPr lang="pt-BR" dirty="0" err="1"/>
              <a:t>Menzen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53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O arquivo do tipo texto possibilita a criação de registros armazenados com tamanhos diferentes ( o que não ocorre com os outros tipos de arquivo).</a:t>
            </a:r>
          </a:p>
          <a:p>
            <a:r>
              <a:rPr lang="pt-BR" dirty="0"/>
              <a:t>Os arquivos do tipo texto estão capacitados a armazenar caracteres, palavras, frases e também dados numéricos. </a:t>
            </a:r>
          </a:p>
          <a:p>
            <a:r>
              <a:rPr lang="pt-BR" dirty="0" err="1"/>
              <a:t>Entretando</a:t>
            </a:r>
            <a:r>
              <a:rPr lang="pt-BR" dirty="0"/>
              <a:t> toda a informação registrada no arquivo tipo texto é considerada sempre um texto 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45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9049" y="1488613"/>
            <a:ext cx="9585603" cy="4539208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Vantagens:</a:t>
            </a:r>
          </a:p>
          <a:p>
            <a:pPr lvl="1"/>
            <a:r>
              <a:rPr lang="pt-BR" dirty="0"/>
              <a:t>Facilidade em criar um arquivo textual, basta utilizar um editor de texto como bloco de notas ou o próprio editor do ambiente </a:t>
            </a:r>
            <a:r>
              <a:rPr lang="pt-BR" dirty="0" err="1"/>
              <a:t>DevC</a:t>
            </a:r>
            <a:r>
              <a:rPr lang="pt-BR" dirty="0"/>
              <a:t>++;</a:t>
            </a:r>
          </a:p>
          <a:p>
            <a:pPr lvl="1"/>
            <a:r>
              <a:rPr lang="pt-BR" dirty="0"/>
              <a:t>A versatilidade de verificar o conteúdo de um arquivo textual, pois as informações estão codificadas como caracteres;</a:t>
            </a:r>
          </a:p>
          <a:p>
            <a:r>
              <a:rPr lang="pt-BR" u="sng" dirty="0"/>
              <a:t>Desvantagens:</a:t>
            </a:r>
          </a:p>
          <a:p>
            <a:pPr lvl="1"/>
            <a:r>
              <a:rPr lang="pt-BR" dirty="0"/>
              <a:t>A codificação do conteúdo do arquivo consome 1 byte por </a:t>
            </a:r>
            <a:r>
              <a:rPr lang="pt-BR" dirty="0" err="1"/>
              <a:t>caracter</a:t>
            </a:r>
            <a:r>
              <a:rPr lang="pt-BR" dirty="0"/>
              <a:t>, o que pode inviabilizar a utilização do arquivo para grandes volumes de dados. </a:t>
            </a:r>
            <a:r>
              <a:rPr lang="pt-BR" dirty="0" err="1"/>
              <a:t>Ex</a:t>
            </a:r>
            <a:r>
              <a:rPr lang="pt-BR" dirty="0"/>
              <a:t>: para armazenar os valores 10.00, 1000.00 e 10000000.00 como caracteres ASCII , serão necessários 5,7 e 10 bytes, respectivamente, ao passo que um valor do tipo </a:t>
            </a:r>
            <a:r>
              <a:rPr lang="pt-BR" dirty="0" err="1"/>
              <a:t>float</a:t>
            </a:r>
            <a:r>
              <a:rPr lang="pt-BR" dirty="0"/>
              <a:t> codificado em binário, independente de seu valor,  consome sempre 4 bytes.</a:t>
            </a:r>
          </a:p>
          <a:p>
            <a:pPr lvl="1"/>
            <a:r>
              <a:rPr lang="pt-BR" dirty="0"/>
              <a:t>O processamento do arquivo é lento, pois as informações codificadas como caracteres ASCII precisam ser convertidas para a codificação binária para serem armazenadas na memória do computador.</a:t>
            </a:r>
          </a:p>
          <a:p>
            <a:pPr lvl="1"/>
            <a:r>
              <a:rPr lang="pt-BR" dirty="0"/>
              <a:t>A modificação de informações já armazenadas no arquivo requer a utilização de um arquivo temporário.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0415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40042"/>
            <a:ext cx="9044182" cy="4708357"/>
          </a:xfrm>
        </p:spPr>
        <p:txBody>
          <a:bodyPr>
            <a:normAutofit/>
          </a:bodyPr>
          <a:lstStyle/>
          <a:p>
            <a:r>
              <a:rPr lang="pt-BR" dirty="0"/>
              <a:t>Comandos:</a:t>
            </a:r>
          </a:p>
          <a:p>
            <a:pPr lvl="1"/>
            <a:r>
              <a:rPr lang="pt-BR" dirty="0" err="1"/>
              <a:t>fopen</a:t>
            </a:r>
            <a:r>
              <a:rPr lang="pt-BR" dirty="0"/>
              <a:t>() - Abre um arquivo;</a:t>
            </a:r>
          </a:p>
          <a:p>
            <a:pPr lvl="1"/>
            <a:r>
              <a:rPr lang="pt-BR" dirty="0" err="1"/>
              <a:t>fputc</a:t>
            </a:r>
            <a:r>
              <a:rPr lang="pt-BR" dirty="0"/>
              <a:t>() - Escreve um </a:t>
            </a:r>
            <a:r>
              <a:rPr lang="pt-BR" dirty="0" err="1"/>
              <a:t>caracter</a:t>
            </a:r>
            <a:r>
              <a:rPr lang="pt-BR" dirty="0"/>
              <a:t> em um arquivo;</a:t>
            </a:r>
          </a:p>
          <a:p>
            <a:pPr lvl="1"/>
            <a:r>
              <a:rPr lang="pt-BR" dirty="0" err="1"/>
              <a:t>fgetc</a:t>
            </a:r>
            <a:r>
              <a:rPr lang="pt-BR" dirty="0"/>
              <a:t>() - Lê um </a:t>
            </a:r>
            <a:r>
              <a:rPr lang="pt-BR" dirty="0" err="1"/>
              <a:t>caracter</a:t>
            </a:r>
            <a:r>
              <a:rPr lang="pt-BR" dirty="0"/>
              <a:t> de um arquivo;</a:t>
            </a:r>
          </a:p>
          <a:p>
            <a:pPr lvl="1"/>
            <a:r>
              <a:rPr lang="pt-BR" dirty="0" err="1"/>
              <a:t>fputs</a:t>
            </a:r>
            <a:r>
              <a:rPr lang="pt-BR" dirty="0"/>
              <a:t>() – escreve uma </a:t>
            </a:r>
            <a:r>
              <a:rPr lang="pt-BR" dirty="0" err="1"/>
              <a:t>string</a:t>
            </a:r>
            <a:r>
              <a:rPr lang="pt-BR" dirty="0"/>
              <a:t> em um arquivo;</a:t>
            </a:r>
          </a:p>
          <a:p>
            <a:pPr lvl="1"/>
            <a:r>
              <a:rPr lang="pt-BR" dirty="0" err="1"/>
              <a:t>fgets</a:t>
            </a:r>
            <a:r>
              <a:rPr lang="pt-BR" dirty="0"/>
              <a:t>() – lê uma linha de um arquivo;</a:t>
            </a:r>
          </a:p>
          <a:p>
            <a:pPr lvl="1"/>
            <a:r>
              <a:rPr lang="pt-BR" dirty="0" err="1"/>
              <a:t>fprintf</a:t>
            </a:r>
            <a:r>
              <a:rPr lang="pt-BR" dirty="0"/>
              <a:t>()- Equivalente a </a:t>
            </a:r>
            <a:r>
              <a:rPr lang="pt-BR" dirty="0" err="1"/>
              <a:t>printf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fscanf</a:t>
            </a:r>
            <a:r>
              <a:rPr lang="pt-BR" dirty="0"/>
              <a:t>() - Equivalente a </a:t>
            </a:r>
            <a:r>
              <a:rPr lang="pt-BR" dirty="0" err="1"/>
              <a:t>scanf</a:t>
            </a:r>
            <a:r>
              <a:rPr lang="pt-BR" dirty="0"/>
              <a:t>();</a:t>
            </a:r>
          </a:p>
          <a:p>
            <a:pPr lvl="1"/>
            <a:r>
              <a:rPr lang="pt-BR" dirty="0" err="1"/>
              <a:t>rewind</a:t>
            </a:r>
            <a:r>
              <a:rPr lang="pt-BR" dirty="0"/>
              <a:t>() - Posiciona o arquivo no início;</a:t>
            </a:r>
          </a:p>
          <a:p>
            <a:pPr lvl="1"/>
            <a:r>
              <a:rPr lang="pt-BR" dirty="0" err="1"/>
              <a:t>feof</a:t>
            </a:r>
            <a:r>
              <a:rPr lang="pt-BR" dirty="0"/>
              <a:t>() - Retorna verdadeiro se chegou ao fim do arquivo;</a:t>
            </a:r>
          </a:p>
          <a:p>
            <a:pPr lvl="1"/>
            <a:r>
              <a:rPr lang="pt-BR" dirty="0" err="1"/>
              <a:t>fclose</a:t>
            </a:r>
            <a:r>
              <a:rPr lang="pt-BR" dirty="0"/>
              <a:t>() – fecha;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9353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891" y="104273"/>
            <a:ext cx="8596668" cy="1320800"/>
          </a:xfrm>
        </p:spPr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890" y="1106905"/>
            <a:ext cx="11558783" cy="540217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Exemplo de gravação em arquivo: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&gt;// utilizada para arquivos FILE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FILE *ARQ;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palavra[20];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ARQ=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("arquivo01.txt","w");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 Escreva uma palavra: 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s",&amp;palavra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(ARQ, "%s", palavra); // faz a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saida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 disco, para dentro do arquivo ARQ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(ARQ);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b="1" dirty="0"/>
          </a:p>
          <a:p>
            <a:pPr lvl="1"/>
            <a:endParaRPr lang="pt-BR" b="1" i="1" dirty="0"/>
          </a:p>
          <a:p>
            <a:pPr lvl="2"/>
            <a:endParaRPr lang="pt-BR" b="1" i="1" dirty="0"/>
          </a:p>
          <a:p>
            <a:pPr lvl="1"/>
            <a:endParaRPr lang="pt-BR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8319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6011" y="164756"/>
            <a:ext cx="8596668" cy="1320800"/>
          </a:xfrm>
        </p:spPr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0131" y="914400"/>
            <a:ext cx="11355858" cy="553094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Exemplo de leitura em arquivo: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&gt;// utilizada para arquivos FILE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FILE *ARQ;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char palavra[20];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ARQ=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("arquivo01.txt","r");  // abre somente para leitura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ARQ,"%s",&amp;palavra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 // faz a leitura do arquivo em disco, transferindo o                                        						//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para a palavra, somente uma palavra até encontrar espaço.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 A palavra = %s ",palavra); // imprime no vídeo o conteúdo da palavra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(ARQ);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system("pause");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628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081" y="152400"/>
            <a:ext cx="8596668" cy="1320800"/>
          </a:xfrm>
        </p:spPr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5506"/>
            <a:ext cx="10756232" cy="508935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Exemplo de gravação caractere a caractere:</a:t>
            </a:r>
          </a:p>
          <a:p>
            <a:endParaRPr lang="pt-BR" b="1" dirty="0"/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FILE *ARQ;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letra;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ARQ=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("frase01.txt","w");  // cria o arquivo frase01.txt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("Escreva a frase desejada :\n\n ");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((letra=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!='\n')  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fputc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letra,ARQ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enquanto a tecla for diferente de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grava 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//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caracter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(ARQ);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marL="457200" lvl="1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pt-BR" b="1" dirty="0"/>
          </a:p>
          <a:p>
            <a:pPr lvl="1"/>
            <a:endParaRPr lang="pt-BR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108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4828" y="198390"/>
            <a:ext cx="8596668" cy="1320800"/>
          </a:xfrm>
        </p:spPr>
        <p:txBody>
          <a:bodyPr/>
          <a:lstStyle/>
          <a:p>
            <a:r>
              <a:rPr lang="pt-BR" dirty="0"/>
              <a:t>Arquivos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3" y="1143000"/>
            <a:ext cx="11257993" cy="510540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Exemplo de leitura caractere a caractere: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FILE *ARQ;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letra;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ARQ=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("frase01.txt","r");  // abre o arquivo frase01.txt para leitura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("Frase do arquivo =  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((letra=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(ARQ)) !=EOF) // Enquanto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encontra o final do arquivo EOF 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letra);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(ARQ);     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system("pause");</a:t>
            </a:r>
          </a:p>
          <a:p>
            <a:pPr marL="0" indent="0"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pt-BR" b="1" i="1" dirty="0"/>
          </a:p>
          <a:p>
            <a:pPr lvl="1"/>
            <a:endParaRPr lang="pt-BR" b="1" dirty="0"/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8927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Permite armazenar números e caracteres, pois o armazenamento se dá através do sistema de numeração binária;</a:t>
            </a:r>
          </a:p>
          <a:p>
            <a:r>
              <a:rPr lang="pt-BR" dirty="0"/>
              <a:t>Arquivo binário é um conjunto de Registros, colocados sequencialmente, como se fosse um fichário comum, onde cada ficha, registro, é composto por campos. </a:t>
            </a:r>
          </a:p>
          <a:p>
            <a:r>
              <a:rPr lang="pt-BR" dirty="0"/>
              <a:t>Vantagem:</a:t>
            </a:r>
          </a:p>
          <a:p>
            <a:pPr lvl="1"/>
            <a:r>
              <a:rPr lang="pt-BR" dirty="0"/>
              <a:t>É interessante para o tratamento de grandes volumes de dados que precisam sofrer modificações frequentes;</a:t>
            </a:r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5678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2"/>
            <a:ext cx="8596668" cy="871038"/>
          </a:xfrm>
        </p:spPr>
        <p:txBody>
          <a:bodyPr>
            <a:normAutofit/>
          </a:bodyPr>
          <a:lstStyle/>
          <a:p>
            <a:r>
              <a:rPr lang="pt-BR" dirty="0"/>
              <a:t>Criando a estrutura:</a:t>
            </a:r>
          </a:p>
          <a:p>
            <a:r>
              <a:rPr lang="pt-BR" dirty="0"/>
              <a:t>Considerando a estrutura abaixo:</a:t>
            </a:r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21478"/>
              </p:ext>
            </p:extLst>
          </p:nvPr>
        </p:nvGraphicFramePr>
        <p:xfrm>
          <a:off x="2657556" y="2866089"/>
          <a:ext cx="5010151" cy="1264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662">
                  <a:extLst>
                    <a:ext uri="{9D8B030D-6E8A-4147-A177-3AD203B41FA5}">
                      <a16:colId xmlns:a16="http://schemas.microsoft.com/office/drawing/2014/main" val="2132822212"/>
                    </a:ext>
                  </a:extLst>
                </a:gridCol>
                <a:gridCol w="1388538">
                  <a:extLst>
                    <a:ext uri="{9D8B030D-6E8A-4147-A177-3AD203B41FA5}">
                      <a16:colId xmlns:a16="http://schemas.microsoft.com/office/drawing/2014/main" val="748267515"/>
                    </a:ext>
                  </a:extLst>
                </a:gridCol>
                <a:gridCol w="990390">
                  <a:extLst>
                    <a:ext uri="{9D8B030D-6E8A-4147-A177-3AD203B41FA5}">
                      <a16:colId xmlns:a16="http://schemas.microsoft.com/office/drawing/2014/main" val="2472991352"/>
                    </a:ext>
                  </a:extLst>
                </a:gridCol>
                <a:gridCol w="1265561">
                  <a:extLst>
                    <a:ext uri="{9D8B030D-6E8A-4147-A177-3AD203B41FA5}">
                      <a16:colId xmlns:a16="http://schemas.microsoft.com/office/drawing/2014/main" val="3531871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42265" algn="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‘Lápis’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30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1.00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931766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342265" algn="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‘Borracha’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40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1.50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185296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342265" algn="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3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‘Caneta’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1.20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41296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342265" algn="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‘Apontador’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0.90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extLst>
                  <a:ext uri="{0D108BD9-81ED-4DB2-BD59-A6C34878D82A}">
                    <a16:rowId xmlns:a16="http://schemas.microsoft.com/office/drawing/2014/main" val="2800862216"/>
                  </a:ext>
                </a:extLst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4452114"/>
            <a:ext cx="8596668" cy="87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Representamos esta estrutura com uma </a:t>
            </a:r>
            <a:r>
              <a:rPr lang="pt-BR" dirty="0" err="1"/>
              <a:t>struct</a:t>
            </a:r>
            <a:r>
              <a:rPr lang="pt-BR" dirty="0"/>
              <a:t>:</a:t>
            </a:r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096000" y="4628594"/>
            <a:ext cx="36731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cliente</a:t>
            </a:r>
          </a:p>
          <a:p>
            <a:r>
              <a:rPr lang="pt-BR" dirty="0"/>
              <a:t>{ </a:t>
            </a:r>
          </a:p>
          <a:p>
            <a:r>
              <a:rPr lang="pt-BR" dirty="0"/>
              <a:t>  	</a:t>
            </a:r>
            <a:r>
              <a:rPr lang="pt-BR" dirty="0" err="1"/>
              <a:t>int</a:t>
            </a:r>
            <a:r>
              <a:rPr lang="pt-BR" dirty="0"/>
              <a:t> conta;</a:t>
            </a:r>
          </a:p>
          <a:p>
            <a:r>
              <a:rPr lang="pt-BR" dirty="0"/>
              <a:t> 	char nome[20];</a:t>
            </a:r>
          </a:p>
          <a:p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limite;</a:t>
            </a:r>
          </a:p>
          <a:p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saldo;</a:t>
            </a:r>
          </a:p>
          <a:p>
            <a:r>
              <a:rPr lang="pt-BR" dirty="0"/>
              <a:t>} cliente;</a:t>
            </a:r>
          </a:p>
        </p:txBody>
      </p:sp>
    </p:spTree>
    <p:extLst>
      <p:ext uri="{BB962C8B-B14F-4D97-AF65-F5344CB8AC3E}">
        <p14:creationId xmlns:p14="http://schemas.microsoft.com/office/powerpoint/2010/main" val="253402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Com isso temos:</a:t>
            </a:r>
          </a:p>
          <a:p>
            <a:pPr lvl="1"/>
            <a:r>
              <a:rPr lang="pt-BR" dirty="0"/>
              <a:t>4 bytes par ao campo </a:t>
            </a:r>
            <a:r>
              <a:rPr lang="pt-BR" dirty="0" err="1"/>
              <a:t>nconta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20 bytes para o campo nome 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8 bytes para o campo limite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8 bytes para o campo saldo (</a:t>
            </a:r>
            <a:r>
              <a:rPr lang="pt-BR" dirty="0" err="1"/>
              <a:t>float</a:t>
            </a:r>
            <a:r>
              <a:rPr lang="pt-BR" dirty="0"/>
              <a:t>);</a:t>
            </a:r>
          </a:p>
          <a:p>
            <a:endParaRPr lang="pt-BR" dirty="0"/>
          </a:p>
          <a:p>
            <a:pPr lvl="1"/>
            <a:r>
              <a:rPr lang="pt-BR" dirty="0"/>
              <a:t>Ou seja: </a:t>
            </a:r>
            <a:r>
              <a:rPr lang="pt-BR" dirty="0" err="1"/>
              <a:t>sizeof</a:t>
            </a:r>
            <a:r>
              <a:rPr lang="pt-BR" dirty="0"/>
              <a:t>(cliente)=40 BYTES;</a:t>
            </a:r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07" y="4913799"/>
            <a:ext cx="70199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Arquivos;</a:t>
            </a:r>
          </a:p>
          <a:p>
            <a:r>
              <a:rPr lang="pt-BR" dirty="0"/>
              <a:t>Arquivos Texto;</a:t>
            </a:r>
          </a:p>
          <a:p>
            <a:r>
              <a:rPr lang="pt-BR" dirty="0"/>
              <a:t>Arquivos Binários;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221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403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Funções de leitura e escrita:</a:t>
            </a:r>
          </a:p>
          <a:p>
            <a:pPr lvl="1"/>
            <a:r>
              <a:rPr lang="pt-BR" b="1" dirty="0" err="1"/>
              <a:t>fwrite</a:t>
            </a:r>
            <a:r>
              <a:rPr lang="pt-BR" b="1" dirty="0"/>
              <a:t>(buffer, tamanho, contador, ponteiro);</a:t>
            </a:r>
            <a:endParaRPr lang="pt-BR" dirty="0"/>
          </a:p>
          <a:p>
            <a:pPr lvl="1"/>
            <a:r>
              <a:rPr lang="pt-BR" b="1" dirty="0" err="1"/>
              <a:t>fread</a:t>
            </a:r>
            <a:r>
              <a:rPr lang="pt-BR" b="1" dirty="0"/>
              <a:t>(buffer, </a:t>
            </a:r>
            <a:r>
              <a:rPr lang="pt-BR" b="1" dirty="0" err="1"/>
              <a:t>tamanho,contador</a:t>
            </a:r>
            <a:r>
              <a:rPr lang="pt-BR" b="1" dirty="0"/>
              <a:t>, ponteiro);</a:t>
            </a:r>
          </a:p>
          <a:p>
            <a:pPr lvl="1"/>
            <a:r>
              <a:rPr lang="pt-BR" b="1" dirty="0"/>
              <a:t>Onde:</a:t>
            </a:r>
          </a:p>
          <a:p>
            <a:pPr lvl="2"/>
            <a:r>
              <a:rPr lang="pt-BR" b="1" dirty="0"/>
              <a:t>buffer</a:t>
            </a:r>
            <a:r>
              <a:rPr lang="pt-BR" dirty="0"/>
              <a:t>: endereço de memória para onde a informação será lida (ou o endereço de memória de onde provem a informação a ser escrita);</a:t>
            </a:r>
          </a:p>
          <a:p>
            <a:pPr lvl="2"/>
            <a:r>
              <a:rPr lang="pt-BR" b="1" dirty="0"/>
              <a:t>tamanho</a:t>
            </a:r>
            <a:r>
              <a:rPr lang="pt-BR" dirty="0"/>
              <a:t>: tamanho (em bytes) do bloco de memória a ser lido ou escrito;</a:t>
            </a:r>
          </a:p>
          <a:p>
            <a:pPr lvl="2"/>
            <a:r>
              <a:rPr lang="pt-BR" b="1" dirty="0"/>
              <a:t>contador:</a:t>
            </a:r>
            <a:r>
              <a:rPr lang="pt-BR" dirty="0"/>
              <a:t> especifica o número de itens a serem acessados (lidos ou escritos);</a:t>
            </a:r>
          </a:p>
          <a:p>
            <a:pPr lvl="2"/>
            <a:r>
              <a:rPr lang="pt-BR" b="1" dirty="0"/>
              <a:t>variável/ponteiro</a:t>
            </a:r>
            <a:r>
              <a:rPr lang="pt-BR" dirty="0"/>
              <a:t>: é a variável do tipo ponteiro de arquivo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7839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4039"/>
            <a:ext cx="8596668" cy="416362"/>
          </a:xfrm>
        </p:spPr>
        <p:txBody>
          <a:bodyPr>
            <a:normAutofit/>
          </a:bodyPr>
          <a:lstStyle/>
          <a:p>
            <a:r>
              <a:rPr lang="pt-BR" dirty="0"/>
              <a:t>Exemplos de leitura e escrita de um arquivo binário com um vetor de inteiros: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38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&gt;// utilizada para arquivos FILE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FILE *ARQ;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ARQ=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("matriz.bin","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 //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se existe o arquivo ele cria novamente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i=0;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(i&lt;=4) 	{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 Digite o %d elemento : ",i+1);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[i]); 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a,sizeof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(a),1,ARQ); // grava no arquivo de uma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vez a matriz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(ARQ);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system("pause");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32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386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&gt;// utilizada para arquivos FILE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FILE *ARQ;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ARQ=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("matriz.bin","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a,sizeof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(a),1,ARQ);	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i=0;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(i&lt;=4){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(" Elemento %d da matriz: %d\n",i+1,a[i]);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i++;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(ARQ);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system("pause");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6276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403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Acesso Direto:</a:t>
            </a:r>
          </a:p>
          <a:p>
            <a:pPr lvl="1"/>
            <a:r>
              <a:rPr lang="pt-BR" dirty="0"/>
              <a:t>Todas as funções de acesso a arquivos vistos até o momento acessam os dados de um arquivo de forma </a:t>
            </a:r>
            <a:r>
              <a:rPr lang="pt-BR" dirty="0" err="1"/>
              <a:t>seqüencial</a:t>
            </a:r>
            <a:r>
              <a:rPr lang="pt-BR" dirty="0"/>
              <a:t> a partir de um indicador de posição corrente;</a:t>
            </a:r>
          </a:p>
          <a:p>
            <a:pPr lvl="1"/>
            <a:r>
              <a:rPr lang="pt-BR" dirty="0"/>
              <a:t>Para que seja possível efetuar um acesso direto a uma determinada informação de um arquivo, utiliza-se a função </a:t>
            </a:r>
            <a:r>
              <a:rPr lang="pt-BR" b="1" dirty="0" err="1"/>
              <a:t>fseek</a:t>
            </a:r>
            <a:r>
              <a:rPr lang="pt-BR" b="1" dirty="0"/>
              <a:t>(),</a:t>
            </a:r>
            <a:r>
              <a:rPr lang="pt-BR" dirty="0"/>
              <a:t> que retornará 0 (zero) quando completar com sucesso a operação d posicionamento, ou retornará -1 (um negativo) quando ocorrer algum erro na localização da informação;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601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403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Acesso Direto:</a:t>
            </a:r>
          </a:p>
          <a:p>
            <a:pPr lvl="1"/>
            <a:r>
              <a:rPr lang="pt-BR" b="1" dirty="0" err="1"/>
              <a:t>fseek</a:t>
            </a:r>
            <a:r>
              <a:rPr lang="pt-BR" b="1" dirty="0"/>
              <a:t>(ponteiro, bytes, origem)</a:t>
            </a:r>
            <a:endParaRPr lang="pt-BR" dirty="0"/>
          </a:p>
          <a:p>
            <a:pPr lvl="1"/>
            <a:r>
              <a:rPr lang="pt-BR" dirty="0"/>
              <a:t>Onde:</a:t>
            </a:r>
          </a:p>
          <a:p>
            <a:pPr lvl="2"/>
            <a:r>
              <a:rPr lang="pt-BR" b="1" dirty="0"/>
              <a:t>Ponteiro:</a:t>
            </a:r>
            <a:r>
              <a:rPr lang="pt-BR" dirty="0"/>
              <a:t> é um ponteiro para o arquivo;</a:t>
            </a:r>
          </a:p>
          <a:p>
            <a:pPr lvl="2"/>
            <a:r>
              <a:rPr lang="pt-BR" b="1" dirty="0"/>
              <a:t>Bytes:</a:t>
            </a:r>
            <a:r>
              <a:rPr lang="pt-BR" dirty="0"/>
              <a:t> são os bytes de deslocamento em relação a origem, a ser dado ao ponteiro de acessos registros; um valor positivo significa deslocamento para frente; um valor negativo significa um deslocamento para trás;</a:t>
            </a:r>
          </a:p>
          <a:p>
            <a:pPr lvl="2"/>
            <a:r>
              <a:rPr lang="pt-BR" b="1" dirty="0"/>
              <a:t>Origem:</a:t>
            </a:r>
            <a:r>
              <a:rPr lang="pt-BR" dirty="0"/>
              <a:t> valor inteiro que representa a posição do arquivo. A posição a partir da qual será efetuado o deslocamento; as seguintes constantes podem ser usadas para identificar essa posição:</a:t>
            </a:r>
          </a:p>
          <a:p>
            <a:pPr marL="0" indent="0">
              <a:buNone/>
            </a:pPr>
            <a:r>
              <a:rPr lang="pt-BR" dirty="0"/>
              <a:t>				</a:t>
            </a:r>
            <a:r>
              <a:rPr lang="pt-BR" sz="1300" b="1" dirty="0"/>
              <a:t>SEEK_SET</a:t>
            </a:r>
            <a:r>
              <a:rPr lang="pt-BR" sz="1300" dirty="0"/>
              <a:t> : indica o </a:t>
            </a:r>
            <a:r>
              <a:rPr lang="pt-BR" sz="1300" b="1" dirty="0"/>
              <a:t>início</a:t>
            </a:r>
            <a:r>
              <a:rPr lang="pt-BR" sz="1300" dirty="0"/>
              <a:t> do arquivo ou  </a:t>
            </a:r>
            <a:r>
              <a:rPr lang="pt-BR" sz="1300" b="1" dirty="0"/>
              <a:t>0(zero)</a:t>
            </a:r>
            <a:r>
              <a:rPr lang="pt-BR" sz="1300" dirty="0"/>
              <a:t>;</a:t>
            </a:r>
          </a:p>
          <a:p>
            <a:pPr marL="0" indent="0">
              <a:buNone/>
            </a:pPr>
            <a:r>
              <a:rPr lang="pt-BR" sz="1300" b="1" dirty="0"/>
              <a:t>				SEEK_CUR</a:t>
            </a:r>
            <a:r>
              <a:rPr lang="pt-BR" sz="1300" dirty="0"/>
              <a:t> : indica a </a:t>
            </a:r>
            <a:r>
              <a:rPr lang="pt-BR" sz="1300" b="1" dirty="0"/>
              <a:t>posição atual</a:t>
            </a:r>
            <a:r>
              <a:rPr lang="pt-BR" sz="1300" dirty="0"/>
              <a:t> do ponteiro de acesso aos registros ou </a:t>
            </a:r>
            <a:r>
              <a:rPr lang="pt-BR" sz="1300" b="1" dirty="0"/>
              <a:t>1 (um);</a:t>
            </a:r>
            <a:endParaRPr lang="pt-BR" sz="1300" dirty="0"/>
          </a:p>
          <a:p>
            <a:pPr marL="0" indent="0">
              <a:buNone/>
            </a:pPr>
            <a:r>
              <a:rPr lang="pt-BR" sz="1300" b="1" dirty="0"/>
              <a:t>				SEEK_END</a:t>
            </a:r>
            <a:r>
              <a:rPr lang="pt-BR" sz="1300" dirty="0"/>
              <a:t> : indica o </a:t>
            </a:r>
            <a:r>
              <a:rPr lang="pt-BR" sz="1300" b="1" dirty="0"/>
              <a:t>fim</a:t>
            </a:r>
            <a:r>
              <a:rPr lang="pt-BR" sz="1300" dirty="0"/>
              <a:t> do arquivo  ou </a:t>
            </a:r>
            <a:r>
              <a:rPr lang="pt-BR" sz="1300" b="1" dirty="0"/>
              <a:t>2 (dois)</a:t>
            </a:r>
            <a:r>
              <a:rPr lang="pt-BR" sz="1300" dirty="0"/>
              <a:t>.</a:t>
            </a:r>
          </a:p>
          <a:p>
            <a:pPr lvl="2"/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154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Binários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14038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Acesso Direto:</a:t>
            </a:r>
          </a:p>
          <a:p>
            <a:pPr lvl="1"/>
            <a:r>
              <a:rPr lang="en-US" b="1" dirty="0" err="1"/>
              <a:t>fseek</a:t>
            </a:r>
            <a:r>
              <a:rPr lang="en-US" b="1" dirty="0"/>
              <a:t>(ARQ, -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cliente</a:t>
            </a:r>
            <a:r>
              <a:rPr lang="en-US" b="1" dirty="0"/>
              <a:t>),SEEK_CUR);</a:t>
            </a:r>
            <a:endParaRPr lang="pt-BR" dirty="0"/>
          </a:p>
          <a:p>
            <a:pPr lvl="1"/>
            <a:r>
              <a:rPr lang="pt-BR" b="1" dirty="0" err="1"/>
              <a:t>fseek</a:t>
            </a:r>
            <a:r>
              <a:rPr lang="pt-BR" b="1" dirty="0"/>
              <a:t>(ARQ, (n-1) * </a:t>
            </a:r>
            <a:r>
              <a:rPr lang="pt-BR" b="1" dirty="0" err="1"/>
              <a:t>sizeof</a:t>
            </a:r>
            <a:r>
              <a:rPr lang="pt-BR" b="1" dirty="0"/>
              <a:t>(cliente), SEEK_SET); </a:t>
            </a:r>
            <a:r>
              <a:rPr lang="pt-BR" dirty="0"/>
              <a:t> onde n é o número do registro;</a:t>
            </a:r>
          </a:p>
          <a:p>
            <a:pPr lvl="2"/>
            <a:endParaRPr lang="pt-BR" dirty="0"/>
          </a:p>
          <a:p>
            <a:endParaRPr lang="pt-BR" dirty="0"/>
          </a:p>
          <a:p>
            <a:pPr lvl="1"/>
            <a:endParaRPr lang="pt-BR" i="1" dirty="0"/>
          </a:p>
          <a:p>
            <a:pPr lvl="2"/>
            <a:endParaRPr lang="pt-BR" i="1" dirty="0"/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31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b="1" dirty="0"/>
              <a:t>E um conjunto de registros (que pode ser apenas um registro) que, por sua vez, é um conjunto de campos (que pode ser apenas um campo), sendo cada campo o conjunto de informações nele contido</a:t>
            </a:r>
            <a:endParaRPr lang="pt-BR" altLang="pt-BR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72" y="3544369"/>
            <a:ext cx="8162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Vantagens:</a:t>
            </a:r>
          </a:p>
          <a:p>
            <a:pPr lvl="1"/>
            <a:r>
              <a:rPr lang="pt-BR" dirty="0"/>
              <a:t>As informações armazenadas poderem ser utilizadas a qualquer momento;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Permite armazenar um número maior de registros do que em uma tabela em memória, estando apenas limitado ao tamanho do meio físico utilizado para a sua gravação;</a:t>
            </a:r>
          </a:p>
          <a:p>
            <a:endParaRPr lang="pt-BR" alt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5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03947"/>
            <a:ext cx="9092308" cy="4371877"/>
          </a:xfrm>
        </p:spPr>
        <p:txBody>
          <a:bodyPr>
            <a:normAutofit/>
          </a:bodyPr>
          <a:lstStyle/>
          <a:p>
            <a:r>
              <a:rPr lang="pt-BR" b="1" dirty="0"/>
              <a:t>Formas de acesso:</a:t>
            </a:r>
          </a:p>
          <a:p>
            <a:pPr lvl="1"/>
            <a:r>
              <a:rPr lang="pt-BR" b="1" dirty="0"/>
              <a:t>Sequencial: </a:t>
            </a:r>
            <a:r>
              <a:rPr lang="pt-BR" dirty="0"/>
              <a:t>ocorre quando o processo de gravação e leitura é feito de forma contínua, um após o outro a partir do primeiro registro, registro a registro, até localizar a primeira posição vazia após o último registro. O processo de leitura também ocorre de forma sequencial. Se o registro a ser lido é o último, primeiro será necessário ler todos os registros que o antecedem. Este processo é considerado lento.</a:t>
            </a:r>
          </a:p>
          <a:p>
            <a:pPr lvl="1"/>
            <a:r>
              <a:rPr lang="pt-BR" b="1" dirty="0"/>
              <a:t>Aleatório: </a:t>
            </a:r>
            <a:r>
              <a:rPr lang="pt-BR" dirty="0"/>
              <a:t>ocorre por meio da transferência de dados diretamente para qualquer posição do arquivo, sem que para isso, as informações anteriores precisem ser lidas (acesso sequencial). O acesso aleatório a um arquivo pode ser feito de três formas diferentes, com relação as posicionamento do ponteiro dentro do arquivo: início do arquivo, fim do arquivo ou o posicionamento atual do ponteiro no arquivo. </a:t>
            </a:r>
          </a:p>
          <a:p>
            <a:pPr lvl="2"/>
            <a:r>
              <a:rPr lang="pt-BR" dirty="0"/>
              <a:t>&gt;&gt;&gt;&gt;&gt;&gt;&gt;&gt;&gt;&gt;&gt;&gt;	Função   </a:t>
            </a:r>
            <a:r>
              <a:rPr lang="pt-BR" dirty="0" err="1"/>
              <a:t>fseek</a:t>
            </a:r>
            <a:r>
              <a:rPr lang="pt-BR" dirty="0"/>
              <a:t>()</a:t>
            </a:r>
          </a:p>
          <a:p>
            <a:endParaRPr lang="pt-BR" alt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0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95051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Acessando um arquivo:</a:t>
            </a:r>
            <a:endParaRPr lang="pt-B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pt-BR" b="1" dirty="0"/>
              <a:t>FILE</a:t>
            </a:r>
            <a:r>
              <a:rPr lang="pt-BR" dirty="0"/>
              <a:t> &lt;*variável ponteiro&gt;</a:t>
            </a:r>
          </a:p>
          <a:p>
            <a:pPr marL="457200" lvl="1" indent="0">
              <a:buNone/>
            </a:pPr>
            <a:r>
              <a:rPr lang="pt-BR" dirty="0"/>
              <a:t>  Em que:</a:t>
            </a:r>
          </a:p>
          <a:p>
            <a:pPr marL="457200" lvl="1" indent="0">
              <a:buNone/>
            </a:pPr>
            <a:r>
              <a:rPr lang="pt-BR" dirty="0"/>
              <a:t>&lt;*variável ponteiro&gt; - definição de um ponteiro para a estrutura do tipo FILE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FILE</a:t>
            </a:r>
            <a:r>
              <a:rPr lang="pt-BR" dirty="0"/>
              <a:t> deve ser escrito em maiúsculo, sendo esta um estrutura cujos elementos são informações que assinalam a condição de processamento e acesso a um arquivo. Esta estrutura esta presente na biblioteca </a:t>
            </a:r>
            <a:r>
              <a:rPr lang="pt-BR" b="1" dirty="0" err="1"/>
              <a:t>stdio.h</a:t>
            </a:r>
            <a:r>
              <a:rPr lang="pt-BR" dirty="0"/>
              <a:t>, portanto, é necessário indicar no programa a linha #include &lt;</a:t>
            </a:r>
            <a:r>
              <a:rPr lang="pt-BR" dirty="0" err="1"/>
              <a:t>stdio.h</a:t>
            </a:r>
            <a:r>
              <a:rPr lang="pt-BR" dirty="0"/>
              <a:t>&gt;, antes da função </a:t>
            </a:r>
            <a:r>
              <a:rPr lang="pt-BR" dirty="0" err="1"/>
              <a:t>main</a:t>
            </a:r>
            <a:r>
              <a:rPr lang="pt-BR" dirty="0"/>
              <a:t>().</a:t>
            </a:r>
          </a:p>
          <a:p>
            <a:pPr lvl="1"/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5312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21775"/>
            <a:ext cx="8596668" cy="1320800"/>
          </a:xfrm>
        </p:spPr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3633"/>
            <a:ext cx="9393098" cy="4492192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Abertura e Fechamento de arquivos: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sz="2200" dirty="0"/>
              <a:t>&lt;variável ponteiro&gt; = </a:t>
            </a:r>
            <a:r>
              <a:rPr lang="pt-BR" sz="2200" b="1" dirty="0" err="1"/>
              <a:t>fopen</a:t>
            </a:r>
            <a:r>
              <a:rPr lang="pt-BR" sz="2200" b="1" dirty="0"/>
              <a:t> </a:t>
            </a:r>
            <a:r>
              <a:rPr lang="pt-BR" sz="2200" dirty="0"/>
              <a:t>(“nome do arquivo” , “tipo de abertura”);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	</a:t>
            </a:r>
          </a:p>
          <a:p>
            <a:pPr marL="0" indent="0">
              <a:buNone/>
            </a:pPr>
            <a:r>
              <a:rPr lang="pt-BR" b="1" dirty="0"/>
              <a:t>Onde: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&lt;variável ponteiro&gt;  - é a variável declarada como ponteiro do tipo FILE</a:t>
            </a:r>
          </a:p>
          <a:p>
            <a:pPr marL="0" indent="0">
              <a:buNone/>
            </a:pPr>
            <a:r>
              <a:rPr lang="pt-BR" dirty="0"/>
              <a:t>		Nome do arquivo     - é o nome do arquivo a ser manipulado, deve ser valido no sistema operacional utilizado</a:t>
            </a:r>
          </a:p>
          <a:p>
            <a:pPr marL="0" indent="0">
              <a:buNone/>
            </a:pPr>
            <a:r>
              <a:rPr lang="pt-BR" dirty="0"/>
              <a:t>		Tipo de abertura	- o tipo de abertura do arquivo (ver tabela abaixo)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600" b="1" dirty="0" err="1"/>
              <a:t>fclose</a:t>
            </a:r>
            <a:r>
              <a:rPr lang="pt-BR" sz="2600" b="1" dirty="0"/>
              <a:t> </a:t>
            </a:r>
            <a:r>
              <a:rPr lang="pt-BR" sz="2600" dirty="0"/>
              <a:t>(&lt;variável ponteiro&gt;);</a:t>
            </a:r>
          </a:p>
          <a:p>
            <a:pPr marL="0" indent="0">
              <a:buNone/>
            </a:pPr>
            <a:r>
              <a:rPr lang="pt-BR" b="1" dirty="0"/>
              <a:t>	</a:t>
            </a:r>
          </a:p>
          <a:p>
            <a:pPr marL="0" indent="0">
              <a:buNone/>
            </a:pPr>
            <a:r>
              <a:rPr lang="pt-BR" b="1" dirty="0"/>
              <a:t>Onde: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&lt;variável ponteiro&gt;  - é a mesma variável associada a função </a:t>
            </a:r>
            <a:r>
              <a:rPr lang="pt-BR" b="1" dirty="0" err="1"/>
              <a:t>fopen</a:t>
            </a:r>
            <a:r>
              <a:rPr lang="pt-BR" b="1" dirty="0"/>
              <a:t>()</a:t>
            </a:r>
            <a:endParaRPr lang="pt-BR" dirty="0"/>
          </a:p>
          <a:p>
            <a:endParaRPr lang="pt-BR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8750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9400"/>
            <a:ext cx="8596668" cy="1320800"/>
          </a:xfrm>
        </p:spPr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4986" y="939800"/>
            <a:ext cx="8596668" cy="4259419"/>
          </a:xfrm>
        </p:spPr>
        <p:txBody>
          <a:bodyPr>
            <a:normAutofit/>
          </a:bodyPr>
          <a:lstStyle/>
          <a:p>
            <a:r>
              <a:rPr lang="pt-BR" sz="2400" dirty="0"/>
              <a:t>Modos de abertura: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  <a:p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4380"/>
              </p:ext>
            </p:extLst>
          </p:nvPr>
        </p:nvGraphicFramePr>
        <p:xfrm>
          <a:off x="677334" y="1395663"/>
          <a:ext cx="9597634" cy="5298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8167">
                  <a:extLst>
                    <a:ext uri="{9D8B030D-6E8A-4147-A177-3AD203B41FA5}">
                      <a16:colId xmlns:a16="http://schemas.microsoft.com/office/drawing/2014/main" val="261109800"/>
                    </a:ext>
                  </a:extLst>
                </a:gridCol>
                <a:gridCol w="8139467">
                  <a:extLst>
                    <a:ext uri="{9D8B030D-6E8A-4147-A177-3AD203B41FA5}">
                      <a16:colId xmlns:a16="http://schemas.microsoft.com/office/drawing/2014/main" val="3470077728"/>
                    </a:ext>
                  </a:extLst>
                </a:gridCol>
              </a:tblGrid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Modo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Significado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38102687"/>
                  </a:ext>
                </a:extLst>
              </a:tr>
              <a:tr h="511751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"r"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texto existente para leitura, se não existir, irá ocorrer erro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875432"/>
                  </a:ext>
                </a:extLst>
              </a:tr>
              <a:tr h="511751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"w"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novo arquivo texto para gravação de dados, se o arquivo já existir, irá destruir o arquivo existente.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7521642"/>
                  </a:ext>
                </a:extLst>
              </a:tr>
              <a:tr h="752577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"a"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Abre um arquivo texto para operações de anexação de dados, isto é, acrescenta dados no fim do arquivo ("</a:t>
                      </a:r>
                      <a:r>
                        <a:rPr lang="pt-BR" sz="1000" dirty="0" err="1">
                          <a:effectLst/>
                        </a:rPr>
                        <a:t>append</a:t>
                      </a:r>
                      <a:r>
                        <a:rPr lang="pt-BR" sz="1000" dirty="0">
                          <a:effectLst/>
                        </a:rPr>
                        <a:t>"), se o arquivo não existir, será criado um novo arquivo.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0900327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"rb"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binário existente  para leitura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9378753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"wb"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novo arquivo binário para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84850574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"ab"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binário e acrescenta dados binários no fim do arquivo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0376253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"r+b"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binário para leitura e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0237105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"w+b"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Cria um arquivo binário para leitura e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83549140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"a+b"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Acrescenta dados ou cria uma arquivo binário para leitura e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0780598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"rt"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texto para leitura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686782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"wt"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Cria um arquivo texto para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4552005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"at"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Acrescenta dados no fim do arquivo texto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45990088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"r+t"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Abre um arquivo texto para leitura e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3471848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"w+t"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Cria um arquivo texto para leitura e escrita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0024707"/>
                  </a:ext>
                </a:extLst>
              </a:tr>
              <a:tr h="270928"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"a+t"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342265"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Acrescenta dados ou cria uma arquivo texto para leitura e escrita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Arial Unicode M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1821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93835"/>
            <a:ext cx="8596668" cy="3880773"/>
          </a:xfrm>
        </p:spPr>
        <p:txBody>
          <a:bodyPr>
            <a:normAutofit/>
          </a:bodyPr>
          <a:lstStyle/>
          <a:p>
            <a:r>
              <a:rPr lang="pt-BR" sz="2400" dirty="0"/>
              <a:t>Exemplo: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  <a:p>
            <a:pPr lvl="1"/>
            <a:endParaRPr lang="pt-BR" sz="2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7334" y="2268306"/>
            <a:ext cx="10335571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FILE *</a:t>
            </a:r>
            <a:r>
              <a:rPr kumimoji="0" lang="en-US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en-US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fopen</a:t>
            </a:r>
            <a:r>
              <a:rPr kumimoji="0" lang="en-US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("exemplo.bin","</a:t>
            </a:r>
            <a:r>
              <a:rPr kumimoji="0" lang="en-US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wb</a:t>
            </a:r>
            <a:r>
              <a:rPr kumimoji="0" lang="en-US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(!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fp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("Erro na abertura do arquivo.");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altLang="pt-B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892</TotalTime>
  <Words>2351</Words>
  <Application>Microsoft Office PowerPoint</Application>
  <PresentationFormat>Widescreen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Times New Roman</vt:lpstr>
      <vt:lpstr>Trebuchet MS</vt:lpstr>
      <vt:lpstr>Wingdings 3</vt:lpstr>
      <vt:lpstr>Facetado</vt:lpstr>
      <vt:lpstr>Estrutura de Dados Arquivos</vt:lpstr>
      <vt:lpstr>Sumário</vt:lpstr>
      <vt:lpstr>Arquivos</vt:lpstr>
      <vt:lpstr>Arquivos</vt:lpstr>
      <vt:lpstr>Arquivos</vt:lpstr>
      <vt:lpstr>Arquivos</vt:lpstr>
      <vt:lpstr>Arquivos</vt:lpstr>
      <vt:lpstr>Arquivos</vt:lpstr>
      <vt:lpstr>Arquivos</vt:lpstr>
      <vt:lpstr>Arquivos Texto</vt:lpstr>
      <vt:lpstr>Arquivos Texto</vt:lpstr>
      <vt:lpstr>Arquivos Texto</vt:lpstr>
      <vt:lpstr>Arquivos Texto</vt:lpstr>
      <vt:lpstr>Arquivos Texto</vt:lpstr>
      <vt:lpstr>Arquivos Texto</vt:lpstr>
      <vt:lpstr>Arquivos Texto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  <vt:lpstr>Arquivos Binários</vt:lpstr>
    </vt:vector>
  </TitlesOfParts>
  <Company>Softbyte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Serviços</dc:title>
  <dc:creator>Juliano Menzen</dc:creator>
  <cp:lastModifiedBy>NEIVA LARISANE KUYVEN</cp:lastModifiedBy>
  <cp:revision>189</cp:revision>
  <dcterms:created xsi:type="dcterms:W3CDTF">2015-04-14T14:42:16Z</dcterms:created>
  <dcterms:modified xsi:type="dcterms:W3CDTF">2022-06-30T20:21:00Z</dcterms:modified>
</cp:coreProperties>
</file>