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1" r:id="rId4"/>
    <p:sldId id="270" r:id="rId5"/>
    <p:sldId id="271" r:id="rId6"/>
    <p:sldId id="274" r:id="rId7"/>
    <p:sldId id="275" r:id="rId8"/>
    <p:sldId id="276" r:id="rId9"/>
    <p:sldId id="277" r:id="rId10"/>
    <p:sldId id="278" r:id="rId11"/>
    <p:sldId id="273" r:id="rId12"/>
    <p:sldId id="262" r:id="rId13"/>
    <p:sldId id="263" r:id="rId14"/>
    <p:sldId id="264" r:id="rId15"/>
    <p:sldId id="265" r:id="rId16"/>
    <p:sldId id="266" r:id="rId17"/>
    <p:sldId id="257" r:id="rId18"/>
    <p:sldId id="267" r:id="rId19"/>
    <p:sldId id="260" r:id="rId20"/>
    <p:sldId id="259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72336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939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714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036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3388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955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7170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3782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8172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410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353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93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939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939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939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193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err="1"/>
              <a:t>BetterThenYesterdaySSD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</a:t>
            </a:r>
            <a:r>
              <a:rPr lang="ko-KR" altLang="en-US" dirty="0"/>
              <a:t>과정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 err="1"/>
              <a:t>BetterThenYesterday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</a:t>
            </a:r>
            <a:r>
              <a:rPr lang="en-US" altLang="ko-KR" dirty="0" smtClean="0"/>
              <a:t>SSD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436879" y="1188720"/>
            <a:ext cx="8912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  <a:ea typeface="+mn-ea"/>
              </a:rPr>
              <a:t>■ </a:t>
            </a:r>
            <a:r>
              <a:rPr lang="en-US" altLang="ko-KR" sz="1600" b="1" dirty="0" smtClean="0">
                <a:latin typeface="+mn-ea"/>
                <a:ea typeface="+mn-ea"/>
              </a:rPr>
              <a:t>Common </a:t>
            </a:r>
            <a:r>
              <a:rPr lang="ko-KR" altLang="en-US" sz="1600" b="1" dirty="0">
                <a:latin typeface="+mn-ea"/>
                <a:ea typeface="+mn-ea"/>
              </a:rPr>
              <a:t>패키지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>   </a:t>
            </a:r>
            <a:r>
              <a:rPr lang="en-US" altLang="ko-KR" sz="1600" dirty="0" smtClean="0">
                <a:latin typeface="+mn-ea"/>
                <a:ea typeface="+mn-ea"/>
              </a:rPr>
              <a:t>- </a:t>
            </a:r>
            <a:r>
              <a:rPr lang="en-US" altLang="ko-KR" sz="1600" dirty="0" err="1" smtClean="0">
                <a:latin typeface="+mn-ea"/>
                <a:ea typeface="+mn-ea"/>
              </a:rPr>
              <a:t>BufferUtil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버퍼 파일 </a:t>
            </a:r>
            <a:r>
              <a:rPr lang="en-US" altLang="ko-KR" sz="1600" dirty="0">
                <a:latin typeface="+mn-ea"/>
                <a:ea typeface="+mn-ea"/>
              </a:rPr>
              <a:t>I/O </a:t>
            </a:r>
            <a:r>
              <a:rPr lang="ko-KR" altLang="en-US" sz="1600" dirty="0">
                <a:latin typeface="+mn-ea"/>
                <a:ea typeface="+mn-ea"/>
              </a:rPr>
              <a:t>작업 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생성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삭제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읽기</a:t>
            </a:r>
            <a:r>
              <a:rPr lang="en-US" altLang="ko-KR" sz="1600" dirty="0">
                <a:latin typeface="+mn-ea"/>
                <a:ea typeface="+mn-ea"/>
              </a:rPr>
              <a:t>/</a:t>
            </a:r>
            <a:r>
              <a:rPr lang="ko-KR" altLang="en-US" sz="1600" dirty="0">
                <a:latin typeface="+mn-ea"/>
                <a:ea typeface="+mn-ea"/>
              </a:rPr>
              <a:t>쓰기</a:t>
            </a:r>
            <a:r>
              <a:rPr lang="en-US" altLang="ko-KR" sz="1600" dirty="0">
                <a:latin typeface="+mn-ea"/>
                <a:ea typeface="+mn-ea"/>
              </a:rPr>
              <a:t>)</a:t>
            </a:r>
          </a:p>
          <a:p>
            <a:r>
              <a:rPr lang="en-US" altLang="ko-KR" sz="1600" dirty="0">
                <a:latin typeface="+mn-ea"/>
                <a:ea typeface="+mn-ea"/>
              </a:rPr>
              <a:t>   </a:t>
            </a:r>
            <a:r>
              <a:rPr lang="en-US" altLang="ko-KR" sz="1600" dirty="0" smtClean="0">
                <a:latin typeface="+mn-ea"/>
                <a:ea typeface="+mn-ea"/>
              </a:rPr>
              <a:t>- </a:t>
            </a:r>
            <a:r>
              <a:rPr lang="en-US" altLang="ko-KR" sz="1600" dirty="0" err="1" smtClean="0">
                <a:latin typeface="+mn-ea"/>
                <a:ea typeface="+mn-ea"/>
              </a:rPr>
              <a:t>SSDConstants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버퍼 크기</a:t>
            </a:r>
            <a:r>
              <a:rPr lang="en-US" altLang="ko-KR" sz="1600" dirty="0">
                <a:latin typeface="+mn-ea"/>
                <a:ea typeface="+mn-ea"/>
              </a:rPr>
              <a:t>(5), LBA </a:t>
            </a:r>
            <a:r>
              <a:rPr lang="ko-KR" altLang="en-US" sz="1600" dirty="0">
                <a:latin typeface="+mn-ea"/>
                <a:ea typeface="+mn-ea"/>
              </a:rPr>
              <a:t>범위</a:t>
            </a:r>
            <a:r>
              <a:rPr lang="en-US" altLang="ko-KR" sz="1600" dirty="0">
                <a:latin typeface="+mn-ea"/>
                <a:ea typeface="+mn-ea"/>
              </a:rPr>
              <a:t>(0~99) </a:t>
            </a:r>
            <a:r>
              <a:rPr lang="ko-KR" altLang="en-US" sz="1600" dirty="0">
                <a:latin typeface="+mn-ea"/>
                <a:ea typeface="+mn-ea"/>
              </a:rPr>
              <a:t>등 상수 정의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86" y="2565920"/>
            <a:ext cx="5701643" cy="256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294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</a:t>
            </a:r>
            <a:r>
              <a:rPr lang="en-US" altLang="ko-KR" dirty="0" smtClean="0"/>
              <a:t>SSD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501158" y="1300687"/>
            <a:ext cx="4826962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+mn-ea"/>
                <a:ea typeface="+mn-ea"/>
              </a:rPr>
              <a:t>⚙ </a:t>
            </a:r>
            <a:r>
              <a:rPr lang="ko-KR" altLang="en-US" b="1" dirty="0">
                <a:latin typeface="+mn-ea"/>
                <a:ea typeface="+mn-ea"/>
              </a:rPr>
              <a:t>주요 디자인 </a:t>
            </a:r>
            <a:r>
              <a:rPr lang="ko-KR" altLang="en-US" b="1" dirty="0" smtClean="0">
                <a:latin typeface="+mn-ea"/>
                <a:ea typeface="+mn-ea"/>
              </a:rPr>
              <a:t>패턴</a:t>
            </a:r>
            <a:endParaRPr lang="en-US" altLang="ko-KR" b="1" dirty="0" smtClean="0">
              <a:latin typeface="+mn-ea"/>
              <a:ea typeface="+mn-ea"/>
            </a:endParaRPr>
          </a:p>
          <a:p>
            <a:endParaRPr lang="en-US" altLang="ko-KR" sz="1200" b="1" dirty="0" smtClean="0">
              <a:latin typeface="+mn-ea"/>
              <a:ea typeface="+mn-ea"/>
            </a:endParaRPr>
          </a:p>
          <a:p>
            <a:r>
              <a:rPr lang="en-US" altLang="ko-KR" sz="1200" b="1" dirty="0" smtClean="0">
                <a:latin typeface="+mn-ea"/>
                <a:ea typeface="+mn-ea"/>
              </a:rPr>
              <a:t>1. Command </a:t>
            </a:r>
            <a:r>
              <a:rPr lang="en-US" altLang="ko-KR" sz="1200" b="1" dirty="0">
                <a:latin typeface="+mn-ea"/>
                <a:ea typeface="+mn-ea"/>
              </a:rPr>
              <a:t>Pattern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   모든 </a:t>
            </a:r>
            <a:r>
              <a:rPr lang="ko-KR" altLang="en-US" sz="1200" dirty="0">
                <a:latin typeface="+mn-ea"/>
                <a:ea typeface="+mn-ea"/>
              </a:rPr>
              <a:t>명령어가 </a:t>
            </a:r>
            <a:r>
              <a:rPr lang="en-US" altLang="ko-KR" sz="1200" dirty="0">
                <a:latin typeface="+mn-ea"/>
                <a:ea typeface="+mn-ea"/>
              </a:rPr>
              <a:t>Command </a:t>
            </a:r>
            <a:r>
              <a:rPr lang="ko-KR" altLang="en-US" sz="1200" dirty="0">
                <a:latin typeface="+mn-ea"/>
                <a:ea typeface="+mn-ea"/>
              </a:rPr>
              <a:t>인터페이스 구현 → 실행 </a:t>
            </a:r>
            <a:r>
              <a:rPr lang="ko-KR" altLang="en-US" sz="1200" dirty="0" err="1">
                <a:latin typeface="+mn-ea"/>
                <a:ea typeface="+mn-ea"/>
              </a:rPr>
              <a:t>로직</a:t>
            </a:r>
            <a:r>
              <a:rPr lang="ko-KR" altLang="en-US" sz="1200" dirty="0">
                <a:latin typeface="+mn-ea"/>
                <a:ea typeface="+mn-ea"/>
              </a:rPr>
              <a:t> 캡슐화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   예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r>
              <a:rPr lang="en-US" altLang="ko-KR" sz="1200" dirty="0">
                <a:latin typeface="+mn-ea"/>
                <a:ea typeface="+mn-ea"/>
              </a:rPr>
              <a:t> </a:t>
            </a:r>
            <a:r>
              <a:rPr lang="en-US" altLang="ko-KR" sz="1200" dirty="0" err="1">
                <a:latin typeface="+mn-ea"/>
                <a:ea typeface="+mn-ea"/>
              </a:rPr>
              <a:t>WriteCommand.execute</a:t>
            </a:r>
            <a:r>
              <a:rPr lang="en-US" altLang="ko-KR" sz="1200" dirty="0">
                <a:latin typeface="+mn-ea"/>
                <a:ea typeface="+mn-ea"/>
              </a:rPr>
              <a:t>()</a:t>
            </a:r>
            <a:r>
              <a:rPr lang="ko-KR" altLang="en-US" sz="1200" dirty="0">
                <a:latin typeface="+mn-ea"/>
                <a:ea typeface="+mn-ea"/>
              </a:rPr>
              <a:t>는 </a:t>
            </a:r>
            <a:r>
              <a:rPr lang="en-US" altLang="ko-KR" sz="1200" dirty="0">
                <a:latin typeface="+mn-ea"/>
                <a:ea typeface="+mn-ea"/>
              </a:rPr>
              <a:t>SSD</a:t>
            </a:r>
            <a:r>
              <a:rPr lang="ko-KR" altLang="en-US" sz="1200" dirty="0">
                <a:latin typeface="+mn-ea"/>
                <a:ea typeface="+mn-ea"/>
              </a:rPr>
              <a:t>에 데이터 쓰기 </a:t>
            </a:r>
            <a:r>
              <a:rPr lang="ko-KR" altLang="en-US" sz="1200" dirty="0" smtClean="0">
                <a:latin typeface="+mn-ea"/>
                <a:ea typeface="+mn-ea"/>
              </a:rPr>
              <a:t>구현</a:t>
            </a:r>
            <a:endParaRPr lang="en-US" altLang="ko-KR" sz="1200" dirty="0" smtClean="0">
              <a:latin typeface="+mn-ea"/>
              <a:ea typeface="+mn-ea"/>
            </a:endParaRP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2. Factory Pattern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en-US" altLang="ko-KR" sz="1200" dirty="0" err="1" smtClean="0">
                <a:latin typeface="+mn-ea"/>
                <a:ea typeface="+mn-ea"/>
              </a:rPr>
              <a:t>CommandValidatorFactory</a:t>
            </a:r>
            <a:r>
              <a:rPr lang="en-US" altLang="ko-KR" sz="1200" dirty="0" smtClean="0">
                <a:latin typeface="+mn-ea"/>
                <a:ea typeface="+mn-ea"/>
              </a:rPr>
              <a:t> : </a:t>
            </a:r>
            <a:r>
              <a:rPr lang="ko-KR" altLang="en-US" sz="1200" dirty="0">
                <a:latin typeface="+mn-ea"/>
                <a:ea typeface="+mn-ea"/>
              </a:rPr>
              <a:t>명령어 </a:t>
            </a:r>
            <a:r>
              <a:rPr lang="ko-KR" altLang="en-US" sz="1200" dirty="0" err="1">
                <a:latin typeface="+mn-ea"/>
                <a:ea typeface="+mn-ea"/>
              </a:rPr>
              <a:t>타입별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Validator </a:t>
            </a:r>
            <a:r>
              <a:rPr lang="ko-KR" altLang="en-US" sz="1200" dirty="0">
                <a:latin typeface="+mn-ea"/>
                <a:ea typeface="+mn-ea"/>
              </a:rPr>
              <a:t>생성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en-US" altLang="ko-KR" sz="1200" dirty="0" err="1" smtClean="0">
                <a:latin typeface="+mn-ea"/>
                <a:ea typeface="+mn-ea"/>
              </a:rPr>
              <a:t>CommandContextFactory</a:t>
            </a:r>
            <a:r>
              <a:rPr lang="en-US" altLang="ko-KR" sz="1200" dirty="0" smtClean="0">
                <a:latin typeface="+mn-ea"/>
                <a:ea typeface="+mn-ea"/>
              </a:rPr>
              <a:t> : </a:t>
            </a:r>
            <a:r>
              <a:rPr lang="ko-KR" altLang="en-US" sz="1200" dirty="0">
                <a:latin typeface="+mn-ea"/>
                <a:ea typeface="+mn-ea"/>
              </a:rPr>
              <a:t>입력 문자열 → </a:t>
            </a:r>
            <a:r>
              <a:rPr lang="en-US" altLang="ko-KR" sz="1200" dirty="0">
                <a:latin typeface="+mn-ea"/>
                <a:ea typeface="+mn-ea"/>
              </a:rPr>
              <a:t>Context </a:t>
            </a:r>
            <a:r>
              <a:rPr lang="ko-KR" altLang="en-US" sz="1200" dirty="0">
                <a:latin typeface="+mn-ea"/>
                <a:ea typeface="+mn-ea"/>
              </a:rPr>
              <a:t>객체 </a:t>
            </a:r>
            <a:r>
              <a:rPr lang="ko-KR" altLang="en-US" sz="1200" dirty="0" smtClean="0">
                <a:latin typeface="+mn-ea"/>
                <a:ea typeface="+mn-ea"/>
              </a:rPr>
              <a:t>변환</a:t>
            </a:r>
            <a:endParaRPr lang="en-US" altLang="ko-KR" sz="1200" dirty="0" smtClean="0">
              <a:latin typeface="+mn-ea"/>
              <a:ea typeface="+mn-ea"/>
            </a:endParaRP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3. Strategy Pattern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Validator</a:t>
            </a:r>
            <a:r>
              <a:rPr lang="ko-KR" altLang="en-US" sz="1200" dirty="0">
                <a:latin typeface="+mn-ea"/>
                <a:ea typeface="+mn-ea"/>
              </a:rPr>
              <a:t>에서 </a:t>
            </a:r>
            <a:r>
              <a:rPr lang="ko-KR" altLang="en-US" sz="1200" dirty="0" err="1">
                <a:latin typeface="+mn-ea"/>
                <a:ea typeface="+mn-ea"/>
              </a:rPr>
              <a:t>명령어별</a:t>
            </a:r>
            <a:r>
              <a:rPr lang="ko-KR" altLang="en-US" sz="1200" dirty="0">
                <a:latin typeface="+mn-ea"/>
                <a:ea typeface="+mn-ea"/>
              </a:rPr>
              <a:t> 유효성 검사 전략 분리</a:t>
            </a:r>
          </a:p>
          <a:p>
            <a:r>
              <a:rPr lang="ko-KR" altLang="en-US" sz="1200" dirty="0" smtClean="0">
                <a:latin typeface="+mn-ea"/>
                <a:ea typeface="+mn-ea"/>
              </a:rPr>
              <a:t>   예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r>
              <a:rPr lang="en-US" altLang="ko-KR" sz="1200" dirty="0">
                <a:latin typeface="+mn-ea"/>
                <a:ea typeface="+mn-ea"/>
              </a:rPr>
              <a:t> </a:t>
            </a:r>
            <a:r>
              <a:rPr lang="en-US" altLang="ko-KR" sz="1200" dirty="0" err="1">
                <a:latin typeface="+mn-ea"/>
                <a:ea typeface="+mn-ea"/>
              </a:rPr>
              <a:t>WriteCommandValidator</a:t>
            </a:r>
            <a:r>
              <a:rPr lang="ko-KR" altLang="en-US" sz="1200" dirty="0">
                <a:latin typeface="+mn-ea"/>
                <a:ea typeface="+mn-ea"/>
              </a:rPr>
              <a:t>는 데이터 </a:t>
            </a:r>
            <a:r>
              <a:rPr lang="ko-KR" altLang="en-US" sz="1200" dirty="0" smtClean="0">
                <a:latin typeface="+mn-ea"/>
                <a:ea typeface="+mn-ea"/>
              </a:rPr>
              <a:t>포맷 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en-US" altLang="ko-KR" sz="1200" dirty="0">
                <a:latin typeface="+mn-ea"/>
                <a:ea typeface="+mn-ea"/>
              </a:rPr>
              <a:t>0xABCDABCD) </a:t>
            </a:r>
            <a:r>
              <a:rPr lang="ko-KR" altLang="en-US" sz="1200" dirty="0" smtClean="0">
                <a:latin typeface="+mn-ea"/>
                <a:ea typeface="+mn-ea"/>
              </a:rPr>
              <a:t>검증</a:t>
            </a:r>
            <a:endParaRPr lang="en-US" altLang="ko-KR" sz="1200" dirty="0" smtClean="0">
              <a:latin typeface="+mn-ea"/>
              <a:ea typeface="+mn-ea"/>
            </a:endParaRP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b="1" dirty="0">
                <a:latin typeface="+mn-ea"/>
                <a:ea typeface="+mn-ea"/>
              </a:rPr>
              <a:t>4. Singleton Pattern</a:t>
            </a:r>
          </a:p>
          <a:p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en-US" altLang="ko-KR" sz="1200" dirty="0" err="1" smtClean="0">
                <a:latin typeface="+mn-ea"/>
                <a:ea typeface="+mn-ea"/>
              </a:rPr>
              <a:t>BufferOptimizer.getInstance</a:t>
            </a:r>
            <a:r>
              <a:rPr lang="en-US" altLang="ko-KR" sz="1200" dirty="0">
                <a:latin typeface="+mn-ea"/>
                <a:ea typeface="+mn-ea"/>
              </a:rPr>
              <a:t>(): </a:t>
            </a:r>
            <a:r>
              <a:rPr lang="ko-KR" altLang="en-US" sz="1200" dirty="0">
                <a:latin typeface="+mn-ea"/>
                <a:ea typeface="+mn-ea"/>
              </a:rPr>
              <a:t>버퍼 관리자 단일 </a:t>
            </a:r>
            <a:r>
              <a:rPr lang="ko-KR" altLang="en-US" sz="1200" dirty="0" err="1">
                <a:latin typeface="+mn-ea"/>
                <a:ea typeface="+mn-ea"/>
              </a:rPr>
              <a:t>인스턴스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보장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ko-KR" altLang="en-US" b="1" dirty="0" smtClean="0">
                <a:latin typeface="+mn-ea"/>
                <a:ea typeface="+mn-ea"/>
              </a:rPr>
              <a:t>💡 핵심 </a:t>
            </a:r>
            <a:r>
              <a:rPr lang="ko-KR" altLang="en-US" b="1" dirty="0">
                <a:latin typeface="+mn-ea"/>
                <a:ea typeface="+mn-ea"/>
              </a:rPr>
              <a:t>특징</a:t>
            </a:r>
            <a:endParaRPr lang="ko-KR" altLang="en-US" sz="1200" b="1" dirty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b="1" dirty="0" smtClean="0">
                <a:latin typeface="+mn-ea"/>
                <a:ea typeface="+mn-ea"/>
              </a:rPr>
              <a:t>1. OCP </a:t>
            </a:r>
            <a:r>
              <a:rPr lang="ko-KR" altLang="en-US" sz="1200" b="1" dirty="0" smtClean="0">
                <a:latin typeface="+mn-ea"/>
                <a:ea typeface="+mn-ea"/>
              </a:rPr>
              <a:t>준수</a:t>
            </a:r>
            <a:r>
              <a:rPr lang="en-US" altLang="ko-KR" sz="1200" dirty="0" smtClean="0">
                <a:latin typeface="+mn-ea"/>
                <a:ea typeface="+mn-ea"/>
              </a:rPr>
              <a:t/>
            </a:r>
            <a:br>
              <a:rPr lang="en-US" altLang="ko-KR" sz="1200" dirty="0" smtClean="0">
                <a:latin typeface="+mn-ea"/>
                <a:ea typeface="+mn-ea"/>
              </a:rPr>
            </a:br>
            <a:r>
              <a:rPr lang="en-US" altLang="ko-KR" sz="1200" dirty="0" smtClean="0">
                <a:latin typeface="+mn-ea"/>
                <a:ea typeface="+mn-ea"/>
              </a:rPr>
              <a:t>   </a:t>
            </a:r>
            <a:r>
              <a:rPr lang="ko-KR" altLang="en-US" sz="1200" dirty="0" smtClean="0">
                <a:latin typeface="+mn-ea"/>
                <a:ea typeface="+mn-ea"/>
              </a:rPr>
              <a:t>새로운 </a:t>
            </a:r>
            <a:r>
              <a:rPr lang="ko-KR" altLang="en-US" sz="1200" dirty="0">
                <a:latin typeface="+mn-ea"/>
                <a:ea typeface="+mn-ea"/>
              </a:rPr>
              <a:t>명령어 추가 시 기존 코드 수정 </a:t>
            </a:r>
            <a:r>
              <a:rPr lang="ko-KR" altLang="en-US" sz="1200" dirty="0" smtClean="0">
                <a:latin typeface="+mn-ea"/>
                <a:ea typeface="+mn-ea"/>
              </a:rPr>
              <a:t>최소화</a:t>
            </a:r>
            <a:endParaRPr lang="en-US" altLang="ko-KR" sz="1200" dirty="0" smtClean="0">
              <a:latin typeface="+mn-ea"/>
              <a:ea typeface="+mn-ea"/>
            </a:endParaRPr>
          </a:p>
          <a:p>
            <a:endParaRPr lang="ko-KR" altLang="en-US" sz="1200" dirty="0">
              <a:latin typeface="+mn-ea"/>
              <a:ea typeface="+mn-ea"/>
            </a:endParaRPr>
          </a:p>
          <a:p>
            <a:r>
              <a:rPr lang="en-US" altLang="ko-KR" sz="1200" b="1" dirty="0" smtClean="0">
                <a:latin typeface="+mn-ea"/>
                <a:ea typeface="+mn-ea"/>
              </a:rPr>
              <a:t>2. SRP </a:t>
            </a:r>
            <a:r>
              <a:rPr lang="ko-KR" altLang="en-US" sz="1200" b="1" dirty="0" smtClean="0">
                <a:latin typeface="+mn-ea"/>
                <a:ea typeface="+mn-ea"/>
              </a:rPr>
              <a:t>준수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r>
              <a:rPr lang="en-US" altLang="ko-KR" sz="1200" dirty="0" smtClean="0">
                <a:latin typeface="+mn-ea"/>
                <a:ea typeface="+mn-ea"/>
              </a:rPr>
              <a:t>   Validator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검증</a:t>
            </a:r>
            <a:r>
              <a:rPr lang="en-US" altLang="ko-KR" sz="1200" dirty="0">
                <a:latin typeface="+mn-ea"/>
                <a:ea typeface="+mn-ea"/>
              </a:rPr>
              <a:t>), Context(</a:t>
            </a:r>
            <a:r>
              <a:rPr lang="ko-KR" altLang="en-US" sz="1200" dirty="0">
                <a:latin typeface="+mn-ea"/>
                <a:ea typeface="+mn-ea"/>
              </a:rPr>
              <a:t>데이터</a:t>
            </a:r>
            <a:r>
              <a:rPr lang="en-US" altLang="ko-KR" sz="1200" dirty="0">
                <a:latin typeface="+mn-ea"/>
                <a:ea typeface="+mn-ea"/>
              </a:rPr>
              <a:t>), Command(</a:t>
            </a:r>
            <a:r>
              <a:rPr lang="ko-KR" altLang="en-US" sz="1200" dirty="0">
                <a:latin typeface="+mn-ea"/>
                <a:ea typeface="+mn-ea"/>
              </a:rPr>
              <a:t>실행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  <a:r>
              <a:rPr lang="ko-KR" altLang="en-US" sz="1200" dirty="0">
                <a:latin typeface="+mn-ea"/>
                <a:ea typeface="+mn-ea"/>
              </a:rPr>
              <a:t>역할 </a:t>
            </a:r>
            <a:r>
              <a:rPr lang="ko-KR" altLang="en-US" sz="1200" dirty="0" smtClean="0">
                <a:latin typeface="+mn-ea"/>
                <a:ea typeface="+mn-ea"/>
              </a:rPr>
              <a:t>분리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2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8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1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180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시연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17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25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감사합니다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감사합니다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6893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09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조원 소개 및 역할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r>
              <a:rPr lang="ko-KR" altLang="en-US" dirty="0"/>
              <a:t> </a:t>
            </a:r>
            <a:r>
              <a:rPr lang="en-US" altLang="ko-KR" dirty="0"/>
              <a:t>Driver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835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Console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1ADE9E2B-EC1C-4F12-A1D7-3B1AF6CC3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134" y="2737434"/>
            <a:ext cx="3240263" cy="16263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6B3B503A-F1BC-4582-BF86-A328EA8A1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337" y="3164840"/>
            <a:ext cx="13049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8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Console</a:t>
            </a:r>
            <a:endParaRPr dirty="0"/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1BAECE19-1CA3-4A9E-8FB4-2C61B8E7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13" y="2254611"/>
            <a:ext cx="8691044" cy="318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</a:t>
            </a:r>
            <a:r>
              <a:rPr lang="en-US" altLang="ko-KR" dirty="0" smtClean="0"/>
              <a:t>SSD</a:t>
            </a:r>
            <a:endParaRPr dirty="0"/>
          </a:p>
        </p:txBody>
      </p:sp>
      <p:sp>
        <p:nvSpPr>
          <p:cNvPr id="4" name="직사각형 3"/>
          <p:cNvSpPr/>
          <p:nvPr/>
        </p:nvSpPr>
        <p:spPr>
          <a:xfrm>
            <a:off x="373223" y="370031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Main-&gt;&gt;SSD: </a:t>
            </a:r>
            <a:r>
              <a:rPr lang="en-US" altLang="ko-KR" sz="1600" dirty="0" err="1">
                <a:latin typeface="+mn-ea"/>
                <a:ea typeface="+mn-ea"/>
              </a:rPr>
              <a:t>processCommand</a:t>
            </a:r>
            <a:r>
              <a:rPr lang="en-US" altLang="ko-KR" sz="1600" dirty="0" smtClean="0">
                <a:latin typeface="+mn-ea"/>
                <a:ea typeface="+mn-ea"/>
              </a:rPr>
              <a:t>()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SSD-</a:t>
            </a:r>
            <a:r>
              <a:rPr lang="en-US" altLang="ko-KR" sz="1600" dirty="0">
                <a:latin typeface="+mn-ea"/>
                <a:ea typeface="+mn-ea"/>
              </a:rPr>
              <a:t>&gt;&gt;</a:t>
            </a:r>
            <a:r>
              <a:rPr lang="en-US" altLang="ko-KR" sz="1600" dirty="0" err="1">
                <a:latin typeface="+mn-ea"/>
                <a:ea typeface="+mn-ea"/>
              </a:rPr>
              <a:t>CommandValidatorFactory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en-US" altLang="ko-KR" sz="1600" dirty="0" err="1">
                <a:latin typeface="+mn-ea"/>
                <a:ea typeface="+mn-ea"/>
              </a:rPr>
              <a:t>getValidator</a:t>
            </a:r>
            <a:r>
              <a:rPr lang="en-US" altLang="ko-KR" sz="1600" dirty="0">
                <a:latin typeface="+mn-ea"/>
                <a:ea typeface="+mn-ea"/>
              </a:rPr>
              <a:t>() 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SSD-</a:t>
            </a:r>
            <a:r>
              <a:rPr lang="en-US" altLang="ko-KR" sz="1600" dirty="0">
                <a:latin typeface="+mn-ea"/>
                <a:ea typeface="+mn-ea"/>
              </a:rPr>
              <a:t>&gt;&gt;</a:t>
            </a:r>
            <a:r>
              <a:rPr lang="en-US" altLang="ko-KR" sz="1600" dirty="0" err="1">
                <a:latin typeface="+mn-ea"/>
                <a:ea typeface="+mn-ea"/>
              </a:rPr>
              <a:t>CommandContextFactory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en-US" altLang="ko-KR" sz="1600" dirty="0" err="1">
                <a:latin typeface="+mn-ea"/>
                <a:ea typeface="+mn-ea"/>
              </a:rPr>
              <a:t>getCommandContext</a:t>
            </a:r>
            <a:r>
              <a:rPr lang="en-US" altLang="ko-KR" sz="1600" dirty="0">
                <a:latin typeface="+mn-ea"/>
                <a:ea typeface="+mn-ea"/>
              </a:rPr>
              <a:t>() 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SSD-</a:t>
            </a:r>
            <a:r>
              <a:rPr lang="en-US" altLang="ko-KR" sz="1600" dirty="0">
                <a:latin typeface="+mn-ea"/>
                <a:ea typeface="+mn-ea"/>
              </a:rPr>
              <a:t>&gt;&gt;</a:t>
            </a:r>
            <a:r>
              <a:rPr lang="en-US" altLang="ko-KR" sz="1600" dirty="0" err="1">
                <a:latin typeface="+mn-ea"/>
                <a:ea typeface="+mn-ea"/>
              </a:rPr>
              <a:t>CommandService</a:t>
            </a:r>
            <a:r>
              <a:rPr lang="en-US" altLang="ko-KR" sz="1600" dirty="0">
                <a:latin typeface="+mn-ea"/>
                <a:ea typeface="+mn-ea"/>
              </a:rPr>
              <a:t>: execute() 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err="1" smtClean="0">
                <a:latin typeface="+mn-ea"/>
                <a:ea typeface="+mn-ea"/>
              </a:rPr>
              <a:t>CommandService</a:t>
            </a:r>
            <a:r>
              <a:rPr lang="en-US" altLang="ko-KR" sz="1600" dirty="0" smtClean="0">
                <a:latin typeface="+mn-ea"/>
                <a:ea typeface="+mn-ea"/>
              </a:rPr>
              <a:t>-&gt;&gt;</a:t>
            </a:r>
            <a:r>
              <a:rPr lang="en-US" altLang="ko-KR" sz="1600" dirty="0" err="1" smtClean="0">
                <a:latin typeface="+mn-ea"/>
                <a:ea typeface="+mn-ea"/>
              </a:rPr>
              <a:t>Command.execute</a:t>
            </a:r>
            <a:r>
              <a:rPr lang="en-US" altLang="ko-KR" sz="1600" dirty="0" smtClean="0">
                <a:latin typeface="+mn-ea"/>
                <a:ea typeface="+mn-ea"/>
              </a:rPr>
              <a:t>() </a:t>
            </a:r>
          </a:p>
          <a:p>
            <a:r>
              <a:rPr lang="en-US" altLang="ko-KR" sz="1600" dirty="0" err="1" smtClean="0">
                <a:latin typeface="+mn-ea"/>
                <a:ea typeface="+mn-ea"/>
              </a:rPr>
              <a:t>BufferOptimizer</a:t>
            </a:r>
            <a:r>
              <a:rPr lang="en-US" altLang="ko-KR" sz="1600" dirty="0" smtClean="0">
                <a:latin typeface="+mn-ea"/>
                <a:ea typeface="+mn-ea"/>
              </a:rPr>
              <a:t>-</a:t>
            </a:r>
            <a:r>
              <a:rPr lang="en-US" altLang="ko-KR" sz="1600" dirty="0">
                <a:latin typeface="+mn-ea"/>
                <a:ea typeface="+mn-ea"/>
              </a:rPr>
              <a:t>&gt;&gt;</a:t>
            </a:r>
            <a:r>
              <a:rPr lang="en-US" altLang="ko-KR" sz="1600" dirty="0" err="1">
                <a:latin typeface="+mn-ea"/>
                <a:ea typeface="+mn-ea"/>
              </a:rPr>
              <a:t>BufferUtil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en-US" altLang="ko-KR" sz="1600" dirty="0" err="1">
                <a:latin typeface="+mn-ea"/>
                <a:ea typeface="+mn-ea"/>
              </a:rPr>
              <a:t>getCommandContextList</a:t>
            </a:r>
            <a:r>
              <a:rPr lang="en-US" altLang="ko-KR" sz="1600" dirty="0">
                <a:latin typeface="+mn-ea"/>
                <a:ea typeface="+mn-ea"/>
              </a:rPr>
              <a:t>() </a:t>
            </a:r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err="1" smtClean="0">
                <a:latin typeface="+mn-ea"/>
                <a:ea typeface="+mn-ea"/>
              </a:rPr>
              <a:t>BufferOptimizer</a:t>
            </a:r>
            <a:r>
              <a:rPr lang="en-US" altLang="ko-KR" sz="1600" dirty="0" smtClean="0">
                <a:latin typeface="+mn-ea"/>
                <a:ea typeface="+mn-ea"/>
              </a:rPr>
              <a:t>-</a:t>
            </a:r>
            <a:r>
              <a:rPr lang="en-US" altLang="ko-KR" sz="1600" dirty="0">
                <a:latin typeface="+mn-ea"/>
                <a:ea typeface="+mn-ea"/>
              </a:rPr>
              <a:t>&gt;&gt;</a:t>
            </a:r>
            <a:r>
              <a:rPr lang="en-US" altLang="ko-KR" sz="1600" dirty="0" err="1">
                <a:latin typeface="+mn-ea"/>
                <a:ea typeface="+mn-ea"/>
              </a:rPr>
              <a:t>BufferUtil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en-US" altLang="ko-KR" sz="1600" dirty="0" err="1">
                <a:latin typeface="+mn-ea"/>
                <a:ea typeface="+mn-ea"/>
              </a:rPr>
              <a:t>rewriteBuffer</a:t>
            </a:r>
            <a:r>
              <a:rPr lang="en-US" altLang="ko-KR" sz="1600" dirty="0">
                <a:latin typeface="+mn-ea"/>
                <a:ea typeface="+mn-ea"/>
              </a:rPr>
              <a:t>()</a:t>
            </a:r>
            <a:endParaRPr lang="ko-KR" altLang="en-US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405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</a:t>
            </a:r>
            <a:r>
              <a:rPr lang="en-US" altLang="ko-KR" dirty="0" smtClean="0"/>
              <a:t>SSD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436879" y="1188720"/>
            <a:ext cx="8912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  <a:ea typeface="+mn-ea"/>
              </a:rPr>
              <a:t>■ </a:t>
            </a:r>
            <a:r>
              <a:rPr lang="en-US" altLang="ko-KR" sz="1600" b="1" dirty="0" smtClean="0">
                <a:latin typeface="+mn-ea"/>
                <a:ea typeface="+mn-ea"/>
              </a:rPr>
              <a:t>Command </a:t>
            </a:r>
            <a:r>
              <a:rPr lang="ko-KR" altLang="en-US" sz="1600" b="1" dirty="0" smtClean="0">
                <a:latin typeface="+mn-ea"/>
                <a:ea typeface="+mn-ea"/>
              </a:rPr>
              <a:t>패키지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   - Command </a:t>
            </a:r>
            <a:r>
              <a:rPr lang="ko-KR" altLang="en-US" sz="1600" dirty="0" smtClean="0">
                <a:latin typeface="+mn-ea"/>
                <a:ea typeface="+mn-ea"/>
              </a:rPr>
              <a:t>인터페이스 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모든 명령어의 실행 </a:t>
            </a:r>
            <a:r>
              <a:rPr lang="ko-KR" altLang="en-US" sz="1600" dirty="0" err="1">
                <a:latin typeface="+mn-ea"/>
                <a:ea typeface="+mn-ea"/>
              </a:rPr>
              <a:t>메서드</a:t>
            </a:r>
            <a:r>
              <a:rPr lang="ko-KR" altLang="en-US" sz="1600" dirty="0">
                <a:latin typeface="+mn-ea"/>
                <a:ea typeface="+mn-ea"/>
              </a:rPr>
              <a:t> </a:t>
            </a:r>
            <a:r>
              <a:rPr lang="en-US" altLang="ko-KR" sz="1600" dirty="0">
                <a:latin typeface="+mn-ea"/>
                <a:ea typeface="+mn-ea"/>
              </a:rPr>
              <a:t>execute() </a:t>
            </a:r>
            <a:r>
              <a:rPr lang="ko-KR" altLang="en-US" sz="1600" dirty="0" smtClean="0">
                <a:latin typeface="+mn-ea"/>
                <a:ea typeface="+mn-ea"/>
              </a:rPr>
              <a:t>정의</a:t>
            </a:r>
            <a:endParaRPr lang="ko-KR" altLang="en-US" sz="1600" dirty="0"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84" y="2073965"/>
            <a:ext cx="10756706" cy="462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54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</a:t>
            </a:r>
            <a:r>
              <a:rPr lang="en-US" altLang="ko-KR" dirty="0" smtClean="0"/>
              <a:t>SSD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436879" y="1188720"/>
            <a:ext cx="8912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  <a:ea typeface="+mn-ea"/>
              </a:rPr>
              <a:t>■ </a:t>
            </a:r>
            <a:r>
              <a:rPr lang="en-US" altLang="ko-KR" sz="1600" b="1" dirty="0">
                <a:latin typeface="+mn-ea"/>
                <a:ea typeface="+mn-ea"/>
              </a:rPr>
              <a:t>Validation </a:t>
            </a:r>
            <a:r>
              <a:rPr lang="ko-KR" altLang="en-US" sz="1600" b="1" dirty="0">
                <a:latin typeface="+mn-ea"/>
                <a:ea typeface="+mn-ea"/>
              </a:rPr>
              <a:t>패키지</a:t>
            </a:r>
          </a:p>
          <a:p>
            <a:r>
              <a:rPr lang="ko-KR" altLang="en-US" sz="1600" dirty="0">
                <a:latin typeface="+mn-ea"/>
                <a:ea typeface="+mn-ea"/>
              </a:rPr>
              <a:t>   </a:t>
            </a:r>
            <a:r>
              <a:rPr lang="en-US" altLang="ko-KR" sz="1600" dirty="0">
                <a:latin typeface="+mn-ea"/>
                <a:ea typeface="+mn-ea"/>
              </a:rPr>
              <a:t>- Validator </a:t>
            </a:r>
            <a:r>
              <a:rPr lang="ko-KR" altLang="en-US" sz="1600" dirty="0">
                <a:latin typeface="+mn-ea"/>
                <a:ea typeface="+mn-ea"/>
              </a:rPr>
              <a:t>인터페이스 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명령어 유효성 검사</a:t>
            </a:r>
          </a:p>
          <a:p>
            <a:r>
              <a:rPr lang="ko-KR" altLang="en-US" sz="1600" dirty="0">
                <a:latin typeface="+mn-ea"/>
                <a:ea typeface="+mn-ea"/>
              </a:rPr>
              <a:t>  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 err="1">
                <a:latin typeface="+mn-ea"/>
                <a:ea typeface="+mn-ea"/>
              </a:rPr>
              <a:t>팩토리</a:t>
            </a:r>
            <a:r>
              <a:rPr lang="ko-KR" altLang="en-US" sz="1600" dirty="0">
                <a:latin typeface="+mn-ea"/>
                <a:ea typeface="+mn-ea"/>
              </a:rPr>
              <a:t> 패턴 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en-US" altLang="ko-KR" sz="1600" dirty="0" err="1">
                <a:latin typeface="+mn-ea"/>
                <a:ea typeface="+mn-ea"/>
              </a:rPr>
              <a:t>CommandValidatorFactory</a:t>
            </a:r>
            <a:r>
              <a:rPr lang="en-US" altLang="ko-KR" sz="1600" dirty="0">
                <a:latin typeface="+mn-ea"/>
                <a:ea typeface="+mn-ea"/>
              </a:rPr>
              <a:t>) : </a:t>
            </a:r>
            <a:r>
              <a:rPr lang="ko-KR" altLang="en-US" sz="1600" dirty="0">
                <a:latin typeface="+mn-ea"/>
                <a:ea typeface="+mn-ea"/>
              </a:rPr>
              <a:t>명령어 </a:t>
            </a:r>
            <a:r>
              <a:rPr lang="ko-KR" altLang="en-US" sz="1600" dirty="0" err="1">
                <a:latin typeface="+mn-ea"/>
                <a:ea typeface="+mn-ea"/>
              </a:rPr>
              <a:t>타입별</a:t>
            </a:r>
            <a:r>
              <a:rPr lang="ko-KR" altLang="en-US" sz="1600" dirty="0">
                <a:latin typeface="+mn-ea"/>
                <a:ea typeface="+mn-ea"/>
              </a:rPr>
              <a:t> </a:t>
            </a:r>
            <a:r>
              <a:rPr lang="en-US" altLang="ko-KR" sz="1600" dirty="0">
                <a:latin typeface="+mn-ea"/>
                <a:ea typeface="+mn-ea"/>
              </a:rPr>
              <a:t>Validator </a:t>
            </a:r>
            <a:r>
              <a:rPr lang="ko-KR" altLang="en-US" sz="1600" dirty="0">
                <a:latin typeface="+mn-ea"/>
                <a:ea typeface="+mn-ea"/>
              </a:rPr>
              <a:t>생성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85" y="2144415"/>
            <a:ext cx="10406483" cy="4475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9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</a:t>
            </a:r>
            <a:r>
              <a:rPr lang="en-US" altLang="ko-KR" dirty="0" smtClean="0"/>
              <a:t>SSD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436879" y="1188720"/>
            <a:ext cx="8912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+mn-ea"/>
                <a:ea typeface="+mn-ea"/>
              </a:rPr>
              <a:t>■ </a:t>
            </a:r>
            <a:r>
              <a:rPr lang="en-US" altLang="ko-KR" sz="1600" b="1" dirty="0">
                <a:latin typeface="+mn-ea"/>
                <a:ea typeface="+mn-ea"/>
              </a:rPr>
              <a:t>Context </a:t>
            </a:r>
            <a:r>
              <a:rPr lang="ko-KR" altLang="en-US" sz="1600" b="1" dirty="0">
                <a:latin typeface="+mn-ea"/>
                <a:ea typeface="+mn-ea"/>
              </a:rPr>
              <a:t>패키지</a:t>
            </a:r>
          </a:p>
          <a:p>
            <a:r>
              <a:rPr lang="ko-KR" altLang="en-US" sz="1600" dirty="0">
                <a:latin typeface="+mn-ea"/>
                <a:ea typeface="+mn-ea"/>
              </a:rPr>
              <a:t>   </a:t>
            </a:r>
            <a:r>
              <a:rPr lang="en-US" altLang="ko-KR" sz="1600" dirty="0" smtClean="0">
                <a:latin typeface="+mn-ea"/>
                <a:ea typeface="+mn-ea"/>
              </a:rPr>
              <a:t>- </a:t>
            </a:r>
            <a:r>
              <a:rPr lang="en-US" altLang="ko-KR" sz="1600" dirty="0" err="1" smtClean="0">
                <a:latin typeface="+mn-ea"/>
                <a:ea typeface="+mn-ea"/>
              </a:rPr>
              <a:t>CommandContext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>
                <a:latin typeface="+mn-ea"/>
                <a:ea typeface="+mn-ea"/>
              </a:rPr>
              <a:t>추상 </a:t>
            </a:r>
            <a:r>
              <a:rPr lang="ko-KR" altLang="en-US" sz="1600" dirty="0" smtClean="0">
                <a:latin typeface="+mn-ea"/>
                <a:ea typeface="+mn-ea"/>
              </a:rPr>
              <a:t>클래스 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명령어 </a:t>
            </a:r>
            <a:r>
              <a:rPr lang="ko-KR" altLang="en-US" sz="1600" dirty="0">
                <a:latin typeface="+mn-ea"/>
                <a:ea typeface="+mn-ea"/>
              </a:rPr>
              <a:t>실행에 필요한 데이터 </a:t>
            </a:r>
            <a:r>
              <a:rPr lang="en-US" altLang="ko-KR" sz="1600" dirty="0">
                <a:latin typeface="+mn-ea"/>
                <a:ea typeface="+mn-ea"/>
              </a:rPr>
              <a:t>(LBA, Size, Data </a:t>
            </a:r>
            <a:r>
              <a:rPr lang="ko-KR" altLang="en-US" sz="1600" dirty="0">
                <a:latin typeface="+mn-ea"/>
                <a:ea typeface="+mn-ea"/>
              </a:rPr>
              <a:t>등</a:t>
            </a:r>
            <a:r>
              <a:rPr lang="en-US" altLang="ko-KR" sz="1600" dirty="0">
                <a:latin typeface="+mn-ea"/>
                <a:ea typeface="+mn-ea"/>
              </a:rPr>
              <a:t>) </a:t>
            </a:r>
            <a:r>
              <a:rPr lang="ko-KR" altLang="en-US" sz="1600" dirty="0">
                <a:latin typeface="+mn-ea"/>
                <a:ea typeface="+mn-ea"/>
              </a:rPr>
              <a:t>관리</a:t>
            </a:r>
            <a:endParaRPr lang="en-US" altLang="ko-KR" sz="1600" dirty="0">
              <a:latin typeface="+mn-ea"/>
              <a:ea typeface="+mn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31" y="2188415"/>
            <a:ext cx="10521949" cy="4175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81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200</Words>
  <Application>Microsoft Office PowerPoint</Application>
  <PresentationFormat>사용자 지정</PresentationFormat>
  <Paragraphs>57</Paragraphs>
  <Slides>20</Slides>
  <Notes>19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PowerPoint 프레젠테이션</vt:lpstr>
      <vt:lpstr>조원 소개 및 역할</vt:lpstr>
      <vt:lpstr>기능 구현 소개 – SSD Driver</vt:lpstr>
      <vt:lpstr>기능 구현 소개 - Console</vt:lpstr>
      <vt:lpstr>기능 구현 소개 - Console</vt:lpstr>
      <vt:lpstr>기능 구현 소개 - SSD</vt:lpstr>
      <vt:lpstr>기능 구현 소개 - SSD</vt:lpstr>
      <vt:lpstr>기능 구현 소개 - SSD</vt:lpstr>
      <vt:lpstr>기능 구현 소개 - SSD</vt:lpstr>
      <vt:lpstr>기능 구현 소개 - SSD</vt:lpstr>
      <vt:lpstr>기능 구현 소개 - SSD</vt:lpstr>
      <vt:lpstr>TDD 활용 예시</vt:lpstr>
      <vt:lpstr>Mocking 활용 예시</vt:lpstr>
      <vt:lpstr>리팩토링을 통한 클린코드 전후 결과 비교</vt:lpstr>
      <vt:lpstr>시연</vt:lpstr>
      <vt:lpstr>소감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mym488@naver.com</cp:lastModifiedBy>
  <cp:revision>16</cp:revision>
  <dcterms:created xsi:type="dcterms:W3CDTF">2024-04-15T01:50:35Z</dcterms:created>
  <dcterms:modified xsi:type="dcterms:W3CDTF">2025-06-15T14:32:52Z</dcterms:modified>
</cp:coreProperties>
</file>