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773FDF9-6FCD-4DBB-923E-7CF37EE45757}" type="datetimeFigureOut">
              <a:rPr lang="pt-BR" smtClean="0"/>
              <a:t>10/05/2023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CF230FD-EF6F-481C-9AE8-3E7B04A31D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758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3FDF9-6FCD-4DBB-923E-7CF37EE45757}" type="datetimeFigureOut">
              <a:rPr lang="pt-BR" smtClean="0"/>
              <a:t>10/05/2023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230FD-EF6F-481C-9AE8-3E7B04A31D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6283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773FDF9-6FCD-4DBB-923E-7CF37EE45757}" type="datetimeFigureOut">
              <a:rPr lang="pt-BR" smtClean="0"/>
              <a:t>10/05/2023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CF230FD-EF6F-481C-9AE8-3E7B04A31D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415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3FDF9-6FCD-4DBB-923E-7CF37EE45757}" type="datetimeFigureOut">
              <a:rPr lang="pt-BR" smtClean="0"/>
              <a:t>10/05/2023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FCF230FD-EF6F-481C-9AE8-3E7B04A31D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6808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773FDF9-6FCD-4DBB-923E-7CF37EE45757}" type="datetimeFigureOut">
              <a:rPr lang="pt-BR" smtClean="0"/>
              <a:t>10/05/2023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CF230FD-EF6F-481C-9AE8-3E7B04A31D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6501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3FDF9-6FCD-4DBB-923E-7CF37EE45757}" type="datetimeFigureOut">
              <a:rPr lang="pt-BR" smtClean="0"/>
              <a:t>10/05/2023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230FD-EF6F-481C-9AE8-3E7B04A31D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7393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3FDF9-6FCD-4DBB-923E-7CF37EE45757}" type="datetimeFigureOut">
              <a:rPr lang="pt-BR" smtClean="0"/>
              <a:t>10/05/2023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230FD-EF6F-481C-9AE8-3E7B04A31D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9349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3FDF9-6FCD-4DBB-923E-7CF37EE45757}" type="datetimeFigureOut">
              <a:rPr lang="pt-BR" smtClean="0"/>
              <a:t>10/05/2023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230FD-EF6F-481C-9AE8-3E7B04A31D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1355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3FDF9-6FCD-4DBB-923E-7CF37EE45757}" type="datetimeFigureOut">
              <a:rPr lang="pt-BR" smtClean="0"/>
              <a:t>10/05/2023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230FD-EF6F-481C-9AE8-3E7B04A31D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0496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773FDF9-6FCD-4DBB-923E-7CF37EE45757}" type="datetimeFigureOut">
              <a:rPr lang="pt-BR" smtClean="0"/>
              <a:t>10/05/2023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CF230FD-EF6F-481C-9AE8-3E7B04A31D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0981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3FDF9-6FCD-4DBB-923E-7CF37EE45757}" type="datetimeFigureOut">
              <a:rPr lang="pt-BR" smtClean="0"/>
              <a:t>10/05/2023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230FD-EF6F-481C-9AE8-3E7B04A31D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2188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1773FDF9-6FCD-4DBB-923E-7CF37EE45757}" type="datetimeFigureOut">
              <a:rPr lang="pt-BR" smtClean="0"/>
              <a:t>10/05/2023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FCF230FD-EF6F-481C-9AE8-3E7B04A31D82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53976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0E2225-EF47-48F1-8DEC-C12880087B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404" y="1518989"/>
            <a:ext cx="10737559" cy="590321"/>
          </a:xfrm>
        </p:spPr>
        <p:txBody>
          <a:bodyPr>
            <a:normAutofit fontScale="90000"/>
          </a:bodyPr>
          <a:lstStyle/>
          <a:p>
            <a:r>
              <a:rPr lang="pt-BR" dirty="0"/>
              <a:t>Resumo - CAMADA DE REDE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61115CE-E41F-4B5E-97E9-D6B08036CB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7626" y="3213716"/>
            <a:ext cx="10427116" cy="3151573"/>
          </a:xfrm>
        </p:spPr>
        <p:txBody>
          <a:bodyPr>
            <a:normAutofit fontScale="77500" lnSpcReduction="20000"/>
          </a:bodyPr>
          <a:lstStyle/>
          <a:p>
            <a:pPr marL="285750" indent="-285750">
              <a:buFontTx/>
              <a:buChar char="-"/>
            </a:pPr>
            <a:r>
              <a:rPr lang="pt-BR" dirty="0">
                <a:solidFill>
                  <a:schemeClr val="tx2">
                    <a:lumMod val="20000"/>
                    <a:lumOff val="80000"/>
                  </a:schemeClr>
                </a:solidFill>
              </a:rPr>
              <a:t>O que é?</a:t>
            </a:r>
          </a:p>
          <a:p>
            <a:pPr marL="285750" indent="-285750">
              <a:buFontTx/>
              <a:buChar char="-"/>
            </a:pPr>
            <a:r>
              <a:rPr lang="pt-BR" dirty="0">
                <a:solidFill>
                  <a:schemeClr val="tx2">
                    <a:lumMod val="20000"/>
                    <a:lumOff val="80000"/>
                  </a:schemeClr>
                </a:solidFill>
              </a:rPr>
              <a:t>Para que serve? </a:t>
            </a:r>
          </a:p>
          <a:p>
            <a:pPr marL="285750" indent="-285750">
              <a:buFontTx/>
              <a:buChar char="-"/>
            </a:pPr>
            <a:r>
              <a:rPr lang="pt-BR" dirty="0">
                <a:solidFill>
                  <a:schemeClr val="tx2">
                    <a:lumMod val="20000"/>
                    <a:lumOff val="80000"/>
                  </a:schemeClr>
                </a:solidFill>
              </a:rPr>
              <a:t>Principais protocolos</a:t>
            </a:r>
          </a:p>
          <a:p>
            <a:pPr marL="285750" indent="-285750">
              <a:buFontTx/>
              <a:buChar char="-"/>
            </a:pPr>
            <a:r>
              <a:rPr lang="pt-BR" dirty="0">
                <a:solidFill>
                  <a:schemeClr val="tx2">
                    <a:lumMod val="20000"/>
                    <a:lumOff val="80000"/>
                  </a:schemeClr>
                </a:solidFill>
              </a:rPr>
              <a:t>Ipv4 {   tabela das classes a, b e c;</a:t>
            </a:r>
          </a:p>
          <a:p>
            <a:r>
              <a:rPr lang="pt-BR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               </a:t>
            </a:r>
            <a:r>
              <a:rPr lang="pt-BR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netid</a:t>
            </a:r>
            <a:r>
              <a:rPr lang="pt-BR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e </a:t>
            </a:r>
            <a:r>
              <a:rPr lang="pt-BR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hostid</a:t>
            </a:r>
            <a:r>
              <a:rPr lang="pt-BR" dirty="0">
                <a:solidFill>
                  <a:schemeClr val="tx2">
                    <a:lumMod val="20000"/>
                    <a:lumOff val="80000"/>
                  </a:schemeClr>
                </a:solidFill>
              </a:rPr>
              <a:t>;</a:t>
            </a:r>
          </a:p>
          <a:p>
            <a:r>
              <a:rPr lang="pt-BR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               notação </a:t>
            </a:r>
            <a:r>
              <a:rPr lang="pt-BR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cidr</a:t>
            </a:r>
            <a:r>
              <a:rPr lang="pt-BR" dirty="0">
                <a:solidFill>
                  <a:schemeClr val="tx2">
                    <a:lumMod val="20000"/>
                    <a:lumOff val="80000"/>
                  </a:schemeClr>
                </a:solidFill>
              </a:rPr>
              <a:t>;</a:t>
            </a:r>
          </a:p>
          <a:p>
            <a:r>
              <a:rPr lang="pt-BR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               como identificar o 1º e o último </a:t>
            </a:r>
            <a:r>
              <a:rPr lang="pt-BR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ip</a:t>
            </a:r>
            <a:r>
              <a:rPr lang="pt-BR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de uma rede?</a:t>
            </a:r>
          </a:p>
          <a:p>
            <a:r>
              <a:rPr lang="pt-BR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                </a:t>
            </a:r>
            <a:r>
              <a:rPr lang="pt-BR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dhcp</a:t>
            </a:r>
            <a:endParaRPr lang="pt-BR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r>
              <a:rPr lang="pt-BR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                </a:t>
            </a:r>
            <a:r>
              <a:rPr lang="pt-BR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naT</a:t>
            </a:r>
            <a:r>
              <a:rPr lang="pt-BR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}</a:t>
            </a:r>
          </a:p>
          <a:p>
            <a:pPr marL="285750" indent="-285750">
              <a:buFontTx/>
              <a:buChar char="-"/>
            </a:pPr>
            <a:r>
              <a:rPr lang="pt-BR" dirty="0">
                <a:solidFill>
                  <a:schemeClr val="tx2">
                    <a:lumMod val="20000"/>
                    <a:lumOff val="80000"/>
                  </a:schemeClr>
                </a:solidFill>
              </a:rPr>
              <a:t>Ipv6</a:t>
            </a:r>
          </a:p>
          <a:p>
            <a:pPr marL="285750" indent="-285750">
              <a:buFontTx/>
              <a:buChar char="-"/>
            </a:pPr>
            <a:r>
              <a:rPr lang="pt-BR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Arp</a:t>
            </a:r>
            <a:endParaRPr lang="pt-BR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pt-BR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Como é feita a entrega, encaminhamento e roteamento na camada de rede?</a:t>
            </a:r>
          </a:p>
        </p:txBody>
      </p:sp>
    </p:spTree>
    <p:extLst>
      <p:ext uri="{BB962C8B-B14F-4D97-AF65-F5344CB8AC3E}">
        <p14:creationId xmlns:p14="http://schemas.microsoft.com/office/powerpoint/2010/main" val="2916281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D91F60-6D65-48EC-AC36-45EBB26E8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IPv6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1961BD-A064-4275-85DA-3CB8ED1DB2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IPv6 é a versão mais atual do Protocolo de Internet;</a:t>
            </a:r>
          </a:p>
          <a:p>
            <a:r>
              <a:rPr lang="pt-BR" dirty="0"/>
              <a:t>É constituído por 16 bytes (octetos), que equivalem a 128 bits de comprimento;</a:t>
            </a:r>
          </a:p>
          <a:p>
            <a:r>
              <a:rPr lang="pt-BR" dirty="0"/>
              <a:t>É um protocolo que permite um número muito maior de conexões e oferece maior segurança aos usuários;</a:t>
            </a:r>
          </a:p>
          <a:p>
            <a:r>
              <a:rPr lang="pt-BR" dirty="0"/>
              <a:t>Grandes sites como Google, </a:t>
            </a:r>
            <a:r>
              <a:rPr lang="pt-BR" dirty="0" err="1"/>
              <a:t>Youtube</a:t>
            </a:r>
            <a:r>
              <a:rPr lang="pt-BR" dirty="0"/>
              <a:t>, Facebook, </a:t>
            </a:r>
            <a:r>
              <a:rPr lang="pt-BR" dirty="0" err="1"/>
              <a:t>Amazon</a:t>
            </a:r>
            <a:r>
              <a:rPr lang="pt-BR" dirty="0"/>
              <a:t> e praticamente todos os principais serviços da internet da atualidade já funcionam com o IPv6.</a:t>
            </a:r>
          </a:p>
        </p:txBody>
      </p:sp>
    </p:spTree>
    <p:extLst>
      <p:ext uri="{BB962C8B-B14F-4D97-AF65-F5344CB8AC3E}">
        <p14:creationId xmlns:p14="http://schemas.microsoft.com/office/powerpoint/2010/main" val="40606336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BC0347-6104-45FA-9B77-48928BD96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ARP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62F0D04-72A6-466F-BC8D-4FCBE4D85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021" y="2507432"/>
            <a:ext cx="10525957" cy="1468226"/>
          </a:xfrm>
        </p:spPr>
        <p:txBody>
          <a:bodyPr/>
          <a:lstStyle/>
          <a:p>
            <a:r>
              <a:rPr lang="pt-BR" dirty="0"/>
              <a:t>Com esse protocolo, há uma maior facilidade no mapeamento de endereços de hardware (enlace) para endereços de rede (IP).</a:t>
            </a:r>
          </a:p>
          <a:p>
            <a:r>
              <a:rPr lang="pt-BR" dirty="0"/>
              <a:t>É baseado no uso de broadcast;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9B63099-3AF8-4855-B36A-FEC4CB4443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3662" y="3975658"/>
            <a:ext cx="6264676" cy="2395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573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F1F577-F515-4A96-8A52-1FDFD6631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4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Como é feita a entrega, encaminhamento e roteamento na </a:t>
            </a:r>
            <a:r>
              <a:rPr lang="pt-BR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camada</a:t>
            </a:r>
            <a:r>
              <a:rPr lang="pt-BR" sz="24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de rede?</a:t>
            </a:r>
            <a:endParaRPr lang="pt-BR" sz="24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9B2385-F826-429C-9003-C1D223E84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291325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Entrega: como o pacote é tratado pelas camadas.</a:t>
            </a:r>
          </a:p>
          <a:p>
            <a:pPr marL="0" indent="0">
              <a:buNone/>
            </a:pPr>
            <a:r>
              <a:rPr lang="pt-BR" dirty="0"/>
              <a:t>     - Direto: mesma rede física;</a:t>
            </a:r>
          </a:p>
          <a:p>
            <a:pPr marL="0" indent="0">
              <a:buNone/>
            </a:pPr>
            <a:r>
              <a:rPr lang="pt-BR" dirty="0"/>
              <a:t>     - Indireto: não se encontra na mesma rede física</a:t>
            </a:r>
          </a:p>
          <a:p>
            <a:endParaRPr lang="pt-BR" dirty="0"/>
          </a:p>
          <a:p>
            <a:r>
              <a:rPr lang="pt-BR" dirty="0"/>
              <a:t>Encaminhamento: o pacote está em rota para o destino (necessita de um host ou roteador);</a:t>
            </a:r>
          </a:p>
          <a:p>
            <a:pPr marL="0" indent="0">
              <a:buNone/>
            </a:pPr>
            <a:r>
              <a:rPr lang="pt-BR" b="1" dirty="0"/>
              <a:t>     Técnicas:</a:t>
            </a:r>
            <a:r>
              <a:rPr lang="pt-BR" dirty="0"/>
              <a:t> </a:t>
            </a:r>
          </a:p>
          <a:p>
            <a:pPr marL="0" indent="0">
              <a:buNone/>
            </a:pPr>
            <a:r>
              <a:rPr lang="pt-BR" dirty="0"/>
              <a:t>     -Próximo salto;</a:t>
            </a:r>
          </a:p>
          <a:p>
            <a:pPr marL="0" indent="0">
              <a:buNone/>
            </a:pPr>
            <a:r>
              <a:rPr lang="pt-BR" dirty="0"/>
              <a:t>     - Roteamento;</a:t>
            </a:r>
          </a:p>
          <a:p>
            <a:pPr marL="0" indent="0">
              <a:buNone/>
            </a:pPr>
            <a:r>
              <a:rPr lang="pt-BR" dirty="0"/>
              <a:t>     - Rede específica;</a:t>
            </a:r>
          </a:p>
          <a:p>
            <a:pPr marL="0" indent="0">
              <a:buNone/>
            </a:pPr>
            <a:r>
              <a:rPr lang="pt-BR" dirty="0"/>
              <a:t>     - Host específico.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Roteamento: Os dados se movem ao longo de qualquer rede na forma de pacotes e dados.</a:t>
            </a:r>
          </a:p>
        </p:txBody>
      </p:sp>
    </p:spTree>
    <p:extLst>
      <p:ext uri="{BB962C8B-B14F-4D97-AF65-F5344CB8AC3E}">
        <p14:creationId xmlns:p14="http://schemas.microsoft.com/office/powerpoint/2010/main" val="3335497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CCAB26-6456-4DF6-92A8-9F8316226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é? Para que serve?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B5C0886-6BA7-45A5-9EAB-6C37D8DDE7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8081" y="2477541"/>
            <a:ext cx="6227980" cy="3678303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É uma camada presente modelo OSI e TCP/IP.</a:t>
            </a:r>
          </a:p>
          <a:p>
            <a:pPr marL="0" indent="0">
              <a:buNone/>
            </a:pPr>
            <a:r>
              <a:rPr lang="pt-BR" dirty="0"/>
              <a:t>Essa camada é a responsável pela entrega de informações da origem até o destino.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9C0E2C5-6FE4-4A03-9C30-C34561A410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4245"/>
          <a:stretch/>
        </p:blipFill>
        <p:spPr>
          <a:xfrm>
            <a:off x="581192" y="2866108"/>
            <a:ext cx="3582695" cy="2901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108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86303B-8DC2-497A-8B24-BD3232D19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Principais protocolos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61CB15B-CC4F-48BF-977C-404BC5F63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93561"/>
            <a:ext cx="11029615" cy="3678303"/>
          </a:xfrm>
        </p:spPr>
        <p:txBody>
          <a:bodyPr>
            <a:normAutofit fontScale="85000" lnSpcReduction="20000"/>
          </a:bodyPr>
          <a:lstStyle/>
          <a:p>
            <a:r>
              <a:rPr lang="pt-BR" dirty="0"/>
              <a:t>ARP - </a:t>
            </a:r>
            <a:r>
              <a:rPr lang="pt-BR" dirty="0" err="1"/>
              <a:t>Address</a:t>
            </a:r>
            <a:r>
              <a:rPr lang="pt-BR" dirty="0"/>
              <a:t> </a:t>
            </a:r>
            <a:r>
              <a:rPr lang="pt-BR" dirty="0" err="1"/>
              <a:t>Resolution</a:t>
            </a:r>
            <a:r>
              <a:rPr lang="pt-BR" dirty="0"/>
              <a:t> </a:t>
            </a:r>
            <a:r>
              <a:rPr lang="pt-BR" dirty="0" err="1"/>
              <a:t>Protocol</a:t>
            </a:r>
            <a:r>
              <a:rPr lang="pt-BR" dirty="0"/>
              <a:t>;</a:t>
            </a:r>
          </a:p>
          <a:p>
            <a:r>
              <a:rPr lang="pt-BR" dirty="0"/>
              <a:t>IPV4 - Protocolo de Internet versão 4;</a:t>
            </a:r>
          </a:p>
          <a:p>
            <a:r>
              <a:rPr lang="pt-BR" dirty="0"/>
              <a:t>IPV6 - O Protocolo de Internet versão 6;</a:t>
            </a:r>
          </a:p>
          <a:p>
            <a:r>
              <a:rPr lang="pt-BR" dirty="0"/>
              <a:t>ICMP - </a:t>
            </a:r>
            <a:r>
              <a:rPr lang="pt-BR" dirty="0" err="1"/>
              <a:t>Intern</a:t>
            </a:r>
            <a:r>
              <a:rPr lang="pt-BR" dirty="0"/>
              <a:t> </a:t>
            </a:r>
            <a:r>
              <a:rPr lang="pt-BR" dirty="0" err="1"/>
              <a:t>Control</a:t>
            </a:r>
            <a:r>
              <a:rPr lang="pt-BR" dirty="0"/>
              <a:t> </a:t>
            </a:r>
            <a:r>
              <a:rPr lang="pt-BR" dirty="0" err="1"/>
              <a:t>Message</a:t>
            </a:r>
            <a:r>
              <a:rPr lang="pt-BR" dirty="0"/>
              <a:t> </a:t>
            </a:r>
            <a:r>
              <a:rPr lang="pt-BR" dirty="0" err="1"/>
              <a:t>Protocol</a:t>
            </a:r>
            <a:r>
              <a:rPr lang="pt-BR" dirty="0"/>
              <a:t>;</a:t>
            </a:r>
          </a:p>
          <a:p>
            <a:r>
              <a:rPr lang="pt-BR" dirty="0"/>
              <a:t>IGP – </a:t>
            </a:r>
            <a:r>
              <a:rPr lang="pt-BR" dirty="0" err="1"/>
              <a:t>Interioet</a:t>
            </a:r>
            <a:r>
              <a:rPr lang="pt-BR" dirty="0"/>
              <a:t> r Gateway </a:t>
            </a:r>
            <a:r>
              <a:rPr lang="pt-BR" dirty="0" err="1"/>
              <a:t>Protocols</a:t>
            </a:r>
            <a:r>
              <a:rPr lang="pt-BR" dirty="0"/>
              <a:t>;</a:t>
            </a:r>
          </a:p>
          <a:p>
            <a:r>
              <a:rPr lang="pt-BR" dirty="0"/>
              <a:t>EGP – Exterior Gateway </a:t>
            </a:r>
            <a:r>
              <a:rPr lang="pt-BR" dirty="0" err="1"/>
              <a:t>Protocol</a:t>
            </a:r>
            <a:r>
              <a:rPr lang="pt-BR" dirty="0"/>
              <a:t>;</a:t>
            </a:r>
          </a:p>
          <a:p>
            <a:r>
              <a:rPr lang="pt-BR" dirty="0"/>
              <a:t>OSPF – Open </a:t>
            </a:r>
            <a:r>
              <a:rPr lang="pt-BR" dirty="0" err="1"/>
              <a:t>Shortest</a:t>
            </a:r>
            <a:r>
              <a:rPr lang="pt-BR" dirty="0"/>
              <a:t> Path </a:t>
            </a:r>
            <a:r>
              <a:rPr lang="pt-BR" dirty="0" err="1"/>
              <a:t>First</a:t>
            </a:r>
            <a:r>
              <a:rPr lang="pt-BR" dirty="0"/>
              <a:t>;</a:t>
            </a:r>
          </a:p>
          <a:p>
            <a:r>
              <a:rPr lang="pt-BR" dirty="0"/>
              <a:t>ISIS – Sistema Integrado Intermediário;</a:t>
            </a:r>
          </a:p>
          <a:p>
            <a:r>
              <a:rPr lang="pt-BR" dirty="0"/>
              <a:t>RIP – </a:t>
            </a:r>
            <a:r>
              <a:rPr lang="pt-BR" dirty="0" err="1"/>
              <a:t>Routing</a:t>
            </a:r>
            <a:r>
              <a:rPr lang="pt-BR" dirty="0"/>
              <a:t> </a:t>
            </a:r>
            <a:r>
              <a:rPr lang="pt-BR" dirty="0" err="1"/>
              <a:t>Information</a:t>
            </a:r>
            <a:r>
              <a:rPr lang="pt-BR" dirty="0"/>
              <a:t> </a:t>
            </a:r>
            <a:r>
              <a:rPr lang="pt-BR" dirty="0" err="1"/>
              <a:t>Protocol</a:t>
            </a:r>
            <a:r>
              <a:rPr lang="pt-BR" dirty="0"/>
              <a:t>;</a:t>
            </a:r>
          </a:p>
          <a:p>
            <a:r>
              <a:rPr lang="pt-BR" dirty="0"/>
              <a:t>IGMP – Internet </a:t>
            </a:r>
            <a:r>
              <a:rPr lang="pt-BR" dirty="0" err="1"/>
              <a:t>Group</a:t>
            </a:r>
            <a:r>
              <a:rPr lang="pt-BR" dirty="0"/>
              <a:t> </a:t>
            </a:r>
            <a:r>
              <a:rPr lang="pt-BR" dirty="0" err="1"/>
              <a:t>Protocol</a:t>
            </a:r>
            <a:r>
              <a:rPr lang="pt-BR" dirty="0"/>
              <a:t>;</a:t>
            </a:r>
          </a:p>
          <a:p>
            <a:r>
              <a:rPr lang="pt-BR" dirty="0"/>
              <a:t>RARP – Reverse </a:t>
            </a:r>
            <a:r>
              <a:rPr lang="pt-BR" dirty="0" err="1"/>
              <a:t>Address</a:t>
            </a:r>
            <a:r>
              <a:rPr lang="pt-BR" dirty="0"/>
              <a:t> </a:t>
            </a:r>
            <a:r>
              <a:rPr lang="pt-BR" dirty="0" err="1"/>
              <a:t>Resolution</a:t>
            </a:r>
            <a:r>
              <a:rPr lang="pt-BR" dirty="0"/>
              <a:t> </a:t>
            </a:r>
            <a:r>
              <a:rPr lang="pt-BR" dirty="0" err="1"/>
              <a:t>Protocol</a:t>
            </a:r>
            <a:r>
              <a:rPr lang="pt-BR" dirty="0"/>
              <a:t>;</a:t>
            </a:r>
          </a:p>
          <a:p>
            <a:r>
              <a:rPr lang="pt-BR" dirty="0"/>
              <a:t>BOOTP – </a:t>
            </a:r>
            <a:r>
              <a:rPr lang="pt-BR" dirty="0" err="1"/>
              <a:t>Bootstrap</a:t>
            </a:r>
            <a:r>
              <a:rPr lang="pt-BR" dirty="0"/>
              <a:t> </a:t>
            </a:r>
            <a:r>
              <a:rPr lang="pt-BR" dirty="0" err="1"/>
              <a:t>Protocol</a:t>
            </a:r>
            <a:r>
              <a:rPr lang="pt-BR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515274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DB1D90-47D0-425B-A1CC-AFAE630A5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99543"/>
            <a:ext cx="11029616" cy="1013800"/>
          </a:xfrm>
        </p:spPr>
        <p:txBody>
          <a:bodyPr/>
          <a:lstStyle/>
          <a:p>
            <a:r>
              <a:rPr lang="pt-BR" dirty="0"/>
              <a:t>ipv4</a:t>
            </a:r>
          </a:p>
        </p:txBody>
      </p:sp>
      <p:sp>
        <p:nvSpPr>
          <p:cNvPr id="5" name="AutoShape 4" descr="7- Classes de Endereço IP - Disciplina de ICCR">
            <a:extLst>
              <a:ext uri="{FF2B5EF4-FFF2-40B4-BE49-F238E27FC236}">
                <a16:creationId xmlns:a16="http://schemas.microsoft.com/office/drawing/2014/main" id="{ECB13C9F-8E85-43FD-ABE8-EF4210956F6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303AE139-95EF-4F42-8671-502DC22C6560}"/>
              </a:ext>
            </a:extLst>
          </p:cNvPr>
          <p:cNvSpPr/>
          <p:nvPr/>
        </p:nvSpPr>
        <p:spPr>
          <a:xfrm>
            <a:off x="1532403" y="1297057"/>
            <a:ext cx="28418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Tx/>
              <a:buChar char="-"/>
            </a:pPr>
            <a:r>
              <a:rPr lang="pt-BR" dirty="0">
                <a:solidFill>
                  <a:schemeClr val="tx2">
                    <a:lumMod val="20000"/>
                    <a:lumOff val="80000"/>
                  </a:schemeClr>
                </a:solidFill>
              </a:rPr>
              <a:t>tabela das classes a, b e c;</a:t>
            </a:r>
          </a:p>
        </p:txBody>
      </p:sp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02A87E2B-B794-4592-B761-CC27AF59C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884" y="1995336"/>
            <a:ext cx="10812232" cy="4862664"/>
          </a:xfrm>
        </p:spPr>
        <p:txBody>
          <a:bodyPr>
            <a:normAutofit/>
          </a:bodyPr>
          <a:lstStyle/>
          <a:p>
            <a:r>
              <a:rPr lang="pt-BR" dirty="0"/>
              <a:t>Endereço IP: Número de identificação de 4 octetos que tem a função de identificar a rede e o host;</a:t>
            </a:r>
          </a:p>
          <a:p>
            <a:r>
              <a:rPr lang="pt-BR" dirty="0"/>
              <a:t>O número de rede de um endereço IP identifica a rede à qual um dispositivo está conectado. A parte do host de um endereço IP identifica o dispositivo específico nessa rede.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Exemplo A: </a:t>
            </a:r>
            <a:r>
              <a:rPr lang="pt-BR" b="1" dirty="0"/>
              <a:t>127.</a:t>
            </a:r>
            <a:r>
              <a:rPr lang="pt-BR" dirty="0"/>
              <a:t>168.1.1</a:t>
            </a:r>
          </a:p>
          <a:p>
            <a:r>
              <a:rPr lang="pt-BR" dirty="0"/>
              <a:t>Exemplo B: </a:t>
            </a:r>
            <a:r>
              <a:rPr lang="pt-BR" b="1" dirty="0"/>
              <a:t>128.</a:t>
            </a:r>
            <a:r>
              <a:rPr lang="pt-BR" dirty="0"/>
              <a:t>10.1.1</a:t>
            </a:r>
          </a:p>
          <a:p>
            <a:r>
              <a:rPr lang="pt-BR" dirty="0"/>
              <a:t>Exemplo C:</a:t>
            </a:r>
            <a:r>
              <a:rPr lang="pt-BR" b="1" dirty="0"/>
              <a:t>192.	</a:t>
            </a:r>
            <a:r>
              <a:rPr lang="pt-BR" dirty="0"/>
              <a:t>168.10.1</a:t>
            </a:r>
          </a:p>
          <a:p>
            <a:endParaRPr lang="pt-BR" dirty="0"/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50AF9811-6F6A-4090-9908-B25E5A0D33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63" t="26585" r="41093" b="59210"/>
          <a:stretch/>
        </p:blipFill>
        <p:spPr>
          <a:xfrm>
            <a:off x="798576" y="3214456"/>
            <a:ext cx="10812232" cy="1619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532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4180DA-717A-4CD6-B3A2-D706C5F311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904" y="2124977"/>
            <a:ext cx="6570363" cy="1304023"/>
          </a:xfrm>
        </p:spPr>
        <p:txBody>
          <a:bodyPr>
            <a:normAutofit/>
          </a:bodyPr>
          <a:lstStyle/>
          <a:p>
            <a:r>
              <a:rPr lang="pt-BR" sz="1600" b="1" dirty="0" err="1"/>
              <a:t>Netid</a:t>
            </a:r>
            <a:r>
              <a:rPr lang="pt-BR" sz="1600" dirty="0"/>
              <a:t> – identificador da rede (primeiro byte do endereço IP).</a:t>
            </a:r>
          </a:p>
          <a:p>
            <a:r>
              <a:rPr lang="pt-BR" sz="1600" b="1" dirty="0" err="1"/>
              <a:t>Hostid</a:t>
            </a:r>
            <a:r>
              <a:rPr lang="pt-BR" sz="1600" dirty="0"/>
              <a:t> – identificador da máquina (último byte do endereço IP).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80FA985F-EEF2-4A4F-9859-2B61978B7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99543"/>
            <a:ext cx="11029616" cy="1013800"/>
          </a:xfrm>
        </p:spPr>
        <p:txBody>
          <a:bodyPr/>
          <a:lstStyle/>
          <a:p>
            <a:r>
              <a:rPr lang="pt-BR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NetId</a:t>
            </a:r>
            <a:r>
              <a:rPr lang="pt-BR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e </a:t>
            </a:r>
            <a:r>
              <a:rPr lang="pt-BR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HostId</a:t>
            </a:r>
            <a:endParaRPr lang="pt-BR" dirty="0"/>
          </a:p>
        </p:txBody>
      </p:sp>
      <p:pic>
        <p:nvPicPr>
          <p:cNvPr id="3074" name="Picture 2" descr="Explain the classful addresses of IPV4 with net-id and host-id.">
            <a:extLst>
              <a:ext uri="{FF2B5EF4-FFF2-40B4-BE49-F238E27FC236}">
                <a16:creationId xmlns:a16="http://schemas.microsoft.com/office/drawing/2014/main" id="{E6D195B0-D8FA-4E98-BF2D-4FBE63717B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852"/>
          <a:stretch/>
        </p:blipFill>
        <p:spPr bwMode="auto">
          <a:xfrm>
            <a:off x="3354872" y="3970537"/>
            <a:ext cx="5482256" cy="1820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67362E30-9F54-4F25-9AF9-1A4E12CAAC7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7014" t="30421" r="3592" b="60776"/>
          <a:stretch/>
        </p:blipFill>
        <p:spPr>
          <a:xfrm>
            <a:off x="6578206" y="2475146"/>
            <a:ext cx="4802819" cy="603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777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7D147F-4C29-4645-B6D3-ABF27F4A4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Notação </a:t>
            </a:r>
            <a:r>
              <a:rPr lang="pt-BR" dirty="0" err="1"/>
              <a:t>cird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005AED7-6E93-4BEE-B9EF-400A9AB4E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2175030"/>
            <a:ext cx="11029615" cy="2382908"/>
          </a:xfrm>
        </p:spPr>
        <p:txBody>
          <a:bodyPr>
            <a:normAutofit/>
          </a:bodyPr>
          <a:lstStyle/>
          <a:p>
            <a:r>
              <a:rPr lang="pt-BR" dirty="0"/>
              <a:t>Pode ser definida como o </a:t>
            </a:r>
            <a:r>
              <a:rPr lang="pt-BR" b="1" dirty="0"/>
              <a:t>Encaminhamento Entre Domínios Sem Classificação;</a:t>
            </a:r>
          </a:p>
          <a:p>
            <a:r>
              <a:rPr lang="pt-BR" dirty="0"/>
              <a:t>É um método de alocação de endereços IP que melhora a eficiência do encaminhamento de dados na Internet. </a:t>
            </a:r>
          </a:p>
          <a:p>
            <a:r>
              <a:rPr lang="pt-BR" dirty="0"/>
              <a:t>Reduz o desperdício de endereços IP;</a:t>
            </a:r>
            <a:endParaRPr lang="pt-BR" b="1" dirty="0"/>
          </a:p>
          <a:p>
            <a:r>
              <a:rPr lang="pt-BR" dirty="0"/>
              <a:t>Transmite dados rapidamente;</a:t>
            </a:r>
            <a:endParaRPr lang="pt-BR" b="1" dirty="0"/>
          </a:p>
          <a:p>
            <a:r>
              <a:rPr lang="pt-BR" dirty="0"/>
              <a:t>Cria uma nuvem privada virtual.</a:t>
            </a:r>
          </a:p>
          <a:p>
            <a:pPr marL="0" indent="0">
              <a:buNone/>
            </a:pPr>
            <a:endParaRPr lang="pt-BR" b="1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9A8944B-5241-4A43-ACB9-EEA423C50D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9619" y="4774249"/>
            <a:ext cx="5732757" cy="1531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100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145539-2352-4A10-B3A7-580E78E39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identificar o primeiro e último </a:t>
            </a:r>
            <a:r>
              <a:rPr lang="pt-BR" dirty="0" err="1"/>
              <a:t>ip</a:t>
            </a:r>
            <a:r>
              <a:rPr lang="pt-BR" dirty="0"/>
              <a:t> de uma rede?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B8EAFAE-40CD-4B2E-A4FD-72B278A373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7"/>
            <a:ext cx="11029615" cy="1013800"/>
          </a:xfrm>
        </p:spPr>
        <p:txBody>
          <a:bodyPr/>
          <a:lstStyle/>
          <a:p>
            <a:pPr algn="ctr"/>
            <a:r>
              <a:rPr lang="pt-BR" dirty="0"/>
              <a:t>O primeiro endereço é destinado a </a:t>
            </a:r>
            <a:r>
              <a:rPr lang="pt-BR" b="1" dirty="0"/>
              <a:t>rede;</a:t>
            </a:r>
          </a:p>
          <a:p>
            <a:pPr algn="ctr"/>
            <a:r>
              <a:rPr lang="pt-BR" dirty="0"/>
              <a:t>O último endereço é destino para </a:t>
            </a:r>
            <a:r>
              <a:rPr lang="pt-BR" b="1" dirty="0"/>
              <a:t>broadcast.</a:t>
            </a:r>
          </a:p>
        </p:txBody>
      </p:sp>
      <p:pic>
        <p:nvPicPr>
          <p:cNvPr id="5122" name="Picture 2" descr="Camada de Rede - Redes de Computadores">
            <a:extLst>
              <a:ext uri="{FF2B5EF4-FFF2-40B4-BE49-F238E27FC236}">
                <a16:creationId xmlns:a16="http://schemas.microsoft.com/office/drawing/2014/main" id="{28933B3F-396A-4E8F-A09A-F5B6811D3E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14"/>
          <a:stretch/>
        </p:blipFill>
        <p:spPr bwMode="auto">
          <a:xfrm>
            <a:off x="2598807" y="3573043"/>
            <a:ext cx="6810174" cy="1099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2417A592-ABA0-456E-8C6D-D1EDA0F1B6BB}"/>
              </a:ext>
            </a:extLst>
          </p:cNvPr>
          <p:cNvCxnSpPr>
            <a:cxnSpLocks/>
          </p:cNvCxnSpPr>
          <p:nvPr/>
        </p:nvCxnSpPr>
        <p:spPr>
          <a:xfrm>
            <a:off x="6702640" y="4623525"/>
            <a:ext cx="0" cy="359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F1FDFA05-6D9F-4754-9CFD-7BA29881A961}"/>
              </a:ext>
            </a:extLst>
          </p:cNvPr>
          <p:cNvSpPr txBox="1"/>
          <p:nvPr/>
        </p:nvSpPr>
        <p:spPr>
          <a:xfrm>
            <a:off x="6279604" y="5005747"/>
            <a:ext cx="1100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Broadcast</a:t>
            </a:r>
          </a:p>
        </p:txBody>
      </p:sp>
      <p:sp>
        <p:nvSpPr>
          <p:cNvPr id="9" name="Chave Direita 8">
            <a:extLst>
              <a:ext uri="{FF2B5EF4-FFF2-40B4-BE49-F238E27FC236}">
                <a16:creationId xmlns:a16="http://schemas.microsoft.com/office/drawing/2014/main" id="{E293FA39-553E-44A4-8F77-57734720F2DD}"/>
              </a:ext>
            </a:extLst>
          </p:cNvPr>
          <p:cNvSpPr/>
          <p:nvPr/>
        </p:nvSpPr>
        <p:spPr>
          <a:xfrm rot="5400000">
            <a:off x="4868511" y="4489185"/>
            <a:ext cx="310020" cy="67692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FF9EBB51-B28B-472A-8AE2-4975F46C244E}"/>
              </a:ext>
            </a:extLst>
          </p:cNvPr>
          <p:cNvSpPr txBox="1"/>
          <p:nvPr/>
        </p:nvSpPr>
        <p:spPr>
          <a:xfrm>
            <a:off x="4688758" y="4982656"/>
            <a:ext cx="673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Rede</a:t>
            </a:r>
          </a:p>
        </p:txBody>
      </p:sp>
    </p:spTree>
    <p:extLst>
      <p:ext uri="{BB962C8B-B14F-4D97-AF65-F5344CB8AC3E}">
        <p14:creationId xmlns:p14="http://schemas.microsoft.com/office/powerpoint/2010/main" val="1872242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91C227-4578-494E-B560-FDAD78114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dhcp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B8C3281-2397-47F5-9832-2320C0680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719" y="1995429"/>
            <a:ext cx="10453752" cy="3908222"/>
          </a:xfrm>
        </p:spPr>
        <p:txBody>
          <a:bodyPr>
            <a:normAutofit/>
          </a:bodyPr>
          <a:lstStyle/>
          <a:p>
            <a:r>
              <a:rPr lang="pt-BR" sz="1700" dirty="0"/>
              <a:t>É um protocolo que distribui os endereços IP </a:t>
            </a:r>
            <a:r>
              <a:rPr lang="pt-BR" sz="1700" b="1" dirty="0"/>
              <a:t>dinamicamente </a:t>
            </a:r>
            <a:r>
              <a:rPr lang="pt-BR" sz="1700" dirty="0"/>
              <a:t>(configurado automaticamente de um servidor).</a:t>
            </a:r>
          </a:p>
          <a:p>
            <a:endParaRPr lang="pt-BR" sz="1700" dirty="0"/>
          </a:p>
          <a:p>
            <a:endParaRPr lang="pt-BR" sz="1700" dirty="0"/>
          </a:p>
          <a:p>
            <a:endParaRPr lang="pt-BR" sz="1700" dirty="0"/>
          </a:p>
          <a:p>
            <a:pPr marL="0" indent="0">
              <a:buNone/>
            </a:pPr>
            <a:endParaRPr lang="pt-BR" sz="1700" dirty="0"/>
          </a:p>
          <a:p>
            <a:r>
              <a:rPr lang="pt-BR" sz="1700" dirty="0"/>
              <a:t>DHCP </a:t>
            </a:r>
            <a:r>
              <a:rPr lang="pt-BR" sz="1700" dirty="0" err="1"/>
              <a:t>discover</a:t>
            </a:r>
            <a:r>
              <a:rPr lang="pt-BR" sz="1700" dirty="0"/>
              <a:t>: envia mensagens (broadcast);</a:t>
            </a:r>
          </a:p>
          <a:p>
            <a:r>
              <a:rPr lang="pt-BR" sz="1700" dirty="0"/>
              <a:t>DHCP </a:t>
            </a:r>
            <a:r>
              <a:rPr lang="pt-BR" sz="1700" dirty="0" err="1"/>
              <a:t>offer</a:t>
            </a:r>
            <a:r>
              <a:rPr lang="pt-BR" sz="1700" dirty="0"/>
              <a:t>: o server responde com mensagem;</a:t>
            </a:r>
          </a:p>
          <a:p>
            <a:r>
              <a:rPr lang="pt-BR" sz="1700" dirty="0"/>
              <a:t>DHCP </a:t>
            </a:r>
            <a:r>
              <a:rPr lang="pt-BR" sz="1700" dirty="0" err="1"/>
              <a:t>request</a:t>
            </a:r>
            <a:r>
              <a:rPr lang="pt-BR" sz="1700" dirty="0"/>
              <a:t>: pede o endereço IP com mensagem;</a:t>
            </a:r>
          </a:p>
          <a:p>
            <a:r>
              <a:rPr lang="pt-BR" sz="1700" dirty="0"/>
              <a:t>DHCP </a:t>
            </a:r>
            <a:r>
              <a:rPr lang="pt-BR" sz="1700" dirty="0" err="1"/>
              <a:t>ack</a:t>
            </a:r>
            <a:r>
              <a:rPr lang="pt-BR" sz="1700" dirty="0"/>
              <a:t>: server envia o endereço com a mensagem.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2EC8257-A0A9-484A-9234-FF19D98AFA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054" t="33658" r="44733" b="18964"/>
          <a:stretch/>
        </p:blipFill>
        <p:spPr>
          <a:xfrm>
            <a:off x="6590491" y="2937826"/>
            <a:ext cx="4586495" cy="296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257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CECD2C-10EC-4EBC-B0CA-248F4DACE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nat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A21C170-D3EF-474D-AB4E-A02D0F205D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076941"/>
            <a:ext cx="11029615" cy="1813126"/>
          </a:xfrm>
        </p:spPr>
        <p:txBody>
          <a:bodyPr/>
          <a:lstStyle/>
          <a:p>
            <a:r>
              <a:rPr lang="pt-BR" dirty="0"/>
              <a:t>Pode ser definido como Network </a:t>
            </a:r>
            <a:r>
              <a:rPr lang="pt-BR" dirty="0" err="1"/>
              <a:t>Address</a:t>
            </a:r>
            <a:r>
              <a:rPr lang="pt-BR" dirty="0"/>
              <a:t> </a:t>
            </a:r>
            <a:r>
              <a:rPr lang="pt-BR" dirty="0" err="1"/>
              <a:t>Translation</a:t>
            </a:r>
            <a:r>
              <a:rPr lang="pt-BR" dirty="0"/>
              <a:t>;</a:t>
            </a:r>
          </a:p>
          <a:p>
            <a:r>
              <a:rPr lang="pt-BR" dirty="0"/>
              <a:t>Opera em um roteador;</a:t>
            </a:r>
          </a:p>
          <a:p>
            <a:r>
              <a:rPr lang="pt-BR" dirty="0"/>
              <a:t>Ele faz a conversão de um </a:t>
            </a:r>
            <a:r>
              <a:rPr lang="pt-BR" dirty="0" err="1"/>
              <a:t>ip</a:t>
            </a:r>
            <a:r>
              <a:rPr lang="pt-BR" dirty="0"/>
              <a:t> publico para </a:t>
            </a:r>
            <a:r>
              <a:rPr lang="pt-BR" dirty="0" err="1"/>
              <a:t>ip</a:t>
            </a:r>
            <a:r>
              <a:rPr lang="pt-BR" dirty="0"/>
              <a:t> privado, assim permite que máquinas de dentro de uma rede se comuniquem com outra rede como se estivessem saindo de um mesmo IP. </a:t>
            </a:r>
          </a:p>
        </p:txBody>
      </p:sp>
      <p:pic>
        <p:nvPicPr>
          <p:cNvPr id="6146" name="Picture 2" descr="O que é NAT ? » Simplificando Redes">
            <a:extLst>
              <a:ext uri="{FF2B5EF4-FFF2-40B4-BE49-F238E27FC236}">
                <a16:creationId xmlns:a16="http://schemas.microsoft.com/office/drawing/2014/main" id="{247F134E-81A7-47CB-994D-D7153FDC67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6399" y="3890067"/>
            <a:ext cx="5759202" cy="2748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034875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Dividendo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o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o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TM03457464[[fn=Dividendo]]</Template>
  <TotalTime>302</TotalTime>
  <Words>684</Words>
  <Application>Microsoft Office PowerPoint</Application>
  <PresentationFormat>Widescreen</PresentationFormat>
  <Paragraphs>91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6" baseType="lpstr">
      <vt:lpstr>Arial</vt:lpstr>
      <vt:lpstr>Gill Sans MT</vt:lpstr>
      <vt:lpstr>Wingdings 2</vt:lpstr>
      <vt:lpstr>Dividendo</vt:lpstr>
      <vt:lpstr>Resumo - CAMADA DE REDE</vt:lpstr>
      <vt:lpstr>O que é? Para que serve?</vt:lpstr>
      <vt:lpstr>Principais protocolos</vt:lpstr>
      <vt:lpstr>ipv4</vt:lpstr>
      <vt:lpstr>NetId e HostId</vt:lpstr>
      <vt:lpstr>Notação cird</vt:lpstr>
      <vt:lpstr>Como identificar o primeiro e último ip de uma rede? </vt:lpstr>
      <vt:lpstr>dhcp</vt:lpstr>
      <vt:lpstr>nat</vt:lpstr>
      <vt:lpstr>IPv6</vt:lpstr>
      <vt:lpstr>ARP</vt:lpstr>
      <vt:lpstr>Como é feita a entrega, encaminhamento e roteamento na camada de rede?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Resumo - CAMADA DE REDE</dc:title>
  <dc:creator>MARIA EDUARDA ALCAIDE</dc:creator>
  <cp:lastModifiedBy>MARIA EDUARDA ALCAIDE</cp:lastModifiedBy>
  <cp:revision>18</cp:revision>
  <dcterms:created xsi:type="dcterms:W3CDTF">2023-05-10T11:37:06Z</dcterms:created>
  <dcterms:modified xsi:type="dcterms:W3CDTF">2023-05-10T16:39:46Z</dcterms:modified>
</cp:coreProperties>
</file>