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5"/>
    <a:srgbClr val="F3D6AB"/>
    <a:srgbClr val="BDA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3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1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5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8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564" y="2152074"/>
            <a:ext cx="8915399" cy="1052186"/>
          </a:xfrm>
        </p:spPr>
        <p:txBody>
          <a:bodyPr/>
          <a:lstStyle/>
          <a:p>
            <a:r>
              <a:rPr lang="en-US" altLang="ko-KR" dirty="0" err="1" smtClean="0">
                <a:latin typeface="Franklin Gothic Demi" panose="020B0703020102020204" pitchFamily="34" charset="0"/>
              </a:rPr>
              <a:t>cBook</a:t>
            </a:r>
            <a:r>
              <a:rPr lang="en-US" altLang="ko-KR" dirty="0" smtClean="0">
                <a:latin typeface="Franklin Gothic Demi" panose="020B0703020102020204" pitchFamily="34" charset="0"/>
              </a:rPr>
              <a:t> </a:t>
            </a:r>
            <a:r>
              <a:rPr lang="en-US" altLang="ko-KR" sz="2000" dirty="0" smtClean="0">
                <a:latin typeface="Franklin Gothic Demi" panose="020B0703020102020204" pitchFamily="34" charset="0"/>
              </a:rPr>
              <a:t>(Cloud book)</a:t>
            </a:r>
            <a:r>
              <a:rPr lang="en-US" altLang="ko-KR" dirty="0" smtClean="0">
                <a:latin typeface="Franklin Gothic Demi" panose="020B0703020102020204" pitchFamily="34" charset="0"/>
              </a:rPr>
              <a:t>   </a:t>
            </a:r>
            <a:endParaRPr lang="ko-KR" altLang="en-US" dirty="0">
              <a:latin typeface="Franklin Gothic Demi" panose="020B07030201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19" y="3537527"/>
            <a:ext cx="2143125" cy="1748125"/>
          </a:xfrm>
          <a:prstGeom prst="rect">
            <a:avLst/>
          </a:prstGeom>
          <a:solidFill>
            <a:srgbClr val="040005"/>
          </a:solidFill>
        </p:spPr>
      </p:pic>
    </p:spTree>
    <p:extLst>
      <p:ext uri="{BB962C8B-B14F-4D97-AF65-F5344CB8AC3E}">
        <p14:creationId xmlns:p14="http://schemas.microsoft.com/office/powerpoint/2010/main" val="745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기획안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04" y="2556932"/>
            <a:ext cx="323850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60" y="987495"/>
            <a:ext cx="9836679" cy="4932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1.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소개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010.8620.5406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			- email : duddnr3618@gmail.com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					-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github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주소 </a:t>
            </a:r>
            <a:r>
              <a:rPr lang="en-US" altLang="ko-KR" sz="2000" b="1" dirty="0">
                <a:solidFill>
                  <a:schemeClr val="tx1"/>
                </a:solidFill>
              </a:rPr>
              <a:t>: https://github.com/duddnr3618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최 영욱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-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dothome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주소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duddnr3618.dothome.co.kr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	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" y="987495"/>
            <a:ext cx="2142067" cy="2650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400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193801" y="1014459"/>
            <a:ext cx="3064162" cy="88361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sz="3500" b="1" dirty="0" err="1" smtClean="0"/>
              <a:t>기획안</a:t>
            </a:r>
            <a:endParaRPr lang="ko-KR" altLang="en-US" sz="3500" b="1" dirty="0"/>
          </a:p>
        </p:txBody>
      </p: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3" y="2451534"/>
            <a:ext cx="3145560" cy="2489921"/>
          </a:xfr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2571749"/>
            <a:ext cx="2977573" cy="2369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6992" y="5125665"/>
            <a:ext cx="185820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늘어나는 전자책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0806" y="5125665"/>
            <a:ext cx="16209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편리성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효율성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59837" y="5162094"/>
            <a:ext cx="108876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환경문제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30" y="2571749"/>
            <a:ext cx="2619375" cy="2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6865" y="2127440"/>
            <a:ext cx="3718455" cy="489528"/>
          </a:xfrm>
        </p:spPr>
        <p:txBody>
          <a:bodyPr>
            <a:noAutofit/>
          </a:bodyPr>
          <a:lstStyle/>
          <a:p>
            <a:r>
              <a:rPr lang="en-US" altLang="ko-KR" sz="3000" b="1" dirty="0" smtClean="0"/>
              <a:t>3.</a:t>
            </a:r>
            <a:r>
              <a:rPr lang="ko-KR" altLang="en-US" sz="3000" b="1" dirty="0" smtClean="0"/>
              <a:t>프로젝트 소개</a:t>
            </a:r>
            <a:endParaRPr lang="ko-KR" altLang="en-US" sz="30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구름 같이 언제 어디서든 책을 읽을 수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나만의 서재를 만들고 다양한 방법으로 소개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책을 읽으면서 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느낀점이나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생각 등을 바로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바로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적을수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독서후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감상문이나 독후감 등 기록할 수 있고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다른사람과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의견을 공유가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전자책이므로 자기 자신이 직접 작가가 되어 전자책을 지필이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베스트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셀러등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사용자들의 데이터를 기반으로 사용자마다 취향에 맞는 책들을 추천이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9" y="332725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500" b="1" dirty="0" smtClean="0"/>
              <a:t>4. </a:t>
            </a:r>
            <a:r>
              <a:rPr lang="ko-KR" altLang="en-US" sz="3500" b="1" dirty="0" smtClean="0"/>
              <a:t>구체적인 스토리보드</a:t>
            </a:r>
            <a:r>
              <a:rPr lang="en-US" altLang="ko-KR" sz="3500" b="1" dirty="0" smtClean="0"/>
              <a:t>(1)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회원가입 및 로그인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만들기 위해서는 회원가입 및 로그인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필요하다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책 검색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원하는 책을 검색하여 자신의 서재에 추가할 수 있도록 책 검색 기능을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관리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편리하게 관리할 수 있도록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내에서 책을 추가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삭제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수정할 수 있는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되어야 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사용자가 자신만의 서재를 꾸밀 수 있게 </a:t>
            </a:r>
            <a:r>
              <a:rPr lang="ko-KR" altLang="en-US" b="1" dirty="0" err="1" smtClean="0">
                <a:solidFill>
                  <a:schemeClr val="accent4"/>
                </a:solidFill>
                <a:latin typeface="+mj-ea"/>
                <a:ea typeface="+mj-ea"/>
              </a:rPr>
              <a:t>엔터태이먼트적인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 것도 추가할 예정이다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읽기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선택한 책을 모바일이나 웹페이지에서 읽을 수 있도록 읽기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제공되고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전자책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파일을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업로드하거나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서비스 내에서 책을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정기 구독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추천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취향에 맞는 책을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추천 받을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 있는 기능이 필요합니다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사용자의 독서 기록을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분석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하는 알고리즘을 통한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0" y="480291"/>
            <a:ext cx="2992583" cy="2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65018"/>
            <a:ext cx="26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4.</a:t>
            </a:r>
            <a:r>
              <a:rPr lang="ko-KR" altLang="en-US" b="1" dirty="0" smtClean="0">
                <a:latin typeface="+mj-lt"/>
              </a:rPr>
              <a:t>시각화한 스토리보드</a:t>
            </a:r>
            <a:r>
              <a:rPr lang="en-US" altLang="ko-KR" b="1" dirty="0" smtClean="0">
                <a:latin typeface="+mj-lt"/>
              </a:rPr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E909F4-7ACD-426D-942A-F13E8ED1FA6A}"/>
              </a:ext>
            </a:extLst>
          </p:cNvPr>
          <p:cNvGrpSpPr/>
          <p:nvPr/>
        </p:nvGrpSpPr>
        <p:grpSpPr>
          <a:xfrm>
            <a:off x="2512291" y="1182254"/>
            <a:ext cx="7948161" cy="4109638"/>
            <a:chOff x="2477454" y="778710"/>
            <a:chExt cx="9409092" cy="5061307"/>
          </a:xfrm>
        </p:grpSpPr>
        <p:sp>
          <p:nvSpPr>
            <p:cNvPr id="9" name="사각형: 둥근 모서리 3">
              <a:extLst>
                <a:ext uri="{FF2B5EF4-FFF2-40B4-BE49-F238E27FC236}">
                  <a16:creationId xmlns:a16="http://schemas.microsoft.com/office/drawing/2014/main" id="{3725855C-B102-4CD9-9DCE-AF4886B43BBD}"/>
                </a:ext>
              </a:extLst>
            </p:cNvPr>
            <p:cNvSpPr/>
            <p:nvPr/>
          </p:nvSpPr>
          <p:spPr>
            <a:xfrm>
              <a:off x="5757755" y="1461301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Index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연결선: 꺾임 11">
              <a:extLst>
                <a:ext uri="{FF2B5EF4-FFF2-40B4-BE49-F238E27FC236}">
                  <a16:creationId xmlns:a16="http://schemas.microsoft.com/office/drawing/2014/main" id="{2CE5EF32-5CBA-41F6-8002-91672D9D6DA3}"/>
                </a:ext>
              </a:extLst>
            </p:cNvPr>
            <p:cNvCxnSpPr>
              <a:stCxn id="9" idx="2"/>
              <a:endCxn id="46" idx="0"/>
            </p:cNvCxnSpPr>
            <p:nvPr/>
          </p:nvCxnSpPr>
          <p:spPr>
            <a:xfrm rot="5400000">
              <a:off x="4069329" y="910480"/>
              <a:ext cx="1386220" cy="3278029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연결선: 꺾임 13">
              <a:extLst>
                <a:ext uri="{FF2B5EF4-FFF2-40B4-BE49-F238E27FC236}">
                  <a16:creationId xmlns:a16="http://schemas.microsoft.com/office/drawing/2014/main" id="{A08E2707-6803-40B1-9CEC-D39DDDF4A360}"/>
                </a:ext>
              </a:extLst>
            </p:cNvPr>
            <p:cNvCxnSpPr>
              <a:stCxn id="9" idx="2"/>
              <a:endCxn id="43" idx="0"/>
            </p:cNvCxnSpPr>
            <p:nvPr/>
          </p:nvCxnSpPr>
          <p:spPr>
            <a:xfrm rot="5400000">
              <a:off x="4881271" y="1722422"/>
              <a:ext cx="1386220" cy="1654144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연결선: 꺾임 14">
              <a:extLst>
                <a:ext uri="{FF2B5EF4-FFF2-40B4-BE49-F238E27FC236}">
                  <a16:creationId xmlns:a16="http://schemas.microsoft.com/office/drawing/2014/main" id="{8EE9BD11-5813-4214-9339-9C4F462BC8AF}"/>
                </a:ext>
              </a:extLst>
            </p:cNvPr>
            <p:cNvCxnSpPr>
              <a:cxnSpLocks/>
              <a:stCxn id="9" idx="2"/>
              <a:endCxn id="39" idx="0"/>
            </p:cNvCxnSpPr>
            <p:nvPr/>
          </p:nvCxnSpPr>
          <p:spPr>
            <a:xfrm rot="5400000">
              <a:off x="5693214" y="2534365"/>
              <a:ext cx="1386220" cy="30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연결선: 꺾임 20">
              <a:extLst>
                <a:ext uri="{FF2B5EF4-FFF2-40B4-BE49-F238E27FC236}">
                  <a16:creationId xmlns:a16="http://schemas.microsoft.com/office/drawing/2014/main" id="{DFAAAA7D-EB4F-4343-9B95-D232F2D747DC}"/>
                </a:ext>
              </a:extLst>
            </p:cNvPr>
            <p:cNvCxnSpPr>
              <a:cxnSpLocks/>
              <a:stCxn id="9" idx="2"/>
              <a:endCxn id="34" idx="0"/>
            </p:cNvCxnSpPr>
            <p:nvPr/>
          </p:nvCxnSpPr>
          <p:spPr>
            <a:xfrm rot="16200000" flipH="1">
              <a:off x="7317098" y="940739"/>
              <a:ext cx="1386220" cy="32175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연결선: 꺾임 23">
              <a:extLst>
                <a:ext uri="{FF2B5EF4-FFF2-40B4-BE49-F238E27FC236}">
                  <a16:creationId xmlns:a16="http://schemas.microsoft.com/office/drawing/2014/main" id="{4EF4EE22-C336-4CAD-A4DD-D0D510DDCB21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 rot="16200000" flipH="1">
              <a:off x="8129041" y="128796"/>
              <a:ext cx="1386220" cy="484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AB234E-721A-423D-B5B8-A14276D536EB}"/>
                </a:ext>
              </a:extLst>
            </p:cNvPr>
            <p:cNvGrpSpPr/>
            <p:nvPr/>
          </p:nvGrpSpPr>
          <p:grpSpPr>
            <a:xfrm>
              <a:off x="2477454" y="3242603"/>
              <a:ext cx="1289667" cy="2597414"/>
              <a:chOff x="439583" y="2859860"/>
              <a:chExt cx="1428645" cy="2812760"/>
            </a:xfrm>
            <a:solidFill>
              <a:srgbClr val="CDDEE9"/>
            </a:solidFill>
          </p:grpSpPr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AC41A6D9-C43D-429C-83BF-F1B1D43DD4B7}"/>
                  </a:ext>
                </a:extLst>
              </p:cNvPr>
              <p:cNvSpPr/>
              <p:nvPr/>
            </p:nvSpPr>
            <p:spPr>
              <a:xfrm>
                <a:off x="442100" y="285986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439583" y="342958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439583" y="403390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신간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439583" y="463822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관심분야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39583" y="524255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오디오북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DF5731-6B24-4A1E-8EB5-7A9097951815}"/>
                </a:ext>
              </a:extLst>
            </p:cNvPr>
            <p:cNvGrpSpPr/>
            <p:nvPr/>
          </p:nvGrpSpPr>
          <p:grpSpPr>
            <a:xfrm>
              <a:off x="4103611" y="3242603"/>
              <a:ext cx="1302525" cy="2184090"/>
              <a:chOff x="2240978" y="2859861"/>
              <a:chExt cx="1442888" cy="2365168"/>
            </a:xfrm>
            <a:solidFill>
              <a:srgbClr val="CDDEE9"/>
            </a:solidFill>
          </p:grpSpPr>
          <p:sp>
            <p:nvSpPr>
              <p:cNvPr id="43" name="사각형: 둥근 모서리 5">
                <a:extLst>
                  <a:ext uri="{FF2B5EF4-FFF2-40B4-BE49-F238E27FC236}">
                    <a16:creationId xmlns:a16="http://schemas.microsoft.com/office/drawing/2014/main" id="{407A66EA-9826-4E00-883D-3E911A064A0B}"/>
                  </a:ext>
                </a:extLst>
              </p:cNvPr>
              <p:cNvSpPr/>
              <p:nvPr/>
            </p:nvSpPr>
            <p:spPr>
              <a:xfrm>
                <a:off x="2240979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32">
                <a:extLst>
                  <a:ext uri="{FF2B5EF4-FFF2-40B4-BE49-F238E27FC236}">
                    <a16:creationId xmlns:a16="http://schemas.microsoft.com/office/drawing/2014/main" id="{85F7E9D7-587C-4B5D-925B-9DE52E20B6CA}"/>
                  </a:ext>
                </a:extLst>
              </p:cNvPr>
              <p:cNvSpPr/>
              <p:nvPr/>
            </p:nvSpPr>
            <p:spPr>
              <a:xfrm>
                <a:off x="2240978" y="3495111"/>
                <a:ext cx="1426128" cy="794562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요번 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사각형: 둥근 모서리 33">
                <a:extLst>
                  <a:ext uri="{FF2B5EF4-FFF2-40B4-BE49-F238E27FC236}">
                    <a16:creationId xmlns:a16="http://schemas.microsoft.com/office/drawing/2014/main" id="{E49C835F-1207-4B6F-84FF-FBA70BEC590D}"/>
                  </a:ext>
                </a:extLst>
              </p:cNvPr>
              <p:cNvSpPr/>
              <p:nvPr/>
            </p:nvSpPr>
            <p:spPr>
              <a:xfrm>
                <a:off x="2257738" y="4462874"/>
                <a:ext cx="1426128" cy="76215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올해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8C21F78-3B1E-4BCA-9046-8D812620A352}"/>
                </a:ext>
              </a:extLst>
            </p:cNvPr>
            <p:cNvGrpSpPr/>
            <p:nvPr/>
          </p:nvGrpSpPr>
          <p:grpSpPr>
            <a:xfrm>
              <a:off x="5727496" y="3242603"/>
              <a:ext cx="1287396" cy="1458711"/>
              <a:chOff x="4039858" y="2859861"/>
              <a:chExt cx="1426129" cy="1579650"/>
            </a:xfrm>
            <a:solidFill>
              <a:srgbClr val="CDDEE9"/>
            </a:solidFill>
          </p:grpSpPr>
          <p:sp>
            <p:nvSpPr>
              <p:cNvPr id="39" name="사각형: 둥근 모서리 6">
                <a:extLst>
                  <a:ext uri="{FF2B5EF4-FFF2-40B4-BE49-F238E27FC236}">
                    <a16:creationId xmlns:a16="http://schemas.microsoft.com/office/drawing/2014/main" id="{828BB059-A10E-4F2E-9EC9-57D36BD4A8FB}"/>
                  </a:ext>
                </a:extLst>
              </p:cNvPr>
              <p:cNvSpPr/>
              <p:nvPr/>
            </p:nvSpPr>
            <p:spPr>
              <a:xfrm>
                <a:off x="4039858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My library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7">
                <a:extLst>
                  <a:ext uri="{FF2B5EF4-FFF2-40B4-BE49-F238E27FC236}">
                    <a16:creationId xmlns:a16="http://schemas.microsoft.com/office/drawing/2014/main" id="{041BD469-A48E-4CB9-8850-8014163B8911}"/>
                  </a:ext>
                </a:extLst>
              </p:cNvPr>
              <p:cNvSpPr/>
              <p:nvPr/>
            </p:nvSpPr>
            <p:spPr>
              <a:xfrm>
                <a:off x="4039859" y="3405119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서재 관리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38">
                <a:extLst>
                  <a:ext uri="{FF2B5EF4-FFF2-40B4-BE49-F238E27FC236}">
                    <a16:creationId xmlns:a16="http://schemas.microsoft.com/office/drawing/2014/main" id="{19FDBA4F-65A5-4696-8521-53E12B7DEFB0}"/>
                  </a:ext>
                </a:extLst>
              </p:cNvPr>
              <p:cNvSpPr/>
              <p:nvPr/>
            </p:nvSpPr>
            <p:spPr>
              <a:xfrm>
                <a:off x="4039858" y="4009443"/>
                <a:ext cx="1426129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EBC41A6-042D-440E-BC85-524E70FFBC34}"/>
                </a:ext>
              </a:extLst>
            </p:cNvPr>
            <p:cNvCxnSpPr>
              <a:cxnSpLocks/>
              <a:stCxn id="9" idx="2"/>
              <a:endCxn id="36" idx="0"/>
            </p:cNvCxnSpPr>
            <p:nvPr/>
          </p:nvCxnSpPr>
          <p:spPr>
            <a:xfrm rot="16200000" flipH="1">
              <a:off x="6505156" y="1752681"/>
              <a:ext cx="1386220" cy="1593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CE67FC2-802E-4A72-B503-7D59B87E272D}"/>
                </a:ext>
              </a:extLst>
            </p:cNvPr>
            <p:cNvGrpSpPr/>
            <p:nvPr/>
          </p:nvGrpSpPr>
          <p:grpSpPr>
            <a:xfrm>
              <a:off x="7351381" y="3242604"/>
              <a:ext cx="1287396" cy="1479241"/>
              <a:chOff x="5838737" y="2859861"/>
              <a:chExt cx="1426129" cy="1601881"/>
            </a:xfrm>
            <a:solidFill>
              <a:srgbClr val="CDDEE9"/>
            </a:solidFill>
          </p:grpSpPr>
          <p:sp>
            <p:nvSpPr>
              <p:cNvPr id="36" name="사각형: 둥근 모서리 7">
                <a:extLst>
                  <a:ext uri="{FF2B5EF4-FFF2-40B4-BE49-F238E27FC236}">
                    <a16:creationId xmlns:a16="http://schemas.microsoft.com/office/drawing/2014/main" id="{9A6D509C-6A16-4544-B133-6A750A66DEDE}"/>
                  </a:ext>
                </a:extLst>
              </p:cNvPr>
              <p:cNvSpPr/>
              <p:nvPr/>
            </p:nvSpPr>
            <p:spPr>
              <a:xfrm>
                <a:off x="5838737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My 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사각형: 둥근 모서리 42">
                <a:extLst>
                  <a:ext uri="{FF2B5EF4-FFF2-40B4-BE49-F238E27FC236}">
                    <a16:creationId xmlns:a16="http://schemas.microsoft.com/office/drawing/2014/main" id="{1D6695EE-3477-4E00-AE44-F89D3ACECE6F}"/>
                  </a:ext>
                </a:extLst>
              </p:cNvPr>
              <p:cNvSpPr/>
              <p:nvPr/>
            </p:nvSpPr>
            <p:spPr>
              <a:xfrm>
                <a:off x="5838738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읽기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사각형: 둥근 모서리 43">
                <a:extLst>
                  <a:ext uri="{FF2B5EF4-FFF2-40B4-BE49-F238E27FC236}">
                    <a16:creationId xmlns:a16="http://schemas.microsoft.com/office/drawing/2014/main" id="{96AA3F10-F2E4-43BB-A897-5451C3F9D5DD}"/>
                  </a:ext>
                </a:extLst>
              </p:cNvPr>
              <p:cNvSpPr/>
              <p:nvPr/>
            </p:nvSpPr>
            <p:spPr>
              <a:xfrm>
                <a:off x="5838738" y="403167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독후감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감상평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16561EE-BD31-46BC-B10F-FFDB96A0AC42}"/>
                </a:ext>
              </a:extLst>
            </p:cNvPr>
            <p:cNvGrpSpPr/>
            <p:nvPr/>
          </p:nvGrpSpPr>
          <p:grpSpPr>
            <a:xfrm>
              <a:off x="8975265" y="3242604"/>
              <a:ext cx="1287395" cy="921184"/>
              <a:chOff x="7637616" y="2859861"/>
              <a:chExt cx="1426128" cy="997557"/>
            </a:xfrm>
            <a:solidFill>
              <a:srgbClr val="CDDEE9"/>
            </a:solidFill>
          </p:grpSpPr>
          <p:sp>
            <p:nvSpPr>
              <p:cNvPr id="34" name="사각형: 둥근 모서리 8">
                <a:extLst>
                  <a:ext uri="{FF2B5EF4-FFF2-40B4-BE49-F238E27FC236}">
                    <a16:creationId xmlns:a16="http://schemas.microsoft.com/office/drawing/2014/main" id="{5E7AD2B2-D96F-453F-9332-6AFD07B36C5E}"/>
                  </a:ext>
                </a:extLst>
              </p:cNvPr>
              <p:cNvSpPr/>
              <p:nvPr/>
            </p:nvSpPr>
            <p:spPr>
              <a:xfrm>
                <a:off x="763761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커뮤니티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47">
                <a:extLst>
                  <a:ext uri="{FF2B5EF4-FFF2-40B4-BE49-F238E27FC236}">
                    <a16:creationId xmlns:a16="http://schemas.microsoft.com/office/drawing/2014/main" id="{7585D39B-E109-4B92-9933-4D212601219C}"/>
                  </a:ext>
                </a:extLst>
              </p:cNvPr>
              <p:cNvSpPr/>
              <p:nvPr/>
            </p:nvSpPr>
            <p:spPr>
              <a:xfrm>
                <a:off x="7637616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995E2C-7763-4323-AF07-BA965B5EEBA8}"/>
                </a:ext>
              </a:extLst>
            </p:cNvPr>
            <p:cNvGrpSpPr/>
            <p:nvPr/>
          </p:nvGrpSpPr>
          <p:grpSpPr>
            <a:xfrm>
              <a:off x="10599151" y="3242604"/>
              <a:ext cx="1287395" cy="2086098"/>
              <a:chOff x="9436496" y="2859861"/>
              <a:chExt cx="1426128" cy="2259051"/>
            </a:xfrm>
            <a:solidFill>
              <a:srgbClr val="CDDEE9"/>
            </a:solidFill>
          </p:grpSpPr>
          <p:sp>
            <p:nvSpPr>
              <p:cNvPr id="29" name="사각형: 둥근 모서리 9">
                <a:extLst>
                  <a:ext uri="{FF2B5EF4-FFF2-40B4-BE49-F238E27FC236}">
                    <a16:creationId xmlns:a16="http://schemas.microsoft.com/office/drawing/2014/main" id="{30F83CF7-5E95-4D5F-98B7-78827DFA4A6F}"/>
                  </a:ext>
                </a:extLst>
              </p:cNvPr>
              <p:cNvSpPr/>
              <p:nvPr/>
            </p:nvSpPr>
            <p:spPr>
              <a:xfrm>
                <a:off x="943649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About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사각형: 둥근 모서리 52">
                <a:extLst>
                  <a:ext uri="{FF2B5EF4-FFF2-40B4-BE49-F238E27FC236}">
                    <a16:creationId xmlns:a16="http://schemas.microsoft.com/office/drawing/2014/main" id="{D21FB362-CFF6-4641-96E8-D8E485CEDC99}"/>
                  </a:ext>
                </a:extLst>
              </p:cNvPr>
              <p:cNvSpPr/>
              <p:nvPr/>
            </p:nvSpPr>
            <p:spPr>
              <a:xfrm>
                <a:off x="9436496" y="3462323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사각형: 둥근 모서리 54">
                <a:extLst>
                  <a:ext uri="{FF2B5EF4-FFF2-40B4-BE49-F238E27FC236}">
                    <a16:creationId xmlns:a16="http://schemas.microsoft.com/office/drawing/2014/main" id="{516E39DA-996F-4F9A-BF48-D710C133FE48}"/>
                  </a:ext>
                </a:extLst>
              </p:cNvPr>
              <p:cNvSpPr/>
              <p:nvPr/>
            </p:nvSpPr>
            <p:spPr>
              <a:xfrm>
                <a:off x="9436496" y="40168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고객센터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55">
                <a:extLst>
                  <a:ext uri="{FF2B5EF4-FFF2-40B4-BE49-F238E27FC236}">
                    <a16:creationId xmlns:a16="http://schemas.microsoft.com/office/drawing/2014/main" id="{7FF17EC5-2EDE-4ADA-AD12-95245696B4C5}"/>
                  </a:ext>
                </a:extLst>
              </p:cNvPr>
              <p:cNvSpPr/>
              <p:nvPr/>
            </p:nvSpPr>
            <p:spPr>
              <a:xfrm>
                <a:off x="9436496" y="4638577"/>
                <a:ext cx="1426128" cy="48033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문의사항</a:t>
                </a:r>
              </a:p>
            </p:txBody>
          </p:sp>
        </p:grpSp>
        <p:cxnSp>
          <p:nvCxnSpPr>
            <p:cNvPr id="22" name="연결선: 꺾임 77">
              <a:extLst>
                <a:ext uri="{FF2B5EF4-FFF2-40B4-BE49-F238E27FC236}">
                  <a16:creationId xmlns:a16="http://schemas.microsoft.com/office/drawing/2014/main" id="{BCF5F022-2175-4859-AB05-FD3F3CD7BF00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7045149" y="976251"/>
              <a:ext cx="404646" cy="682591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2AE4943-C04B-425E-9D40-6D6C3E0A664F}"/>
                </a:ext>
              </a:extLst>
            </p:cNvPr>
            <p:cNvGrpSpPr/>
            <p:nvPr/>
          </p:nvGrpSpPr>
          <p:grpSpPr>
            <a:xfrm>
              <a:off x="7449796" y="778710"/>
              <a:ext cx="1287395" cy="1471001"/>
              <a:chOff x="7760096" y="491230"/>
              <a:chExt cx="1426128" cy="1592958"/>
            </a:xfrm>
            <a:solidFill>
              <a:srgbClr val="538DB1"/>
            </a:solidFill>
          </p:grpSpPr>
          <p:sp>
            <p:nvSpPr>
              <p:cNvPr id="26" name="사각형: 둥근 모서리 78">
                <a:extLst>
                  <a:ext uri="{FF2B5EF4-FFF2-40B4-BE49-F238E27FC236}">
                    <a16:creationId xmlns:a16="http://schemas.microsoft.com/office/drawing/2014/main" id="{AE49143F-E483-4958-94AC-416CF7393B85}"/>
                  </a:ext>
                </a:extLst>
              </p:cNvPr>
              <p:cNvSpPr/>
              <p:nvPr/>
            </p:nvSpPr>
            <p:spPr>
              <a:xfrm>
                <a:off x="7760096" y="49123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Login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사각형: 둥근 모서리 79">
                <a:extLst>
                  <a:ext uri="{FF2B5EF4-FFF2-40B4-BE49-F238E27FC236}">
                    <a16:creationId xmlns:a16="http://schemas.microsoft.com/office/drawing/2014/main" id="{B478E202-7E7F-425B-8E3A-36D382728C19}"/>
                  </a:ext>
                </a:extLst>
              </p:cNvPr>
              <p:cNvSpPr/>
              <p:nvPr/>
            </p:nvSpPr>
            <p:spPr>
              <a:xfrm>
                <a:off x="7760096" y="107379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검색기능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80">
                <a:extLst>
                  <a:ext uri="{FF2B5EF4-FFF2-40B4-BE49-F238E27FC236}">
                    <a16:creationId xmlns:a16="http://schemas.microsoft.com/office/drawing/2014/main" id="{8E5D4EDE-1D50-4826-9C26-1C59D0A6EFDE}"/>
                  </a:ext>
                </a:extLst>
              </p:cNvPr>
              <p:cNvSpPr/>
              <p:nvPr/>
            </p:nvSpPr>
            <p:spPr>
              <a:xfrm>
                <a:off x="7760096" y="165635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회원가입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연결선: 꺾임 84">
              <a:extLst>
                <a:ext uri="{FF2B5EF4-FFF2-40B4-BE49-F238E27FC236}">
                  <a16:creationId xmlns:a16="http://schemas.microsoft.com/office/drawing/2014/main" id="{6DA8D298-5300-465E-B1B2-0FE5DC39C8F3}"/>
                </a:ext>
              </a:extLst>
            </p:cNvPr>
            <p:cNvCxnSpPr>
              <a:stCxn id="9" idx="3"/>
              <a:endCxn id="27" idx="1"/>
            </p:cNvCxnSpPr>
            <p:nvPr/>
          </p:nvCxnSpPr>
          <p:spPr>
            <a:xfrm flipV="1">
              <a:off x="7045149" y="1514210"/>
              <a:ext cx="404646" cy="144632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86">
              <a:extLst>
                <a:ext uri="{FF2B5EF4-FFF2-40B4-BE49-F238E27FC236}">
                  <a16:creationId xmlns:a16="http://schemas.microsoft.com/office/drawing/2014/main" id="{56AD0D21-3DCD-40B2-8025-DE52275437EE}"/>
                </a:ext>
              </a:extLst>
            </p:cNvPr>
            <p:cNvCxnSpPr>
              <a:stCxn id="9" idx="3"/>
              <a:endCxn id="28" idx="1"/>
            </p:cNvCxnSpPr>
            <p:nvPr/>
          </p:nvCxnSpPr>
          <p:spPr>
            <a:xfrm>
              <a:off x="7045149" y="1658842"/>
              <a:ext cx="404646" cy="393327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2794" y="3007196"/>
            <a:ext cx="1542473" cy="369332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메인카테고리</a:t>
            </a:r>
            <a:endParaRPr lang="ko-KR" altLang="en-US" b="1" dirty="0">
              <a:latin typeface="+mj-lt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2099" y="3574375"/>
            <a:ext cx="1463862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 카테고리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24932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7673" y="2115127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베스트 셀러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37673" y="3763818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사용자 추천도서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4"/>
                </a:solidFill>
              </a:rPr>
              <a:t>(</a:t>
            </a:r>
            <a:r>
              <a:rPr lang="ko-KR" altLang="en-US" sz="1000" dirty="0" smtClean="0">
                <a:solidFill>
                  <a:schemeClr val="accent4"/>
                </a:solidFill>
              </a:rPr>
              <a:t>데이터를 기반한 사용자의 취향</a:t>
            </a:r>
            <a:r>
              <a:rPr lang="en-US" altLang="ko-KR" sz="1000" dirty="0" smtClean="0">
                <a:solidFill>
                  <a:schemeClr val="accent4"/>
                </a:solidFill>
              </a:rPr>
              <a:t>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80000" y="1052196"/>
            <a:ext cx="6720271" cy="360921"/>
            <a:chOff x="2131854" y="1049378"/>
            <a:chExt cx="6720271" cy="433014"/>
          </a:xfrm>
        </p:grpSpPr>
        <p:sp>
          <p:nvSpPr>
            <p:cNvPr id="17" name="직사각형 16"/>
            <p:cNvSpPr/>
            <p:nvPr/>
          </p:nvSpPr>
          <p:spPr>
            <a:xfrm>
              <a:off x="2131854" y="108273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43118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9525" y="1072803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8054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37725" y="1049378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4020" y="1075799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1961" y="651466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r>
              <a:rPr lang="en-US" altLang="ko-KR" sz="1050" dirty="0" smtClean="0"/>
              <a:t>(index)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16863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26329" y="1066685"/>
            <a:ext cx="6922652" cy="346432"/>
            <a:chOff x="2078183" y="1066761"/>
            <a:chExt cx="6922652" cy="415631"/>
          </a:xfrm>
        </p:grpSpPr>
        <p:sp>
          <p:nvSpPr>
            <p:cNvPr id="17" name="직사각형 16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26329" y="2142479"/>
            <a:ext cx="6922652" cy="346432"/>
            <a:chOff x="2078183" y="1066761"/>
            <a:chExt cx="6922652" cy="415631"/>
          </a:xfrm>
        </p:grpSpPr>
        <p:sp>
          <p:nvSpPr>
            <p:cNvPr id="16" name="직사각형 15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6329" y="1629030"/>
            <a:ext cx="6922652" cy="346432"/>
            <a:chOff x="2078183" y="1066761"/>
            <a:chExt cx="6922652" cy="415631"/>
          </a:xfrm>
        </p:grpSpPr>
        <p:sp>
          <p:nvSpPr>
            <p:cNvPr id="30" name="직사각형 29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서브 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2808484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4574825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091" y="658542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</a:t>
            </a:r>
            <a:endParaRPr lang="ko-KR" altLang="en-US" sz="1050" dirty="0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E639B3AF-08C5-43A1-822E-38A08EF556CB}"/>
              </a:ext>
            </a:extLst>
          </p:cNvPr>
          <p:cNvSpPr/>
          <p:nvPr/>
        </p:nvSpPr>
        <p:spPr>
          <a:xfrm>
            <a:off x="10695709" y="3984568"/>
            <a:ext cx="411480" cy="1039846"/>
          </a:xfrm>
          <a:prstGeom prst="flowChartTerminator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10765733" y="4658822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10765733" y="4088715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2909454"/>
            <a:ext cx="8506691" cy="134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4724289"/>
            <a:ext cx="8506691" cy="1297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3345" y="2595418"/>
            <a:ext cx="158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지금 </a:t>
            </a:r>
            <a:r>
              <a:rPr lang="en-US" altLang="ko-KR" sz="1600" b="1" dirty="0" smtClean="0"/>
              <a:t>Best seller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7891" y="4311003"/>
            <a:ext cx="15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 추천 도서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1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300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HY엽서L</vt:lpstr>
      <vt:lpstr>돋움</vt:lpstr>
      <vt:lpstr>바탕</vt:lpstr>
      <vt:lpstr>새굴림</vt:lpstr>
      <vt:lpstr>Arial</vt:lpstr>
      <vt:lpstr>Corbel Light</vt:lpstr>
      <vt:lpstr>Franklin Gothic Demi</vt:lpstr>
      <vt:lpstr>Garamond</vt:lpstr>
      <vt:lpstr>Wingdings</vt:lpstr>
      <vt:lpstr>자연주의</vt:lpstr>
      <vt:lpstr>cBook (Cloud book)   </vt:lpstr>
      <vt:lpstr>목차</vt:lpstr>
      <vt:lpstr>PowerPoint 프레젠테이션</vt:lpstr>
      <vt:lpstr>2. 기획안</vt:lpstr>
      <vt:lpstr>3.프로젝트 소개</vt:lpstr>
      <vt:lpstr>4. 구체적인 스토리보드(1)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*</dc:title>
  <dc:creator>hi</dc:creator>
  <cp:lastModifiedBy>hi</cp:lastModifiedBy>
  <cp:revision>90</cp:revision>
  <dcterms:created xsi:type="dcterms:W3CDTF">2023-05-09T03:07:55Z</dcterms:created>
  <dcterms:modified xsi:type="dcterms:W3CDTF">2023-05-11T05:10:23Z</dcterms:modified>
</cp:coreProperties>
</file>