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9" r:id="rId23"/>
    <p:sldId id="320" r:id="rId24"/>
    <p:sldId id="321" r:id="rId25"/>
    <p:sldId id="337" r:id="rId26"/>
    <p:sldId id="3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79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3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Koh June wen | 2112956 | daaaft2a04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697A-7815-E8D3-F1E2-A9C4E00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C33A-1F8E-06B4-87ED-20D0BA3FD628}"/>
              </a:ext>
            </a:extLst>
          </p:cNvPr>
          <p:cNvSpPr txBox="1"/>
          <p:nvPr/>
        </p:nvSpPr>
        <p:spPr>
          <a:xfrm>
            <a:off x="2865664" y="2503144"/>
            <a:ext cx="4898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over AIC because this is better for modelling a predictive model while BIC is better for modelling an explanatory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RMSE from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51380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697A-7815-E8D3-F1E2-A9C4E00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C33A-1F8E-06B4-87ED-20D0BA3FD628}"/>
              </a:ext>
            </a:extLst>
          </p:cNvPr>
          <p:cNvSpPr txBox="1"/>
          <p:nvPr/>
        </p:nvSpPr>
        <p:spPr>
          <a:xfrm>
            <a:off x="3646714" y="3056848"/>
            <a:ext cx="4898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 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split into 4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CV1: Part A will be trained then tested against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CV2: Part A+B will be trained then tested against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CV3: Part A+B+C will be trained then tested against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RMSE, AIC will be compared.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449A5-B55C-4B4C-3280-ABF89E1E46E0}"/>
              </a:ext>
            </a:extLst>
          </p:cNvPr>
          <p:cNvSpPr/>
          <p:nvPr/>
        </p:nvSpPr>
        <p:spPr>
          <a:xfrm>
            <a:off x="3339193" y="2530929"/>
            <a:ext cx="2130878" cy="3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7A094-76D2-7893-83BC-C03417A7EF56}"/>
              </a:ext>
            </a:extLst>
          </p:cNvPr>
          <p:cNvSpPr/>
          <p:nvPr/>
        </p:nvSpPr>
        <p:spPr>
          <a:xfrm>
            <a:off x="5470071" y="2530929"/>
            <a:ext cx="940253" cy="3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C27DA-AD3B-1B60-E73F-B2514CCAEE21}"/>
              </a:ext>
            </a:extLst>
          </p:cNvPr>
          <p:cNvSpPr/>
          <p:nvPr/>
        </p:nvSpPr>
        <p:spPr>
          <a:xfrm>
            <a:off x="6410324" y="2530929"/>
            <a:ext cx="940253" cy="3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C4857-0580-2211-DEE6-FB61148CCA59}"/>
              </a:ext>
            </a:extLst>
          </p:cNvPr>
          <p:cNvSpPr/>
          <p:nvPr/>
        </p:nvSpPr>
        <p:spPr>
          <a:xfrm>
            <a:off x="7350577" y="2530929"/>
            <a:ext cx="940253" cy="3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0669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697A-7815-E8D3-F1E2-A9C4E00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BFF94-28F8-2EE3-5435-57C227D905F2}"/>
              </a:ext>
            </a:extLst>
          </p:cNvPr>
          <p:cNvSpPr txBox="1"/>
          <p:nvPr/>
        </p:nvSpPr>
        <p:spPr>
          <a:xfrm>
            <a:off x="1738992" y="2951300"/>
            <a:ext cx="3649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best lowest AIC value is given when the Lag is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With Cross Validation the Lag is still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F12D8-3597-F12E-EF2C-369C3BEFBD17}"/>
              </a:ext>
            </a:extLst>
          </p:cNvPr>
          <p:cNvSpPr txBox="1"/>
          <p:nvPr/>
        </p:nvSpPr>
        <p:spPr>
          <a:xfrm>
            <a:off x="6294664" y="3089799"/>
            <a:ext cx="3755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lowest RMSE value is given when the Lag is 1 with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56132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697A-7815-E8D3-F1E2-A9C4E00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BE3FA-48E9-34A9-65D4-D4A1ECBD1A82}"/>
              </a:ext>
            </a:extLst>
          </p:cNvPr>
          <p:cNvSpPr txBox="1"/>
          <p:nvPr/>
        </p:nvSpPr>
        <p:spPr>
          <a:xfrm>
            <a:off x="4520293" y="2090415"/>
            <a:ext cx="31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Serial Correlation Residuals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3777A-4142-E5A6-3DF0-BBF828C4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15" y="3120421"/>
            <a:ext cx="1162212" cy="971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43CBC0-3257-4392-87E7-DD017924A98A}"/>
              </a:ext>
            </a:extLst>
          </p:cNvPr>
          <p:cNvSpPr txBox="1"/>
          <p:nvPr/>
        </p:nvSpPr>
        <p:spPr>
          <a:xfrm>
            <a:off x="3390128" y="4551838"/>
            <a:ext cx="533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values for AIC is closer to 2 than RMSE which means that the model produced with 8 lags explains the variances and patterns better than 1 lags.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09282-EC5C-7DCA-9485-2EA05F84CF17}"/>
              </a:ext>
            </a:extLst>
          </p:cNvPr>
          <p:cNvSpPr txBox="1"/>
          <p:nvPr/>
        </p:nvSpPr>
        <p:spPr>
          <a:xfrm>
            <a:off x="3565071" y="2605418"/>
            <a:ext cx="9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895B8-F452-3DBE-4B9C-2ED6ADAF8E58}"/>
              </a:ext>
            </a:extLst>
          </p:cNvPr>
          <p:cNvSpPr txBox="1"/>
          <p:nvPr/>
        </p:nvSpPr>
        <p:spPr>
          <a:xfrm>
            <a:off x="6849835" y="260541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RMSE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A17A5-29BA-FC9B-B51C-C1403778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128" y="3120421"/>
            <a:ext cx="130510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0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697A-7815-E8D3-F1E2-A9C4E00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09EBD-7E53-B554-7467-086724C504CE}"/>
              </a:ext>
            </a:extLst>
          </p:cNvPr>
          <p:cNvSpPr txBox="1"/>
          <p:nvPr/>
        </p:nvSpPr>
        <p:spPr>
          <a:xfrm>
            <a:off x="7247164" y="3097964"/>
            <a:ext cx="369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Lags of 8 the Kaggle public leader board showed a result of </a:t>
            </a:r>
            <a:r>
              <a:rPr lang="en-SG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174.00740</a:t>
            </a:r>
            <a:r>
              <a:rPr lang="en-SG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RMSE</a:t>
            </a:r>
            <a:endParaRPr lang="en-SG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F37D5-1EF4-E8B8-73A6-F8E33631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72" y="2201477"/>
            <a:ext cx="5627051" cy="35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3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8593-5B9B-1B7C-F891-8BD482D4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ARIMA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62356-0389-629A-3E9F-1B9F49CB1050}"/>
              </a:ext>
            </a:extLst>
          </p:cNvPr>
          <p:cNvSpPr txBox="1"/>
          <p:nvPr/>
        </p:nvSpPr>
        <p:spPr>
          <a:xfrm>
            <a:off x="3809572" y="2781689"/>
            <a:ext cx="4633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Started off with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Gridsearch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entire training dataset, using AIC as the comparison 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CO_order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= (1,1,2)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HC_order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= (2,1,1)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NO2_order = (2,1,1)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O3_order = (2,1,1)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 RMSE = </a:t>
            </a:r>
            <a:r>
              <a:rPr lang="en-SG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154.24407</a:t>
            </a:r>
            <a:endParaRPr lang="en-SG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297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8593-5B9B-1B7C-F891-8BD482D4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ARIMA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3D465-6D74-970B-3F83-779429ED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027" y="2097865"/>
            <a:ext cx="3253690" cy="2152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6CA64-6D0B-1C4B-17DA-868CA849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20" y="2214353"/>
            <a:ext cx="3175405" cy="2075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36B61-46AD-F53B-A697-59127278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532" y="2174012"/>
            <a:ext cx="3153891" cy="20759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E86EA-20F4-BAE9-7656-313162B393B5}"/>
              </a:ext>
            </a:extLst>
          </p:cNvPr>
          <p:cNvSpPr txBox="1"/>
          <p:nvPr/>
        </p:nvSpPr>
        <p:spPr>
          <a:xfrm>
            <a:off x="3810000" y="4767277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diagnostic plots for CO, HC, O3 show that the residuals of the models have little correlation and conform to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0327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8593-5B9B-1B7C-F891-8BD482D4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ARIMA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5CF30-A33C-FF3B-EBA0-95B1B575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81" y="2260657"/>
            <a:ext cx="5102354" cy="3362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213B9A-123C-8173-DCA2-CBAC65DDF8E6}"/>
              </a:ext>
            </a:extLst>
          </p:cNvPr>
          <p:cNvSpPr txBox="1"/>
          <p:nvPr/>
        </p:nvSpPr>
        <p:spPr>
          <a:xfrm>
            <a:off x="8126963" y="2957805"/>
            <a:ext cx="3094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However, the diagnostic plot for NO2 have some correlation and the residuals do not conform to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40887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8992-949F-F9DF-215D-E123A784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ARIMA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2F54E-C552-3B7C-ABD5-7BA6A62DEB9C}"/>
              </a:ext>
            </a:extLst>
          </p:cNvPr>
          <p:cNvSpPr txBox="1"/>
          <p:nvPr/>
        </p:nvSpPr>
        <p:spPr>
          <a:xfrm>
            <a:off x="4980992" y="2108718"/>
            <a:ext cx="22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Model Improvement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4E853-8941-8949-DA88-03A5C7325418}"/>
              </a:ext>
            </a:extLst>
          </p:cNvPr>
          <p:cNvSpPr txBox="1"/>
          <p:nvPr/>
        </p:nvSpPr>
        <p:spPr>
          <a:xfrm>
            <a:off x="6247040" y="2710543"/>
            <a:ext cx="3966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Knowing that there is some pattern remaining in the residuals for NO2. I believed that it could be seasonality that is present for NO2.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ACF plot shows that there is a clear seasonality for NO2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period of the seasonality is shown to be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63E02-135B-DCDB-5043-7ACF0527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37597"/>
            <a:ext cx="4143953" cy="317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C17672-5FDE-AD21-3B40-4D4F8290D8BC}"/>
              </a:ext>
            </a:extLst>
          </p:cNvPr>
          <p:cNvSpPr txBox="1"/>
          <p:nvPr/>
        </p:nvSpPr>
        <p:spPr>
          <a:xfrm>
            <a:off x="1824717" y="3476047"/>
            <a:ext cx="42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3FDFF-3750-F8AF-ADBE-5DBE0F8FE662}"/>
              </a:ext>
            </a:extLst>
          </p:cNvPr>
          <p:cNvCxnSpPr/>
          <p:nvPr/>
        </p:nvCxnSpPr>
        <p:spPr>
          <a:xfrm>
            <a:off x="1518557" y="3845379"/>
            <a:ext cx="1036864" cy="19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2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8992-949F-F9DF-215D-E123A784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ARIMA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2F54E-C552-3B7C-ABD5-7BA6A62DEB9C}"/>
              </a:ext>
            </a:extLst>
          </p:cNvPr>
          <p:cNvSpPr txBox="1"/>
          <p:nvPr/>
        </p:nvSpPr>
        <p:spPr>
          <a:xfrm>
            <a:off x="4980992" y="2108718"/>
            <a:ext cx="22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Model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C4C51-AF3D-D162-D79D-F40FDC1EC7E9}"/>
              </a:ext>
            </a:extLst>
          </p:cNvPr>
          <p:cNvSpPr txBox="1"/>
          <p:nvPr/>
        </p:nvSpPr>
        <p:spPr>
          <a:xfrm>
            <a:off x="3789589" y="2702379"/>
            <a:ext cx="4612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Performed </a:t>
            </a: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Gridesearch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entire dataset, using AIC as the comparison 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CO_order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(1,1,2)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HC_order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(2,1,1)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NO2_order = (2,1,1)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NO2_seasonal_order = (1,2,2,8)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O3_order = (1,1,2)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 RMSE = </a:t>
            </a:r>
            <a:r>
              <a:rPr lang="en-SG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153.33767 (My best score)</a:t>
            </a:r>
          </a:p>
        </p:txBody>
      </p:sp>
    </p:spTree>
    <p:extLst>
      <p:ext uri="{BB962C8B-B14F-4D97-AF65-F5344CB8AC3E}">
        <p14:creationId xmlns:p14="http://schemas.microsoft.com/office/powerpoint/2010/main" val="179305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797B62-AA1A-DBD6-37A8-95397D1D93B6}"/>
              </a:ext>
            </a:extLst>
          </p:cNvPr>
          <p:cNvSpPr/>
          <p:nvPr/>
        </p:nvSpPr>
        <p:spPr>
          <a:xfrm>
            <a:off x="3114759" y="2902114"/>
            <a:ext cx="1259050" cy="1259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2404D0-8C8C-2722-DAC7-F3158F963323}"/>
              </a:ext>
            </a:extLst>
          </p:cNvPr>
          <p:cNvSpPr/>
          <p:nvPr/>
        </p:nvSpPr>
        <p:spPr>
          <a:xfrm>
            <a:off x="7581025" y="2869456"/>
            <a:ext cx="1259050" cy="1259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C6EA2-5F62-8050-9DE4-2488F2FA4FDA}"/>
              </a:ext>
            </a:extLst>
          </p:cNvPr>
          <p:cNvSpPr txBox="1"/>
          <p:nvPr/>
        </p:nvSpPr>
        <p:spPr>
          <a:xfrm>
            <a:off x="2678845" y="4269920"/>
            <a:ext cx="213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A5039-332D-62DF-26CD-89977D662ABB}"/>
              </a:ext>
            </a:extLst>
          </p:cNvPr>
          <p:cNvSpPr txBox="1"/>
          <p:nvPr/>
        </p:nvSpPr>
        <p:spPr>
          <a:xfrm>
            <a:off x="7145111" y="4237261"/>
            <a:ext cx="213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Modelling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8992-949F-F9DF-215D-E123A784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ARIMA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2F54E-C552-3B7C-ABD5-7BA6A62DEB9C}"/>
              </a:ext>
            </a:extLst>
          </p:cNvPr>
          <p:cNvSpPr txBox="1"/>
          <p:nvPr/>
        </p:nvSpPr>
        <p:spPr>
          <a:xfrm>
            <a:off x="4980992" y="2108718"/>
            <a:ext cx="22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Model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9AEE1-09BE-2172-C832-3A305BC0320B}"/>
              </a:ext>
            </a:extLst>
          </p:cNvPr>
          <p:cNvSpPr txBox="1"/>
          <p:nvPr/>
        </p:nvSpPr>
        <p:spPr>
          <a:xfrm>
            <a:off x="3938451" y="2828835"/>
            <a:ext cx="4376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 my first few tests were only on the training data with no testing data and only using the AIC metric I knew that there was more testing I could do.</a:t>
            </a:r>
          </a:p>
        </p:txBody>
      </p:sp>
    </p:spTree>
    <p:extLst>
      <p:ext uri="{BB962C8B-B14F-4D97-AF65-F5344CB8AC3E}">
        <p14:creationId xmlns:p14="http://schemas.microsoft.com/office/powerpoint/2010/main" val="220949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8992-949F-F9DF-215D-E123A784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ARIMA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2F54E-C552-3B7C-ABD5-7BA6A62DEB9C}"/>
              </a:ext>
            </a:extLst>
          </p:cNvPr>
          <p:cNvSpPr txBox="1"/>
          <p:nvPr/>
        </p:nvSpPr>
        <p:spPr>
          <a:xfrm>
            <a:off x="4980992" y="2108718"/>
            <a:ext cx="22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Model Improvement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68AAC3-78C3-984E-AEB3-243CF6944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03821"/>
              </p:ext>
            </p:extLst>
          </p:nvPr>
        </p:nvGraphicFramePr>
        <p:xfrm>
          <a:off x="2032000" y="255270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7874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4948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1043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8209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Scoring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NO2 seasonal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Kaggle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4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176.88901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52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153.53418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6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183.41228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865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969BCB-F30E-9799-E7E2-A0A88F8F07E4}"/>
              </a:ext>
            </a:extLst>
          </p:cNvPr>
          <p:cNvSpPr txBox="1"/>
          <p:nvPr/>
        </p:nvSpPr>
        <p:spPr>
          <a:xfrm>
            <a:off x="3763736" y="4620986"/>
            <a:ext cx="4367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From my additional hyperparameter tuning and testing, I did not yield any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416463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4BE4-E872-FCE9-73D1-B050CC9E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170D4C31-1FB5-252A-A618-A421AAD2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0100-4EF5-F9EE-94C0-EE3BF2B7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45FCB-8AF7-8DD4-099A-38AABA121FB3}"/>
              </a:ext>
            </a:extLst>
          </p:cNvPr>
          <p:cNvSpPr txBox="1"/>
          <p:nvPr/>
        </p:nvSpPr>
        <p:spPr>
          <a:xfrm>
            <a:off x="2792186" y="2334986"/>
            <a:ext cx="5927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model for the forecasting is 4 </a:t>
            </a:r>
            <a:r>
              <a:rPr lang="en-S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models each one for each gas. With the following order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 – (1,1,2)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HC – (2,1,1)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NO2 – (2,1,1) | (1,2,2,8)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O3 – (1,1,2)</a:t>
            </a:r>
          </a:p>
        </p:txBody>
      </p:sp>
    </p:spTree>
    <p:extLst>
      <p:ext uri="{BB962C8B-B14F-4D97-AF65-F5344CB8AC3E}">
        <p14:creationId xmlns:p14="http://schemas.microsoft.com/office/powerpoint/2010/main" val="375642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D0420-18E8-5933-EAC3-1115E7CE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6F2289A-0DA5-3426-B8BF-B8E51006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09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4740-83B7-C44A-A63F-B18CC5DB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Stationarity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B6E50-93DC-1D21-DA1E-5A259C9C4B43}"/>
              </a:ext>
            </a:extLst>
          </p:cNvPr>
          <p:cNvSpPr txBox="1"/>
          <p:nvPr/>
        </p:nvSpPr>
        <p:spPr>
          <a:xfrm>
            <a:off x="3603365" y="2585746"/>
            <a:ext cx="4985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P-values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 - </a:t>
            </a:r>
            <a:r>
              <a:rPr lang="en-SG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2.687004e-16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HC - </a:t>
            </a:r>
            <a:r>
              <a:rPr lang="en-SG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1.296923e-16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NO2 - </a:t>
            </a:r>
            <a:r>
              <a:rPr lang="en-SG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1.378924e-17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O3 - </a:t>
            </a:r>
            <a:r>
              <a:rPr lang="en-SG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2.314190e-16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p-values so low for all of the Gas types, we can say that all of the time series are stationary</a:t>
            </a:r>
          </a:p>
        </p:txBody>
      </p:sp>
    </p:spTree>
    <p:extLst>
      <p:ext uri="{BB962C8B-B14F-4D97-AF65-F5344CB8AC3E}">
        <p14:creationId xmlns:p14="http://schemas.microsoft.com/office/powerpoint/2010/main" val="78216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6603-0691-844F-5A6E-5FF05A55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Seasonality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32F41-34A6-8EEE-6158-73CD0E15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3718"/>
            <a:ext cx="3286744" cy="2148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C60E6-42E9-3CC5-C4DA-2AF22D87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24" y="1938925"/>
            <a:ext cx="3286744" cy="2135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95D0F-6C19-B71B-BC37-27AB9836B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074344"/>
            <a:ext cx="3286744" cy="2154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E64BF-9B77-4CAF-C75E-3FA54304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024" y="4101874"/>
            <a:ext cx="3272453" cy="21547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3DD0F8-4CDF-77B9-D817-5EF8C0ACDA0A}"/>
              </a:ext>
            </a:extLst>
          </p:cNvPr>
          <p:cNvSpPr txBox="1"/>
          <p:nvPr/>
        </p:nvSpPr>
        <p:spPr>
          <a:xfrm>
            <a:off x="8350898" y="2715208"/>
            <a:ext cx="3013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These periodograms show that there is no seasonality for the Gases (CO, HC, NO2, O3).</a:t>
            </a:r>
          </a:p>
          <a:p>
            <a:r>
              <a:rPr lang="en-SG" dirty="0"/>
              <a:t>If there was a seasonality, the periodograms will show an evident spike while the surrounding y values will be relatively flat.</a:t>
            </a:r>
          </a:p>
        </p:txBody>
      </p:sp>
    </p:spTree>
    <p:extLst>
      <p:ext uri="{BB962C8B-B14F-4D97-AF65-F5344CB8AC3E}">
        <p14:creationId xmlns:p14="http://schemas.microsoft.com/office/powerpoint/2010/main" val="272345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F21A-A3D5-236E-8746-B9459DF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Causality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62402-AD67-59A1-95A7-59FD0FEC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30" y="2830931"/>
            <a:ext cx="4982270" cy="1905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4D98F-AD25-DB8C-1B16-11EA5203DAB9}"/>
              </a:ext>
            </a:extLst>
          </p:cNvPr>
          <p:cNvSpPr txBox="1"/>
          <p:nvPr/>
        </p:nvSpPr>
        <p:spPr>
          <a:xfrm>
            <a:off x="6251510" y="2183363"/>
            <a:ext cx="4904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Null hypothesis: Variables are not causal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Each column represents a predictor x of each variable and each row represents the response y and the p-value of each pair of variables are shown in the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For instance, value 0.0012 (in row 3, column 4), it refers that </a:t>
            </a:r>
            <a:r>
              <a:rPr lang="en-SG" dirty="0" err="1"/>
              <a:t>HC_x</a:t>
            </a:r>
            <a:r>
              <a:rPr lang="en-SG" dirty="0"/>
              <a:t> is causal to </a:t>
            </a:r>
            <a:r>
              <a:rPr lang="en-SG" dirty="0" err="1"/>
              <a:t>CO_y</a:t>
            </a:r>
            <a:r>
              <a:rPr lang="en-SG" dirty="0"/>
              <a:t> and hence, we can reject the null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70% of the comparisons reject the null hypothesis. This suggests that the variables are interchangeably causing each other. This makes this data a decent candidate for using Vector Models to forecast</a:t>
            </a:r>
          </a:p>
        </p:txBody>
      </p:sp>
    </p:spTree>
    <p:extLst>
      <p:ext uri="{BB962C8B-B14F-4D97-AF65-F5344CB8AC3E}">
        <p14:creationId xmlns:p14="http://schemas.microsoft.com/office/powerpoint/2010/main" val="128168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8CA8-F5F8-BAE4-5004-0427F3E9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Cointegration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2CBE8-F893-7ABE-B800-90E027F3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40" y="2481495"/>
            <a:ext cx="4998720" cy="2639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451E0F-6739-269C-68B1-9514DA902529}"/>
              </a:ext>
            </a:extLst>
          </p:cNvPr>
          <p:cNvSpPr txBox="1"/>
          <p:nvPr/>
        </p:nvSpPr>
        <p:spPr>
          <a:xfrm>
            <a:off x="7268547" y="2556588"/>
            <a:ext cx="3769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This shows that T, RH, CO have a statistically significant connection between two or more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When two or more time series are cointegrated, it means that they have a long run, statistically significant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44602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D0420-18E8-5933-EAC3-1115E7CE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Modelling and Evaluation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4" descr="Tools with solid fill">
            <a:extLst>
              <a:ext uri="{FF2B5EF4-FFF2-40B4-BE49-F238E27FC236}">
                <a16:creationId xmlns:a16="http://schemas.microsoft.com/office/drawing/2014/main" id="{25FB43AF-40B1-6832-AB1A-96B6B975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7" y="1821235"/>
            <a:ext cx="2758331" cy="2758331"/>
          </a:xfrm>
        </p:spPr>
      </p:pic>
    </p:spTree>
    <p:extLst>
      <p:ext uri="{BB962C8B-B14F-4D97-AF65-F5344CB8AC3E}">
        <p14:creationId xmlns:p14="http://schemas.microsoft.com/office/powerpoint/2010/main" val="269804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6A51-9576-720F-3131-3688AB03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Models Tested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C87AB-25C8-91DA-19FF-A21DDFC744A9}"/>
              </a:ext>
            </a:extLst>
          </p:cNvPr>
          <p:cNvSpPr txBox="1"/>
          <p:nvPr/>
        </p:nvSpPr>
        <p:spPr>
          <a:xfrm>
            <a:off x="2375807" y="2930685"/>
            <a:ext cx="265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Vector AutoRegressive Model (VAR)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734B2-06C5-AFC6-402E-8D85038E5476}"/>
              </a:ext>
            </a:extLst>
          </p:cNvPr>
          <p:cNvSpPr txBox="1"/>
          <p:nvPr/>
        </p:nvSpPr>
        <p:spPr>
          <a:xfrm>
            <a:off x="6237514" y="2792185"/>
            <a:ext cx="2890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AutoRegressive Integrated MovingAverage Model (ARIMA)</a:t>
            </a:r>
          </a:p>
        </p:txBody>
      </p:sp>
    </p:spTree>
    <p:extLst>
      <p:ext uri="{BB962C8B-B14F-4D97-AF65-F5344CB8AC3E}">
        <p14:creationId xmlns:p14="http://schemas.microsoft.com/office/powerpoint/2010/main" val="387813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{1B514592-958C-4CE4-86BF-EFEBCE1D9891}tf22712842_win32</Template>
  <TotalTime>257</TotalTime>
  <Words>807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1_RetrospectVTI</vt:lpstr>
      <vt:lpstr>Time Series</vt:lpstr>
      <vt:lpstr>Contents</vt:lpstr>
      <vt:lpstr>Exploratory Data Analysis</vt:lpstr>
      <vt:lpstr>Stationarity of Data</vt:lpstr>
      <vt:lpstr>Seasonality of Data</vt:lpstr>
      <vt:lpstr>Causality Test</vt:lpstr>
      <vt:lpstr>Cointegration Test</vt:lpstr>
      <vt:lpstr>Modelling and Evaluation</vt:lpstr>
      <vt:lpstr>Models Tested</vt:lpstr>
      <vt:lpstr>Model Tuning</vt:lpstr>
      <vt:lpstr>Model Tuning</vt:lpstr>
      <vt:lpstr>VAR Model</vt:lpstr>
      <vt:lpstr>VAR Model</vt:lpstr>
      <vt:lpstr>VAR Model</vt:lpstr>
      <vt:lpstr>ARIMA Model</vt:lpstr>
      <vt:lpstr>ARIMA Model</vt:lpstr>
      <vt:lpstr>ARIMA Model</vt:lpstr>
      <vt:lpstr>ARIMA Model</vt:lpstr>
      <vt:lpstr>ARIMA Model</vt:lpstr>
      <vt:lpstr>ARIMA Model</vt:lpstr>
      <vt:lpstr>ARIMA Model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snoy49</dc:creator>
  <cp:lastModifiedBy>snoy49</cp:lastModifiedBy>
  <cp:revision>7</cp:revision>
  <dcterms:created xsi:type="dcterms:W3CDTF">2022-08-09T14:49:30Z</dcterms:created>
  <dcterms:modified xsi:type="dcterms:W3CDTF">2022-08-14T13:51:08Z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