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1" r:id="rId7"/>
    <p:sldId id="302" r:id="rId8"/>
    <p:sldId id="303" r:id="rId9"/>
    <p:sldId id="304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9" r:id="rId22"/>
    <p:sldId id="317" r:id="rId23"/>
    <p:sldId id="318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30" r:id="rId34"/>
    <p:sldId id="331" r:id="rId35"/>
    <p:sldId id="332" r:id="rId36"/>
    <p:sldId id="333" r:id="rId37"/>
    <p:sldId id="334" r:id="rId38"/>
    <p:sldId id="335" r:id="rId39"/>
    <p:sldId id="336" r:id="rId40"/>
    <p:sldId id="337" r:id="rId41"/>
    <p:sldId id="338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8/13/2022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8/13/2022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8/13/2022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Unsupervised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/>
              <a:t>Koh June wen | 2112956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CE9C7A-2C47-FE44-EE99-3CB9153E5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SG">
                <a:solidFill>
                  <a:srgbClr val="FFFFFF"/>
                </a:solidFill>
              </a:rPr>
              <a:t>Feature Engineering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1C0E77-50E0-F34E-3058-7C7367888B97}"/>
                  </a:ext>
                </a:extLst>
              </p:cNvPr>
              <p:cNvSpPr txBox="1"/>
              <p:nvPr/>
            </p:nvSpPr>
            <p:spPr>
              <a:xfrm>
                <a:off x="3136429" y="2510010"/>
                <a:ext cx="5919107" cy="3124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Gower Dissimilarity Formula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Numeric Variables: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SG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𝑖𝑗𝑘</m:t>
                        </m:r>
                      </m:sub>
                    </m:sSub>
                    <m:r>
                      <a:rPr lang="en-SG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SG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SG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SG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SG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  <m:r>
                          <a:rPr lang="en-SG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sSub>
                          <m:sSubPr>
                            <m:ctrlPr>
                              <a:rPr lang="en-SG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SG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endParaRPr lang="en-SG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S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This is a L1 distance between the two values normalized by a quantity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SG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S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 The quantity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SG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S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refers to the range of feature (population / sample)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Categoric Variables: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SG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𝑖𝑗𝑘</m:t>
                        </m:r>
                      </m:sub>
                    </m:sSub>
                    <m:r>
                      <a:rPr lang="en-SG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SG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SG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endParaRPr lang="en-SG" b="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S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This score will be 1 if the categories are the same and 0 if they are not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Converting to distance: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SG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𝐺𝑜𝑤𝑒𝑟</m:t>
                        </m:r>
                      </m:sub>
                    </m:sSub>
                    <m:r>
                      <a:rPr lang="en-SG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SG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SG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SG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SG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𝐺𝑜𝑤𝑒𝑟</m:t>
                            </m:r>
                          </m:sub>
                        </m:sSub>
                      </m:e>
                    </m:rad>
                  </m:oMath>
                </a14:m>
                <a:endParaRPr lang="en-SG" b="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SG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1C0E77-50E0-F34E-3058-7C7367888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429" y="2510010"/>
                <a:ext cx="5919107" cy="3124253"/>
              </a:xfrm>
              <a:prstGeom prst="rect">
                <a:avLst/>
              </a:prstGeom>
              <a:blipFill>
                <a:blip r:embed="rId2"/>
                <a:stretch>
                  <a:fillRect l="-928" t="-1172" r="-20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1817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CE9C7A-2C47-FE44-EE99-3CB9153E5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SG">
                <a:solidFill>
                  <a:srgbClr val="FFFFFF"/>
                </a:solidFill>
              </a:rPr>
              <a:t>Feature Engineering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A69752-062E-2021-6591-894B0A5F27AA}"/>
              </a:ext>
            </a:extLst>
          </p:cNvPr>
          <p:cNvSpPr txBox="1"/>
          <p:nvPr/>
        </p:nvSpPr>
        <p:spPr>
          <a:xfrm>
            <a:off x="3001719" y="2896194"/>
            <a:ext cx="6188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Gower Dissimilarity is non-Euclidean and non-metric.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Therefore, methods based on Euclidean distance must not be used e.g. K-means, Ward, etc</a:t>
            </a:r>
          </a:p>
        </p:txBody>
      </p:sp>
    </p:spTree>
    <p:extLst>
      <p:ext uri="{BB962C8B-B14F-4D97-AF65-F5344CB8AC3E}">
        <p14:creationId xmlns:p14="http://schemas.microsoft.com/office/powerpoint/2010/main" val="2790153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B2435F-FEA2-27AC-6F9A-A59523752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1"/>
            <a:ext cx="7319175" cy="33749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Model Building and Evaluation</a:t>
            </a:r>
          </a:p>
        </p:txBody>
      </p:sp>
      <p:pic>
        <p:nvPicPr>
          <p:cNvPr id="7" name="Graphic 6" descr="Financial">
            <a:extLst>
              <a:ext uri="{FF2B5EF4-FFF2-40B4-BE49-F238E27FC236}">
                <a16:creationId xmlns:a16="http://schemas.microsoft.com/office/drawing/2014/main" id="{B2AB2B03-2B74-DDEC-F2AF-ADE3089F0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973" y="1790485"/>
            <a:ext cx="2758331" cy="275833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8251" y="4294753"/>
            <a:ext cx="71323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2DB1480-5B24-4B37-B70E-C74945DD9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60088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1D5F-BA22-DA7C-C939-416D802DD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Models Tested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2AAA67-3D07-B3E3-7404-645CB4DB7690}"/>
              </a:ext>
            </a:extLst>
          </p:cNvPr>
          <p:cNvSpPr txBox="1"/>
          <p:nvPr/>
        </p:nvSpPr>
        <p:spPr>
          <a:xfrm>
            <a:off x="2756028" y="4223658"/>
            <a:ext cx="264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Agglomerative Clustering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F8681E-10AD-8643-798C-7E9AA926A401}"/>
              </a:ext>
            </a:extLst>
          </p:cNvPr>
          <p:cNvSpPr txBox="1"/>
          <p:nvPr/>
        </p:nvSpPr>
        <p:spPr>
          <a:xfrm>
            <a:off x="6592856" y="4223658"/>
            <a:ext cx="2108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Gaussian Mixtures</a:t>
            </a:r>
          </a:p>
        </p:txBody>
      </p:sp>
      <p:pic>
        <p:nvPicPr>
          <p:cNvPr id="7" name="Graphic 6" descr="Potion with solid fill">
            <a:extLst>
              <a:ext uri="{FF2B5EF4-FFF2-40B4-BE49-F238E27FC236}">
                <a16:creationId xmlns:a16="http://schemas.microsoft.com/office/drawing/2014/main" id="{89AB79D9-8432-5BF8-0BAA-778821111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21286" y="2971799"/>
            <a:ext cx="1251859" cy="1251859"/>
          </a:xfrm>
          <a:prstGeom prst="rect">
            <a:avLst/>
          </a:prstGeom>
        </p:spPr>
      </p:pic>
      <p:pic>
        <p:nvPicPr>
          <p:cNvPr id="9" name="Graphic 8" descr="Pyramid with levels with solid fill">
            <a:extLst>
              <a:ext uri="{FF2B5EF4-FFF2-40B4-BE49-F238E27FC236}">
                <a16:creationId xmlns:a16="http://schemas.microsoft.com/office/drawing/2014/main" id="{72870FE0-A8B7-450D-691C-5DA749E6EC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50381" y="2971799"/>
            <a:ext cx="1251859" cy="125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500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D365B-FCF0-CCEF-DE19-123D58BF8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Models Tested</a:t>
            </a:r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0E368E-4811-1EE5-0E5C-DF3ACCAF79F8}"/>
              </a:ext>
            </a:extLst>
          </p:cNvPr>
          <p:cNvSpPr txBox="1"/>
          <p:nvPr/>
        </p:nvSpPr>
        <p:spPr>
          <a:xfrm>
            <a:off x="1097280" y="2465615"/>
            <a:ext cx="4998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/>
              <a:t>Why Agglomerative Clustering?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/>
              <a:t>Hierarchical Clustering Model, so it can use non-Euclidean distances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/>
              <a:t>As each point initially starts as a cluster, the effects of an imbalanced dataset will be less pronounced.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797815-21C6-6FFA-A57F-70F505259DF1}"/>
              </a:ext>
            </a:extLst>
          </p:cNvPr>
          <p:cNvSpPr txBox="1"/>
          <p:nvPr/>
        </p:nvSpPr>
        <p:spPr>
          <a:xfrm>
            <a:off x="6096001" y="2465615"/>
            <a:ext cx="4982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/>
              <a:t>Why Gaussian Mixtures?</a:t>
            </a:r>
            <a:endParaRPr lang="en-SG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/>
              <a:t>Does not use a distance measure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/>
              <a:t>Applies a probability distribution around cluster centers to work out the likelihood that a data point belongs to a given cluster.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01039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5A7A4-446A-AE30-1D52-374ABBC68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 Tuning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50E0AC-2385-5C3C-1AC1-DC50C278756B}"/>
              </a:ext>
            </a:extLst>
          </p:cNvPr>
          <p:cNvSpPr txBox="1"/>
          <p:nvPr/>
        </p:nvSpPr>
        <p:spPr>
          <a:xfrm>
            <a:off x="1610464" y="2758828"/>
            <a:ext cx="4516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Agglomerative Clustering Hyperparameters: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n_clusters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linkage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599E36-51C0-C276-BB94-1AE7F6EFB950}"/>
              </a:ext>
            </a:extLst>
          </p:cNvPr>
          <p:cNvSpPr txBox="1"/>
          <p:nvPr/>
        </p:nvSpPr>
        <p:spPr>
          <a:xfrm>
            <a:off x="6096000" y="2758828"/>
            <a:ext cx="4516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Gaussian Mixtures Hyperparameters: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n_components</a:t>
            </a:r>
            <a:endParaRPr lang="en-S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covariance_type</a:t>
            </a:r>
            <a:endParaRPr lang="en-S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6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5A7A4-446A-AE30-1D52-374ABBC68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 Tuning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599E36-51C0-C276-BB94-1AE7F6EFB950}"/>
              </a:ext>
            </a:extLst>
          </p:cNvPr>
          <p:cNvSpPr txBox="1"/>
          <p:nvPr/>
        </p:nvSpPr>
        <p:spPr>
          <a:xfrm>
            <a:off x="3071132" y="2309792"/>
            <a:ext cx="60497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Evaluation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Calinski Harabasz Score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ratio of the variance of a datapoint compared to points in other clusters, against the variance compared to points within its cluster.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high score is desirable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Works similar to Silhouette Score, however, it will give a low score to segmentation that has identified outliers.</a:t>
            </a:r>
          </a:p>
        </p:txBody>
      </p:sp>
    </p:spTree>
    <p:extLst>
      <p:ext uri="{BB962C8B-B14F-4D97-AF65-F5344CB8AC3E}">
        <p14:creationId xmlns:p14="http://schemas.microsoft.com/office/powerpoint/2010/main" val="2582953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5A7A4-446A-AE30-1D52-374ABBC68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 Tuning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599E36-51C0-C276-BB94-1AE7F6EFB950}"/>
              </a:ext>
            </a:extLst>
          </p:cNvPr>
          <p:cNvSpPr txBox="1"/>
          <p:nvPr/>
        </p:nvSpPr>
        <p:spPr>
          <a:xfrm>
            <a:off x="3071132" y="2342450"/>
            <a:ext cx="60497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Primary Evaluation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Calinski Harabasz Score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ratio of the variance of a datapoint compared to points in other clusters, against the variance compared to points within its cluster.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high score is desirable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Works similar to Silhouette Score, however, it will give a low score to segmentation that has identified outliers.</a:t>
            </a:r>
          </a:p>
          <a:p>
            <a:r>
              <a:rPr lang="en-SG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Secondary Evaluation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Silhouette Score</a:t>
            </a:r>
          </a:p>
        </p:txBody>
      </p:sp>
    </p:spTree>
    <p:extLst>
      <p:ext uri="{BB962C8B-B14F-4D97-AF65-F5344CB8AC3E}">
        <p14:creationId xmlns:p14="http://schemas.microsoft.com/office/powerpoint/2010/main" val="2214673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0BED7-2DC6-1ED9-3160-7F2827EBB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Cluster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D5EA3E-3FB4-2DDA-57F2-500A5D2A4DF2}"/>
              </a:ext>
            </a:extLst>
          </p:cNvPr>
          <p:cNvSpPr txBox="1"/>
          <p:nvPr/>
        </p:nvSpPr>
        <p:spPr>
          <a:xfrm>
            <a:off x="1811246" y="2090057"/>
            <a:ext cx="86304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Relative Importance (Categoric Variables)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Proportion of categories with values 1 in each cluster compared with the proportion of categories with values 1 in the entire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The closer the value is to 0 the more similar the proportion is to the population, which means that the feature could probably be segmented by random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Snake Plot (Numeric Variables)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Shows the general cluster distribution in comparison to the population.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Closer the value for the variable is to 0 the less significant the feature is for the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Relative Importance (Numeric Variables)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Calculated by Cluster Average / Population Average –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Values will be within the range of -1 to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The closer the value is to 0 the less important the variable is to the cluster.</a:t>
            </a:r>
          </a:p>
        </p:txBody>
      </p:sp>
    </p:spTree>
    <p:extLst>
      <p:ext uri="{BB962C8B-B14F-4D97-AF65-F5344CB8AC3E}">
        <p14:creationId xmlns:p14="http://schemas.microsoft.com/office/powerpoint/2010/main" val="2502341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9907A-1E9D-DC35-4A68-E3CDE70E1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Agglomerative Clustering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C2D622-BA45-0322-30E9-82448651B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504" y="2139893"/>
            <a:ext cx="3625536" cy="380254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FBD1563-F85F-6693-14D5-ACE47CCEA019}"/>
              </a:ext>
            </a:extLst>
          </p:cNvPr>
          <p:cNvSpPr/>
          <p:nvPr/>
        </p:nvSpPr>
        <p:spPr>
          <a:xfrm>
            <a:off x="2858667" y="2241681"/>
            <a:ext cx="268255" cy="2992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1FC446-C7C3-478F-EEDF-BE31F387CC76}"/>
              </a:ext>
            </a:extLst>
          </p:cNvPr>
          <p:cNvCxnSpPr/>
          <p:nvPr/>
        </p:nvCxnSpPr>
        <p:spPr>
          <a:xfrm>
            <a:off x="3126922" y="2400300"/>
            <a:ext cx="3437164" cy="677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EC87F08-F529-EB00-B6D4-3112FCCD1392}"/>
              </a:ext>
            </a:extLst>
          </p:cNvPr>
          <p:cNvSpPr txBox="1"/>
          <p:nvPr/>
        </p:nvSpPr>
        <p:spPr>
          <a:xfrm>
            <a:off x="6564086" y="2849336"/>
            <a:ext cx="419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n_clusters = 2 | linkage = complete</a:t>
            </a:r>
          </a:p>
        </p:txBody>
      </p:sp>
    </p:spTree>
    <p:extLst>
      <p:ext uri="{BB962C8B-B14F-4D97-AF65-F5344CB8AC3E}">
        <p14:creationId xmlns:p14="http://schemas.microsoft.com/office/powerpoint/2010/main" val="309927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5194389-6BE9-5AB4-C396-4831BF14AA9E}"/>
              </a:ext>
            </a:extLst>
          </p:cNvPr>
          <p:cNvSpPr/>
          <p:nvPr/>
        </p:nvSpPr>
        <p:spPr>
          <a:xfrm>
            <a:off x="8038793" y="2709280"/>
            <a:ext cx="1259050" cy="1259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/>
              <a:t>3)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77D95A-C04B-3FC0-09CC-394B821E27A0}"/>
              </a:ext>
            </a:extLst>
          </p:cNvPr>
          <p:cNvSpPr txBox="1"/>
          <p:nvPr/>
        </p:nvSpPr>
        <p:spPr>
          <a:xfrm>
            <a:off x="7501789" y="3968330"/>
            <a:ext cx="23330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Segmentation Results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E7B8389-67D5-5498-B167-1F980CF92CF6}"/>
              </a:ext>
            </a:extLst>
          </p:cNvPr>
          <p:cNvSpPr/>
          <p:nvPr/>
        </p:nvSpPr>
        <p:spPr>
          <a:xfrm>
            <a:off x="5395292" y="2709281"/>
            <a:ext cx="1259050" cy="1259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/>
              <a:t>2)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E02387-84C2-CE7B-E93E-A729E8270993}"/>
              </a:ext>
            </a:extLst>
          </p:cNvPr>
          <p:cNvSpPr/>
          <p:nvPr/>
        </p:nvSpPr>
        <p:spPr>
          <a:xfrm>
            <a:off x="2751791" y="2709280"/>
            <a:ext cx="1259050" cy="1259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/>
              <a:t>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C643B0-9542-D1E5-5AF9-714A2555F092}"/>
              </a:ext>
            </a:extLst>
          </p:cNvPr>
          <p:cNvSpPr txBox="1"/>
          <p:nvPr/>
        </p:nvSpPr>
        <p:spPr>
          <a:xfrm>
            <a:off x="2528148" y="3968330"/>
            <a:ext cx="1706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Feature Engineering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064523-EF3E-AAD3-4959-1345CFFBA4FE}"/>
              </a:ext>
            </a:extLst>
          </p:cNvPr>
          <p:cNvSpPr txBox="1"/>
          <p:nvPr/>
        </p:nvSpPr>
        <p:spPr>
          <a:xfrm>
            <a:off x="4391164" y="3968330"/>
            <a:ext cx="3267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Model Building and Evaluation</a:t>
            </a:r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9907A-1E9D-DC35-4A68-E3CDE70E1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Agglomerative Clustering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CFDA2D-A1FE-DAB8-CFF1-8D44C6A9E1FB}"/>
              </a:ext>
            </a:extLst>
          </p:cNvPr>
          <p:cNvSpPr txBox="1"/>
          <p:nvPr/>
        </p:nvSpPr>
        <p:spPr>
          <a:xfrm>
            <a:off x="3589564" y="2139043"/>
            <a:ext cx="5012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n_clusters = 2 | linkage = complete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E2250E-2B4C-8F21-D92A-8400478A7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70" y="2508375"/>
            <a:ext cx="7274815" cy="37606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BA65AD9-03D9-D929-5EB0-C57BEA29872F}"/>
              </a:ext>
            </a:extLst>
          </p:cNvPr>
          <p:cNvSpPr txBox="1"/>
          <p:nvPr/>
        </p:nvSpPr>
        <p:spPr>
          <a:xfrm>
            <a:off x="8201609" y="2508375"/>
            <a:ext cx="33345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Resign Status_Yes for Cluster 1 has a very high relative importance, followed by MartialStatus_Single. The rest of the features have little to no relative importance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All of the features for Cluster 0 has no relative importance.</a:t>
            </a:r>
          </a:p>
        </p:txBody>
      </p:sp>
    </p:spTree>
    <p:extLst>
      <p:ext uri="{BB962C8B-B14F-4D97-AF65-F5344CB8AC3E}">
        <p14:creationId xmlns:p14="http://schemas.microsoft.com/office/powerpoint/2010/main" val="3402770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9907A-1E9D-DC35-4A68-E3CDE70E1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Agglomerative Clustering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CFDA2D-A1FE-DAB8-CFF1-8D44C6A9E1FB}"/>
              </a:ext>
            </a:extLst>
          </p:cNvPr>
          <p:cNvSpPr txBox="1"/>
          <p:nvPr/>
        </p:nvSpPr>
        <p:spPr>
          <a:xfrm>
            <a:off x="3589564" y="2139043"/>
            <a:ext cx="5012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n_clusters = 2 | linkage = complete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71415E-BBE8-CA96-C0D4-48460FD3A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95" y="2508375"/>
            <a:ext cx="7199842" cy="333821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63312667-8816-8A41-91C5-D69DD478F104}"/>
              </a:ext>
            </a:extLst>
          </p:cNvPr>
          <p:cNvSpPr/>
          <p:nvPr/>
        </p:nvSpPr>
        <p:spPr>
          <a:xfrm>
            <a:off x="1282960" y="3878234"/>
            <a:ext cx="268255" cy="2992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3783200-44A9-4C4C-55F2-08F0E4F36484}"/>
              </a:ext>
            </a:extLst>
          </p:cNvPr>
          <p:cNvSpPr/>
          <p:nvPr/>
        </p:nvSpPr>
        <p:spPr>
          <a:xfrm>
            <a:off x="2064010" y="2745146"/>
            <a:ext cx="268255" cy="2992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E426300-46A1-72BC-6724-54FA9EB01C96}"/>
              </a:ext>
            </a:extLst>
          </p:cNvPr>
          <p:cNvSpPr/>
          <p:nvPr/>
        </p:nvSpPr>
        <p:spPr>
          <a:xfrm>
            <a:off x="5196374" y="3844801"/>
            <a:ext cx="268255" cy="2992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8BE9ED-093D-D9CD-147C-5F43C36B331D}"/>
              </a:ext>
            </a:extLst>
          </p:cNvPr>
          <p:cNvSpPr/>
          <p:nvPr/>
        </p:nvSpPr>
        <p:spPr>
          <a:xfrm>
            <a:off x="7536802" y="3769430"/>
            <a:ext cx="268255" cy="2992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F052D7-A5AB-4610-CAB3-D074435D6EE9}"/>
              </a:ext>
            </a:extLst>
          </p:cNvPr>
          <p:cNvSpPr txBox="1"/>
          <p:nvPr/>
        </p:nvSpPr>
        <p:spPr>
          <a:xfrm>
            <a:off x="8409214" y="2604407"/>
            <a:ext cx="32309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Age, BusinessTravel, Salary, Length of Service for Cluster 1 has the highest deviation from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Cluster 0 stays very close to the 0 line.</a:t>
            </a:r>
          </a:p>
        </p:txBody>
      </p:sp>
    </p:spTree>
    <p:extLst>
      <p:ext uri="{BB962C8B-B14F-4D97-AF65-F5344CB8AC3E}">
        <p14:creationId xmlns:p14="http://schemas.microsoft.com/office/powerpoint/2010/main" val="3601587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9907A-1E9D-DC35-4A68-E3CDE70E1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Agglomerative Clustering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CFDA2D-A1FE-DAB8-CFF1-8D44C6A9E1FB}"/>
              </a:ext>
            </a:extLst>
          </p:cNvPr>
          <p:cNvSpPr txBox="1"/>
          <p:nvPr/>
        </p:nvSpPr>
        <p:spPr>
          <a:xfrm>
            <a:off x="3589564" y="2139043"/>
            <a:ext cx="5012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n_clusters = 2 | linkage = complete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2C8098-B45E-620D-21D1-1E4FB90EC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508375"/>
            <a:ext cx="6493764" cy="35192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98B3B5A-1402-89F8-98C7-6F4258149F9A}"/>
              </a:ext>
            </a:extLst>
          </p:cNvPr>
          <p:cNvSpPr txBox="1"/>
          <p:nvPr/>
        </p:nvSpPr>
        <p:spPr>
          <a:xfrm>
            <a:off x="8350898" y="2780522"/>
            <a:ext cx="27438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BusinessTravel, Salary, Length of Service for Cluster 1 has the highest relative importance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Cluster 0 does not have any feature with any relative importance.</a:t>
            </a:r>
          </a:p>
        </p:txBody>
      </p:sp>
    </p:spTree>
    <p:extLst>
      <p:ext uri="{BB962C8B-B14F-4D97-AF65-F5344CB8AC3E}">
        <p14:creationId xmlns:p14="http://schemas.microsoft.com/office/powerpoint/2010/main" val="4269955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A1EB5C38-6A32-0BEF-98CC-DCD92ED31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20" y="2292002"/>
            <a:ext cx="6725038" cy="31528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39907A-1E9D-DC35-4A68-E3CDE70E1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Gaussian Mixture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FBD1563-F85F-6693-14D5-ACE47CCEA019}"/>
              </a:ext>
            </a:extLst>
          </p:cNvPr>
          <p:cNvSpPr/>
          <p:nvPr/>
        </p:nvSpPr>
        <p:spPr>
          <a:xfrm>
            <a:off x="897464" y="2427828"/>
            <a:ext cx="268255" cy="2992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1FC446-C7C3-478F-EEDF-BE31F387CC76}"/>
              </a:ext>
            </a:extLst>
          </p:cNvPr>
          <p:cNvCxnSpPr>
            <a:cxnSpLocks/>
            <a:stCxn id="6" idx="6"/>
            <a:endCxn id="13" idx="1"/>
          </p:cNvCxnSpPr>
          <p:nvPr/>
        </p:nvCxnSpPr>
        <p:spPr>
          <a:xfrm>
            <a:off x="1165719" y="2577452"/>
            <a:ext cx="6392959" cy="872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EC87F08-F529-EB00-B6D4-3112FCCD1392}"/>
              </a:ext>
            </a:extLst>
          </p:cNvPr>
          <p:cNvSpPr txBox="1"/>
          <p:nvPr/>
        </p:nvSpPr>
        <p:spPr>
          <a:xfrm>
            <a:off x="7558678" y="2849336"/>
            <a:ext cx="3597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G" dirty="0"/>
              <a:t>n_components = 2 |covariance_type = spherical</a:t>
            </a:r>
          </a:p>
          <a:p>
            <a:pPr marL="342900" indent="-342900">
              <a:buAutoNum type="arabicPeriod"/>
            </a:pPr>
            <a:r>
              <a:rPr lang="en-SG" dirty="0"/>
              <a:t>n_components = 4 | covariance_type = full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B7B5ED0-62F8-D3C6-2811-92A45A49815B}"/>
              </a:ext>
            </a:extLst>
          </p:cNvPr>
          <p:cNvSpPr/>
          <p:nvPr/>
        </p:nvSpPr>
        <p:spPr>
          <a:xfrm>
            <a:off x="1902615" y="3548980"/>
            <a:ext cx="268255" cy="2992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0CA681D-B26F-E353-82A6-3849B5E3BB2F}"/>
              </a:ext>
            </a:extLst>
          </p:cNvPr>
          <p:cNvCxnSpPr>
            <a:cxnSpLocks/>
            <a:stCxn id="11" idx="6"/>
            <a:endCxn id="13" idx="1"/>
          </p:cNvCxnSpPr>
          <p:nvPr/>
        </p:nvCxnSpPr>
        <p:spPr>
          <a:xfrm flipV="1">
            <a:off x="2170870" y="3449501"/>
            <a:ext cx="5387808" cy="249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3B46A1B-24EC-374B-FC79-D1B11A47B929}"/>
              </a:ext>
            </a:extLst>
          </p:cNvPr>
          <p:cNvSpPr txBox="1"/>
          <p:nvPr/>
        </p:nvSpPr>
        <p:spPr>
          <a:xfrm>
            <a:off x="1080577" y="2371835"/>
            <a:ext cx="3918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50" dirty="0">
                <a:solidFill>
                  <a:srgbClr val="FF0000"/>
                </a:solidFill>
              </a:rPr>
              <a:t>1.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4F1DC9-68C1-ADAA-5DB6-348A02BC121B}"/>
              </a:ext>
            </a:extLst>
          </p:cNvPr>
          <p:cNvSpPr txBox="1"/>
          <p:nvPr/>
        </p:nvSpPr>
        <p:spPr>
          <a:xfrm>
            <a:off x="2163536" y="3449500"/>
            <a:ext cx="3918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50" dirty="0">
                <a:solidFill>
                  <a:srgbClr val="FF0000"/>
                </a:solidFill>
              </a:rPr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3950885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9907A-1E9D-DC35-4A68-E3CDE70E1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Gaussian Mixture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70809F-A541-C12B-DF40-8C7FAC8DDAFC}"/>
              </a:ext>
            </a:extLst>
          </p:cNvPr>
          <p:cNvSpPr txBox="1"/>
          <p:nvPr/>
        </p:nvSpPr>
        <p:spPr>
          <a:xfrm>
            <a:off x="3491592" y="1967593"/>
            <a:ext cx="520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n_components = 2 | covariance_type = spherical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470DEA-9701-7421-C7B3-C284016F4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09" y="2336925"/>
            <a:ext cx="7340520" cy="37587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EA5EF8-27D1-3DB7-79F4-395B8A5F8621}"/>
              </a:ext>
            </a:extLst>
          </p:cNvPr>
          <p:cNvSpPr txBox="1"/>
          <p:nvPr/>
        </p:nvSpPr>
        <p:spPr>
          <a:xfrm>
            <a:off x="8433707" y="2824843"/>
            <a:ext cx="25635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None of the features for either clusters have a high relative importance value.</a:t>
            </a:r>
          </a:p>
        </p:txBody>
      </p:sp>
    </p:spTree>
    <p:extLst>
      <p:ext uri="{BB962C8B-B14F-4D97-AF65-F5344CB8AC3E}">
        <p14:creationId xmlns:p14="http://schemas.microsoft.com/office/powerpoint/2010/main" val="1444469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9907A-1E9D-DC35-4A68-E3CDE70E1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Gaussian Mixture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70809F-A541-C12B-DF40-8C7FAC8DDAFC}"/>
              </a:ext>
            </a:extLst>
          </p:cNvPr>
          <p:cNvSpPr txBox="1"/>
          <p:nvPr/>
        </p:nvSpPr>
        <p:spPr>
          <a:xfrm>
            <a:off x="3491592" y="1967593"/>
            <a:ext cx="520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n_components = 2 | covariance_type = spherical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EA5EF8-27D1-3DB7-79F4-395B8A5F8621}"/>
              </a:ext>
            </a:extLst>
          </p:cNvPr>
          <p:cNvSpPr txBox="1"/>
          <p:nvPr/>
        </p:nvSpPr>
        <p:spPr>
          <a:xfrm>
            <a:off x="8700407" y="3053443"/>
            <a:ext cx="25635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BusinessTravel, Performance Rating has the highest deviation from 0 for both clusters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B72AD7-570A-7C5D-E27C-1D531BB98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76" y="2336925"/>
            <a:ext cx="7452781" cy="340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487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9907A-1E9D-DC35-4A68-E3CDE70E1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Gaussian Mixture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70809F-A541-C12B-DF40-8C7FAC8DDAFC}"/>
              </a:ext>
            </a:extLst>
          </p:cNvPr>
          <p:cNvSpPr txBox="1"/>
          <p:nvPr/>
        </p:nvSpPr>
        <p:spPr>
          <a:xfrm>
            <a:off x="3491592" y="1967593"/>
            <a:ext cx="520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n_components = 2 | covariance_type = spherical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1C30EF-9C84-9AFE-0A8C-4B0485B48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11" y="2336925"/>
            <a:ext cx="6593029" cy="35464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EC87B1-F9D3-AC84-869C-004821B64C6C}"/>
              </a:ext>
            </a:extLst>
          </p:cNvPr>
          <p:cNvSpPr txBox="1"/>
          <p:nvPr/>
        </p:nvSpPr>
        <p:spPr>
          <a:xfrm>
            <a:off x="8262257" y="2901638"/>
            <a:ext cx="2294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None of the features have a high relative importance for both clusters.</a:t>
            </a:r>
          </a:p>
        </p:txBody>
      </p:sp>
    </p:spTree>
    <p:extLst>
      <p:ext uri="{BB962C8B-B14F-4D97-AF65-F5344CB8AC3E}">
        <p14:creationId xmlns:p14="http://schemas.microsoft.com/office/powerpoint/2010/main" val="4120968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9907A-1E9D-DC35-4A68-E3CDE70E1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Gaussian Mixture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70809F-A541-C12B-DF40-8C7FAC8DDAFC}"/>
              </a:ext>
            </a:extLst>
          </p:cNvPr>
          <p:cNvSpPr txBox="1"/>
          <p:nvPr/>
        </p:nvSpPr>
        <p:spPr>
          <a:xfrm>
            <a:off x="3491592" y="1967593"/>
            <a:ext cx="520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n_components = 4 | covariance_type = full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F814F6-BC1A-AC01-8DB6-0EE0D8C22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12" y="2336925"/>
            <a:ext cx="7055759" cy="36160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9E8B80-7AF0-2741-E6F5-03890BBEF5CE}"/>
              </a:ext>
            </a:extLst>
          </p:cNvPr>
          <p:cNvSpPr txBox="1"/>
          <p:nvPr/>
        </p:nvSpPr>
        <p:spPr>
          <a:xfrm>
            <a:off x="8313576" y="2668555"/>
            <a:ext cx="30776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Gender, R&amp;D, Sales have a high relative importance for Cluster 1,3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R&amp;D, Sales have a high relative importance for Cluster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Resign Status has a high relative importance for Cluster 2</a:t>
            </a:r>
          </a:p>
        </p:txBody>
      </p:sp>
    </p:spTree>
    <p:extLst>
      <p:ext uri="{BB962C8B-B14F-4D97-AF65-F5344CB8AC3E}">
        <p14:creationId xmlns:p14="http://schemas.microsoft.com/office/powerpoint/2010/main" val="2016460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9907A-1E9D-DC35-4A68-E3CDE70E1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Gaussian Mixture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70809F-A541-C12B-DF40-8C7FAC8DDAFC}"/>
              </a:ext>
            </a:extLst>
          </p:cNvPr>
          <p:cNvSpPr txBox="1"/>
          <p:nvPr/>
        </p:nvSpPr>
        <p:spPr>
          <a:xfrm>
            <a:off x="3491592" y="1967593"/>
            <a:ext cx="520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n_components = 4 | covariance_type = full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302183-8E09-915F-2EB6-D887D8931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75" y="2336925"/>
            <a:ext cx="7956145" cy="3683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24A406-EAF4-DD62-BE36-638C1294DB86}"/>
              </a:ext>
            </a:extLst>
          </p:cNvPr>
          <p:cNvSpPr txBox="1"/>
          <p:nvPr/>
        </p:nvSpPr>
        <p:spPr>
          <a:xfrm>
            <a:off x="8882743" y="2603241"/>
            <a:ext cx="28085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BusinessTravel, Distance Between Company and Home, Performance Rating and Length of Service have high deviation from 0 for Cluster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The other clusters are very close to the population distribution.</a:t>
            </a:r>
          </a:p>
        </p:txBody>
      </p:sp>
    </p:spTree>
    <p:extLst>
      <p:ext uri="{BB962C8B-B14F-4D97-AF65-F5344CB8AC3E}">
        <p14:creationId xmlns:p14="http://schemas.microsoft.com/office/powerpoint/2010/main" val="792181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9907A-1E9D-DC35-4A68-E3CDE70E1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Gaussian Mixture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70809F-A541-C12B-DF40-8C7FAC8DDAFC}"/>
              </a:ext>
            </a:extLst>
          </p:cNvPr>
          <p:cNvSpPr txBox="1"/>
          <p:nvPr/>
        </p:nvSpPr>
        <p:spPr>
          <a:xfrm>
            <a:off x="3491592" y="1967593"/>
            <a:ext cx="520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n_components = 4 | covariance_type = full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700501-0975-D78F-3146-37C26DEF3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22" y="2336925"/>
            <a:ext cx="6733638" cy="36274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F2D86C-5602-AF6A-10F4-7D5C5FE93CB3}"/>
              </a:ext>
            </a:extLst>
          </p:cNvPr>
          <p:cNvSpPr txBox="1"/>
          <p:nvPr/>
        </p:nvSpPr>
        <p:spPr>
          <a:xfrm>
            <a:off x="8574833" y="2719502"/>
            <a:ext cx="27245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Distance Between Company and Home, Length of Service have high relative importance for Cluster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The other clusters have very low relative importance for all features</a:t>
            </a:r>
          </a:p>
        </p:txBody>
      </p:sp>
    </p:spTree>
    <p:extLst>
      <p:ext uri="{BB962C8B-B14F-4D97-AF65-F5344CB8AC3E}">
        <p14:creationId xmlns:p14="http://schemas.microsoft.com/office/powerpoint/2010/main" val="2855349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955E05-EFAD-92D0-A928-26B56C02B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1"/>
            <a:ext cx="7319175" cy="33749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Feature Engineering</a:t>
            </a:r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923760B9-0E9A-7B16-1BE6-868141239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973" y="1790485"/>
            <a:ext cx="2758331" cy="275833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8251" y="4294753"/>
            <a:ext cx="71323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2DB1480-5B24-4B37-B70E-C74945DD9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87684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B2435F-FEA2-27AC-6F9A-A59523752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1"/>
            <a:ext cx="7319175" cy="33749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Segmentation Results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8251" y="4294753"/>
            <a:ext cx="71323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2DB1480-5B24-4B37-B70E-C74945DD9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Content Placeholder 4" descr="Harvey Balls 50% with solid fill">
            <a:extLst>
              <a:ext uri="{FF2B5EF4-FFF2-40B4-BE49-F238E27FC236}">
                <a16:creationId xmlns:a16="http://schemas.microsoft.com/office/drawing/2014/main" id="{592A03F0-6FAB-59F3-3D33-9FE0EB6B0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087" y="1821235"/>
            <a:ext cx="2758331" cy="2758331"/>
          </a:xfrm>
        </p:spPr>
      </p:pic>
    </p:spTree>
    <p:extLst>
      <p:ext uri="{BB962C8B-B14F-4D97-AF65-F5344CB8AC3E}">
        <p14:creationId xmlns:p14="http://schemas.microsoft.com/office/powerpoint/2010/main" val="41540567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826B-EC26-1195-F68F-F34C2572D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Best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01F74B-A345-C143-E66F-DC06EAF1229D}"/>
              </a:ext>
            </a:extLst>
          </p:cNvPr>
          <p:cNvSpPr txBox="1"/>
          <p:nvPr/>
        </p:nvSpPr>
        <p:spPr>
          <a:xfrm>
            <a:off x="1097281" y="2367643"/>
            <a:ext cx="30735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Agglomerative Clustering (n_clusters = 2 | linkage = complete)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The segmentation on Resign Status is the most distinct out of the models tested.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Has captured 80% of the staff that has resigned</a:t>
            </a:r>
          </a:p>
          <a:p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EF6BF5-C665-A28B-B341-4177413FF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079" y="2325809"/>
            <a:ext cx="6968276" cy="356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907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90BB2-BA64-D84E-4FFE-359CFE74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Segmentation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63559C-C817-B0C2-C50F-95BF01A5F07F}"/>
              </a:ext>
            </a:extLst>
          </p:cNvPr>
          <p:cNvSpPr txBox="1"/>
          <p:nvPr/>
        </p:nvSpPr>
        <p:spPr>
          <a:xfrm>
            <a:off x="6309051" y="2967335"/>
            <a:ext cx="3806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Cluster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Characteristics of staff who have resigned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3E7DA2-2989-D2AF-FCD3-846E5574499D}"/>
              </a:ext>
            </a:extLst>
          </p:cNvPr>
          <p:cNvSpPr txBox="1"/>
          <p:nvPr/>
        </p:nvSpPr>
        <p:spPr>
          <a:xfrm>
            <a:off x="2225351" y="2967335"/>
            <a:ext cx="365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Cluster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Characteristics are identical to the entire population of staff, because the size of the dataset is 1268 out of 1470, which is 86.3% of the dataset.</a:t>
            </a:r>
          </a:p>
        </p:txBody>
      </p:sp>
    </p:spTree>
    <p:extLst>
      <p:ext uri="{BB962C8B-B14F-4D97-AF65-F5344CB8AC3E}">
        <p14:creationId xmlns:p14="http://schemas.microsoft.com/office/powerpoint/2010/main" val="9489299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90BB2-BA64-D84E-4FFE-359CFE74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Segmentation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13A3D3-67E3-5DAB-820E-F792F4147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160" y="2289572"/>
            <a:ext cx="3871381" cy="40064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FEC84B-9BBB-5DAB-2AED-FFB841C65D59}"/>
              </a:ext>
            </a:extLst>
          </p:cNvPr>
          <p:cNvSpPr txBox="1"/>
          <p:nvPr/>
        </p:nvSpPr>
        <p:spPr>
          <a:xfrm>
            <a:off x="6915105" y="3200400"/>
            <a:ext cx="3331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A large proportion of the staff who resigned are Single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About 57.4% of staff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19A055-5F9D-28D0-BFCF-B16E9BF4FD2F}"/>
              </a:ext>
            </a:extLst>
          </p:cNvPr>
          <p:cNvSpPr txBox="1"/>
          <p:nvPr/>
        </p:nvSpPr>
        <p:spPr>
          <a:xfrm>
            <a:off x="4289749" y="1993255"/>
            <a:ext cx="361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Cluster 1 – </a:t>
            </a:r>
            <a:r>
              <a:rPr lang="en-SG" dirty="0" err="1"/>
              <a:t>MaritalStatus_Single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442526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90BB2-BA64-D84E-4FFE-359CFE74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Segmentation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19A055-5F9D-28D0-BFCF-B16E9BF4FD2F}"/>
              </a:ext>
            </a:extLst>
          </p:cNvPr>
          <p:cNvSpPr txBox="1"/>
          <p:nvPr/>
        </p:nvSpPr>
        <p:spPr>
          <a:xfrm>
            <a:off x="4299079" y="2021246"/>
            <a:ext cx="3593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Cluster 1 - BusinessTravel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DD9DB5-1C35-35E5-99B7-1871381DAA6B}"/>
              </a:ext>
            </a:extLst>
          </p:cNvPr>
          <p:cNvSpPr txBox="1"/>
          <p:nvPr/>
        </p:nvSpPr>
        <p:spPr>
          <a:xfrm>
            <a:off x="7931020" y="3219062"/>
            <a:ext cx="3224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In comparison to Cluster 0, those staff that have travelled, especially those that have travelled frequently, have resigned.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700A8A9-3977-A17C-D0D5-E0CB476A7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51" y="2390578"/>
            <a:ext cx="7111891" cy="364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9685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90BB2-BA64-D84E-4FFE-359CFE74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Segmentation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19A055-5F9D-28D0-BFCF-B16E9BF4FD2F}"/>
              </a:ext>
            </a:extLst>
          </p:cNvPr>
          <p:cNvSpPr txBox="1"/>
          <p:nvPr/>
        </p:nvSpPr>
        <p:spPr>
          <a:xfrm>
            <a:off x="4896239" y="2021246"/>
            <a:ext cx="239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Cluster 1 - Salary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DD9DB5-1C35-35E5-99B7-1871381DAA6B}"/>
              </a:ext>
            </a:extLst>
          </p:cNvPr>
          <p:cNvSpPr txBox="1"/>
          <p:nvPr/>
        </p:nvSpPr>
        <p:spPr>
          <a:xfrm>
            <a:off x="7931020" y="3219062"/>
            <a:ext cx="32246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In comparison to Cluster 0, the staff that have resigned are generally those that have a lower salary with the most at $2500.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The range of salary for the resignees is between $0 and $12500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5617AC-A424-5E47-3BD9-38A44F137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72" y="2390578"/>
            <a:ext cx="7204797" cy="367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4703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90BB2-BA64-D84E-4FFE-359CFE74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Segmentation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19A055-5F9D-28D0-BFCF-B16E9BF4FD2F}"/>
              </a:ext>
            </a:extLst>
          </p:cNvPr>
          <p:cNvSpPr txBox="1"/>
          <p:nvPr/>
        </p:nvSpPr>
        <p:spPr>
          <a:xfrm>
            <a:off x="4521459" y="2021246"/>
            <a:ext cx="314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Cluster 1 – Length of Service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DD9DB5-1C35-35E5-99B7-1871381DAA6B}"/>
              </a:ext>
            </a:extLst>
          </p:cNvPr>
          <p:cNvSpPr txBox="1"/>
          <p:nvPr/>
        </p:nvSpPr>
        <p:spPr>
          <a:xfrm>
            <a:off x="8045320" y="2928596"/>
            <a:ext cx="32246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In comparison to Cluster 0, where it peaks at 0, 5, 10 years, Cluster 1 only peaks at 0 years for those who have resigned.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This shows that the longer the staff has been in service  the likelihood of them resigning gets lower.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4A1B58-948C-A5AB-CA47-3F04ACC9C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53" y="2390578"/>
            <a:ext cx="7166484" cy="366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8338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464BE4-E872-FCE9-73D1-B050CC9EA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1"/>
            <a:ext cx="7319175" cy="33749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Conclusion</a:t>
            </a:r>
          </a:p>
        </p:txBody>
      </p:sp>
      <p:pic>
        <p:nvPicPr>
          <p:cNvPr id="7" name="Graphic 6" descr="Gavel">
            <a:extLst>
              <a:ext uri="{FF2B5EF4-FFF2-40B4-BE49-F238E27FC236}">
                <a16:creationId xmlns:a16="http://schemas.microsoft.com/office/drawing/2014/main" id="{170D4C31-1FB5-252A-A618-A421AAD27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973" y="1790485"/>
            <a:ext cx="2758331" cy="275833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8251" y="4294753"/>
            <a:ext cx="71323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2DB1480-5B24-4B37-B70E-C74945DD9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83315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0A532-D4A3-9A0E-F01F-4B9908EDA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EB5C7C-28C5-9E50-C5C7-26CC83F8B011}"/>
              </a:ext>
            </a:extLst>
          </p:cNvPr>
          <p:cNvSpPr txBox="1"/>
          <p:nvPr/>
        </p:nvSpPr>
        <p:spPr>
          <a:xfrm>
            <a:off x="2174033" y="2463282"/>
            <a:ext cx="76965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The group of people that the management should so something to retain them are people who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Single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Experience a lot of business travels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Have a low salary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Have a short length </a:t>
            </a:r>
            <a:r>
              <a:rPr lang="en-SG"/>
              <a:t>of service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69614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AC867-2628-C29C-FD9D-BB4674FA0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Nature of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A6BE5C-AD70-3CA2-0199-0E1595A3E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232" y="2135895"/>
            <a:ext cx="7311536" cy="6166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2B033D-C10A-FDF6-A3B8-A9ED5AF35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653" y="3174392"/>
            <a:ext cx="6944694" cy="5239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FE2814-182D-11A8-9D51-71A4B9D5CA72}"/>
              </a:ext>
            </a:extLst>
          </p:cNvPr>
          <p:cNvSpPr txBox="1"/>
          <p:nvPr/>
        </p:nvSpPr>
        <p:spPr>
          <a:xfrm>
            <a:off x="3898640" y="4120202"/>
            <a:ext cx="4394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SG" dirty="0"/>
              <a:t>7 Numeric Features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SG" dirty="0"/>
              <a:t>5 Categoric Features</a:t>
            </a:r>
          </a:p>
        </p:txBody>
      </p:sp>
    </p:spTree>
    <p:extLst>
      <p:ext uri="{BB962C8B-B14F-4D97-AF65-F5344CB8AC3E}">
        <p14:creationId xmlns:p14="http://schemas.microsoft.com/office/powerpoint/2010/main" val="3612897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AC867-2628-C29C-FD9D-BB4674FA0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Nature of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836E04-24BF-162C-7E7E-760AF05E4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255" y="2126616"/>
            <a:ext cx="2653437" cy="19736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5CB290-B022-E8CF-209F-F9F1DD010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6313" y="2126616"/>
            <a:ext cx="2653437" cy="19736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AD6FBC-1E19-AF17-A975-16D246F9B9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818" y="2098037"/>
            <a:ext cx="2638817" cy="19955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0EE7BB-9E00-C9D1-FF51-937A3C5CE286}"/>
              </a:ext>
            </a:extLst>
          </p:cNvPr>
          <p:cNvSpPr txBox="1"/>
          <p:nvPr/>
        </p:nvSpPr>
        <p:spPr>
          <a:xfrm>
            <a:off x="1382487" y="4372631"/>
            <a:ext cx="3624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Dataset is very imbalanced</a:t>
            </a:r>
          </a:p>
          <a:p>
            <a:r>
              <a:rPr lang="en-SG" dirty="0"/>
              <a:t>E.g. Human Resources in Job Function only has 63 staff and Resign Status only has 237 staff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829F02-4387-F498-0049-03FDB9B2494C}"/>
              </a:ext>
            </a:extLst>
          </p:cNvPr>
          <p:cNvSpPr txBox="1"/>
          <p:nvPr/>
        </p:nvSpPr>
        <p:spPr>
          <a:xfrm>
            <a:off x="5119007" y="4243478"/>
            <a:ext cx="56905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Problem: </a:t>
            </a:r>
            <a:r>
              <a:rPr lang="en-SG" dirty="0"/>
              <a:t>There will be one prominent, largely and unequally scattered class, that to some extent shadows other, less prominent, and as well unequally scattered classes – which further have very different distances between clusters. This could lead to not-so-prominent clusters to not be found at all.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3329098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CE9C7A-2C47-FE44-EE99-3CB9153E5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SG">
                <a:solidFill>
                  <a:srgbClr val="FFFFFF"/>
                </a:solidFill>
              </a:rPr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D3CC4-057F-F027-EA6E-D0B945EDD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Due to the imbalanced dataset, I have considered the under-sampling method.</a:t>
            </a:r>
          </a:p>
          <a:p>
            <a:pPr marL="0" indent="0">
              <a:buNone/>
            </a:pPr>
            <a:r>
              <a:rPr lang="en-SG" b="1" dirty="0"/>
              <a:t>Cons: </a:t>
            </a:r>
            <a:r>
              <a:rPr lang="en-SG" dirty="0"/>
              <a:t>Discarding many instances may lead to loss of informative majority class instances and degrade clustering performance. Also the dataset is very small, 1470 records. If I were to perform under-sampling, too much data will be lost</a:t>
            </a:r>
          </a:p>
          <a:p>
            <a:pPr marL="0" indent="0">
              <a:buNone/>
            </a:pPr>
            <a:r>
              <a:rPr lang="en-SG" dirty="0"/>
              <a:t>As the objective of the segmentation is to identify the group of staff who have resigned there is no need to identify other less significant clusters. Therefore, I decided to keep the imbalanced dataset.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0165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CE9C7A-2C47-FE44-EE99-3CB9153E5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SG">
                <a:solidFill>
                  <a:srgbClr val="FFFFFF"/>
                </a:solidFill>
              </a:rPr>
              <a:t>Feature Engineering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8C553DF-73EF-B893-1E85-D0BE6DCCF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6999" y="2229500"/>
            <a:ext cx="5938002" cy="504370"/>
          </a:xfrm>
        </p:spPr>
        <p:txBody>
          <a:bodyPr/>
          <a:lstStyle/>
          <a:p>
            <a:r>
              <a:rPr lang="en-SG" dirty="0"/>
              <a:t>I performed ordinal encoding for BusinessTravel feature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3A80FA-CE22-CFB6-1DD1-6CBE75ACB355}"/>
              </a:ext>
            </a:extLst>
          </p:cNvPr>
          <p:cNvSpPr txBox="1"/>
          <p:nvPr/>
        </p:nvSpPr>
        <p:spPr>
          <a:xfrm>
            <a:off x="4917077" y="2967335"/>
            <a:ext cx="2357845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Non-Travel	&gt; 0</a:t>
            </a:r>
          </a:p>
          <a:p>
            <a:r>
              <a:rPr lang="en-SG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Travel-Rarely	&gt; 1</a:t>
            </a:r>
          </a:p>
          <a:p>
            <a:r>
              <a:rPr lang="en-SG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Travel-Frequently	&gt;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8A0992-152E-ED9E-D969-9095D48B7BF0}"/>
              </a:ext>
            </a:extLst>
          </p:cNvPr>
          <p:cNvSpPr txBox="1"/>
          <p:nvPr/>
        </p:nvSpPr>
        <p:spPr>
          <a:xfrm>
            <a:off x="2983230" y="4124130"/>
            <a:ext cx="628650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have added a weight to the Travel-Frequently category because Non-Travel means that the staff has zero travel, Travel-Rarely means that there is an upper limit to the number of business travels the staff has been on, while Travel-Frequently does not have an upper limit.</a:t>
            </a:r>
          </a:p>
        </p:txBody>
      </p:sp>
    </p:spTree>
    <p:extLst>
      <p:ext uri="{BB962C8B-B14F-4D97-AF65-F5344CB8AC3E}">
        <p14:creationId xmlns:p14="http://schemas.microsoft.com/office/powerpoint/2010/main" val="2428903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CE9C7A-2C47-FE44-EE99-3CB9153E5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SG">
                <a:solidFill>
                  <a:srgbClr val="FFFFFF"/>
                </a:solidFill>
              </a:rPr>
              <a:t>Feature Engineering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E421C2-6258-471C-25E0-EE5C17E48FF3}"/>
              </a:ext>
            </a:extLst>
          </p:cNvPr>
          <p:cNvSpPr txBox="1"/>
          <p:nvPr/>
        </p:nvSpPr>
        <p:spPr>
          <a:xfrm>
            <a:off x="2261508" y="2342857"/>
            <a:ext cx="79683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</a:t>
            </a:r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with categoric variables:</a:t>
            </a:r>
          </a:p>
          <a:p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sample space for categorical data is discrete, and doesn’t have a natural origin. A Euclidean distance function on such a space is not really meaningful. As someone put it, “The fact that a snake possesses neither wheels nor legs allows us to say nothing about the relative value of wheels and legs.”</a:t>
            </a:r>
          </a:p>
        </p:txBody>
      </p:sp>
    </p:spTree>
    <p:extLst>
      <p:ext uri="{BB962C8B-B14F-4D97-AF65-F5344CB8AC3E}">
        <p14:creationId xmlns:p14="http://schemas.microsoft.com/office/powerpoint/2010/main" val="1455613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CE9C7A-2C47-FE44-EE99-3CB9153E5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SG">
                <a:solidFill>
                  <a:srgbClr val="FFFFFF"/>
                </a:solidFill>
              </a:rPr>
              <a:t>Feature Engineering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1C0E77-50E0-F34E-3058-7C7367888B97}"/>
              </a:ext>
            </a:extLst>
          </p:cNvPr>
          <p:cNvSpPr txBox="1"/>
          <p:nvPr/>
        </p:nvSpPr>
        <p:spPr>
          <a:xfrm>
            <a:off x="3136429" y="2861074"/>
            <a:ext cx="59191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Gower Dissimilarity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Gower Distance is a distance measure that can be used to calculate distance between two entities whose attributes has a mix categorical and numerical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distance is always a float between 0 (identical) and 1 (maximally dissimilar)</a:t>
            </a:r>
          </a:p>
        </p:txBody>
      </p:sp>
    </p:spTree>
    <p:extLst>
      <p:ext uri="{BB962C8B-B14F-4D97-AF65-F5344CB8AC3E}">
        <p14:creationId xmlns:p14="http://schemas.microsoft.com/office/powerpoint/2010/main" val="224569431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{1B514592-958C-4CE4-86BF-EFEBCE1D9891}tf22712842_win32</Template>
  <TotalTime>598</TotalTime>
  <Words>1511</Words>
  <Application>Microsoft Office PowerPoint</Application>
  <PresentationFormat>Widescreen</PresentationFormat>
  <Paragraphs>160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Bookman Old Style</vt:lpstr>
      <vt:lpstr>Calibri</vt:lpstr>
      <vt:lpstr>Cambria Math</vt:lpstr>
      <vt:lpstr>Franklin Gothic Book</vt:lpstr>
      <vt:lpstr>1_RetrospectVTI</vt:lpstr>
      <vt:lpstr>Unsupervised Learning</vt:lpstr>
      <vt:lpstr>Contents</vt:lpstr>
      <vt:lpstr>Feature Engineering</vt:lpstr>
      <vt:lpstr>Nature of Dataset</vt:lpstr>
      <vt:lpstr>Nature of Dataset</vt:lpstr>
      <vt:lpstr>Feature Engineering</vt:lpstr>
      <vt:lpstr>Feature Engineering</vt:lpstr>
      <vt:lpstr>Feature Engineering</vt:lpstr>
      <vt:lpstr>Feature Engineering</vt:lpstr>
      <vt:lpstr>Feature Engineering</vt:lpstr>
      <vt:lpstr>Feature Engineering</vt:lpstr>
      <vt:lpstr>Model Building and Evaluation</vt:lpstr>
      <vt:lpstr>Models Tested</vt:lpstr>
      <vt:lpstr>Models Tested</vt:lpstr>
      <vt:lpstr>Model Tuning</vt:lpstr>
      <vt:lpstr>Model Tuning</vt:lpstr>
      <vt:lpstr>Model Tuning</vt:lpstr>
      <vt:lpstr>Cluster Analysis</vt:lpstr>
      <vt:lpstr>Agglomerative Clustering</vt:lpstr>
      <vt:lpstr>Agglomerative Clustering</vt:lpstr>
      <vt:lpstr>Agglomerative Clustering</vt:lpstr>
      <vt:lpstr>Agglomerative Clustering</vt:lpstr>
      <vt:lpstr>Gaussian Mixture</vt:lpstr>
      <vt:lpstr>Gaussian Mixture</vt:lpstr>
      <vt:lpstr>Gaussian Mixture</vt:lpstr>
      <vt:lpstr>Gaussian Mixture</vt:lpstr>
      <vt:lpstr>Gaussian Mixture</vt:lpstr>
      <vt:lpstr>Gaussian Mixture</vt:lpstr>
      <vt:lpstr>Gaussian Mixture</vt:lpstr>
      <vt:lpstr>Segmentation Results</vt:lpstr>
      <vt:lpstr>Best Model</vt:lpstr>
      <vt:lpstr>Segmentation Analysis</vt:lpstr>
      <vt:lpstr>Segmentation Analysis</vt:lpstr>
      <vt:lpstr>Segmentation Analysis</vt:lpstr>
      <vt:lpstr>Segmentation Analysis</vt:lpstr>
      <vt:lpstr>Segmentation Analysis</vt:lpstr>
      <vt:lpstr>Conclusion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Learning</dc:title>
  <dc:creator>snoy49</dc:creator>
  <cp:lastModifiedBy>snoy49</cp:lastModifiedBy>
  <cp:revision>9</cp:revision>
  <dcterms:created xsi:type="dcterms:W3CDTF">2022-08-09T03:35:09Z</dcterms:created>
  <dcterms:modified xsi:type="dcterms:W3CDTF">2022-08-13T15:05:45Z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