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0" r:id="rId5"/>
    <p:sldId id="257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6D05-0569-57CA-09F4-9CCEE6C4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97358-0042-42F8-2811-206F63C49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50D6-2C45-D5E3-82B4-CA213276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438E-6554-497A-AFD8-D303B822B3ED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3A7F-57B4-DC0C-F7C9-ABF84EF0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32A7C-34D7-3417-3144-E3BF16FA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F59-64A1-455B-9F05-87E2B5C6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0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8BCC-A385-3DDC-7E2E-1B9D889E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F3948-82F3-760A-B99E-9EB7B1C10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89C32-5A7D-9C39-7368-9102B462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438E-6554-497A-AFD8-D303B822B3ED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AFE2-CAB1-2541-E0D3-2C092C0C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4EF4-F3F8-9917-ACBB-FE05E76B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F59-64A1-455B-9F05-87E2B5C6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2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97991-A632-0E80-CB6A-9C8F02B98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0C10B-161B-E4C1-29C6-F970401E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5698D-5DE0-33B6-38CB-7D82FBBC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438E-6554-497A-AFD8-D303B822B3ED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984B-0241-1529-2C16-D1B03D18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AAB2-B2A5-CCCB-F760-088B4E10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F59-64A1-455B-9F05-87E2B5C6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157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71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691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61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83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4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375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0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661C-92AF-9710-0E01-C73BC321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E6E03-997E-466F-CA18-DC528E01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361B-496F-DA3D-9368-AA20F554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438E-6554-497A-AFD8-D303B822B3ED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E7199-8D2B-2F18-C1C8-49BE3AF2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3437E-4CE2-E1AF-EDC2-8C2C7787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F59-64A1-455B-9F05-87E2B5C6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47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825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533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17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743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775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58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819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46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6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4AA1-566D-E239-52A7-3D1E57E5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93D4B-DBC1-3F63-D9A8-BEF26916B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C287E-22BB-C22C-FB2E-F220FDBA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438E-6554-497A-AFD8-D303B822B3ED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278B-3A0D-0EDF-0DBC-3ED6F06B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DD99-8B4B-18C1-BD15-9C497C0B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F59-64A1-455B-9F05-87E2B5C6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4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20E6-4184-F0F0-CE7B-B2367C27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7F530-212A-0403-8B88-8D8BEA9E7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6D2C6-60E4-835E-171D-2A0B00B30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BCAED-3ADE-E286-5D61-B5D2C3CB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438E-6554-497A-AFD8-D303B822B3ED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6BD0F-E62A-0AE0-2625-6C3F2D3E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08E26-A4C9-4E59-0E16-82FF9015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F59-64A1-455B-9F05-87E2B5C6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06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334B-B8CD-B66E-4324-7CF1D658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07718-6BF5-94FB-0669-D9D80B6EA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21477-3125-D7B0-EB3C-5B14E369A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51D5E-DBFC-3E67-BC8B-E83EA3ADB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602E3-CD88-D498-2147-5748C863F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40A7A-8A6C-7BF0-2D48-CFCCBCAF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438E-6554-497A-AFD8-D303B822B3ED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703D2-2D02-DC66-92FE-247501AB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3780-C42B-5C1B-87E0-FF492565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F59-64A1-455B-9F05-87E2B5C6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15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7B90-29C7-66BC-0AAA-9BDC045C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4B6A2-0789-979F-001F-ED17EA62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438E-6554-497A-AFD8-D303B822B3ED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7AE1-1E21-0F1F-AFEF-F47B8CC0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E27C3-61AD-6DB9-6364-F3372E9F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F59-64A1-455B-9F05-87E2B5C6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83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A2315-3BC3-5ED7-D1D4-999019C7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438E-6554-497A-AFD8-D303B822B3ED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7F72F-4DAA-2587-3CA1-CCB3E495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D9A9C-1E33-5D83-7352-3915EFE9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F59-64A1-455B-9F05-87E2B5C6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1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3F6B-7092-D232-349C-44A3B0CC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A263-2A02-A472-3717-7A02BF75A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25510-3EC2-5C78-22B7-9198A311A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FE7CD-9D4C-AF8A-91E6-3BE8F6BB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438E-6554-497A-AFD8-D303B822B3ED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4B154-5A4F-9A1E-9CA6-57325C72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0BCD-0AF2-7E3D-9533-CA933431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F59-64A1-455B-9F05-87E2B5C6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5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6DAB-5122-27B9-4E34-C7A262AB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00826-3B18-3EDF-4028-346605894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CDAA5-910C-C07A-28CB-35973FEBD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A15FF-A805-4198-AEA5-9757356E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438E-6554-497A-AFD8-D303B822B3ED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6CA61-D691-D446-D941-F2AA2CEB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5AB4D-2B7D-FABC-42FC-DFC4E3B1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F59-64A1-455B-9F05-87E2B5C6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7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C433D-2F66-8D46-B1A7-6D604EC1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189A4-4AA9-F7B5-EEED-29C9D43F4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0EFAD-B63F-43F4-0CB3-614499627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438E-6554-497A-AFD8-D303B822B3ED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D09B6-7A2E-5BEF-493C-5E0909D1B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DCCF-EB4B-9863-C942-4853ECAEC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EF59-64A1-455B-9F05-87E2B5C6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612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C2E7048-C0DC-1686-3C23-42657709B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3920"/>
            <a:ext cx="12192000" cy="2286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5C5FF30-CEC3-FEDA-E25C-293E3B432702}"/>
              </a:ext>
            </a:extLst>
          </p:cNvPr>
          <p:cNvSpPr/>
          <p:nvPr/>
        </p:nvSpPr>
        <p:spPr>
          <a:xfrm>
            <a:off x="773639" y="5559541"/>
            <a:ext cx="2130641" cy="5452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64A1BC-D029-D1D7-D0EC-343DBC98477C}"/>
              </a:ext>
            </a:extLst>
          </p:cNvPr>
          <p:cNvSpPr/>
          <p:nvPr/>
        </p:nvSpPr>
        <p:spPr>
          <a:xfrm>
            <a:off x="1524000" y="4962618"/>
            <a:ext cx="629920" cy="17590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B37CC4-4736-DC1F-EAB1-354317AE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207" y="5034412"/>
            <a:ext cx="4069433" cy="1577477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7D2EC017-A841-5DDE-A223-3427BF485559}"/>
              </a:ext>
            </a:extLst>
          </p:cNvPr>
          <p:cNvSpPr/>
          <p:nvPr/>
        </p:nvSpPr>
        <p:spPr>
          <a:xfrm>
            <a:off x="9749223" y="4884820"/>
            <a:ext cx="629920" cy="624708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637006E-3EB3-5D2E-A378-D7009648D5BF}"/>
              </a:ext>
            </a:extLst>
          </p:cNvPr>
          <p:cNvSpPr/>
          <p:nvPr/>
        </p:nvSpPr>
        <p:spPr>
          <a:xfrm>
            <a:off x="10445886" y="5519820"/>
            <a:ext cx="629920" cy="624708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EAB6D8C-2BB0-986F-DE0C-0BFB32D5F054}"/>
              </a:ext>
            </a:extLst>
          </p:cNvPr>
          <p:cNvSpPr/>
          <p:nvPr/>
        </p:nvSpPr>
        <p:spPr>
          <a:xfrm>
            <a:off x="9749223" y="6125954"/>
            <a:ext cx="629920" cy="624708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29B7729-0E52-59E7-DA0D-240314529834}"/>
              </a:ext>
            </a:extLst>
          </p:cNvPr>
          <p:cNvSpPr/>
          <p:nvPr/>
        </p:nvSpPr>
        <p:spPr>
          <a:xfrm>
            <a:off x="9052560" y="5519820"/>
            <a:ext cx="629920" cy="624708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B43D0-B85F-463A-945E-64F52A96F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9" y="485338"/>
            <a:ext cx="11152621" cy="368507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3463C50-1623-61B7-69E1-241D005EC05D}"/>
              </a:ext>
            </a:extLst>
          </p:cNvPr>
          <p:cNvSpPr txBox="1">
            <a:spLocks/>
          </p:cNvSpPr>
          <p:nvPr/>
        </p:nvSpPr>
        <p:spPr>
          <a:xfrm>
            <a:off x="2709545" y="713472"/>
            <a:ext cx="6772910" cy="8587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alisto MT" panose="02040603050505030304"/>
                <a:ea typeface="+mj-ea"/>
              </a:rPr>
              <a:t>OOP Project Presentation</a:t>
            </a:r>
            <a:endParaRPr kumimoji="0" lang="en-IN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145DA-8CD7-6BA0-5907-EC3F1EA0EDD3}"/>
              </a:ext>
            </a:extLst>
          </p:cNvPr>
          <p:cNvSpPr txBox="1"/>
          <p:nvPr/>
        </p:nvSpPr>
        <p:spPr>
          <a:xfrm>
            <a:off x="4206240" y="2327874"/>
            <a:ext cx="77403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 (Headings)"/>
                <a:ea typeface="+mn-ea"/>
                <a:cs typeface="Calibri" panose="020F0502020204030204" pitchFamily="34" charset="0"/>
              </a:rPr>
              <a:t>2D Featureful GUI-Based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 (Headings)"/>
                <a:ea typeface="+mn-ea"/>
                <a:cs typeface="Calibri" panose="020F0502020204030204" pitchFamily="34" charset="0"/>
              </a:rPr>
              <a:t>Brick-Breaker Game</a:t>
            </a:r>
            <a:endParaRPr kumimoji="0" lang="en-IN" sz="5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 (Headings)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5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A7F2BC-E0B6-5BED-B9BB-6F6986484E23}"/>
              </a:ext>
            </a:extLst>
          </p:cNvPr>
          <p:cNvSpPr txBox="1"/>
          <p:nvPr/>
        </p:nvSpPr>
        <p:spPr>
          <a:xfrm>
            <a:off x="891959" y="3536628"/>
            <a:ext cx="60945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Calisto MT (Headings)"/>
                <a:ea typeface="+mn-ea"/>
                <a:cs typeface="+mn-cs"/>
              </a:rPr>
              <a:t>Hrithik Chugh</a:t>
            </a: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Calisto MT (Headings)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C24334-273D-5D15-CB65-F69C9668F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" y="756030"/>
            <a:ext cx="1112616" cy="1059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48CD0F-C868-9352-8448-397170910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6154" y="756030"/>
            <a:ext cx="1112616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264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1CE4-11FA-C64A-A502-0871491D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85" y="609600"/>
            <a:ext cx="10353762" cy="970450"/>
          </a:xfrm>
        </p:spPr>
        <p:txBody>
          <a:bodyPr/>
          <a:lstStyle/>
          <a:p>
            <a:r>
              <a:rPr lang="en-IN" dirty="0"/>
              <a:t>Approaches to the perception of difficulty: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153D4-96BB-2B33-847E-D2833895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277" y="252039"/>
            <a:ext cx="734715" cy="715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EB9F7A-4B51-DBE4-F8EF-E1027F7474B3}"/>
              </a:ext>
            </a:extLst>
          </p:cNvPr>
          <p:cNvSpPr txBox="1"/>
          <p:nvPr/>
        </p:nvSpPr>
        <p:spPr>
          <a:xfrm>
            <a:off x="941598" y="2751435"/>
            <a:ext cx="1071856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Linear</a:t>
            </a:r>
          </a:p>
          <a:p>
            <a:pPr marL="285750" indent="-285750">
              <a:buBlip>
                <a:blip r:embed="rId3"/>
              </a:buBlip>
            </a:pP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Level-based</a:t>
            </a:r>
          </a:p>
          <a:p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9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CE95-6A01-F107-E2F9-BC3102C0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17" y="107887"/>
            <a:ext cx="10353762" cy="970450"/>
          </a:xfrm>
        </p:spPr>
        <p:txBody>
          <a:bodyPr/>
          <a:lstStyle/>
          <a:p>
            <a:r>
              <a:rPr lang="en-US" dirty="0"/>
              <a:t>Featureful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1206-E34E-0EAA-C789-7DFA6D8A0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06" y="1192833"/>
            <a:ext cx="10353762" cy="405875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Gameplay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Specials: Random destructions cause: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83ADD-A679-C3D3-BD1C-8AA862372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84" y="1343353"/>
            <a:ext cx="2875534" cy="27606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F2CE40-6E90-7D93-063C-EACEAB047043}"/>
              </a:ext>
            </a:extLst>
          </p:cNvPr>
          <p:cNvSpPr/>
          <p:nvPr/>
        </p:nvSpPr>
        <p:spPr>
          <a:xfrm>
            <a:off x="7035448" y="4330169"/>
            <a:ext cx="4694406" cy="2093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BFFFDE-3F4D-3789-FD8D-11EA38A3F02B}"/>
              </a:ext>
            </a:extLst>
          </p:cNvPr>
          <p:cNvCxnSpPr>
            <a:cxnSpLocks/>
          </p:cNvCxnSpPr>
          <p:nvPr/>
        </p:nvCxnSpPr>
        <p:spPr>
          <a:xfrm>
            <a:off x="7035448" y="5475634"/>
            <a:ext cx="46944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1E8D7CD-A84F-3D5B-D900-A01085426266}"/>
              </a:ext>
            </a:extLst>
          </p:cNvPr>
          <p:cNvSpPr/>
          <p:nvPr/>
        </p:nvSpPr>
        <p:spPr>
          <a:xfrm>
            <a:off x="444390" y="2912852"/>
            <a:ext cx="6251336" cy="35112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6E87E0-B63D-1965-7B23-D0F79E08AE47}"/>
              </a:ext>
            </a:extLst>
          </p:cNvPr>
          <p:cNvCxnSpPr>
            <a:cxnSpLocks/>
          </p:cNvCxnSpPr>
          <p:nvPr/>
        </p:nvCxnSpPr>
        <p:spPr>
          <a:xfrm>
            <a:off x="444390" y="4787582"/>
            <a:ext cx="625133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379113-CF00-ED0A-4382-73CAFCB19E1B}"/>
              </a:ext>
            </a:extLst>
          </p:cNvPr>
          <p:cNvCxnSpPr>
            <a:cxnSpLocks/>
          </p:cNvCxnSpPr>
          <p:nvPr/>
        </p:nvCxnSpPr>
        <p:spPr>
          <a:xfrm>
            <a:off x="3297756" y="4787582"/>
            <a:ext cx="0" cy="16365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85A225-89E1-FF1D-7F62-70EE467BBC18}"/>
              </a:ext>
            </a:extLst>
          </p:cNvPr>
          <p:cNvSpPr txBox="1"/>
          <p:nvPr/>
        </p:nvSpPr>
        <p:spPr>
          <a:xfrm>
            <a:off x="514075" y="2778421"/>
            <a:ext cx="50049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5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promised: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Speed change.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Fire </a:t>
            </a:r>
            <a:r>
              <a:rPr lang="en-US" sz="15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(destruction of the peripheral </a:t>
            </a:r>
            <a:r>
              <a:rPr lang="en-US" sz="1500" dirty="0">
                <a:solidFill>
                  <a:srgbClr val="0B0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bricks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Pass-through </a:t>
            </a:r>
            <a:r>
              <a:rPr lang="en-US" sz="15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Size change.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Left-Right </a:t>
            </a:r>
            <a:r>
              <a:rPr lang="en-US" sz="1500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direction interchange.</a:t>
            </a: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33B1B5-F81A-5312-9841-49D4F9B4963C}"/>
              </a:ext>
            </a:extLst>
          </p:cNvPr>
          <p:cNvSpPr txBox="1"/>
          <p:nvPr/>
        </p:nvSpPr>
        <p:spPr>
          <a:xfrm>
            <a:off x="554710" y="4867200"/>
            <a:ext cx="267887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500" dirty="0">
                <a:solidFill>
                  <a:schemeClr val="accent6"/>
                </a:solidFill>
              </a:rPr>
              <a:t>New additions:</a:t>
            </a:r>
          </a:p>
          <a:p>
            <a:pPr marL="285750" indent="-285750">
              <a:buBlip>
                <a:blip r:embed="rId3"/>
              </a:buBlip>
            </a:pP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Gun </a:t>
            </a:r>
            <a:r>
              <a:rPr lang="en-US" sz="1500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Bar.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segmentation.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height levels.</a:t>
            </a:r>
            <a:endParaRPr lang="en-US" sz="15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Permanent </a:t>
            </a:r>
            <a:r>
              <a:rPr lang="en-US" sz="1500" dirty="0">
                <a:solidFill>
                  <a:srgbClr val="0B0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Bricks</a:t>
            </a:r>
            <a:r>
              <a:rPr lang="en-US" sz="15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Invisible </a:t>
            </a:r>
            <a:r>
              <a:rPr lang="en-US" sz="1500" dirty="0">
                <a:solidFill>
                  <a:srgbClr val="0B0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Bricks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446CD-7B0C-A296-F6B5-961C5F5E2B04}"/>
              </a:ext>
            </a:extLst>
          </p:cNvPr>
          <p:cNvSpPr txBox="1"/>
          <p:nvPr/>
        </p:nvSpPr>
        <p:spPr>
          <a:xfrm>
            <a:off x="3371921" y="4867200"/>
            <a:ext cx="2678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500" dirty="0">
                <a:solidFill>
                  <a:schemeClr val="accent6"/>
                </a:solidFill>
              </a:rPr>
              <a:t>Unique:</a:t>
            </a:r>
          </a:p>
          <a:p>
            <a:endParaRPr lang="en-US" sz="12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segmentation.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height.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Invisible </a:t>
            </a:r>
            <a:r>
              <a:rPr lang="en-US" sz="1500" dirty="0">
                <a:solidFill>
                  <a:srgbClr val="0B0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Bricks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546EE9-C836-36F0-CDC0-84E6CD4AF120}"/>
              </a:ext>
            </a:extLst>
          </p:cNvPr>
          <p:cNvSpPr txBox="1"/>
          <p:nvPr/>
        </p:nvSpPr>
        <p:spPr>
          <a:xfrm>
            <a:off x="7105183" y="4402838"/>
            <a:ext cx="453742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500" dirty="0">
                <a:solidFill>
                  <a:schemeClr val="accent6"/>
                </a:solidFill>
              </a:rPr>
              <a:t>Discarded:</a:t>
            </a:r>
          </a:p>
          <a:p>
            <a:endParaRPr lang="en-US" sz="12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Rotation of the gameplay area (Eq. of Circle).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Multiple </a:t>
            </a:r>
            <a:r>
              <a:rPr lang="en-US" sz="15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Balls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N" sz="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A7CFF4-6C3C-A3AE-089F-39D0CB8C15F7}"/>
              </a:ext>
            </a:extLst>
          </p:cNvPr>
          <p:cNvSpPr txBox="1"/>
          <p:nvPr/>
        </p:nvSpPr>
        <p:spPr>
          <a:xfrm>
            <a:off x="7105183" y="5532002"/>
            <a:ext cx="2148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500" dirty="0">
                <a:solidFill>
                  <a:schemeClr val="accent6"/>
                </a:solidFill>
              </a:rPr>
              <a:t>  Excluded:</a:t>
            </a:r>
          </a:p>
          <a:p>
            <a:endParaRPr lang="en-US" sz="12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Magnet </a:t>
            </a:r>
            <a:r>
              <a:rPr lang="en-US" sz="1500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en-US" sz="15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EA1450-C3A1-20DA-1AFF-5F21454AB646}"/>
              </a:ext>
            </a:extLst>
          </p:cNvPr>
          <p:cNvSpPr txBox="1"/>
          <p:nvPr/>
        </p:nvSpPr>
        <p:spPr>
          <a:xfrm>
            <a:off x="10504965" y="3520370"/>
            <a:ext cx="12248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For repr. purposes only. Differs from our actual game.</a:t>
            </a:r>
            <a:endParaRPr lang="en-IN" sz="1000" dirty="0">
              <a:solidFill>
                <a:schemeClr val="accent6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48E59D2-D400-03E7-0454-3D605AFBA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6277" y="252039"/>
            <a:ext cx="734715" cy="7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3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7645-6DEF-5354-54CC-E6DE5B66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30711"/>
            <a:ext cx="10353762" cy="970450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Let the games begin!</a:t>
            </a:r>
            <a:endParaRPr lang="en-IN" dirty="0">
              <a:latin typeface="Copperplate Gothic Bold" panose="020E07050202060204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4F93C-FB85-699B-B4D3-01A92A667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277" y="252039"/>
            <a:ext cx="734715" cy="7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1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FAC5-C14D-8471-BE02-87263BE0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723" y="724335"/>
            <a:ext cx="10353762" cy="2032000"/>
          </a:xfrm>
        </p:spPr>
        <p:txBody>
          <a:bodyPr>
            <a:normAutofit fontScale="90000"/>
          </a:bodyPr>
          <a:lstStyle/>
          <a:p>
            <a:r>
              <a:rPr lang="en-US" dirty="0"/>
              <a:t>A few of the</a:t>
            </a:r>
            <a:br>
              <a:rPr lang="en-US" dirty="0"/>
            </a:br>
            <a:r>
              <a:rPr lang="en-US" dirty="0"/>
              <a:t>Anomalies/complexities</a:t>
            </a:r>
            <a:br>
              <a:rPr lang="en-US" dirty="0"/>
            </a:br>
            <a:r>
              <a:rPr lang="en-US" dirty="0"/>
              <a:t>we </a:t>
            </a:r>
            <a:br>
              <a:rPr lang="en-US" dirty="0"/>
            </a:br>
            <a:r>
              <a:rPr lang="en-US" dirty="0"/>
              <a:t>faced &amp; overcame: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64A9DC-086D-AA84-E1C8-6AD4D39D5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277" y="252039"/>
            <a:ext cx="734715" cy="715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27E732-BD33-0EA6-8FD8-6961A4FD5752}"/>
              </a:ext>
            </a:extLst>
          </p:cNvPr>
          <p:cNvSpPr txBox="1"/>
          <p:nvPr/>
        </p:nvSpPr>
        <p:spPr>
          <a:xfrm>
            <a:off x="932038" y="3032586"/>
            <a:ext cx="107420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Ball-Brick Collisions.</a:t>
            </a:r>
          </a:p>
          <a:p>
            <a:pPr marL="285750" indent="-285750">
              <a:buBlip>
                <a:blip r:embed="rId3"/>
              </a:buBlip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Ball-Bar Collisions.</a:t>
            </a:r>
          </a:p>
          <a:p>
            <a:pPr marL="285750" indent="-285750">
              <a:buBlip>
                <a:blip r:embed="rId3"/>
              </a:buBlip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Levels’ Implementations &amp; Incorporations.</a:t>
            </a:r>
          </a:p>
          <a:p>
            <a:pPr marL="285750" indent="-285750">
              <a:buBlip>
                <a:blip r:embed="rId3"/>
              </a:buBlip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Features’ Implementations &amp; Incorporations.</a:t>
            </a:r>
          </a:p>
          <a:p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466D-52DA-3B49-76F0-FC1C04AD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98" y="378550"/>
            <a:ext cx="2942860" cy="526790"/>
          </a:xfrm>
        </p:spPr>
        <p:txBody>
          <a:bodyPr>
            <a:noAutofit/>
          </a:bodyPr>
          <a:lstStyle/>
          <a:p>
            <a:pPr algn="l"/>
            <a:r>
              <a:rPr lang="en-US" sz="3500" dirty="0"/>
              <a:t>Abstractions:</a:t>
            </a:r>
            <a:endParaRPr lang="en-IN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50CC2-200A-4B19-31B0-088AD2AF9CB9}"/>
              </a:ext>
            </a:extLst>
          </p:cNvPr>
          <p:cNvSpPr txBox="1"/>
          <p:nvPr/>
        </p:nvSpPr>
        <p:spPr>
          <a:xfrm>
            <a:off x="1602038" y="2164026"/>
            <a:ext cx="18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IN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604DA5-7426-0A16-F97C-CF22E818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0" y="1340135"/>
            <a:ext cx="3659428" cy="19729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69200A-9407-3486-52E1-46F6A46E5A47}"/>
              </a:ext>
            </a:extLst>
          </p:cNvPr>
          <p:cNvSpPr txBox="1"/>
          <p:nvPr/>
        </p:nvSpPr>
        <p:spPr>
          <a:xfrm>
            <a:off x="1694403" y="1367476"/>
            <a:ext cx="220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Main 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1E63DD-6C93-70BF-7551-F0B2EA8DE565}"/>
              </a:ext>
            </a:extLst>
          </p:cNvPr>
          <p:cNvSpPr txBox="1"/>
          <p:nvPr/>
        </p:nvSpPr>
        <p:spPr>
          <a:xfrm>
            <a:off x="503011" y="1941939"/>
            <a:ext cx="39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JFrame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Gameplay as a component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034667-184B-7634-F38C-C0ED939AFAAB}"/>
              </a:ext>
            </a:extLst>
          </p:cNvPr>
          <p:cNvSpPr txBox="1"/>
          <p:nvPr/>
        </p:nvSpPr>
        <p:spPr>
          <a:xfrm>
            <a:off x="503011" y="2737099"/>
            <a:ext cx="4187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Making of the basic structure JFrame and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addition of component Gameplay.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499DFD-14CA-461D-F059-9F02E8E6800D}"/>
              </a:ext>
            </a:extLst>
          </p:cNvPr>
          <p:cNvSpPr txBox="1"/>
          <p:nvPr/>
        </p:nvSpPr>
        <p:spPr>
          <a:xfrm>
            <a:off x="3059612" y="474629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en-IN" sz="12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6396115-0420-C8B0-666A-4D159BDF7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32" y="3565092"/>
            <a:ext cx="3379431" cy="18219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8447FB2-CF1A-6229-461D-9E340C15D9D9}"/>
              </a:ext>
            </a:extLst>
          </p:cNvPr>
          <p:cNvSpPr txBox="1"/>
          <p:nvPr/>
        </p:nvSpPr>
        <p:spPr>
          <a:xfrm>
            <a:off x="3514643" y="3567728"/>
            <a:ext cx="220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MapGenerator 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F16194-00E4-29AC-3074-1FD34D0A4790}"/>
              </a:ext>
            </a:extLst>
          </p:cNvPr>
          <p:cNvSpPr txBox="1"/>
          <p:nvPr/>
        </p:nvSpPr>
        <p:spPr>
          <a:xfrm>
            <a:off x="2405731" y="4099422"/>
            <a:ext cx="391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Brick Dimensions, Map Dimensions, Levels.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03CC30-F10E-E60A-C902-7DC45837687D}"/>
              </a:ext>
            </a:extLst>
          </p:cNvPr>
          <p:cNvSpPr txBox="1"/>
          <p:nvPr/>
        </p:nvSpPr>
        <p:spPr>
          <a:xfrm>
            <a:off x="2375628" y="4845046"/>
            <a:ext cx="429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Drawing/Generating/Degenerating the Bricks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according to the current level.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18B7D0-2BD5-6DB9-811B-F81EB483BFB1}"/>
              </a:ext>
            </a:extLst>
          </p:cNvPr>
          <p:cNvSpPr txBox="1"/>
          <p:nvPr/>
        </p:nvSpPr>
        <p:spPr>
          <a:xfrm>
            <a:off x="9241542" y="2102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en-IN" sz="12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B638D38-28EE-812E-0260-1BA7AD6F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385" y="1323522"/>
            <a:ext cx="3659430" cy="19729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3494019-A3AB-6F17-7735-76BE5F4A623A}"/>
              </a:ext>
            </a:extLst>
          </p:cNvPr>
          <p:cNvSpPr txBox="1"/>
          <p:nvPr/>
        </p:nvSpPr>
        <p:spPr>
          <a:xfrm>
            <a:off x="9348604" y="1340196"/>
            <a:ext cx="2727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CirRectOverlapCheck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79A9AF-8121-DA16-44CA-322A8794A3E1}"/>
              </a:ext>
            </a:extLst>
          </p:cNvPr>
          <p:cNvSpPr txBox="1"/>
          <p:nvPr/>
        </p:nvSpPr>
        <p:spPr>
          <a:xfrm>
            <a:off x="8141266" y="1894481"/>
            <a:ext cx="358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Centre of Circle (Ball), Opposite diagonal points of rectangles (Bar &amp; Bricks).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C786EE-9EEC-1A1F-C97B-90D23D6AD7B3}"/>
              </a:ext>
            </a:extLst>
          </p:cNvPr>
          <p:cNvSpPr txBox="1"/>
          <p:nvPr/>
        </p:nvSpPr>
        <p:spPr>
          <a:xfrm>
            <a:off x="8141266" y="2731371"/>
            <a:ext cx="391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Drawing/Generating the Bricks.</a:t>
            </a:r>
            <a:endParaRPr lang="en-IN" sz="1200" b="1" dirty="0">
              <a:solidFill>
                <a:srgbClr val="FF000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8E33311-7624-9DDE-EE1A-208625E4D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88" y="3565093"/>
            <a:ext cx="4381880" cy="236240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934F93-6ED5-D583-1366-3365AAAF54AC}"/>
              </a:ext>
            </a:extLst>
          </p:cNvPr>
          <p:cNvSpPr txBox="1"/>
          <p:nvPr/>
        </p:nvSpPr>
        <p:spPr>
          <a:xfrm>
            <a:off x="7456863" y="3609448"/>
            <a:ext cx="220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Gameplay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7DECD2-2EFA-A637-784A-1C8246E90479}"/>
              </a:ext>
            </a:extLst>
          </p:cNvPr>
          <p:cNvSpPr txBox="1"/>
          <p:nvPr/>
        </p:nvSpPr>
        <p:spPr>
          <a:xfrm>
            <a:off x="5933085" y="4251648"/>
            <a:ext cx="414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Ball, Bricks &amp; Bar Coordinate variables &amp; score variable. Other game control variables, feature control variables as well.</a:t>
            </a:r>
            <a:endParaRPr lang="en-IN" sz="1200" b="1" dirty="0">
              <a:solidFill>
                <a:srgbClr val="FF000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094D501-F6DF-5D00-90A4-524E151F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627" y="5883664"/>
            <a:ext cx="4389002" cy="60203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F0CEE95-8E61-DE94-1368-CCDD06964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679488" y="4796234"/>
            <a:ext cx="2517878" cy="5559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8E1BF97-064F-4D8A-10C1-4E95FCD0AFC2}"/>
              </a:ext>
            </a:extLst>
          </p:cNvPr>
          <p:cNvSpPr txBox="1"/>
          <p:nvPr/>
        </p:nvSpPr>
        <p:spPr>
          <a:xfrm>
            <a:off x="5028413" y="259705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en-IN" sz="12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DAED4DD-B11D-6BC9-332D-3FB0EC105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07" y="1324519"/>
            <a:ext cx="3659430" cy="197291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BB52E6-EB38-7C0F-42B6-585C3F8ED308}"/>
              </a:ext>
            </a:extLst>
          </p:cNvPr>
          <p:cNvSpPr txBox="1"/>
          <p:nvPr/>
        </p:nvSpPr>
        <p:spPr>
          <a:xfrm>
            <a:off x="5509215" y="1345446"/>
            <a:ext cx="220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Database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7F34B3-D715-3BA0-F3DA-76692E5A2106}"/>
              </a:ext>
            </a:extLst>
          </p:cNvPr>
          <p:cNvSpPr txBox="1"/>
          <p:nvPr/>
        </p:nvSpPr>
        <p:spPr>
          <a:xfrm>
            <a:off x="4296892" y="1914534"/>
            <a:ext cx="39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Connection &amp; Statement objects.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Username, Score, Highscore.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C65B3A-A8C6-D8D4-8ED4-F6593127EA5C}"/>
              </a:ext>
            </a:extLst>
          </p:cNvPr>
          <p:cNvSpPr txBox="1"/>
          <p:nvPr/>
        </p:nvSpPr>
        <p:spPr>
          <a:xfrm>
            <a:off x="4296892" y="2715172"/>
            <a:ext cx="315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Stores the current score with the current username and returns the highest score.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2E3970-FEC3-E9A1-7E52-0CC646AB8649}"/>
              </a:ext>
            </a:extLst>
          </p:cNvPr>
          <p:cNvSpPr txBox="1"/>
          <p:nvPr/>
        </p:nvSpPr>
        <p:spPr>
          <a:xfrm>
            <a:off x="5949656" y="5229057"/>
            <a:ext cx="4149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Handling key events for the bar.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Handling ball movement &amp; collisions.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Handling Game frames.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Handling all features.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Handling levels and menu screens.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Handling 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3CF9219-E1D5-AE42-E452-661856656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6277" y="252039"/>
            <a:ext cx="734715" cy="7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6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0719-CAAA-642C-675B-4D457BBF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secondary yet profound facts: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3058-4D65-F2A0-5D67-CAF9AF177D94}"/>
              </a:ext>
            </a:extLst>
          </p:cNvPr>
          <p:cNvSpPr txBox="1"/>
          <p:nvPr/>
        </p:nvSpPr>
        <p:spPr>
          <a:xfrm>
            <a:off x="527278" y="1324722"/>
            <a:ext cx="11664722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/>
              <a:t>We built this game from scratch. Yet it’s a small-scale project, we included a plethora of features.</a:t>
            </a: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US" sz="2000" dirty="0"/>
              <a:t>   We tested this game around at least 1000 times.</a:t>
            </a: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US" sz="2000" dirty="0"/>
              <a:t>   Total time taken to think and build this game is around approx at least = 10 * 24 hrs = 240 hrs.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4EE47-A778-3694-71D6-235B1E559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277" y="252039"/>
            <a:ext cx="734715" cy="715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ACC91F-D354-8C19-CC62-5EBE3AD4DB7D}"/>
              </a:ext>
            </a:extLst>
          </p:cNvPr>
          <p:cNvSpPr txBox="1"/>
          <p:nvPr/>
        </p:nvSpPr>
        <p:spPr>
          <a:xfrm>
            <a:off x="527278" y="5879068"/>
            <a:ext cx="387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pperplate Gothic Bold" panose="020E0705020206020404" pitchFamily="34" charset="0"/>
              </a:rPr>
              <a:t>Thank y’all for your time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7464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397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Calisto MT</vt:lpstr>
      <vt:lpstr>Calisto MT (Headings)</vt:lpstr>
      <vt:lpstr>Copperplate Gothic Bold</vt:lpstr>
      <vt:lpstr>Wingdings</vt:lpstr>
      <vt:lpstr>Wingdings 2</vt:lpstr>
      <vt:lpstr>Office Theme</vt:lpstr>
      <vt:lpstr>Slate</vt:lpstr>
      <vt:lpstr>PowerPoint Presentation</vt:lpstr>
      <vt:lpstr>Approaches to the perception of difficulty:</vt:lpstr>
      <vt:lpstr>Featureful</vt:lpstr>
      <vt:lpstr>Let the games begin!</vt:lpstr>
      <vt:lpstr>A few of the Anomalies/complexities we  faced &amp; overcame:</vt:lpstr>
      <vt:lpstr>Abstractions:</vt:lpstr>
      <vt:lpstr>Some secondary yet profound facts: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Hrithik Chugh</dc:creator>
  <cp:lastModifiedBy>Hrithik Chugh</cp:lastModifiedBy>
  <cp:revision>16</cp:revision>
  <dcterms:created xsi:type="dcterms:W3CDTF">2022-08-13T18:02:06Z</dcterms:created>
  <dcterms:modified xsi:type="dcterms:W3CDTF">2022-09-06T11:24:26Z</dcterms:modified>
</cp:coreProperties>
</file>