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B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8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0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00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63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8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8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2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23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2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9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61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1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3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3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92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68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530CA5-F42A-4C5A-A27E-41A39ED445D5}" type="datetimeFigureOut">
              <a:rPr lang="en-IN" smtClean="0"/>
              <a:t>Tue, 6 Sep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2752E2-43FD-4B2E-96CE-267BE70D59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28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C2E7048-C0DC-1686-3C23-42657709B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3920"/>
            <a:ext cx="12192000" cy="2286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5C5FF30-CEC3-FEDA-E25C-293E3B432702}"/>
              </a:ext>
            </a:extLst>
          </p:cNvPr>
          <p:cNvSpPr/>
          <p:nvPr/>
        </p:nvSpPr>
        <p:spPr>
          <a:xfrm>
            <a:off x="773639" y="5559541"/>
            <a:ext cx="2130641" cy="54526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64A1BC-D029-D1D7-D0EC-343DBC98477C}"/>
              </a:ext>
            </a:extLst>
          </p:cNvPr>
          <p:cNvSpPr/>
          <p:nvPr/>
        </p:nvSpPr>
        <p:spPr>
          <a:xfrm>
            <a:off x="1524000" y="4962618"/>
            <a:ext cx="629920" cy="17590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FB37CC4-4736-DC1F-EAB1-354317AE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07" y="5034412"/>
            <a:ext cx="4069433" cy="15774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7D2EC017-A841-5DDE-A223-3427BF485559}"/>
              </a:ext>
            </a:extLst>
          </p:cNvPr>
          <p:cNvSpPr/>
          <p:nvPr/>
        </p:nvSpPr>
        <p:spPr>
          <a:xfrm>
            <a:off x="9749223" y="4884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637006E-3EB3-5D2E-A378-D7009648D5BF}"/>
              </a:ext>
            </a:extLst>
          </p:cNvPr>
          <p:cNvSpPr/>
          <p:nvPr/>
        </p:nvSpPr>
        <p:spPr>
          <a:xfrm>
            <a:off x="10445886" y="5519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AB6D8C-2BB0-986F-DE0C-0BFB32D5F054}"/>
              </a:ext>
            </a:extLst>
          </p:cNvPr>
          <p:cNvSpPr/>
          <p:nvPr/>
        </p:nvSpPr>
        <p:spPr>
          <a:xfrm>
            <a:off x="9749223" y="6125954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9B7729-0E52-59E7-DA0D-240314529834}"/>
              </a:ext>
            </a:extLst>
          </p:cNvPr>
          <p:cNvSpPr/>
          <p:nvPr/>
        </p:nvSpPr>
        <p:spPr>
          <a:xfrm>
            <a:off x="9052560" y="5519820"/>
            <a:ext cx="629920" cy="624708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43D0-B85F-463A-945E-64F52A96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9" y="485338"/>
            <a:ext cx="11152621" cy="3685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C5F442-B7D4-349E-963E-BA86B4C73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" y="733913"/>
            <a:ext cx="1120237" cy="1066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7F5909-08F1-F9E0-0801-48D8DFDC6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685" y="749521"/>
            <a:ext cx="1120237" cy="106689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3463C50-1623-61B7-69E1-241D005EC05D}"/>
              </a:ext>
            </a:extLst>
          </p:cNvPr>
          <p:cNvSpPr txBox="1">
            <a:spLocks/>
          </p:cNvSpPr>
          <p:nvPr/>
        </p:nvSpPr>
        <p:spPr>
          <a:xfrm>
            <a:off x="2709545" y="713472"/>
            <a:ext cx="6772910" cy="858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effectLst/>
              </a:rPr>
              <a:t>OOP Project Report</a:t>
            </a:r>
            <a:endParaRPr lang="en-IN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145DA-8CD7-6BA0-5907-EC3F1EA0EDD3}"/>
              </a:ext>
            </a:extLst>
          </p:cNvPr>
          <p:cNvSpPr txBox="1"/>
          <p:nvPr/>
        </p:nvSpPr>
        <p:spPr>
          <a:xfrm>
            <a:off x="5715346" y="2327874"/>
            <a:ext cx="62312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alisto MT (Headings)"/>
                <a:cs typeface="Calibri" panose="020F0502020204030204" pitchFamily="34" charset="0"/>
              </a:rPr>
              <a:t>GUI-Based</a:t>
            </a:r>
          </a:p>
          <a:p>
            <a:r>
              <a:rPr lang="en-US" sz="5000" dirty="0">
                <a:latin typeface="Calisto MT (Headings)"/>
                <a:cs typeface="Calibri" panose="020F0502020204030204" pitchFamily="34" charset="0"/>
              </a:rPr>
              <a:t>Brick-Breaker Game</a:t>
            </a:r>
            <a:endParaRPr lang="en-IN" sz="5000" dirty="0">
              <a:latin typeface="Calisto MT (Headings)"/>
              <a:cs typeface="Calibri" panose="020F0502020204030204" pitchFamily="34" charset="0"/>
            </a:endParaRPr>
          </a:p>
          <a:p>
            <a:endParaRPr lang="en-IN" sz="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A7F2BC-E0B6-5BED-B9BB-6F6986484E23}"/>
              </a:ext>
            </a:extLst>
          </p:cNvPr>
          <p:cNvSpPr txBox="1"/>
          <p:nvPr/>
        </p:nvSpPr>
        <p:spPr>
          <a:xfrm>
            <a:off x="930824" y="3529610"/>
            <a:ext cx="60945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500" dirty="0">
                <a:latin typeface="Calisto MT (Headings)"/>
              </a:rPr>
              <a:t>Hrithik Chugh</a:t>
            </a:r>
            <a:endParaRPr lang="en-IN" sz="1500" dirty="0">
              <a:latin typeface="Calisto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391264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EB82-D7A4-9099-6374-503BD924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85" y="407016"/>
            <a:ext cx="11690430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and not how, the proposed game</a:t>
            </a:r>
            <a:br>
              <a:rPr lang="en-US" dirty="0"/>
            </a:br>
            <a:r>
              <a:rPr lang="en-US" dirty="0"/>
              <a:t>(</a:t>
            </a:r>
            <a:r>
              <a:rPr lang="en-US" sz="40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sto MT" panose="02040603050505030304" pitchFamily="18" charset="0"/>
                <a:ea typeface="+mj-ea"/>
                <a:cs typeface="Trebuchet MS" panose="020B0603020202020204" pitchFamily="34" charset="0"/>
              </a:rPr>
              <a:t>as would be seen by the user</a:t>
            </a:r>
            <a:r>
              <a:rPr lang="en-US" dirty="0"/>
              <a:t>):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CD0E4-6ABC-3F3B-479B-389BCEEF02C4}"/>
              </a:ext>
            </a:extLst>
          </p:cNvPr>
          <p:cNvSpPr txBox="1"/>
          <p:nvPr/>
        </p:nvSpPr>
        <p:spPr>
          <a:xfrm>
            <a:off x="479132" y="2135635"/>
            <a:ext cx="6384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Layout (Window components):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ball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Score board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A176E-D7D2-A7A3-C327-CAB589F14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0" y="2135635"/>
            <a:ext cx="4195091" cy="4027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10A9F-A5A9-1F82-3B01-F3EDC09B1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538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3949D-8073-D20B-70D5-2956893F7FF0}"/>
              </a:ext>
            </a:extLst>
          </p:cNvPr>
          <p:cNvSpPr txBox="1"/>
          <p:nvPr/>
        </p:nvSpPr>
        <p:spPr>
          <a:xfrm>
            <a:off x="406936" y="162419"/>
            <a:ext cx="6919734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Gameplay properties                                         	    (</a:t>
            </a:r>
            <a:r>
              <a:rPr lang="en-US" sz="3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functionalities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proposed):</a:t>
            </a:r>
          </a:p>
          <a:p>
            <a:pPr marL="285750" indent="-285750">
              <a:buBlip>
                <a:blip r:embed="rId2"/>
              </a:buBlip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 movement: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 physical 2D motion.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&amp; rebound: 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Collision, rebound &amp; Destruction: 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&amp;  	Score++.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Specials: Random destructions cause: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Rotation of the gameplay area (Eq. of Circle). 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[Unique]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Speed change.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Size change.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Fire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(destruction of the peripheral </a:t>
            </a:r>
            <a:r>
              <a:rPr lang="en-US" dirty="0">
                <a:solidFill>
                  <a:srgbClr val="0B0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Pass-through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Multiple 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Left-Right 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direction interchange.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DAD964-7589-66CD-E05A-08447645E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70" y="1598857"/>
            <a:ext cx="4239780" cy="4070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CF680-3945-ED84-9C63-FE158306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385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1B58-5489-03AA-0D11-97FA6537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Domain specific &amp; Developmental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complexities</a:t>
            </a:r>
            <a:r>
              <a:rPr lang="en-US" dirty="0"/>
              <a:t> gained due to the proposed </a:t>
            </a:r>
            <a:r>
              <a:rPr lang="en-US" dirty="0">
                <a:solidFill>
                  <a:srgbClr val="00B0F0"/>
                </a:solidFill>
              </a:rPr>
              <a:t>functionalities and inherent game characteristics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8649-66DB-27B0-6C74-AA4AEB19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42049"/>
            <a:ext cx="10353762" cy="4058751"/>
          </a:xfrm>
        </p:spPr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2500" dirty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GUI using AWT &amp; Swing and other advanced  		 	     	  concepts:</a:t>
            </a:r>
          </a:p>
          <a:p>
            <a:pPr marL="450000" lvl="1" indent="0">
              <a:buSzPct val="100000"/>
              <a:buNone/>
            </a:pPr>
            <a:endParaRPr lang="en-US" sz="2000" dirty="0">
              <a:solidFill>
                <a:srgbClr val="00B0F0"/>
              </a:solidFill>
            </a:endParaRPr>
          </a:p>
          <a:p>
            <a:pPr lvl="1">
              <a:buSzPct val="100000"/>
            </a:pPr>
            <a:r>
              <a:rPr lang="en-US" sz="2000" dirty="0">
                <a:solidFill>
                  <a:srgbClr val="00B0F0"/>
                </a:solidFill>
              </a:rPr>
              <a:t>  Features (especially gameplay area rotation): </a:t>
            </a:r>
            <a:r>
              <a:rPr lang="en-US" sz="2000" dirty="0">
                <a:solidFill>
                  <a:srgbClr val="92D050"/>
                </a:solidFill>
              </a:rPr>
              <a:t>Eq. of Circle.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</a:p>
          <a:p>
            <a:pPr lvl="1">
              <a:buSzPct val="100000"/>
            </a:pPr>
            <a:r>
              <a:rPr lang="en-US" sz="2000" dirty="0">
                <a:solidFill>
                  <a:srgbClr val="00B0F0"/>
                </a:solidFill>
              </a:rPr>
              <a:t>  Gameplay area: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Container – JFrame &amp; component container – JPanel.</a:t>
            </a:r>
          </a:p>
          <a:p>
            <a:pPr lvl="1">
              <a:buSzPct val="100000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F0"/>
                </a:solidFill>
              </a:rPr>
              <a:t>Rendering figures &amp; their placement: </a:t>
            </a:r>
            <a:r>
              <a:rPr lang="en-US" sz="2000" dirty="0">
                <a:solidFill>
                  <a:srgbClr val="92D050"/>
                </a:solidFill>
              </a:rPr>
              <a:t>The Graphics API.</a:t>
            </a:r>
          </a:p>
          <a:p>
            <a:pPr lvl="1">
              <a:buSzPct val="100000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F0"/>
                </a:solidFill>
              </a:rPr>
              <a:t>Bar &amp; Ball movement: </a:t>
            </a:r>
            <a:r>
              <a:rPr lang="en-US" sz="2000" dirty="0">
                <a:solidFill>
                  <a:srgbClr val="92D050"/>
                </a:solidFill>
              </a:rPr>
              <a:t>Event Handling – Event classes &amp; Listener interfaces.</a:t>
            </a:r>
          </a:p>
          <a:p>
            <a:pPr lvl="1">
              <a:buSzPct val="100000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F0"/>
                </a:solidFill>
              </a:rPr>
              <a:t>Detecting collisions: </a:t>
            </a:r>
            <a:r>
              <a:rPr lang="en-US" sz="2000" dirty="0">
                <a:solidFill>
                  <a:srgbClr val="92D050"/>
                </a:solidFill>
              </a:rPr>
              <a:t>Rectangle Class. </a:t>
            </a:r>
          </a:p>
          <a:p>
            <a:pPr lvl="1">
              <a:buSzPct val="100000"/>
            </a:pPr>
            <a:r>
              <a:rPr lang="en-US" sz="2000" dirty="0">
                <a:solidFill>
                  <a:srgbClr val="00B0F0"/>
                </a:solidFill>
              </a:rPr>
              <a:t>  Game frames: </a:t>
            </a:r>
            <a:r>
              <a:rPr lang="en-US" sz="2000" dirty="0">
                <a:solidFill>
                  <a:srgbClr val="92D050"/>
                </a:solidFill>
              </a:rPr>
              <a:t>Swing Timer Class.</a:t>
            </a:r>
          </a:p>
          <a:p>
            <a:pPr lvl="1">
              <a:buSzPct val="100000"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8115-31A7-C518-C543-9B953CCEE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E09-F0E4-A922-8C6D-EFEEF969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7" y="348292"/>
            <a:ext cx="10406246" cy="970450"/>
          </a:xfrm>
        </p:spPr>
        <p:txBody>
          <a:bodyPr>
            <a:normAutofit/>
          </a:bodyPr>
          <a:lstStyle/>
          <a:p>
            <a:r>
              <a:rPr lang="en-US" dirty="0"/>
              <a:t>Software Engineering Model used: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9101-095E-DD15-CFE9-FA107EBB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49" y="1966783"/>
            <a:ext cx="10278924" cy="4058751"/>
          </a:xfrm>
        </p:spPr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3000" dirty="0"/>
              <a:t>  </a:t>
            </a:r>
            <a:r>
              <a:rPr lang="en-US" sz="3200" dirty="0">
                <a:solidFill>
                  <a:schemeClr val="tx1"/>
                </a:solidFill>
              </a:rPr>
              <a:t>Prototype Model: </a:t>
            </a:r>
          </a:p>
          <a:p>
            <a:pPr marL="36900" indent="0">
              <a:buNone/>
            </a:pPr>
            <a:r>
              <a:rPr lang="en-US" sz="3000" dirty="0"/>
              <a:t>        </a:t>
            </a:r>
            <a:r>
              <a:rPr lang="en-US" sz="3000" dirty="0">
                <a:solidFill>
                  <a:schemeClr val="tx1"/>
                </a:solidFill>
              </a:rPr>
              <a:t>According to the scale of our project.</a:t>
            </a:r>
          </a:p>
          <a:p>
            <a:endParaRPr lang="en-US" sz="3000" dirty="0">
              <a:solidFill>
                <a:schemeClr val="tx1"/>
              </a:solidFill>
            </a:endParaRPr>
          </a:p>
          <a:p>
            <a:endParaRPr lang="en-IN" sz="30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3A15836-11E9-AEED-5D0D-4E631485D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3" y="3556320"/>
            <a:ext cx="10869233" cy="2681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42EF4-AFF3-7492-E2BA-7980F355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966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6707-6C22-2411-518A-EA953135E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86080"/>
            <a:ext cx="10353762" cy="970450"/>
          </a:xfrm>
        </p:spPr>
        <p:txBody>
          <a:bodyPr/>
          <a:lstStyle/>
          <a:p>
            <a:r>
              <a:rPr lang="en-US" dirty="0"/>
              <a:t>Java Database Connectivity (JDBC)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34C9-4409-9CEE-1C04-A79E23D0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638125" cy="4810591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3200" dirty="0">
                <a:latin typeface="+mj-lt"/>
              </a:rPr>
              <a:t>  Stores: </a:t>
            </a:r>
          </a:p>
          <a:p>
            <a:pPr lvl="1">
              <a:buSzPct val="100000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FFFF00"/>
                </a:solidFill>
                <a:latin typeface="+mj-lt"/>
              </a:rPr>
              <a:t>Username &amp; Score.</a:t>
            </a:r>
          </a:p>
          <a:p>
            <a:pPr marL="36900" indent="0">
              <a:buSzPct val="100000"/>
              <a:buNone/>
            </a:pPr>
            <a:endParaRPr lang="en-US" sz="1800" dirty="0">
              <a:latin typeface="+mj-lt"/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 sz="3200" dirty="0">
                <a:latin typeface="+mj-lt"/>
              </a:rPr>
              <a:t>  </a:t>
            </a:r>
            <a:r>
              <a:rPr lang="en-IN" sz="3200" dirty="0">
                <a:latin typeface="+mj-lt"/>
              </a:rPr>
              <a:t>Steps to work with JDBC:</a:t>
            </a:r>
          </a:p>
          <a:p>
            <a:pPr lvl="1">
              <a:buSzPct val="100000"/>
            </a:pPr>
            <a:r>
              <a:rPr lang="en-IN" sz="2200" dirty="0">
                <a:latin typeface="+mj-lt"/>
              </a:rPr>
              <a:t>  </a:t>
            </a:r>
            <a:r>
              <a:rPr lang="en-IN" sz="2200" dirty="0">
                <a:solidFill>
                  <a:srgbClr val="00FF00"/>
                </a:solidFill>
                <a:latin typeface="+mj-lt"/>
              </a:rPr>
              <a:t>Import packages:</a:t>
            </a:r>
          </a:p>
          <a:p>
            <a:pPr marL="36900" indent="0">
              <a:buNone/>
            </a:pPr>
            <a:r>
              <a:rPr lang="en-IN" sz="2200" b="0" dirty="0">
                <a:solidFill>
                  <a:srgbClr val="569CD6"/>
                </a:solidFill>
                <a:effectLst/>
                <a:latin typeface="+mj-lt"/>
              </a:rPr>
              <a:t>		</a:t>
            </a:r>
            <a:r>
              <a:rPr lang="fr-FR" sz="2200" b="0" dirty="0">
                <a:solidFill>
                  <a:srgbClr val="569CD6"/>
                </a:solidFill>
                <a:effectLst/>
                <a:latin typeface="+mj-lt"/>
              </a:rPr>
              <a:t>import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fr-FR" sz="2200" b="0" dirty="0">
                <a:solidFill>
                  <a:srgbClr val="4EC9B0"/>
                </a:solidFill>
                <a:effectLst/>
                <a:latin typeface="+mj-lt"/>
              </a:rPr>
              <a:t>java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sz="2200" b="0" dirty="0">
                <a:solidFill>
                  <a:srgbClr val="4EC9B0"/>
                </a:solidFill>
                <a:effectLst/>
                <a:latin typeface="+mj-lt"/>
              </a:rPr>
              <a:t>sql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pPr marL="36900" indent="0">
              <a:buNone/>
            </a:pPr>
            <a:r>
              <a:rPr lang="fr-FR" sz="2200" b="0" dirty="0">
                <a:solidFill>
                  <a:srgbClr val="569CD6"/>
                </a:solidFill>
                <a:effectLst/>
                <a:latin typeface="+mj-lt"/>
              </a:rPr>
              <a:t>		import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 </a:t>
            </a:r>
            <a:r>
              <a:rPr lang="fr-FR" sz="2200" b="0" dirty="0">
                <a:solidFill>
                  <a:srgbClr val="4EC9B0"/>
                </a:solidFill>
                <a:effectLst/>
                <a:latin typeface="+mj-lt"/>
              </a:rPr>
              <a:t>javax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.</a:t>
            </a:r>
            <a:r>
              <a:rPr lang="fr-FR" sz="2200" b="0" dirty="0">
                <a:solidFill>
                  <a:srgbClr val="4EC9B0"/>
                </a:solidFill>
                <a:effectLst/>
                <a:latin typeface="+mj-lt"/>
              </a:rPr>
              <a:t>sql</a:t>
            </a: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;</a:t>
            </a:r>
          </a:p>
          <a:p>
            <a:pPr lvl="1">
              <a:buSzPct val="100000"/>
            </a:pPr>
            <a:r>
              <a:rPr lang="fr-FR" sz="2200" b="0" dirty="0">
                <a:solidFill>
                  <a:srgbClr val="D4D4D4"/>
                </a:solidFill>
                <a:effectLst/>
                <a:latin typeface="+mj-lt"/>
              </a:rPr>
              <a:t>  </a:t>
            </a:r>
            <a:r>
              <a:rPr lang="fr-FR" sz="2200" b="0" dirty="0">
                <a:solidFill>
                  <a:srgbClr val="00FF00"/>
                </a:solidFill>
                <a:effectLst/>
                <a:latin typeface="+mj-lt"/>
              </a:rPr>
              <a:t>Loading &amp; registering Drivers.</a:t>
            </a:r>
            <a:endParaRPr lang="fr-FR" sz="2200" b="0" dirty="0">
              <a:solidFill>
                <a:srgbClr val="FFFF00"/>
              </a:solidFill>
              <a:effectLst/>
              <a:latin typeface="+mj-lt"/>
            </a:endParaRPr>
          </a:p>
          <a:p>
            <a:pPr lvl="1">
              <a:buSzPct val="100000"/>
            </a:pPr>
            <a:r>
              <a:rPr lang="fr-FR" sz="2200" dirty="0">
                <a:solidFill>
                  <a:srgbClr val="D4D4D4"/>
                </a:solidFill>
                <a:effectLst/>
                <a:latin typeface="+mj-lt"/>
              </a:rPr>
              <a:t>  </a:t>
            </a:r>
            <a:r>
              <a:rPr lang="fr-FR" sz="2200" dirty="0">
                <a:solidFill>
                  <a:srgbClr val="00FF00"/>
                </a:solidFill>
                <a:effectLst/>
                <a:latin typeface="+mj-lt"/>
              </a:rPr>
              <a:t>Connection establishment.</a:t>
            </a:r>
          </a:p>
          <a:p>
            <a:pPr lvl="1">
              <a:buSzPct val="100000"/>
            </a:pPr>
            <a:r>
              <a:rPr lang="fr-FR" sz="2200" b="0" dirty="0">
                <a:solidFill>
                  <a:srgbClr val="FFFF00"/>
                </a:solidFill>
                <a:effectLst/>
                <a:latin typeface="+mj-lt"/>
              </a:rPr>
              <a:t>  </a:t>
            </a:r>
            <a:r>
              <a:rPr lang="fr-FR" sz="2200" b="0" dirty="0">
                <a:solidFill>
                  <a:srgbClr val="00FF00"/>
                </a:solidFill>
                <a:effectLst/>
                <a:latin typeface="+mj-lt"/>
              </a:rPr>
              <a:t>DDL, DML &amp; DQL commands.</a:t>
            </a:r>
          </a:p>
          <a:p>
            <a:pPr lvl="1">
              <a:buSzPct val="100000"/>
            </a:pPr>
            <a:r>
              <a:rPr lang="fr-FR" sz="2200" dirty="0">
                <a:solidFill>
                  <a:srgbClr val="FFFF00"/>
                </a:solidFill>
                <a:effectLst/>
                <a:latin typeface="+mj-lt"/>
              </a:rPr>
              <a:t>  </a:t>
            </a:r>
            <a:r>
              <a:rPr lang="fr-FR" sz="2200" dirty="0">
                <a:solidFill>
                  <a:srgbClr val="00FF00"/>
                </a:solidFill>
                <a:effectLst/>
                <a:latin typeface="+mj-lt"/>
              </a:rPr>
              <a:t>Closing connections.</a:t>
            </a:r>
            <a:endParaRPr lang="fr-FR" sz="2200" b="0" dirty="0">
              <a:solidFill>
                <a:srgbClr val="00FF00"/>
              </a:solidFill>
              <a:effectLst/>
              <a:latin typeface="+mj-lt"/>
            </a:endParaRPr>
          </a:p>
          <a:p>
            <a:pPr marL="36900" indent="0">
              <a:buSzPct val="100000"/>
              <a:buNone/>
            </a:pPr>
            <a:endParaRPr lang="en-IN" sz="1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2C6C7-879D-B3BC-08A0-08A4993F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27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0029-006C-7049-FF58-D4CB2B42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40"/>
            <a:ext cx="10353762" cy="970450"/>
          </a:xfrm>
        </p:spPr>
        <p:txBody>
          <a:bodyPr/>
          <a:lstStyle/>
          <a:p>
            <a:r>
              <a:rPr lang="en-US" dirty="0"/>
              <a:t>Other </a:t>
            </a:r>
            <a:r>
              <a:rPr lang="en-US" dirty="0">
                <a:solidFill>
                  <a:srgbClr val="FFC000"/>
                </a:solidFill>
              </a:rPr>
              <a:t>constructs &amp; concepts</a:t>
            </a:r>
            <a:r>
              <a:rPr lang="en-US" dirty="0"/>
              <a:t>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094C-AF22-DE88-6FE5-287304A8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6849"/>
            <a:ext cx="10353762" cy="5086095"/>
          </a:xfrm>
        </p:spPr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3000" dirty="0">
                <a:latin typeface="Calisto MT (body)"/>
              </a:rPr>
              <a:t>   </a:t>
            </a:r>
            <a:r>
              <a:rPr lang="en-US" sz="3000" dirty="0">
                <a:solidFill>
                  <a:schemeClr val="tx1"/>
                </a:solidFill>
                <a:latin typeface="Calisto MT (body)"/>
              </a:rPr>
              <a:t>Basic: 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alisto MT (body)"/>
              </a:rPr>
              <a:t>Importing built-in GUI Libraries/APIs.</a:t>
            </a:r>
          </a:p>
          <a:p>
            <a:pPr marL="450000" lvl="1" indent="0">
              <a:buNone/>
            </a:pPr>
            <a:r>
              <a:rPr lang="en-IN" sz="1800" b="0" dirty="0">
                <a:solidFill>
                  <a:srgbClr val="569CD6"/>
                </a:solidFill>
                <a:effectLst/>
                <a:latin typeface="Calisto MT (body)"/>
              </a:rPr>
              <a:t>		import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alisto MT (body)"/>
              </a:rPr>
              <a:t>javax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.</a:t>
            </a:r>
            <a:r>
              <a:rPr lang="en-IN" sz="1800" b="0" dirty="0">
                <a:solidFill>
                  <a:srgbClr val="4EC9B0"/>
                </a:solidFill>
                <a:effectLst/>
                <a:latin typeface="Calisto MT (body)"/>
              </a:rPr>
              <a:t>swing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.*;</a:t>
            </a:r>
            <a:b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</a:b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		</a:t>
            </a:r>
            <a:r>
              <a:rPr lang="en-IN" sz="1800" b="0" dirty="0">
                <a:solidFill>
                  <a:srgbClr val="569CD6"/>
                </a:solidFill>
                <a:effectLst/>
                <a:latin typeface="Calisto MT (body)"/>
              </a:rPr>
              <a:t>import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 </a:t>
            </a:r>
            <a:r>
              <a:rPr lang="en-IN" sz="1800" b="0" dirty="0">
                <a:solidFill>
                  <a:srgbClr val="4EC9B0"/>
                </a:solidFill>
                <a:effectLst/>
                <a:latin typeface="Calisto MT (body)"/>
              </a:rPr>
              <a:t>java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.</a:t>
            </a:r>
            <a:r>
              <a:rPr lang="en-IN" sz="1800" b="0" dirty="0">
                <a:solidFill>
                  <a:srgbClr val="4EC9B0"/>
                </a:solidFill>
                <a:effectLst/>
                <a:latin typeface="Calisto MT (body)"/>
              </a:rPr>
              <a:t>awt</a:t>
            </a:r>
            <a:r>
              <a:rPr lang="en-IN" sz="1800" b="0" dirty="0">
                <a:solidFill>
                  <a:srgbClr val="D4D4D4"/>
                </a:solidFill>
                <a:effectLst/>
                <a:latin typeface="Calisto MT (body)"/>
              </a:rPr>
              <a:t>.*;</a:t>
            </a:r>
            <a:endParaRPr lang="en-US" sz="1800" dirty="0">
              <a:latin typeface="Calisto MT (body)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Calisto MT (body)"/>
              </a:rPr>
              <a:t>Iterative control statements.</a:t>
            </a:r>
            <a:endParaRPr lang="en-US" dirty="0">
              <a:solidFill>
                <a:srgbClr val="FF0000"/>
              </a:solidFill>
              <a:latin typeface="Calisto MT (body)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Calisto MT (body)"/>
              </a:rPr>
              <a:t>Decision control statements.</a:t>
            </a:r>
            <a:endParaRPr lang="en-US" dirty="0">
              <a:solidFill>
                <a:srgbClr val="FF0000"/>
              </a:solidFill>
              <a:latin typeface="Calisto MT (body)"/>
            </a:endParaRPr>
          </a:p>
          <a:p>
            <a:pPr lvl="1"/>
            <a:r>
              <a:rPr lang="en-US" dirty="0">
                <a:solidFill>
                  <a:srgbClr val="FFC000"/>
                </a:solidFill>
                <a:latin typeface="Calisto MT (body)"/>
              </a:rPr>
              <a:t>Exception Handling.</a:t>
            </a:r>
            <a:endParaRPr lang="en-US" dirty="0">
              <a:solidFill>
                <a:srgbClr val="FF0000"/>
              </a:solidFill>
              <a:latin typeface="Calisto MT (body)"/>
            </a:endParaRPr>
          </a:p>
          <a:p>
            <a:pPr marL="450000" lvl="1" indent="0">
              <a:buNone/>
            </a:pPr>
            <a:endParaRPr lang="en-US" dirty="0">
              <a:solidFill>
                <a:srgbClr val="FF0000"/>
              </a:solidFill>
              <a:latin typeface="Calisto MT (body)"/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 sz="3200" dirty="0">
                <a:solidFill>
                  <a:schemeClr val="tx1"/>
                </a:solidFill>
                <a:latin typeface="Calisto MT (body)"/>
                <a:cs typeface="Arial" panose="020B0604020202020204" pitchFamily="34" charset="0"/>
              </a:rPr>
              <a:t>  OOP related: </a:t>
            </a:r>
            <a:endParaRPr lang="en-IN" sz="3200" dirty="0">
              <a:solidFill>
                <a:schemeClr val="tx1"/>
              </a:solidFill>
              <a:latin typeface="Calisto MT (body)"/>
            </a:endParaRPr>
          </a:p>
          <a:p>
            <a:pPr lvl="1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FFC000"/>
                </a:solidFill>
                <a:effectLst/>
                <a:latin typeface="Calisto MT (body)"/>
                <a:cs typeface="Arial" panose="020B0604020202020204" pitchFamily="34" charset="0"/>
              </a:rPr>
              <a:t>Classes &amp; Objects: 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Calisto MT (body)"/>
                <a:cs typeface="Arial" panose="020B0604020202020204" pitchFamily="34" charset="0"/>
              </a:rPr>
              <a:t>Provides Encapsulation.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FFC000"/>
                </a:solidFill>
                <a:effectLst/>
                <a:latin typeface="Calisto MT (body)"/>
                <a:cs typeface="Arial" panose="020B0604020202020204" pitchFamily="34" charset="0"/>
              </a:rPr>
              <a:t>Inheritance: 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Calisto MT (body)"/>
                <a:cs typeface="Arial" panose="020B0604020202020204" pitchFamily="34" charset="0"/>
              </a:rPr>
              <a:t>Provides Hierarchical Structure.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FFC000"/>
                </a:solidFill>
                <a:effectLst/>
                <a:latin typeface="Calisto MT (body)"/>
                <a:cs typeface="Arial" panose="020B0604020202020204" pitchFamily="34" charset="0"/>
              </a:rPr>
              <a:t>Interface: 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Calisto MT (body)"/>
                <a:cs typeface="Arial" panose="020B0604020202020204" pitchFamily="34" charset="0"/>
              </a:rPr>
              <a:t>Provides Abstraction.</a:t>
            </a:r>
          </a:p>
          <a:p>
            <a:pPr lvl="1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0" i="0" u="none" strike="noStrike" dirty="0">
                <a:solidFill>
                  <a:srgbClr val="FFC000"/>
                </a:solidFill>
                <a:effectLst/>
                <a:latin typeface="Calisto MT (body)"/>
                <a:cs typeface="Arial" panose="020B0604020202020204" pitchFamily="34" charset="0"/>
              </a:rPr>
              <a:t>Methods: </a:t>
            </a:r>
            <a:r>
              <a:rPr lang="en-IN" b="0" i="0" u="none" strike="noStrike" dirty="0">
                <a:solidFill>
                  <a:srgbClr val="FF0000"/>
                </a:solidFill>
                <a:effectLst/>
                <a:latin typeface="Calisto MT (body)"/>
                <a:cs typeface="Arial" panose="020B0604020202020204" pitchFamily="34" charset="0"/>
              </a:rPr>
              <a:t>Provides Modularity.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</a:pPr>
            <a:endParaRPr lang="en-IN" sz="1600" b="0" i="0" u="none" strike="noStrike" dirty="0">
              <a:solidFill>
                <a:schemeClr val="tx1"/>
              </a:solidFill>
              <a:effectLst/>
              <a:latin typeface="Calisto MT (body)"/>
              <a:cs typeface="Arial" panose="020B060402020202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3E1720-08A9-59E7-4AA4-CAB9A4625C43}"/>
              </a:ext>
            </a:extLst>
          </p:cNvPr>
          <p:cNvSpPr/>
          <p:nvPr/>
        </p:nvSpPr>
        <p:spPr>
          <a:xfrm>
            <a:off x="6016992" y="5019038"/>
            <a:ext cx="698768" cy="11686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4B127-B668-55B7-86C5-D390C094947A}"/>
              </a:ext>
            </a:extLst>
          </p:cNvPr>
          <p:cNvSpPr txBox="1"/>
          <p:nvPr/>
        </p:nvSpPr>
        <p:spPr>
          <a:xfrm>
            <a:off x="6804537" y="5280220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Major elements</a:t>
            </a:r>
          </a:p>
          <a:p>
            <a:r>
              <a:rPr lang="en-US" dirty="0"/>
              <a:t>of OOP Model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84F50-362A-CDF4-DEC3-E746FB25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936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9597-0A0B-08D5-0842-A2F240279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8543"/>
            <a:ext cx="10353762" cy="970450"/>
          </a:xfrm>
        </p:spPr>
        <p:txBody>
          <a:bodyPr/>
          <a:lstStyle/>
          <a:p>
            <a:r>
              <a:rPr lang="en-US" dirty="0"/>
              <a:t>Abstractions identified: </a:t>
            </a:r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D26E074-E1B1-76B2-EB84-81DC73D1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3223155"/>
            <a:ext cx="4381880" cy="236240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5AA87A-B818-5961-CECA-D23DFFEB2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0" y="3223155"/>
            <a:ext cx="4381880" cy="23624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78ABD32-CB36-AFD8-3B3F-7C257013654E}"/>
              </a:ext>
            </a:extLst>
          </p:cNvPr>
          <p:cNvSpPr txBox="1"/>
          <p:nvPr/>
        </p:nvSpPr>
        <p:spPr>
          <a:xfrm>
            <a:off x="2496149" y="3223154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MapGenerator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8C1238-A0C7-8BA1-DD30-E1D749F7035A}"/>
              </a:ext>
            </a:extLst>
          </p:cNvPr>
          <p:cNvSpPr txBox="1"/>
          <p:nvPr/>
        </p:nvSpPr>
        <p:spPr>
          <a:xfrm>
            <a:off x="1154259" y="389447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Brick Dimensions</a:t>
            </a:r>
          </a:p>
          <a:p>
            <a:r>
              <a:rPr lang="en-US" b="1" dirty="0">
                <a:solidFill>
                  <a:srgbClr val="FF0000"/>
                </a:solidFill>
              </a:rPr>
              <a:t>Map Dimensions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D4A81-405C-C43D-AD17-96CC66836760}"/>
              </a:ext>
            </a:extLst>
          </p:cNvPr>
          <p:cNvSpPr txBox="1"/>
          <p:nvPr/>
        </p:nvSpPr>
        <p:spPr>
          <a:xfrm>
            <a:off x="1001859" y="4885620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Drawing/Generating the Bricks.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24AC11-3023-0E0E-3329-C749CE5477FD}"/>
              </a:ext>
            </a:extLst>
          </p:cNvPr>
          <p:cNvSpPr txBox="1"/>
          <p:nvPr/>
        </p:nvSpPr>
        <p:spPr>
          <a:xfrm>
            <a:off x="8117840" y="3223154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Gameplay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56FB80-E0C1-9F45-0D40-9337D2B21859}"/>
              </a:ext>
            </a:extLst>
          </p:cNvPr>
          <p:cNvSpPr txBox="1"/>
          <p:nvPr/>
        </p:nvSpPr>
        <p:spPr>
          <a:xfrm>
            <a:off x="6691458" y="4885620"/>
            <a:ext cx="4149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Handling key events for the bar.</a:t>
            </a:r>
          </a:p>
          <a:p>
            <a:r>
              <a:rPr lang="en-US" b="1" dirty="0">
                <a:solidFill>
                  <a:srgbClr val="FF0000"/>
                </a:solidFill>
              </a:rPr>
              <a:t>Handling ball movement &amp; collisions.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Gabd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CACECA-F49E-6DBE-9DB5-0F5CF9850065}"/>
              </a:ext>
            </a:extLst>
          </p:cNvPr>
          <p:cNvSpPr txBox="1"/>
          <p:nvPr/>
        </p:nvSpPr>
        <p:spPr>
          <a:xfrm>
            <a:off x="1154259" y="1824251"/>
            <a:ext cx="9591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According to the current stage in the whole engineering process.</a:t>
            </a:r>
            <a:endParaRPr lang="en-IN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BFE854-35D3-7D69-9AB8-045A1340CA87}"/>
              </a:ext>
            </a:extLst>
          </p:cNvPr>
          <p:cNvSpPr txBox="1"/>
          <p:nvPr/>
        </p:nvSpPr>
        <p:spPr>
          <a:xfrm>
            <a:off x="6596037" y="3909710"/>
            <a:ext cx="414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Ball, Bricks &amp; Bar Coordinate variables &amp; score variable.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C66CE79-B0EB-81DF-FCA1-F7656666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79" y="5541726"/>
            <a:ext cx="4381880" cy="6020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DCA60C0-719F-198C-325C-317EF67BB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342440" y="4454296"/>
            <a:ext cx="2517878" cy="5559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06C81D7-B0A1-3FD0-1394-595207D8C858}"/>
              </a:ext>
            </a:extLst>
          </p:cNvPr>
          <p:cNvSpPr txBox="1"/>
          <p:nvPr/>
        </p:nvSpPr>
        <p:spPr>
          <a:xfrm>
            <a:off x="6691458" y="5443818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Handling Game frames.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13B077-3283-60A3-C4A0-B2F0D34DA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5065" y="225836"/>
            <a:ext cx="578132" cy="5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57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DA7B-9A8D-CA0B-DBC5-024AD857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116" y="2895554"/>
            <a:ext cx="8917767" cy="106689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5000" dirty="0">
                <a:solidFill>
                  <a:schemeClr val="tx1"/>
                </a:solidFill>
                <a:latin typeface="Lucida Handwriting" panose="03010101010101010101" pitchFamily="66" charset="0"/>
              </a:rPr>
              <a:t>That’s all for now, folks.</a:t>
            </a:r>
            <a:endParaRPr lang="en-IN" sz="5000" dirty="0">
              <a:solidFill>
                <a:schemeClr val="tx1"/>
              </a:solidFill>
              <a:latin typeface="Lucida Handwriting" panose="03010101010101010101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6508D-DB35-804C-1C99-9C146A2B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7" y="5519737"/>
            <a:ext cx="1120237" cy="106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9845C-A45D-16A9-F7B1-6C16D00B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006" y="5519737"/>
            <a:ext cx="1120237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778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1979</TotalTime>
  <Words>458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Calisto MT</vt:lpstr>
      <vt:lpstr>Calisto MT (body)</vt:lpstr>
      <vt:lpstr>Calisto MT (Headings)</vt:lpstr>
      <vt:lpstr>Lucida Handwriting</vt:lpstr>
      <vt:lpstr>Wingdings</vt:lpstr>
      <vt:lpstr>Wingdings 2</vt:lpstr>
      <vt:lpstr>Slate</vt:lpstr>
      <vt:lpstr>PowerPoint Presentation</vt:lpstr>
      <vt:lpstr>What and not how, the proposed game (as would be seen by the user):</vt:lpstr>
      <vt:lpstr>PowerPoint Presentation</vt:lpstr>
      <vt:lpstr>Domain specific &amp; Developmental complexities gained due to the proposed functionalities and inherent game characteristics:</vt:lpstr>
      <vt:lpstr>Software Engineering Model used: </vt:lpstr>
      <vt:lpstr>Java Database Connectivity (JDBC)</vt:lpstr>
      <vt:lpstr>Other constructs &amp; concepts used:</vt:lpstr>
      <vt:lpstr>Abstractions identified: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Project Report</dc:title>
  <dc:creator>Hrithik Chugh</dc:creator>
  <cp:lastModifiedBy>Hrithik Chugh</cp:lastModifiedBy>
  <cp:revision>56</cp:revision>
  <dcterms:created xsi:type="dcterms:W3CDTF">2022-07-04T16:20:57Z</dcterms:created>
  <dcterms:modified xsi:type="dcterms:W3CDTF">2022-09-06T11:25:34Z</dcterms:modified>
</cp:coreProperties>
</file>