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3" r:id="rId6"/>
    <p:sldId id="264" r:id="rId7"/>
    <p:sldId id="265" r:id="rId8"/>
    <p:sldId id="260" r:id="rId9"/>
    <p:sldId id="262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21D2A-1F52-4E3F-8087-9761B6872F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932EA2-F9F4-4A78-8FDC-F511459AF04C}">
      <dgm:prSet/>
      <dgm:spPr/>
      <dgm:t>
        <a:bodyPr/>
        <a:lstStyle/>
        <a:p>
          <a:r>
            <a:rPr lang="en-US"/>
            <a:t>What are Passwords?</a:t>
          </a:r>
        </a:p>
      </dgm:t>
    </dgm:pt>
    <dgm:pt modelId="{F7FD31BB-7C59-475B-8AE0-B5B5DCD13895}" type="parTrans" cxnId="{E7105D4F-D1BB-42A7-BAB5-78A775B55D12}">
      <dgm:prSet/>
      <dgm:spPr/>
      <dgm:t>
        <a:bodyPr/>
        <a:lstStyle/>
        <a:p>
          <a:endParaRPr lang="en-US"/>
        </a:p>
      </dgm:t>
    </dgm:pt>
    <dgm:pt modelId="{E8141F1D-F979-462F-9DAF-554A85CE15D8}" type="sibTrans" cxnId="{E7105D4F-D1BB-42A7-BAB5-78A775B55D12}">
      <dgm:prSet/>
      <dgm:spPr/>
      <dgm:t>
        <a:bodyPr/>
        <a:lstStyle/>
        <a:p>
          <a:endParaRPr lang="en-US"/>
        </a:p>
      </dgm:t>
    </dgm:pt>
    <dgm:pt modelId="{36DC2DF1-D4C1-4830-9203-1DC279675821}">
      <dgm:prSet/>
      <dgm:spPr/>
      <dgm:t>
        <a:bodyPr/>
        <a:lstStyle/>
        <a:p>
          <a:r>
            <a:rPr lang="en-US"/>
            <a:t>What are Security Breaches &amp; Threats?</a:t>
          </a:r>
        </a:p>
      </dgm:t>
    </dgm:pt>
    <dgm:pt modelId="{E1F9B832-EE49-42B4-AD7A-687778D1291D}" type="parTrans" cxnId="{C48A4EAF-EFF6-4AFE-BD42-522F2E7E29ED}">
      <dgm:prSet/>
      <dgm:spPr/>
      <dgm:t>
        <a:bodyPr/>
        <a:lstStyle/>
        <a:p>
          <a:endParaRPr lang="en-US"/>
        </a:p>
      </dgm:t>
    </dgm:pt>
    <dgm:pt modelId="{D5CF4575-6E0B-479C-96E1-70D81D32B0B1}" type="sibTrans" cxnId="{C48A4EAF-EFF6-4AFE-BD42-522F2E7E29ED}">
      <dgm:prSet/>
      <dgm:spPr/>
      <dgm:t>
        <a:bodyPr/>
        <a:lstStyle/>
        <a:p>
          <a:endParaRPr lang="en-US"/>
        </a:p>
      </dgm:t>
    </dgm:pt>
    <dgm:pt modelId="{3E7CD310-453B-450C-B75B-30839C837B08}">
      <dgm:prSet/>
      <dgm:spPr/>
      <dgm:t>
        <a:bodyPr/>
        <a:lstStyle/>
        <a:p>
          <a:r>
            <a:rPr lang="en-US"/>
            <a:t>Types of Cyber Attacks </a:t>
          </a:r>
        </a:p>
      </dgm:t>
    </dgm:pt>
    <dgm:pt modelId="{0B4CB605-0609-4A1F-8810-C219680E850F}" type="parTrans" cxnId="{27E2C396-99B8-4C73-8FA7-001FA916EB2F}">
      <dgm:prSet/>
      <dgm:spPr/>
      <dgm:t>
        <a:bodyPr/>
        <a:lstStyle/>
        <a:p>
          <a:endParaRPr lang="en-US"/>
        </a:p>
      </dgm:t>
    </dgm:pt>
    <dgm:pt modelId="{E68674ED-0437-4343-BB85-B16D309012F5}" type="sibTrans" cxnId="{27E2C396-99B8-4C73-8FA7-001FA916EB2F}">
      <dgm:prSet/>
      <dgm:spPr/>
      <dgm:t>
        <a:bodyPr/>
        <a:lstStyle/>
        <a:p>
          <a:endParaRPr lang="en-US"/>
        </a:p>
      </dgm:t>
    </dgm:pt>
    <dgm:pt modelId="{562B07C6-ABF9-46BD-A6A9-B3AA3EC7C149}">
      <dgm:prSet/>
      <dgm:spPr/>
      <dgm:t>
        <a:bodyPr/>
        <a:lstStyle/>
        <a:p>
          <a:r>
            <a:rPr lang="en-US"/>
            <a:t>Phishing Scams</a:t>
          </a:r>
        </a:p>
      </dgm:t>
    </dgm:pt>
    <dgm:pt modelId="{D7C30723-D017-4FDA-A6C7-10FF5030E16E}" type="parTrans" cxnId="{C8209BE3-ACD0-40AE-809F-80871E5D1663}">
      <dgm:prSet/>
      <dgm:spPr/>
      <dgm:t>
        <a:bodyPr/>
        <a:lstStyle/>
        <a:p>
          <a:endParaRPr lang="en-US"/>
        </a:p>
      </dgm:t>
    </dgm:pt>
    <dgm:pt modelId="{6EDF6D6F-E9A2-44ED-9648-786E889D7AC7}" type="sibTrans" cxnId="{C8209BE3-ACD0-40AE-809F-80871E5D1663}">
      <dgm:prSet/>
      <dgm:spPr/>
      <dgm:t>
        <a:bodyPr/>
        <a:lstStyle/>
        <a:p>
          <a:endParaRPr lang="en-US"/>
        </a:p>
      </dgm:t>
    </dgm:pt>
    <dgm:pt modelId="{503E5930-5B9D-4C34-A91D-460BAA7D8ADA}">
      <dgm:prSet/>
      <dgm:spPr/>
      <dgm:t>
        <a:bodyPr/>
        <a:lstStyle/>
        <a:p>
          <a:r>
            <a:rPr lang="en-US"/>
            <a:t>Malware</a:t>
          </a:r>
        </a:p>
      </dgm:t>
    </dgm:pt>
    <dgm:pt modelId="{709ED476-F5AD-4AB9-BD2B-235395FF094D}" type="parTrans" cxnId="{7BCB44CC-4652-41B4-B863-3E8BF800E7DB}">
      <dgm:prSet/>
      <dgm:spPr/>
      <dgm:t>
        <a:bodyPr/>
        <a:lstStyle/>
        <a:p>
          <a:endParaRPr lang="en-US"/>
        </a:p>
      </dgm:t>
    </dgm:pt>
    <dgm:pt modelId="{3A9EB103-A1EA-4B35-AB09-8FC898B5E5FE}" type="sibTrans" cxnId="{7BCB44CC-4652-41B4-B863-3E8BF800E7DB}">
      <dgm:prSet/>
      <dgm:spPr/>
      <dgm:t>
        <a:bodyPr/>
        <a:lstStyle/>
        <a:p>
          <a:endParaRPr lang="en-US"/>
        </a:p>
      </dgm:t>
    </dgm:pt>
    <dgm:pt modelId="{5F500DAF-A5F0-4116-973D-EBD0A0BD1DBA}">
      <dgm:prSet/>
      <dgm:spPr/>
      <dgm:t>
        <a:bodyPr/>
        <a:lstStyle/>
        <a:p>
          <a:r>
            <a:rPr lang="en-US"/>
            <a:t>Significance of Password Strength</a:t>
          </a:r>
        </a:p>
      </dgm:t>
    </dgm:pt>
    <dgm:pt modelId="{307FF974-5A60-4E5C-B6E1-E5F23A69DF54}" type="parTrans" cxnId="{9D0CC5AE-970B-49D1-B24C-4AC9CB47247F}">
      <dgm:prSet/>
      <dgm:spPr/>
      <dgm:t>
        <a:bodyPr/>
        <a:lstStyle/>
        <a:p>
          <a:endParaRPr lang="en-US"/>
        </a:p>
      </dgm:t>
    </dgm:pt>
    <dgm:pt modelId="{9BB44F87-C5AD-4F24-BAF2-4A4CB28A1327}" type="sibTrans" cxnId="{9D0CC5AE-970B-49D1-B24C-4AC9CB47247F}">
      <dgm:prSet/>
      <dgm:spPr/>
      <dgm:t>
        <a:bodyPr/>
        <a:lstStyle/>
        <a:p>
          <a:endParaRPr lang="en-US"/>
        </a:p>
      </dgm:t>
    </dgm:pt>
    <dgm:pt modelId="{A21B212C-FDF6-4DE0-9FD2-CFC239A61688}">
      <dgm:prSet/>
      <dgm:spPr/>
      <dgm:t>
        <a:bodyPr/>
        <a:lstStyle/>
        <a:p>
          <a:r>
            <a:rPr lang="en-US"/>
            <a:t>Password Protection Strategies</a:t>
          </a:r>
        </a:p>
      </dgm:t>
    </dgm:pt>
    <dgm:pt modelId="{8504E329-D49B-4206-AC85-F761E09EC62F}" type="parTrans" cxnId="{4F7E1D24-FA5E-4449-A3CA-EA9E978A0764}">
      <dgm:prSet/>
      <dgm:spPr/>
      <dgm:t>
        <a:bodyPr/>
        <a:lstStyle/>
        <a:p>
          <a:endParaRPr lang="en-US"/>
        </a:p>
      </dgm:t>
    </dgm:pt>
    <dgm:pt modelId="{56AA7486-4AFC-47A6-B82B-08708B6530B9}" type="sibTrans" cxnId="{4F7E1D24-FA5E-4449-A3CA-EA9E978A0764}">
      <dgm:prSet/>
      <dgm:spPr/>
      <dgm:t>
        <a:bodyPr/>
        <a:lstStyle/>
        <a:p>
          <a:endParaRPr lang="en-US"/>
        </a:p>
      </dgm:t>
    </dgm:pt>
    <dgm:pt modelId="{A4C79096-AD4E-4FCF-9D2F-C7623A2A7CB3}">
      <dgm:prSet/>
      <dgm:spPr/>
      <dgm:t>
        <a:bodyPr/>
        <a:lstStyle/>
        <a:p>
          <a:r>
            <a:rPr lang="en-US"/>
            <a:t>Future Technologies </a:t>
          </a:r>
        </a:p>
      </dgm:t>
    </dgm:pt>
    <dgm:pt modelId="{D9FDE165-CEF5-457D-AB92-A0F8D0C17E74}" type="parTrans" cxnId="{B61377C5-5DC7-4220-8212-16130D949941}">
      <dgm:prSet/>
      <dgm:spPr/>
      <dgm:t>
        <a:bodyPr/>
        <a:lstStyle/>
        <a:p>
          <a:endParaRPr lang="en-US"/>
        </a:p>
      </dgm:t>
    </dgm:pt>
    <dgm:pt modelId="{E410B20A-4A1E-43A3-8B27-FD69B9A8DEC4}" type="sibTrans" cxnId="{B61377C5-5DC7-4220-8212-16130D949941}">
      <dgm:prSet/>
      <dgm:spPr/>
      <dgm:t>
        <a:bodyPr/>
        <a:lstStyle/>
        <a:p>
          <a:endParaRPr lang="en-US"/>
        </a:p>
      </dgm:t>
    </dgm:pt>
    <dgm:pt modelId="{853839EF-C352-4C45-8132-D956ADF63566}">
      <dgm:prSet/>
      <dgm:spPr/>
      <dgm:t>
        <a:bodyPr/>
        <a:lstStyle/>
        <a:p>
          <a:r>
            <a:rPr lang="en-US"/>
            <a:t>Safety for Cybercrimes</a:t>
          </a:r>
        </a:p>
      </dgm:t>
    </dgm:pt>
    <dgm:pt modelId="{B6183F7E-525B-4131-9A8F-291B257587E1}" type="parTrans" cxnId="{C4CCC330-3CF6-4B16-91AB-1C44D024E80D}">
      <dgm:prSet/>
      <dgm:spPr/>
      <dgm:t>
        <a:bodyPr/>
        <a:lstStyle/>
        <a:p>
          <a:endParaRPr lang="en-US"/>
        </a:p>
      </dgm:t>
    </dgm:pt>
    <dgm:pt modelId="{12D21162-E255-4FF9-B53D-70CB4885B34E}" type="sibTrans" cxnId="{C4CCC330-3CF6-4B16-91AB-1C44D024E80D}">
      <dgm:prSet/>
      <dgm:spPr/>
      <dgm:t>
        <a:bodyPr/>
        <a:lstStyle/>
        <a:p>
          <a:endParaRPr lang="en-US"/>
        </a:p>
      </dgm:t>
    </dgm:pt>
    <dgm:pt modelId="{1CD828B0-50AD-4DB7-B336-900D56A79A9E}">
      <dgm:prSet/>
      <dgm:spPr/>
      <dgm:t>
        <a:bodyPr/>
        <a:lstStyle/>
        <a:p>
          <a:r>
            <a:rPr lang="en-US"/>
            <a:t>Conclusion </a:t>
          </a:r>
        </a:p>
      </dgm:t>
    </dgm:pt>
    <dgm:pt modelId="{295D09F9-589C-487D-825F-6CBF0EBBEC65}" type="parTrans" cxnId="{094058FF-3D84-4AC6-BC38-3606E01ADDA7}">
      <dgm:prSet/>
      <dgm:spPr/>
      <dgm:t>
        <a:bodyPr/>
        <a:lstStyle/>
        <a:p>
          <a:endParaRPr lang="en-US"/>
        </a:p>
      </dgm:t>
    </dgm:pt>
    <dgm:pt modelId="{141E9C84-E166-4D58-A4E3-A0D37CC9E4B1}" type="sibTrans" cxnId="{094058FF-3D84-4AC6-BC38-3606E01ADDA7}">
      <dgm:prSet/>
      <dgm:spPr/>
      <dgm:t>
        <a:bodyPr/>
        <a:lstStyle/>
        <a:p>
          <a:endParaRPr lang="en-US"/>
        </a:p>
      </dgm:t>
    </dgm:pt>
    <dgm:pt modelId="{D0DA0CAB-03A7-734D-A6DE-2004859A816D}" type="pres">
      <dgm:prSet presAssocID="{15C21D2A-1F52-4E3F-8087-9761B6872FB7}" presName="linear" presStyleCnt="0">
        <dgm:presLayoutVars>
          <dgm:animLvl val="lvl"/>
          <dgm:resizeHandles val="exact"/>
        </dgm:presLayoutVars>
      </dgm:prSet>
      <dgm:spPr/>
    </dgm:pt>
    <dgm:pt modelId="{AED26077-921F-4D47-BA08-99DFA34762BC}" type="pres">
      <dgm:prSet presAssocID="{E7932EA2-F9F4-4A78-8FDC-F511459AF04C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9CDF08B-2355-3D44-9EB7-A295FBFE5FC9}" type="pres">
      <dgm:prSet presAssocID="{E8141F1D-F979-462F-9DAF-554A85CE15D8}" presName="spacer" presStyleCnt="0"/>
      <dgm:spPr/>
    </dgm:pt>
    <dgm:pt modelId="{BA104B5D-B3F5-E240-962D-F67557CF2866}" type="pres">
      <dgm:prSet presAssocID="{36DC2DF1-D4C1-4830-9203-1DC27967582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7EF863D5-58B9-B241-89EF-49342A896F64}" type="pres">
      <dgm:prSet presAssocID="{D5CF4575-6E0B-479C-96E1-70D81D32B0B1}" presName="spacer" presStyleCnt="0"/>
      <dgm:spPr/>
    </dgm:pt>
    <dgm:pt modelId="{C90C3A29-18CD-3846-8F90-63308C662BF1}" type="pres">
      <dgm:prSet presAssocID="{3E7CD310-453B-450C-B75B-30839C837B0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332E1567-EFBE-3640-BFAF-4BFACF6DB9FA}" type="pres">
      <dgm:prSet presAssocID="{E68674ED-0437-4343-BB85-B16D309012F5}" presName="spacer" presStyleCnt="0"/>
      <dgm:spPr/>
    </dgm:pt>
    <dgm:pt modelId="{A3AF51A4-F170-914C-A528-B37C105B0B99}" type="pres">
      <dgm:prSet presAssocID="{562B07C6-ABF9-46BD-A6A9-B3AA3EC7C14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BD4D1E07-F741-CE42-9200-E6E7B237046E}" type="pres">
      <dgm:prSet presAssocID="{6EDF6D6F-E9A2-44ED-9648-786E889D7AC7}" presName="spacer" presStyleCnt="0"/>
      <dgm:spPr/>
    </dgm:pt>
    <dgm:pt modelId="{804653A2-4557-0C49-B828-8DBD82A4DD89}" type="pres">
      <dgm:prSet presAssocID="{503E5930-5B9D-4C34-A91D-460BAA7D8AD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9A35AC5-0E76-F148-83F6-63381D6453CB}" type="pres">
      <dgm:prSet presAssocID="{3A9EB103-A1EA-4B35-AB09-8FC898B5E5FE}" presName="spacer" presStyleCnt="0"/>
      <dgm:spPr/>
    </dgm:pt>
    <dgm:pt modelId="{30CAB840-783F-2841-BB14-0E12F67D6D10}" type="pres">
      <dgm:prSet presAssocID="{5F500DAF-A5F0-4116-973D-EBD0A0BD1DB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9718D12-6238-9A4C-9C25-08D5E3085B64}" type="pres">
      <dgm:prSet presAssocID="{9BB44F87-C5AD-4F24-BAF2-4A4CB28A1327}" presName="spacer" presStyleCnt="0"/>
      <dgm:spPr/>
    </dgm:pt>
    <dgm:pt modelId="{A80C4115-E877-4041-8F65-268DD29CA77E}" type="pres">
      <dgm:prSet presAssocID="{A21B212C-FDF6-4DE0-9FD2-CFC239A61688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77C87CC6-6BCB-D741-BF2B-454A430AEFC2}" type="pres">
      <dgm:prSet presAssocID="{56AA7486-4AFC-47A6-B82B-08708B6530B9}" presName="spacer" presStyleCnt="0"/>
      <dgm:spPr/>
    </dgm:pt>
    <dgm:pt modelId="{488E9055-575F-4344-9423-46A99CED3CC6}" type="pres">
      <dgm:prSet presAssocID="{A4C79096-AD4E-4FCF-9D2F-C7623A2A7CB3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C9C28E8-2525-0749-8004-0B9382E4023E}" type="pres">
      <dgm:prSet presAssocID="{E410B20A-4A1E-43A3-8B27-FD69B9A8DEC4}" presName="spacer" presStyleCnt="0"/>
      <dgm:spPr/>
    </dgm:pt>
    <dgm:pt modelId="{A1BC9692-901F-ED41-B61D-F3D64521732A}" type="pres">
      <dgm:prSet presAssocID="{853839EF-C352-4C45-8132-D956ADF6356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19150F2-D884-C54C-B091-4CFE1F500871}" type="pres">
      <dgm:prSet presAssocID="{12D21162-E255-4FF9-B53D-70CB4885B34E}" presName="spacer" presStyleCnt="0"/>
      <dgm:spPr/>
    </dgm:pt>
    <dgm:pt modelId="{06540576-6A10-164F-A7A3-BCA84FAEFB2F}" type="pres">
      <dgm:prSet presAssocID="{1CD828B0-50AD-4DB7-B336-900D56A79A9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4F7E1D24-FA5E-4449-A3CA-EA9E978A0764}" srcId="{15C21D2A-1F52-4E3F-8087-9761B6872FB7}" destId="{A21B212C-FDF6-4DE0-9FD2-CFC239A61688}" srcOrd="6" destOrd="0" parTransId="{8504E329-D49B-4206-AC85-F761E09EC62F}" sibTransId="{56AA7486-4AFC-47A6-B82B-08708B6530B9}"/>
    <dgm:cxn modelId="{B2223A2C-32BB-D442-8DE6-95D0DD8067EE}" type="presOf" srcId="{5F500DAF-A5F0-4116-973D-EBD0A0BD1DBA}" destId="{30CAB840-783F-2841-BB14-0E12F67D6D10}" srcOrd="0" destOrd="0" presId="urn:microsoft.com/office/officeart/2005/8/layout/vList2"/>
    <dgm:cxn modelId="{06F92E2F-CEF9-E947-88ED-9538D53D1534}" type="presOf" srcId="{3E7CD310-453B-450C-B75B-30839C837B08}" destId="{C90C3A29-18CD-3846-8F90-63308C662BF1}" srcOrd="0" destOrd="0" presId="urn:microsoft.com/office/officeart/2005/8/layout/vList2"/>
    <dgm:cxn modelId="{C4CCC330-3CF6-4B16-91AB-1C44D024E80D}" srcId="{15C21D2A-1F52-4E3F-8087-9761B6872FB7}" destId="{853839EF-C352-4C45-8132-D956ADF63566}" srcOrd="8" destOrd="0" parTransId="{B6183F7E-525B-4131-9A8F-291B257587E1}" sibTransId="{12D21162-E255-4FF9-B53D-70CB4885B34E}"/>
    <dgm:cxn modelId="{FBB63A34-8DD4-C842-8552-251FC5098361}" type="presOf" srcId="{562B07C6-ABF9-46BD-A6A9-B3AA3EC7C149}" destId="{A3AF51A4-F170-914C-A528-B37C105B0B99}" srcOrd="0" destOrd="0" presId="urn:microsoft.com/office/officeart/2005/8/layout/vList2"/>
    <dgm:cxn modelId="{E7105D4F-D1BB-42A7-BAB5-78A775B55D12}" srcId="{15C21D2A-1F52-4E3F-8087-9761B6872FB7}" destId="{E7932EA2-F9F4-4A78-8FDC-F511459AF04C}" srcOrd="0" destOrd="0" parTransId="{F7FD31BB-7C59-475B-8AE0-B5B5DCD13895}" sibTransId="{E8141F1D-F979-462F-9DAF-554A85CE15D8}"/>
    <dgm:cxn modelId="{67EF5C7F-A127-B940-82FE-CF8E96D0B986}" type="presOf" srcId="{E7932EA2-F9F4-4A78-8FDC-F511459AF04C}" destId="{AED26077-921F-4D47-BA08-99DFA34762BC}" srcOrd="0" destOrd="0" presId="urn:microsoft.com/office/officeart/2005/8/layout/vList2"/>
    <dgm:cxn modelId="{0D6D168D-D5FB-4443-8E2F-395B871FB004}" type="presOf" srcId="{15C21D2A-1F52-4E3F-8087-9761B6872FB7}" destId="{D0DA0CAB-03A7-734D-A6DE-2004859A816D}" srcOrd="0" destOrd="0" presId="urn:microsoft.com/office/officeart/2005/8/layout/vList2"/>
    <dgm:cxn modelId="{06EAFB91-4BB5-0548-A631-305465E2061B}" type="presOf" srcId="{853839EF-C352-4C45-8132-D956ADF63566}" destId="{A1BC9692-901F-ED41-B61D-F3D64521732A}" srcOrd="0" destOrd="0" presId="urn:microsoft.com/office/officeart/2005/8/layout/vList2"/>
    <dgm:cxn modelId="{27E2C396-99B8-4C73-8FA7-001FA916EB2F}" srcId="{15C21D2A-1F52-4E3F-8087-9761B6872FB7}" destId="{3E7CD310-453B-450C-B75B-30839C837B08}" srcOrd="2" destOrd="0" parTransId="{0B4CB605-0609-4A1F-8810-C219680E850F}" sibTransId="{E68674ED-0437-4343-BB85-B16D309012F5}"/>
    <dgm:cxn modelId="{15F8B79E-67B9-1D4C-9B16-FFAE72B1F2C1}" type="presOf" srcId="{1CD828B0-50AD-4DB7-B336-900D56A79A9E}" destId="{06540576-6A10-164F-A7A3-BCA84FAEFB2F}" srcOrd="0" destOrd="0" presId="urn:microsoft.com/office/officeart/2005/8/layout/vList2"/>
    <dgm:cxn modelId="{C7E3EDA8-840D-6C4B-B5C4-FF012C82AE8B}" type="presOf" srcId="{503E5930-5B9D-4C34-A91D-460BAA7D8ADA}" destId="{804653A2-4557-0C49-B828-8DBD82A4DD89}" srcOrd="0" destOrd="0" presId="urn:microsoft.com/office/officeart/2005/8/layout/vList2"/>
    <dgm:cxn modelId="{9D0CC5AE-970B-49D1-B24C-4AC9CB47247F}" srcId="{15C21D2A-1F52-4E3F-8087-9761B6872FB7}" destId="{5F500DAF-A5F0-4116-973D-EBD0A0BD1DBA}" srcOrd="5" destOrd="0" parTransId="{307FF974-5A60-4E5C-B6E1-E5F23A69DF54}" sibTransId="{9BB44F87-C5AD-4F24-BAF2-4A4CB28A1327}"/>
    <dgm:cxn modelId="{C48A4EAF-EFF6-4AFE-BD42-522F2E7E29ED}" srcId="{15C21D2A-1F52-4E3F-8087-9761B6872FB7}" destId="{36DC2DF1-D4C1-4830-9203-1DC279675821}" srcOrd="1" destOrd="0" parTransId="{E1F9B832-EE49-42B4-AD7A-687778D1291D}" sibTransId="{D5CF4575-6E0B-479C-96E1-70D81D32B0B1}"/>
    <dgm:cxn modelId="{B61377C5-5DC7-4220-8212-16130D949941}" srcId="{15C21D2A-1F52-4E3F-8087-9761B6872FB7}" destId="{A4C79096-AD4E-4FCF-9D2F-C7623A2A7CB3}" srcOrd="7" destOrd="0" parTransId="{D9FDE165-CEF5-457D-AB92-A0F8D0C17E74}" sibTransId="{E410B20A-4A1E-43A3-8B27-FD69B9A8DEC4}"/>
    <dgm:cxn modelId="{7BCB44CC-4652-41B4-B863-3E8BF800E7DB}" srcId="{15C21D2A-1F52-4E3F-8087-9761B6872FB7}" destId="{503E5930-5B9D-4C34-A91D-460BAA7D8ADA}" srcOrd="4" destOrd="0" parTransId="{709ED476-F5AD-4AB9-BD2B-235395FF094D}" sibTransId="{3A9EB103-A1EA-4B35-AB09-8FC898B5E5FE}"/>
    <dgm:cxn modelId="{D0EFD5D4-F320-CE4A-A9A1-0C8E3E41CEE7}" type="presOf" srcId="{A4C79096-AD4E-4FCF-9D2F-C7623A2A7CB3}" destId="{488E9055-575F-4344-9423-46A99CED3CC6}" srcOrd="0" destOrd="0" presId="urn:microsoft.com/office/officeart/2005/8/layout/vList2"/>
    <dgm:cxn modelId="{C8209BE3-ACD0-40AE-809F-80871E5D1663}" srcId="{15C21D2A-1F52-4E3F-8087-9761B6872FB7}" destId="{562B07C6-ABF9-46BD-A6A9-B3AA3EC7C149}" srcOrd="3" destOrd="0" parTransId="{D7C30723-D017-4FDA-A6C7-10FF5030E16E}" sibTransId="{6EDF6D6F-E9A2-44ED-9648-786E889D7AC7}"/>
    <dgm:cxn modelId="{77C159F6-1E42-8A4B-8900-FF0EEC578D0F}" type="presOf" srcId="{36DC2DF1-D4C1-4830-9203-1DC279675821}" destId="{BA104B5D-B3F5-E240-962D-F67557CF2866}" srcOrd="0" destOrd="0" presId="urn:microsoft.com/office/officeart/2005/8/layout/vList2"/>
    <dgm:cxn modelId="{E870ADF7-CD26-164C-9FDB-EBD9DCF077F1}" type="presOf" srcId="{A21B212C-FDF6-4DE0-9FD2-CFC239A61688}" destId="{A80C4115-E877-4041-8F65-268DD29CA77E}" srcOrd="0" destOrd="0" presId="urn:microsoft.com/office/officeart/2005/8/layout/vList2"/>
    <dgm:cxn modelId="{094058FF-3D84-4AC6-BC38-3606E01ADDA7}" srcId="{15C21D2A-1F52-4E3F-8087-9761B6872FB7}" destId="{1CD828B0-50AD-4DB7-B336-900D56A79A9E}" srcOrd="9" destOrd="0" parTransId="{295D09F9-589C-487D-825F-6CBF0EBBEC65}" sibTransId="{141E9C84-E166-4D58-A4E3-A0D37CC9E4B1}"/>
    <dgm:cxn modelId="{B28A9D44-65BC-054A-996D-388F45BF2144}" type="presParOf" srcId="{D0DA0CAB-03A7-734D-A6DE-2004859A816D}" destId="{AED26077-921F-4D47-BA08-99DFA34762BC}" srcOrd="0" destOrd="0" presId="urn:microsoft.com/office/officeart/2005/8/layout/vList2"/>
    <dgm:cxn modelId="{A79244B9-F611-5D4B-8275-91BCF1395B50}" type="presParOf" srcId="{D0DA0CAB-03A7-734D-A6DE-2004859A816D}" destId="{19CDF08B-2355-3D44-9EB7-A295FBFE5FC9}" srcOrd="1" destOrd="0" presId="urn:microsoft.com/office/officeart/2005/8/layout/vList2"/>
    <dgm:cxn modelId="{AE9C9017-4265-2F41-85D2-2876F5C27D02}" type="presParOf" srcId="{D0DA0CAB-03A7-734D-A6DE-2004859A816D}" destId="{BA104B5D-B3F5-E240-962D-F67557CF2866}" srcOrd="2" destOrd="0" presId="urn:microsoft.com/office/officeart/2005/8/layout/vList2"/>
    <dgm:cxn modelId="{33FAB70D-0DBB-784B-913D-9736F46FF962}" type="presParOf" srcId="{D0DA0CAB-03A7-734D-A6DE-2004859A816D}" destId="{7EF863D5-58B9-B241-89EF-49342A896F64}" srcOrd="3" destOrd="0" presId="urn:microsoft.com/office/officeart/2005/8/layout/vList2"/>
    <dgm:cxn modelId="{3C956C6E-61AA-AD4F-8DCC-1EBCD8E9251F}" type="presParOf" srcId="{D0DA0CAB-03A7-734D-A6DE-2004859A816D}" destId="{C90C3A29-18CD-3846-8F90-63308C662BF1}" srcOrd="4" destOrd="0" presId="urn:microsoft.com/office/officeart/2005/8/layout/vList2"/>
    <dgm:cxn modelId="{AB7EF324-9F49-534D-91C0-4D96F2E063D0}" type="presParOf" srcId="{D0DA0CAB-03A7-734D-A6DE-2004859A816D}" destId="{332E1567-EFBE-3640-BFAF-4BFACF6DB9FA}" srcOrd="5" destOrd="0" presId="urn:microsoft.com/office/officeart/2005/8/layout/vList2"/>
    <dgm:cxn modelId="{BD5339DA-7FC0-694B-B84A-60CE962F9520}" type="presParOf" srcId="{D0DA0CAB-03A7-734D-A6DE-2004859A816D}" destId="{A3AF51A4-F170-914C-A528-B37C105B0B99}" srcOrd="6" destOrd="0" presId="urn:microsoft.com/office/officeart/2005/8/layout/vList2"/>
    <dgm:cxn modelId="{8110B147-6536-FF43-9E6A-7D63388E5D0A}" type="presParOf" srcId="{D0DA0CAB-03A7-734D-A6DE-2004859A816D}" destId="{BD4D1E07-F741-CE42-9200-E6E7B237046E}" srcOrd="7" destOrd="0" presId="urn:microsoft.com/office/officeart/2005/8/layout/vList2"/>
    <dgm:cxn modelId="{702AD9E2-EF62-0D49-A6E5-3E1BBC251C83}" type="presParOf" srcId="{D0DA0CAB-03A7-734D-A6DE-2004859A816D}" destId="{804653A2-4557-0C49-B828-8DBD82A4DD89}" srcOrd="8" destOrd="0" presId="urn:microsoft.com/office/officeart/2005/8/layout/vList2"/>
    <dgm:cxn modelId="{7DE09FF1-6CEE-9541-9174-A035FF449FC2}" type="presParOf" srcId="{D0DA0CAB-03A7-734D-A6DE-2004859A816D}" destId="{39A35AC5-0E76-F148-83F6-63381D6453CB}" srcOrd="9" destOrd="0" presId="urn:microsoft.com/office/officeart/2005/8/layout/vList2"/>
    <dgm:cxn modelId="{739E62C8-6068-7D48-8075-6E22345CD118}" type="presParOf" srcId="{D0DA0CAB-03A7-734D-A6DE-2004859A816D}" destId="{30CAB840-783F-2841-BB14-0E12F67D6D10}" srcOrd="10" destOrd="0" presId="urn:microsoft.com/office/officeart/2005/8/layout/vList2"/>
    <dgm:cxn modelId="{D4F908A8-9C90-6A49-8736-E8E913C3E44B}" type="presParOf" srcId="{D0DA0CAB-03A7-734D-A6DE-2004859A816D}" destId="{89718D12-6238-9A4C-9C25-08D5E3085B64}" srcOrd="11" destOrd="0" presId="urn:microsoft.com/office/officeart/2005/8/layout/vList2"/>
    <dgm:cxn modelId="{E236E3AA-002E-0049-B191-4403DF987E58}" type="presParOf" srcId="{D0DA0CAB-03A7-734D-A6DE-2004859A816D}" destId="{A80C4115-E877-4041-8F65-268DD29CA77E}" srcOrd="12" destOrd="0" presId="urn:microsoft.com/office/officeart/2005/8/layout/vList2"/>
    <dgm:cxn modelId="{012D0053-F685-EC4A-913B-C1B12F429AE3}" type="presParOf" srcId="{D0DA0CAB-03A7-734D-A6DE-2004859A816D}" destId="{77C87CC6-6BCB-D741-BF2B-454A430AEFC2}" srcOrd="13" destOrd="0" presId="urn:microsoft.com/office/officeart/2005/8/layout/vList2"/>
    <dgm:cxn modelId="{5A80DA6E-3555-AC41-9957-2CDF934350F7}" type="presParOf" srcId="{D0DA0CAB-03A7-734D-A6DE-2004859A816D}" destId="{488E9055-575F-4344-9423-46A99CED3CC6}" srcOrd="14" destOrd="0" presId="urn:microsoft.com/office/officeart/2005/8/layout/vList2"/>
    <dgm:cxn modelId="{58A97D74-C7BA-3D46-BDF7-9CA54556F7CD}" type="presParOf" srcId="{D0DA0CAB-03A7-734D-A6DE-2004859A816D}" destId="{7C9C28E8-2525-0749-8004-0B9382E4023E}" srcOrd="15" destOrd="0" presId="urn:microsoft.com/office/officeart/2005/8/layout/vList2"/>
    <dgm:cxn modelId="{11EC1EBC-F54C-5144-9CB0-75AFB7DE716F}" type="presParOf" srcId="{D0DA0CAB-03A7-734D-A6DE-2004859A816D}" destId="{A1BC9692-901F-ED41-B61D-F3D64521732A}" srcOrd="16" destOrd="0" presId="urn:microsoft.com/office/officeart/2005/8/layout/vList2"/>
    <dgm:cxn modelId="{EAE8D07A-80CA-D54B-A07C-42FD241A2C2F}" type="presParOf" srcId="{D0DA0CAB-03A7-734D-A6DE-2004859A816D}" destId="{C19150F2-D884-C54C-B091-4CFE1F500871}" srcOrd="17" destOrd="0" presId="urn:microsoft.com/office/officeart/2005/8/layout/vList2"/>
    <dgm:cxn modelId="{0529B530-B41F-354F-99D4-24A06A60BA4B}" type="presParOf" srcId="{D0DA0CAB-03A7-734D-A6DE-2004859A816D}" destId="{06540576-6A10-164F-A7A3-BCA84FAEFB2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6077-921F-4D47-BA08-99DFA34762BC}">
      <dsp:nvSpPr>
        <dsp:cNvPr id="0" name=""/>
        <dsp:cNvSpPr/>
      </dsp:nvSpPr>
      <dsp:spPr>
        <a:xfrm>
          <a:off x="0" y="13679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are Passwords?</a:t>
          </a:r>
        </a:p>
      </dsp:txBody>
      <dsp:txXfrm>
        <a:off x="23189" y="159982"/>
        <a:ext cx="10986582" cy="428642"/>
      </dsp:txXfrm>
    </dsp:sp>
    <dsp:sp modelId="{BA104B5D-B3F5-E240-962D-F67557CF2866}">
      <dsp:nvSpPr>
        <dsp:cNvPr id="0" name=""/>
        <dsp:cNvSpPr/>
      </dsp:nvSpPr>
      <dsp:spPr>
        <a:xfrm>
          <a:off x="0" y="65213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are Security Breaches &amp; Threats?</a:t>
          </a:r>
        </a:p>
      </dsp:txBody>
      <dsp:txXfrm>
        <a:off x="23189" y="675322"/>
        <a:ext cx="10986582" cy="428642"/>
      </dsp:txXfrm>
    </dsp:sp>
    <dsp:sp modelId="{C90C3A29-18CD-3846-8F90-63308C662BF1}">
      <dsp:nvSpPr>
        <dsp:cNvPr id="0" name=""/>
        <dsp:cNvSpPr/>
      </dsp:nvSpPr>
      <dsp:spPr>
        <a:xfrm>
          <a:off x="0" y="116747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 of Cyber Attacks </a:t>
          </a:r>
        </a:p>
      </dsp:txBody>
      <dsp:txXfrm>
        <a:off x="23189" y="1190662"/>
        <a:ext cx="10986582" cy="428642"/>
      </dsp:txXfrm>
    </dsp:sp>
    <dsp:sp modelId="{A3AF51A4-F170-914C-A528-B37C105B0B99}">
      <dsp:nvSpPr>
        <dsp:cNvPr id="0" name=""/>
        <dsp:cNvSpPr/>
      </dsp:nvSpPr>
      <dsp:spPr>
        <a:xfrm>
          <a:off x="0" y="168281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Phishing Scams</a:t>
          </a:r>
        </a:p>
      </dsp:txBody>
      <dsp:txXfrm>
        <a:off x="23189" y="1706002"/>
        <a:ext cx="10986582" cy="428642"/>
      </dsp:txXfrm>
    </dsp:sp>
    <dsp:sp modelId="{804653A2-4557-0C49-B828-8DBD82A4DD89}">
      <dsp:nvSpPr>
        <dsp:cNvPr id="0" name=""/>
        <dsp:cNvSpPr/>
      </dsp:nvSpPr>
      <dsp:spPr>
        <a:xfrm>
          <a:off x="0" y="219815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Malware</a:t>
          </a:r>
        </a:p>
      </dsp:txBody>
      <dsp:txXfrm>
        <a:off x="23189" y="2221342"/>
        <a:ext cx="10986582" cy="428642"/>
      </dsp:txXfrm>
    </dsp:sp>
    <dsp:sp modelId="{30CAB840-783F-2841-BB14-0E12F67D6D10}">
      <dsp:nvSpPr>
        <dsp:cNvPr id="0" name=""/>
        <dsp:cNvSpPr/>
      </dsp:nvSpPr>
      <dsp:spPr>
        <a:xfrm>
          <a:off x="0" y="271349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Significance of Password Strength</a:t>
          </a:r>
        </a:p>
      </dsp:txBody>
      <dsp:txXfrm>
        <a:off x="23189" y="2736682"/>
        <a:ext cx="10986582" cy="428642"/>
      </dsp:txXfrm>
    </dsp:sp>
    <dsp:sp modelId="{A80C4115-E877-4041-8F65-268DD29CA77E}">
      <dsp:nvSpPr>
        <dsp:cNvPr id="0" name=""/>
        <dsp:cNvSpPr/>
      </dsp:nvSpPr>
      <dsp:spPr>
        <a:xfrm>
          <a:off x="0" y="322883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Password Protection Strategies</a:t>
          </a:r>
        </a:p>
      </dsp:txBody>
      <dsp:txXfrm>
        <a:off x="23189" y="3252022"/>
        <a:ext cx="10986582" cy="428642"/>
      </dsp:txXfrm>
    </dsp:sp>
    <dsp:sp modelId="{488E9055-575F-4344-9423-46A99CED3CC6}">
      <dsp:nvSpPr>
        <dsp:cNvPr id="0" name=""/>
        <dsp:cNvSpPr/>
      </dsp:nvSpPr>
      <dsp:spPr>
        <a:xfrm>
          <a:off x="0" y="374417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Technologies </a:t>
          </a:r>
        </a:p>
      </dsp:txBody>
      <dsp:txXfrm>
        <a:off x="23189" y="3767362"/>
        <a:ext cx="10986582" cy="428642"/>
      </dsp:txXfrm>
    </dsp:sp>
    <dsp:sp modelId="{A1BC9692-901F-ED41-B61D-F3D64521732A}">
      <dsp:nvSpPr>
        <dsp:cNvPr id="0" name=""/>
        <dsp:cNvSpPr/>
      </dsp:nvSpPr>
      <dsp:spPr>
        <a:xfrm>
          <a:off x="0" y="425951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Safety for Cybercrimes</a:t>
          </a:r>
        </a:p>
      </dsp:txBody>
      <dsp:txXfrm>
        <a:off x="23189" y="4282702"/>
        <a:ext cx="10986582" cy="428642"/>
      </dsp:txXfrm>
    </dsp:sp>
    <dsp:sp modelId="{06540576-6A10-164F-A7A3-BCA84FAEFB2F}">
      <dsp:nvSpPr>
        <dsp:cNvPr id="0" name=""/>
        <dsp:cNvSpPr/>
      </dsp:nvSpPr>
      <dsp:spPr>
        <a:xfrm>
          <a:off x="0" y="4774853"/>
          <a:ext cx="11032960" cy="475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Conclusion </a:t>
          </a:r>
        </a:p>
      </dsp:txBody>
      <dsp:txXfrm>
        <a:off x="23189" y="4798042"/>
        <a:ext cx="10986582" cy="42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A464C-DB4D-1F43-A6EE-C847DEF5ACA2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0ABE2-1233-F949-9485-E677A11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0ABE2-1233-F949-9485-E677A11D23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4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4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0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0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Network connection abstract against a white background">
            <a:extLst>
              <a:ext uri="{FF2B5EF4-FFF2-40B4-BE49-F238E27FC236}">
                <a16:creationId xmlns:a16="http://schemas.microsoft.com/office/drawing/2014/main" id="{573D3802-77FD-B961-F3BE-5B9C5C32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58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F2EA5-745F-8738-D7D0-72ABE904F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5547" y="2381918"/>
            <a:ext cx="6666980" cy="2658269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86CB-3351-DBE7-5300-EB5C7B11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078" y="6236757"/>
            <a:ext cx="6666980" cy="580992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Kayla Dudek CSIT: 100-27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1A3E6-D80F-2D1B-CA91-FF0F62F6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5" name="Rectangle 5164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7" name="Rectangle 5166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69" name="Rectangle 5168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122" name="Picture 2" descr="Does Technology Make Life Better?﻿ - Build Blog">
            <a:extLst>
              <a:ext uri="{FF2B5EF4-FFF2-40B4-BE49-F238E27FC236}">
                <a16:creationId xmlns:a16="http://schemas.microsoft.com/office/drawing/2014/main" id="{261A878E-1426-B218-4D63-A9DB1C79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r="5762" b="-1"/>
          <a:stretch/>
        </p:blipFill>
        <p:spPr bwMode="auto">
          <a:xfrm>
            <a:off x="0" y="-20584"/>
            <a:ext cx="4654296" cy="52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1" name="Rectangle 5170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33EF-A685-D442-78F2-56AA3580DAA9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L="0" marR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Future Technology </a:t>
            </a:r>
          </a:p>
        </p:txBody>
      </p:sp>
      <p:sp>
        <p:nvSpPr>
          <p:cNvPr id="5173" name="Rectangle 5172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5" name="Rectangle 5174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7" name="Rectangle 5176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B7EE7-C450-EC37-2B70-67E89C63351A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300" spc="150" dirty="0"/>
              <a:t>Advancements in technologies are always continuing to grow progress, and improvements are consistently being made to update password security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300" spc="150" dirty="0"/>
              <a:t>There are already many types of authentication such as facial recognition, voice recognition, or movement patterns, two-step verification, and more.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300" spc="150" dirty="0"/>
              <a:t>Future technologies are expected to include fingerprints, facial features, and eye scans to secure identification. These systems would allow for a higher level of security.</a:t>
            </a:r>
          </a:p>
        </p:txBody>
      </p:sp>
      <p:sp>
        <p:nvSpPr>
          <p:cNvPr id="5179" name="Rectangle 5178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197FE-08D4-974E-4DAB-A91F298DF122}"/>
              </a:ext>
            </a:extLst>
          </p:cNvPr>
          <p:cNvSpPr txBox="1"/>
          <p:nvPr/>
        </p:nvSpPr>
        <p:spPr>
          <a:xfrm>
            <a:off x="-18601" y="5269927"/>
            <a:ext cx="4680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Image by The Build Blog</a:t>
            </a:r>
          </a:p>
          <a:p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8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9" name="Rectangle 618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1" name="Rectangle 619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93" name="Rectangle 619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7ACA928-716E-67E7-B336-0934AAAA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9132" y="289153"/>
            <a:ext cx="4875431" cy="468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5" name="Rectangle 619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10671-4AD5-7618-AFC7-FE6A5C19D180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n-US"/>
            </a:defPPr>
            <a:lvl1pPr marR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 sz="3600" b="1" spc="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Safety for Cybercrimes</a:t>
            </a:r>
          </a:p>
        </p:txBody>
      </p:sp>
      <p:sp>
        <p:nvSpPr>
          <p:cNvPr id="6197" name="Rectangle 619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9" name="Rectangle 619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1" name="Rectangle 620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C07A8-450F-23B3-2F67-A37AA1A94E16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The United States Bureau of International Narcotics and Law Enforcement Affairs warns people about the risks of cybercrime.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People should always have high alerts and have a high guard against the attacks of cyber criminals and practice safe internet usage, including password security. </a:t>
            </a:r>
            <a:endParaRPr lang="en-US" sz="1100" spc="150" dirty="0"/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Individuals, and </a:t>
            </a:r>
            <a:r>
              <a:rPr lang="en-US" sz="1100" spc="150" dirty="0"/>
              <a:t>o</a:t>
            </a:r>
            <a:r>
              <a:rPr lang="en-US" sz="1100" spc="150" dirty="0">
                <a:effectLst/>
              </a:rPr>
              <a:t>rganizations should continue to develop online safety protocols to deal with data breaches and attacks.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Authentication developers must continue to work tirelessly at creating protection methods to keep up with </a:t>
            </a:r>
            <a:r>
              <a:rPr lang="en-US" sz="1100" spc="150" dirty="0"/>
              <a:t>safety</a:t>
            </a:r>
            <a:r>
              <a:rPr lang="en-US" sz="1100" spc="150" dirty="0">
                <a:effectLst/>
              </a:rPr>
              <a:t> against cybercrimes.</a:t>
            </a:r>
          </a:p>
        </p:txBody>
      </p:sp>
      <p:sp>
        <p:nvSpPr>
          <p:cNvPr id="6203" name="Rectangle 620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527-FDDB-1EA6-1430-E03CCE79ADEF}"/>
              </a:ext>
            </a:extLst>
          </p:cNvPr>
          <p:cNvSpPr txBox="1"/>
          <p:nvPr/>
        </p:nvSpPr>
        <p:spPr>
          <a:xfrm>
            <a:off x="-18601" y="5269927"/>
            <a:ext cx="4680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Image by Lewis &amp; Clark County</a:t>
            </a:r>
          </a:p>
          <a:p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3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E13A18BA-118E-7192-598C-5A55C071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AE896-A385-BCD3-40C4-EF3691D06EB1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F401E-48BF-A9CA-FF85-CDC7DF2EED03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Password security is a critical component in safeguarding personal and organizational data in the ever-changing digital world.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It is important to change any weak passwords, and education yourself and other about the consequences of cyber attacks.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Practicing strong password policies, knowing risk exposures, and adopting multi-factor identification can help in </a:t>
            </a:r>
            <a:r>
              <a:rPr lang="en-US" sz="1100" spc="150" dirty="0"/>
              <a:t>protecting against </a:t>
            </a:r>
            <a:r>
              <a:rPr lang="en-US" sz="1100" spc="150" dirty="0">
                <a:effectLst/>
              </a:rPr>
              <a:t>cybercriminal access.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effectLst/>
              </a:rPr>
              <a:t>Password security strategies will continue to </a:t>
            </a:r>
            <a:r>
              <a:rPr lang="en-US" sz="1100" spc="150" dirty="0"/>
              <a:t>develop</a:t>
            </a:r>
            <a:r>
              <a:rPr lang="en-US" sz="1100" spc="150" dirty="0">
                <a:effectLst/>
              </a:rPr>
              <a:t> but also keep the the ease and enjoyment of </a:t>
            </a:r>
            <a:r>
              <a:rPr lang="en-US" sz="1100" spc="150" dirty="0"/>
              <a:t>using the internet</a:t>
            </a:r>
            <a:r>
              <a:rPr lang="en-US" sz="1100" spc="150" dirty="0">
                <a:effectLst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0F1796-345B-EDF4-5D36-4ED1BBF230AF}"/>
              </a:ext>
            </a:extLst>
          </p:cNvPr>
          <p:cNvSpPr txBox="1"/>
          <p:nvPr/>
        </p:nvSpPr>
        <p:spPr>
          <a:xfrm>
            <a:off x="2684521" y="360947"/>
            <a:ext cx="6399212" cy="1162801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1"/>
            </a:solidFill>
          </a:ln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 Overview </a:t>
            </a:r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1B56CC94-BDBD-2A75-1B96-D36DA8C31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17508"/>
              </p:ext>
            </p:extLst>
          </p:nvPr>
        </p:nvGraphicFramePr>
        <p:xfrm>
          <a:off x="601577" y="1523748"/>
          <a:ext cx="11032960" cy="5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29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Spaceballs and the Importance of Strong Passwords | ProWriters">
            <a:extLst>
              <a:ext uri="{FF2B5EF4-FFF2-40B4-BE49-F238E27FC236}">
                <a16:creationId xmlns:a16="http://schemas.microsoft.com/office/drawing/2014/main" id="{1FEECCB6-B53F-9BC1-25C6-E2F37FD1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84" y="1180527"/>
            <a:ext cx="3691130" cy="29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BF86C-116D-66B7-8A9E-751B718ACF82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Passwords?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AE77-0DA7-D3EE-BBED-BB61AEFA4000}"/>
              </a:ext>
            </a:extLst>
          </p:cNvPr>
          <p:cNvSpPr txBox="1"/>
          <p:nvPr/>
        </p:nvSpPr>
        <p:spPr>
          <a:xfrm>
            <a:off x="5364638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marL="285750" lvl="0" indent="-28575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pc="150" dirty="0"/>
              <a:t>Passwords are a combination of numbers, letters, and special characters that people use to protect their accounts and information online.</a:t>
            </a:r>
          </a:p>
          <a:p>
            <a:pPr marL="285750" lvl="0" indent="-285750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pc="150" dirty="0"/>
              <a:t>Passwords are required to access different accounts, devices, and digital platforms and applications.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0DA40-CB33-17EE-CAFD-DBEB2AA3845D}"/>
              </a:ext>
            </a:extLst>
          </p:cNvPr>
          <p:cNvSpPr txBox="1"/>
          <p:nvPr/>
        </p:nvSpPr>
        <p:spPr>
          <a:xfrm>
            <a:off x="366804" y="4109995"/>
            <a:ext cx="3912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Image by ProWriters: Professional &amp; Management Liability Insurance </a:t>
            </a:r>
          </a:p>
        </p:txBody>
      </p:sp>
    </p:spTree>
    <p:extLst>
      <p:ext uri="{BB962C8B-B14F-4D97-AF65-F5344CB8AC3E}">
        <p14:creationId xmlns:p14="http://schemas.microsoft.com/office/powerpoint/2010/main" val="40398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07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FAU | FAU Research Reveals Internet Crime Becoming More Sophisticated">
            <a:extLst>
              <a:ext uri="{FF2B5EF4-FFF2-40B4-BE49-F238E27FC236}">
                <a16:creationId xmlns:a16="http://schemas.microsoft.com/office/drawing/2014/main" id="{83A8CA28-FB3B-EEB0-9F2B-2C4B83A0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1" r="32247" b="2"/>
          <a:stretch/>
        </p:blipFill>
        <p:spPr bwMode="auto">
          <a:xfrm>
            <a:off x="-15616" y="-81080"/>
            <a:ext cx="4636179" cy="53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130B0-9C86-0541-F3E1-3D7135102A02}"/>
              </a:ext>
            </a:extLst>
          </p:cNvPr>
          <p:cNvSpPr txBox="1"/>
          <p:nvPr/>
        </p:nvSpPr>
        <p:spPr>
          <a:xfrm>
            <a:off x="4872789" y="265706"/>
            <a:ext cx="7218948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L="0" marR="0" algn="ctr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pc="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</a:t>
            </a:r>
            <a:r>
              <a:rPr lang="en-US" sz="23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are </a:t>
            </a:r>
            <a:r>
              <a:rPr lang="en-US" sz="2300" b="1" spc="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Security Breaches &amp; Threats?</a:t>
            </a: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BC607-B8E7-3799-B6EB-60A18C161A9B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defPPr>
              <a:defRPr lang="en-US"/>
            </a:defPPr>
            <a:lvl1pPr>
              <a:defRPr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Data security breaches are events when access to protected information is accessed by unauthorized users.  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illegal access can lead to, theft, and misuse of personal, financial, or corporate information by malicious individuals. 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All cybercrimes involve criminal activity that target computers using viruses and other types of malwares and or criminal activity using computers to commit other crimes.</a:t>
            </a:r>
          </a:p>
          <a:p>
            <a:pPr marL="171450" indent="-171450">
              <a:lnSpc>
                <a:spcPct val="13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With the increase in password usage causes a higher risk and vulnerability. 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3BF9E-F329-5E58-B2EB-D72F16B2D71A}"/>
              </a:ext>
            </a:extLst>
          </p:cNvPr>
          <p:cNvSpPr txBox="1"/>
          <p:nvPr/>
        </p:nvSpPr>
        <p:spPr>
          <a:xfrm>
            <a:off x="-28851" y="5276317"/>
            <a:ext cx="46800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Image by FAU:FAU Research Reveals Internet Crime Becoming More Sophisticated</a:t>
            </a:r>
          </a:p>
          <a:p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Rectangle 7195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8" name="Rectangle 7197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00" name="Rectangle 7199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93" name="Graphic 7192" descr="Computer">
            <a:extLst>
              <a:ext uri="{FF2B5EF4-FFF2-40B4-BE49-F238E27FC236}">
                <a16:creationId xmlns:a16="http://schemas.microsoft.com/office/drawing/2014/main" id="{B95CC47A-EDC8-346A-1851-01BE3B134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635"/>
          <a:stretch/>
        </p:blipFill>
        <p:spPr>
          <a:xfrm>
            <a:off x="1014984" y="1014009"/>
            <a:ext cx="2468880" cy="3691130"/>
          </a:xfrm>
          <a:prstGeom prst="rect">
            <a:avLst/>
          </a:prstGeom>
        </p:spPr>
      </p:pic>
      <p:sp>
        <p:nvSpPr>
          <p:cNvPr id="7202" name="Rectangle 7201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9532C-9D5F-306C-36F2-AAE4D41E7F85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Cyber Attacks</a:t>
            </a:r>
          </a:p>
        </p:txBody>
      </p:sp>
      <p:sp>
        <p:nvSpPr>
          <p:cNvPr id="7204" name="Rectangle 7203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6" name="Rectangle 7205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8" name="Rectangle 7207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AD8F7-E05F-67C8-7200-07CA389B8FBA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defPPr>
              <a:defRPr lang="en-US"/>
            </a:defPPr>
          </a:lstStyle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Some types of cyber attacks include:</a:t>
            </a: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Hacking</a:t>
            </a: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Phishing</a:t>
            </a: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Malware</a:t>
            </a:r>
          </a:p>
          <a:p>
            <a:pPr marL="0" lvl="1"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Viruses 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3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3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The people who conduct the breaches are called cybercriminals, hackers, and or scammers. </a:t>
            </a:r>
          </a:p>
        </p:txBody>
      </p:sp>
      <p:sp>
        <p:nvSpPr>
          <p:cNvPr id="7210" name="Rectangle 7209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What is a phishing scam?">
            <a:extLst>
              <a:ext uri="{FF2B5EF4-FFF2-40B4-BE49-F238E27FC236}">
                <a16:creationId xmlns:a16="http://schemas.microsoft.com/office/drawing/2014/main" id="{14870F54-5C41-ED6E-65BE-6DC28260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0" r="22976"/>
          <a:stretch/>
        </p:blipFill>
        <p:spPr bwMode="auto">
          <a:xfrm>
            <a:off x="1" y="10"/>
            <a:ext cx="4654296" cy="52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78C34-A50F-79D0-F4FF-BCDAEB77E60F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Phishing Scams 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B3F52-CCA8-6174-C001-EBE5AC03DFDF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Phishing attempts (aka: scams) trick people into releasing information through fake emails, messages, and phone calls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Phishing scams tend to have a sense of emergency to distract vulnerable people into agreeing to share private and important information.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Phishing scammers often make the scam look like a legitimate link, social media posting, email, familiar branding, and artificial websites made to mimic official sites.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falling into these scams, the person can unintendedly give out private information. </a:t>
            </a:r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106A2-462F-2081-016F-10F6F90B5574}"/>
              </a:ext>
            </a:extLst>
          </p:cNvPr>
          <p:cNvSpPr txBox="1"/>
          <p:nvPr/>
        </p:nvSpPr>
        <p:spPr>
          <a:xfrm>
            <a:off x="-18601" y="5269927"/>
            <a:ext cx="4680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Image by MailGuard</a:t>
            </a:r>
          </a:p>
          <a:p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Graphic 9" descr="Bug under Magnifying Glass">
            <a:extLst>
              <a:ext uri="{FF2B5EF4-FFF2-40B4-BE49-F238E27FC236}">
                <a16:creationId xmlns:a16="http://schemas.microsoft.com/office/drawing/2014/main" id="{586488B5-5549-4584-7C2A-550BAE75D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8EF1E-A439-B294-2711-F4F97387C895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Malware </a:t>
            </a:r>
            <a:endParaRPr lang="en-US" sz="3600" b="1" spc="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1B0AC-11EA-8D2F-23DF-8EA4EC6A1974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Malware is software that infiltrates systems.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Ransomware, Trojan horses, and spyware are types of malware 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Cybercriminals can lock individuals from their accounts, spread viruses, gain illegal access to accounts, and act secretly to gain information.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Once inside a user’s system, malware can steal information, complicate operations, and compromise data access.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Malicious software can attack computer systems, networks, and devices.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8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FEBA94B3-EA90-DE16-E9C9-34780CB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61" r="32317" b="2"/>
          <a:stretch/>
        </p:blipFill>
        <p:spPr>
          <a:xfrm>
            <a:off x="1" y="10"/>
            <a:ext cx="4654296" cy="52905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878CC-9D22-1F18-D31C-DD477E6459C7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L="0" marR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pc="1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Significance of Password Strength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3069-2D88-40D1-44FE-9CF40C47FD10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There are strategies to not be as vulnerable to attacks.</a:t>
            </a: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way to combat attacks are with strong 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passwords and password security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such as two step verification systems. </a:t>
            </a: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encouraged to be educated about the dangers of weak passwords.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 is important to update passwords regularly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create unique passwords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1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29DB5781-5928-E2DE-A68F-326AF40BA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57AAE-D857-93D4-C8D8-47B3877F8365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marL="0" marR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pc="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Password Protection Strategies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7F6CE-24B0-B81C-3072-87708FE733B1}"/>
              </a:ext>
            </a:extLst>
          </p:cNvPr>
          <p:cNvSpPr txBox="1"/>
          <p:nvPr/>
        </p:nvSpPr>
        <p:spPr>
          <a:xfrm>
            <a:off x="4782311" y="1376413"/>
            <a:ext cx="7119933" cy="4105172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050" spc="150" dirty="0"/>
              <a:t>As technology continues to develop and advance cyber threats continue to grow and advance.</a:t>
            </a:r>
          </a:p>
          <a:p>
            <a:pPr marR="0" indent="-17145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•"/>
            </a:pPr>
            <a:r>
              <a:rPr lang="en-US" sz="1050" spc="150" dirty="0"/>
              <a:t>Technology prevention strategies:</a:t>
            </a:r>
          </a:p>
          <a:p>
            <a:pPr marL="457200" lvl="2" indent="-171450"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-"/>
            </a:pPr>
            <a:r>
              <a:rPr lang="en-US" sz="1050" spc="150" dirty="0"/>
              <a:t>Regular security assessments</a:t>
            </a:r>
          </a:p>
          <a:p>
            <a:pPr marL="457200" lvl="2" indent="-171450"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-"/>
            </a:pPr>
            <a:r>
              <a:rPr lang="en-US" sz="1050" spc="150" dirty="0"/>
              <a:t>Employee training</a:t>
            </a:r>
          </a:p>
          <a:p>
            <a:pPr marL="457200" lvl="2" indent="-171450"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-"/>
            </a:pPr>
            <a:r>
              <a:rPr lang="en-US" sz="1050" spc="150" dirty="0"/>
              <a:t>Data encryption</a:t>
            </a:r>
          </a:p>
          <a:p>
            <a:pPr marL="457200" lvl="2" indent="-171450"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  <a:buChar char="-"/>
            </a:pPr>
            <a:r>
              <a:rPr lang="en-US" sz="1050" spc="150" dirty="0"/>
              <a:t>Creating a plan for responding when an attack occurs. </a:t>
            </a:r>
          </a:p>
          <a:p>
            <a:pPr marR="0">
              <a:lnSpc>
                <a:spcPct val="130000"/>
              </a:lnSpc>
              <a:spcBef>
                <a:spcPts val="930"/>
              </a:spcBef>
              <a:spcAft>
                <a:spcPts val="800"/>
              </a:spcAft>
              <a:buFont typeface="Corbel" panose="020B0503020204020204" pitchFamily="34" charset="0"/>
            </a:pPr>
            <a:r>
              <a:rPr lang="en-US" sz="1050" spc="150" dirty="0"/>
              <a:t>Keeping a close watch on accounts helps prevents situations from escalating or even happening at all.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5503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758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Aptos</vt:lpstr>
      <vt:lpstr>Arial</vt:lpstr>
      <vt:lpstr>Corbel</vt:lpstr>
      <vt:lpstr>ShojiVTI</vt:lpstr>
      <vt:lpstr>Password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Kayla Mary Dudek</dc:creator>
  <cp:lastModifiedBy>Kayla Mary Dudek</cp:lastModifiedBy>
  <cp:revision>8</cp:revision>
  <dcterms:created xsi:type="dcterms:W3CDTF">2024-11-04T18:05:38Z</dcterms:created>
  <dcterms:modified xsi:type="dcterms:W3CDTF">2024-11-04T21:23:08Z</dcterms:modified>
</cp:coreProperties>
</file>