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68" r:id="rId8"/>
    <p:sldId id="270" r:id="rId9"/>
    <p:sldId id="276" r:id="rId10"/>
    <p:sldId id="277" r:id="rId11"/>
    <p:sldId id="262" r:id="rId12"/>
    <p:sldId id="266" r:id="rId13"/>
    <p:sldId id="269" r:id="rId14"/>
    <p:sldId id="271" r:id="rId15"/>
    <p:sldId id="272" r:id="rId16"/>
    <p:sldId id="273" r:id="rId17"/>
    <p:sldId id="275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8D052-834F-A211-8E59-511A2835E91E}" v="155" dt="2022-08-28T22:50:52.433"/>
    <p1510:client id="{062AF073-C156-7C43-9AAC-30E8B4EAF10A}" v="947" dt="2022-08-28T05:04:49.798"/>
    <p1510:client id="{467E5F94-34E3-2A4B-5FF5-063D2AA7E38F}" v="1277" dt="2022-08-28T06:27:57.896"/>
    <p1510:client id="{62748746-8B29-3781-A9DF-DAB60F4ED48E}" v="594" dt="2022-08-28T23:03:26.617"/>
    <p1510:client id="{E63E0C7B-E543-4390-86E4-560B3090C884}" v="60" dt="2022-08-26T18:38:16.843"/>
    <p1510:client id="{F374B257-F0D3-F5D0-6CF1-E920EFC84051}" v="333" dt="2022-08-27T05:30:33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teapi.scottpinkelman.com/" TargetMode="External"/><Relationship Id="rId2" Type="http://schemas.openxmlformats.org/officeDocument/2006/relationships/hyperlink" Target="https://positionstac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atasets/hmavrodiev/london-bike-sharing-dataset" TargetMode="External"/><Relationship Id="rId5" Type="http://schemas.openxmlformats.org/officeDocument/2006/relationships/hyperlink" Target="https://www.kaggle.com/datasets/marklvl/bike-sharing-dataset" TargetMode="External"/><Relationship Id="rId4" Type="http://schemas.openxmlformats.org/officeDocument/2006/relationships/hyperlink" Target="https://openweathermap.org/api/statistics-api#mont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ohanesnuwara/seoul-bike-sharing-prediction/data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9513E5-31B8-7CAC-7D68-0FE7CA09D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84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7</a:t>
            </a:r>
            <a:br>
              <a:rPr lang="en-US" sz="5000" kern="1200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 Bike share - SOAR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3556" y="389196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IST 718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Summer 2022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Dan Burke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Matt Dunlap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David 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Kushal Shah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9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C36-119B-DE3C-7B6D-A141068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 Holidays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6EB8-D792-E514-F8C8-B1679866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4FC7078-98AA-CE19-3921-3BD2D0A9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71" y="2090759"/>
            <a:ext cx="4830763" cy="3209924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9C478CD-AD67-C0AC-0E73-4A5494E2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93" y="1645448"/>
            <a:ext cx="5098959" cy="3969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16F74-7446-28A6-F1AC-E7F51B21BCE1}"/>
              </a:ext>
            </a:extLst>
          </p:cNvPr>
          <p:cNvSpPr txBox="1"/>
          <p:nvPr/>
        </p:nvSpPr>
        <p:spPr>
          <a:xfrm>
            <a:off x="979714" y="5844268"/>
            <a:ext cx="94814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5% of dates are holidays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Majority of rental bike counts are during working hours</a:t>
            </a:r>
          </a:p>
        </p:txBody>
      </p:sp>
    </p:spTree>
    <p:extLst>
      <p:ext uri="{BB962C8B-B14F-4D97-AF65-F5344CB8AC3E}">
        <p14:creationId xmlns:p14="http://schemas.microsoft.com/office/powerpoint/2010/main" val="123724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185-B3B8-2557-557B-BAA203BE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9ECD-D36D-FF01-FB91-ED14607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6F3BB54E-0A9F-6761-0E0F-96E7A3DE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98" y="1582297"/>
            <a:ext cx="596738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8B31B-9E22-1746-E316-538BC1B75E32}"/>
              </a:ext>
            </a:extLst>
          </p:cNvPr>
          <p:cNvSpPr txBox="1"/>
          <p:nvPr/>
        </p:nvSpPr>
        <p:spPr>
          <a:xfrm>
            <a:off x="7607999" y="1662000"/>
            <a:ext cx="289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Rented bike count has some correlation with temperature (0.54) and hour of day (0.41)</a:t>
            </a:r>
          </a:p>
        </p:txBody>
      </p:sp>
    </p:spTree>
    <p:extLst>
      <p:ext uri="{BB962C8B-B14F-4D97-AF65-F5344CB8AC3E}">
        <p14:creationId xmlns:p14="http://schemas.microsoft.com/office/powerpoint/2010/main" val="216551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250D-68D4-5A7B-9450-6A469696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–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8A142-B562-F01B-48B8-D0C6550C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60F2F-18B4-AF58-9413-8C7D6A07382B}"/>
              </a:ext>
            </a:extLst>
          </p:cNvPr>
          <p:cNvSpPr txBox="1"/>
          <p:nvPr/>
        </p:nvSpPr>
        <p:spPr>
          <a:xfrm>
            <a:off x="1101377" y="4770504"/>
            <a:ext cx="100229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Number of trees used: 1,000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Random Forest Tree, top 3 levels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Mean Absolute Error: 115.83 bikes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RMSE: 90%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614F4EF-C4A6-01DE-9220-A1797A8CD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040" y="2051986"/>
            <a:ext cx="10515600" cy="2489878"/>
          </a:xfrm>
        </p:spPr>
      </p:pic>
    </p:spTree>
    <p:extLst>
      <p:ext uri="{BB962C8B-B14F-4D97-AF65-F5344CB8AC3E}">
        <p14:creationId xmlns:p14="http://schemas.microsoft.com/office/powerpoint/2010/main" val="375546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B781-F690-1F87-547A-B1CAD75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– Variables of Importance from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5BB5A-0AF2-1E64-64B2-B6469FA8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3BEEF11-6835-B326-1191-DD2F163A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00" y="1863982"/>
            <a:ext cx="4191000" cy="42386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F8DE1-7789-5479-B482-7B60423E695E}"/>
              </a:ext>
            </a:extLst>
          </p:cNvPr>
          <p:cNvSpPr txBox="1"/>
          <p:nvPr/>
        </p:nvSpPr>
        <p:spPr>
          <a:xfrm>
            <a:off x="5795999" y="1938000"/>
            <a:ext cx="41589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two variables of importance are hour of day and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next three variables of importance are solar radiation, functioning day, and humidity</a:t>
            </a:r>
          </a:p>
        </p:txBody>
      </p:sp>
    </p:spTree>
    <p:extLst>
      <p:ext uri="{BB962C8B-B14F-4D97-AF65-F5344CB8AC3E}">
        <p14:creationId xmlns:p14="http://schemas.microsoft.com/office/powerpoint/2010/main" val="40300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71A2-AA75-F544-9909-E69272C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BA0E-16CE-6637-4CC3-94C3B908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also investigated clustering to help group similar days together </a:t>
            </a:r>
          </a:p>
          <a:p>
            <a:pPr lvl="1"/>
            <a:r>
              <a:rPr lang="en-US"/>
              <a:t>This could help us identify new locations for growth as clusters that tend to have a higher number of rentals would show us what features we should look for in a new location. 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We utilized two types of clustering</a:t>
            </a:r>
          </a:p>
          <a:p>
            <a:pPr lvl="1"/>
            <a:r>
              <a:rPr lang="en-US"/>
              <a:t>Model Based Clustering</a:t>
            </a:r>
          </a:p>
          <a:p>
            <a:pPr lvl="1"/>
            <a:r>
              <a:rPr lang="en-US"/>
              <a:t>K Means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DA2B-2451-0CC4-A3FC-983D8E26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0FB4-1C83-E6C5-3934-31938E1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– Clustering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AC35A89-6C3B-645B-71AE-9978CB37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66" y="1878542"/>
            <a:ext cx="6840669" cy="42031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3A1D-36F3-8B5E-BBBD-314276FF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13B7DB-B61F-16BC-2748-48E9A442A09F}"/>
              </a:ext>
            </a:extLst>
          </p:cNvPr>
          <p:cNvSpPr txBox="1">
            <a:spLocks/>
          </p:cNvSpPr>
          <p:nvPr/>
        </p:nvSpPr>
        <p:spPr>
          <a:xfrm>
            <a:off x="7780866" y="1571625"/>
            <a:ext cx="4207934" cy="465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Utilizing the elbow method, we identified that clustering the data into 6 clusters was the most optimal method.</a:t>
            </a:r>
          </a:p>
          <a:p>
            <a:r>
              <a:rPr lang="en-US"/>
              <a:t>For Model Based Clustering, the algorithm automatically selects the optimal number of clusters. It selected 9 clusters</a:t>
            </a:r>
          </a:p>
        </p:txBody>
      </p:sp>
    </p:spTree>
    <p:extLst>
      <p:ext uri="{BB962C8B-B14F-4D97-AF65-F5344CB8AC3E}">
        <p14:creationId xmlns:p14="http://schemas.microsoft.com/office/powerpoint/2010/main" val="392848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F129-EF24-6433-0F2B-3F10C50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891920" cy="1855955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Analysis – Clustering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634AD962-3DF6-84C3-CC71-FD6F3505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783" y="2645922"/>
            <a:ext cx="5044321" cy="372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On the left we can see the distributions of each cluster for both clustering algorithms.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Cluster 2 and Cluster 1 for K Means Clustering and Model Based Clustering Respectively had the highest average rentals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C93A-C13B-EDC4-BF4E-3F1BD595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FF279E0-3415-F4F4-A429-7E3539D5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48273"/>
            <a:ext cx="5359400" cy="3284854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E423E64-EA5F-4127-1951-F0AEDD51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613285"/>
            <a:ext cx="5359400" cy="31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7A909-A045-83AD-6DC6-A3A5916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3BD473E-3C1C-00BE-7CC2-EF7BAF931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" b="265"/>
          <a:stretch/>
        </p:blipFill>
        <p:spPr>
          <a:xfrm>
            <a:off x="152400" y="108503"/>
            <a:ext cx="5778502" cy="3406363"/>
          </a:xfrm>
          <a:prstGeom prst="rect">
            <a:avLst/>
          </a:prstGeom>
        </p:spPr>
      </p:pic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EF9908D4-645D-F60D-DCEE-7E5294D02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0607" y="3057525"/>
            <a:ext cx="6268985" cy="3805238"/>
          </a:xfr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383BF770-9250-72AB-7EC6-ACFA2EB2F4C6}"/>
              </a:ext>
            </a:extLst>
          </p:cNvPr>
          <p:cNvSpPr txBox="1">
            <a:spLocks/>
          </p:cNvSpPr>
          <p:nvPr/>
        </p:nvSpPr>
        <p:spPr>
          <a:xfrm>
            <a:off x="6303683" y="702822"/>
            <a:ext cx="5044321" cy="170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/>
              <a:t>K Means Clustering (Left)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Cluster 2 on the Left Has the Highest Average Number of Rentals </a:t>
            </a:r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A8578AF-E886-387B-223F-BCF56A0AA54E}"/>
              </a:ext>
            </a:extLst>
          </p:cNvPr>
          <p:cNvSpPr txBox="1">
            <a:spLocks/>
          </p:cNvSpPr>
          <p:nvPr/>
        </p:nvSpPr>
        <p:spPr>
          <a:xfrm>
            <a:off x="956982" y="4271521"/>
            <a:ext cx="5044321" cy="1703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/>
              <a:t>Model Based Clustering (Right)</a:t>
            </a:r>
            <a:endParaRPr lang="en-US"/>
          </a:p>
          <a:p>
            <a:pPr marL="0" indent="0">
              <a:buNone/>
            </a:pPr>
            <a:r>
              <a:rPr lang="en-US" sz="2400"/>
              <a:t>Cluster 8 on the Right Has the Highest Average Number of Rentals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789C-BD45-BB06-A143-F8935B9B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Analysis –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1FF-6D92-4093-1C04-10826149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998200" cy="5100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K Means Cluster 2</a:t>
            </a:r>
          </a:p>
          <a:p>
            <a:pPr lvl="1"/>
            <a:r>
              <a:rPr lang="en-US"/>
              <a:t>Summer was the season for Majority of the Rentals</a:t>
            </a:r>
          </a:p>
          <a:p>
            <a:pPr lvl="1"/>
            <a:r>
              <a:rPr lang="en-US"/>
              <a:t>Humidity was slightly higher for this cluster compared to the data set</a:t>
            </a:r>
          </a:p>
          <a:p>
            <a:pPr lvl="1"/>
            <a:r>
              <a:rPr lang="en-US"/>
              <a:t>Wind Speed was also slightly higher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Model Based Clustering Cluster 8</a:t>
            </a:r>
          </a:p>
          <a:p>
            <a:pPr lvl="1"/>
            <a:r>
              <a:rPr lang="en-US"/>
              <a:t>Likewise, to above, summer was the main season for this cluster</a:t>
            </a:r>
          </a:p>
          <a:p>
            <a:pPr lvl="1"/>
            <a:r>
              <a:rPr lang="en-US"/>
              <a:t>Very similar to the above cluster, the clusters overlapped for the most part</a:t>
            </a:r>
          </a:p>
          <a:p>
            <a:pPr lvl="1"/>
            <a:r>
              <a:rPr lang="en-US"/>
              <a:t>A key difference was the hour, rentals were mostly towards evening time around 7 PM.</a:t>
            </a:r>
          </a:p>
          <a:p>
            <a:pPr lvl="1"/>
            <a:r>
              <a:rPr lang="en-US"/>
              <a:t>The model-based cluster 8 was more selective and had a higher average.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4BD93-A7BA-7B52-D020-465E52BC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2BA1-6CC6-DF56-2E18-31B1149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Work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2E88-670F-52D5-EC18-922510EB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Compare different models of regression</a:t>
            </a:r>
          </a:p>
          <a:p>
            <a:pPr lvl="1"/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Tensor flow and/or 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Optimization of models</a:t>
            </a:r>
          </a:p>
          <a:p>
            <a:r>
              <a:rPr lang="en-US" dirty="0"/>
              <a:t>Identify Comparable Cities with Similar Weather</a:t>
            </a:r>
          </a:p>
          <a:p>
            <a:pPr lvl="1"/>
            <a:r>
              <a:rPr lang="en-US">
                <a:ea typeface="+mn-lt"/>
                <a:cs typeface="+mn-lt"/>
              </a:rPr>
              <a:t>Construct Data Pipeline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Koeppen Geiger Climate Classification</a:t>
            </a:r>
          </a:p>
          <a:p>
            <a:pPr lvl="3"/>
            <a:r>
              <a:rPr lang="en-US" dirty="0">
                <a:ea typeface="+mn-lt"/>
                <a:cs typeface="+mn-lt"/>
              </a:rPr>
              <a:t>Generate Geocoded list of Potential Cities </a:t>
            </a:r>
          </a:p>
          <a:p>
            <a:pPr lvl="4"/>
            <a:r>
              <a:rPr lang="en-US" dirty="0">
                <a:ea typeface="+mn-lt"/>
                <a:cs typeface="+mn-lt"/>
                <a:hlinkClick r:id="rId2"/>
              </a:rPr>
              <a:t>Position Stack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Climate Zone – Query Lat/Long Position of each city </a:t>
            </a:r>
          </a:p>
          <a:p>
            <a:pPr lvl="3"/>
            <a:r>
              <a:rPr lang="en-US" dirty="0">
                <a:ea typeface="+mn-lt"/>
                <a:cs typeface="+mn-lt"/>
                <a:hlinkClick r:id="rId3"/>
              </a:rPr>
              <a:t>Climate Zone API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City Weather Clustering Analysis</a:t>
            </a:r>
          </a:p>
          <a:p>
            <a:pPr lvl="2"/>
            <a:r>
              <a:rPr lang="en-US" dirty="0">
                <a:ea typeface="+mn-lt"/>
                <a:cs typeface="+mn-lt"/>
              </a:rPr>
              <a:t>Derive Higher Fidelity City Data (Monthly Basis)</a:t>
            </a:r>
          </a:p>
          <a:p>
            <a:pPr lvl="3"/>
            <a:r>
              <a:rPr lang="en-US" dirty="0">
                <a:ea typeface="+mn-lt"/>
                <a:cs typeface="+mn-lt"/>
                <a:hlinkClick r:id="rId4"/>
              </a:rPr>
              <a:t>OpenWeatherAPI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/>
              <a:t>Perform Cluster Analysis</a:t>
            </a:r>
          </a:p>
          <a:p>
            <a:pPr lvl="1"/>
            <a:r>
              <a:rPr lang="en-US" dirty="0"/>
              <a:t>Find comparable Bike Sharing Datasets to run models on</a:t>
            </a:r>
          </a:p>
          <a:p>
            <a:pPr lvl="2"/>
            <a:r>
              <a:rPr lang="en-US" dirty="0"/>
              <a:t>Potential Datasets</a:t>
            </a:r>
          </a:p>
          <a:p>
            <a:pPr lvl="2"/>
            <a:r>
              <a:rPr lang="en-US" dirty="0">
                <a:hlinkClick r:id="rId5"/>
              </a:rPr>
              <a:t>Washington D.C.</a:t>
            </a:r>
          </a:p>
          <a:p>
            <a:pPr lvl="2"/>
            <a:r>
              <a:rPr lang="en-US" dirty="0">
                <a:hlinkClick r:id="rId6"/>
              </a:rPr>
              <a:t>London, U.K.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4F41-E8E9-512C-1E2F-EF136F57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/>
              <a:t>Seoul Bike Sharing Demand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11075"/>
            <a:ext cx="5413775" cy="41105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Kaggle, Seoul Bike Sharing Demand Prediction (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2"/>
              </a:rPr>
              <a:t>Link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) </a:t>
            </a:r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Rows - 8760 </a:t>
            </a:r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Columns -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14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Day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Rented Bike Count </a:t>
            </a: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Hour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of day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Temperature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(°C)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Humidity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(%)</a:t>
            </a:r>
            <a:endParaRPr lang="en-US" sz="18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Wind Speed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(m/s)</a:t>
            </a:r>
            <a:endParaRPr lang="en-US" sz="18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Dew Point Temperature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(10 m)</a:t>
            </a:r>
            <a:endParaRPr lang="en-US" sz="18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Solar Radiation 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(MJ/m2)</a:t>
            </a:r>
            <a:endParaRPr lang="en-US" sz="1800" i="0" dirty="0">
              <a:effectLst/>
              <a:latin typeface="Calibri"/>
              <a:ea typeface="+mn-lt"/>
              <a:cs typeface="Calibri"/>
            </a:endParaRPr>
          </a:p>
          <a:p>
            <a:pPr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Rainfall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(mm)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Snowfall (cm)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Season (Winter, Spring, Summer, Fall)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Functioning Day (Yes/No if hour of day is time for work)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Holiday (Yes/No)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WordVisi_MSFontService"/>
              </a:rPr>
              <a:t>G</a:t>
            </a: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iven environmental data, are we able to predict (with what accuracy and precision) bike rental sales.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rgbClr val="000000"/>
                </a:solidFill>
                <a:latin typeface="WordVisi_MSFontService"/>
              </a:rPr>
              <a:t>What out of sample data may be used to forecast bike rental sales?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>
                <a:solidFill>
                  <a:srgbClr val="000000"/>
                </a:solidFill>
                <a:latin typeface="WordVisi_MSFontService"/>
              </a:rPr>
              <a:t>Is it possible to leverage the Seoul Bike Rental data in order to identify new markets/cities which the Bike sharing business may expand operations to?</a:t>
            </a:r>
          </a:p>
        </p:txBody>
      </p:sp>
    </p:spTree>
    <p:extLst>
      <p:ext uri="{BB962C8B-B14F-4D97-AF65-F5344CB8AC3E}">
        <p14:creationId xmlns:p14="http://schemas.microsoft.com/office/powerpoint/2010/main" val="42841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E846-39FA-5AF6-9289-BE42BE91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 Time 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630A-1B6B-CA2E-0C90-593492A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24B56550-55F6-5227-C9CA-7FF1BC384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2983"/>
            <a:ext cx="10515600" cy="389911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05F667-95FE-3180-EBA4-1D33BEB7F426}"/>
              </a:ext>
            </a:extLst>
          </p:cNvPr>
          <p:cNvSpPr txBox="1"/>
          <p:nvPr/>
        </p:nvSpPr>
        <p:spPr>
          <a:xfrm>
            <a:off x="1126991" y="5334000"/>
            <a:ext cx="1022784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Time series of rented bike counts averaged each day (dark line representing average)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Rented bike counts taken every hour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Rental bike demand grows from end of 2017 to the summer of 2018 and slowly decreases to end of 2018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May be due to season and weather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7B03-9135-6081-2AF2-30FBE791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 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22561-EFA9-0DFB-76A4-95A5522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034B14-EBC3-4313-5F59-0B86439F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336" y="1735977"/>
            <a:ext cx="7605733" cy="3807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D4664-8053-D7C0-2F5A-8F497F157BA9}"/>
              </a:ext>
            </a:extLst>
          </p:cNvPr>
          <p:cNvSpPr txBox="1"/>
          <p:nvPr/>
        </p:nvSpPr>
        <p:spPr>
          <a:xfrm>
            <a:off x="1274268" y="5628554"/>
            <a:ext cx="9926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Summer has the most rental bike usage, most likely to warmer weather and summer vacation for students</a:t>
            </a:r>
          </a:p>
        </p:txBody>
      </p:sp>
    </p:spTree>
    <p:extLst>
      <p:ext uri="{BB962C8B-B14F-4D97-AF65-F5344CB8AC3E}">
        <p14:creationId xmlns:p14="http://schemas.microsoft.com/office/powerpoint/2010/main" val="75370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CB1-B48D-1B66-3444-613284F9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Observation – Hour with Seasons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5CFB9-765F-6D14-8DE6-AA83033C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09C95-4AA2-ABA1-90B8-5D5563B07B8B}"/>
              </a:ext>
            </a:extLst>
          </p:cNvPr>
          <p:cNvSpPr txBox="1"/>
          <p:nvPr/>
        </p:nvSpPr>
        <p:spPr>
          <a:xfrm>
            <a:off x="840098" y="5765378"/>
            <a:ext cx="102406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 rented bike count in morning and 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Commuting to work and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E75F9C2-BA96-EAAD-764F-0B8B448B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901"/>
            <a:ext cx="10515600" cy="3418785"/>
          </a:xfrm>
        </p:spPr>
      </p:pic>
    </p:spTree>
    <p:extLst>
      <p:ext uri="{BB962C8B-B14F-4D97-AF65-F5344CB8AC3E}">
        <p14:creationId xmlns:p14="http://schemas.microsoft.com/office/powerpoint/2010/main" val="287966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12D4-AA52-F28F-8169-E4E7BD57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Observation – Day with Seasons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AD77A-0ED4-4B2A-AD0E-23770EC0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FC5F0BA-46F3-4716-9C33-6D693B31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4849"/>
            <a:ext cx="10515600" cy="34224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16511E-AB54-B3A3-CC21-72811BDEA4CB}"/>
              </a:ext>
            </a:extLst>
          </p:cNvPr>
          <p:cNvSpPr txBox="1"/>
          <p:nvPr/>
        </p:nvSpPr>
        <p:spPr>
          <a:xfrm>
            <a:off x="1169999" y="53880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5933C-29D2-0A57-4FF3-31CFF56B3202}"/>
              </a:ext>
            </a:extLst>
          </p:cNvPr>
          <p:cNvSpPr txBox="1"/>
          <p:nvPr/>
        </p:nvSpPr>
        <p:spPr>
          <a:xfrm>
            <a:off x="1103999" y="5142000"/>
            <a:ext cx="98709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In winter, rental bike counts are low and stable throughout the week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 spring, rental bike counts peaks on Monday and then Friday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 summer, rental bike counts peak on Friday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 autumn, rental bike counts peak on Monday and Wednesday</a:t>
            </a:r>
          </a:p>
        </p:txBody>
      </p:sp>
    </p:spTree>
    <p:extLst>
      <p:ext uri="{BB962C8B-B14F-4D97-AF65-F5344CB8AC3E}">
        <p14:creationId xmlns:p14="http://schemas.microsoft.com/office/powerpoint/2010/main" val="256942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CC0B-6F35-E064-C2F5-E42ADCF0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 Temperature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D266A0D-EF44-946E-363D-77A9A6C84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340"/>
            <a:ext cx="10515600" cy="35719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5066E-D5C9-16DB-0869-04E489B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67FEC-D2CB-9E7D-49BD-A996626E5FCD}"/>
              </a:ext>
            </a:extLst>
          </p:cNvPr>
          <p:cNvSpPr txBox="1"/>
          <p:nvPr/>
        </p:nvSpPr>
        <p:spPr>
          <a:xfrm>
            <a:off x="1073999" y="5928000"/>
            <a:ext cx="8808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As temperature increases, rented bike count seems to increase as well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Possible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7930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A00-9701-0E71-AB2D-99798185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- Weather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F9013-B688-FF6B-24B8-BA806E0B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F8029ED-8C1E-9AD3-FCEC-6E112DD44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73" y="1473727"/>
            <a:ext cx="4572328" cy="1096436"/>
          </a:xfrm>
        </p:spPr>
      </p:pic>
      <p:pic>
        <p:nvPicPr>
          <p:cNvPr id="12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F2A7CCF-0EC3-08F9-B5B9-A94A86C0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07" y="2586076"/>
            <a:ext cx="4566789" cy="1093181"/>
          </a:xfrm>
          <a:prstGeom prst="rect">
            <a:avLst/>
          </a:prstGeo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B05E24C-2A6E-B50F-7883-15B8E54F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07" y="3680230"/>
            <a:ext cx="4566789" cy="1093181"/>
          </a:xfrm>
          <a:prstGeom prst="rect">
            <a:avLst/>
          </a:prstGeom>
        </p:spPr>
      </p:pic>
      <p:pic>
        <p:nvPicPr>
          <p:cNvPr id="14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1BA9DB8-085E-8EE0-EFCC-30BAA9091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08" y="4774384"/>
            <a:ext cx="4566789" cy="1093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DE13B-E1FE-5598-3BA8-BD593AE23420}"/>
              </a:ext>
            </a:extLst>
          </p:cNvPr>
          <p:cNvSpPr txBox="1"/>
          <p:nvPr/>
        </p:nvSpPr>
        <p:spPr>
          <a:xfrm>
            <a:off x="6211260" y="1613646"/>
            <a:ext cx="503944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Humidity – Rental bike count seem to be highest at 50%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Wind speed – Rental bike count drops after 4 m/s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Visibility – Seem to not affect rental bike counts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Dew point temperature – Seem to not affect rental bike counts. Dew point also seems to be dependent on season.</a:t>
            </a:r>
          </a:p>
        </p:txBody>
      </p:sp>
    </p:spTree>
    <p:extLst>
      <p:ext uri="{BB962C8B-B14F-4D97-AF65-F5344CB8AC3E}">
        <p14:creationId xmlns:p14="http://schemas.microsoft.com/office/powerpoint/2010/main" val="298103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3339-86D6-AE31-00AD-C750ED41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Observation – Weather continued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AC4066-369A-7173-065E-72AC23894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00" y="1711892"/>
            <a:ext cx="4572000" cy="1095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4CB2B-770A-1AF2-58E4-CFE1A29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F3AA00F-6F53-14F4-6C4A-0B5D0A1D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16" y="2819263"/>
            <a:ext cx="4572000" cy="1095375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BA47F28E-FBE9-D699-08E6-76BB6495D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00" y="3908272"/>
            <a:ext cx="4572000" cy="109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B2856-0E25-65B5-201C-4EF6932C9108}"/>
              </a:ext>
            </a:extLst>
          </p:cNvPr>
          <p:cNvSpPr txBox="1"/>
          <p:nvPr/>
        </p:nvSpPr>
        <p:spPr>
          <a:xfrm>
            <a:off x="7030890" y="1933814"/>
            <a:ext cx="180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815AA-01BD-BBC7-8FAF-8D1B74F39933}"/>
              </a:ext>
            </a:extLst>
          </p:cNvPr>
          <p:cNvSpPr txBox="1"/>
          <p:nvPr/>
        </p:nvSpPr>
        <p:spPr>
          <a:xfrm>
            <a:off x="6614671" y="1850571"/>
            <a:ext cx="50027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Solar radiation or measure of sunlight has most rented bike counts near 1 Mj/m2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Rainfall and snowfall have most rental bike counts at 0 mm</a:t>
            </a:r>
          </a:p>
        </p:txBody>
      </p:sp>
    </p:spTree>
    <p:extLst>
      <p:ext uri="{BB962C8B-B14F-4D97-AF65-F5344CB8AC3E}">
        <p14:creationId xmlns:p14="http://schemas.microsoft.com/office/powerpoint/2010/main" val="1782232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908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Univers</vt:lpstr>
      <vt:lpstr>WordVisi_MSFontService</vt:lpstr>
      <vt:lpstr>GradientUnivers</vt:lpstr>
      <vt:lpstr>Group 7 Rental Bike share - SOAR</vt:lpstr>
      <vt:lpstr>Specification</vt:lpstr>
      <vt:lpstr>Observation- Time Series</vt:lpstr>
      <vt:lpstr>Observation - Season</vt:lpstr>
      <vt:lpstr>Observation – Hour with Seasons</vt:lpstr>
      <vt:lpstr>Observation – Day with Seasons</vt:lpstr>
      <vt:lpstr>Observation - Temperature</vt:lpstr>
      <vt:lpstr>Observation - Weather</vt:lpstr>
      <vt:lpstr>Observation – Weather continued</vt:lpstr>
      <vt:lpstr>Observation - Holidays</vt:lpstr>
      <vt:lpstr>Observation - Correlation</vt:lpstr>
      <vt:lpstr>Analysis – Random Forest</vt:lpstr>
      <vt:lpstr>Analysis – Variables of Importance from Random Forest</vt:lpstr>
      <vt:lpstr>Analysis - Clustering</vt:lpstr>
      <vt:lpstr>Analysis – Clustering</vt:lpstr>
      <vt:lpstr>Analysis – Clustering</vt:lpstr>
      <vt:lpstr>PowerPoint Presentation</vt:lpstr>
      <vt:lpstr>Analysis – Clustering</vt:lpstr>
      <vt:lpstr>Remaining Work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Degen</dc:creator>
  <cp:lastModifiedBy>Dan B</cp:lastModifiedBy>
  <cp:revision>119</cp:revision>
  <dcterms:created xsi:type="dcterms:W3CDTF">2022-08-26T18:16:08Z</dcterms:created>
  <dcterms:modified xsi:type="dcterms:W3CDTF">2022-09-17T20:48:54Z</dcterms:modified>
</cp:coreProperties>
</file>