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1" r:id="rId6"/>
    <p:sldId id="260" r:id="rId7"/>
    <p:sldId id="268" r:id="rId8"/>
    <p:sldId id="26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FBC65-C1D2-94E0-4840-FE7E7A878323}" v="229" dt="2022-09-18T23:29:20.977"/>
    <p1510:client id="{146D5CCD-8065-C81F-66C2-46BD0EAA12C8}" v="61" dt="2022-09-18T20:06:20.646"/>
    <p1510:client id="{23145A9D-19F7-5880-D43E-E375143565B9}" v="38" dt="2022-09-18T22:34:19.358"/>
    <p1510:client id="{33A96ABB-32E8-7C9D-EF35-77BC73D12DD9}" v="2" dt="2022-09-12T00:01:57.707"/>
    <p1510:client id="{3F85644B-B721-7C7D-84D4-E271370057C4}" v="82" dt="2022-09-18T05:28:10.852"/>
    <p1510:client id="{615E0CE6-B16E-9B2A-AF8E-EAC0819C914B}" v="9" dt="2022-09-15T03:20:31.412"/>
    <p1510:client id="{84E4E3B0-1629-F90F-32BB-F19616C326AE}" v="9" dt="2022-09-17T23:22:59.345"/>
    <p1510:client id="{8CC7FD5A-1758-0B25-FA2C-11BCAE241A35}" v="136" dt="2022-09-14T04:51:01.625"/>
    <p1510:client id="{8FC771E6-D192-918E-B8C2-95FCE4C5EA3A}" v="546" dt="2022-09-18T22:53:13.173"/>
    <p1510:client id="{AF260802-74A4-CA68-CC50-8B03795603F9}" v="204" dt="2022-09-16T08:08:52.852"/>
    <p1510:client id="{B4C0599D-D55A-669C-3653-19D1F3B8DC40}" v="141" dt="2022-09-18T19:17:52.474"/>
    <p1510:client id="{CF87244C-0676-79DC-A13D-08D0C2AFF440}" v="249" dt="2022-09-16T23:59:34.367"/>
    <p1510:client id="{DD51A9A9-E7D3-9A3D-8A28-813B5BB6F7F6}" v="54" dt="2022-09-18T22:55:55.394"/>
    <p1510:client id="{EBB92F86-5633-238A-12A4-6005A44F8F3E}" v="381" dt="2022-09-14T02:07:25.321"/>
    <p1510:client id="{EEBE8506-6EFB-90AE-658D-4338582F231B}" v="52" dt="2022-09-18T19:36:33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6F21-BE2F-4D7A-A6B5-7AE17E001869}" type="datetimeFigureOut"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E82A-7939-4B33-A00E-9DFAE9D1BA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9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Why XG Boost?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Highly Flexible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Parallel Processing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Supports Regularization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Ideal for small to Medium Dataset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Able to run Cross Validation after each iteration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Availability of GPU Acceleration</a:t>
            </a:r>
            <a:endParaRPr lang="en-US"/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b="1"/>
              <a:t>Preprocessing included:</a:t>
            </a:r>
            <a:endParaRPr lang="en-US" b="1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Converting string features to a "Category" data type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Addition of "Day of Year", "Week of Year" in order to add more granularity to our data.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We saw we possess "category" columns (specifically </a:t>
            </a:r>
            <a:r>
              <a:rPr lang="en-US" b="1"/>
              <a:t>Holiday</a:t>
            </a:r>
            <a:r>
              <a:rPr lang="en-US"/>
              <a:t>, </a:t>
            </a:r>
            <a:r>
              <a:rPr lang="en-US" b="1"/>
              <a:t>Functioning</a:t>
            </a:r>
            <a:r>
              <a:rPr lang="en-US"/>
              <a:t> </a:t>
            </a:r>
            <a:r>
              <a:rPr lang="en-US" b="1"/>
              <a:t>Day</a:t>
            </a:r>
            <a:r>
              <a:rPr lang="en-US"/>
              <a:t>, </a:t>
            </a:r>
            <a:r>
              <a:rPr lang="en-US" b="1"/>
              <a:t>Seasons</a:t>
            </a:r>
            <a:r>
              <a:rPr lang="en-US"/>
              <a:t>, </a:t>
            </a:r>
            <a:r>
              <a:rPr lang="en-US" b="1"/>
              <a:t>Weekday</a:t>
            </a:r>
            <a:r>
              <a:rPr lang="en-US"/>
              <a:t>. In order to successfully run and generator an gradient-boosted model we must convert these columns to a numerical value. We do this by instantiating the </a:t>
            </a:r>
            <a:r>
              <a:rPr lang="en-US" b="1"/>
              <a:t>"Label Encoder"</a:t>
            </a:r>
            <a:r>
              <a:rPr lang="en-US"/>
              <a:t> from the </a:t>
            </a:r>
            <a:r>
              <a:rPr lang="en-US" err="1"/>
              <a:t>SKLearn</a:t>
            </a:r>
            <a:r>
              <a:rPr lang="en-US"/>
              <a:t> library.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To "</a:t>
            </a:r>
            <a:r>
              <a:rPr lang="en-US" i="1"/>
              <a:t>get our foot in the door</a:t>
            </a:r>
            <a:r>
              <a:rPr lang="en-US"/>
              <a:t>" with hyper parameters, we utilize the "</a:t>
            </a:r>
            <a:r>
              <a:rPr lang="en-US" err="1"/>
              <a:t>XGBoost</a:t>
            </a:r>
            <a:r>
              <a:rPr lang="en-US"/>
              <a:t>" Estimator to try out every combination of the "</a:t>
            </a:r>
            <a:r>
              <a:rPr lang="en-US" err="1"/>
              <a:t>max_depth</a:t>
            </a:r>
            <a:r>
              <a:rPr lang="en-US"/>
              <a:t>" and "</a:t>
            </a:r>
            <a:r>
              <a:rPr lang="en-US" err="1"/>
              <a:t>n_estimators</a:t>
            </a:r>
            <a:r>
              <a:rPr lang="en-US"/>
              <a:t>" hyper parameters.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"</a:t>
            </a:r>
            <a:r>
              <a:rPr lang="en-US" b="1" err="1"/>
              <a:t>n_estimators</a:t>
            </a:r>
            <a:r>
              <a:rPr lang="en-US" b="1"/>
              <a:t>"</a:t>
            </a:r>
            <a:r>
              <a:rPr lang="en-US"/>
              <a:t> refers to the number of gradient boosted trees or the number of boosted rounds.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"</a:t>
            </a:r>
            <a:r>
              <a:rPr lang="en-US" b="1" err="1"/>
              <a:t>max_depth</a:t>
            </a:r>
            <a:r>
              <a:rPr lang="en-US" b="1"/>
              <a:t>" </a:t>
            </a:r>
            <a:r>
              <a:rPr lang="en-US"/>
              <a:t>refers to the maximum depth of a tree, increasing this value adds complexity to our model.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Model Generation: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Leveraged "</a:t>
            </a:r>
            <a:r>
              <a:rPr lang="en-US" err="1">
                <a:ea typeface="Calibri"/>
                <a:cs typeface="Calibri"/>
              </a:rPr>
              <a:t>make_pipeline</a:t>
            </a:r>
            <a:r>
              <a:rPr lang="en-US">
                <a:ea typeface="Calibri"/>
                <a:cs typeface="Calibri"/>
              </a:rPr>
              <a:t>()" to expediently generate models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4 models generated, first with no tuning parameters which resulted with a R2 value of 0.843</a:t>
            </a:r>
          </a:p>
          <a:p>
            <a:pPr marL="628650" lvl="1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After tuning we were able to achieve a maximum R2 value of 0.92129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2E82A-7939-4B33-A00E-9DFAE9D1BA08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It quickly became apparent with attempting to answer the "Sister City Identification" question that the problem is less identifying a city to expand to, </a:t>
            </a:r>
            <a:r>
              <a:rPr lang="en-US" b="1">
                <a:cs typeface="Calibri"/>
              </a:rPr>
              <a:t>but rather:</a:t>
            </a:r>
            <a:endParaRPr lang="en-US"/>
          </a:p>
          <a:p>
            <a:r>
              <a:rPr lang="en-US" b="1">
                <a:cs typeface="Calibri"/>
              </a:rPr>
              <a:t>How do you enable a Data Science team to answer that question? -&gt; Through a Data Engineering Pipeline</a:t>
            </a:r>
            <a:endParaRPr lang="en-US">
              <a:cs typeface="Calibri"/>
            </a:endParaRPr>
          </a:p>
          <a:p>
            <a:endParaRPr lang="en-US" b="1">
              <a:cs typeface="Calibri"/>
            </a:endParaRPr>
          </a:p>
          <a:p>
            <a:r>
              <a:rPr lang="en-US" b="1">
                <a:cs typeface="Calibri"/>
              </a:rPr>
              <a:t>Data Engineering Questions: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- How do you link external services to your team? </a:t>
            </a:r>
          </a:p>
          <a:p>
            <a:r>
              <a:rPr lang="en-US">
                <a:cs typeface="Calibri"/>
              </a:rPr>
              <a:t>Centralization of data fetching from external services – API (Application Programming Interface)</a:t>
            </a:r>
            <a:endParaRPr lang="en-US" b="1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- How do you aggregate that data of multiple Schema designs? How do you store it while maintaining as much of the initial/intended shape of that data?</a:t>
            </a:r>
          </a:p>
          <a:p>
            <a:r>
              <a:rPr lang="en-US">
                <a:cs typeface="Calibri"/>
              </a:rPr>
              <a:t> A NoSQL Database – MongoDB</a:t>
            </a:r>
            <a:endParaRPr lang="en-US" b="1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- How do you make the available to your team and different teams across your organization?</a:t>
            </a:r>
          </a:p>
          <a:p>
            <a:r>
              <a:rPr lang="en-US">
                <a:cs typeface="Calibri"/>
              </a:rPr>
              <a:t>MongoDB Endpoint for raw access to data at various scales</a:t>
            </a: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2E82A-7939-4B33-A00E-9DFAE9D1BA0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3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3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3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1B84BAD-2A8C-6B8F-0550-B075E11DB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6250" b="6250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93" y="838200"/>
            <a:ext cx="7941155" cy="3531847"/>
          </a:xfrm>
        </p:spPr>
        <p:txBody>
          <a:bodyPr anchor="t">
            <a:normAutofit/>
          </a:bodyPr>
          <a:lstStyle/>
          <a:p>
            <a:r>
              <a:rPr lang="en-US"/>
              <a:t>Group 7 Rental Bike Share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5967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By: Dan Burke, Matt Dunlap, David No, and Kushal Shah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D0E9-A307-3045-6D54-D7C0717E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61D4-6B5B-CF58-AF0A-DCEE9CFC6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One of the biggest takeaways from each model is the impact of weather. </a:t>
            </a:r>
          </a:p>
          <a:p>
            <a:r>
              <a:rPr lang="en-US"/>
              <a:t>It was a common feature among them all to see the different weather aspects to</a:t>
            </a:r>
          </a:p>
          <a:p>
            <a:r>
              <a:rPr lang="en-US"/>
              <a:t>Looking for populated areas with warm weather and low levels of rain would be our recommendation for expansion. </a:t>
            </a:r>
          </a:p>
          <a:p>
            <a:pPr lvl="1"/>
            <a:r>
              <a:rPr lang="en-US"/>
              <a:t>Spain</a:t>
            </a:r>
          </a:p>
          <a:p>
            <a:pPr lvl="1"/>
            <a:r>
              <a:rPr lang="en-US"/>
              <a:t>West Coast – United States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951204D-26FE-486C-CE96-2DD59B3AB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7080" y="2184664"/>
            <a:ext cx="3450659" cy="346018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9917-1299-555A-EC86-BC424744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D4AE-64A8-2CAD-E460-511A75BB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F60C-CC35-EC5A-6B76-EDAE8BAF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7365-633B-B452-27A1-2201C08F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4597-8F7C-C582-8897-044E188B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5088"/>
            <a:ext cx="9527275" cy="36439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Seoul Bike started in 2015 near the Han River in Seoul, South Korea</a:t>
            </a:r>
          </a:p>
          <a:p>
            <a:r>
              <a:rPr lang="en-US"/>
              <a:t>In 2020, around 1,500 rental bike stations in Seoul operating 24 hours</a:t>
            </a:r>
          </a:p>
          <a:p>
            <a:r>
              <a:rPr lang="en-US"/>
              <a:t>Users sign up on internet and receive password to unlock rental bike from station</a:t>
            </a:r>
          </a:p>
          <a:p>
            <a:r>
              <a:rPr lang="en-US"/>
              <a:t>Website tracks distance, duration, and calories burned</a:t>
            </a:r>
          </a:p>
          <a:p>
            <a:r>
              <a:rPr lang="en-US"/>
              <a:t>Our goals is to find which features encourage rentals which will help with expansion and customer acquisition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01FC3-A35F-C654-AD9E-A95EDD65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4D24-287C-478C-39C0-31849A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D178-69AA-D060-4B9C-B57B067A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3D47BA34-0BFB-0903-06B1-FFD6DAD0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27" y="4527439"/>
            <a:ext cx="3182471" cy="1908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A7E4E-00DA-1AE3-3930-E1FB7F0A7204}"/>
              </a:ext>
            </a:extLst>
          </p:cNvPr>
          <p:cNvSpPr txBox="1"/>
          <p:nvPr/>
        </p:nvSpPr>
        <p:spPr>
          <a:xfrm>
            <a:off x="4762521" y="6054158"/>
            <a:ext cx="29263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Sathishkumar V E and </a:t>
            </a:r>
            <a:r>
              <a:rPr lang="en-US" sz="800" err="1">
                <a:ea typeface="+mn-lt"/>
                <a:cs typeface="+mn-lt"/>
              </a:rPr>
              <a:t>Yongyun</a:t>
            </a:r>
            <a:r>
              <a:rPr lang="en-US" sz="800">
                <a:ea typeface="+mn-lt"/>
                <a:cs typeface="+mn-lt"/>
              </a:rPr>
              <a:t> Cho. 'A rule-based model for Seoul Bike sharing demand prediction using weather data' European Journal of Remote Sensing, pp. 1-18, Feb, 2020</a:t>
            </a:r>
            <a:endParaRPr lang="en-US" sz="800"/>
          </a:p>
          <a:p>
            <a:br>
              <a:rPr lang="en-US"/>
            </a:b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B519A-0E9E-49F3-1AEE-B44BF2F003D1}"/>
              </a:ext>
            </a:extLst>
          </p:cNvPr>
          <p:cNvSpPr txBox="1"/>
          <p:nvPr/>
        </p:nvSpPr>
        <p:spPr>
          <a:xfrm>
            <a:off x="5048690" y="5755341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Map of Rental Bike Location in Seoul, South Korea in 2020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5E4AEB19-1CEE-31C4-5A70-17EA1CEC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06" y="4859504"/>
            <a:ext cx="2403822" cy="13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151D-E44A-C85F-0EAD-EEF50E21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Data Analysis – Time Plot with Holidays and Non-Functional Days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AB57-5066-13AC-B193-05439FBE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1E3BC-3BF6-1BB1-CCDA-4DABEEBF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3ADA-4CC9-83EB-FA8D-065EBFA3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857F7-A6F0-7148-236D-3A836C179191}"/>
              </a:ext>
            </a:extLst>
          </p:cNvPr>
          <p:cNvSpPr txBox="1"/>
          <p:nvPr/>
        </p:nvSpPr>
        <p:spPr>
          <a:xfrm>
            <a:off x="838840" y="5652604"/>
            <a:ext cx="44014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00"/>
              <a:t>Orange diamonds are holidays, Red X are non-functional days (0 bike rentals)</a:t>
            </a:r>
          </a:p>
          <a:p>
            <a:pPr marL="285750" indent="-285750">
              <a:buFont typeface="Arial"/>
              <a:buChar char="•"/>
            </a:pPr>
            <a:r>
              <a:rPr lang="en-US" sz="1000"/>
              <a:t>October 9 is both holiday and non-functional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BB2F7-244B-EB13-A92F-ABCE9D3DBEE8}"/>
              </a:ext>
            </a:extLst>
          </p:cNvPr>
          <p:cNvSpPr txBox="1"/>
          <p:nvPr/>
        </p:nvSpPr>
        <p:spPr>
          <a:xfrm>
            <a:off x="8830236" y="2247580"/>
            <a:ext cx="298564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Orange Diamond – Holidays</a:t>
            </a:r>
          </a:p>
          <a:p>
            <a:r>
              <a:rPr lang="en-US" sz="1000"/>
              <a:t>Red X – Non functioning</a:t>
            </a:r>
          </a:p>
          <a:p>
            <a:endParaRPr lang="en-US"/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9BE4131-3FF3-E060-C83C-EDE85F077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54601"/>
            <a:ext cx="9527275" cy="335191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621CB2-45EC-C104-D011-DD10BC6BC956}"/>
              </a:ext>
            </a:extLst>
          </p:cNvPr>
          <p:cNvSpPr txBox="1"/>
          <p:nvPr/>
        </p:nvSpPr>
        <p:spPr>
          <a:xfrm>
            <a:off x="5508000" y="5652000"/>
            <a:ext cx="45780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00"/>
              <a:t>Holidays don't seem to increase rental bike usage</a:t>
            </a:r>
          </a:p>
        </p:txBody>
      </p:sp>
    </p:spTree>
    <p:extLst>
      <p:ext uri="{BB962C8B-B14F-4D97-AF65-F5344CB8AC3E}">
        <p14:creationId xmlns:p14="http://schemas.microsoft.com/office/powerpoint/2010/main" val="6042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4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16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18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0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22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24">
            <a:extLst>
              <a:ext uri="{FF2B5EF4-FFF2-40B4-BE49-F238E27FC236}">
                <a16:creationId xmlns:a16="http://schemas.microsoft.com/office/drawing/2014/main" id="{DE5704B8-AFBC-4883-AB71-BCA6D2228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26">
            <a:extLst>
              <a:ext uri="{FF2B5EF4-FFF2-40B4-BE49-F238E27FC236}">
                <a16:creationId xmlns:a16="http://schemas.microsoft.com/office/drawing/2014/main" id="{21DA08C0-4447-4F43-902F-1C63E1711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E76D5-2ACB-45C3-F467-1E465A5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561"/>
            <a:ext cx="3407304" cy="4761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SVM and Linear Regression Modeling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E2A42C-8541-7FCE-EE6A-B31C6845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3794" y="838200"/>
            <a:ext cx="5168792" cy="23631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100"/>
              <a:t>Highest R-Squared: .398</a:t>
            </a:r>
          </a:p>
          <a:p>
            <a:pPr lvl="1">
              <a:lnSpc>
                <a:spcPct val="130000"/>
              </a:lnSpc>
            </a:pPr>
            <a:r>
              <a:rPr lang="en-US" sz="1100"/>
              <a:t>Uses all numeric variables except Visibility and Dew Temp</a:t>
            </a:r>
          </a:p>
          <a:p>
            <a:pPr>
              <a:lnSpc>
                <a:spcPct val="130000"/>
              </a:lnSpc>
            </a:pPr>
            <a:r>
              <a:rPr lang="en-US" sz="1100"/>
              <a:t>Almost 40% of variance in bikes rented in a day related to weather</a:t>
            </a:r>
          </a:p>
          <a:p>
            <a:pPr>
              <a:lnSpc>
                <a:spcPct val="130000"/>
              </a:lnSpc>
            </a:pPr>
            <a:r>
              <a:rPr lang="en-US" sz="1100">
                <a:ea typeface="+mn-lt"/>
                <a:cs typeface="+mn-lt"/>
              </a:rPr>
              <a:t>SVM model uses same variables as linear regression</a:t>
            </a:r>
          </a:p>
          <a:p>
            <a:pPr lvl="1">
              <a:lnSpc>
                <a:spcPct val="130000"/>
              </a:lnSpc>
            </a:pPr>
            <a:r>
              <a:rPr lang="en-US" sz="1100">
                <a:ea typeface="+mn-lt"/>
                <a:cs typeface="+mn-lt"/>
              </a:rPr>
              <a:t>Results poor</a:t>
            </a:r>
          </a:p>
          <a:p>
            <a:pPr lvl="1">
              <a:lnSpc>
                <a:spcPct val="130000"/>
              </a:lnSpc>
            </a:pPr>
            <a:r>
              <a:rPr lang="en-US" sz="1100">
                <a:ea typeface="+mn-lt"/>
                <a:cs typeface="+mn-lt"/>
              </a:rPr>
              <a:t>Many different parameters tried</a:t>
            </a:r>
          </a:p>
          <a:p>
            <a:pPr>
              <a:lnSpc>
                <a:spcPct val="130000"/>
              </a:lnSpc>
            </a:pPr>
            <a:r>
              <a:rPr lang="en-US" sz="1100">
                <a:ea typeface="+mn-lt"/>
                <a:cs typeface="+mn-lt"/>
              </a:rPr>
              <a:t>Only 3% accurate on test data set</a:t>
            </a:r>
          </a:p>
          <a:p>
            <a:pPr>
              <a:lnSpc>
                <a:spcPct val="130000"/>
              </a:lnSpc>
            </a:pPr>
            <a:r>
              <a:rPr lang="en-US" sz="1100">
                <a:ea typeface="+mn-lt"/>
                <a:cs typeface="+mn-lt"/>
              </a:rPr>
              <a:t>Predictions lower than many of test data set</a:t>
            </a:r>
            <a:endParaRPr lang="en-US"/>
          </a:p>
        </p:txBody>
      </p:sp>
      <p:sp useBgFill="1">
        <p:nvSpPr>
          <p:cNvPr id="102" name="Rectangle 28">
            <a:extLst>
              <a:ext uri="{FF2B5EF4-FFF2-40B4-BE49-F238E27FC236}">
                <a16:creationId xmlns:a16="http://schemas.microsoft.com/office/drawing/2014/main" id="{86FDA5E0-B1EC-4E83-9AD7-EBC29C01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615" y="3423774"/>
            <a:ext cx="6057082" cy="26182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E4E933C-EE9D-D069-D211-F5D26A6C92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88736" y="3906838"/>
            <a:ext cx="1995379" cy="39026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CF7881A-69C4-6F6E-F72C-9F4C0EAC6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" r="1" b="1"/>
          <a:stretch/>
        </p:blipFill>
        <p:spPr>
          <a:xfrm>
            <a:off x="7061783" y="3499795"/>
            <a:ext cx="3845923" cy="2640498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9B20921-2E60-2B0E-016E-12CC9CBAE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110" y="4700995"/>
            <a:ext cx="2053538" cy="1442693"/>
          </a:xfrm>
          <a:prstGeom prst="rect">
            <a:avLst/>
          </a:prstGeom>
        </p:spPr>
      </p:pic>
      <p:cxnSp>
        <p:nvCxnSpPr>
          <p:cNvPr id="103" name="Straight Connector 30">
            <a:extLst>
              <a:ext uri="{FF2B5EF4-FFF2-40B4-BE49-F238E27FC236}">
                <a16:creationId xmlns:a16="http://schemas.microsoft.com/office/drawing/2014/main" id="{A80F982C-89FD-4E0D-8A3A-212F4AF37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2">
            <a:extLst>
              <a:ext uri="{FF2B5EF4-FFF2-40B4-BE49-F238E27FC236}">
                <a16:creationId xmlns:a16="http://schemas.microsoft.com/office/drawing/2014/main" id="{4313902D-DF5B-4466-BCA0-EAEF26061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34">
            <a:extLst>
              <a:ext uri="{FF2B5EF4-FFF2-40B4-BE49-F238E27FC236}">
                <a16:creationId xmlns:a16="http://schemas.microsoft.com/office/drawing/2014/main" id="{A3498FCE-610E-4B6F-873D-87F261E45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36">
            <a:extLst>
              <a:ext uri="{FF2B5EF4-FFF2-40B4-BE49-F238E27FC236}">
                <a16:creationId xmlns:a16="http://schemas.microsoft.com/office/drawing/2014/main" id="{ABA5BCE4-5E10-4A38-A6FD-6A4946E78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38">
            <a:extLst>
              <a:ext uri="{FF2B5EF4-FFF2-40B4-BE49-F238E27FC236}">
                <a16:creationId xmlns:a16="http://schemas.microsoft.com/office/drawing/2014/main" id="{ED64EE27-1746-4D46-A866-AB6D1E7A6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91616" y="3429000"/>
            <a:ext cx="605708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40">
            <a:extLst>
              <a:ext uri="{FF2B5EF4-FFF2-40B4-BE49-F238E27FC236}">
                <a16:creationId xmlns:a16="http://schemas.microsoft.com/office/drawing/2014/main" id="{D6E1D12F-3421-406D-92E4-B052F0557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2235" y="3429000"/>
            <a:ext cx="0" cy="26132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42">
            <a:extLst>
              <a:ext uri="{FF2B5EF4-FFF2-40B4-BE49-F238E27FC236}">
                <a16:creationId xmlns:a16="http://schemas.microsoft.com/office/drawing/2014/main" id="{3DB95896-08F0-4973-9D5D-F9A240A4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4701239"/>
            <a:ext cx="236593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F8C7-5175-74DA-7C2B-42E28197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5493-C289-9965-2BCF-BFF82972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9/18/2022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06559-528E-F692-7AD0-70A07D0E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0C09-D515-0982-72B6-A643AB4C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1BBD-0307-1A83-5B20-54342F625E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1,000 iterations</a:t>
            </a:r>
          </a:p>
          <a:p>
            <a:r>
              <a:rPr lang="en-US">
                <a:ea typeface="+mn-lt"/>
                <a:cs typeface="+mn-lt"/>
              </a:rPr>
              <a:t>Mean Absolute Error (MAE) for Training Set: 41.14</a:t>
            </a:r>
          </a:p>
          <a:p>
            <a:r>
              <a:rPr lang="en-US">
                <a:ea typeface="+mn-lt"/>
                <a:cs typeface="+mn-lt"/>
              </a:rPr>
              <a:t>MAE for Test Set: 115.91</a:t>
            </a:r>
            <a:endParaRPr lang="en-US"/>
          </a:p>
          <a:p>
            <a:r>
              <a:rPr lang="en-US"/>
              <a:t>R-Squared: 0.90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013DBA60-7739-72A8-3A11-0DAA002A61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7493" y="2281749"/>
            <a:ext cx="4719510" cy="114236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0BD28-14A1-2EDD-D382-52087DD9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EA36-CEB4-22F3-4F8A-5776D233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C9B8F-CC86-0EA3-D00C-DE371132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4790C69-42B6-252A-6859-4D2496C0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04" y="3841158"/>
            <a:ext cx="2064444" cy="20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7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7AD6-8967-D2C5-EEC1-ECB29033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Keras</a:t>
            </a:r>
            <a:r>
              <a:rPr lang="en-US"/>
              <a:t> with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B2B4-BEC7-1026-A165-20B0C1AE6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 hidden layers with 512 neurons each</a:t>
            </a:r>
          </a:p>
          <a:p>
            <a:r>
              <a:rPr lang="en-US"/>
              <a:t>Learning rate is 0.01</a:t>
            </a:r>
          </a:p>
          <a:p>
            <a:r>
              <a:rPr lang="en-US"/>
              <a:t>100 epochs</a:t>
            </a:r>
          </a:p>
          <a:p>
            <a:r>
              <a:rPr lang="en-US"/>
              <a:t>MAE for Training Set: 85.40</a:t>
            </a:r>
          </a:p>
          <a:p>
            <a:r>
              <a:rPr lang="en-US"/>
              <a:t>MAE for Test Set: 107.56</a:t>
            </a:r>
          </a:p>
          <a:p>
            <a:r>
              <a:rPr lang="en-US"/>
              <a:t>R-Squared: 0.91</a:t>
            </a:r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B6EAB17-F9BD-351B-457C-24DABB9F3C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4175" y="2510274"/>
            <a:ext cx="2876550" cy="28194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6B75-EF96-6979-FC5D-B0E53831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3AB3F-F0D5-489E-0F76-F1FE401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497B-D045-CFA6-F68C-D36CCE8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601EB-A69B-73CC-F0A0-811FD5B6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XGBoost – Extreme Gradient Boosting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A597-E141-2846-5952-25066E69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7004" y="4044527"/>
            <a:ext cx="2001383" cy="1939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00"/>
              <a:t>Mean R2 – 0.92129</a:t>
            </a:r>
          </a:p>
          <a:p>
            <a:r>
              <a:rPr lang="en-US" sz="1100"/>
              <a:t>Hyper Parameters</a:t>
            </a:r>
          </a:p>
          <a:p>
            <a:pPr lvl="1"/>
            <a:r>
              <a:rPr lang="en-US" sz="1100"/>
              <a:t>N_estimators = 82</a:t>
            </a:r>
          </a:p>
          <a:p>
            <a:pPr lvl="1"/>
            <a:r>
              <a:rPr lang="en-US" sz="1100"/>
              <a:t>Max_depth = 12</a:t>
            </a:r>
          </a:p>
          <a:p>
            <a:pPr lvl="1"/>
            <a:r>
              <a:rPr lang="en-US" sz="1100"/>
              <a:t>Eta = 0.01</a:t>
            </a:r>
          </a:p>
          <a:p>
            <a:pPr lvl="1"/>
            <a:r>
              <a:rPr lang="en-US" sz="1100"/>
              <a:t>Subsample=0.7</a:t>
            </a:r>
          </a:p>
          <a:p>
            <a:pPr lvl="1"/>
            <a:endParaRPr lang="en-US" sz="17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EE77-33D1-CBE4-6518-AE9F25F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9/18/2022</a:t>
            </a:fld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ECE57-9F75-9681-CD94-BEC59E41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A52A9D39-C5ED-E9F6-5CEA-D5D9EFEC37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2635" y="2055283"/>
            <a:ext cx="3104685" cy="1992815"/>
          </a:xfr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8D4240B-DA6B-1A69-DFFE-8B91A00CEE57}"/>
              </a:ext>
            </a:extLst>
          </p:cNvPr>
          <p:cNvSpPr txBox="1">
            <a:spLocks/>
          </p:cNvSpPr>
          <p:nvPr/>
        </p:nvSpPr>
        <p:spPr>
          <a:xfrm>
            <a:off x="4767685" y="2132016"/>
            <a:ext cx="3025902" cy="3237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XGBoost Estimator</a:t>
            </a:r>
          </a:p>
          <a:p>
            <a:pPr lvl="1"/>
            <a:r>
              <a:rPr lang="en-US" sz="1100"/>
              <a:t>GridSearchCV</a:t>
            </a:r>
          </a:p>
          <a:p>
            <a:r>
              <a:rPr lang="en-US" sz="1100">
                <a:ea typeface="+mn-lt"/>
                <a:cs typeface="+mn-lt"/>
              </a:rPr>
              <a:t>Parmeter Grid</a:t>
            </a:r>
          </a:p>
          <a:p>
            <a:pPr lvl="1"/>
            <a:r>
              <a:rPr lang="en-US" sz="1100">
                <a:ea typeface="+mn-lt"/>
                <a:cs typeface="+mn-lt"/>
              </a:rPr>
              <a:t>Max_depth: </a:t>
            </a:r>
            <a:r>
              <a:rPr lang="en-US" sz="1100">
                <a:latin typeface="Consolas"/>
              </a:rPr>
              <a:t>[ 3, 4, 5, 6, 8, 10, 12, 15]</a:t>
            </a:r>
            <a:endParaRPr lang="en-US" sz="1100">
              <a:ea typeface="+mn-lt"/>
              <a:cs typeface="+mn-lt"/>
            </a:endParaRPr>
          </a:p>
          <a:p>
            <a:pPr lvl="1"/>
            <a:r>
              <a:rPr lang="en-US" sz="1100">
                <a:latin typeface="Consolas"/>
              </a:rPr>
              <a:t>N_estimators: : [70, 75, 80]</a:t>
            </a:r>
            <a:endParaRPr lang="en-US" sz="1100">
              <a:ea typeface="+mn-lt"/>
              <a:cs typeface="+mn-lt"/>
            </a:endParaRPr>
          </a:p>
          <a:p>
            <a:endParaRPr lang="en-US" sz="1100"/>
          </a:p>
          <a:p>
            <a:r>
              <a:rPr lang="en-US" sz="1100">
                <a:latin typeface="Univers Condensed"/>
              </a:rPr>
              <a:t>Feature Importance</a:t>
            </a:r>
          </a:p>
          <a:p>
            <a:pPr lvl="1"/>
            <a:endParaRPr lang="en-US" sz="900">
              <a:latin typeface="Univers Condensed"/>
            </a:endParaRPr>
          </a:p>
          <a:p>
            <a:pPr lvl="1"/>
            <a:endParaRPr lang="en-US" sz="700">
              <a:latin typeface="Consolas"/>
            </a:endParaRPr>
          </a:p>
          <a:p>
            <a:pPr lvl="1"/>
            <a:endParaRPr lang="en-US" sz="1700">
              <a:latin typeface="Univers Condensed"/>
            </a:endParaRPr>
          </a:p>
        </p:txBody>
      </p:sp>
      <p:pic>
        <p:nvPicPr>
          <p:cNvPr id="19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1DEE2C09-2501-1EA8-9295-754169F9D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161" y="4416632"/>
            <a:ext cx="2891882" cy="1449479"/>
          </a:xfrm>
          <a:prstGeom prst="rect">
            <a:avLst/>
          </a:prstGeom>
        </p:spPr>
      </p:pic>
      <p:pic>
        <p:nvPicPr>
          <p:cNvPr id="27" name="Picture 28" descr="Text&#10;&#10;Description automatically generated">
            <a:extLst>
              <a:ext uri="{FF2B5EF4-FFF2-40B4-BE49-F238E27FC236}">
                <a16:creationId xmlns:a16="http://schemas.microsoft.com/office/drawing/2014/main" id="{6DE4593A-042A-322D-71AD-11508A09B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712" y="2086640"/>
            <a:ext cx="2743200" cy="15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2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4" name="Rectangle 21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601EB-A69B-73CC-F0A0-811FD5B6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729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Sister City Identification – Sys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A597-E141-2846-5952-25066E69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05000"/>
            <a:ext cx="3375210" cy="37677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Next.js (React.js), Node, MongoDB</a:t>
            </a:r>
          </a:p>
          <a:p>
            <a:r>
              <a:rPr lang="en-US">
                <a:ea typeface="+mn-lt"/>
                <a:cs typeface="+mn-lt"/>
              </a:rPr>
              <a:t>Streamlined Data Fetching</a:t>
            </a:r>
            <a:endParaRPr lang="en-US"/>
          </a:p>
          <a:p>
            <a:r>
              <a:rPr lang="en-US"/>
              <a:t>Organization and Aggregation of Data</a:t>
            </a:r>
          </a:p>
          <a:p>
            <a:r>
              <a:rPr lang="en-US"/>
              <a:t>Simplify</a:t>
            </a:r>
          </a:p>
          <a:p>
            <a:r>
              <a:rPr lang="en-US"/>
              <a:t>Short  Term/Long Term Storage</a:t>
            </a:r>
          </a:p>
          <a:p>
            <a:r>
              <a:rPr lang="en-US"/>
              <a:t>MongoDB – NoSQL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F0A29171-4CA8-6420-4452-B6D0B972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692" y="1586565"/>
            <a:ext cx="5751616" cy="384396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EE77-33D1-CBE4-6518-AE9F25F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9/18/2022</a:t>
            </a:fld>
            <a:endParaRPr lang="en-US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ECE57-9F75-9681-CD94-BEC59E41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377869"/>
            <a:ext cx="0" cy="46695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5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601EB-A69B-73CC-F0A0-811FD5B6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Clustering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A597-E141-2846-5952-25066E69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474" y="1909701"/>
            <a:ext cx="4315005" cy="41350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1400"/>
              <a:t>We also investigated clustering to help group similar days together </a:t>
            </a:r>
          </a:p>
          <a:p>
            <a:pPr lvl="1">
              <a:lnSpc>
                <a:spcPct val="130000"/>
              </a:lnSpc>
            </a:pPr>
            <a:r>
              <a:rPr lang="en-US" sz="1400"/>
              <a:t>This could help us identify new locations for growth as clusters that tend to have a higher number of rentals would show us what features we should look for in a new location. </a:t>
            </a:r>
          </a:p>
          <a:p>
            <a:pPr>
              <a:lnSpc>
                <a:spcPct val="130000"/>
              </a:lnSpc>
            </a:pPr>
            <a:r>
              <a:rPr lang="en-US" sz="1400"/>
              <a:t>Model Based Clustering Results on the Left</a:t>
            </a:r>
          </a:p>
          <a:p>
            <a:pPr>
              <a:lnSpc>
                <a:spcPct val="130000"/>
              </a:lnSpc>
            </a:pPr>
            <a:r>
              <a:rPr lang="en-US" sz="1400"/>
              <a:t>Cluster 8 to Clear Cut Best One</a:t>
            </a:r>
          </a:p>
          <a:p>
            <a:pPr>
              <a:lnSpc>
                <a:spcPct val="130000"/>
              </a:lnSpc>
            </a:pPr>
            <a:r>
              <a:rPr lang="en-US" sz="1400"/>
              <a:t>Some features for cluster 8:</a:t>
            </a:r>
          </a:p>
          <a:p>
            <a:pPr lvl="1">
              <a:lnSpc>
                <a:spcPct val="130000"/>
              </a:lnSpc>
            </a:pPr>
            <a:r>
              <a:rPr lang="en-US" sz="1400"/>
              <a:t>Summer Months</a:t>
            </a:r>
          </a:p>
          <a:p>
            <a:pPr lvl="1">
              <a:lnSpc>
                <a:spcPct val="130000"/>
              </a:lnSpc>
            </a:pPr>
            <a:r>
              <a:rPr lang="en-US" sz="1400"/>
              <a:t>Evening time around 7 PM</a:t>
            </a:r>
          </a:p>
          <a:p>
            <a:pPr>
              <a:lnSpc>
                <a:spcPct val="130000"/>
              </a:lnSpc>
            </a:pPr>
            <a:r>
              <a:rPr lang="en-US" sz="1400"/>
              <a:t>We also tried K Means Clustering that had similar results</a:t>
            </a:r>
          </a:p>
          <a:p>
            <a:pPr lvl="1">
              <a:lnSpc>
                <a:spcPct val="130000"/>
              </a:lnSpc>
            </a:pPr>
            <a:endParaRPr lang="en-US" sz="1400"/>
          </a:p>
        </p:txBody>
      </p:sp>
      <p:pic>
        <p:nvPicPr>
          <p:cNvPr id="9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71C1CA96-AD4D-7455-0823-8C7F2EE95C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1211"/>
          <a:stretch/>
        </p:blipFill>
        <p:spPr>
          <a:xfrm>
            <a:off x="4688736" y="1905000"/>
            <a:ext cx="6054352" cy="414242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03BB-1C31-A831-C1DF-1FF11B52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EE77-33D1-CBE4-6518-AE9F25F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9/18/2022</a:t>
            </a:fld>
            <a:endParaRPr lang="en-US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ECE57-9F75-9681-CD94-BEC59E41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44521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36251E"/>
      </a:dk2>
      <a:lt2>
        <a:srgbClr val="E2E4E8"/>
      </a:lt2>
      <a:accent1>
        <a:srgbClr val="BE9C4A"/>
      </a:accent1>
      <a:accent2>
        <a:srgbClr val="B15E3B"/>
      </a:accent2>
      <a:accent3>
        <a:srgbClr val="C34D5B"/>
      </a:accent3>
      <a:accent4>
        <a:srgbClr val="B13B7B"/>
      </a:accent4>
      <a:accent5>
        <a:srgbClr val="C34DBE"/>
      </a:accent5>
      <a:accent6>
        <a:srgbClr val="853BB1"/>
      </a:accent6>
      <a:hlink>
        <a:srgbClr val="BF3FA4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MemoVTI</vt:lpstr>
      <vt:lpstr>Group 7 Rental Bike Share Final Project</vt:lpstr>
      <vt:lpstr>Introduction - Background</vt:lpstr>
      <vt:lpstr>Early Data Analysis – Time Plot with Holidays and Non-Functional Days</vt:lpstr>
      <vt:lpstr>SVM and Linear Regression Modeling</vt:lpstr>
      <vt:lpstr>Random Forest</vt:lpstr>
      <vt:lpstr>Keras with TensorFlow</vt:lpstr>
      <vt:lpstr>XGBoost – Extreme Gradient Boosting</vt:lpstr>
      <vt:lpstr>Sister City Identification – Sys Design</vt:lpstr>
      <vt:lpstr>Clustering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2022-09-11T23:59:40Z</dcterms:created>
  <dcterms:modified xsi:type="dcterms:W3CDTF">2022-09-18T23:30:40Z</dcterms:modified>
</cp:coreProperties>
</file>