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28"/>
    <p:restoredTop sz="96012"/>
  </p:normalViewPr>
  <p:slideViewPr>
    <p:cSldViewPr snapToGrid="0" snapToObjects="1">
      <p:cViewPr varScale="1">
        <p:scale>
          <a:sx n="143" d="100"/>
          <a:sy n="143" d="100"/>
        </p:scale>
        <p:origin x="2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FFBC-8220-9048-8324-4AC17D7004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E7B66-5E6B-C241-B814-E70C5EF99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i="1" dirty="0"/>
              <a:t>Dataset – “</a:t>
            </a:r>
            <a:r>
              <a:rPr lang="en-US" b="1" i="1" dirty="0" err="1"/>
              <a:t>athlete_events.csv</a:t>
            </a:r>
            <a:r>
              <a:rPr lang="en-US" b="1" i="1" dirty="0"/>
              <a:t>”</a:t>
            </a:r>
          </a:p>
          <a:p>
            <a:r>
              <a:rPr lang="en-US" b="1" i="1" dirty="0"/>
              <a:t>120 years of Olympic history: athletes and results</a:t>
            </a:r>
          </a:p>
          <a:p>
            <a:endParaRPr lang="en-US" b="1" i="1" dirty="0"/>
          </a:p>
          <a:p>
            <a:r>
              <a:rPr lang="en-US" b="1" i="1" dirty="0"/>
              <a:t>Team Members: Dan Burke, Marley </a:t>
            </a:r>
            <a:r>
              <a:rPr lang="en-US" b="1" i="1" dirty="0" err="1"/>
              <a:t>Akonnor</a:t>
            </a:r>
            <a:r>
              <a:rPr lang="en-US" b="1" i="1" dirty="0"/>
              <a:t>, and Rajinder Singh</a:t>
            </a:r>
          </a:p>
        </p:txBody>
      </p:sp>
    </p:spTree>
    <p:extLst>
      <p:ext uri="{BB962C8B-B14F-4D97-AF65-F5344CB8AC3E}">
        <p14:creationId xmlns:p14="http://schemas.microsoft.com/office/powerpoint/2010/main" val="802160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0AA277-32DE-F64D-89F8-8DD0A1D8CDC2}"/>
              </a:ext>
            </a:extLst>
          </p:cNvPr>
          <p:cNvSpPr txBox="1"/>
          <p:nvPr/>
        </p:nvSpPr>
        <p:spPr>
          <a:xfrm>
            <a:off x="7739741" y="305706"/>
            <a:ext cx="3376159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Athletics, Equestrianism, Gymnastics, and Swimming dataset close to the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abline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B3E4A5-8F3B-584C-8E7D-B6CCDBDB6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029" y="305706"/>
            <a:ext cx="5029200" cy="48239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50901C-F29F-C64E-990D-B98E99DF87FC}"/>
              </a:ext>
            </a:extLst>
          </p:cNvPr>
          <p:cNvSpPr txBox="1"/>
          <p:nvPr/>
        </p:nvSpPr>
        <p:spPr>
          <a:xfrm>
            <a:off x="2569029" y="5279571"/>
            <a:ext cx="8699818" cy="13849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Confusion matrix: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          		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Athletics 	Equestrianism 	Gymnastics 		Swimming 		Weightlifting 		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class.error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Athletics          		2813            	50        			158      			</a:t>
            </a:r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553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       		74   			0.2288925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Equestrianism       	</a:t>
            </a:r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251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       	373         		15       			19             		5   			0.4374057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Gymnastics          	</a:t>
            </a:r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214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        	8       			860       		64            		15   			0.2592593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Swimming            	</a:t>
            </a:r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627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        	5         			54     			1794             		6   			0.2783588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Weightlifting       	</a:t>
            </a:r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103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         	6         			56       			23           		344   			0.3533835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66A73A-B0BE-444D-8EBE-08E97AD49D1A}"/>
              </a:ext>
            </a:extLst>
          </p:cNvPr>
          <p:cNvSpPr txBox="1">
            <a:spLocks/>
          </p:cNvSpPr>
          <p:nvPr/>
        </p:nvSpPr>
        <p:spPr>
          <a:xfrm>
            <a:off x="7739742" y="1380309"/>
            <a:ext cx="3376159" cy="22372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Call: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1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randomForest</a:t>
            </a: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 = olympics.combine1[, -4], y = olympics.combine1[,      4]) 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Type of random forest: classification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Number of trees: 500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No. of variables tried at each split: 1</a:t>
            </a:r>
          </a:p>
          <a:p>
            <a:pPr marL="0" indent="0"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SG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OOB estimate of  error rate: 27.16%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FAA00A6-65FD-0B45-937A-5D0E9F4C5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9740" y="3730599"/>
            <a:ext cx="3376159" cy="1320372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	Mean Decrease Gini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          	</a:t>
            </a:r>
            <a:r>
              <a:rPr lang="en-SG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1347.559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Height         	</a:t>
            </a:r>
            <a:r>
              <a:rPr lang="en-SG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1234.591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        	</a:t>
            </a:r>
            <a:r>
              <a:rPr lang="en-SG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1110.640</a:t>
            </a:r>
          </a:p>
        </p:txBody>
      </p:sp>
    </p:spTree>
    <p:extLst>
      <p:ext uri="{BB962C8B-B14F-4D97-AF65-F5344CB8AC3E}">
        <p14:creationId xmlns:p14="http://schemas.microsoft.com/office/powerpoint/2010/main" val="317836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0AA277-32DE-F64D-89F8-8DD0A1D8CDC2}"/>
              </a:ext>
            </a:extLst>
          </p:cNvPr>
          <p:cNvSpPr txBox="1"/>
          <p:nvPr/>
        </p:nvSpPr>
        <p:spPr>
          <a:xfrm>
            <a:off x="7696200" y="120650"/>
            <a:ext cx="3376158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Equestrianism, Gymnastics, and Swimming dataset close to the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abline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50901C-F29F-C64E-990D-B98E99DF87FC}"/>
              </a:ext>
            </a:extLst>
          </p:cNvPr>
          <p:cNvSpPr txBox="1"/>
          <p:nvPr/>
        </p:nvSpPr>
        <p:spPr>
          <a:xfrm>
            <a:off x="2569029" y="5105400"/>
            <a:ext cx="850332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Confusion matrix: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          		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Equestrianism 	Gymnastics 		Swimming 		Weightlifting 		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class.error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Equestrianism       	522           		43	  		91       			7             		0.21266968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Gymnastics          	26            		1003     		112       		20           		0.13608958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Swimming            	33             		94        			2345    			14             		0.05671762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Weightlifting       	17           		663       		34      			418         		0.21428571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1F6921-B1B2-DE40-95BE-6E82824BA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374" y="120650"/>
            <a:ext cx="4924112" cy="47231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87D387-6625-284C-A753-38DA741D6516}"/>
              </a:ext>
            </a:extLst>
          </p:cNvPr>
          <p:cNvSpPr txBox="1">
            <a:spLocks/>
          </p:cNvSpPr>
          <p:nvPr/>
        </p:nvSpPr>
        <p:spPr>
          <a:xfrm>
            <a:off x="7696200" y="936173"/>
            <a:ext cx="3376159" cy="21444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Call: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1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randomForest</a:t>
            </a: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 = olympics.combine4[, -4], y = olympics.combine4[,      4]) 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Type of random forest: classification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Number of trees: 500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No. of variables tried at each split: 1</a:t>
            </a:r>
          </a:p>
          <a:p>
            <a:pPr marL="0" indent="0">
              <a:buNone/>
            </a:pPr>
            <a:endParaRPr lang="en-SG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SG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OOB estimate of  error rate: 11.44%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4BB8DC1-0743-404C-BB38-20B3495C0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199" y="3379795"/>
            <a:ext cx="3376159" cy="146398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	Mean Decrease Gini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          	</a:t>
            </a:r>
            <a:r>
              <a:rPr lang="en-SG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828.1624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Height         	</a:t>
            </a:r>
            <a:r>
              <a:rPr lang="en-SG" sz="1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940.8668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        	</a:t>
            </a:r>
            <a:r>
              <a:rPr lang="en-SG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822.1528</a:t>
            </a:r>
          </a:p>
        </p:txBody>
      </p:sp>
    </p:spTree>
    <p:extLst>
      <p:ext uri="{BB962C8B-B14F-4D97-AF65-F5344CB8AC3E}">
        <p14:creationId xmlns:p14="http://schemas.microsoft.com/office/powerpoint/2010/main" val="1540772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943C-F12E-3A40-9989-B9BF30956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randomForest</a:t>
            </a:r>
            <a:r>
              <a:rPr lang="en-US" sz="2400" dirty="0"/>
              <a:t> Analysis – Men dataset (Train &amp; Test) with Age, Height &amp; Weight variables and selected sports to predict Sport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57672-7B60-F745-9982-940B6C72D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5857" y="1877566"/>
            <a:ext cx="1971902" cy="1268405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Mean Decrease Gini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          	</a:t>
            </a:r>
            <a:r>
              <a:rPr lang="en-SG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579.5796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Height         	</a:t>
            </a:r>
            <a:r>
              <a:rPr lang="en-SG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641.9452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        	</a:t>
            </a:r>
            <a:r>
              <a:rPr lang="en-SG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550.3363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0518D0-1DD9-434A-8EAA-4169480E5030}"/>
              </a:ext>
            </a:extLst>
          </p:cNvPr>
          <p:cNvSpPr txBox="1">
            <a:spLocks/>
          </p:cNvSpPr>
          <p:nvPr/>
        </p:nvSpPr>
        <p:spPr>
          <a:xfrm>
            <a:off x="6856412" y="2133600"/>
            <a:ext cx="3582988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8ED687-0A8A-CA42-8B95-6189CC99DB4C}"/>
              </a:ext>
            </a:extLst>
          </p:cNvPr>
          <p:cNvSpPr txBox="1">
            <a:spLocks/>
          </p:cNvSpPr>
          <p:nvPr/>
        </p:nvSpPr>
        <p:spPr>
          <a:xfrm>
            <a:off x="2741612" y="1859280"/>
            <a:ext cx="3376159" cy="20535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Call: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1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randomForest</a:t>
            </a: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 = olympics.combine4.Train[, -4], y = olympics.combine4.Train[,      4]) 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Type of random forest: classification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Number of trees: 500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No. of variables tried at each split: 1</a:t>
            </a:r>
          </a:p>
          <a:p>
            <a:pPr marL="0" indent="0">
              <a:buNone/>
            </a:pPr>
            <a:endParaRPr lang="en-SG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SG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OOB estimate of  error rate: 12.45%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323F7C-FEEC-3449-9C0A-6B7CEF14A8E1}"/>
              </a:ext>
            </a:extLst>
          </p:cNvPr>
          <p:cNvSpPr txBox="1">
            <a:spLocks/>
          </p:cNvSpPr>
          <p:nvPr/>
        </p:nvSpPr>
        <p:spPr>
          <a:xfrm>
            <a:off x="6382243" y="1859280"/>
            <a:ext cx="2428948" cy="20535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 			</a:t>
            </a:r>
            <a:r>
              <a:rPr lang="en-SG" sz="1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class.error</a:t>
            </a:r>
            <a:endParaRPr lang="en-SG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Equestrianism		</a:t>
            </a:r>
            <a:r>
              <a:rPr lang="en-SG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0.23595506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Gymnastics		</a:t>
            </a:r>
            <a:r>
              <a:rPr lang="en-SG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0.15454545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Swimming		</a:t>
            </a:r>
            <a:r>
              <a:rPr lang="en-SG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0.05475331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Weightlifting		</a:t>
            </a:r>
            <a:r>
              <a:rPr lang="en-SG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0.24250681</a:t>
            </a:r>
          </a:p>
          <a:p>
            <a:pPr marL="0" indent="0">
              <a:buFont typeface="Wingdings 3" charset="2"/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440A5-19B9-9A4A-BDE6-604D1A996534}"/>
              </a:ext>
            </a:extLst>
          </p:cNvPr>
          <p:cNvSpPr txBox="1"/>
          <p:nvPr/>
        </p:nvSpPr>
        <p:spPr>
          <a:xfrm>
            <a:off x="2741611" y="3967733"/>
            <a:ext cx="3376159" cy="1785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# Row 500 &amp; 1300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olympics.combine4.Test[500,]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    	  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	Age    	Height	Weight        	Sport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44714  22   	196   	88   		</a:t>
            </a:r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Swimming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olympics.combine4.Test[1300,]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	Age  	Height    Weight        	 Sport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160592  28    	154       	 58           	</a:t>
            </a:r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Weightlifting</a:t>
            </a: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63FCB9-7139-D84A-B874-4ED3F94406C4}"/>
              </a:ext>
            </a:extLst>
          </p:cNvPr>
          <p:cNvSpPr txBox="1"/>
          <p:nvPr/>
        </p:nvSpPr>
        <p:spPr>
          <a:xfrm>
            <a:off x="6382243" y="3967733"/>
            <a:ext cx="4925516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&gt; #Predicting Row 500 &amp; 1300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predict(olympics.combine4.Train.rf, olympics.combine4.Test[500,-4])  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44714</a:t>
            </a:r>
          </a:p>
          <a:p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Swimming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Levels: Equestrianism Gymnastics Swimming Weightlifting</a:t>
            </a:r>
          </a:p>
          <a:p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predict(olympics.combine4.Train.rf, olympics.combine4.Test[1300,-4])      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160592</a:t>
            </a:r>
          </a:p>
          <a:p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Weightlifting 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Levels: Equestrianism Gymnastics Swimming Weightlifting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09D18-B02C-7549-86E9-40218105448D}"/>
              </a:ext>
            </a:extLst>
          </p:cNvPr>
          <p:cNvSpPr txBox="1"/>
          <p:nvPr/>
        </p:nvSpPr>
        <p:spPr>
          <a:xfrm>
            <a:off x="2741611" y="5777850"/>
            <a:ext cx="8566148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# </a:t>
            </a:r>
            <a:r>
              <a:rPr lang="en-US" sz="1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Perdicting</a:t>
            </a:r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Age = 30, Height = 170, Weight = 50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predict(olympics.combine4.Train.rf, c(30, 170, 50))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	 1 </a:t>
            </a:r>
          </a:p>
          <a:p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Equestrianism 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Levels: Equestrianism Gymnastics Swimming Weightlifting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3A19D0-B8E5-BB47-ADD9-D980594C1EDF}"/>
              </a:ext>
            </a:extLst>
          </p:cNvPr>
          <p:cNvSpPr txBox="1"/>
          <p:nvPr/>
        </p:nvSpPr>
        <p:spPr>
          <a:xfrm>
            <a:off x="9335857" y="3331463"/>
            <a:ext cx="1971902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Observations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– 3,244</a:t>
            </a:r>
          </a:p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- 4</a:t>
            </a:r>
          </a:p>
        </p:txBody>
      </p:sp>
    </p:spTree>
    <p:extLst>
      <p:ext uri="{BB962C8B-B14F-4D97-AF65-F5344CB8AC3E}">
        <p14:creationId xmlns:p14="http://schemas.microsoft.com/office/powerpoint/2010/main" val="2286762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C5FC-C729-794E-B6C4-C723D45F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Plot() on random Forest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61CA7-6E40-D944-BF5A-FD37F0DE7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692" y="1905000"/>
            <a:ext cx="4725308" cy="45324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267067-C110-8E44-A355-98652E425F83}"/>
              </a:ext>
            </a:extLst>
          </p:cNvPr>
          <p:cNvSpPr txBox="1"/>
          <p:nvPr/>
        </p:nvSpPr>
        <p:spPr>
          <a:xfrm>
            <a:off x="7594917" y="2832507"/>
            <a:ext cx="41899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Calling </a:t>
            </a:r>
            <a:r>
              <a:rPr lang="en-SG" b="1" i="1" dirty="0">
                <a:latin typeface="Calibri" panose="020F0502020204030204" pitchFamily="34" charset="0"/>
                <a:cs typeface="Calibri" panose="020F0502020204030204" pitchFamily="34" charset="0"/>
              </a:rPr>
              <a:t>plot()</a:t>
            </a: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 on the </a:t>
            </a:r>
            <a:r>
              <a:rPr lang="en-SG" b="1" dirty="0">
                <a:latin typeface="Calibri" panose="020F0502020204030204" pitchFamily="34" charset="0"/>
                <a:cs typeface="Calibri" panose="020F0502020204030204" pitchFamily="34" charset="0"/>
              </a:rPr>
              <a:t>random forest</a:t>
            </a: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 model </a:t>
            </a:r>
          </a:p>
          <a:p>
            <a:pPr algn="ctr"/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Will show how </a:t>
            </a:r>
            <a:r>
              <a:rPr lang="en-SG" b="1" dirty="0">
                <a:latin typeface="Calibri" panose="020F0502020204030204" pitchFamily="34" charset="0"/>
                <a:cs typeface="Calibri" panose="020F0502020204030204" pitchFamily="34" charset="0"/>
              </a:rPr>
              <a:t>OOB error</a:t>
            </a: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 changes with </a:t>
            </a:r>
          </a:p>
          <a:p>
            <a:pPr algn="ctr"/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the number of trees in the forest. </a:t>
            </a:r>
          </a:p>
          <a:p>
            <a:pPr algn="ctr"/>
            <a:endParaRPr lang="en-S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This plot suggests that the model stabilizes</a:t>
            </a:r>
          </a:p>
          <a:p>
            <a:pPr algn="ctr"/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after roughly 100 trees.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289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943C-F12E-3A40-9989-B9BF30956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097" y="157945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dirty="0"/>
              <a:t>Linear Modeling Analysis – Men dataset with Age, Height &amp; Weight variables and selected sports to predict Sport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0518D0-1DD9-434A-8EAA-4169480E5030}"/>
              </a:ext>
            </a:extLst>
          </p:cNvPr>
          <p:cNvSpPr txBox="1">
            <a:spLocks/>
          </p:cNvSpPr>
          <p:nvPr/>
        </p:nvSpPr>
        <p:spPr>
          <a:xfrm>
            <a:off x="6856412" y="2133600"/>
            <a:ext cx="3582988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8ED687-0A8A-CA42-8B95-6189CC99DB4C}"/>
              </a:ext>
            </a:extLst>
          </p:cNvPr>
          <p:cNvSpPr txBox="1">
            <a:spLocks/>
          </p:cNvSpPr>
          <p:nvPr/>
        </p:nvSpPr>
        <p:spPr>
          <a:xfrm>
            <a:off x="407707" y="1554480"/>
            <a:ext cx="2772272" cy="36898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Call:</a:t>
            </a:r>
          </a:p>
          <a:p>
            <a:pPr marL="0" indent="0">
              <a:buNone/>
            </a:pPr>
            <a:r>
              <a:rPr lang="en-SG" sz="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lm</a:t>
            </a: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(formula = Sport1 ~ </a:t>
            </a:r>
            <a:r>
              <a:rPr lang="en-SG" sz="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data = olympics.combine4)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Residuals: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Min       1Q   Median       3Q      Max 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-1.85905 -0.63140  0.08403  0.36860  2.33614 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Coefficients: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Estimate Std. Error t value </a:t>
            </a:r>
            <a:r>
              <a:rPr lang="en-SG" sz="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(&gt;|t|)    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(Intercept)  3.940413   0.039869   98.83   &lt;2e-16 ***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        -0.056914   0.001623  -35.08   &lt;2e-16 ***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Residual standard error: 0.7653 on 4840 degrees of freedom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R-squared:  0.2027,	</a:t>
            </a:r>
            <a:r>
              <a:rPr lang="en-SG" sz="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Adjusted R-squared:  0.2025 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F-statistic:  1230 on 1 and 4840 DF,  p-value: &lt; 2.2e-16</a:t>
            </a:r>
            <a:endParaRPr lang="en-SG" sz="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782C75F-A15B-454D-859F-828DBF222FE8}"/>
              </a:ext>
            </a:extLst>
          </p:cNvPr>
          <p:cNvSpPr txBox="1">
            <a:spLocks/>
          </p:cNvSpPr>
          <p:nvPr/>
        </p:nvSpPr>
        <p:spPr>
          <a:xfrm>
            <a:off x="6243466" y="1558065"/>
            <a:ext cx="2772272" cy="36862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Call:</a:t>
            </a:r>
          </a:p>
          <a:p>
            <a:pPr marL="0" indent="0">
              <a:buNone/>
            </a:pPr>
            <a:r>
              <a:rPr lang="en-SG" sz="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lm</a:t>
            </a: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(formula = Sport1 ~ </a:t>
            </a:r>
            <a:r>
              <a:rPr lang="en-SG" sz="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</a:t>
            </a: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data = olympics.combine4)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Residuals: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Min      1Q  Median      3Q     Max 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-1.9709 -0.3765  0.1281  0.4650  1.8415 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Coefficients: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Estimate Std. Error t value </a:t>
            </a:r>
            <a:r>
              <a:rPr lang="en-SG" sz="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(&gt;|t|)    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(Intercept) 1.2272015  0.0516132   23.78   &lt;2e-16 ***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      0.0198152  0.0007284   27.20   &lt;2e-16 ***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Residual standard error: 0.7982 on 4840 degrees of freedom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R-squared:  0.1326,	Adjusted R-squared:  </a:t>
            </a:r>
            <a:r>
              <a:rPr lang="en-SG" sz="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0.1325</a:t>
            </a: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F-statistic: 740.1 on 1 and 4840 DF,  p-value: &lt; 2.2e-16</a:t>
            </a:r>
            <a:endParaRPr lang="en-SG" sz="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82CCCCE-7607-EA49-8D16-E1D7A5D199C2}"/>
              </a:ext>
            </a:extLst>
          </p:cNvPr>
          <p:cNvSpPr txBox="1">
            <a:spLocks/>
          </p:cNvSpPr>
          <p:nvPr/>
        </p:nvSpPr>
        <p:spPr>
          <a:xfrm>
            <a:off x="3299468" y="1558066"/>
            <a:ext cx="2833473" cy="36862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Call:</a:t>
            </a:r>
          </a:p>
          <a:p>
            <a:pPr marL="0" indent="0">
              <a:buNone/>
            </a:pPr>
            <a:r>
              <a:rPr lang="en-SG" sz="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lm</a:t>
            </a: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(formula = Sport1 ~ </a:t>
            </a:r>
            <a:r>
              <a:rPr lang="en-SG" sz="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Height</a:t>
            </a: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data = olympics.combine4)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Residuals: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Min      1Q  Median      3Q     Max 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-1.8751 -0.4427  0.2266  0.4047  1.8371 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Coefficients: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Estimate Std. Error t value </a:t>
            </a:r>
            <a:r>
              <a:rPr lang="en-SG" sz="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(&gt;|t|)    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(Intercept) 0.3825325  0.1699020   2.251   0.0244 *  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Height      0.0127173  0.0009736  13.063   &lt;2e-16 ***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Residual standard error: 0.8424 on 4840 degrees of freedom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R-squared:  0.03405,	</a:t>
            </a:r>
            <a:r>
              <a:rPr lang="en-SG" sz="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Adjusted R-squared:  0.03385 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F-statistic: 170.6 on 1 and 4840 DF,  p-value: &lt; 2.2e-16</a:t>
            </a:r>
            <a:endParaRPr lang="en-SG" sz="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4A532B8-FCC8-B041-A00F-843ABB91A9C1}"/>
              </a:ext>
            </a:extLst>
          </p:cNvPr>
          <p:cNvSpPr txBox="1">
            <a:spLocks/>
          </p:cNvSpPr>
          <p:nvPr/>
        </p:nvSpPr>
        <p:spPr>
          <a:xfrm>
            <a:off x="9156994" y="1558065"/>
            <a:ext cx="2772272" cy="36862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Call:</a:t>
            </a:r>
          </a:p>
          <a:p>
            <a:pPr marL="0" indent="0">
              <a:buNone/>
            </a:pPr>
            <a:r>
              <a:rPr lang="en-SG" sz="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lm</a:t>
            </a: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(formula = Sport1 ~ </a:t>
            </a:r>
            <a:r>
              <a:rPr lang="en-SG" sz="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+ Height + Weight</a:t>
            </a: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data = olympics.combine4)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Residuals: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Min       1Q   Median       3Q      Max 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-2.12804 -0.42757  0.02107  0.33133  2.54187 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Coefficients: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Estimate Std. Error t value </a:t>
            </a:r>
            <a:r>
              <a:rPr lang="en-SG" sz="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(&gt;|t|)    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(Intercept)  4.6514538  0.1619392   28.72   &lt;2e-16 ***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        -0.0663255  0.0014018  -47.32   &lt;2e-16 ***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Height      -0.0163120  0.0011540  -14.13   &lt;2e-16 ***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       0.0340233  0.0009179   37.06   &lt;2e-16 ***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Residual standard error: 0.6527 on 4838 degrees of freedom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R-squared:  0.4203,	</a:t>
            </a:r>
            <a:r>
              <a:rPr lang="en-SG" sz="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Adjusted R-squared:  0.4199 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F-statistic:  1169 on 3 and 4838 DF,  p-value: &lt; 2.2e-16</a:t>
            </a:r>
            <a:endParaRPr lang="en-SG" sz="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97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DB54-8AB9-7642-84C2-84A941B06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- </a:t>
            </a:r>
            <a:r>
              <a:rPr lang="en-US" dirty="0" err="1"/>
              <a:t>str</a:t>
            </a:r>
            <a:r>
              <a:rPr lang="en-US" dirty="0"/>
              <a:t>(Olympics)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F1116-CB45-CE4A-A4C1-27A05185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1600"/>
            <a:ext cx="4410302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data.frame</a:t>
            </a: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’: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271116 obs. of  15 variables: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 $ ID    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 16 17 17 17 17 17 20 20 20 20 ...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 $ Name  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chr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 "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Juhamatti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Tapio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Aaltonen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" "Paavo Johannes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Aaltonen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" "Paavo Johannes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Aaltonen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" "Paavo Johannes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Aaltonen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" ...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 $ Sex   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chr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 "M" "M" "M" "M" ...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 $ Age   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 28 28 28 28 28 32 20 20 22 22 ...</a:t>
            </a:r>
          </a:p>
          <a:p>
            <a:pPr marL="0" indent="0">
              <a:buNone/>
            </a:pP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$ Height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 184 175 175 175 175 175 176 176 176 176 ...</a:t>
            </a:r>
          </a:p>
          <a:p>
            <a:pPr marL="0" indent="0">
              <a:buNone/>
            </a:pP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$ Weight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 85 64 64 64 64 64 85 85 85 85 ...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 $ Team  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chr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 "Finland" "Finland" "Finland" "Finland" ...</a:t>
            </a:r>
          </a:p>
          <a:p>
            <a:pPr marL="0" indent="0">
              <a:buNone/>
            </a:pP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$ NOC   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chr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 "FIN" "FIN" "FIN" "FIN" ...</a:t>
            </a:r>
          </a:p>
          <a:p>
            <a:pPr marL="0" indent="0">
              <a:buNone/>
            </a:pP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$ Games 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chr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 "2014 Winter" "1948 Summer" "1948 Summer" "1948 Summer" ...</a:t>
            </a:r>
          </a:p>
          <a:p>
            <a:pPr marL="0" indent="0">
              <a:buNone/>
            </a:pP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$ Year  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 2014 1948 1948 1948 1948 1952 1992 1992 1994 1994 ...</a:t>
            </a:r>
          </a:p>
          <a:p>
            <a:pPr marL="0" indent="0">
              <a:buNone/>
            </a:pP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$ Season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chr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 "Winter" "Summer" "Summer" "Summer" ...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 $ City  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chr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 "Sochi" "London" "London" "London" ...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 $ Sport 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chr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 "Ice Hockey" "Gymnastics" "Gymnastics" "Gymnastics" ...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 $ Event 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chr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 "Ice Hockey Men's Ice Hockey" "Gymnastics Men's Individual All-Around" "Gymnastics Men's Team All-Around" "Gymnastics Men's Horse Vault" ...</a:t>
            </a:r>
          </a:p>
          <a:p>
            <a:pPr marL="0" indent="0">
              <a:buNone/>
            </a:pP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$ Medal 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chr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 "Bronze" "Bronze" "Gold" "Gold" ...</a:t>
            </a:r>
          </a:p>
          <a:p>
            <a:pPr marL="0" indent="0">
              <a:buNone/>
            </a:pP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attr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(*, "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na.action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")= 'omit' Named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[1:240935] 1 2 3 4 5 6 7 8 9 10 ...</a:t>
            </a:r>
          </a:p>
          <a:p>
            <a:pPr marL="0" indent="0">
              <a:buNone/>
            </a:pP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 ..-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attr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(*, "names")=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chr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[1:240935] "1" "2" "3" "4" 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A1155E-4E2F-A345-B973-4720F0E9B985}"/>
              </a:ext>
            </a:extLst>
          </p:cNvPr>
          <p:cNvSpPr txBox="1"/>
          <p:nvPr/>
        </p:nvSpPr>
        <p:spPr>
          <a:xfrm>
            <a:off x="7837715" y="1349010"/>
            <a:ext cx="339634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After data cleaning: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Observations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30,181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- 15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FBB3BA-8AE4-9A41-96B6-BA7A1A9164B7}"/>
              </a:ext>
            </a:extLst>
          </p:cNvPr>
          <p:cNvCxnSpPr/>
          <p:nvPr/>
        </p:nvCxnSpPr>
        <p:spPr>
          <a:xfrm flipH="1" flipV="1">
            <a:off x="4604656" y="2481942"/>
            <a:ext cx="3024000" cy="3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1A1F9A5-E249-A541-A731-A9559B36A7B7}"/>
              </a:ext>
            </a:extLst>
          </p:cNvPr>
          <p:cNvSpPr txBox="1"/>
          <p:nvPr/>
        </p:nvSpPr>
        <p:spPr>
          <a:xfrm>
            <a:off x="7837715" y="2492827"/>
            <a:ext cx="339634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Sex: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Female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34%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Male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– 66%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854A09-8C6E-BF45-8EEB-D138D4A4D8CE}"/>
              </a:ext>
            </a:extLst>
          </p:cNvPr>
          <p:cNvCxnSpPr>
            <a:cxnSpLocks/>
          </p:cNvCxnSpPr>
          <p:nvPr/>
        </p:nvCxnSpPr>
        <p:spPr>
          <a:xfrm flipH="1" flipV="1">
            <a:off x="5110624" y="1507507"/>
            <a:ext cx="2629439" cy="284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16D0D84-202D-D240-8923-4974640C31A0}"/>
              </a:ext>
            </a:extLst>
          </p:cNvPr>
          <p:cNvSpPr txBox="1"/>
          <p:nvPr/>
        </p:nvSpPr>
        <p:spPr>
          <a:xfrm>
            <a:off x="7837716" y="5026628"/>
            <a:ext cx="339634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Question: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the type of Sport be predicted based on a set of variables?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20B73D-4CDF-EA43-A5A1-F9A6DD94C0C7}"/>
              </a:ext>
            </a:extLst>
          </p:cNvPr>
          <p:cNvSpPr txBox="1"/>
          <p:nvPr/>
        </p:nvSpPr>
        <p:spPr>
          <a:xfrm>
            <a:off x="7837715" y="3771380"/>
            <a:ext cx="339634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Unique Sport 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439FB3-4441-8C49-9D28-728CC8C06BCE}"/>
              </a:ext>
            </a:extLst>
          </p:cNvPr>
          <p:cNvCxnSpPr>
            <a:cxnSpLocks/>
          </p:cNvCxnSpPr>
          <p:nvPr/>
        </p:nvCxnSpPr>
        <p:spPr>
          <a:xfrm flipH="1">
            <a:off x="6425343" y="4005943"/>
            <a:ext cx="1314720" cy="138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58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C5FC-C729-794E-B6C4-C723D45F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 – comparing Male/Female, Age, Height, and Weight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B2E556-4428-5249-A717-C923516C1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3428" y="2090058"/>
            <a:ext cx="2836515" cy="27207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BD2D8E-5FC7-B041-9442-C932BD93F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843" y="2090058"/>
            <a:ext cx="2852243" cy="2735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7F8D4F-584F-7E42-A689-C57118157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762" y="2090058"/>
            <a:ext cx="2852243" cy="27358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D3B33F-4E1D-454F-A906-9E7B0583BCF7}"/>
              </a:ext>
            </a:extLst>
          </p:cNvPr>
          <p:cNvSpPr txBox="1"/>
          <p:nvPr/>
        </p:nvSpPr>
        <p:spPr>
          <a:xfrm>
            <a:off x="2926292" y="5010941"/>
            <a:ext cx="823334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mean of Men’s and Women’s age is almost similar, but the mean for</a:t>
            </a:r>
          </a:p>
          <a:p>
            <a:pPr algn="ctr"/>
            <a:r>
              <a:rPr lang="en-US" dirty="0"/>
              <a:t>Men's height and weight is higher than women.</a:t>
            </a:r>
          </a:p>
        </p:txBody>
      </p:sp>
    </p:spTree>
    <p:extLst>
      <p:ext uri="{BB962C8B-B14F-4D97-AF65-F5344CB8AC3E}">
        <p14:creationId xmlns:p14="http://schemas.microsoft.com/office/powerpoint/2010/main" val="82830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943C-F12E-3A40-9989-B9BF30956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randomForest</a:t>
            </a:r>
            <a:r>
              <a:rPr lang="en-US" dirty="0"/>
              <a:t> Analysis – Men dataset with all variables to predict Sport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57672-7B60-F745-9982-940B6C72D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3449" y="2285999"/>
            <a:ext cx="1971902" cy="432162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	Mean Decrease Gini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ID             	755.7982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Name           	767.4244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Sex             	 0.0000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Age            	870.5428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Height        	1252.0440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Weight        	1417.6302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Team          	1080.1127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NOC          	1080.0599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Games         	658.4820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Year           	622.6473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Season         	700.0498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City           	450.0372</a:t>
            </a:r>
          </a:p>
          <a:p>
            <a:pPr marL="0" indent="0">
              <a:buNone/>
            </a:pPr>
            <a:r>
              <a:rPr lang="en-SG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         	8809.4651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Medal          	320.1673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0518D0-1DD9-434A-8EAA-4169480E5030}"/>
              </a:ext>
            </a:extLst>
          </p:cNvPr>
          <p:cNvSpPr txBox="1">
            <a:spLocks/>
          </p:cNvSpPr>
          <p:nvPr/>
        </p:nvSpPr>
        <p:spPr>
          <a:xfrm>
            <a:off x="6856412" y="2133600"/>
            <a:ext cx="3582988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8ED687-0A8A-CA42-8B95-6189CC99DB4C}"/>
              </a:ext>
            </a:extLst>
          </p:cNvPr>
          <p:cNvSpPr txBox="1">
            <a:spLocks/>
          </p:cNvSpPr>
          <p:nvPr/>
        </p:nvSpPr>
        <p:spPr>
          <a:xfrm>
            <a:off x="2741612" y="2286000"/>
            <a:ext cx="3376159" cy="20465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Call: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10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randomForest</a:t>
            </a: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(x = </a:t>
            </a:r>
            <a:r>
              <a:rPr lang="en-SG" sz="10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results.men</a:t>
            </a: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[, -13], y = </a:t>
            </a:r>
            <a:r>
              <a:rPr lang="en-SG" sz="10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results.men</a:t>
            </a: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[, 13]) 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Type of random forest: classification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Number of trees: 500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No. of variables tried at each split: 3</a:t>
            </a:r>
          </a:p>
          <a:p>
            <a:pPr marL="0" indent="0">
              <a:buFont typeface="Wingdings 3" charset="2"/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SG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OOB estimate of  error rate: 2.77%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BD6E66-6C7C-7F47-8C80-0650B4F29AEF}"/>
              </a:ext>
            </a:extLst>
          </p:cNvPr>
          <p:cNvSpPr txBox="1"/>
          <p:nvPr/>
        </p:nvSpPr>
        <p:spPr>
          <a:xfrm>
            <a:off x="2750116" y="5438077"/>
            <a:ext cx="3376159" cy="11695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 $ Sport :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chr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 "Ice Hockey" "Gymnastics" "Gymnastics" "Gymnastics" ...</a:t>
            </a:r>
          </a:p>
          <a:p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$ Event :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chr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 "Ice Hockey Men's Ice Hockey" "Gymnastics Men's Individual All-Around" "Gymnastics Men's Team All-Around" "Gymnastics Men's Horse Vault" ...</a:t>
            </a:r>
          </a:p>
          <a:p>
            <a:endParaRPr lang="en-US" sz="1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0E722F-1321-BA42-B4AA-7C68D4AF3F68}"/>
              </a:ext>
            </a:extLst>
          </p:cNvPr>
          <p:cNvSpPr txBox="1">
            <a:spLocks/>
          </p:cNvSpPr>
          <p:nvPr/>
        </p:nvSpPr>
        <p:spPr>
          <a:xfrm>
            <a:off x="6495596" y="2285999"/>
            <a:ext cx="2428948" cy="4321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SG" sz="1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class.error</a:t>
            </a:r>
            <a:endParaRPr lang="en-SG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r>
              <a:rPr lang="en-SG" sz="1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Alpline</a:t>
            </a: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Skiing          	0.000000000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Athletics      		0.000000000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Basketball	      	0.014754098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Boxing			0.042335766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Cycling			0.026905830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Equestrianism		0.029723992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Fencing			0.012771392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Gymnastics		0.012251149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Ice Hockey		0.000000000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Judo			0.085798817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Swimming		0.005307051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 Tennis		0.144578313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Weightlifting		0.025761124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Wresting		0.001112347</a:t>
            </a:r>
          </a:p>
          <a:p>
            <a:pPr marL="0" indent="0">
              <a:buFont typeface="Wingdings 3" charset="2"/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32C81D-CAB8-F64B-B4A6-7E7B4239C166}"/>
              </a:ext>
            </a:extLst>
          </p:cNvPr>
          <p:cNvSpPr txBox="1"/>
          <p:nvPr/>
        </p:nvSpPr>
        <p:spPr>
          <a:xfrm>
            <a:off x="6495596" y="1918899"/>
            <a:ext cx="2428948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52 different Sport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AD12C7-E477-2843-A0C5-CA092CB23236}"/>
              </a:ext>
            </a:extLst>
          </p:cNvPr>
          <p:cNvSpPr txBox="1"/>
          <p:nvPr/>
        </p:nvSpPr>
        <p:spPr>
          <a:xfrm>
            <a:off x="2729934" y="4654463"/>
            <a:ext cx="3396342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Observations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– 19,831</a:t>
            </a:r>
          </a:p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- 15</a:t>
            </a:r>
          </a:p>
        </p:txBody>
      </p:sp>
    </p:spTree>
    <p:extLst>
      <p:ext uri="{BB962C8B-B14F-4D97-AF65-F5344CB8AC3E}">
        <p14:creationId xmlns:p14="http://schemas.microsoft.com/office/powerpoint/2010/main" val="2325465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943C-F12E-3A40-9989-B9BF30956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randomForest</a:t>
            </a:r>
            <a:r>
              <a:rPr lang="en-US" dirty="0"/>
              <a:t> Analysis – Men dataset with all variables (except Event) to predict Sport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57672-7B60-F745-9982-940B6C72D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3449" y="2286000"/>
            <a:ext cx="1971902" cy="432162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	Mean Decrease Gini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ID            		1891.3999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Name          	1917.0809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Sex             	 0.0000</a:t>
            </a:r>
          </a:p>
          <a:p>
            <a:pPr marL="0" indent="0">
              <a:buNone/>
            </a:pPr>
            <a:r>
              <a:rPr lang="en-SG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          	1658.8337</a:t>
            </a:r>
          </a:p>
          <a:p>
            <a:pPr marL="0" indent="0">
              <a:buNone/>
            </a:pPr>
            <a:r>
              <a:rPr lang="en-SG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Height        	2170.9877</a:t>
            </a:r>
          </a:p>
          <a:p>
            <a:pPr marL="0" indent="0">
              <a:buNone/>
            </a:pPr>
            <a:r>
              <a:rPr lang="en-SG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        	2425.3163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Team          	1835.0132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NOC           	1812.1512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Games       	1186.3730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Year         	1153.3815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Season         	597.2168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City          	881.8638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Medal         	778.9835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0518D0-1DD9-434A-8EAA-4169480E5030}"/>
              </a:ext>
            </a:extLst>
          </p:cNvPr>
          <p:cNvSpPr txBox="1">
            <a:spLocks/>
          </p:cNvSpPr>
          <p:nvPr/>
        </p:nvSpPr>
        <p:spPr>
          <a:xfrm>
            <a:off x="6856412" y="2133600"/>
            <a:ext cx="3582988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8ED687-0A8A-CA42-8B95-6189CC99DB4C}"/>
              </a:ext>
            </a:extLst>
          </p:cNvPr>
          <p:cNvSpPr txBox="1">
            <a:spLocks/>
          </p:cNvSpPr>
          <p:nvPr/>
        </p:nvSpPr>
        <p:spPr>
          <a:xfrm>
            <a:off x="2741612" y="2286000"/>
            <a:ext cx="3376159" cy="21118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Call: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10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randomForest</a:t>
            </a: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(x = results1.men[, -13], y = results1.men[, 13]) 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Type of random forest: classification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Number of trees: 500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No. of variables tried at each split: 3</a:t>
            </a:r>
          </a:p>
          <a:p>
            <a:pPr marL="0" indent="0"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SG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OOB estimate of  error rate: 33.28%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74F495-D215-D44B-9700-7AE08896CFD0}"/>
              </a:ext>
            </a:extLst>
          </p:cNvPr>
          <p:cNvSpPr txBox="1">
            <a:spLocks/>
          </p:cNvSpPr>
          <p:nvPr/>
        </p:nvSpPr>
        <p:spPr>
          <a:xfrm>
            <a:off x="6495596" y="2285999"/>
            <a:ext cx="2428948" cy="4321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SG" sz="1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class.error</a:t>
            </a:r>
            <a:endParaRPr lang="en-SG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r>
              <a:rPr lang="en-SG" sz="1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Alpline</a:t>
            </a: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Skiing          	0.32758621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Athletics      		0.24616023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Basketball	      	0.30655738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Boxing			0.63941606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Cycling			0.51121076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Equestrianism		0.29087049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Fencing			0.40102171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Gymnastics		0.14701378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Ice Hockey		0.02897103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Judo			0.81952663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Swimming		0.18119788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 Tennis		0.39759036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Weightlifting		0.38407494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Wresting		0.48832036</a:t>
            </a:r>
          </a:p>
          <a:p>
            <a:pPr marL="0" indent="0">
              <a:buFont typeface="Wingdings 3" charset="2"/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72E562-978F-5C40-8FE1-E48E01363DAC}"/>
              </a:ext>
            </a:extLst>
          </p:cNvPr>
          <p:cNvSpPr txBox="1"/>
          <p:nvPr/>
        </p:nvSpPr>
        <p:spPr>
          <a:xfrm>
            <a:off x="6495596" y="1918899"/>
            <a:ext cx="2428948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52 different Sport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BA05F7-8DCC-6E45-9621-D14811142487}"/>
              </a:ext>
            </a:extLst>
          </p:cNvPr>
          <p:cNvSpPr txBox="1"/>
          <p:nvPr/>
        </p:nvSpPr>
        <p:spPr>
          <a:xfrm>
            <a:off x="2721429" y="4547996"/>
            <a:ext cx="3396342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Observations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– 19,831</a:t>
            </a:r>
          </a:p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- 14</a:t>
            </a:r>
          </a:p>
        </p:txBody>
      </p:sp>
    </p:spTree>
    <p:extLst>
      <p:ext uri="{BB962C8B-B14F-4D97-AF65-F5344CB8AC3E}">
        <p14:creationId xmlns:p14="http://schemas.microsoft.com/office/powerpoint/2010/main" val="96336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C5FC-C729-794E-B6C4-C723D45F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– Male, Age, Height, and Weight distribution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94FE64-C1C3-E54E-A8DA-55D008C4A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905000"/>
            <a:ext cx="1942499" cy="18632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A5A475-32E1-FC47-923D-758D3A659D45}"/>
              </a:ext>
            </a:extLst>
          </p:cNvPr>
          <p:cNvSpPr txBox="1"/>
          <p:nvPr/>
        </p:nvSpPr>
        <p:spPr>
          <a:xfrm>
            <a:off x="2780367" y="3787356"/>
            <a:ext cx="161614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Average          SD 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25.862942     4.969973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DF2964-EAC3-5840-943A-0A45DD26F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507" y="1905000"/>
            <a:ext cx="1942500" cy="18632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9EFA5B-C4C6-7342-9F8C-863C3B688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0770" y="1905000"/>
            <a:ext cx="1942501" cy="18632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F434BB-C003-8E42-BB87-8DD0570DE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8728" y="4263334"/>
            <a:ext cx="1996696" cy="177290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5A946D-E482-E448-B834-197663B7B824}"/>
              </a:ext>
            </a:extLst>
          </p:cNvPr>
          <p:cNvSpPr txBox="1"/>
          <p:nvPr/>
        </p:nvSpPr>
        <p:spPr>
          <a:xfrm>
            <a:off x="2736514" y="6090617"/>
            <a:ext cx="165532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96% of values within 2 Standard Deviation of the mean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D76557-82FA-7645-A86F-81A744A23005}"/>
              </a:ext>
            </a:extLst>
          </p:cNvPr>
          <p:cNvSpPr txBox="1"/>
          <p:nvPr/>
        </p:nvSpPr>
        <p:spPr>
          <a:xfrm>
            <a:off x="5882387" y="3787354"/>
            <a:ext cx="1773242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Average            SD 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181.352831     9.9707143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27679A-147B-DA46-9983-1FBEB42B1C97}"/>
              </a:ext>
            </a:extLst>
          </p:cNvPr>
          <p:cNvSpPr txBox="1"/>
          <p:nvPr/>
        </p:nvSpPr>
        <p:spPr>
          <a:xfrm>
            <a:off x="8703946" y="3812554"/>
            <a:ext cx="153760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Average        SD 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79.25132     13.96353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F3E3060-E102-F445-920A-12655C94FB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4507" y="4263333"/>
            <a:ext cx="1942500" cy="177290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6BA7CD6-E64A-F340-9A37-FE4BC0C44F4B}"/>
              </a:ext>
            </a:extLst>
          </p:cNvPr>
          <p:cNvSpPr txBox="1"/>
          <p:nvPr/>
        </p:nvSpPr>
        <p:spPr>
          <a:xfrm>
            <a:off x="5882387" y="6090617"/>
            <a:ext cx="165532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95% of values within 2 Standard Deviation of the mean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1E0ECE3-EA4F-5F47-9DEA-CB6F7437EF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1495" y="4318559"/>
            <a:ext cx="1942501" cy="171767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6E9255B-61E6-C646-B8E4-97566CD1A4B7}"/>
              </a:ext>
            </a:extLst>
          </p:cNvPr>
          <p:cNvSpPr txBox="1"/>
          <p:nvPr/>
        </p:nvSpPr>
        <p:spPr>
          <a:xfrm>
            <a:off x="8638743" y="6090617"/>
            <a:ext cx="165532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96% of values within 2 Standard Deviation of the mean</a:t>
            </a:r>
          </a:p>
        </p:txBody>
      </p:sp>
    </p:spTree>
    <p:extLst>
      <p:ext uri="{BB962C8B-B14F-4D97-AF65-F5344CB8AC3E}">
        <p14:creationId xmlns:p14="http://schemas.microsoft.com/office/powerpoint/2010/main" val="218739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943C-F12E-3A40-9989-B9BF30956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randomForest</a:t>
            </a:r>
            <a:r>
              <a:rPr lang="en-US" sz="2800" dirty="0"/>
              <a:t> Analysis – Men dataset with Age, Height &amp; Weight variables to predict Sport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57672-7B60-F745-9982-940B6C72D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3876" y="2304287"/>
            <a:ext cx="1971902" cy="210442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Mean Decrease Gini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           	1586.296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Height        	2129.205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       	2245.461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0518D0-1DD9-434A-8EAA-4169480E5030}"/>
              </a:ext>
            </a:extLst>
          </p:cNvPr>
          <p:cNvSpPr txBox="1">
            <a:spLocks/>
          </p:cNvSpPr>
          <p:nvPr/>
        </p:nvSpPr>
        <p:spPr>
          <a:xfrm>
            <a:off x="6856412" y="2133600"/>
            <a:ext cx="3582988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8ED687-0A8A-CA42-8B95-6189CC99DB4C}"/>
              </a:ext>
            </a:extLst>
          </p:cNvPr>
          <p:cNvSpPr txBox="1">
            <a:spLocks/>
          </p:cNvSpPr>
          <p:nvPr/>
        </p:nvSpPr>
        <p:spPr>
          <a:xfrm>
            <a:off x="2741612" y="2286000"/>
            <a:ext cx="3376159" cy="21227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Call: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1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randomForest</a:t>
            </a: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 = results2.men[, -4], y = results2.men[, 4]) 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Type of random forest: classification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Number of trees: 500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No. of variables tried at each split: 1</a:t>
            </a:r>
          </a:p>
          <a:p>
            <a:pPr marL="0" indent="0"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SG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OOB estimate of  error rate: 70.94%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323F7C-FEEC-3449-9C0A-6B7CEF14A8E1}"/>
              </a:ext>
            </a:extLst>
          </p:cNvPr>
          <p:cNvSpPr txBox="1">
            <a:spLocks/>
          </p:cNvSpPr>
          <p:nvPr/>
        </p:nvSpPr>
        <p:spPr>
          <a:xfrm>
            <a:off x="6495596" y="2285999"/>
            <a:ext cx="2428948" cy="42454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SG" sz="1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class.error</a:t>
            </a:r>
            <a:endParaRPr lang="en-SG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r>
              <a:rPr lang="en-SG" sz="1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Alpline</a:t>
            </a: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Skiing          	0.9310345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Athletics      		0.3565795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Basketball	      	0.6688525 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Boxing			0.7824818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Cycling			0.9626308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Equestrianism		0.5116773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Fencing			0.8365262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Gymnastics		0.2986217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Ice Hockey		0.5244755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Judo			0.9704142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Swimming		0.4397272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 Tennis		0.9759036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Weightlifting		0.5081967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Wresting		0.7274750</a:t>
            </a:r>
          </a:p>
          <a:p>
            <a:pPr marL="0" indent="0">
              <a:buFont typeface="Wingdings 3" charset="2"/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31BC96-6E12-804C-86B2-8F8640151AC3}"/>
              </a:ext>
            </a:extLst>
          </p:cNvPr>
          <p:cNvSpPr txBox="1"/>
          <p:nvPr/>
        </p:nvSpPr>
        <p:spPr>
          <a:xfrm>
            <a:off x="6495596" y="1918899"/>
            <a:ext cx="2428948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52 different Sport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6642C8-8513-2C4B-80DC-905A809370B3}"/>
              </a:ext>
            </a:extLst>
          </p:cNvPr>
          <p:cNvSpPr txBox="1"/>
          <p:nvPr/>
        </p:nvSpPr>
        <p:spPr>
          <a:xfrm>
            <a:off x="2721429" y="4547996"/>
            <a:ext cx="3396342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Observations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– 19,831</a:t>
            </a:r>
          </a:p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- 4</a:t>
            </a:r>
          </a:p>
        </p:txBody>
      </p:sp>
    </p:spTree>
    <p:extLst>
      <p:ext uri="{BB962C8B-B14F-4D97-AF65-F5344CB8AC3E}">
        <p14:creationId xmlns:p14="http://schemas.microsoft.com/office/powerpoint/2010/main" val="795513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943C-F12E-3A40-9989-B9BF30956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err="1"/>
              <a:t>randomForest</a:t>
            </a:r>
            <a:r>
              <a:rPr lang="en-US" sz="2800" dirty="0"/>
              <a:t> Analysis – Men dataset with Age, Height &amp; Weight variables and selected sports to predict Sport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57672-7B60-F745-9982-940B6C72D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5857" y="1877566"/>
            <a:ext cx="1971902" cy="1268405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Mean Decrease Gini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          	</a:t>
            </a:r>
            <a:r>
              <a:rPr lang="en-SG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1347.559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Height         	</a:t>
            </a:r>
            <a:r>
              <a:rPr lang="en-SG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1234.591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        	</a:t>
            </a:r>
            <a:r>
              <a:rPr lang="en-SG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1110.640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0518D0-1DD9-434A-8EAA-4169480E5030}"/>
              </a:ext>
            </a:extLst>
          </p:cNvPr>
          <p:cNvSpPr txBox="1">
            <a:spLocks/>
          </p:cNvSpPr>
          <p:nvPr/>
        </p:nvSpPr>
        <p:spPr>
          <a:xfrm>
            <a:off x="6856412" y="2133600"/>
            <a:ext cx="3582988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8ED687-0A8A-CA42-8B95-6189CC99DB4C}"/>
              </a:ext>
            </a:extLst>
          </p:cNvPr>
          <p:cNvSpPr txBox="1">
            <a:spLocks/>
          </p:cNvSpPr>
          <p:nvPr/>
        </p:nvSpPr>
        <p:spPr>
          <a:xfrm>
            <a:off x="2741612" y="1859280"/>
            <a:ext cx="3376159" cy="20535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Call: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1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randomForest</a:t>
            </a: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 = olympics.combine1[, -4], y = olympics.combine1[,      4]) 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Type of random forest: classification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Number of trees: 500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No. of variables tried at each split: 1</a:t>
            </a:r>
          </a:p>
          <a:p>
            <a:pPr marL="0" indent="0"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SG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OOB estimate of  error rate: 27.16%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323F7C-FEEC-3449-9C0A-6B7CEF14A8E1}"/>
              </a:ext>
            </a:extLst>
          </p:cNvPr>
          <p:cNvSpPr txBox="1">
            <a:spLocks/>
          </p:cNvSpPr>
          <p:nvPr/>
        </p:nvSpPr>
        <p:spPr>
          <a:xfrm>
            <a:off x="6382243" y="1859280"/>
            <a:ext cx="2428948" cy="20535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 			</a:t>
            </a:r>
            <a:r>
              <a:rPr lang="en-SG" sz="1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class.error</a:t>
            </a:r>
            <a:endParaRPr lang="en-SG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Athletics      		</a:t>
            </a:r>
            <a:r>
              <a:rPr lang="en-SG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0.2288925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Equestrianism		</a:t>
            </a:r>
            <a:r>
              <a:rPr lang="en-SG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0.4374057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Gymnastics		</a:t>
            </a:r>
            <a:r>
              <a:rPr lang="en-SG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0.2592593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Swimming		</a:t>
            </a:r>
            <a:r>
              <a:rPr lang="en-SG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0.2783588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Weightlifting		</a:t>
            </a:r>
            <a:r>
              <a:rPr lang="en-SG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0.3533835</a:t>
            </a:r>
          </a:p>
          <a:p>
            <a:pPr marL="0" indent="0">
              <a:buFont typeface="Wingdings 3" charset="2"/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440A5-19B9-9A4A-BDE6-604D1A996534}"/>
              </a:ext>
            </a:extLst>
          </p:cNvPr>
          <p:cNvSpPr txBox="1"/>
          <p:nvPr/>
        </p:nvSpPr>
        <p:spPr>
          <a:xfrm>
            <a:off x="2741611" y="3967733"/>
            <a:ext cx="3376159" cy="1785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# Row 1000 &amp; 4000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olympics.combine1[1000,]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    	  Age    	Height	Weight        	Sport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244057  26   	164   	59    		</a:t>
            </a:r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Gymnastics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olympics.combine1[4000,]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Age  	Height    Weight        	 Sport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197817  34    	181       	 109           	</a:t>
            </a:r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Weightlifting</a:t>
            </a: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63FCB9-7139-D84A-B874-4ED3F94406C4}"/>
              </a:ext>
            </a:extLst>
          </p:cNvPr>
          <p:cNvSpPr txBox="1"/>
          <p:nvPr/>
        </p:nvSpPr>
        <p:spPr>
          <a:xfrm>
            <a:off x="6382243" y="3967733"/>
            <a:ext cx="4925516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&gt; #Predicting Row 1000 &amp; 4000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predict(olympics.combine1.rf, olympics.combine1[1000,-5])</a:t>
            </a:r>
          </a:p>
          <a:p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244057 </a:t>
            </a:r>
          </a:p>
          <a:p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Gymnastics 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Levels: Athletics Equestrianism Gymnastics Swimming Weightlifting</a:t>
            </a:r>
          </a:p>
          <a:p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predict(olympics.combine1.rf, olympics.combine1[4000,-5])</a:t>
            </a:r>
          </a:p>
          <a:p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197817 </a:t>
            </a:r>
          </a:p>
          <a:p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Weightlifting 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Levels: Athletics Equestrianism Gymnastics Swimming Weightlifting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09D18-B02C-7549-86E9-40218105448D}"/>
              </a:ext>
            </a:extLst>
          </p:cNvPr>
          <p:cNvSpPr txBox="1"/>
          <p:nvPr/>
        </p:nvSpPr>
        <p:spPr>
          <a:xfrm>
            <a:off x="2741611" y="5777850"/>
            <a:ext cx="8566148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# </a:t>
            </a:r>
            <a:r>
              <a:rPr lang="en-US" sz="1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Perdicting</a:t>
            </a:r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Age = 30, Height = 170, Weight = 50</a:t>
            </a:r>
          </a:p>
          <a:p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predict(olympics.combine1.rf, c(30, 170, 50))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    1 </a:t>
            </a:r>
          </a:p>
          <a:p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Athletics 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Levels: Athletics Equestrianism Gymnastics Swimming Weightlifting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3A19D0-B8E5-BB47-ADD9-D980594C1EDF}"/>
              </a:ext>
            </a:extLst>
          </p:cNvPr>
          <p:cNvSpPr txBox="1"/>
          <p:nvPr/>
        </p:nvSpPr>
        <p:spPr>
          <a:xfrm>
            <a:off x="9335857" y="3331463"/>
            <a:ext cx="1971902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Observations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– 8,490</a:t>
            </a:r>
          </a:p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- 4</a:t>
            </a:r>
          </a:p>
        </p:txBody>
      </p:sp>
    </p:spTree>
    <p:extLst>
      <p:ext uri="{BB962C8B-B14F-4D97-AF65-F5344CB8AC3E}">
        <p14:creationId xmlns:p14="http://schemas.microsoft.com/office/powerpoint/2010/main" val="2232016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0AA277-32DE-F64D-89F8-8DD0A1D8CDC2}"/>
              </a:ext>
            </a:extLst>
          </p:cNvPr>
          <p:cNvSpPr txBox="1"/>
          <p:nvPr/>
        </p:nvSpPr>
        <p:spPr>
          <a:xfrm>
            <a:off x="9263743" y="3298373"/>
            <a:ext cx="269977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Height is an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important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variable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CBA19C6-31AC-1049-B029-47213894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3743" y="736745"/>
            <a:ext cx="2699778" cy="2191512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SG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Mean Decrease Gini</a:t>
            </a:r>
          </a:p>
          <a:p>
            <a:pPr marL="0" indent="0">
              <a:buNone/>
            </a:pPr>
            <a:r>
              <a:rPr lang="en-SG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</a:t>
            </a:r>
            <a:r>
              <a:rPr lang="en-SG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	1586.296</a:t>
            </a:r>
          </a:p>
          <a:p>
            <a:pPr marL="0" indent="0">
              <a:buNone/>
            </a:pPr>
            <a:r>
              <a:rPr lang="en-SG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Height</a:t>
            </a:r>
            <a:r>
              <a:rPr lang="en-SG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	2129.205</a:t>
            </a:r>
          </a:p>
          <a:p>
            <a:pPr marL="0" indent="0">
              <a:buNone/>
            </a:pPr>
            <a:r>
              <a:rPr lang="en-SG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 </a:t>
            </a:r>
            <a:r>
              <a:rPr lang="en-SG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	2245.461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4AB70E-6EA3-5C4C-862D-F5AB5A94D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549" y="327478"/>
            <a:ext cx="6695621" cy="642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743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9775</TotalTime>
  <Words>2524</Words>
  <Application>Microsoft Macintosh PowerPoint</Application>
  <PresentationFormat>Widescreen</PresentationFormat>
  <Paragraphs>347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Wingdings 3</vt:lpstr>
      <vt:lpstr>Wisp</vt:lpstr>
      <vt:lpstr>Final Project</vt:lpstr>
      <vt:lpstr>Dataset - str(Olympics)</vt:lpstr>
      <vt:lpstr>Boxplot – comparing Male/Female, Age, Height, and Weight</vt:lpstr>
      <vt:lpstr>randomForest Analysis – Men dataset with all variables to predict Sport</vt:lpstr>
      <vt:lpstr>randomForest Analysis – Men dataset with all variables (except Event) to predict Sport</vt:lpstr>
      <vt:lpstr>Histogram – Male, Age, Height, and Weight distribution</vt:lpstr>
      <vt:lpstr>randomForest Analysis – Men dataset with Age, Height &amp; Weight variables to predict Sport</vt:lpstr>
      <vt:lpstr>randomForest Analysis – Men dataset with Age, Height &amp; Weight variables and selected sports to predict Sport</vt:lpstr>
      <vt:lpstr>PowerPoint Presentation</vt:lpstr>
      <vt:lpstr>PowerPoint Presentation</vt:lpstr>
      <vt:lpstr>PowerPoint Presentation</vt:lpstr>
      <vt:lpstr>randomForest Analysis – Men dataset (Train &amp; Test) with Age, Height &amp; Weight variables and selected sports to predict Sport</vt:lpstr>
      <vt:lpstr>Plot() on random Forest model</vt:lpstr>
      <vt:lpstr>Linear Modeling Analysis – Men dataset with Age, Height &amp; Weight variables and selected sports to predict Sport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TraceTogether</dc:title>
  <dc:creator>Rajinder Singh</dc:creator>
  <cp:lastModifiedBy>Rajinder Singh</cp:lastModifiedBy>
  <cp:revision>87</cp:revision>
  <dcterms:created xsi:type="dcterms:W3CDTF">2021-05-19T09:16:03Z</dcterms:created>
  <dcterms:modified xsi:type="dcterms:W3CDTF">2021-09-08T23:51:59Z</dcterms:modified>
</cp:coreProperties>
</file>