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12_23B2952A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1" r:id="rId6"/>
    <p:sldId id="262" r:id="rId7"/>
    <p:sldId id="263" r:id="rId8"/>
    <p:sldId id="268" r:id="rId9"/>
    <p:sldId id="269" r:id="rId10"/>
    <p:sldId id="270" r:id="rId11"/>
    <p:sldId id="267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848F113-F418-5AB3-2F08-66DECC8A99D3}" name="Dan B" initials="DB" userId="94dffc5f35b4a0b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87" d="100"/>
          <a:sy n="87" d="100"/>
        </p:scale>
        <p:origin x="3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12_23B2952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99260B4-AC6D-4918-B777-20455E73753B}" authorId="{2848F113-F418-5AB3-2F08-66DECC8A99D3}" created="2021-12-14T00:02:18.53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598906154" sldId="274"/>
      <ac:picMk id="3" creationId="{E994BA96-3250-4958-89E7-3DC3272BD2CB}"/>
    </ac:deMkLst>
    <p188:txBody>
      <a:bodyPr/>
      <a:lstStyle/>
      <a:p>
        <a:r>
          <a:rPr lang="en-US"/>
          <a:t>Red
</a:t>
        </a:r>
      </a:p>
    </p188:txBody>
  </p188:cm>
  <p188:cm id="{C70D6DED-5C5A-4CCE-942B-971BF7ED48F8}" authorId="{2848F113-F418-5AB3-2F08-66DECC8A99D3}" created="2021-12-14T00:03:13.54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598906154" sldId="274"/>
      <ac:picMk id="5" creationId="{646C1AC8-C074-45FA-8F99-29991939236A}"/>
    </ac:deMkLst>
    <p188:txBody>
      <a:bodyPr/>
      <a:lstStyle/>
      <a:p>
        <a:r>
          <a:rPr lang="en-US"/>
          <a:t>White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microsoft.com/office/2018/10/relationships/comments" Target="../comments/modernComment_112_23B2952A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86FA-7CD8-484C-B6E5-4704B23A1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WINE QUALITY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8B2E8-1341-1146-BA53-8B96B3FEC8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IST 707 DATA ANALYSIS PROJECT</a:t>
            </a:r>
          </a:p>
          <a:p>
            <a:r>
              <a:rPr lang="en-US" dirty="0"/>
              <a:t>NATALI NEWMAN, MORGAN GERE, DAN BURKE, NICK TINSELY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767D39-1010-9042-BB7E-2124C8336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861" y="834887"/>
            <a:ext cx="1778000" cy="210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930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7C5FC-1CC5-4674-9BA9-D89DF5E7DF81}"/>
              </a:ext>
            </a:extLst>
          </p:cNvPr>
          <p:cNvSpPr txBox="1"/>
          <p:nvPr/>
        </p:nvSpPr>
        <p:spPr>
          <a:xfrm>
            <a:off x="8877138" y="885765"/>
            <a:ext cx="20333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Lots of errors with just High and 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Placed quality 6 in “Mid”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Observed the clusters was splitting 6 into both low and high.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D14978-4F5B-4914-9D76-45CAA745E232}"/>
              </a:ext>
            </a:extLst>
          </p:cNvPr>
          <p:cNvSpPr txBox="1"/>
          <p:nvPr/>
        </p:nvSpPr>
        <p:spPr>
          <a:xfrm>
            <a:off x="8721011" y="3909953"/>
            <a:ext cx="23455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Quality    White Full    </a:t>
            </a:r>
          </a:p>
          <a:p>
            <a:r>
              <a:rPr lang="en-US" dirty="0">
                <a:solidFill>
                  <a:schemeClr val="bg1"/>
                </a:solidFill>
              </a:rPr>
              <a:t>	          1         2</a:t>
            </a:r>
          </a:p>
          <a:p>
            <a:r>
              <a:rPr lang="en-US" dirty="0">
                <a:solidFill>
                  <a:schemeClr val="bg1"/>
                </a:solidFill>
              </a:rPr>
              <a:t>   High      723     337</a:t>
            </a:r>
          </a:p>
          <a:p>
            <a:r>
              <a:rPr lang="en-US" dirty="0">
                <a:solidFill>
                  <a:schemeClr val="bg1"/>
                </a:solidFill>
              </a:rPr>
              <a:t>   Low       669     971</a:t>
            </a:r>
          </a:p>
          <a:p>
            <a:r>
              <a:rPr lang="en-US" dirty="0"/>
              <a:t>   </a:t>
            </a:r>
            <a:r>
              <a:rPr lang="en-US" dirty="0">
                <a:highlight>
                  <a:srgbClr val="FFFF00"/>
                </a:highlight>
              </a:rPr>
              <a:t>Mid       1049   1149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BDF3082-B10C-49E1-8CD6-3402AEBF7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67" y="1123627"/>
            <a:ext cx="7336966" cy="452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11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1B1ED1C-95D2-41EF-91C0-F0410923F882}"/>
              </a:ext>
            </a:extLst>
          </p:cNvPr>
          <p:cNvSpPr txBox="1"/>
          <p:nvPr/>
        </p:nvSpPr>
        <p:spPr>
          <a:xfrm>
            <a:off x="3046997" y="3244334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dirty="0">
              <a:solidFill>
                <a:srgbClr val="FFFFFF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EFC04-ACFA-413D-ADB4-C237FEA0EDC5}"/>
              </a:ext>
            </a:extLst>
          </p:cNvPr>
          <p:cNvSpPr txBox="1"/>
          <p:nvPr/>
        </p:nvSpPr>
        <p:spPr>
          <a:xfrm>
            <a:off x="429303" y="1074509"/>
            <a:ext cx="609399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k-Nearest Neighbors </a:t>
            </a:r>
          </a:p>
          <a:p>
            <a:endParaRPr lang="en-US" dirty="0"/>
          </a:p>
          <a:p>
            <a:r>
              <a:rPr lang="en-US" dirty="0"/>
              <a:t>5199 samples</a:t>
            </a:r>
          </a:p>
          <a:p>
            <a:r>
              <a:rPr lang="en-US" dirty="0"/>
              <a:t>  12 predictor</a:t>
            </a:r>
          </a:p>
          <a:p>
            <a:r>
              <a:rPr lang="en-US" dirty="0"/>
              <a:t>   2 classes: '</a:t>
            </a:r>
            <a:r>
              <a:rPr lang="en-US" dirty="0" err="1"/>
              <a:t>High_Quality</a:t>
            </a:r>
            <a:r>
              <a:rPr lang="en-US" dirty="0"/>
              <a:t>', '</a:t>
            </a:r>
            <a:r>
              <a:rPr lang="en-US" dirty="0" err="1"/>
              <a:t>Low_Quality</a:t>
            </a:r>
            <a:r>
              <a:rPr lang="en-US" dirty="0"/>
              <a:t>' </a:t>
            </a:r>
          </a:p>
          <a:p>
            <a:endParaRPr lang="en-US" dirty="0"/>
          </a:p>
          <a:p>
            <a:r>
              <a:rPr lang="en-US" dirty="0"/>
              <a:t>No pre-processing</a:t>
            </a:r>
          </a:p>
          <a:p>
            <a:r>
              <a:rPr lang="en-US" dirty="0"/>
              <a:t>Resampling: Cross-Validated (10 fold, repeated 3 times) </a:t>
            </a:r>
          </a:p>
          <a:p>
            <a:r>
              <a:rPr lang="en-US" dirty="0"/>
              <a:t>Summary of sample sizes: 4679, 4680, 4679, 4679, 4680, 4679, ... </a:t>
            </a:r>
          </a:p>
          <a:p>
            <a:r>
              <a:rPr lang="en-US" dirty="0"/>
              <a:t>Resampling results across tuning parameters:</a:t>
            </a:r>
          </a:p>
          <a:p>
            <a:endParaRPr lang="en-US" dirty="0"/>
          </a:p>
          <a:p>
            <a:r>
              <a:rPr lang="en-US" dirty="0"/>
              <a:t>  k   Accuracy   Kappa    </a:t>
            </a:r>
          </a:p>
          <a:p>
            <a:r>
              <a:rPr lang="en-US" dirty="0"/>
              <a:t>   1  </a:t>
            </a:r>
            <a:r>
              <a:rPr lang="en-US" dirty="0">
                <a:highlight>
                  <a:srgbClr val="FFFF00"/>
                </a:highlight>
              </a:rPr>
              <a:t>0.7825860  0.5290920</a:t>
            </a:r>
          </a:p>
          <a:p>
            <a:endParaRPr lang="en-US" dirty="0"/>
          </a:p>
          <a:p>
            <a:r>
              <a:rPr lang="en-US" dirty="0"/>
              <a:t>Accuracy was used to select the optimal model using the largest value.</a:t>
            </a:r>
          </a:p>
          <a:p>
            <a:r>
              <a:rPr lang="en-US" dirty="0"/>
              <a:t>The final value used for the model was k = 1.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40F91F-239B-4DE5-9E8C-6EF539C6815B}"/>
              </a:ext>
            </a:extLst>
          </p:cNvPr>
          <p:cNvSpPr txBox="1"/>
          <p:nvPr/>
        </p:nvSpPr>
        <p:spPr>
          <a:xfrm>
            <a:off x="6801478" y="612843"/>
            <a:ext cx="609399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Confusion Matrix and Statistics</a:t>
            </a:r>
          </a:p>
          <a:p>
            <a:r>
              <a:rPr lang="en-US" sz="1600" dirty="0"/>
              <a:t>              Reference</a:t>
            </a:r>
          </a:p>
          <a:p>
            <a:r>
              <a:rPr lang="en-US" sz="1600" dirty="0"/>
              <a:t>Prediction     </a:t>
            </a:r>
            <a:r>
              <a:rPr lang="en-US" sz="1600" dirty="0" err="1"/>
              <a:t>High_Quality</a:t>
            </a:r>
            <a:r>
              <a:rPr lang="en-US" sz="1600" dirty="0"/>
              <a:t> </a:t>
            </a:r>
            <a:r>
              <a:rPr lang="en-US" sz="1600" dirty="0" err="1"/>
              <a:t>Low_Quality</a:t>
            </a:r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 err="1"/>
              <a:t>High_Quality</a:t>
            </a:r>
            <a:r>
              <a:rPr lang="en-US" sz="1600" dirty="0"/>
              <a:t>          689         140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Low_Quality</a:t>
            </a:r>
            <a:r>
              <a:rPr lang="en-US" sz="1600" dirty="0"/>
              <a:t>           133         336</a:t>
            </a:r>
          </a:p>
          <a:p>
            <a:r>
              <a:rPr lang="en-US" sz="1600" dirty="0"/>
              <a:t>                                          </a:t>
            </a:r>
          </a:p>
          <a:p>
            <a:r>
              <a:rPr lang="en-US" sz="1600" dirty="0"/>
              <a:t>               </a:t>
            </a:r>
            <a:r>
              <a:rPr lang="en-US" sz="1600" dirty="0">
                <a:highlight>
                  <a:srgbClr val="FFFF00"/>
                </a:highlight>
              </a:rPr>
              <a:t>Accuracy : 0.7897          </a:t>
            </a:r>
          </a:p>
          <a:p>
            <a:r>
              <a:rPr lang="en-US" sz="1600" dirty="0"/>
              <a:t>                 95% CI : (0.7665, 0.8116)</a:t>
            </a:r>
          </a:p>
          <a:p>
            <a:r>
              <a:rPr lang="en-US" sz="1600" dirty="0"/>
              <a:t>    No Information Rate : 0.6333          </a:t>
            </a:r>
          </a:p>
          <a:p>
            <a:r>
              <a:rPr lang="en-US" sz="1600" dirty="0"/>
              <a:t>    P-Value [Acc &gt; NIR] : &lt;2e-16          </a:t>
            </a:r>
          </a:p>
          <a:p>
            <a:r>
              <a:rPr lang="en-US" sz="1600" dirty="0"/>
              <a:t>                                          </a:t>
            </a:r>
          </a:p>
          <a:p>
            <a:r>
              <a:rPr lang="en-US" sz="1600" dirty="0"/>
              <a:t>                  </a:t>
            </a:r>
            <a:r>
              <a:rPr lang="en-US" sz="1600" dirty="0">
                <a:highlight>
                  <a:srgbClr val="FFFF00"/>
                </a:highlight>
              </a:rPr>
              <a:t>Kappa : 0.5458          </a:t>
            </a:r>
          </a:p>
          <a:p>
            <a:r>
              <a:rPr lang="en-US" sz="1600" dirty="0"/>
              <a:t>                                          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Mcnemar's</a:t>
            </a:r>
            <a:r>
              <a:rPr lang="en-US" sz="1600" dirty="0"/>
              <a:t> Test P-Value : 0.7165          </a:t>
            </a:r>
          </a:p>
          <a:p>
            <a:r>
              <a:rPr lang="en-US" sz="1600" dirty="0"/>
              <a:t>                                          </a:t>
            </a:r>
          </a:p>
          <a:p>
            <a:r>
              <a:rPr lang="en-US" sz="1600" dirty="0"/>
              <a:t>            Sensitivity : 0.8382          </a:t>
            </a:r>
          </a:p>
          <a:p>
            <a:r>
              <a:rPr lang="en-US" sz="1600" dirty="0"/>
              <a:t>            Specificity : 0.7059          </a:t>
            </a:r>
          </a:p>
          <a:p>
            <a:r>
              <a:rPr lang="en-US" sz="1600" dirty="0"/>
              <a:t>         Pos Pred Value : 0.8311          </a:t>
            </a:r>
          </a:p>
          <a:p>
            <a:r>
              <a:rPr lang="en-US" sz="1600" dirty="0"/>
              <a:t>         Neg Pred Value : 0.7164          </a:t>
            </a:r>
          </a:p>
          <a:p>
            <a:r>
              <a:rPr lang="en-US" sz="1600" dirty="0"/>
              <a:t>             Prevalence : 0.6333          </a:t>
            </a:r>
          </a:p>
          <a:p>
            <a:r>
              <a:rPr lang="en-US" sz="1600" dirty="0"/>
              <a:t>         Detection Rate : 0.5308          </a:t>
            </a:r>
          </a:p>
          <a:p>
            <a:r>
              <a:rPr lang="en-US" sz="1600" dirty="0"/>
              <a:t>   Detection Prevalence : 0.6387          </a:t>
            </a:r>
          </a:p>
          <a:p>
            <a:r>
              <a:rPr lang="en-US" sz="1600" dirty="0"/>
              <a:t>      Balanced Accuracy : 0.7720          </a:t>
            </a:r>
          </a:p>
          <a:p>
            <a:r>
              <a:rPr lang="en-US" sz="1600" dirty="0"/>
              <a:t>                        'Positive' Class : </a:t>
            </a:r>
            <a:r>
              <a:rPr lang="en-US" sz="1600" dirty="0" err="1"/>
              <a:t>High_Quality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2731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AC6117-E874-45E1-AAB1-A75D67D1D20B}"/>
              </a:ext>
            </a:extLst>
          </p:cNvPr>
          <p:cNvSpPr txBox="1"/>
          <p:nvPr/>
        </p:nvSpPr>
        <p:spPr>
          <a:xfrm>
            <a:off x="3149456" y="822817"/>
            <a:ext cx="589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Naïve Bayes Classifier – Python “scikit-learn” Implementation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A8509C0-F3B4-4CDC-837C-40BE98935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005" y="3069007"/>
            <a:ext cx="2596845" cy="1731230"/>
          </a:xfrm>
          <a:prstGeom prst="rect">
            <a:avLst/>
          </a:prstGeom>
        </p:spPr>
      </p:pic>
      <p:pic>
        <p:nvPicPr>
          <p:cNvPr id="6" name="Picture 5" descr="Chart, icon&#10;&#10;Description automatically generated">
            <a:extLst>
              <a:ext uri="{FF2B5EF4-FFF2-40B4-BE49-F238E27FC236}">
                <a16:creationId xmlns:a16="http://schemas.microsoft.com/office/drawing/2014/main" id="{E230A72E-63C0-4EF6-A043-C0A3B9991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006" y="4945865"/>
            <a:ext cx="2596845" cy="1731230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2A36A459-F642-4ECF-83EB-6C234350F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1852" y="3023816"/>
            <a:ext cx="2596845" cy="1731230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C02399B5-CC39-4B1A-9607-A720BDE74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1852" y="1192149"/>
            <a:ext cx="2596845" cy="1731230"/>
          </a:xfrm>
          <a:prstGeom prst="rect">
            <a:avLst/>
          </a:prstGeom>
        </p:spPr>
      </p:pic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B3A9D77D-DF71-4AE5-B9F6-6A29A44F93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5007" y="1192149"/>
            <a:ext cx="2596845" cy="1731230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B75055E9-91AF-4C13-AFF6-EDC2F0145A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6238" y="4945865"/>
            <a:ext cx="2596845" cy="1731230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78FF8AA2-A127-4662-BD1A-1FF8325899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8162" y="3113753"/>
            <a:ext cx="2596845" cy="17312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187320B-30AF-4D31-BF56-7F7ADCB7ED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40023" y="1192149"/>
            <a:ext cx="2596845" cy="1731230"/>
          </a:xfrm>
          <a:prstGeom prst="rect">
            <a:avLst/>
          </a:prstGeom>
        </p:spPr>
      </p:pic>
      <p:pic>
        <p:nvPicPr>
          <p:cNvPr id="20" name="Picture 19" descr="A picture containing chart&#10;&#10;Description automatically generated">
            <a:extLst>
              <a:ext uri="{FF2B5EF4-FFF2-40B4-BE49-F238E27FC236}">
                <a16:creationId xmlns:a16="http://schemas.microsoft.com/office/drawing/2014/main" id="{BC07CFE3-8B95-487E-956C-240A67222F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317" y="4889728"/>
            <a:ext cx="2596845" cy="1731230"/>
          </a:xfrm>
          <a:prstGeom prst="rect">
            <a:avLst/>
          </a:prstGeom>
        </p:spPr>
      </p:pic>
      <p:pic>
        <p:nvPicPr>
          <p:cNvPr id="22" name="Picture 21" descr="Chart, scatter chart&#10;&#10;Description automatically generated">
            <a:extLst>
              <a:ext uri="{FF2B5EF4-FFF2-40B4-BE49-F238E27FC236}">
                <a16:creationId xmlns:a16="http://schemas.microsoft.com/office/drawing/2014/main" id="{26B05CD8-C6FA-4E3B-BDED-EECF765016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7021" y="3069007"/>
            <a:ext cx="2596845" cy="1731230"/>
          </a:xfrm>
          <a:prstGeom prst="rect">
            <a:avLst/>
          </a:prstGeom>
        </p:spPr>
      </p:pic>
      <p:pic>
        <p:nvPicPr>
          <p:cNvPr id="24" name="Picture 23" descr="Chart&#10;&#10;Description automatically generated">
            <a:extLst>
              <a:ext uri="{FF2B5EF4-FFF2-40B4-BE49-F238E27FC236}">
                <a16:creationId xmlns:a16="http://schemas.microsoft.com/office/drawing/2014/main" id="{BBC21D6F-5ABD-4003-B2B6-C25C4728855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7021" y="1192149"/>
            <a:ext cx="2596845" cy="173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76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BB1D3B0-1E2E-48E2-ACCC-EE147A9A0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BB8B191-5BC6-486A-8E6E-13B1C9EEE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E3DE27-4115-4B5D-A9DB-3C7CDC82B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4E03DE-1C4E-4337-B54B-247C1E94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1CC0937-4B54-4AB8-9605-7DEED9993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3EDEA1-97CC-41C2-BE54-EA64ACE7F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614407"/>
            <a:ext cx="750779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926A5DB-A90A-4941-81F5-DF0E44A29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391" y="641102"/>
            <a:ext cx="3695019" cy="282703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36DE858F-77BC-465B-98DE-2921EF61E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13" y="778502"/>
            <a:ext cx="3671017" cy="2447344"/>
          </a:xfrm>
          <a:prstGeom prst="rect">
            <a:avLst/>
          </a:prstGeom>
        </p:spPr>
      </p:pic>
      <p:pic>
        <p:nvPicPr>
          <p:cNvPr id="4" name="Picture 3" descr="Chart, calendar, treemap chart&#10;&#10;Description automatically generated">
            <a:extLst>
              <a:ext uri="{FF2B5EF4-FFF2-40B4-BE49-F238E27FC236}">
                <a16:creationId xmlns:a16="http://schemas.microsoft.com/office/drawing/2014/main" id="{920F6945-8AC1-4F9B-9145-9ECB39505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70" y="3429000"/>
            <a:ext cx="3032063" cy="303206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B1B71B9-532D-4BBD-BEBA-D028ACC08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134" y="3557674"/>
            <a:ext cx="3695019" cy="282703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A20F-635F-4EFF-8801-541F6DFFBFED}"/>
              </a:ext>
            </a:extLst>
          </p:cNvPr>
          <p:cNvSpPr txBox="1"/>
          <p:nvPr/>
        </p:nvSpPr>
        <p:spPr>
          <a:xfrm>
            <a:off x="4401849" y="2180496"/>
            <a:ext cx="7208957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Explored Attributes by Wine Quality (Previous Slide)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Explored Attributes by Density (Seaborn lib)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Created Correlation Matrix (bottom Left)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Created Random Forest Model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Created Naïve Bayes Model (“</a:t>
            </a:r>
            <a:r>
              <a:rPr lang="en-US" dirty="0" err="1">
                <a:solidFill>
                  <a:schemeClr val="tx2"/>
                </a:solidFill>
              </a:rPr>
              <a:t>GaussianNB</a:t>
            </a:r>
            <a:r>
              <a:rPr lang="en-US" dirty="0">
                <a:solidFill>
                  <a:schemeClr val="tx2"/>
                </a:solidFill>
              </a:rPr>
              <a:t>”)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Repeated to explore Red and White separately, then concatenating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47FB38-B82C-4C06-BA2A-E9AD1DBD56B0}"/>
              </a:ext>
            </a:extLst>
          </p:cNvPr>
          <p:cNvSpPr txBox="1"/>
          <p:nvPr/>
        </p:nvSpPr>
        <p:spPr>
          <a:xfrm>
            <a:off x="4358252" y="1040004"/>
            <a:ext cx="6956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Naïve Bayes Classifier – Python “scikit-learn” Implementation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811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E5E4503-CC62-4DA9-9121-0A157199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D61A1B-3C4C-4F0E-965F-15837624C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E56243-9701-44E8-8A92-319433305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1F1915-E076-48EB-BB4A-EE9808EB4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CFB7F65-9106-4CAB-B5F1-B6B1476E7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996FEB-A7FD-41B5-AC7B-E2ED8B76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2F3AC5DB-7693-457F-ACCC-7E0B50B98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7F9DE51B-4C99-46DA-BAA8-AFBACAA90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1C96A87B-A6AF-49F9-A35C-DBCD32934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641075"/>
            <a:ext cx="11296733" cy="21910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2E9225-856A-42B0-8E9D-F1A258BDA6D8}"/>
              </a:ext>
            </a:extLst>
          </p:cNvPr>
          <p:cNvSpPr txBox="1"/>
          <p:nvPr/>
        </p:nvSpPr>
        <p:spPr>
          <a:xfrm>
            <a:off x="581191" y="776445"/>
            <a:ext cx="10993549" cy="11408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Naïve Bayes Classifier – Python “scikit-learn”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62FEF-318E-47A6-9EB5-A04039D68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99" y="3085765"/>
            <a:ext cx="6846455" cy="770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451277-7694-45D6-8E2F-504FC9581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13" y="4184563"/>
            <a:ext cx="5936180" cy="2107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AD1D5E-CD8D-4A09-8D4B-435B817A7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665" y="4085906"/>
            <a:ext cx="5621123" cy="230465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AB3B1B9-CC42-42F3-9E3D-37393297234F}"/>
              </a:ext>
            </a:extLst>
          </p:cNvPr>
          <p:cNvSpPr/>
          <p:nvPr/>
        </p:nvSpPr>
        <p:spPr>
          <a:xfrm>
            <a:off x="8641372" y="5896493"/>
            <a:ext cx="408035" cy="21855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77213B8-350C-4358-AA5A-8D9D51EB5CE4}"/>
              </a:ext>
            </a:extLst>
          </p:cNvPr>
          <p:cNvSpPr/>
          <p:nvPr/>
        </p:nvSpPr>
        <p:spPr>
          <a:xfrm>
            <a:off x="3708400" y="5638800"/>
            <a:ext cx="685830" cy="3556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69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5D07A0-3250-4D1F-9117-E0571AB3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, application, email&#10;&#10;Description automatically generated">
            <a:extLst>
              <a:ext uri="{FF2B5EF4-FFF2-40B4-BE49-F238E27FC236}">
                <a16:creationId xmlns:a16="http://schemas.microsoft.com/office/drawing/2014/main" id="{E994BA96-3250-4958-89E7-3DC3272BD2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9" r="46267" b="-1"/>
          <a:stretch/>
        </p:blipFill>
        <p:spPr>
          <a:xfrm>
            <a:off x="643469" y="643467"/>
            <a:ext cx="5200309" cy="55710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DFA6C29-F1CC-4E52-9333-E5453ED1C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537156" cy="5897880"/>
          </a:xfrm>
          <a:prstGeom prst="rect">
            <a:avLst/>
          </a:prstGeom>
          <a:noFill/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C1AC8-C074-45FA-8F99-2999193923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972" b="-1"/>
          <a:stretch/>
        </p:blipFill>
        <p:spPr>
          <a:xfrm>
            <a:off x="6346822" y="643467"/>
            <a:ext cx="5201708" cy="55710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B219EE3-E1F6-411D-B1DB-E18A3BCEE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5035" y="480060"/>
            <a:ext cx="5531569" cy="5897880"/>
          </a:xfrm>
          <a:prstGeom prst="rect">
            <a:avLst/>
          </a:prstGeom>
          <a:noFill/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8C1F8-9181-4441-BA3D-2B4E8D6B34FF}"/>
              </a:ext>
            </a:extLst>
          </p:cNvPr>
          <p:cNvSpPr txBox="1"/>
          <p:nvPr/>
        </p:nvSpPr>
        <p:spPr>
          <a:xfrm>
            <a:off x="8119867" y="137353"/>
            <a:ext cx="165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AF848E-3FC2-41F3-B948-F238861C8F56}"/>
              </a:ext>
            </a:extLst>
          </p:cNvPr>
          <p:cNvSpPr txBox="1"/>
          <p:nvPr/>
        </p:nvSpPr>
        <p:spPr>
          <a:xfrm>
            <a:off x="2416516" y="110728"/>
            <a:ext cx="165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CD84B2-9C2C-456E-AA21-FEF67C5A6BB5}"/>
              </a:ext>
            </a:extLst>
          </p:cNvPr>
          <p:cNvSpPr/>
          <p:nvPr/>
        </p:nvSpPr>
        <p:spPr>
          <a:xfrm>
            <a:off x="3839029" y="2569028"/>
            <a:ext cx="685830" cy="3556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8CCD2E-9232-4A55-BFD3-751AF3325F52}"/>
              </a:ext>
            </a:extLst>
          </p:cNvPr>
          <p:cNvSpPr/>
          <p:nvPr/>
        </p:nvSpPr>
        <p:spPr>
          <a:xfrm>
            <a:off x="2670628" y="5822647"/>
            <a:ext cx="685830" cy="3556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9134A4B-8218-4F15-B0FE-97AD8D6609A9}"/>
              </a:ext>
            </a:extLst>
          </p:cNvPr>
          <p:cNvSpPr/>
          <p:nvPr/>
        </p:nvSpPr>
        <p:spPr>
          <a:xfrm>
            <a:off x="8940819" y="2198914"/>
            <a:ext cx="685830" cy="3556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2859A87-FB48-4DD0-8677-722F701C0327}"/>
              </a:ext>
            </a:extLst>
          </p:cNvPr>
          <p:cNvSpPr/>
          <p:nvPr/>
        </p:nvSpPr>
        <p:spPr>
          <a:xfrm>
            <a:off x="8940819" y="5664200"/>
            <a:ext cx="685830" cy="3556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06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BF861-D1EC-2241-A6F2-3777AE510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correlation</a:t>
            </a:r>
          </a:p>
        </p:txBody>
      </p:sp>
      <p:grpSp>
        <p:nvGrpSpPr>
          <p:cNvPr id="19" name="Group 12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719B7-F13B-CA48-93CC-78511DEA7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r>
              <a:rPr lang="en-US" sz="1600" i="1">
                <a:solidFill>
                  <a:srgbClr val="FFFFFF"/>
                </a:solidFill>
              </a:rPr>
              <a:t>((Whoever wants to cover correlation- I know a couple of us ran this))</a:t>
            </a:r>
          </a:p>
          <a:p>
            <a:r>
              <a:rPr lang="en-US" sz="1600">
                <a:solidFill>
                  <a:srgbClr val="FFFFFF"/>
                </a:solidFill>
              </a:rPr>
              <a:t>Highest correlations were between: 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residual sugar &amp; density (0.55251695)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total sulfur dioxide &amp; free sulfur dioxide (0.72093408)</a:t>
            </a:r>
          </a:p>
        </p:txBody>
      </p:sp>
      <p:pic>
        <p:nvPicPr>
          <p:cNvPr id="4" name="Picture" descr="Chart, bubble chart&#10;&#10;Description automatically generated">
            <a:extLst>
              <a:ext uri="{FF2B5EF4-FFF2-40B4-BE49-F238E27FC236}">
                <a16:creationId xmlns:a16="http://schemas.microsoft.com/office/drawing/2014/main" id="{661A4EE2-8EDB-DE4E-9F12-14F0E5A1F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115" y="948413"/>
            <a:ext cx="6199875" cy="4959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7345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48E50-0624-0D48-B762-A97C8301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Decision tree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C15DE-D0EB-A740-BE95-DAC221F13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Alcohol and volatile acidity were the biggest factors in decision tree prediction of quality</a:t>
            </a:r>
          </a:p>
          <a:p>
            <a:pPr marL="0" indent="0">
              <a:buNone/>
            </a:pPr>
            <a:endParaRPr lang="en-US" sz="1600">
              <a:solidFill>
                <a:srgbClr val="FFFFFF"/>
              </a:solidFill>
            </a:endParaRPr>
          </a:p>
          <a:p>
            <a:r>
              <a:rPr lang="en-US" sz="1600">
                <a:solidFill>
                  <a:srgbClr val="FFFFFF"/>
                </a:solidFill>
              </a:rPr>
              <a:t>However, only 54.06% accuracy</a:t>
            </a:r>
          </a:p>
        </p:txBody>
      </p:sp>
      <p:pic>
        <p:nvPicPr>
          <p:cNvPr id="4" name="Picture" descr="Diagram&#10;&#10;Description automatically generated">
            <a:extLst>
              <a:ext uri="{FF2B5EF4-FFF2-40B4-BE49-F238E27FC236}">
                <a16:creationId xmlns:a16="http://schemas.microsoft.com/office/drawing/2014/main" id="{4BE075FE-EAF1-BF48-AA4B-7D9369F9A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2115" y="948413"/>
            <a:ext cx="6199875" cy="4959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6918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48EF-0122-704C-85E3-4A307D5C8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Support vector machine prediction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" descr="Graphical user interface&#10;&#10;Description automatically generated">
            <a:extLst>
              <a:ext uri="{FF2B5EF4-FFF2-40B4-BE49-F238E27FC236}">
                <a16:creationId xmlns:a16="http://schemas.microsoft.com/office/drawing/2014/main" id="{B79EAF21-CB11-B34A-A164-CABEDBE05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7726" y="2361056"/>
            <a:ext cx="4561523" cy="364921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73F21-F11A-E645-AF30-A82596DB2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dirty="0"/>
              <a:t>Using the given quality assignments (0-10)</a:t>
            </a:r>
          </a:p>
          <a:p>
            <a:pPr lvl="1"/>
            <a:r>
              <a:rPr lang="en-US" dirty="0"/>
              <a:t>SVM linear performed at ~</a:t>
            </a:r>
            <a:r>
              <a:rPr lang="en-US" b="1" dirty="0"/>
              <a:t>52-53</a:t>
            </a:r>
            <a:r>
              <a:rPr lang="en-US" dirty="0"/>
              <a:t>% accuracy depending on the training data</a:t>
            </a:r>
          </a:p>
          <a:p>
            <a:pPr lvl="1"/>
            <a:r>
              <a:rPr lang="en-US" dirty="0"/>
              <a:t>SVM non-linear with a radial kernel performed at ~</a:t>
            </a:r>
            <a:r>
              <a:rPr lang="en-US" b="1" dirty="0"/>
              <a:t>61-63</a:t>
            </a:r>
            <a:r>
              <a:rPr lang="en-US" dirty="0"/>
              <a:t>% accuracy</a:t>
            </a:r>
          </a:p>
          <a:p>
            <a:r>
              <a:rPr lang="en-US" dirty="0"/>
              <a:t>The quality variable was discretized into high (7-10), medium (4-6), and low(0-3)</a:t>
            </a:r>
          </a:p>
          <a:p>
            <a:pPr lvl="1"/>
            <a:r>
              <a:rPr lang="en-US" dirty="0"/>
              <a:t>SVM non-linear with a radial kernel achieved a ~</a:t>
            </a:r>
            <a:r>
              <a:rPr lang="en-US" b="1" dirty="0"/>
              <a:t>77-78</a:t>
            </a:r>
            <a:r>
              <a:rPr lang="en-US" dirty="0"/>
              <a:t>% accuracy with the discretized output variable</a:t>
            </a:r>
          </a:p>
        </p:txBody>
      </p:sp>
    </p:spTree>
    <p:extLst>
      <p:ext uri="{BB962C8B-B14F-4D97-AF65-F5344CB8AC3E}">
        <p14:creationId xmlns:p14="http://schemas.microsoft.com/office/powerpoint/2010/main" val="314585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" descr="Chart&#10;&#10;Description automatically generated">
            <a:extLst>
              <a:ext uri="{FF2B5EF4-FFF2-40B4-BE49-F238E27FC236}">
                <a16:creationId xmlns:a16="http://schemas.microsoft.com/office/drawing/2014/main" id="{43C2C79F-3294-4742-8DA5-CEDCFFFF0F0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44704" y="1047665"/>
            <a:ext cx="6287982" cy="5030386"/>
          </a:xfrm>
          <a:prstGeom prst="rect">
            <a:avLst/>
          </a:prstGeom>
          <a:noFill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A82FB-0724-FE46-8E60-AE868650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/>
              <a:t>variable Importance in the svm model</a:t>
            </a:r>
          </a:p>
        </p:txBody>
      </p:sp>
    </p:spTree>
    <p:extLst>
      <p:ext uri="{BB962C8B-B14F-4D97-AF65-F5344CB8AC3E}">
        <p14:creationId xmlns:p14="http://schemas.microsoft.com/office/powerpoint/2010/main" val="29989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83C4E5D6-38DD-4AAD-976E-5AB4633AAF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F0E7F0B-0F10-47E7-B5DB-1A389688260E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675302" y="5141880"/>
            <a:ext cx="2457854" cy="64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000" dirty="0"/>
              <a:t>Elbow Method</a:t>
            </a:r>
          </a:p>
        </p:txBody>
      </p:sp>
      <p:sp>
        <p:nvSpPr>
          <p:cNvPr id="13" name="AutoShape 10">
            <a:extLst>
              <a:ext uri="{FF2B5EF4-FFF2-40B4-BE49-F238E27FC236}">
                <a16:creationId xmlns:a16="http://schemas.microsoft.com/office/drawing/2014/main" id="{FD73492A-A41C-4085-9483-431B9E77C9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DEF367-869F-4CAD-A893-0B072802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2927"/>
            <a:ext cx="6525790" cy="40273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3BDB88-82FF-409D-95D8-25AE1BC50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90476"/>
            <a:ext cx="6319113" cy="38997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B1F8AFA-F5C2-4888-851F-10AE33A75436}"/>
              </a:ext>
            </a:extLst>
          </p:cNvPr>
          <p:cNvSpPr txBox="1"/>
          <p:nvPr/>
        </p:nvSpPr>
        <p:spPr>
          <a:xfrm>
            <a:off x="8446970" y="5141880"/>
            <a:ext cx="33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Shoulder Method</a:t>
            </a:r>
          </a:p>
        </p:txBody>
      </p:sp>
    </p:spTree>
    <p:extLst>
      <p:ext uri="{BB962C8B-B14F-4D97-AF65-F5344CB8AC3E}">
        <p14:creationId xmlns:p14="http://schemas.microsoft.com/office/powerpoint/2010/main" val="55356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4B8B0-036A-44BA-B28D-6E4588EC2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Full Red Wine Dataset 5 clusters</a:t>
            </a:r>
            <a:br>
              <a:rPr lang="en-US" sz="2200">
                <a:solidFill>
                  <a:srgbClr val="FFFFFF"/>
                </a:solidFill>
              </a:rPr>
            </a:br>
            <a:endParaRPr lang="en-US" sz="2200">
              <a:solidFill>
                <a:srgbClr val="FFFFFF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9DF1C03-055F-45F2-BDCF-D757874CC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FFFFFF"/>
                </a:solidFill>
              </a:rPr>
              <a:t>Quality         Red Full 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FFFF"/>
                </a:solidFill>
              </a:rPr>
              <a:t>               1        2      3       4       5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FFFF"/>
                </a:solidFill>
              </a:rPr>
              <a:t>    3         2        7      0       0       1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FFFF"/>
                </a:solidFill>
              </a:rPr>
              <a:t>    4         5       38     4       1       5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FFFF"/>
                </a:solidFill>
              </a:rPr>
              <a:t>    5        </a:t>
            </a:r>
            <a:r>
              <a:rPr lang="en-US" sz="1500" dirty="0">
                <a:solidFill>
                  <a:schemeClr val="bg1"/>
                </a:solidFill>
                <a:highlight>
                  <a:srgbClr val="FFFF00"/>
                </a:highlight>
              </a:rPr>
              <a:t>98     293    47     17    226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FFFF"/>
                </a:solidFill>
              </a:rPr>
              <a:t>    6       </a:t>
            </a:r>
            <a:r>
              <a:rPr lang="en-US" sz="1500" dirty="0">
                <a:solidFill>
                  <a:schemeClr val="bg1"/>
                </a:solidFill>
                <a:highlight>
                  <a:srgbClr val="FFFF00"/>
                </a:highlight>
              </a:rPr>
              <a:t>178    191   168     9      92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FFFF"/>
                </a:solidFill>
              </a:rPr>
              <a:t>    7        82      22     83      1     11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FFFF"/>
                </a:solidFill>
              </a:rPr>
              <a:t>    8         7        0      10      0      1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F4676-432D-4484-993C-C4923C47A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00" y="1308330"/>
            <a:ext cx="6866506" cy="424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74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1EE0289-8A63-4936-BFFF-7A98A812C122}"/>
              </a:ext>
            </a:extLst>
          </p:cNvPr>
          <p:cNvSpPr txBox="1"/>
          <p:nvPr/>
        </p:nvSpPr>
        <p:spPr>
          <a:xfrm>
            <a:off x="940378" y="745484"/>
            <a:ext cx="26111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Equal number of each quality attributes.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Quality discretized in High and Low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Correlated attributes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impact attributes removed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C3B6A2-F2C8-4824-B2F5-91422D3D01B3}"/>
              </a:ext>
            </a:extLst>
          </p:cNvPr>
          <p:cNvSpPr txBox="1"/>
          <p:nvPr/>
        </p:nvSpPr>
        <p:spPr>
          <a:xfrm>
            <a:off x="1123890" y="3548314"/>
            <a:ext cx="23444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Quality_ </a:t>
            </a:r>
            <a:r>
              <a:rPr lang="en-US" dirty="0" err="1"/>
              <a:t>Red_Equal</a:t>
            </a:r>
            <a:endParaRPr lang="en-US" dirty="0"/>
          </a:p>
          <a:p>
            <a:r>
              <a:rPr lang="en-US" dirty="0"/>
              <a:t>	          1     2</a:t>
            </a:r>
          </a:p>
          <a:p>
            <a:r>
              <a:rPr lang="en-US" dirty="0"/>
              <a:t>    High       6   24</a:t>
            </a:r>
          </a:p>
          <a:p>
            <a:r>
              <a:rPr lang="en-US" dirty="0"/>
              <a:t>    Low      24    6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204B70-9067-49E5-96F9-DBAFE84D7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115614"/>
            <a:ext cx="7497082" cy="462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82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C047A2-688D-4BBD-BCE4-C9CDE21445AA}"/>
              </a:ext>
            </a:extLst>
          </p:cNvPr>
          <p:cNvSpPr txBox="1"/>
          <p:nvPr/>
        </p:nvSpPr>
        <p:spPr>
          <a:xfrm>
            <a:off x="8803813" y="1453661"/>
            <a:ext cx="22139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Quality_Red_F</a:t>
            </a:r>
            <a:r>
              <a:rPr lang="en-US" dirty="0">
                <a:solidFill>
                  <a:schemeClr val="bg1"/>
                </a:solidFill>
              </a:rPr>
              <a:t> 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1       2</a:t>
            </a:r>
          </a:p>
          <a:p>
            <a:r>
              <a:rPr lang="en-US" dirty="0">
                <a:solidFill>
                  <a:schemeClr val="bg1"/>
                </a:solidFill>
              </a:rPr>
              <a:t>  High    377    478</a:t>
            </a:r>
          </a:p>
          <a:p>
            <a:r>
              <a:rPr lang="en-US" dirty="0">
                <a:solidFill>
                  <a:schemeClr val="bg1"/>
                </a:solidFill>
              </a:rPr>
              <a:t>  Low     562   182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C8C1BB-AE8B-4042-870D-2E0B83C470FF}"/>
              </a:ext>
            </a:extLst>
          </p:cNvPr>
          <p:cNvSpPr txBox="1"/>
          <p:nvPr/>
        </p:nvSpPr>
        <p:spPr>
          <a:xfrm>
            <a:off x="8803813" y="3558132"/>
            <a:ext cx="21799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Accuracy    0.650</a:t>
            </a:r>
          </a:p>
          <a:p>
            <a:r>
              <a:rPr lang="en-US" dirty="0">
                <a:solidFill>
                  <a:schemeClr val="bg1"/>
                </a:solidFill>
              </a:rPr>
              <a:t>Precision    0.559</a:t>
            </a:r>
          </a:p>
          <a:p>
            <a:r>
              <a:rPr lang="en-US" dirty="0">
                <a:solidFill>
                  <a:schemeClr val="bg1"/>
                </a:solidFill>
              </a:rPr>
              <a:t>Recall         0.724</a:t>
            </a:r>
          </a:p>
          <a:p>
            <a:r>
              <a:rPr lang="en-US" dirty="0">
                <a:solidFill>
                  <a:schemeClr val="bg1"/>
                </a:solidFill>
              </a:rPr>
              <a:t>F-measure   0.631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8331B10-DC9D-431C-8FEB-383322BDF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07" y="1247635"/>
            <a:ext cx="7288973" cy="449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8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609</Words>
  <Application>Microsoft Office PowerPoint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Gill Sans MT</vt:lpstr>
      <vt:lpstr>Lucida Console</vt:lpstr>
      <vt:lpstr>Wingdings 2</vt:lpstr>
      <vt:lpstr>Dividend</vt:lpstr>
      <vt:lpstr>WINE QUALITY PREDICTION</vt:lpstr>
      <vt:lpstr>correlation</vt:lpstr>
      <vt:lpstr>Decision tree</vt:lpstr>
      <vt:lpstr>Support vector machine prediction</vt:lpstr>
      <vt:lpstr>variable Importance in the svm model</vt:lpstr>
      <vt:lpstr>Elbow Method</vt:lpstr>
      <vt:lpstr>Full Red Wine Dataset 5 clusters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 PREDICTION</dc:title>
  <dc:creator>Natali Newman</dc:creator>
  <cp:lastModifiedBy>Dan B</cp:lastModifiedBy>
  <cp:revision>22</cp:revision>
  <dcterms:created xsi:type="dcterms:W3CDTF">2021-12-13T00:21:40Z</dcterms:created>
  <dcterms:modified xsi:type="dcterms:W3CDTF">2021-12-14T00:08:27Z</dcterms:modified>
</cp:coreProperties>
</file>