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3" r:id="rId8"/>
    <p:sldId id="268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86FA-7CD8-484C-B6E5-4704B23A1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8B2E8-1341-1146-BA53-8B96B3FEC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IST 707 DATA ANALYSIS PROJECT</a:t>
            </a:r>
          </a:p>
          <a:p>
            <a:r>
              <a:rPr lang="en-US" dirty="0"/>
              <a:t>NATALI NEWMAN, MORGAN GERE, DAN BURKE, NICK TINSELY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767D39-1010-9042-BB7E-2124C833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861" y="834887"/>
            <a:ext cx="17780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3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7C5FC-1CC5-4674-9BA9-D89DF5E7DF81}"/>
              </a:ext>
            </a:extLst>
          </p:cNvPr>
          <p:cNvSpPr txBox="1"/>
          <p:nvPr/>
        </p:nvSpPr>
        <p:spPr>
          <a:xfrm>
            <a:off x="8877138" y="885765"/>
            <a:ext cx="2033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Lots of errors with just High and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Placed quality 6 in “Mid”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Observed the clusters was splitting 6 into both low and high.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D14978-4F5B-4914-9D76-45CAA745E232}"/>
              </a:ext>
            </a:extLst>
          </p:cNvPr>
          <p:cNvSpPr txBox="1"/>
          <p:nvPr/>
        </p:nvSpPr>
        <p:spPr>
          <a:xfrm>
            <a:off x="8721011" y="3909953"/>
            <a:ext cx="2345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Quality    White Full    </a:t>
            </a:r>
          </a:p>
          <a:p>
            <a:r>
              <a:rPr lang="en-US" dirty="0">
                <a:solidFill>
                  <a:schemeClr val="bg1"/>
                </a:solidFill>
              </a:rPr>
              <a:t>	          1         2</a:t>
            </a:r>
          </a:p>
          <a:p>
            <a:r>
              <a:rPr lang="en-US" dirty="0">
                <a:solidFill>
                  <a:schemeClr val="bg1"/>
                </a:solidFill>
              </a:rPr>
              <a:t>   High      723     337</a:t>
            </a:r>
          </a:p>
          <a:p>
            <a:r>
              <a:rPr lang="en-US" dirty="0">
                <a:solidFill>
                  <a:schemeClr val="bg1"/>
                </a:solidFill>
              </a:rPr>
              <a:t>   Low       669     971</a:t>
            </a:r>
          </a:p>
          <a:p>
            <a:r>
              <a:rPr lang="en-US" dirty="0"/>
              <a:t>   </a:t>
            </a:r>
            <a:r>
              <a:rPr lang="en-US" dirty="0">
                <a:highlight>
                  <a:srgbClr val="FFFF00"/>
                </a:highlight>
              </a:rPr>
              <a:t>Mid       1049   1149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DF3082-B10C-49E1-8CD6-3402AEBF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7" y="1123627"/>
            <a:ext cx="7336966" cy="45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1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B1ED1C-95D2-41EF-91C0-F0410923F882}"/>
              </a:ext>
            </a:extLst>
          </p:cNvPr>
          <p:cNvSpPr txBox="1"/>
          <p:nvPr/>
        </p:nvSpPr>
        <p:spPr>
          <a:xfrm>
            <a:off x="3046997" y="3244334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FFFFFF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EFC04-ACFA-413D-ADB4-C237FEA0EDC5}"/>
              </a:ext>
            </a:extLst>
          </p:cNvPr>
          <p:cNvSpPr txBox="1"/>
          <p:nvPr/>
        </p:nvSpPr>
        <p:spPr>
          <a:xfrm>
            <a:off x="429303" y="1074509"/>
            <a:ext cx="60939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k-Nearest Neighbors </a:t>
            </a:r>
          </a:p>
          <a:p>
            <a:endParaRPr lang="en-US" dirty="0"/>
          </a:p>
          <a:p>
            <a:r>
              <a:rPr lang="en-US" dirty="0"/>
              <a:t>5199 samples</a:t>
            </a:r>
          </a:p>
          <a:p>
            <a:r>
              <a:rPr lang="en-US" dirty="0"/>
              <a:t>  12 predictor</a:t>
            </a:r>
          </a:p>
          <a:p>
            <a:r>
              <a:rPr lang="en-US" dirty="0"/>
              <a:t>   2 classes: '</a:t>
            </a:r>
            <a:r>
              <a:rPr lang="en-US" dirty="0" err="1"/>
              <a:t>High_Quality</a:t>
            </a:r>
            <a:r>
              <a:rPr lang="en-US" dirty="0"/>
              <a:t>', '</a:t>
            </a:r>
            <a:r>
              <a:rPr lang="en-US" dirty="0" err="1"/>
              <a:t>Low_Quality</a:t>
            </a:r>
            <a:r>
              <a:rPr lang="en-US" dirty="0"/>
              <a:t>' </a:t>
            </a:r>
          </a:p>
          <a:p>
            <a:endParaRPr lang="en-US" dirty="0"/>
          </a:p>
          <a:p>
            <a:r>
              <a:rPr lang="en-US" dirty="0"/>
              <a:t>No pre-processing</a:t>
            </a:r>
          </a:p>
          <a:p>
            <a:r>
              <a:rPr lang="en-US" dirty="0"/>
              <a:t>Resampling: Cross-Validated (10 fold, repeated 3 times) </a:t>
            </a:r>
          </a:p>
          <a:p>
            <a:r>
              <a:rPr lang="en-US" dirty="0"/>
              <a:t>Summary of sample sizes: 4679, 4680, 4679, 4679, 4680, 4679, ... </a:t>
            </a:r>
          </a:p>
          <a:p>
            <a:r>
              <a:rPr lang="en-US" dirty="0"/>
              <a:t>Resampling results across tuning parameters:</a:t>
            </a:r>
          </a:p>
          <a:p>
            <a:endParaRPr lang="en-US" dirty="0"/>
          </a:p>
          <a:p>
            <a:r>
              <a:rPr lang="en-US" dirty="0"/>
              <a:t>  k   Accuracy   Kappa    </a:t>
            </a:r>
          </a:p>
          <a:p>
            <a:r>
              <a:rPr lang="en-US" dirty="0"/>
              <a:t>   1  </a:t>
            </a:r>
            <a:r>
              <a:rPr lang="en-US" dirty="0">
                <a:highlight>
                  <a:srgbClr val="FFFF00"/>
                </a:highlight>
              </a:rPr>
              <a:t>0.7825860  0.5290920</a:t>
            </a:r>
          </a:p>
          <a:p>
            <a:endParaRPr lang="en-US" dirty="0"/>
          </a:p>
          <a:p>
            <a:r>
              <a:rPr lang="en-US" dirty="0"/>
              <a:t>Accuracy was used to select the optimal model using the largest value.</a:t>
            </a:r>
          </a:p>
          <a:p>
            <a:r>
              <a:rPr lang="en-US" dirty="0"/>
              <a:t>The final value used for the model was k = 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0F91F-239B-4DE5-9E8C-6EF539C6815B}"/>
              </a:ext>
            </a:extLst>
          </p:cNvPr>
          <p:cNvSpPr txBox="1"/>
          <p:nvPr/>
        </p:nvSpPr>
        <p:spPr>
          <a:xfrm>
            <a:off x="6801478" y="612843"/>
            <a:ext cx="609399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Confusion Matrix and Statistics</a:t>
            </a:r>
          </a:p>
          <a:p>
            <a:r>
              <a:rPr lang="en-US" sz="1600" dirty="0"/>
              <a:t>              Reference</a:t>
            </a:r>
          </a:p>
          <a:p>
            <a:r>
              <a:rPr lang="en-US" sz="1600" dirty="0"/>
              <a:t>Prediction     </a:t>
            </a:r>
            <a:r>
              <a:rPr lang="en-US" sz="1600" dirty="0" err="1"/>
              <a:t>High_Quality</a:t>
            </a:r>
            <a:r>
              <a:rPr lang="en-US" sz="1600" dirty="0"/>
              <a:t> </a:t>
            </a:r>
            <a:r>
              <a:rPr lang="en-US" sz="1600" dirty="0" err="1"/>
              <a:t>Low_Quality</a:t>
            </a:r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High_Quality</a:t>
            </a:r>
            <a:r>
              <a:rPr lang="en-US" sz="1600" dirty="0"/>
              <a:t>          689         140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Low_Quality</a:t>
            </a:r>
            <a:r>
              <a:rPr lang="en-US" sz="1600" dirty="0"/>
              <a:t>           133         336</a:t>
            </a:r>
          </a:p>
          <a:p>
            <a:r>
              <a:rPr lang="en-US" sz="1600" dirty="0"/>
              <a:t>                                          </a:t>
            </a:r>
          </a:p>
          <a:p>
            <a:r>
              <a:rPr lang="en-US" sz="1600" dirty="0"/>
              <a:t>               </a:t>
            </a:r>
            <a:r>
              <a:rPr lang="en-US" sz="1600" dirty="0">
                <a:highlight>
                  <a:srgbClr val="FFFF00"/>
                </a:highlight>
              </a:rPr>
              <a:t>Accuracy : 0.7897          </a:t>
            </a:r>
          </a:p>
          <a:p>
            <a:r>
              <a:rPr lang="en-US" sz="1600" dirty="0"/>
              <a:t>                 95% CI : (0.7665, 0.8116)</a:t>
            </a:r>
          </a:p>
          <a:p>
            <a:r>
              <a:rPr lang="en-US" sz="1600" dirty="0"/>
              <a:t>    No Information Rate : 0.6333          </a:t>
            </a:r>
          </a:p>
          <a:p>
            <a:r>
              <a:rPr lang="en-US" sz="1600" dirty="0"/>
              <a:t>    P-Value [Acc &gt; NIR] : &lt;2e-16          </a:t>
            </a:r>
          </a:p>
          <a:p>
            <a:r>
              <a:rPr lang="en-US" sz="1600" dirty="0"/>
              <a:t>                                          </a:t>
            </a:r>
          </a:p>
          <a:p>
            <a:r>
              <a:rPr lang="en-US" sz="1600" dirty="0"/>
              <a:t>                  </a:t>
            </a:r>
            <a:r>
              <a:rPr lang="en-US" sz="1600" dirty="0">
                <a:highlight>
                  <a:srgbClr val="FFFF00"/>
                </a:highlight>
              </a:rPr>
              <a:t>Kappa : 0.5458          </a:t>
            </a:r>
          </a:p>
          <a:p>
            <a:r>
              <a:rPr lang="en-US" sz="1600" dirty="0"/>
              <a:t>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Mcnemar's</a:t>
            </a:r>
            <a:r>
              <a:rPr lang="en-US" sz="1600" dirty="0"/>
              <a:t> Test P-Value : 0.7165          </a:t>
            </a:r>
          </a:p>
          <a:p>
            <a:r>
              <a:rPr lang="en-US" sz="1600" dirty="0"/>
              <a:t>                                          </a:t>
            </a:r>
          </a:p>
          <a:p>
            <a:r>
              <a:rPr lang="en-US" sz="1600" dirty="0"/>
              <a:t>            Sensitivity : 0.8382          </a:t>
            </a:r>
          </a:p>
          <a:p>
            <a:r>
              <a:rPr lang="en-US" sz="1600" dirty="0"/>
              <a:t>            Specificity : 0.7059          </a:t>
            </a:r>
          </a:p>
          <a:p>
            <a:r>
              <a:rPr lang="en-US" sz="1600" dirty="0"/>
              <a:t>         Pos Pred Value : 0.8311          </a:t>
            </a:r>
          </a:p>
          <a:p>
            <a:r>
              <a:rPr lang="en-US" sz="1600" dirty="0"/>
              <a:t>         Neg Pred Value : 0.7164          </a:t>
            </a:r>
          </a:p>
          <a:p>
            <a:r>
              <a:rPr lang="en-US" sz="1600" dirty="0"/>
              <a:t>             Prevalence : 0.6333          </a:t>
            </a:r>
          </a:p>
          <a:p>
            <a:r>
              <a:rPr lang="en-US" sz="1600" dirty="0"/>
              <a:t>         Detection Rate : 0.5308          </a:t>
            </a:r>
          </a:p>
          <a:p>
            <a:r>
              <a:rPr lang="en-US" sz="1600" dirty="0"/>
              <a:t>   Detection Prevalence : 0.6387          </a:t>
            </a:r>
          </a:p>
          <a:p>
            <a:r>
              <a:rPr lang="en-US" sz="1600" dirty="0"/>
              <a:t>      Balanced Accuracy : 0.7720          </a:t>
            </a:r>
          </a:p>
          <a:p>
            <a:r>
              <a:rPr lang="en-US" sz="1600" dirty="0"/>
              <a:t>                        'Positive' Class : </a:t>
            </a:r>
            <a:r>
              <a:rPr lang="en-US" sz="1600" dirty="0" err="1"/>
              <a:t>High_Quality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273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BF861-D1EC-2241-A6F2-3777AE51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correlation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19B7-F13B-CA48-93CC-78511DEA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 i="1">
                <a:solidFill>
                  <a:srgbClr val="FFFFFF"/>
                </a:solidFill>
              </a:rPr>
              <a:t>((Whoever wants to cover correlation- I know a couple of us ran this))</a:t>
            </a:r>
          </a:p>
          <a:p>
            <a:r>
              <a:rPr lang="en-US" sz="1600">
                <a:solidFill>
                  <a:srgbClr val="FFFFFF"/>
                </a:solidFill>
              </a:rPr>
              <a:t>Highest correlations were between: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residual sugar &amp; density (0.55251695)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total sulfur dioxide &amp; free sulfur dioxide (0.72093408)</a:t>
            </a:r>
          </a:p>
        </p:txBody>
      </p:sp>
      <p:pic>
        <p:nvPicPr>
          <p:cNvPr id="4" name="Picture" descr="Chart, bubble chart&#10;&#10;Description automatically generated">
            <a:extLst>
              <a:ext uri="{FF2B5EF4-FFF2-40B4-BE49-F238E27FC236}">
                <a16:creationId xmlns:a16="http://schemas.microsoft.com/office/drawing/2014/main" id="{661A4EE2-8EDB-DE4E-9F12-14F0E5A1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115" y="948413"/>
            <a:ext cx="6199875" cy="495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734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8E50-0624-0D48-B762-A97C8301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Decision tree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15DE-D0EB-A740-BE95-DAC221F1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Alcohol and volatile acidity were the biggest factors in decision tree prediction of quality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However, only 54.06% accuracy</a:t>
            </a:r>
          </a:p>
        </p:txBody>
      </p:sp>
      <p:pic>
        <p:nvPicPr>
          <p:cNvPr id="4" name="Picture" descr="Diagram&#10;&#10;Description automatically generated">
            <a:extLst>
              <a:ext uri="{FF2B5EF4-FFF2-40B4-BE49-F238E27FC236}">
                <a16:creationId xmlns:a16="http://schemas.microsoft.com/office/drawing/2014/main" id="{4BE075FE-EAF1-BF48-AA4B-7D9369F9A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2115" y="948413"/>
            <a:ext cx="6199875" cy="495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691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48EF-0122-704C-85E3-4A307D5C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Support vector machine prediction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 descr="Graphical user interface&#10;&#10;Description automatically generated">
            <a:extLst>
              <a:ext uri="{FF2B5EF4-FFF2-40B4-BE49-F238E27FC236}">
                <a16:creationId xmlns:a16="http://schemas.microsoft.com/office/drawing/2014/main" id="{B79EAF21-CB11-B34A-A164-CABEDBE0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7726" y="2361056"/>
            <a:ext cx="4561523" cy="3649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3F21-F11A-E645-AF30-A82596DB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Using the given quality assignments (0-10)</a:t>
            </a:r>
          </a:p>
          <a:p>
            <a:pPr lvl="1"/>
            <a:r>
              <a:rPr lang="en-US" dirty="0"/>
              <a:t>SVM linear performed at ~</a:t>
            </a:r>
            <a:r>
              <a:rPr lang="en-US" b="1" dirty="0"/>
              <a:t>52-53</a:t>
            </a:r>
            <a:r>
              <a:rPr lang="en-US" dirty="0"/>
              <a:t>% accuracy depending on the training data</a:t>
            </a:r>
          </a:p>
          <a:p>
            <a:pPr lvl="1"/>
            <a:r>
              <a:rPr lang="en-US" dirty="0"/>
              <a:t>SVM non-linear with a radial kernel performed at ~</a:t>
            </a:r>
            <a:r>
              <a:rPr lang="en-US" b="1" dirty="0"/>
              <a:t>61-63</a:t>
            </a:r>
            <a:r>
              <a:rPr lang="en-US" dirty="0"/>
              <a:t>% accuracy</a:t>
            </a:r>
          </a:p>
          <a:p>
            <a:r>
              <a:rPr lang="en-US" dirty="0"/>
              <a:t>The quality variable was discretized into high (7-10), medium (4-6), and low(0-3)</a:t>
            </a:r>
          </a:p>
          <a:p>
            <a:pPr lvl="1"/>
            <a:r>
              <a:rPr lang="en-US" dirty="0"/>
              <a:t>SVM non-linear with a radial kernel achieved a ~</a:t>
            </a:r>
            <a:r>
              <a:rPr lang="en-US" b="1" dirty="0"/>
              <a:t>77-78</a:t>
            </a:r>
            <a:r>
              <a:rPr lang="en-US" dirty="0"/>
              <a:t>% accuracy with the discretized output variable</a:t>
            </a:r>
          </a:p>
        </p:txBody>
      </p:sp>
    </p:spTree>
    <p:extLst>
      <p:ext uri="{BB962C8B-B14F-4D97-AF65-F5344CB8AC3E}">
        <p14:creationId xmlns:p14="http://schemas.microsoft.com/office/powerpoint/2010/main" val="314585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 descr="Chart&#10;&#10;Description automatically generated">
            <a:extLst>
              <a:ext uri="{FF2B5EF4-FFF2-40B4-BE49-F238E27FC236}">
                <a16:creationId xmlns:a16="http://schemas.microsoft.com/office/drawing/2014/main" id="{43C2C79F-3294-4742-8DA5-CEDCFFFF0F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44704" y="1047665"/>
            <a:ext cx="6287982" cy="5030386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A82FB-0724-FE46-8E60-AE868650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/>
              <a:t>variable Importance in the svm model</a:t>
            </a:r>
          </a:p>
        </p:txBody>
      </p:sp>
    </p:spTree>
    <p:extLst>
      <p:ext uri="{BB962C8B-B14F-4D97-AF65-F5344CB8AC3E}">
        <p14:creationId xmlns:p14="http://schemas.microsoft.com/office/powerpoint/2010/main" val="29989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3C4E5D6-38DD-4AAD-976E-5AB4633AAF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F0E7F0B-0F10-47E7-B5DB-1A389688260E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75302" y="5141880"/>
            <a:ext cx="2457854" cy="64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000" dirty="0"/>
              <a:t>Elbow Method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FD73492A-A41C-4085-9483-431B9E77C9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DEF367-869F-4CAD-A893-0B072802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927"/>
            <a:ext cx="6525790" cy="4027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3BDB88-82FF-409D-95D8-25AE1BC5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0476"/>
            <a:ext cx="6319113" cy="3899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1F8AFA-F5C2-4888-851F-10AE33A75436}"/>
              </a:ext>
            </a:extLst>
          </p:cNvPr>
          <p:cNvSpPr txBox="1"/>
          <p:nvPr/>
        </p:nvSpPr>
        <p:spPr>
          <a:xfrm>
            <a:off x="8446970" y="5141880"/>
            <a:ext cx="33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Shoulder Method</a:t>
            </a:r>
          </a:p>
        </p:txBody>
      </p:sp>
    </p:spTree>
    <p:extLst>
      <p:ext uri="{BB962C8B-B14F-4D97-AF65-F5344CB8AC3E}">
        <p14:creationId xmlns:p14="http://schemas.microsoft.com/office/powerpoint/2010/main" val="55356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4B8B0-036A-44BA-B28D-6E4588EC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Full Red Wine Dataset 5 clusters</a:t>
            </a:r>
            <a:br>
              <a:rPr lang="en-US" sz="2200">
                <a:solidFill>
                  <a:srgbClr val="FFFFFF"/>
                </a:solidFill>
              </a:rPr>
            </a:br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9DF1C03-055F-45F2-BDCF-D757874C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Quality         Red Full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           1        2      3       4       5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3         2        7      0       0       1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4         5       38     4       1       5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5        </a:t>
            </a:r>
            <a:r>
              <a:rPr lang="en-US" sz="1500" dirty="0">
                <a:solidFill>
                  <a:schemeClr val="bg1"/>
                </a:solidFill>
                <a:highlight>
                  <a:srgbClr val="FFFF00"/>
                </a:highlight>
              </a:rPr>
              <a:t>98     293    47     17    226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6       </a:t>
            </a:r>
            <a:r>
              <a:rPr lang="en-US" sz="1500" dirty="0">
                <a:solidFill>
                  <a:schemeClr val="bg1"/>
                </a:solidFill>
                <a:highlight>
                  <a:srgbClr val="FFFF00"/>
                </a:highlight>
              </a:rPr>
              <a:t>178    191   168     9      92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7        82      22     83      1     11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    8         7        0      10      0      1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F4676-432D-4484-993C-C4923C47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308330"/>
            <a:ext cx="6866506" cy="42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EE0289-8A63-4936-BFFF-7A98A812C122}"/>
              </a:ext>
            </a:extLst>
          </p:cNvPr>
          <p:cNvSpPr txBox="1"/>
          <p:nvPr/>
        </p:nvSpPr>
        <p:spPr>
          <a:xfrm>
            <a:off x="940378" y="745484"/>
            <a:ext cx="2611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number of each quality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discretized in High and Low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Correlated attributes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impact attributes removed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3B6A2-F2C8-4824-B2F5-91422D3D01B3}"/>
              </a:ext>
            </a:extLst>
          </p:cNvPr>
          <p:cNvSpPr txBox="1"/>
          <p:nvPr/>
        </p:nvSpPr>
        <p:spPr>
          <a:xfrm>
            <a:off x="1123890" y="3548314"/>
            <a:ext cx="23444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Quality_ </a:t>
            </a:r>
            <a:r>
              <a:rPr lang="en-US" dirty="0" err="1"/>
              <a:t>Red_Equal</a:t>
            </a:r>
            <a:endParaRPr lang="en-US" dirty="0"/>
          </a:p>
          <a:p>
            <a:r>
              <a:rPr lang="en-US" dirty="0"/>
              <a:t>	          1     2</a:t>
            </a:r>
          </a:p>
          <a:p>
            <a:r>
              <a:rPr lang="en-US" dirty="0"/>
              <a:t>    High       6   24</a:t>
            </a:r>
          </a:p>
          <a:p>
            <a:r>
              <a:rPr lang="en-US" dirty="0"/>
              <a:t>    Low      24    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204B70-9067-49E5-96F9-DBAFE84D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115614"/>
            <a:ext cx="7497082" cy="46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047A2-688D-4BBD-BCE4-C9CDE21445AA}"/>
              </a:ext>
            </a:extLst>
          </p:cNvPr>
          <p:cNvSpPr txBox="1"/>
          <p:nvPr/>
        </p:nvSpPr>
        <p:spPr>
          <a:xfrm>
            <a:off x="8803813" y="1453661"/>
            <a:ext cx="22139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Quality_Red_F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1       2</a:t>
            </a:r>
          </a:p>
          <a:p>
            <a:r>
              <a:rPr lang="en-US" dirty="0">
                <a:solidFill>
                  <a:schemeClr val="bg1"/>
                </a:solidFill>
              </a:rPr>
              <a:t>  High    377    478</a:t>
            </a:r>
          </a:p>
          <a:p>
            <a:r>
              <a:rPr lang="en-US" dirty="0">
                <a:solidFill>
                  <a:schemeClr val="bg1"/>
                </a:solidFill>
              </a:rPr>
              <a:t>  Low     562   182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C8C1BB-AE8B-4042-870D-2E0B83C470FF}"/>
              </a:ext>
            </a:extLst>
          </p:cNvPr>
          <p:cNvSpPr txBox="1"/>
          <p:nvPr/>
        </p:nvSpPr>
        <p:spPr>
          <a:xfrm>
            <a:off x="8803813" y="3558132"/>
            <a:ext cx="2179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    0.650</a:t>
            </a:r>
          </a:p>
          <a:p>
            <a:r>
              <a:rPr lang="en-US" dirty="0">
                <a:solidFill>
                  <a:schemeClr val="bg1"/>
                </a:solidFill>
              </a:rPr>
              <a:t>Precision    0.559</a:t>
            </a:r>
          </a:p>
          <a:p>
            <a:r>
              <a:rPr lang="en-US" dirty="0">
                <a:solidFill>
                  <a:schemeClr val="bg1"/>
                </a:solidFill>
              </a:rPr>
              <a:t>Recall         0.724</a:t>
            </a:r>
          </a:p>
          <a:p>
            <a:r>
              <a:rPr lang="en-US" dirty="0">
                <a:solidFill>
                  <a:schemeClr val="bg1"/>
                </a:solidFill>
              </a:rPr>
              <a:t>F-measure   0.631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331B10-DC9D-431C-8FEB-383322BDF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07" y="1247635"/>
            <a:ext cx="7288973" cy="44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8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535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Lucida Console</vt:lpstr>
      <vt:lpstr>Wingdings 2</vt:lpstr>
      <vt:lpstr>Dividend</vt:lpstr>
      <vt:lpstr>WINE QUALITY PREDICTION</vt:lpstr>
      <vt:lpstr>correlation</vt:lpstr>
      <vt:lpstr>Decision tree</vt:lpstr>
      <vt:lpstr>Support vector machine prediction</vt:lpstr>
      <vt:lpstr>variable Importance in the svm model</vt:lpstr>
      <vt:lpstr>Elbow Method</vt:lpstr>
      <vt:lpstr>Full Red Wine Dataset 5 clusters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dc:creator>Natali Newman</dc:creator>
  <cp:lastModifiedBy>Morgan Gere</cp:lastModifiedBy>
  <cp:revision>12</cp:revision>
  <dcterms:created xsi:type="dcterms:W3CDTF">2021-12-13T00:21:40Z</dcterms:created>
  <dcterms:modified xsi:type="dcterms:W3CDTF">2021-12-13T20:28:25Z</dcterms:modified>
</cp:coreProperties>
</file>