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4" r:id="rId4"/>
    <p:sldId id="271" r:id="rId5"/>
    <p:sldId id="266" r:id="rId6"/>
    <p:sldId id="272" r:id="rId7"/>
    <p:sldId id="278" r:id="rId8"/>
    <p:sldId id="265" r:id="rId9"/>
    <p:sldId id="269" r:id="rId10"/>
    <p:sldId id="270" r:id="rId11"/>
    <p:sldId id="273" r:id="rId12"/>
    <p:sldId id="275" r:id="rId13"/>
    <p:sldId id="274" r:id="rId14"/>
    <p:sldId id="276" r:id="rId15"/>
    <p:sldId id="257" r:id="rId16"/>
    <p:sldId id="261" r:id="rId17"/>
    <p:sldId id="259" r:id="rId18"/>
    <p:sldId id="268" r:id="rId19"/>
    <p:sldId id="288" r:id="rId20"/>
    <p:sldId id="267" r:id="rId21"/>
    <p:sldId id="284" r:id="rId22"/>
    <p:sldId id="285" r:id="rId23"/>
    <p:sldId id="287" r:id="rId24"/>
    <p:sldId id="258" r:id="rId25"/>
    <p:sldId id="282" r:id="rId26"/>
    <p:sldId id="260" r:id="rId27"/>
    <p:sldId id="262" r:id="rId28"/>
    <p:sldId id="263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74BAA8-FF65-41F4-BCF9-DCAD5618796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C6E467-5269-44F6-93EB-CE0B2E5801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4ykrNhI5x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vZr8Pr3_v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job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Execute:  </a:t>
            </a:r>
          </a:p>
          <a:p>
            <a:r>
              <a:rPr lang="en-US" dirty="0"/>
              <a:t>The signal is routed to the appropriate component of the computer (such as the ALU, a disk drive, or some other device).  The signal causes the component to perform an operation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5791200"/>
            <a:ext cx="2057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00"/>
            <a:ext cx="1981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733800" y="6057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0600" y="4724400"/>
            <a:ext cx="1981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3733800" y="50673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internal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(Random Access memory)</a:t>
            </a:r>
          </a:p>
          <a:p>
            <a:endParaRPr lang="en-US" dirty="0"/>
          </a:p>
          <a:p>
            <a:r>
              <a:rPr lang="en-US" dirty="0"/>
              <a:t>ROM (Read only memory)</a:t>
            </a:r>
          </a:p>
          <a:p>
            <a:endParaRPr lang="en-US" dirty="0"/>
          </a:p>
          <a:p>
            <a:r>
              <a:rPr lang="en-US" dirty="0"/>
              <a:t>Cache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295400"/>
            <a:ext cx="23812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295400"/>
            <a:ext cx="2257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352800"/>
            <a:ext cx="2066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3352800"/>
            <a:ext cx="2590800" cy="199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486400"/>
            <a:ext cx="16383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RAM (Random Access Memory) is a device that holds information</a:t>
            </a:r>
          </a:p>
          <a:p>
            <a:r>
              <a:rPr lang="en-US" dirty="0"/>
              <a:t>RAM holds the sequence of instructions in the programs that are running and the data those programs are using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/>
              <a:t>Main memory is an ordered sequence of cells, called </a:t>
            </a:r>
            <a:r>
              <a:rPr lang="en-US" b="1" dirty="0"/>
              <a:t>memory cells</a:t>
            </a:r>
            <a:endParaRPr lang="en-US" dirty="0"/>
          </a:p>
          <a:p>
            <a:r>
              <a:rPr lang="en-US" dirty="0"/>
              <a:t>Each cell has a unique location in main memory, called the </a:t>
            </a:r>
            <a:r>
              <a:rPr lang="en-US" b="1" dirty="0"/>
              <a:t>address</a:t>
            </a:r>
            <a:r>
              <a:rPr lang="en-US" dirty="0"/>
              <a:t> of the cell</a:t>
            </a:r>
          </a:p>
          <a:p>
            <a:r>
              <a:rPr lang="en-US" dirty="0"/>
              <a:t> When the computer is turned off, RAM loses its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038600"/>
            <a:ext cx="70580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capacity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80160"/>
          <a:ext cx="86868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Prefix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Symbol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Exponential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Binary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Decimal value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Kilo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Mega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2^20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1,048,576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Giga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2^30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1,073,741,824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10^12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2^40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1,099,511,627,776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10^15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2^50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Exa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10^18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2^60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Zatta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10^21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1,000,000,000,000,000,000,000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2^70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Yotta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10^24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1,000,000,000,000,000,000,000,000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2^80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3352800"/>
          <a:ext cx="82296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133600"/>
          <a:ext cx="8305800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Bit VS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Bits are used to measure data transfer speed rate as Internet connection (Example: 25Mbps)</a:t>
            </a:r>
          </a:p>
          <a:p>
            <a:endParaRPr lang="en-US" dirty="0"/>
          </a:p>
          <a:p>
            <a:r>
              <a:rPr lang="en-US" dirty="0"/>
              <a:t>Bytes are used to measure file size and storage capacity (Example: 2GB)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DDR2 VS DDR3 VS DDR4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2" y="1600200"/>
          <a:ext cx="8915398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TRANSFER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MB/S – 1066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800MB/S-2133MB/S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1600MB/S-3200MB/S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512MB – 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2GB – 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 VOLTS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disk drive (HDD)   (External  &amp; Internal)</a:t>
            </a:r>
          </a:p>
          <a:p>
            <a:pPr lvl="1"/>
            <a:r>
              <a:rPr lang="en-US" dirty="0"/>
              <a:t>Magnetic HDD</a:t>
            </a:r>
          </a:p>
          <a:p>
            <a:pPr lvl="1"/>
            <a:r>
              <a:rPr lang="en-US" dirty="0"/>
              <a:t>Solid State Drive (SSD)</a:t>
            </a:r>
          </a:p>
          <a:p>
            <a:pPr lvl="1"/>
            <a:r>
              <a:rPr lang="en-US" dirty="0"/>
              <a:t>Hybrid HDD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DVD</a:t>
            </a:r>
          </a:p>
          <a:p>
            <a:r>
              <a:rPr lang="en-US" dirty="0"/>
              <a:t>Blu Ray</a:t>
            </a:r>
          </a:p>
          <a:p>
            <a:r>
              <a:rPr lang="en-US" dirty="0"/>
              <a:t>Flash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6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Hardware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Magnetic HDD VS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HDD VS SSD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USB PORTS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499723"/>
              </p:ext>
            </p:extLst>
          </p:nvPr>
        </p:nvGraphicFramePr>
        <p:xfrm>
          <a:off x="1371600" y="1219200"/>
          <a:ext cx="704532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Worksheet" r:id="rId3" imgW="4191076" imgH="1057330" progId="Excel.Sheet.12">
                  <p:embed/>
                </p:oleObj>
              </mc:Choice>
              <mc:Fallback>
                <p:oleObj name="Worksheet" r:id="rId3" imgW="4191076" imgH="10573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219200"/>
                        <a:ext cx="7045325" cy="5029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73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HDMI PORT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05876"/>
              </p:ext>
            </p:extLst>
          </p:nvPr>
        </p:nvGraphicFramePr>
        <p:xfrm>
          <a:off x="1219200" y="2762250"/>
          <a:ext cx="7045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4191135" imgH="400141" progId="Excel.Sheet.12">
                  <p:embed/>
                </p:oleObj>
              </mc:Choice>
              <mc:Fallback>
                <p:oleObj name="Worksheet" r:id="rId3" imgW="4191135" imgH="400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62250"/>
                        <a:ext cx="7045325" cy="673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3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33568"/>
              </p:ext>
            </p:extLst>
          </p:nvPr>
        </p:nvGraphicFramePr>
        <p:xfrm>
          <a:off x="10668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 Kbps - 400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Mbps - 12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7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representations in memory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381999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Character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ASCII</a:t>
                      </a:r>
                      <a:endParaRPr lang="en-US" sz="1800" baseline="0" dirty="0"/>
                    </a:p>
                    <a:p>
                      <a:pPr algn="ctr"/>
                      <a:r>
                        <a:rPr lang="en-US" sz="1800" baseline="0" dirty="0"/>
                        <a:t>(IN DECIMAL)</a:t>
                      </a:r>
                      <a:endParaRPr lang="en-US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UNICODE</a:t>
                      </a:r>
                    </a:p>
                    <a:p>
                      <a:pPr algn="ctr"/>
                      <a:r>
                        <a:rPr lang="en-US" sz="1800" dirty="0"/>
                        <a:t>(IN DECIMAL)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BINARY CODE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00100011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00100100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00110000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00110001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01000001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01000010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01100010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905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SATA Explanation - Ports, Cables, Controllers,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SATA and IDE cables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              (0 … 9)10</a:t>
            </a:r>
          </a:p>
          <a:p>
            <a:r>
              <a:rPr lang="en-US" dirty="0"/>
              <a:t>Binary                  (0 … 1)2</a:t>
            </a:r>
          </a:p>
          <a:p>
            <a:r>
              <a:rPr lang="en-US" dirty="0"/>
              <a:t>Hexadecimal       (0 … 9,  A,  B,  C,  D,   E,  F)16</a:t>
            </a:r>
          </a:p>
          <a:p>
            <a:pPr>
              <a:buNone/>
            </a:pPr>
            <a:r>
              <a:rPr lang="en-US" dirty="0"/>
              <a:t>                                  (0 … 9,10,11,12,13,14,15)16</a:t>
            </a:r>
          </a:p>
          <a:p>
            <a:r>
              <a:rPr lang="en-US" dirty="0"/>
              <a:t>Octal                     (0 … 7)8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3352800"/>
          <a:ext cx="8229600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133600"/>
          <a:ext cx="83058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First digit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Second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Octal </a:t>
            </a:r>
            <a:br>
              <a:rPr lang="en-US" dirty="0"/>
            </a:br>
            <a:r>
              <a:rPr lang="en-US" dirty="0"/>
              <a:t>Number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4114800"/>
          <a:ext cx="8229600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133600"/>
          <a:ext cx="83058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First digit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Second 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Third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 Bit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software</a:t>
            </a:r>
          </a:p>
          <a:p>
            <a:endParaRPr lang="en-US" dirty="0"/>
          </a:p>
          <a:p>
            <a:r>
              <a:rPr lang="en-US" dirty="0"/>
              <a:t>Application software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typical computer system consists of the following major components:</a:t>
            </a:r>
          </a:p>
          <a:p>
            <a:r>
              <a:rPr lang="en-US" dirty="0"/>
              <a:t>The central processing unit (CPU)</a:t>
            </a:r>
          </a:p>
          <a:p>
            <a:r>
              <a:rPr lang="en-US" dirty="0"/>
              <a:t>Main memory</a:t>
            </a:r>
          </a:p>
          <a:p>
            <a:r>
              <a:rPr lang="en-US" dirty="0"/>
              <a:t>Secondary storage devices</a:t>
            </a:r>
          </a:p>
          <a:p>
            <a:r>
              <a:rPr lang="en-US" dirty="0"/>
              <a:t>Input devices</a:t>
            </a:r>
          </a:p>
          <a:p>
            <a:r>
              <a:rPr lang="en-US" dirty="0"/>
              <a:t>Output devices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endParaRPr lang="en-US" dirty="0"/>
          </a:p>
          <a:p>
            <a:r>
              <a:rPr lang="en-US" dirty="0"/>
              <a:t>OS X operating system (MAC computers)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endParaRPr lang="en-US" dirty="0"/>
          </a:p>
          <a:p>
            <a:r>
              <a:rPr lang="en-US" dirty="0"/>
              <a:t>UNIX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Operating System software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endParaRPr lang="en-US" dirty="0"/>
          </a:p>
          <a:p>
            <a:r>
              <a:rPr lang="en-US" dirty="0"/>
              <a:t>Stable	</a:t>
            </a:r>
          </a:p>
          <a:p>
            <a:endParaRPr lang="en-US" dirty="0"/>
          </a:p>
          <a:p>
            <a:r>
              <a:rPr lang="en-US" dirty="0"/>
              <a:t>User friendly</a:t>
            </a:r>
          </a:p>
          <a:p>
            <a:endParaRPr lang="en-US" dirty="0"/>
          </a:p>
          <a:p>
            <a:r>
              <a:rPr lang="en-US" dirty="0"/>
              <a:t>Ease of use</a:t>
            </a:r>
          </a:p>
          <a:p>
            <a:r>
              <a:rPr lang="en-US" dirty="0"/>
              <a:t>Multimedia capabilities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Hardware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4286"/>
            <a:ext cx="6434800" cy="436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 of the 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209800"/>
            <a:ext cx="2667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514600"/>
            <a:ext cx="20574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&amp; Logic unit (ALU)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191000"/>
            <a:ext cx="1981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unit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76800" y="3429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4343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ALL OF THE COMPUTER’S OPERATIONS</a:t>
            </a:r>
          </a:p>
        </p:txBody>
      </p:sp>
      <p:cxnSp>
        <p:nvCxnSpPr>
          <p:cNvPr id="17" name="Straight Arrow Connector 16"/>
          <p:cNvCxnSpPr>
            <a:endCxn id="6" idx="3"/>
          </p:cNvCxnSpPr>
          <p:nvPr/>
        </p:nvCxnSpPr>
        <p:spPr>
          <a:xfrm flipH="1" flipV="1">
            <a:off x="5410200" y="46863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4600" y="2667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 is designed to perform mathematical operations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410200" y="30099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CPU images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24098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066800"/>
            <a:ext cx="2362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143000"/>
            <a:ext cx="1819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276600"/>
            <a:ext cx="1781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3276600"/>
            <a:ext cx="2466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5095875"/>
            <a:ext cx="1905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5105400"/>
            <a:ext cx="27527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CPU’S JOB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676400"/>
            <a:ext cx="48196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SMARTInkShape-Group15"/>
          <p:cNvGrpSpPr/>
          <p:nvPr/>
        </p:nvGrpSpPr>
        <p:grpSpPr>
          <a:xfrm>
            <a:off x="5945605" y="4401553"/>
            <a:ext cx="160422" cy="160421"/>
            <a:chOff x="5945605" y="4401553"/>
            <a:chExt cx="160422" cy="160421"/>
          </a:xfrm>
        </p:grpSpPr>
        <p:sp>
          <p:nvSpPr>
            <p:cNvPr id="11" name="SMARTInkShape-75"/>
            <p:cNvSpPr/>
            <p:nvPr>
              <p:custDataLst>
                <p:tags r:id="rId5"/>
              </p:custDataLst>
            </p:nvPr>
          </p:nvSpPr>
          <p:spPr>
            <a:xfrm>
              <a:off x="5945605" y="4401553"/>
              <a:ext cx="160422" cy="110290"/>
            </a:xfrm>
            <a:custGeom>
              <a:avLst/>
              <a:gdLst/>
              <a:ahLst/>
              <a:cxnLst/>
              <a:rect l="0" t="0" r="0" b="0"/>
              <a:pathLst>
                <a:path w="160422" h="110290">
                  <a:moveTo>
                    <a:pt x="10027" y="0"/>
                  </a:moveTo>
                  <a:lnTo>
                    <a:pt x="10027" y="0"/>
                  </a:lnTo>
                  <a:lnTo>
                    <a:pt x="1" y="0"/>
                  </a:lnTo>
                  <a:lnTo>
                    <a:pt x="0" y="9613"/>
                  </a:lnTo>
                  <a:lnTo>
                    <a:pt x="8633" y="9990"/>
                  </a:lnTo>
                  <a:lnTo>
                    <a:pt x="9097" y="11116"/>
                  </a:lnTo>
                  <a:lnTo>
                    <a:pt x="10027" y="60259"/>
                  </a:lnTo>
                  <a:lnTo>
                    <a:pt x="10027" y="99849"/>
                  </a:lnTo>
                  <a:lnTo>
                    <a:pt x="58630" y="100263"/>
                  </a:lnTo>
                  <a:lnTo>
                    <a:pt x="108443" y="100263"/>
                  </a:lnTo>
                  <a:lnTo>
                    <a:pt x="144164" y="100263"/>
                  </a:lnTo>
                  <a:lnTo>
                    <a:pt x="150596" y="103234"/>
                  </a:lnTo>
                  <a:lnTo>
                    <a:pt x="160421" y="1102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76"/>
            <p:cNvSpPr/>
            <p:nvPr>
              <p:custDataLst>
                <p:tags r:id="rId6"/>
              </p:custDataLst>
            </p:nvPr>
          </p:nvSpPr>
          <p:spPr>
            <a:xfrm>
              <a:off x="6075947" y="4401553"/>
              <a:ext cx="10028" cy="160421"/>
            </a:xfrm>
            <a:custGeom>
              <a:avLst/>
              <a:gdLst/>
              <a:ahLst/>
              <a:cxnLst/>
              <a:rect l="0" t="0" r="0" b="0"/>
              <a:pathLst>
                <a:path w="10028" h="160421">
                  <a:moveTo>
                    <a:pt x="10027" y="0"/>
                  </a:moveTo>
                  <a:lnTo>
                    <a:pt x="10027" y="0"/>
                  </a:lnTo>
                  <a:lnTo>
                    <a:pt x="10027" y="47728"/>
                  </a:lnTo>
                  <a:lnTo>
                    <a:pt x="8913" y="83783"/>
                  </a:lnTo>
                  <a:lnTo>
                    <a:pt x="1394" y="103195"/>
                  </a:lnTo>
                  <a:lnTo>
                    <a:pt x="0" y="1604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MARTInkShape-77"/>
          <p:cNvSpPr/>
          <p:nvPr>
            <p:custDataLst>
              <p:tags r:id="rId1"/>
            </p:custDataLst>
          </p:nvPr>
        </p:nvSpPr>
        <p:spPr>
          <a:xfrm>
            <a:off x="5474368" y="2656973"/>
            <a:ext cx="120317" cy="200528"/>
          </a:xfrm>
          <a:custGeom>
            <a:avLst/>
            <a:gdLst/>
            <a:ahLst/>
            <a:cxnLst/>
            <a:rect l="0" t="0" r="0" b="0"/>
            <a:pathLst>
              <a:path w="120317" h="200528">
                <a:moveTo>
                  <a:pt x="0" y="40106"/>
                </a:moveTo>
                <a:lnTo>
                  <a:pt x="0" y="40106"/>
                </a:lnTo>
                <a:lnTo>
                  <a:pt x="0" y="14767"/>
                </a:lnTo>
                <a:lnTo>
                  <a:pt x="1115" y="13187"/>
                </a:lnTo>
                <a:lnTo>
                  <a:pt x="2971" y="12134"/>
                </a:lnTo>
                <a:lnTo>
                  <a:pt x="9989" y="10038"/>
                </a:lnTo>
                <a:lnTo>
                  <a:pt x="10016" y="4708"/>
                </a:lnTo>
                <a:lnTo>
                  <a:pt x="11134" y="3139"/>
                </a:lnTo>
                <a:lnTo>
                  <a:pt x="12992" y="2093"/>
                </a:lnTo>
                <a:lnTo>
                  <a:pt x="20237" y="276"/>
                </a:lnTo>
                <a:lnTo>
                  <a:pt x="58630" y="0"/>
                </a:lnTo>
                <a:lnTo>
                  <a:pt x="68657" y="8633"/>
                </a:lnTo>
                <a:lnTo>
                  <a:pt x="80199" y="10026"/>
                </a:lnTo>
                <a:lnTo>
                  <a:pt x="89824" y="19640"/>
                </a:lnTo>
                <a:lnTo>
                  <a:pt x="90237" y="55039"/>
                </a:lnTo>
                <a:lnTo>
                  <a:pt x="91352" y="56745"/>
                </a:lnTo>
                <a:lnTo>
                  <a:pt x="93208" y="57883"/>
                </a:lnTo>
                <a:lnTo>
                  <a:pt x="98870" y="59709"/>
                </a:lnTo>
                <a:lnTo>
                  <a:pt x="99644" y="62930"/>
                </a:lnTo>
                <a:lnTo>
                  <a:pt x="99851" y="65348"/>
                </a:lnTo>
                <a:lnTo>
                  <a:pt x="98874" y="66960"/>
                </a:lnTo>
                <a:lnTo>
                  <a:pt x="97109" y="68035"/>
                </a:lnTo>
                <a:lnTo>
                  <a:pt x="91595" y="69760"/>
                </a:lnTo>
                <a:lnTo>
                  <a:pt x="90840" y="72967"/>
                </a:lnTo>
                <a:lnTo>
                  <a:pt x="90273" y="79787"/>
                </a:lnTo>
                <a:lnTo>
                  <a:pt x="84924" y="80086"/>
                </a:lnTo>
                <a:lnTo>
                  <a:pt x="83354" y="81242"/>
                </a:lnTo>
                <a:lnTo>
                  <a:pt x="80247" y="90114"/>
                </a:lnTo>
                <a:lnTo>
                  <a:pt x="70307" y="100141"/>
                </a:lnTo>
                <a:lnTo>
                  <a:pt x="51562" y="100264"/>
                </a:lnTo>
                <a:lnTo>
                  <a:pt x="51085" y="101378"/>
                </a:lnTo>
                <a:lnTo>
                  <a:pt x="50556" y="105586"/>
                </a:lnTo>
                <a:lnTo>
                  <a:pt x="49301" y="107154"/>
                </a:lnTo>
                <a:lnTo>
                  <a:pt x="40231" y="110254"/>
                </a:lnTo>
                <a:lnTo>
                  <a:pt x="30083" y="110290"/>
                </a:lnTo>
                <a:lnTo>
                  <a:pt x="78683" y="110290"/>
                </a:lnTo>
                <a:lnTo>
                  <a:pt x="88709" y="110290"/>
                </a:lnTo>
                <a:lnTo>
                  <a:pt x="89219" y="111404"/>
                </a:lnTo>
                <a:lnTo>
                  <a:pt x="89785" y="115613"/>
                </a:lnTo>
                <a:lnTo>
                  <a:pt x="91050" y="117181"/>
                </a:lnTo>
                <a:lnTo>
                  <a:pt x="100422" y="121155"/>
                </a:lnTo>
                <a:lnTo>
                  <a:pt x="109840" y="129919"/>
                </a:lnTo>
                <a:lnTo>
                  <a:pt x="118883" y="130306"/>
                </a:lnTo>
                <a:lnTo>
                  <a:pt x="119361" y="131432"/>
                </a:lnTo>
                <a:lnTo>
                  <a:pt x="120316" y="178955"/>
                </a:lnTo>
                <a:lnTo>
                  <a:pt x="119201" y="179461"/>
                </a:lnTo>
                <a:lnTo>
                  <a:pt x="114994" y="180024"/>
                </a:lnTo>
                <a:lnTo>
                  <a:pt x="113426" y="181288"/>
                </a:lnTo>
                <a:lnTo>
                  <a:pt x="110412" y="190076"/>
                </a:lnTo>
                <a:lnTo>
                  <a:pt x="100680" y="200103"/>
                </a:lnTo>
                <a:lnTo>
                  <a:pt x="56653" y="200527"/>
                </a:lnTo>
                <a:lnTo>
                  <a:pt x="40106" y="190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17"/>
          <p:cNvGrpSpPr/>
          <p:nvPr/>
        </p:nvGrpSpPr>
        <p:grpSpPr>
          <a:xfrm>
            <a:off x="3138237" y="2767263"/>
            <a:ext cx="170448" cy="160300"/>
            <a:chOff x="3138237" y="2767263"/>
            <a:chExt cx="170448" cy="160300"/>
          </a:xfrm>
        </p:grpSpPr>
        <p:sp>
          <p:nvSpPr>
            <p:cNvPr id="15" name="SMARTInkShape-78"/>
            <p:cNvSpPr/>
            <p:nvPr>
              <p:custDataLst>
                <p:tags r:id="rId3"/>
              </p:custDataLst>
            </p:nvPr>
          </p:nvSpPr>
          <p:spPr>
            <a:xfrm>
              <a:off x="3138237" y="2767263"/>
              <a:ext cx="30080" cy="30080"/>
            </a:xfrm>
            <a:custGeom>
              <a:avLst/>
              <a:gdLst/>
              <a:ahLst/>
              <a:cxnLst/>
              <a:rect l="0" t="0" r="0" b="0"/>
              <a:pathLst>
                <a:path w="30080" h="30080">
                  <a:moveTo>
                    <a:pt x="0" y="30079"/>
                  </a:moveTo>
                  <a:lnTo>
                    <a:pt x="0" y="30079"/>
                  </a:lnTo>
                  <a:lnTo>
                    <a:pt x="0" y="20056"/>
                  </a:lnTo>
                  <a:lnTo>
                    <a:pt x="10016" y="10037"/>
                  </a:lnTo>
                  <a:lnTo>
                    <a:pt x="24962" y="10027"/>
                  </a:lnTo>
                  <a:lnTo>
                    <a:pt x="26667" y="8913"/>
                  </a:lnTo>
                  <a:lnTo>
                    <a:pt x="27805" y="7056"/>
                  </a:lnTo>
                  <a:lnTo>
                    <a:pt x="3007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79"/>
            <p:cNvSpPr/>
            <p:nvPr>
              <p:custDataLst>
                <p:tags r:id="rId4"/>
              </p:custDataLst>
            </p:nvPr>
          </p:nvSpPr>
          <p:spPr>
            <a:xfrm>
              <a:off x="3178342" y="2767263"/>
              <a:ext cx="130343" cy="160300"/>
            </a:xfrm>
            <a:custGeom>
              <a:avLst/>
              <a:gdLst/>
              <a:ahLst/>
              <a:cxnLst/>
              <a:rect l="0" t="0" r="0" b="0"/>
              <a:pathLst>
                <a:path w="130343" h="160300">
                  <a:moveTo>
                    <a:pt x="20053" y="0"/>
                  </a:moveTo>
                  <a:lnTo>
                    <a:pt x="20053" y="0"/>
                  </a:lnTo>
                  <a:lnTo>
                    <a:pt x="28686" y="0"/>
                  </a:lnTo>
                  <a:lnTo>
                    <a:pt x="39656" y="9614"/>
                  </a:lnTo>
                  <a:lnTo>
                    <a:pt x="55329" y="10023"/>
                  </a:lnTo>
                  <a:lnTo>
                    <a:pt x="56938" y="11138"/>
                  </a:lnTo>
                  <a:lnTo>
                    <a:pt x="58012" y="12996"/>
                  </a:lnTo>
                  <a:lnTo>
                    <a:pt x="60121" y="19930"/>
                  </a:lnTo>
                  <a:lnTo>
                    <a:pt x="65470" y="20016"/>
                  </a:lnTo>
                  <a:lnTo>
                    <a:pt x="67041" y="21143"/>
                  </a:lnTo>
                  <a:lnTo>
                    <a:pt x="70130" y="29895"/>
                  </a:lnTo>
                  <a:lnTo>
                    <a:pt x="70148" y="29957"/>
                  </a:lnTo>
                  <a:lnTo>
                    <a:pt x="70185" y="59744"/>
                  </a:lnTo>
                  <a:lnTo>
                    <a:pt x="64862" y="60035"/>
                  </a:lnTo>
                  <a:lnTo>
                    <a:pt x="63294" y="61191"/>
                  </a:lnTo>
                  <a:lnTo>
                    <a:pt x="60280" y="69768"/>
                  </a:lnTo>
                  <a:lnTo>
                    <a:pt x="60159" y="80085"/>
                  </a:lnTo>
                  <a:lnTo>
                    <a:pt x="54836" y="80173"/>
                  </a:lnTo>
                  <a:lnTo>
                    <a:pt x="53268" y="81300"/>
                  </a:lnTo>
                  <a:lnTo>
                    <a:pt x="50254" y="89823"/>
                  </a:lnTo>
                  <a:lnTo>
                    <a:pt x="50142" y="98833"/>
                  </a:lnTo>
                  <a:lnTo>
                    <a:pt x="49025" y="99310"/>
                  </a:lnTo>
                  <a:lnTo>
                    <a:pt x="41500" y="100138"/>
                  </a:lnTo>
                  <a:lnTo>
                    <a:pt x="40725" y="103178"/>
                  </a:lnTo>
                  <a:lnTo>
                    <a:pt x="40228" y="108885"/>
                  </a:lnTo>
                  <a:lnTo>
                    <a:pt x="37189" y="109665"/>
                  </a:lnTo>
                  <a:lnTo>
                    <a:pt x="34819" y="109874"/>
                  </a:lnTo>
                  <a:lnTo>
                    <a:pt x="33239" y="111126"/>
                  </a:lnTo>
                  <a:lnTo>
                    <a:pt x="30495" y="118886"/>
                  </a:lnTo>
                  <a:lnTo>
                    <a:pt x="27293" y="119680"/>
                  </a:lnTo>
                  <a:lnTo>
                    <a:pt x="21483" y="120190"/>
                  </a:lnTo>
                  <a:lnTo>
                    <a:pt x="21006" y="121346"/>
                  </a:lnTo>
                  <a:lnTo>
                    <a:pt x="20090" y="129926"/>
                  </a:lnTo>
                  <a:lnTo>
                    <a:pt x="11423" y="130306"/>
                  </a:lnTo>
                  <a:lnTo>
                    <a:pt x="10958" y="131432"/>
                  </a:lnTo>
                  <a:lnTo>
                    <a:pt x="10063" y="139955"/>
                  </a:lnTo>
                  <a:lnTo>
                    <a:pt x="1397" y="140332"/>
                  </a:lnTo>
                  <a:lnTo>
                    <a:pt x="931" y="141459"/>
                  </a:lnTo>
                  <a:lnTo>
                    <a:pt x="0" y="160299"/>
                  </a:lnTo>
                  <a:lnTo>
                    <a:pt x="9904" y="150516"/>
                  </a:lnTo>
                  <a:lnTo>
                    <a:pt x="58639" y="150395"/>
                  </a:lnTo>
                  <a:lnTo>
                    <a:pt x="75054" y="150395"/>
                  </a:lnTo>
                  <a:lnTo>
                    <a:pt x="80890" y="147424"/>
                  </a:lnTo>
                  <a:lnTo>
                    <a:pt x="88390" y="141762"/>
                  </a:lnTo>
                  <a:lnTo>
                    <a:pt x="97877" y="140644"/>
                  </a:lnTo>
                  <a:lnTo>
                    <a:pt x="130342" y="1403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80"/>
          <p:cNvSpPr/>
          <p:nvPr>
            <p:custDataLst>
              <p:tags r:id="rId2"/>
            </p:custDataLst>
          </p:nvPr>
        </p:nvSpPr>
        <p:spPr>
          <a:xfrm>
            <a:off x="2125579" y="4752473"/>
            <a:ext cx="30080" cy="160423"/>
          </a:xfrm>
          <a:custGeom>
            <a:avLst/>
            <a:gdLst/>
            <a:ahLst/>
            <a:cxnLst/>
            <a:rect l="0" t="0" r="0" b="0"/>
            <a:pathLst>
              <a:path w="30080" h="160423">
                <a:moveTo>
                  <a:pt x="0" y="10027"/>
                </a:moveTo>
                <a:lnTo>
                  <a:pt x="0" y="10027"/>
                </a:lnTo>
                <a:lnTo>
                  <a:pt x="0" y="0"/>
                </a:lnTo>
                <a:lnTo>
                  <a:pt x="0" y="10024"/>
                </a:lnTo>
                <a:lnTo>
                  <a:pt x="9613" y="10027"/>
                </a:lnTo>
                <a:lnTo>
                  <a:pt x="10026" y="50096"/>
                </a:lnTo>
                <a:lnTo>
                  <a:pt x="15349" y="50121"/>
                </a:lnTo>
                <a:lnTo>
                  <a:pt x="16917" y="51239"/>
                </a:lnTo>
                <a:lnTo>
                  <a:pt x="17962" y="53098"/>
                </a:lnTo>
                <a:lnTo>
                  <a:pt x="19930" y="59745"/>
                </a:lnTo>
                <a:lnTo>
                  <a:pt x="20052" y="88840"/>
                </a:lnTo>
                <a:lnTo>
                  <a:pt x="21167" y="89306"/>
                </a:lnTo>
                <a:lnTo>
                  <a:pt x="25375" y="89824"/>
                </a:lnTo>
                <a:lnTo>
                  <a:pt x="26943" y="91076"/>
                </a:lnTo>
                <a:lnTo>
                  <a:pt x="28685" y="95437"/>
                </a:lnTo>
                <a:lnTo>
                  <a:pt x="28036" y="97046"/>
                </a:lnTo>
                <a:lnTo>
                  <a:pt x="26489" y="98119"/>
                </a:lnTo>
                <a:lnTo>
                  <a:pt x="20429" y="100139"/>
                </a:lnTo>
                <a:lnTo>
                  <a:pt x="20052" y="144165"/>
                </a:lnTo>
                <a:lnTo>
                  <a:pt x="23023" y="150597"/>
                </a:lnTo>
                <a:lnTo>
                  <a:pt x="30079" y="16042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Fetch: </a:t>
            </a:r>
          </a:p>
          <a:p>
            <a:r>
              <a:rPr lang="en-US" dirty="0"/>
              <a:t>The CPU’s control unit fetches, from main memory, the next instruction in the sequence of program instructions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4953000"/>
            <a:ext cx="20574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4876800"/>
            <a:ext cx="1981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5334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Decode:</a:t>
            </a:r>
          </a:p>
          <a:p>
            <a:r>
              <a:rPr lang="en-US" dirty="0"/>
              <a:t> The instruction in encoded in the form of a number.  The control unit decodes the instruction and generates an electronic signal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19775</TotalTime>
  <Words>701</Words>
  <Application>Microsoft Macintosh PowerPoint</Application>
  <PresentationFormat>On-screen Show (4:3)</PresentationFormat>
  <Paragraphs>310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Constantia</vt:lpstr>
      <vt:lpstr>Wingdings 2</vt:lpstr>
      <vt:lpstr>Flow</vt:lpstr>
      <vt:lpstr>Worksheet</vt:lpstr>
      <vt:lpstr>Computer Organization</vt:lpstr>
      <vt:lpstr>Computer System</vt:lpstr>
      <vt:lpstr>Computer Hardware</vt:lpstr>
      <vt:lpstr>Computer Hardware</vt:lpstr>
      <vt:lpstr>The organization of the CPU</vt:lpstr>
      <vt:lpstr>CPU images</vt:lpstr>
      <vt:lpstr>THE CPU’S JOB</vt:lpstr>
      <vt:lpstr>THE CPU’S JOB</vt:lpstr>
      <vt:lpstr>THE CPU’S JOB</vt:lpstr>
      <vt:lpstr>The job CPU</vt:lpstr>
      <vt:lpstr>Computer internal memory</vt:lpstr>
      <vt:lpstr>RAM</vt:lpstr>
      <vt:lpstr>RAM</vt:lpstr>
      <vt:lpstr>RAM</vt:lpstr>
      <vt:lpstr>Memory capacity</vt:lpstr>
      <vt:lpstr>Binary Number System</vt:lpstr>
      <vt:lpstr>Bit VS Byte</vt:lpstr>
      <vt:lpstr>DDR2 VS DDR3 VS DDR4 RAM</vt:lpstr>
      <vt:lpstr>Secondary storage devices</vt:lpstr>
      <vt:lpstr>Magnetic HDD VS SSD</vt:lpstr>
      <vt:lpstr>USB PORTS</vt:lpstr>
      <vt:lpstr>HDMI PORT</vt:lpstr>
      <vt:lpstr>CELLULAR NETWORT</vt:lpstr>
      <vt:lpstr>Character representations in memory</vt:lpstr>
      <vt:lpstr> SATA Explanation - Ports, Cables, Controllers, Motherboards</vt:lpstr>
      <vt:lpstr>Numbering systems</vt:lpstr>
      <vt:lpstr>Hexadecimal Number System</vt:lpstr>
      <vt:lpstr>Octal  Number System</vt:lpstr>
      <vt:lpstr>Computer Software</vt:lpstr>
      <vt:lpstr>Operating System software</vt:lpstr>
      <vt:lpstr>Operating System software difference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Javad Ameri</dc:creator>
  <cp:lastModifiedBy>Microsoft Office User</cp:lastModifiedBy>
  <cp:revision>45</cp:revision>
  <dcterms:created xsi:type="dcterms:W3CDTF">2016-07-21T15:40:06Z</dcterms:created>
  <dcterms:modified xsi:type="dcterms:W3CDTF">2020-08-31T15:04:31Z</dcterms:modified>
</cp:coreProperties>
</file>