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58" r:id="rId7"/>
    <p:sldId id="26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5797-3632-1C48-88BA-D6115213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140D-80A0-0343-AC3D-AACC4173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32D4-D11E-4E4B-A861-D522A860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BF17-703A-1346-9F24-1594946A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BDF0-6DD0-F048-B3FE-AD8B288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B167-D321-F44D-9FF6-1A53B9A7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8C30-1032-8947-9ED0-081B466A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5262-0375-2049-8C3D-44CD5001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107D-2658-B640-9A02-3A2C8370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3393-529D-734C-A96F-DD035D9B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63C32-63D6-4F40-AABB-CA8F1754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9A49-0895-3B4C-A7E3-78298E1D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CA10-BEA6-ED43-87BD-CCA0533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7546-CE32-1E46-9BF0-F87A96C2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6715-6097-9A4E-B6B5-A3D028DD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9597-D9AA-0C45-82E4-7C7F1948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6A80-69CB-2147-8616-6F383EC0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D212-A5C7-7D48-A4B8-22DF670D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9B5-8EB5-6148-884E-F0CF1CCE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CDB6-EAA0-8446-8E62-9A80BAD1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790F-8761-F142-B5C7-5532E9D3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3DF6-5ABD-5747-AB90-F6049360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6630-8957-B34E-8C01-CFCF7E09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B24C-705A-A64B-8B9C-C55A5624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E423-3D1B-A946-94C6-2E65AEB2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AD52-86AC-D24D-AF60-4286F915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C057-DD8A-934E-8964-75E843314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DE69-6968-F144-A64A-ADFD9896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33B51-0637-B049-96BE-D4114BB9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F063-4FCF-1143-93BF-DBAAF8FA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CA4F-2111-4B4D-9CA7-3AEDE29B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9289-D8E2-6E4E-A108-66DADE2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CD73-43CB-344C-83E0-443CA5C3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ED3F-8E0E-6F4E-8B41-02FBCA92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5A106-B606-F340-9431-C255CF0D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72B76-C9AC-8C4E-A88D-45BBBC039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4BE63-F30C-5A47-9B1D-CAF9C250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9DE2E-7CFF-0743-B3CC-2ABE30AF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CC80E-AFCA-F34D-B867-ECDFBAB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F747-8D49-0A40-8C7F-89BDD1FF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A308-DE1F-8540-8C14-B26F32FD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5BD9-F89A-774B-9E02-0481AC0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56D4A-28AF-0549-9508-BE06F02F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00E5-F8C2-D346-9D56-51AC3719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AFEF6-258A-2F45-B18E-732EE44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2EEC-F85A-9D4C-80C4-1F983880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9F0-A6DD-FB49-B15E-1D8259C9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F0C3-ACF8-614E-86AC-77142DD8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C7982-5A02-FB41-B5B1-D13D5E81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5E8F-1761-0340-B98A-A3A66970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7B0B-5432-394F-ABE4-8D501D67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14B6-246A-9B4B-9B7F-E69533FB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83E2-802A-E544-BA61-B4852E63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9E4-D067-FD46-8AFF-B81BD93A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C374-0B0E-EA42-A76B-8210AEC0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15A4-1821-E741-8B7B-6E619A4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5B0C4-B5E0-2B48-BA25-88776489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4C0F-AD2D-D44F-B82B-3502D972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F648C-A8F9-614A-B85D-25EBE885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7897-4B65-8845-9755-F7E9B8D6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1B3-2BD5-3A43-B841-84201DAD6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BA77-6307-1841-94FB-92CD472FDA9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47C-3915-3341-BC77-934978EED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30A0-811D-3545-B53E-88E0914B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994-A1B8-8A40-989C-8EA6ED389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0386-7FE0-AA49-AF0A-B2A9DB7E0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A54B7-C3D0-5D43-AE72-70E5C19F6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 &amp; Constants</a:t>
            </a:r>
          </a:p>
        </p:txBody>
      </p:sp>
    </p:spTree>
    <p:extLst>
      <p:ext uri="{BB962C8B-B14F-4D97-AF65-F5344CB8AC3E}">
        <p14:creationId xmlns:p14="http://schemas.microsoft.com/office/powerpoint/2010/main" val="86391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D4F1-DD5A-D64E-8F6F-3207FE50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Constants and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0E2BB-F6EB-0F43-9ECD-00146E34A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091" y="1886960"/>
            <a:ext cx="10079182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8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02BB-30D4-114C-B401-996D6BA2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F2D5-ACC2-1A49-8E5F-6A3065BA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472546"/>
          </a:xfrm>
        </p:spPr>
        <p:txBody>
          <a:bodyPr>
            <a:normAutofit/>
          </a:bodyPr>
          <a:lstStyle/>
          <a:p>
            <a:r>
              <a:rPr lang="en-US" dirty="0"/>
              <a:t>Use comments to include nonexecutable text in your code, as a note or reminder to yourself.</a:t>
            </a:r>
          </a:p>
          <a:p>
            <a:r>
              <a:rPr lang="en-US" dirty="0"/>
              <a:t> Comments are ignored by the Swift compiler when your code is compiled</a:t>
            </a:r>
          </a:p>
          <a:p>
            <a:r>
              <a:rPr lang="en-US" dirty="0"/>
              <a:t>comments begin with two forward-slashes (//):</a:t>
            </a:r>
          </a:p>
          <a:p>
            <a:pPr marL="0" indent="0">
              <a:buNone/>
            </a:pPr>
            <a:r>
              <a:rPr lang="en-US" dirty="0"/>
              <a:t>   // This is a comment.</a:t>
            </a:r>
          </a:p>
          <a:p>
            <a:r>
              <a:rPr lang="en-US" dirty="0"/>
              <a:t>Multiline comments start with a forward-slash followed by an asterisk (/*) and end with an asterisk followed by a forward-slash (*/):</a:t>
            </a:r>
          </a:p>
          <a:p>
            <a:pPr marL="457200" lvl="1" indent="0">
              <a:buNone/>
            </a:pPr>
            <a:r>
              <a:rPr lang="en-US" dirty="0"/>
              <a:t>/* </a:t>
            </a:r>
          </a:p>
          <a:p>
            <a:pPr marL="457200" lvl="1" indent="0">
              <a:buNone/>
            </a:pPr>
            <a:r>
              <a:rPr lang="en-US" dirty="0"/>
              <a:t>This is also a comment </a:t>
            </a:r>
          </a:p>
          <a:p>
            <a:pPr marL="457200" lvl="1" indent="0">
              <a:buNone/>
            </a:pPr>
            <a:r>
              <a:rPr lang="en-US" dirty="0"/>
              <a:t>but is written over multiple lines. </a:t>
            </a:r>
          </a:p>
          <a:p>
            <a:pPr marL="457200" lvl="1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D980-3B7C-C645-A917-9CEBD3B8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0A06-1761-6949-8E65-0C5FA5AC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027036"/>
          </a:xfrm>
        </p:spPr>
        <p:txBody>
          <a:bodyPr>
            <a:normAutofit/>
          </a:bodyPr>
          <a:lstStyle/>
          <a:p>
            <a:r>
              <a:rPr lang="en-US" dirty="0"/>
              <a:t>Integer literals can be written as: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decimal</a:t>
            </a:r>
            <a:r>
              <a:rPr lang="en-US" dirty="0"/>
              <a:t> number, with no prefix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binary</a:t>
            </a:r>
            <a:r>
              <a:rPr lang="en-US" dirty="0"/>
              <a:t> number, with a 0b prefix</a:t>
            </a:r>
          </a:p>
          <a:p>
            <a:pPr lvl="1"/>
            <a:r>
              <a:rPr lang="en-US" dirty="0"/>
              <a:t>An </a:t>
            </a:r>
            <a:r>
              <a:rPr lang="en-US" i="1" dirty="0"/>
              <a:t>octal</a:t>
            </a:r>
            <a:r>
              <a:rPr lang="en-US" dirty="0"/>
              <a:t> number, with a 0o prefix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hexadecimal</a:t>
            </a:r>
            <a:r>
              <a:rPr lang="en-US" dirty="0"/>
              <a:t> number, with a 0x prefix</a:t>
            </a:r>
          </a:p>
          <a:p>
            <a:pPr marL="0" indent="0">
              <a:buNone/>
            </a:pPr>
            <a:r>
              <a:rPr lang="en-US" dirty="0"/>
              <a:t>All of these integer literals have a decimal value of 17: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decimalInteger</a:t>
            </a:r>
            <a:r>
              <a:rPr lang="en-US" dirty="0"/>
              <a:t> = 17 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binaryInteger</a:t>
            </a:r>
            <a:r>
              <a:rPr lang="en-US" dirty="0"/>
              <a:t> = 0b10001 // 17 in binary notation 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octalInteger</a:t>
            </a:r>
            <a:r>
              <a:rPr lang="en-US" dirty="0"/>
              <a:t> = 0o21 // 17 in octal notation 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hexadecimalInteger</a:t>
            </a:r>
            <a:r>
              <a:rPr lang="en-US" dirty="0"/>
              <a:t> = 0x11 // 17 in hexadecimal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FE3F-3A1B-2144-B1B8-099BE628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Floating-point literals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6115-C28F-A243-93AA-4FE4E677F4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1" y="1276985"/>
            <a:ext cx="9732819" cy="50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FE3F-3A1B-2144-B1B8-099BE628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Floating-point literals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30715-862F-4840-A85A-273C40521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544" y="1210829"/>
            <a:ext cx="10515599" cy="52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F2D1-6450-DF4D-9E31-A80B7A82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0970-4A7F-F544-9235-029FCAB1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/>
          <a:p>
            <a:r>
              <a:rPr lang="en-US" dirty="0"/>
              <a:t>Swift has a basic </a:t>
            </a:r>
            <a:r>
              <a:rPr lang="en-US" i="1" dirty="0"/>
              <a:t>Boolean</a:t>
            </a:r>
            <a:r>
              <a:rPr lang="en-US" dirty="0"/>
              <a:t> type, called </a:t>
            </a:r>
            <a:r>
              <a:rPr lang="en-US" b="1" dirty="0">
                <a:solidFill>
                  <a:srgbClr val="FF0000"/>
                </a:solidFill>
              </a:rPr>
              <a:t>Bool</a:t>
            </a:r>
            <a:r>
              <a:rPr lang="en-US" dirty="0"/>
              <a:t>. </a:t>
            </a:r>
          </a:p>
          <a:p>
            <a:r>
              <a:rPr lang="en-US" dirty="0"/>
              <a:t>Boolean values are referred to as </a:t>
            </a:r>
            <a:r>
              <a:rPr lang="en-US" i="1" dirty="0"/>
              <a:t>logical</a:t>
            </a:r>
            <a:r>
              <a:rPr lang="en-US" dirty="0"/>
              <a:t>, because they can only ever be true or false. </a:t>
            </a:r>
          </a:p>
          <a:p>
            <a:r>
              <a:rPr lang="en-US" dirty="0"/>
              <a:t>Swift provides two Boolean constant values, 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 and 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2193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F2D1-6450-DF4D-9E31-A80B7A82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148149"/>
            <a:ext cx="10515600" cy="735255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F944-5B7B-054B-820F-41A377D3B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83404"/>
            <a:ext cx="10041610" cy="60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42B0-25B8-B54A-BAB3-129146DF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" y="194644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471F0-DBAA-0047-9273-BF9A56388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3" y="1919104"/>
            <a:ext cx="9057467" cy="39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08F7-0346-704D-AB15-41436E23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18545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8696-805F-5A4E-8CE8-5E66FEBE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3" y="942047"/>
            <a:ext cx="11973674" cy="4351338"/>
          </a:xfrm>
        </p:spPr>
        <p:txBody>
          <a:bodyPr/>
          <a:lstStyle/>
          <a:p>
            <a:r>
              <a:rPr lang="en-US" dirty="0"/>
              <a:t>Constants and variables associate a name</a:t>
            </a:r>
          </a:p>
          <a:p>
            <a:pPr marL="0" indent="0">
              <a:buNone/>
            </a:pPr>
            <a:r>
              <a:rPr lang="en-US" dirty="0"/>
              <a:t> (such as </a:t>
            </a:r>
            <a:r>
              <a:rPr lang="en-US" dirty="0" err="1">
                <a:effectLst/>
              </a:rPr>
              <a:t>maximumNumberOfLoginAttempts</a:t>
            </a:r>
            <a:r>
              <a:rPr lang="en-US" dirty="0"/>
              <a:t> or </a:t>
            </a:r>
            <a:r>
              <a:rPr lang="en-US" dirty="0" err="1">
                <a:effectLst/>
              </a:rPr>
              <a:t>welcomeMessage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with a value of a particular type (such as the number </a:t>
            </a:r>
            <a:r>
              <a:rPr lang="en-US" dirty="0">
                <a:effectLst/>
              </a:rPr>
              <a:t>10</a:t>
            </a:r>
            <a:r>
              <a:rPr lang="en-US" dirty="0"/>
              <a:t> or the string </a:t>
            </a:r>
            <a:r>
              <a:rPr lang="en-US" dirty="0">
                <a:effectLst/>
              </a:rPr>
              <a:t>"Hello"</a:t>
            </a:r>
            <a:r>
              <a:rPr lang="en-US" dirty="0"/>
              <a:t>). </a:t>
            </a:r>
          </a:p>
          <a:p>
            <a:r>
              <a:rPr lang="en-US" dirty="0"/>
              <a:t>The value of a </a:t>
            </a:r>
            <a:r>
              <a:rPr lang="en-US" i="1" dirty="0"/>
              <a:t>constant</a:t>
            </a:r>
            <a:r>
              <a:rPr lang="en-US" dirty="0"/>
              <a:t> can’t be changed once it’s set, whereas a </a:t>
            </a:r>
            <a:r>
              <a:rPr lang="en-US" i="1" dirty="0"/>
              <a:t>variable</a:t>
            </a:r>
            <a:r>
              <a:rPr lang="en-US" dirty="0"/>
              <a:t> can be set to a different value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217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F62C-674B-BA49-986A-1F60C5A5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DF8E-9409-514B-BD21-C7D87858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a number that has a decimal point, like 3.2, you use a floating-point number</a:t>
            </a:r>
          </a:p>
          <a:p>
            <a:r>
              <a:rPr lang="en-US" dirty="0"/>
              <a:t>Swift has two basic floating-point number types: </a:t>
            </a:r>
          </a:p>
          <a:p>
            <a:pPr lvl="1"/>
            <a:r>
              <a:rPr lang="en-US" dirty="0"/>
              <a:t>Float, which is a 32-bit floating-point number</a:t>
            </a:r>
          </a:p>
          <a:p>
            <a:pPr lvl="1"/>
            <a:r>
              <a:rPr lang="en-US" dirty="0"/>
              <a:t>Double, which is a 64-bit floating-point number</a:t>
            </a:r>
          </a:p>
          <a:p>
            <a:pPr lvl="2"/>
            <a:r>
              <a:rPr lang="en-US" dirty="0"/>
              <a:t>The default inferred type for floating-point numbers in Swift is Double</a:t>
            </a:r>
          </a:p>
        </p:txBody>
      </p:sp>
    </p:spTree>
    <p:extLst>
      <p:ext uri="{BB962C8B-B14F-4D97-AF65-F5344CB8AC3E}">
        <p14:creationId xmlns:p14="http://schemas.microsoft.com/office/powerpoint/2010/main" val="2098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5BF-1ECD-484D-8F84-DBDAD58F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floating-point </a:t>
            </a:r>
            <a:r>
              <a:rPr lang="en-US"/>
              <a:t>number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80EB-202C-D442-BD1D-90C2386F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let d1 = 1.1                   // Implicitly Double </a:t>
            </a:r>
          </a:p>
          <a:p>
            <a:pPr marL="0" indent="0">
              <a:buNone/>
            </a:pPr>
            <a:r>
              <a:rPr lang="en-US" sz="4000" dirty="0"/>
              <a:t>let d2: Double = 1.1 </a:t>
            </a:r>
          </a:p>
          <a:p>
            <a:pPr marL="0" indent="0">
              <a:buNone/>
            </a:pPr>
            <a:r>
              <a:rPr lang="en-US" sz="4000" dirty="0"/>
              <a:t>let f1: Float = 100.3</a:t>
            </a:r>
          </a:p>
        </p:txBody>
      </p:sp>
    </p:spTree>
    <p:extLst>
      <p:ext uri="{BB962C8B-B14F-4D97-AF65-F5344CB8AC3E}">
        <p14:creationId xmlns:p14="http://schemas.microsoft.com/office/powerpoint/2010/main" val="99509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5BF-1ECD-484D-8F84-DBDAD58F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floating-point number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80EB-202C-D442-BD1D-90C2386F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var </a:t>
            </a:r>
            <a:r>
              <a:rPr lang="en-US" sz="4800" dirty="0" err="1"/>
              <a:t>gpa:Float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var </a:t>
            </a:r>
            <a:r>
              <a:rPr lang="en-US" sz="4800" dirty="0" err="1"/>
              <a:t>salary:Double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510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08F7-0346-704D-AB15-41436E23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18545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Constants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8696-805F-5A4E-8CE8-5E66FEBE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3" y="942047"/>
            <a:ext cx="11973674" cy="1040865"/>
          </a:xfrm>
        </p:spPr>
        <p:txBody>
          <a:bodyPr/>
          <a:lstStyle/>
          <a:p>
            <a:r>
              <a:rPr lang="en-US" dirty="0"/>
              <a:t>Constants and variables must be declared before they’re used. </a:t>
            </a:r>
          </a:p>
          <a:p>
            <a:r>
              <a:rPr lang="en-US" dirty="0"/>
              <a:t>You declare constants with the </a:t>
            </a:r>
            <a:r>
              <a:rPr lang="en-US" b="1" dirty="0">
                <a:solidFill>
                  <a:srgbClr val="FF0000"/>
                </a:solidFill>
                <a:effectLst/>
              </a:rPr>
              <a:t>let</a:t>
            </a:r>
            <a:r>
              <a:rPr lang="en-US" dirty="0"/>
              <a:t> keyword and variables with the </a:t>
            </a:r>
            <a:r>
              <a:rPr lang="en-US" b="1" dirty="0">
                <a:solidFill>
                  <a:srgbClr val="FF0000"/>
                </a:solidFill>
                <a:effectLst/>
              </a:rPr>
              <a:t>var</a:t>
            </a:r>
            <a:r>
              <a:rPr lang="en-US" dirty="0"/>
              <a:t> keyword.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A699D-B0C3-9B4D-9F2A-B2A8CCD8E0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2419697"/>
            <a:ext cx="9524999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08F7-0346-704D-AB15-41436E23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2" y="118545"/>
            <a:ext cx="11973674" cy="1239200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declare multiple constants or multiple variables on a single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DB4AB-6332-C74F-836F-19A0B3BE7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282" y="1567352"/>
            <a:ext cx="9832136" cy="42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15A4-EF77-0C4C-B7F5-11589955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43752-B3F9-364F-9EED-914B063DD9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9035" y="1464569"/>
            <a:ext cx="8943109" cy="47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CD25-8337-3A4A-85E9-DCF8DCED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115743"/>
            <a:ext cx="10515600" cy="1325563"/>
          </a:xfrm>
        </p:spPr>
        <p:txBody>
          <a:bodyPr/>
          <a:lstStyle/>
          <a:p>
            <a:r>
              <a:rPr lang="en-US" dirty="0"/>
              <a:t>Naming Constants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6C7F-EA6F-5E4D-84B0-54D32C13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62"/>
            <a:ext cx="10515600" cy="3231284"/>
          </a:xfrm>
        </p:spPr>
        <p:txBody>
          <a:bodyPr/>
          <a:lstStyle/>
          <a:p>
            <a:r>
              <a:rPr lang="en-US" dirty="0"/>
              <a:t>Constant and variable names can contain almost any character, including Unicode characters</a:t>
            </a:r>
          </a:p>
          <a:p>
            <a:r>
              <a:rPr lang="en-US" dirty="0"/>
              <a:t>Constant and variable names can’t contain whitespace characters, mathematical symbols, arrows, private-use Unicode scalar values, or line- and box-drawing characters. </a:t>
            </a:r>
          </a:p>
          <a:p>
            <a:r>
              <a:rPr lang="en-US" dirty="0"/>
              <a:t>Nor can they begin with a number, although numbers may be included elsewhere within the name</a:t>
            </a:r>
          </a:p>
        </p:txBody>
      </p:sp>
    </p:spTree>
    <p:extLst>
      <p:ext uri="{BB962C8B-B14F-4D97-AF65-F5344CB8AC3E}">
        <p14:creationId xmlns:p14="http://schemas.microsoft.com/office/powerpoint/2010/main" val="3644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469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SWIFT LANGUAGE</vt:lpstr>
      <vt:lpstr>Constants and Variables</vt:lpstr>
      <vt:lpstr>Floating-Point Numbers</vt:lpstr>
      <vt:lpstr>Declaring floating-point number constants</vt:lpstr>
      <vt:lpstr>Declaring floating-point number types</vt:lpstr>
      <vt:lpstr>Declaring Constants and Variables</vt:lpstr>
      <vt:lpstr>Declaring declare multiple constants or multiple variables on a single line</vt:lpstr>
      <vt:lpstr>Type Annotations</vt:lpstr>
      <vt:lpstr>Naming Constants and Variables</vt:lpstr>
      <vt:lpstr>Naming Constants and Variables</vt:lpstr>
      <vt:lpstr>Comments</vt:lpstr>
      <vt:lpstr>Numeric Literals</vt:lpstr>
      <vt:lpstr>Floating-point literals</vt:lpstr>
      <vt:lpstr>Floating-point literals</vt:lpstr>
      <vt:lpstr>Booleans</vt:lpstr>
      <vt:lpstr>Booleans</vt:lpstr>
      <vt:lpstr>Booleans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Microsoft Office User</dc:creator>
  <cp:lastModifiedBy>Microsoft Office User</cp:lastModifiedBy>
  <cp:revision>12</cp:revision>
  <dcterms:created xsi:type="dcterms:W3CDTF">2020-05-27T19:18:18Z</dcterms:created>
  <dcterms:modified xsi:type="dcterms:W3CDTF">2020-08-29T13:33:25Z</dcterms:modified>
</cp:coreProperties>
</file>