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8E3D-2D6D-4A6A-B9CA-1199A2A2B38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6674-0E75-4405-8B8E-1F979591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2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8E3D-2D6D-4A6A-B9CA-1199A2A2B38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6674-0E75-4405-8B8E-1F979591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8E3D-2D6D-4A6A-B9CA-1199A2A2B38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6674-0E75-4405-8B8E-1F979591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6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8E3D-2D6D-4A6A-B9CA-1199A2A2B38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6674-0E75-4405-8B8E-1F979591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1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8E3D-2D6D-4A6A-B9CA-1199A2A2B38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6674-0E75-4405-8B8E-1F979591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0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8E3D-2D6D-4A6A-B9CA-1199A2A2B38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6674-0E75-4405-8B8E-1F979591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8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8E3D-2D6D-4A6A-B9CA-1199A2A2B38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6674-0E75-4405-8B8E-1F979591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8E3D-2D6D-4A6A-B9CA-1199A2A2B38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6674-0E75-4405-8B8E-1F979591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4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8E3D-2D6D-4A6A-B9CA-1199A2A2B38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6674-0E75-4405-8B8E-1F979591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0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8E3D-2D6D-4A6A-B9CA-1199A2A2B38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6674-0E75-4405-8B8E-1F979591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7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8E3D-2D6D-4A6A-B9CA-1199A2A2B38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6674-0E75-4405-8B8E-1F979591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3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58E3D-2D6D-4A6A-B9CA-1199A2A2B38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96674-0E75-4405-8B8E-1F979591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4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Swift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8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>
                <a:solidFill>
                  <a:schemeClr val="accent1">
                    <a:lumMod val="50000"/>
                  </a:schemeClr>
                </a:solidFill>
              </a:rPr>
              <a:t>Topics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3600" dirty="0" smtClean="0"/>
              <a:t>Introduction to Repetition Structures</a:t>
            </a:r>
          </a:p>
          <a:p>
            <a:pPr>
              <a:buFontTx/>
              <a:buChar char="•"/>
            </a:pPr>
            <a:r>
              <a:rPr lang="en-US" altLang="en-US" sz="3600" dirty="0" smtClean="0"/>
              <a:t>The </a:t>
            </a:r>
            <a:r>
              <a:rPr lang="en-US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3600" dirty="0" smtClean="0"/>
              <a:t> Loop: a Condition-Controlled Loop</a:t>
            </a:r>
          </a:p>
          <a:p>
            <a:pPr>
              <a:buFontTx/>
              <a:buChar char="•"/>
            </a:pPr>
            <a:r>
              <a:rPr lang="en-US" altLang="en-US" sz="3600" dirty="0" smtClean="0"/>
              <a:t>The </a:t>
            </a:r>
            <a:r>
              <a:rPr lang="en-US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3600" dirty="0" smtClean="0"/>
              <a:t> Loop: a Count-Controlled Loop</a:t>
            </a:r>
          </a:p>
          <a:p>
            <a:pPr>
              <a:buFontTx/>
              <a:buChar char="•"/>
            </a:pPr>
            <a:r>
              <a:rPr lang="en-US" altLang="en-US" sz="3600" dirty="0" smtClean="0"/>
              <a:t>Calculating a Running Total</a:t>
            </a:r>
          </a:p>
          <a:p>
            <a:pPr>
              <a:buFontTx/>
              <a:buChar char="•"/>
            </a:pPr>
            <a:r>
              <a:rPr lang="en-US" altLang="en-US" sz="3600" dirty="0" smtClean="0"/>
              <a:t>Sentinels</a:t>
            </a:r>
          </a:p>
          <a:p>
            <a:pPr>
              <a:buFontTx/>
              <a:buChar char="•"/>
            </a:pPr>
            <a:r>
              <a:rPr lang="en-US" altLang="en-US" sz="3600" dirty="0" smtClean="0"/>
              <a:t>Input Validation Loops</a:t>
            </a:r>
          </a:p>
          <a:p>
            <a:pPr>
              <a:buFontTx/>
              <a:buChar char="•"/>
            </a:pPr>
            <a:r>
              <a:rPr lang="en-US" altLang="en-US" sz="3600" dirty="0" smtClean="0"/>
              <a:t>Nested Loops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5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en-US" sz="3200" dirty="0" smtClean="0"/>
              <a:t>Often have to write code that performs the same task multiple times</a:t>
            </a:r>
          </a:p>
          <a:p>
            <a:pPr lvl="1"/>
            <a:r>
              <a:rPr lang="en-US" altLang="en-US" sz="2800" dirty="0" smtClean="0"/>
              <a:t>Disadvantages to duplicating code</a:t>
            </a:r>
          </a:p>
          <a:p>
            <a:pPr lvl="2">
              <a:buFontTx/>
              <a:buChar char="•"/>
            </a:pPr>
            <a:r>
              <a:rPr lang="en-US" altLang="en-US" sz="2400" dirty="0" smtClean="0"/>
              <a:t>Makes program large</a:t>
            </a:r>
          </a:p>
          <a:p>
            <a:pPr lvl="2">
              <a:buFontTx/>
              <a:buChar char="•"/>
            </a:pPr>
            <a:r>
              <a:rPr lang="en-US" altLang="en-US" sz="2400" dirty="0" smtClean="0"/>
              <a:t>Time consuming</a:t>
            </a:r>
          </a:p>
          <a:p>
            <a:pPr lvl="2">
              <a:buFontTx/>
              <a:buChar char="•"/>
            </a:pPr>
            <a:r>
              <a:rPr lang="en-US" altLang="en-US" sz="2400" dirty="0" smtClean="0"/>
              <a:t>May need to be corrected in many places</a:t>
            </a:r>
          </a:p>
          <a:p>
            <a:pPr>
              <a:buFontTx/>
              <a:buChar char="•"/>
            </a:pPr>
            <a:r>
              <a:rPr lang="en-US" altLang="en-US" sz="3200" u="sng" dirty="0" smtClean="0"/>
              <a:t>Repetition structure</a:t>
            </a:r>
            <a:r>
              <a:rPr lang="en-US" altLang="en-US" sz="3200" dirty="0" smtClean="0"/>
              <a:t>: makes computer repeat included code as necessary</a:t>
            </a:r>
          </a:p>
          <a:p>
            <a:pPr lvl="1"/>
            <a:r>
              <a:rPr lang="en-US" altLang="en-US" sz="2800" dirty="0" smtClean="0"/>
              <a:t>Includes condition-controlled loops and count-controlled loops</a:t>
            </a:r>
          </a:p>
          <a:p>
            <a:endParaRPr lang="en-US" sz="3200" dirty="0"/>
          </a:p>
        </p:txBody>
      </p:sp>
      <p:sp>
        <p:nvSpPr>
          <p:cNvPr id="4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altLang="en-US" sz="6000" b="1" dirty="0" smtClean="0">
                <a:solidFill>
                  <a:schemeClr val="accent1">
                    <a:lumMod val="50000"/>
                  </a:schemeClr>
                </a:solidFill>
              </a:rPr>
              <a:t>Introduction to Repetition Structures</a:t>
            </a:r>
            <a:endParaRPr lang="he-IL" altLang="en-US" sz="60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81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altLang="en-US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b="1" dirty="0" smtClean="0">
                <a:solidFill>
                  <a:schemeClr val="accent1">
                    <a:lumMod val="50000"/>
                  </a:schemeClr>
                </a:solidFill>
              </a:rPr>
              <a:t> Loop: a Condition-Controlled Loop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u="sng" dirty="0" smtClean="0"/>
              <a:t> loop</a:t>
            </a:r>
            <a:r>
              <a:rPr lang="en-US" altLang="en-US" dirty="0" smtClean="0"/>
              <a:t>: while condition is true, do something</a:t>
            </a:r>
          </a:p>
          <a:p>
            <a:pPr lvl="1"/>
            <a:r>
              <a:rPr lang="en-US" altLang="en-US" dirty="0" smtClean="0"/>
              <a:t>Two parts: </a:t>
            </a:r>
          </a:p>
          <a:p>
            <a:pPr lvl="2">
              <a:buFontTx/>
              <a:buChar char="•"/>
            </a:pPr>
            <a:r>
              <a:rPr lang="en-US" altLang="en-US" dirty="0" smtClean="0"/>
              <a:t>Condition tested for true or false value</a:t>
            </a:r>
          </a:p>
          <a:p>
            <a:pPr lvl="2">
              <a:buFontTx/>
              <a:buChar char="•"/>
            </a:pPr>
            <a:r>
              <a:rPr lang="en-US" altLang="en-US" dirty="0" smtClean="0"/>
              <a:t>Statements repeated as long as condition is true</a:t>
            </a:r>
          </a:p>
          <a:p>
            <a:pPr lvl="1"/>
            <a:r>
              <a:rPr lang="en-US" altLang="en-US" dirty="0" smtClean="0"/>
              <a:t>In flow chart, line goes back to previous part</a:t>
            </a:r>
          </a:p>
          <a:p>
            <a:pPr lvl="1"/>
            <a:r>
              <a:rPr lang="en-US" altLang="en-US" dirty="0" smtClean="0"/>
              <a:t>General format: </a:t>
            </a:r>
          </a:p>
          <a:p>
            <a:pPr lvl="2">
              <a:buNone/>
            </a:pPr>
            <a:r>
              <a:rPr lang="en-US" altLang="en-US" dirty="0" smtClean="0"/>
              <a:t>	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alt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condition){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  <a:p>
            <a:pPr lvl="2">
              <a:buNone/>
            </a:pPr>
            <a:r>
              <a:rPr lang="en-US" alt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altLang="en-US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b="1" dirty="0" smtClean="0">
                <a:solidFill>
                  <a:schemeClr val="accent1">
                    <a:lumMod val="50000"/>
                  </a:schemeClr>
                </a:solidFill>
              </a:rPr>
              <a:t> Loop: a Condition-Controlled Loop (cont’d.)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1738" y="1995488"/>
            <a:ext cx="7820025" cy="3735387"/>
          </a:xfrm>
        </p:spPr>
      </p:pic>
    </p:spTree>
    <p:extLst>
      <p:ext uri="{BB962C8B-B14F-4D97-AF65-F5344CB8AC3E}">
        <p14:creationId xmlns:p14="http://schemas.microsoft.com/office/powerpoint/2010/main" val="100559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altLang="en-US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b="1" dirty="0" smtClean="0">
                <a:solidFill>
                  <a:schemeClr val="accent1">
                    <a:lumMod val="50000"/>
                  </a:schemeClr>
                </a:solidFill>
              </a:rPr>
              <a:t> Loop: a Condition-Controlled Loop (cont’d.)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•"/>
            </a:pPr>
            <a:r>
              <a:rPr lang="en-US" altLang="en-US" sz="4000" dirty="0" smtClean="0">
                <a:cs typeface="Courier New" panose="02070309020205020404" pitchFamily="49" charset="0"/>
              </a:rPr>
              <a:t>In order for a loop to stop executing, something has to happen inside the loop to make the condition false</a:t>
            </a:r>
          </a:p>
          <a:p>
            <a:pPr>
              <a:buFontTx/>
              <a:buChar char="•"/>
            </a:pPr>
            <a:r>
              <a:rPr lang="en-US" altLang="en-US" sz="4000" u="sng" dirty="0" smtClean="0">
                <a:cs typeface="Courier New" panose="02070309020205020404" pitchFamily="49" charset="0"/>
              </a:rPr>
              <a:t>Iteration</a:t>
            </a:r>
            <a:r>
              <a:rPr lang="en-US" altLang="en-US" sz="4000" dirty="0" smtClean="0">
                <a:cs typeface="Courier New" panose="02070309020205020404" pitchFamily="49" charset="0"/>
              </a:rPr>
              <a:t>: one execution of the body of a loop</a:t>
            </a:r>
          </a:p>
          <a:p>
            <a:pPr>
              <a:buFontTx/>
              <a:buChar char="•"/>
            </a:pPr>
            <a:r>
              <a:rPr lang="en-US" alt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4000" dirty="0" smtClean="0">
                <a:cs typeface="Courier New" panose="02070309020205020404" pitchFamily="49" charset="0"/>
              </a:rPr>
              <a:t> loop is known as a </a:t>
            </a:r>
            <a:r>
              <a:rPr lang="en-US" altLang="en-US" sz="4000" i="1" dirty="0" smtClean="0">
                <a:cs typeface="Courier New" panose="02070309020205020404" pitchFamily="49" charset="0"/>
              </a:rPr>
              <a:t>pretest</a:t>
            </a:r>
            <a:r>
              <a:rPr lang="en-US" altLang="en-US" sz="4000" dirty="0" smtClean="0">
                <a:cs typeface="Courier New" panose="02070309020205020404" pitchFamily="49" charset="0"/>
              </a:rPr>
              <a:t> loop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3600" dirty="0" smtClean="0">
                <a:cs typeface="Courier New" panose="02070309020205020404" pitchFamily="49" charset="0"/>
              </a:rPr>
              <a:t>Tests condition before performing an iteration</a:t>
            </a:r>
          </a:p>
          <a:p>
            <a:pPr lvl="2">
              <a:buFontTx/>
              <a:buChar char="•"/>
            </a:pPr>
            <a:r>
              <a:rPr lang="en-US" altLang="en-US" sz="3200" dirty="0" smtClean="0">
                <a:cs typeface="Courier New" panose="02070309020205020404" pitchFamily="49" charset="0"/>
              </a:rPr>
              <a:t>Will never execute if condition is false to start with</a:t>
            </a:r>
          </a:p>
          <a:p>
            <a:pPr lvl="2">
              <a:buFontTx/>
              <a:buChar char="•"/>
            </a:pPr>
            <a:r>
              <a:rPr lang="en-US" altLang="en-US" sz="3200" dirty="0" smtClean="0">
                <a:cs typeface="Courier New" panose="02070309020205020404" pitchFamily="49" charset="0"/>
              </a:rPr>
              <a:t>Requires performing some steps prior to the loop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98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64" y="344489"/>
            <a:ext cx="5248275" cy="616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30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Infinite Loops</a:t>
            </a:r>
            <a:endParaRPr lang="he-IL" altLang="en-US" b="1" dirty="0" smtClean="0"/>
          </a:p>
        </p:txBody>
      </p:sp>
      <p:sp>
        <p:nvSpPr>
          <p:cNvPr id="1024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354563" y="1825625"/>
            <a:ext cx="11476653" cy="4351338"/>
          </a:xfrm>
        </p:spPr>
        <p:txBody>
          <a:bodyPr>
            <a:normAutofit/>
          </a:bodyPr>
          <a:lstStyle/>
          <a:p>
            <a:pPr eaLnBrk="1" hangingPunct="1">
              <a:buFontTx/>
              <a:buChar char="•"/>
            </a:pPr>
            <a:r>
              <a:rPr lang="en-US" altLang="en-US" sz="3200" dirty="0" smtClean="0"/>
              <a:t>Loops must contain within themselves a way to terminate</a:t>
            </a:r>
          </a:p>
          <a:p>
            <a:pPr lvl="1" eaLnBrk="1" hangingPunct="1"/>
            <a:r>
              <a:rPr lang="en-US" altLang="en-US" sz="2800" dirty="0" smtClean="0"/>
              <a:t>Something inside a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800" dirty="0" smtClean="0"/>
              <a:t> loop must eventually make the condition false</a:t>
            </a:r>
          </a:p>
          <a:p>
            <a:pPr eaLnBrk="1" hangingPunct="1">
              <a:buFontTx/>
              <a:buChar char="•"/>
            </a:pPr>
            <a:endParaRPr lang="en-US" altLang="en-US" sz="3200" u="sng" dirty="0" smtClean="0"/>
          </a:p>
          <a:p>
            <a:pPr eaLnBrk="1" hangingPunct="1">
              <a:buFontTx/>
              <a:buChar char="•"/>
            </a:pPr>
            <a:r>
              <a:rPr lang="en-US" altLang="en-US" sz="3200" u="sng" dirty="0" smtClean="0"/>
              <a:t>Infinite </a:t>
            </a:r>
            <a:r>
              <a:rPr lang="en-US" altLang="en-US" sz="3200" u="sng" dirty="0" smtClean="0"/>
              <a:t>loop</a:t>
            </a:r>
            <a:r>
              <a:rPr lang="en-US" altLang="en-US" sz="3200" dirty="0" smtClean="0"/>
              <a:t>: loop that does not have a way of stopping</a:t>
            </a:r>
          </a:p>
          <a:p>
            <a:pPr lvl="1" eaLnBrk="1" hangingPunct="1"/>
            <a:r>
              <a:rPr lang="en-US" altLang="en-US" sz="2800" dirty="0" smtClean="0"/>
              <a:t>Repeats until program is interrupted</a:t>
            </a:r>
          </a:p>
          <a:p>
            <a:pPr lvl="1" eaLnBrk="1" hangingPunct="1"/>
            <a:r>
              <a:rPr lang="en-US" altLang="en-US" sz="2800" dirty="0" smtClean="0"/>
              <a:t>Occurs when programmer forgets to include stopping code in the loop</a:t>
            </a:r>
          </a:p>
        </p:txBody>
      </p:sp>
    </p:spTree>
    <p:extLst>
      <p:ext uri="{BB962C8B-B14F-4D97-AF65-F5344CB8AC3E}">
        <p14:creationId xmlns:p14="http://schemas.microsoft.com/office/powerpoint/2010/main" val="403342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262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Times New Roman</vt:lpstr>
      <vt:lpstr>Office Theme</vt:lpstr>
      <vt:lpstr>Swift language</vt:lpstr>
      <vt:lpstr>Topics</vt:lpstr>
      <vt:lpstr>Introduction to Repetition Structures</vt:lpstr>
      <vt:lpstr>The while Loop: a Condition-Controlled Loop</vt:lpstr>
      <vt:lpstr>The while Loop: a Condition-Controlled Loop (cont’d.)</vt:lpstr>
      <vt:lpstr>The while Loop: a Condition-Controlled Loop (cont’d.)</vt:lpstr>
      <vt:lpstr>PowerPoint Presentation</vt:lpstr>
      <vt:lpstr>Infinite Loops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language</dc:title>
  <dc:creator>Javad.AmeriSianaki</dc:creator>
  <cp:lastModifiedBy>Javad.AmeriSianaki</cp:lastModifiedBy>
  <cp:revision>2</cp:revision>
  <dcterms:created xsi:type="dcterms:W3CDTF">2019-10-07T22:18:05Z</dcterms:created>
  <dcterms:modified xsi:type="dcterms:W3CDTF">2019-10-07T22:31:16Z</dcterms:modified>
</cp:coreProperties>
</file>