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89" r:id="rId3"/>
    <p:sldId id="304" r:id="rId4"/>
    <p:sldId id="299" r:id="rId5"/>
    <p:sldId id="300" r:id="rId6"/>
    <p:sldId id="291" r:id="rId7"/>
    <p:sldId id="290" r:id="rId8"/>
    <p:sldId id="296" r:id="rId9"/>
    <p:sldId id="294" r:id="rId10"/>
    <p:sldId id="313" r:id="rId11"/>
    <p:sldId id="259" r:id="rId12"/>
    <p:sldId id="312" r:id="rId13"/>
    <p:sldId id="264" r:id="rId14"/>
    <p:sldId id="265" r:id="rId15"/>
    <p:sldId id="266" r:id="rId16"/>
    <p:sldId id="257" r:id="rId17"/>
    <p:sldId id="305" r:id="rId18"/>
    <p:sldId id="306" r:id="rId19"/>
    <p:sldId id="307" r:id="rId20"/>
    <p:sldId id="308" r:id="rId21"/>
    <p:sldId id="309" r:id="rId22"/>
    <p:sldId id="310" r:id="rId23"/>
    <p:sldId id="31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BEAA57-ED7E-814C-BC04-9C0ABB1AAAF4}">
          <p14:sldIdLst>
            <p14:sldId id="256"/>
            <p14:sldId id="289"/>
            <p14:sldId id="304"/>
            <p14:sldId id="299"/>
            <p14:sldId id="300"/>
            <p14:sldId id="291"/>
            <p14:sldId id="290"/>
            <p14:sldId id="296"/>
            <p14:sldId id="294"/>
            <p14:sldId id="313"/>
            <p14:sldId id="259"/>
            <p14:sldId id="312"/>
            <p14:sldId id="264"/>
            <p14:sldId id="265"/>
            <p14:sldId id="266"/>
            <p14:sldId id="257"/>
            <p14:sldId id="305"/>
            <p14:sldId id="306"/>
            <p14:sldId id="307"/>
            <p14:sldId id="308"/>
            <p14:sldId id="309"/>
            <p14:sldId id="310"/>
            <p14:sldId id="311"/>
          </p14:sldIdLst>
        </p14:section>
        <p14:section name="Untitled Section" id="{EE82CAF3-EB2C-7D4E-BC71-4D0DD1F4545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78"/>
    <p:restoredTop sz="94674"/>
  </p:normalViewPr>
  <p:slideViewPr>
    <p:cSldViewPr snapToGrid="0" snapToObjects="1">
      <p:cViewPr varScale="1">
        <p:scale>
          <a:sx n="97" d="100"/>
          <a:sy n="97" d="100"/>
        </p:scale>
        <p:origin x="208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27B483A-A322-0349-9DE0-15D6D283EFD2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E28C7BA-FD83-5941-9101-36DAEE33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88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483A-A322-0349-9DE0-15D6D283EFD2}" type="datetimeFigureOut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7BA-FD83-5941-9101-36DAEE33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8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483A-A322-0349-9DE0-15D6D283EFD2}" type="datetimeFigureOut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7BA-FD83-5941-9101-36DAEE33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19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483A-A322-0349-9DE0-15D6D283EFD2}" type="datetimeFigureOut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7BA-FD83-5941-9101-36DAEE33604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3221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483A-A322-0349-9DE0-15D6D283EFD2}" type="datetimeFigureOut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7BA-FD83-5941-9101-36DAEE33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00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483A-A322-0349-9DE0-15D6D283EFD2}" type="datetimeFigureOut">
              <a:rPr lang="en-US" smtClean="0"/>
              <a:t>11/3/20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7BA-FD83-5941-9101-36DAEE33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37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483A-A322-0349-9DE0-15D6D283EFD2}" type="datetimeFigureOut">
              <a:rPr lang="en-US" smtClean="0"/>
              <a:t>11/3/20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7BA-FD83-5941-9101-36DAEE33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05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483A-A322-0349-9DE0-15D6D283EFD2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7BA-FD83-5941-9101-36DAEE33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60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483A-A322-0349-9DE0-15D6D283EFD2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7BA-FD83-5941-9101-36DAEE33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0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483A-A322-0349-9DE0-15D6D283EFD2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7BA-FD83-5941-9101-36DAEE33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5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483A-A322-0349-9DE0-15D6D283EFD2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7BA-FD83-5941-9101-36DAEE33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8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483A-A322-0349-9DE0-15D6D283EFD2}" type="datetimeFigureOut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7BA-FD83-5941-9101-36DAEE33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7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483A-A322-0349-9DE0-15D6D283EFD2}" type="datetimeFigureOut">
              <a:rPr lang="en-US" smtClean="0"/>
              <a:t>11/3/20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7BA-FD83-5941-9101-36DAEE33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5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483A-A322-0349-9DE0-15D6D283EFD2}" type="datetimeFigureOut">
              <a:rPr lang="en-US" smtClean="0"/>
              <a:t>11/3/20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7BA-FD83-5941-9101-36DAEE33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57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483A-A322-0349-9DE0-15D6D283EFD2}" type="datetimeFigureOut">
              <a:rPr lang="en-US" smtClean="0"/>
              <a:t>11/3/20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7BA-FD83-5941-9101-36DAEE33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9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483A-A322-0349-9DE0-15D6D283EFD2}" type="datetimeFigureOut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7BA-FD83-5941-9101-36DAEE33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41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483A-A322-0349-9DE0-15D6D283EFD2}" type="datetimeFigureOut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7BA-FD83-5941-9101-36DAEE33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6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B483A-A322-0349-9DE0-15D6D283EFD2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8C7BA-FD83-5941-9101-36DAEE33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009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C304-260A-5242-84A3-A4846A785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Swift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E255F-73A7-D64B-A4B0-0D134CA26A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250713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E4284-935A-D044-B333-519DF2CA9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217" y="115533"/>
            <a:ext cx="10515600" cy="808596"/>
          </a:xfrm>
        </p:spPr>
        <p:txBody>
          <a:bodyPr/>
          <a:lstStyle/>
          <a:p>
            <a:r>
              <a:rPr lang="en-US" dirty="0"/>
              <a:t>Sample function and function 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35C9ED-5458-9442-B03F-1F57D2256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952500"/>
            <a:ext cx="73914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47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E4284-935A-D044-B333-519DF2CA9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217" y="115533"/>
            <a:ext cx="10515600" cy="808596"/>
          </a:xfrm>
        </p:spPr>
        <p:txBody>
          <a:bodyPr/>
          <a:lstStyle/>
          <a:p>
            <a:r>
              <a:rPr lang="en-US" dirty="0"/>
              <a:t>Sample function and function call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67B98B-0F3E-304C-A58B-113415F03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0" y="924128"/>
            <a:ext cx="6731000" cy="593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57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E4284-935A-D044-B333-519DF2CA9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217" y="115533"/>
            <a:ext cx="10515600" cy="808596"/>
          </a:xfrm>
        </p:spPr>
        <p:txBody>
          <a:bodyPr/>
          <a:lstStyle/>
          <a:p>
            <a:r>
              <a:rPr lang="en-US" dirty="0"/>
              <a:t>Function?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C13FDE-7565-AD48-95A9-75EE8BECA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1012" y="1686007"/>
            <a:ext cx="5159949" cy="3485986"/>
          </a:xfrm>
        </p:spPr>
      </p:pic>
    </p:spTree>
    <p:extLst>
      <p:ext uri="{BB962C8B-B14F-4D97-AF65-F5344CB8AC3E}">
        <p14:creationId xmlns:p14="http://schemas.microsoft.com/office/powerpoint/2010/main" val="1007511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F8CCD-0D60-7049-92A3-C817A885C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140240"/>
            <a:ext cx="9905998" cy="1278376"/>
          </a:xfrm>
        </p:spPr>
        <p:txBody>
          <a:bodyPr/>
          <a:lstStyle/>
          <a:p>
            <a:r>
              <a:rPr lang="en-US" dirty="0"/>
              <a:t>Parameter?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53B8D9-157F-514D-B26C-70FDF43B6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042" y="1499596"/>
            <a:ext cx="4940030" cy="535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30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37905-C621-0C48-AF90-4D7F0C5D2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2408"/>
            <a:ext cx="9905998" cy="786724"/>
          </a:xfrm>
        </p:spPr>
        <p:txBody>
          <a:bodyPr/>
          <a:lstStyle/>
          <a:p>
            <a:r>
              <a:rPr lang="en-US" dirty="0"/>
              <a:t>Argument?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AB392-56F2-8249-9CA9-251A7485E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466" y="1414969"/>
            <a:ext cx="5468971" cy="52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69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4085-85D9-4C4E-B64A-F2DF1558C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8596"/>
            <a:ext cx="9905998" cy="655805"/>
          </a:xfrm>
        </p:spPr>
        <p:txBody>
          <a:bodyPr/>
          <a:lstStyle/>
          <a:p>
            <a:r>
              <a:rPr lang="en-US" dirty="0"/>
              <a:t>Return?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91EFFA-1BC6-3540-96AE-8F6A197A3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299" y="1677480"/>
            <a:ext cx="5601401" cy="445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14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E4284-935A-D044-B333-519DF2CA9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030" y="137799"/>
            <a:ext cx="10515600" cy="789141"/>
          </a:xfrm>
        </p:spPr>
        <p:txBody>
          <a:bodyPr/>
          <a:lstStyle/>
          <a:p>
            <a:r>
              <a:rPr lang="en-US" dirty="0"/>
              <a:t>Call a Function?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B06060-8E87-054E-A224-D3A504866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453" y="1026217"/>
            <a:ext cx="3924300" cy="4178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916710-0A0F-6246-99B1-EF670F860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453" y="5204517"/>
            <a:ext cx="39243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78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E4284-935A-D044-B333-519DF2CA9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030" y="137799"/>
            <a:ext cx="10515600" cy="789141"/>
          </a:xfrm>
        </p:spPr>
        <p:txBody>
          <a:bodyPr/>
          <a:lstStyle/>
          <a:p>
            <a:r>
              <a:rPr lang="en-US" dirty="0"/>
              <a:t>Call functions from main function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4B2627-59F7-5547-A9C0-3664C2A83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0" y="1250950"/>
            <a:ext cx="3581400" cy="4356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7A0EB6-95FA-2647-816E-7C031939E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7793" y="2806700"/>
            <a:ext cx="16891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08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E4284-935A-D044-B333-519DF2CA9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030" y="137799"/>
            <a:ext cx="10515600" cy="789141"/>
          </a:xfrm>
        </p:spPr>
        <p:txBody>
          <a:bodyPr/>
          <a:lstStyle/>
          <a:p>
            <a:r>
              <a:rPr lang="en-US" dirty="0"/>
              <a:t>Call functions from main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3BB5A1-E1B1-FA4E-9ADA-75E28A8B2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900" y="926940"/>
            <a:ext cx="3378200" cy="56008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AE8FA8-4E81-4648-B9D7-39D264F11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886" y="2578100"/>
            <a:ext cx="16764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90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E4284-935A-D044-B333-519DF2CA9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030" y="137799"/>
            <a:ext cx="10515600" cy="78914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a Function call another function?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CDD367-1D60-5144-9074-AAC35EF15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0" y="926940"/>
            <a:ext cx="3302000" cy="57215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31FE6D-62D3-3942-A033-1BE001725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615" y="2381250"/>
            <a:ext cx="15367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19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84B08D7C-F116-0643-90CA-65E0D5BD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104490"/>
            <a:ext cx="9905999" cy="962309"/>
          </a:xfrm>
        </p:spPr>
        <p:txBody>
          <a:bodyPr/>
          <a:lstStyle/>
          <a:p>
            <a:r>
              <a:rPr lang="en-US" altLang="en-US" dirty="0"/>
              <a:t>Introduction to Functions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D0972026-0085-9548-9E7F-9F946DA1C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066799"/>
            <a:ext cx="9905999" cy="545282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program may perform the same operation repeatedly, causing a large and confusing program due to redundancy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Program redundancy can be reduced by creating a grouping of predefined statements for repeatedly used operations, known as a </a:t>
            </a:r>
            <a:r>
              <a:rPr lang="en-US" b="1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 without redundancy, functions can prevent a main program from becoming large and confusing.</a:t>
            </a:r>
            <a:endParaRPr lang="en-US" alt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542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E4284-935A-D044-B333-519DF2CA9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030" y="137799"/>
            <a:ext cx="10515600" cy="78914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a Function call another function?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0E7D97-53B5-0E40-BB52-5EAD9FABA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740229"/>
            <a:ext cx="5486400" cy="61177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FE4CA2-AA19-4342-9D18-139DC685E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2660569"/>
            <a:ext cx="35052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29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E4284-935A-D044-B333-519DF2CA9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030" y="137799"/>
            <a:ext cx="10515600" cy="78914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a Function call another function?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8B9E10-D1BE-4447-B1AA-91F83AA90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682" y="926940"/>
            <a:ext cx="6010636" cy="59310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213BC9-8723-F145-851D-E5F932BAA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318" y="2838450"/>
            <a:ext cx="30226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742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7CEF25-041C-614E-A0CA-5BDFD8398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643" y="1349828"/>
            <a:ext cx="6694714" cy="55081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1D3E63-79C6-E04B-BED0-34742C511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357" y="3148693"/>
            <a:ext cx="2748643" cy="952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D6D6CE-93E9-6546-9FE1-4AF1182B1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108" y="0"/>
            <a:ext cx="93599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67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27F87D-A8D6-7B46-BAE4-A5E92477E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215" y="1"/>
            <a:ext cx="9321800" cy="17634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DA3A06-E45A-E847-9DAF-C9C30BA55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581" y="1868557"/>
            <a:ext cx="7718837" cy="498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72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84B08D7C-F116-0643-90CA-65E0D5BD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104490"/>
            <a:ext cx="9905999" cy="962309"/>
          </a:xfrm>
        </p:spPr>
        <p:txBody>
          <a:bodyPr/>
          <a:lstStyle/>
          <a:p>
            <a:r>
              <a:rPr lang="en-US" altLang="en-US" dirty="0"/>
              <a:t>Introduction to Functions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D0972026-0085-9548-9E7F-9F946DA1C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066799"/>
            <a:ext cx="9905999" cy="545282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25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 function is a block of code which only runs when it is called.</a:t>
            </a:r>
          </a:p>
          <a:p>
            <a:r>
              <a:rPr lang="en-US" sz="3200" dirty="0">
                <a:solidFill>
                  <a:schemeClr val="bg1"/>
                </a:solidFill>
              </a:rPr>
              <a:t>You can pass data, known as parameters, into a function</a:t>
            </a:r>
            <a:endParaRPr lang="en-US" altLang="en-US" sz="3200" u="sng" dirty="0">
              <a:solidFill>
                <a:schemeClr val="bg1"/>
              </a:solidFill>
            </a:endParaRPr>
          </a:p>
          <a:p>
            <a:pPr eaLnBrk="1" hangingPunct="1">
              <a:buFontTx/>
              <a:buChar char="•"/>
            </a:pPr>
            <a:r>
              <a:rPr lang="en-US" altLang="en-US" sz="3200" u="sng" dirty="0">
                <a:solidFill>
                  <a:schemeClr val="bg1"/>
                </a:solidFill>
              </a:rPr>
              <a:t>Function</a:t>
            </a:r>
            <a:r>
              <a:rPr lang="en-US" altLang="en-US" sz="3200" dirty="0">
                <a:solidFill>
                  <a:schemeClr val="bg1"/>
                </a:solidFill>
              </a:rPr>
              <a:t>: group of statements within  a program that perform as specific task</a:t>
            </a:r>
          </a:p>
          <a:p>
            <a:pPr lvl="1" eaLnBrk="1" hangingPunct="1"/>
            <a:r>
              <a:rPr lang="en-US" altLang="en-US" sz="2400" dirty="0">
                <a:solidFill>
                  <a:schemeClr val="bg1"/>
                </a:solidFill>
              </a:rPr>
              <a:t>Usually one task of a large program</a:t>
            </a:r>
          </a:p>
          <a:p>
            <a:pPr lvl="2" eaLnBrk="1" hangingPunct="1">
              <a:buFontTx/>
              <a:buChar char="•"/>
            </a:pPr>
            <a:r>
              <a:rPr lang="en-US" altLang="en-US" sz="2133" dirty="0">
                <a:solidFill>
                  <a:schemeClr val="bg1"/>
                </a:solidFill>
              </a:rPr>
              <a:t>Functions can be executed in order to perform overall program task</a:t>
            </a:r>
          </a:p>
          <a:p>
            <a:pPr lvl="1" eaLnBrk="1" hangingPunct="1"/>
            <a:r>
              <a:rPr lang="en-US" altLang="en-US" sz="2400" dirty="0">
                <a:solidFill>
                  <a:schemeClr val="bg1"/>
                </a:solidFill>
              </a:rPr>
              <a:t>Known as </a:t>
            </a:r>
            <a:r>
              <a:rPr lang="en-US" altLang="en-US" sz="2400" i="1" dirty="0">
                <a:solidFill>
                  <a:schemeClr val="bg1"/>
                </a:solidFill>
              </a:rPr>
              <a:t>divide and conquer</a:t>
            </a:r>
            <a:r>
              <a:rPr lang="en-US" altLang="en-US" sz="2400" dirty="0">
                <a:solidFill>
                  <a:schemeClr val="bg1"/>
                </a:solidFill>
              </a:rPr>
              <a:t> approach</a:t>
            </a:r>
          </a:p>
          <a:p>
            <a:pPr eaLnBrk="1" hangingPunct="1">
              <a:buFontTx/>
              <a:buChar char="•"/>
            </a:pPr>
            <a:r>
              <a:rPr lang="en-US" altLang="en-US" sz="3200" u="sng" dirty="0">
                <a:solidFill>
                  <a:schemeClr val="bg1"/>
                </a:solidFill>
              </a:rPr>
              <a:t>Modularized program</a:t>
            </a:r>
            <a:r>
              <a:rPr lang="en-US" altLang="en-US" sz="3200" dirty="0">
                <a:solidFill>
                  <a:schemeClr val="bg1"/>
                </a:solidFill>
              </a:rPr>
              <a:t>: program wherein each task within the program is in its own function</a:t>
            </a:r>
          </a:p>
          <a:p>
            <a:pPr>
              <a:buFontTx/>
              <a:buChar char="•"/>
            </a:pPr>
            <a:endParaRPr lang="en-US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62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280B8-4BEB-654F-91E0-BD64CA027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9" cy="928180"/>
          </a:xfrm>
        </p:spPr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A7A18-A9AD-0D4E-AB46-2DE0F4716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249" y="928180"/>
            <a:ext cx="10859144" cy="486302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function is a set of statements that take inputs, do some specific computation and produces output</a:t>
            </a:r>
          </a:p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idea is to put some commonly or repeatedly done task together and make a function, so that instead of writing the same code again and again for different inputs, we can call the function</a:t>
            </a:r>
          </a:p>
        </p:txBody>
      </p:sp>
    </p:spTree>
    <p:extLst>
      <p:ext uri="{BB962C8B-B14F-4D97-AF65-F5344CB8AC3E}">
        <p14:creationId xmlns:p14="http://schemas.microsoft.com/office/powerpoint/2010/main" val="180207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280B8-4BEB-654F-91E0-BD64CA027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9" cy="928180"/>
          </a:xfrm>
        </p:spPr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A7A18-A9AD-0D4E-AB46-2DE0F4716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928180"/>
            <a:ext cx="9905999" cy="5787752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function is a block of code which only runs when it is called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program may perform the same operation repeatedly, causing a large and confusing program due to redundancy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 redundancy can be reduced by creating a grouping of predefined statements for repeatedly used operations, known as a </a:t>
            </a:r>
            <a:r>
              <a:rPr lang="en-US" b="1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 without redundancy, methods can prevent a main program from becoming large and confusing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can pass data, known as parameters, into a function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function can return data as a result</a:t>
            </a:r>
          </a:p>
          <a:p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784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>
            <a:extLst>
              <a:ext uri="{FF2B5EF4-FFF2-40B4-BE49-F238E27FC236}">
                <a16:creationId xmlns:a16="http://schemas.microsoft.com/office/drawing/2014/main" id="{B44D6C2D-55D2-AD46-B1C3-6F34F9B83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1" y="261939"/>
            <a:ext cx="8039100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7685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7E50ED2-2709-4143-B49F-6F904052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073" y="187147"/>
            <a:ext cx="9905999" cy="879652"/>
          </a:xfrm>
        </p:spPr>
        <p:txBody>
          <a:bodyPr/>
          <a:lstStyle/>
          <a:p>
            <a:r>
              <a:rPr lang="en-US" altLang="en-US" dirty="0"/>
              <a:t>Defining and Calling a Function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E1C11-EFEA-E546-92C6-F4F53ED0A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301858"/>
            <a:ext cx="9905999" cy="2500393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en-US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 header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first line of function</a:t>
            </a:r>
          </a:p>
          <a:p>
            <a:pPr lvl="1" eaLnBrk="1" hangingPunct="1">
              <a:buFont typeface="Arial" panose="020B0604020202020204" pitchFamily="34" charset="0"/>
              <a:buChar char="–"/>
              <a:defRPr/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Includes keyword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function name, followed by parentheses and colon</a:t>
            </a:r>
          </a:p>
          <a:p>
            <a:pPr eaLnBrk="1" hangingPunct="1">
              <a:defRPr/>
            </a:pPr>
            <a:r>
              <a:rPr lang="en-US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Block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set of statements that belong together as a group</a:t>
            </a:r>
          </a:p>
          <a:p>
            <a:pPr lvl="1" eaLnBrk="1" hangingPunct="1">
              <a:buFont typeface="Arial" panose="020B0604020202020204" pitchFamily="34" charset="0"/>
              <a:buChar char="–"/>
              <a:defRPr/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Example: the statements included in a function</a:t>
            </a:r>
            <a:endParaRPr lang="he-IL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itchFamily="49" charset="0"/>
            </a:endParaRPr>
          </a:p>
          <a:p>
            <a:pPr marL="0" indent="0">
              <a:buNone/>
              <a:defRPr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480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E1259AC-57E1-B745-B11D-2EBE7356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8475"/>
            <a:ext cx="9905999" cy="838324"/>
          </a:xfrm>
        </p:spPr>
        <p:txBody>
          <a:bodyPr/>
          <a:lstStyle/>
          <a:p>
            <a:r>
              <a:rPr lang="en-US" altLang="en-US" dirty="0"/>
              <a:t>Defining and Calling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4AFFF-87CB-9D42-8096-A03AC800F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198537"/>
            <a:ext cx="9905999" cy="4592665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3733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Call a function to execute it</a:t>
            </a:r>
          </a:p>
          <a:p>
            <a:pPr lvl="1" eaLnBrk="1" hangingPunct="1">
              <a:defRPr/>
            </a:pPr>
            <a:r>
              <a:rPr lang="en-US" altLang="en-US" sz="2667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a function is called:</a:t>
            </a:r>
          </a:p>
          <a:p>
            <a:pPr lvl="2" eaLnBrk="1" hangingPunct="1">
              <a:defRPr/>
            </a:pP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Interpreter jumps to the function and executes statements in the block</a:t>
            </a:r>
          </a:p>
          <a:p>
            <a:pPr lvl="2" eaLnBrk="1" hangingPunct="1">
              <a:defRPr/>
            </a:pP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Interpreter jumps back to part of program that called the function</a:t>
            </a:r>
          </a:p>
          <a:p>
            <a:pPr lvl="3" eaLnBrk="1" hangingPunct="1">
              <a:defRPr/>
            </a:pP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Known as function return</a:t>
            </a:r>
          </a:p>
          <a:p>
            <a:pPr marL="0" indent="0">
              <a:buNone/>
              <a:defRPr/>
            </a:pPr>
            <a:endParaRPr lang="en-US" sz="3733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453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A0BF97D9-44A0-0D4A-B72F-E9D30152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91575"/>
            <a:ext cx="9905999" cy="975224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solidFill>
                  <a:schemeClr val="bg1"/>
                </a:solidFill>
              </a:rPr>
              <a:t>Void Functions and Value-Returning Functions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553A7F01-70AC-E54D-B89D-965B62337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146875"/>
            <a:ext cx="9905999" cy="56195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en-US" sz="3733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altLang="en-US" sz="3733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 function</a:t>
            </a:r>
            <a:r>
              <a:rPr lang="en-US" altLang="en-US" sz="3733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lvl="1"/>
            <a:r>
              <a:rPr lang="en-US" altLang="en-US" sz="2667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Simply executes the statements it contains and then terminates.</a:t>
            </a:r>
          </a:p>
          <a:p>
            <a:pPr>
              <a:buFontTx/>
              <a:buChar char="•"/>
            </a:pPr>
            <a:r>
              <a:rPr lang="en-US" altLang="en-US" sz="3733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altLang="en-US" sz="3733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value-returning function</a:t>
            </a:r>
            <a:r>
              <a:rPr lang="en-US" altLang="en-US" sz="3733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lvl="1"/>
            <a:r>
              <a:rPr lang="en-US" altLang="en-US" sz="2667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Executes the statements it contains, and then it returns a value back to the statement that called it.</a:t>
            </a:r>
          </a:p>
          <a:p>
            <a:pPr lvl="2">
              <a:buFontTx/>
              <a:buChar char="•"/>
            </a:pP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input, int, and float functions are examples of value-returning functions.</a:t>
            </a:r>
          </a:p>
          <a:p>
            <a:pPr lvl="1"/>
            <a:endParaRPr lang="en-US" altLang="en-US" sz="2667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303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{579E308A-6C88-1A4D-8818-A5649D723C93}tf10001122</Template>
  <TotalTime>9421</TotalTime>
  <Words>488</Words>
  <Application>Microsoft Macintosh PowerPoint</Application>
  <PresentationFormat>Widescreen</PresentationFormat>
  <Paragraphs>53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Tw Cen MT</vt:lpstr>
      <vt:lpstr>Verdana</vt:lpstr>
      <vt:lpstr>Circuit</vt:lpstr>
      <vt:lpstr>Swift language</vt:lpstr>
      <vt:lpstr>Introduction to Functions</vt:lpstr>
      <vt:lpstr>Introduction to Functions</vt:lpstr>
      <vt:lpstr>Function</vt:lpstr>
      <vt:lpstr>Function</vt:lpstr>
      <vt:lpstr>PowerPoint Presentation</vt:lpstr>
      <vt:lpstr>Defining and Calling a Function (cont’d.)</vt:lpstr>
      <vt:lpstr>Defining and Calling a Function</vt:lpstr>
      <vt:lpstr>Void Functions and Value-Returning Functions</vt:lpstr>
      <vt:lpstr>Sample function and function call</vt:lpstr>
      <vt:lpstr>Sample function and function call</vt:lpstr>
      <vt:lpstr>Function?</vt:lpstr>
      <vt:lpstr>Parameter?</vt:lpstr>
      <vt:lpstr>Argument?</vt:lpstr>
      <vt:lpstr>Return?</vt:lpstr>
      <vt:lpstr>Call a Function?</vt:lpstr>
      <vt:lpstr>Call functions from main function</vt:lpstr>
      <vt:lpstr>Call functions from main function</vt:lpstr>
      <vt:lpstr>Can a Function call another function?</vt:lpstr>
      <vt:lpstr>Can a Function call another function?</vt:lpstr>
      <vt:lpstr>Can a Function call another function?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 language</dc:title>
  <dc:creator>Microsoft Office User</dc:creator>
  <cp:lastModifiedBy>Microsoft Office User</cp:lastModifiedBy>
  <cp:revision>24</cp:revision>
  <dcterms:created xsi:type="dcterms:W3CDTF">2020-08-06T16:13:15Z</dcterms:created>
  <dcterms:modified xsi:type="dcterms:W3CDTF">2020-11-09T20:30:02Z</dcterms:modified>
</cp:coreProperties>
</file>