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7" r:id="rId2"/>
    <p:sldId id="270" r:id="rId3"/>
    <p:sldId id="268" r:id="rId4"/>
    <p:sldId id="258" r:id="rId5"/>
    <p:sldId id="259" r:id="rId6"/>
    <p:sldId id="269" r:id="rId7"/>
    <p:sldId id="271" r:id="rId8"/>
    <p:sldId id="263" r:id="rId9"/>
    <p:sldId id="260" r:id="rId10"/>
    <p:sldId id="264" r:id="rId11"/>
    <p:sldId id="267" r:id="rId12"/>
    <p:sldId id="280" r:id="rId13"/>
    <p:sldId id="279" r:id="rId14"/>
    <p:sldId id="266" r:id="rId15"/>
    <p:sldId id="272" r:id="rId16"/>
    <p:sldId id="275" r:id="rId17"/>
    <p:sldId id="261" r:id="rId18"/>
    <p:sldId id="273" r:id="rId19"/>
    <p:sldId id="288" r:id="rId20"/>
    <p:sldId id="274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07" autoAdjust="0"/>
  </p:normalViewPr>
  <p:slideViewPr>
    <p:cSldViewPr>
      <p:cViewPr varScale="1">
        <p:scale>
          <a:sx n="46" d="100"/>
          <a:sy n="46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C4A49-C033-48ED-A90A-3835EE97B20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E85D9-FE26-41CC-84A0-F3D424339D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2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아밥</a:t>
            </a:r>
            <a:r>
              <a:rPr lang="en-US" altLang="ko-KR" dirty="0" smtClean="0"/>
              <a:t>: SAP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분석하는 언어 </a:t>
            </a:r>
            <a:r>
              <a:rPr lang="en-US" altLang="ko-KR" dirty="0" smtClean="0"/>
              <a:t>(R</a:t>
            </a:r>
            <a:r>
              <a:rPr lang="ko-KR" altLang="en-US" dirty="0" smtClean="0"/>
              <a:t>과 유사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8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프로그래밍 입문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인투북스</a:t>
            </a:r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열혈강의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프리렉</a:t>
            </a:r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비슷한가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0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센델</a:t>
            </a:r>
            <a:r>
              <a:rPr lang="ko-KR" altLang="en-US" dirty="0" smtClean="0"/>
              <a:t> 잠시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1) </a:t>
            </a:r>
            <a:r>
              <a:rPr lang="ko-KR" altLang="en-US" dirty="0" smtClean="0"/>
              <a:t>보라색 </a:t>
            </a:r>
            <a:r>
              <a:rPr lang="en-US" altLang="ko-KR" dirty="0" smtClean="0"/>
              <a:t>khan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클릭주고</a:t>
            </a:r>
            <a:r>
              <a:rPr lang="en-US" altLang="ko-KR" baseline="0" dirty="0" smtClean="0"/>
              <a:t>, math linear algebra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2) </a:t>
            </a:r>
            <a:r>
              <a:rPr lang="en-US" altLang="ko-KR" dirty="0" err="1" smtClean="0"/>
              <a:t>kahn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비디오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책그림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3</a:t>
            </a:r>
            <a:r>
              <a:rPr lang="ko-KR" altLang="en-US" baseline="0" dirty="0" smtClean="0"/>
              <a:t>분까지만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3) AI </a:t>
            </a:r>
            <a:r>
              <a:rPr lang="ko-KR" altLang="en-US" baseline="0" dirty="0" smtClean="0"/>
              <a:t>사람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시연 </a:t>
            </a:r>
            <a:r>
              <a:rPr lang="en-US" altLang="ko-KR" dirty="0" smtClean="0"/>
              <a:t>how? </a:t>
            </a:r>
            <a:r>
              <a:rPr lang="ko-KR" altLang="en-US" dirty="0" smtClean="0"/>
              <a:t>아무튼 미리 맛보기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7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부분이 주어질 것을 얘기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48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학점 등도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85D9-FE26-41CC-84A0-F3D424339D6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2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www.youtube.com/watch?v=dPKkBh_aLFQ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SalmanKhan_2011-low-ko.mp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hyperlink" Target="PeterNorvig_2012U-low-ko.mp4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hyperlink" Target="http://www.khanacademy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-learn.cnu.ac.kr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eschough@cnu.ac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프로그래밍언어론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2015.1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ko-KR" altLang="en-US" dirty="0" smtClean="0"/>
              <a:t>충남대학교 컴퓨터공학과 </a:t>
            </a:r>
            <a:endParaRPr lang="en-US" altLang="ko-KR" dirty="0" smtClean="0"/>
          </a:p>
          <a:p>
            <a:r>
              <a:rPr lang="ko-KR" altLang="en-US" dirty="0" smtClean="0"/>
              <a:t>조은선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 smtClean="0"/>
              <a:t>블렌디드</a:t>
            </a:r>
            <a:r>
              <a:rPr lang="ko-KR" altLang="en-US" sz="3000" dirty="0" smtClean="0"/>
              <a:t> 러닝</a:t>
            </a:r>
            <a:endParaRPr lang="en-US" altLang="ko-KR" sz="3000" dirty="0" smtClean="0"/>
          </a:p>
          <a:p>
            <a:pPr lvl="1"/>
            <a:r>
              <a:rPr lang="en-US" altLang="ko-KR" sz="2600" dirty="0" smtClean="0">
                <a:solidFill>
                  <a:srgbClr val="0000FF"/>
                </a:solidFill>
              </a:rPr>
              <a:t>2</a:t>
            </a:r>
            <a:r>
              <a:rPr lang="ko-KR" altLang="en-US" sz="2600" dirty="0" smtClean="0">
                <a:solidFill>
                  <a:srgbClr val="0000FF"/>
                </a:solidFill>
              </a:rPr>
              <a:t>시간은 </a:t>
            </a:r>
            <a:r>
              <a:rPr lang="en-US" altLang="ko-KR" sz="2600" dirty="0" smtClean="0">
                <a:solidFill>
                  <a:srgbClr val="0000FF"/>
                </a:solidFill>
              </a:rPr>
              <a:t>cyber </a:t>
            </a:r>
            <a:r>
              <a:rPr lang="ko-KR" altLang="en-US" sz="2600" dirty="0" smtClean="0">
                <a:solidFill>
                  <a:srgbClr val="0000FF"/>
                </a:solidFill>
              </a:rPr>
              <a:t>강의 </a:t>
            </a:r>
            <a:endParaRPr lang="en-US" altLang="ko-KR" sz="2600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sz="2400" dirty="0" smtClean="0"/>
              <a:t>해당 주에 안 들어가면 자동 결석 처리됨</a:t>
            </a:r>
            <a:endParaRPr lang="en-US" altLang="ko-KR" sz="2400" dirty="0" smtClean="0"/>
          </a:p>
          <a:p>
            <a:pPr lvl="2"/>
            <a:r>
              <a:rPr lang="ko-KR" altLang="en-US" sz="2200" dirty="0" smtClean="0"/>
              <a:t>사이버로 공부하다가 모르는 것은 즉시 </a:t>
            </a:r>
            <a:r>
              <a:rPr lang="en-US" altLang="ko-KR" sz="2200" dirty="0" smtClean="0"/>
              <a:t>e-mail </a:t>
            </a:r>
            <a:r>
              <a:rPr lang="ko-KR" altLang="en-US" sz="2200" dirty="0" smtClean="0"/>
              <a:t>등으로 질문해서 최대한 빨리 해결</a:t>
            </a:r>
            <a:endParaRPr lang="en-US" altLang="ko-KR" sz="2200" dirty="0" smtClean="0"/>
          </a:p>
          <a:p>
            <a:pPr lvl="1"/>
            <a:r>
              <a:rPr lang="en-US" altLang="ko-KR" sz="2600" dirty="0" smtClean="0">
                <a:solidFill>
                  <a:srgbClr val="0000FF"/>
                </a:solidFill>
              </a:rPr>
              <a:t>2</a:t>
            </a:r>
            <a:r>
              <a:rPr lang="ko-KR" altLang="en-US" sz="2600" dirty="0" smtClean="0">
                <a:solidFill>
                  <a:srgbClr val="0000FF"/>
                </a:solidFill>
              </a:rPr>
              <a:t>시간은 보통</a:t>
            </a:r>
            <a:r>
              <a:rPr lang="en-US" altLang="ko-KR" sz="2600" dirty="0" smtClean="0">
                <a:solidFill>
                  <a:srgbClr val="0000FF"/>
                </a:solidFill>
              </a:rPr>
              <a:t> </a:t>
            </a:r>
            <a:r>
              <a:rPr lang="ko-KR" altLang="en-US" sz="2600" dirty="0" smtClean="0">
                <a:solidFill>
                  <a:srgbClr val="0000FF"/>
                </a:solidFill>
              </a:rPr>
              <a:t>수업</a:t>
            </a:r>
            <a:endParaRPr lang="en-US" altLang="ko-KR" sz="2600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sz="2200" dirty="0" smtClean="0"/>
              <a:t>매주 퀴즈와 </a:t>
            </a:r>
            <a:r>
              <a:rPr lang="en-US" altLang="ko-KR" sz="2200" dirty="0" smtClean="0"/>
              <a:t>(</a:t>
            </a:r>
            <a:r>
              <a:rPr lang="en-US" altLang="ko-KR" sz="2400" dirty="0"/>
              <a:t>cyber </a:t>
            </a:r>
            <a:r>
              <a:rPr lang="ko-KR" altLang="en-US" sz="2200" dirty="0" smtClean="0"/>
              <a:t>강의 학습 정도 평가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질의응답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과제 설명 등 기타</a:t>
            </a:r>
            <a:endParaRPr lang="en-US" altLang="ko-KR" sz="2200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특징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인강</a:t>
            </a:r>
            <a:r>
              <a:rPr lang="en-US" altLang="ko-KR" sz="2400" dirty="0"/>
              <a:t>???</a:t>
            </a:r>
          </a:p>
          <a:p>
            <a:r>
              <a:rPr lang="en-US" altLang="ko-KR" sz="2400" dirty="0" smtClean="0"/>
              <a:t>MIT, Stanford, Harvard…</a:t>
            </a:r>
          </a:p>
          <a:p>
            <a:r>
              <a:rPr lang="ko-KR" altLang="en-US" sz="2400" dirty="0" smtClean="0"/>
              <a:t>장점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언제 어디서든 공부</a:t>
            </a:r>
            <a:endParaRPr lang="en-US" altLang="ko-KR" sz="2400" dirty="0" smtClean="0"/>
          </a:p>
          <a:p>
            <a:r>
              <a:rPr lang="ko-KR" altLang="en-US" sz="2400" dirty="0" smtClean="0"/>
              <a:t>부작용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상호작용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Cyber</a:t>
            </a:r>
            <a:r>
              <a:rPr lang="ko-KR" altLang="en-US" dirty="0" smtClean="0"/>
              <a:t> 강의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76400"/>
            <a:ext cx="2619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38525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16" y="3998383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12733"/>
            <a:ext cx="21621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20745" r="31722" b="8265"/>
          <a:stretch/>
        </p:blipFill>
        <p:spPr bwMode="auto">
          <a:xfrm>
            <a:off x="5684737" y="1700808"/>
            <a:ext cx="3060000" cy="33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인강</a:t>
            </a:r>
            <a:r>
              <a:rPr lang="en-US" altLang="ko-KR" sz="2400" dirty="0"/>
              <a:t>???</a:t>
            </a:r>
          </a:p>
          <a:p>
            <a:r>
              <a:rPr lang="en-US" altLang="ko-KR" sz="2400" dirty="0" smtClean="0"/>
              <a:t>MIT, Stanford, Harvard…</a:t>
            </a:r>
          </a:p>
          <a:p>
            <a:r>
              <a:rPr lang="ko-KR" altLang="en-US" sz="2400" dirty="0" smtClean="0"/>
              <a:t>장점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언제 어디서든 공부</a:t>
            </a:r>
            <a:endParaRPr lang="en-US" altLang="ko-KR" sz="2400" dirty="0" smtClean="0"/>
          </a:p>
          <a:p>
            <a:r>
              <a:rPr lang="ko-KR" altLang="en-US" sz="2400" dirty="0" smtClean="0"/>
              <a:t>부작용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상호작용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Cyber</a:t>
            </a:r>
            <a:r>
              <a:rPr lang="ko-KR" altLang="en-US" dirty="0" smtClean="0"/>
              <a:t> 강의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07" y="3640510"/>
            <a:ext cx="3477705" cy="192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6" y="4365104"/>
            <a:ext cx="3600400" cy="203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337" y="6040467"/>
            <a:ext cx="4176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전세계에서 유명 인사의 강의를 들을 수 </a:t>
            </a:r>
            <a:r>
              <a:rPr lang="ko-KR" altLang="en-US" sz="1600" dirty="0"/>
              <a:t>있</a:t>
            </a:r>
            <a:r>
              <a:rPr lang="ko-KR" altLang="en-US" sz="1600" dirty="0" smtClean="0"/>
              <a:t>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98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8684"/>
            <a:ext cx="2368956" cy="350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77" y="683689"/>
            <a:ext cx="5330530" cy="27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51721"/>
            <a:ext cx="21336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27" y="3488006"/>
            <a:ext cx="2898533" cy="217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2" r="3391" b="13102"/>
          <a:stretch/>
        </p:blipFill>
        <p:spPr bwMode="auto">
          <a:xfrm>
            <a:off x="680592" y="4163391"/>
            <a:ext cx="2402185" cy="149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17727" r="30722" b="34771"/>
          <a:stretch/>
        </p:blipFill>
        <p:spPr bwMode="auto">
          <a:xfrm>
            <a:off x="6156176" y="4754463"/>
            <a:ext cx="2163394" cy="90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8104" y="6011996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이젠  </a:t>
            </a:r>
            <a:r>
              <a:rPr lang="ko-KR" altLang="en-US" dirty="0" err="1" smtClean="0"/>
              <a:t>컨텐츠시대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 공짜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2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3352" r="10180" b="8100"/>
          <a:stretch/>
        </p:blipFill>
        <p:spPr bwMode="auto">
          <a:xfrm>
            <a:off x="179512" y="1412776"/>
            <a:ext cx="8964488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CNU Cyber </a:t>
            </a:r>
            <a:r>
              <a:rPr lang="ko-KR" altLang="en-US" dirty="0" smtClean="0"/>
              <a:t>러닝 사이트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 smtClean="0">
                <a:hlinkClick r:id="rId4"/>
              </a:rPr>
              <a:t>(http://e-learn.cnu.ac.kr)</a:t>
            </a:r>
            <a:endParaRPr lang="ko-KR" altLang="en-US" sz="2200" dirty="0"/>
          </a:p>
        </p:txBody>
      </p:sp>
      <p:sp>
        <p:nvSpPr>
          <p:cNvPr id="2" name="자유형 1"/>
          <p:cNvSpPr/>
          <p:nvPr/>
        </p:nvSpPr>
        <p:spPr>
          <a:xfrm>
            <a:off x="395536" y="2524241"/>
            <a:ext cx="1264920" cy="472711"/>
          </a:xfrm>
          <a:custGeom>
            <a:avLst/>
            <a:gdLst>
              <a:gd name="connsiteX0" fmla="*/ 518160 w 1264920"/>
              <a:gd name="connsiteY0" fmla="*/ 76743 h 945423"/>
              <a:gd name="connsiteX1" fmla="*/ 243840 w 1264920"/>
              <a:gd name="connsiteY1" fmla="*/ 76743 h 945423"/>
              <a:gd name="connsiteX2" fmla="*/ 198120 w 1264920"/>
              <a:gd name="connsiteY2" fmla="*/ 122463 h 945423"/>
              <a:gd name="connsiteX3" fmla="*/ 137160 w 1264920"/>
              <a:gd name="connsiteY3" fmla="*/ 168183 h 945423"/>
              <a:gd name="connsiteX4" fmla="*/ 60960 w 1264920"/>
              <a:gd name="connsiteY4" fmla="*/ 305343 h 945423"/>
              <a:gd name="connsiteX5" fmla="*/ 30480 w 1264920"/>
              <a:gd name="connsiteY5" fmla="*/ 351063 h 945423"/>
              <a:gd name="connsiteX6" fmla="*/ 0 w 1264920"/>
              <a:gd name="connsiteY6" fmla="*/ 442503 h 945423"/>
              <a:gd name="connsiteX7" fmla="*/ 15240 w 1264920"/>
              <a:gd name="connsiteY7" fmla="*/ 549183 h 945423"/>
              <a:gd name="connsiteX8" fmla="*/ 137160 w 1264920"/>
              <a:gd name="connsiteY8" fmla="*/ 671103 h 945423"/>
              <a:gd name="connsiteX9" fmla="*/ 182880 w 1264920"/>
              <a:gd name="connsiteY9" fmla="*/ 716823 h 945423"/>
              <a:gd name="connsiteX10" fmla="*/ 243840 w 1264920"/>
              <a:gd name="connsiteY10" fmla="*/ 793023 h 945423"/>
              <a:gd name="connsiteX11" fmla="*/ 381000 w 1264920"/>
              <a:gd name="connsiteY11" fmla="*/ 838743 h 945423"/>
              <a:gd name="connsiteX12" fmla="*/ 518160 w 1264920"/>
              <a:gd name="connsiteY12" fmla="*/ 884463 h 945423"/>
              <a:gd name="connsiteX13" fmla="*/ 609600 w 1264920"/>
              <a:gd name="connsiteY13" fmla="*/ 914943 h 945423"/>
              <a:gd name="connsiteX14" fmla="*/ 701040 w 1264920"/>
              <a:gd name="connsiteY14" fmla="*/ 930183 h 945423"/>
              <a:gd name="connsiteX15" fmla="*/ 762000 w 1264920"/>
              <a:gd name="connsiteY15" fmla="*/ 945423 h 945423"/>
              <a:gd name="connsiteX16" fmla="*/ 944880 w 1264920"/>
              <a:gd name="connsiteY16" fmla="*/ 914943 h 945423"/>
              <a:gd name="connsiteX17" fmla="*/ 990600 w 1264920"/>
              <a:gd name="connsiteY17" fmla="*/ 899703 h 945423"/>
              <a:gd name="connsiteX18" fmla="*/ 1112520 w 1264920"/>
              <a:gd name="connsiteY18" fmla="*/ 808263 h 945423"/>
              <a:gd name="connsiteX19" fmla="*/ 1143000 w 1264920"/>
              <a:gd name="connsiteY19" fmla="*/ 762543 h 945423"/>
              <a:gd name="connsiteX20" fmla="*/ 1219200 w 1264920"/>
              <a:gd name="connsiteY20" fmla="*/ 564423 h 945423"/>
              <a:gd name="connsiteX21" fmla="*/ 1234440 w 1264920"/>
              <a:gd name="connsiteY21" fmla="*/ 457743 h 945423"/>
              <a:gd name="connsiteX22" fmla="*/ 1249680 w 1264920"/>
              <a:gd name="connsiteY22" fmla="*/ 396783 h 945423"/>
              <a:gd name="connsiteX23" fmla="*/ 1264920 w 1264920"/>
              <a:gd name="connsiteY23" fmla="*/ 290103 h 945423"/>
              <a:gd name="connsiteX24" fmla="*/ 1219200 w 1264920"/>
              <a:gd name="connsiteY24" fmla="*/ 137703 h 945423"/>
              <a:gd name="connsiteX25" fmla="*/ 1112520 w 1264920"/>
              <a:gd name="connsiteY25" fmla="*/ 107223 h 945423"/>
              <a:gd name="connsiteX26" fmla="*/ 1021080 w 1264920"/>
              <a:gd name="connsiteY26" fmla="*/ 76743 h 945423"/>
              <a:gd name="connsiteX27" fmla="*/ 975360 w 1264920"/>
              <a:gd name="connsiteY27" fmla="*/ 61503 h 945423"/>
              <a:gd name="connsiteX28" fmla="*/ 914400 w 1264920"/>
              <a:gd name="connsiteY28" fmla="*/ 46263 h 945423"/>
              <a:gd name="connsiteX29" fmla="*/ 838200 w 1264920"/>
              <a:gd name="connsiteY29" fmla="*/ 15783 h 945423"/>
              <a:gd name="connsiteX30" fmla="*/ 746760 w 1264920"/>
              <a:gd name="connsiteY30" fmla="*/ 543 h 945423"/>
              <a:gd name="connsiteX31" fmla="*/ 441960 w 1264920"/>
              <a:gd name="connsiteY31" fmla="*/ 31023 h 945423"/>
              <a:gd name="connsiteX32" fmla="*/ 426720 w 1264920"/>
              <a:gd name="connsiteY32" fmla="*/ 46263 h 94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4920" h="945423">
                <a:moveTo>
                  <a:pt x="518160" y="76743"/>
                </a:moveTo>
                <a:cubicBezTo>
                  <a:pt x="415125" y="62024"/>
                  <a:pt x="354793" y="45042"/>
                  <a:pt x="243840" y="76743"/>
                </a:cubicBezTo>
                <a:cubicBezTo>
                  <a:pt x="223117" y="82664"/>
                  <a:pt x="214484" y="108437"/>
                  <a:pt x="198120" y="122463"/>
                </a:cubicBezTo>
                <a:cubicBezTo>
                  <a:pt x="178835" y="138993"/>
                  <a:pt x="154035" y="149199"/>
                  <a:pt x="137160" y="168183"/>
                </a:cubicBezTo>
                <a:cubicBezTo>
                  <a:pt x="27327" y="291745"/>
                  <a:pt x="105309" y="216645"/>
                  <a:pt x="60960" y="305343"/>
                </a:cubicBezTo>
                <a:cubicBezTo>
                  <a:pt x="52769" y="321726"/>
                  <a:pt x="37919" y="334325"/>
                  <a:pt x="30480" y="351063"/>
                </a:cubicBezTo>
                <a:cubicBezTo>
                  <a:pt x="17431" y="380423"/>
                  <a:pt x="0" y="442503"/>
                  <a:pt x="0" y="442503"/>
                </a:cubicBezTo>
                <a:cubicBezTo>
                  <a:pt x="5080" y="478063"/>
                  <a:pt x="2964" y="515425"/>
                  <a:pt x="15240" y="549183"/>
                </a:cubicBezTo>
                <a:cubicBezTo>
                  <a:pt x="34186" y="601285"/>
                  <a:pt x="100407" y="638944"/>
                  <a:pt x="137160" y="671103"/>
                </a:cubicBezTo>
                <a:cubicBezTo>
                  <a:pt x="153380" y="685295"/>
                  <a:pt x="168688" y="700603"/>
                  <a:pt x="182880" y="716823"/>
                </a:cubicBezTo>
                <a:cubicBezTo>
                  <a:pt x="204300" y="741303"/>
                  <a:pt x="217192" y="774369"/>
                  <a:pt x="243840" y="793023"/>
                </a:cubicBezTo>
                <a:cubicBezTo>
                  <a:pt x="254000" y="800135"/>
                  <a:pt x="353060" y="827567"/>
                  <a:pt x="381000" y="838743"/>
                </a:cubicBezTo>
                <a:cubicBezTo>
                  <a:pt x="533789" y="899859"/>
                  <a:pt x="386910" y="845088"/>
                  <a:pt x="518160" y="884463"/>
                </a:cubicBezTo>
                <a:cubicBezTo>
                  <a:pt x="548934" y="893695"/>
                  <a:pt x="578431" y="907151"/>
                  <a:pt x="609600" y="914943"/>
                </a:cubicBezTo>
                <a:cubicBezTo>
                  <a:pt x="639578" y="922437"/>
                  <a:pt x="670740" y="924123"/>
                  <a:pt x="701040" y="930183"/>
                </a:cubicBezTo>
                <a:cubicBezTo>
                  <a:pt x="721579" y="934291"/>
                  <a:pt x="741680" y="940343"/>
                  <a:pt x="762000" y="945423"/>
                </a:cubicBezTo>
                <a:cubicBezTo>
                  <a:pt x="822215" y="936821"/>
                  <a:pt x="885454" y="929799"/>
                  <a:pt x="944880" y="914943"/>
                </a:cubicBezTo>
                <a:cubicBezTo>
                  <a:pt x="960465" y="911047"/>
                  <a:pt x="975360" y="904783"/>
                  <a:pt x="990600" y="899703"/>
                </a:cubicBezTo>
                <a:cubicBezTo>
                  <a:pt x="1031240" y="869223"/>
                  <a:pt x="1084341" y="850531"/>
                  <a:pt x="1112520" y="808263"/>
                </a:cubicBezTo>
                <a:cubicBezTo>
                  <a:pt x="1122680" y="793023"/>
                  <a:pt x="1135324" y="779173"/>
                  <a:pt x="1143000" y="762543"/>
                </a:cubicBezTo>
                <a:cubicBezTo>
                  <a:pt x="1183156" y="675539"/>
                  <a:pt x="1194518" y="638468"/>
                  <a:pt x="1219200" y="564423"/>
                </a:cubicBezTo>
                <a:cubicBezTo>
                  <a:pt x="1224280" y="528863"/>
                  <a:pt x="1228014" y="493085"/>
                  <a:pt x="1234440" y="457743"/>
                </a:cubicBezTo>
                <a:cubicBezTo>
                  <a:pt x="1238187" y="437135"/>
                  <a:pt x="1245933" y="417391"/>
                  <a:pt x="1249680" y="396783"/>
                </a:cubicBezTo>
                <a:cubicBezTo>
                  <a:pt x="1256106" y="361441"/>
                  <a:pt x="1259840" y="325663"/>
                  <a:pt x="1264920" y="290103"/>
                </a:cubicBezTo>
                <a:cubicBezTo>
                  <a:pt x="1257996" y="248558"/>
                  <a:pt x="1254639" y="173142"/>
                  <a:pt x="1219200" y="137703"/>
                </a:cubicBezTo>
                <a:cubicBezTo>
                  <a:pt x="1211883" y="130386"/>
                  <a:pt x="1113085" y="107392"/>
                  <a:pt x="1112520" y="107223"/>
                </a:cubicBezTo>
                <a:cubicBezTo>
                  <a:pt x="1081746" y="97991"/>
                  <a:pt x="1051560" y="86903"/>
                  <a:pt x="1021080" y="76743"/>
                </a:cubicBezTo>
                <a:cubicBezTo>
                  <a:pt x="1005840" y="71663"/>
                  <a:pt x="990945" y="65399"/>
                  <a:pt x="975360" y="61503"/>
                </a:cubicBezTo>
                <a:cubicBezTo>
                  <a:pt x="955040" y="56423"/>
                  <a:pt x="934271" y="52887"/>
                  <a:pt x="914400" y="46263"/>
                </a:cubicBezTo>
                <a:cubicBezTo>
                  <a:pt x="888447" y="37612"/>
                  <a:pt x="864593" y="22981"/>
                  <a:pt x="838200" y="15783"/>
                </a:cubicBezTo>
                <a:cubicBezTo>
                  <a:pt x="808388" y="7653"/>
                  <a:pt x="777240" y="5623"/>
                  <a:pt x="746760" y="543"/>
                </a:cubicBezTo>
                <a:cubicBezTo>
                  <a:pt x="731619" y="1434"/>
                  <a:pt x="521474" y="-8734"/>
                  <a:pt x="441960" y="31023"/>
                </a:cubicBezTo>
                <a:cubicBezTo>
                  <a:pt x="435534" y="34236"/>
                  <a:pt x="431800" y="41183"/>
                  <a:pt x="426720" y="4626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ko-KR" altLang="en-US" sz="2000" dirty="0"/>
              <a:t>매주 </a:t>
            </a:r>
            <a:r>
              <a:rPr lang="en-US" altLang="ko-KR" sz="2000" dirty="0"/>
              <a:t>cyber </a:t>
            </a:r>
            <a:r>
              <a:rPr lang="ko-KR" altLang="en-US" sz="2000" dirty="0"/>
              <a:t>강의 내용에 대한 쪽지 시험을 </a:t>
            </a:r>
            <a:r>
              <a:rPr lang="ko-KR" altLang="en-US" sz="2000" dirty="0" smtClean="0"/>
              <a:t>실시할 예정이므로 </a:t>
            </a:r>
            <a:r>
              <a:rPr lang="en-US" altLang="ko-KR" sz="2000" dirty="0"/>
              <a:t>cyber </a:t>
            </a:r>
            <a:r>
              <a:rPr lang="ko-KR" altLang="en-US" sz="2000" dirty="0"/>
              <a:t>강의는 매주 스스로 공부해야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25000"/>
              </a:lnSpc>
            </a:pPr>
            <a:r>
              <a:rPr lang="en-US" altLang="ko-KR" sz="2000" dirty="0" smtClean="0"/>
              <a:t>Cyber </a:t>
            </a:r>
            <a:r>
              <a:rPr lang="ko-KR" altLang="en-US" sz="2000" dirty="0"/>
              <a:t>강의는 매주 지정된 기간 안에 공부를 </a:t>
            </a:r>
            <a:r>
              <a:rPr lang="ko-KR" altLang="en-US" sz="2000" dirty="0" smtClean="0"/>
              <a:t>해야 실습수업  </a:t>
            </a:r>
            <a:r>
              <a:rPr lang="ko-KR" altLang="en-US" sz="2000" dirty="0"/>
              <a:t>출석으로 인정된다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25000"/>
              </a:lnSpc>
            </a:pPr>
            <a:r>
              <a:rPr lang="ko-KR" altLang="en-US" sz="2000" dirty="0" smtClean="0"/>
              <a:t>쪽지 </a:t>
            </a:r>
            <a:r>
              <a:rPr lang="ko-KR" altLang="en-US" sz="2000" dirty="0"/>
              <a:t>시험 답안지 제출을 </a:t>
            </a:r>
            <a:r>
              <a:rPr lang="ko-KR" altLang="en-US" sz="2000" dirty="0" smtClean="0"/>
              <a:t>이론 수업 출석에 포함되므로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강의실 수업에 출석 철저히 하고 지각하지 말 것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25000"/>
              </a:lnSpc>
            </a:pPr>
            <a:r>
              <a:rPr lang="en-US" altLang="ko-KR" sz="2000" dirty="0" smtClean="0"/>
              <a:t>Cyber </a:t>
            </a:r>
            <a:r>
              <a:rPr lang="ko-KR" altLang="en-US" sz="2000" dirty="0"/>
              <a:t>강의는 지정된 기간 안에 어느 때나 공부를 해도 좋지만</a:t>
            </a:r>
            <a:r>
              <a:rPr lang="en-US" altLang="ko-KR" sz="2000" dirty="0"/>
              <a:t>, </a:t>
            </a:r>
            <a:r>
              <a:rPr lang="ko-KR" altLang="en-US" sz="2000" dirty="0"/>
              <a:t>시간표 안에 가상 강의 수강 시간을 지정해서</a:t>
            </a:r>
            <a:r>
              <a:rPr lang="en-US" altLang="ko-KR" sz="2000" dirty="0"/>
              <a:t>, </a:t>
            </a:r>
            <a:r>
              <a:rPr lang="ko-KR" altLang="en-US" sz="2000" dirty="0"/>
              <a:t>매주 일정한 시간에 가상 강의를 공부하는 것이 바람직하다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해당 실습시간 실습실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lnSpc>
                <a:spcPct val="125000"/>
              </a:lnSpc>
            </a:pPr>
            <a:r>
              <a:rPr lang="ko-KR" altLang="en-US" sz="2000" dirty="0" smtClean="0"/>
              <a:t>프로그램을 </a:t>
            </a:r>
            <a:r>
              <a:rPr lang="ko-KR" altLang="en-US" sz="2000" dirty="0"/>
              <a:t>새로 배운다는 각오로 임하고 실습과제 프로그램은 스스로 작성하도록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2000" dirty="0" smtClean="0"/>
              <a:t>사이버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강의 수업 중에 배운 것을 모두 소화함으로써 </a:t>
            </a:r>
            <a:r>
              <a:rPr lang="ko-KR" altLang="en-US" sz="2000" dirty="0" err="1" smtClean="0"/>
              <a:t>이러닝의</a:t>
            </a:r>
            <a:r>
              <a:rPr lang="ko-KR" altLang="en-US" sz="2000" dirty="0" smtClean="0"/>
              <a:t> 효과를 극대화하고 시간을 절약한다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Cyber </a:t>
            </a:r>
            <a:r>
              <a:rPr lang="ko-KR" altLang="en-US" dirty="0" smtClean="0"/>
              <a:t>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이론 강의 순서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간단한 쪽지시험</a:t>
            </a:r>
            <a:endParaRPr lang="en-US" altLang="ko-KR" dirty="0"/>
          </a:p>
          <a:p>
            <a:pPr lvl="1"/>
            <a:r>
              <a:rPr lang="ko-KR" altLang="en-US" dirty="0"/>
              <a:t>질의응답 및 복습</a:t>
            </a:r>
            <a:endParaRPr lang="en-US" altLang="ko-KR" dirty="0"/>
          </a:p>
          <a:p>
            <a:pPr lvl="2"/>
            <a:r>
              <a:rPr lang="ko-KR" altLang="en-US" dirty="0"/>
              <a:t>지난주 내용 정리</a:t>
            </a:r>
            <a:r>
              <a:rPr lang="en-US" altLang="ko-KR" dirty="0"/>
              <a:t>, </a:t>
            </a:r>
            <a:r>
              <a:rPr lang="ko-KR" altLang="en-US" dirty="0"/>
              <a:t>질의응답</a:t>
            </a:r>
            <a:r>
              <a:rPr lang="en-US" altLang="ko-KR" dirty="0"/>
              <a:t>, </a:t>
            </a:r>
            <a:r>
              <a:rPr lang="ko-KR" altLang="en-US" dirty="0"/>
              <a:t>문제 풀이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짧은 쉬는 시간 </a:t>
            </a:r>
            <a:r>
              <a:rPr lang="en-US" altLang="ko-KR" dirty="0" smtClean="0"/>
              <a:t>(?)</a:t>
            </a:r>
            <a:endParaRPr lang="en-US" altLang="ko-KR" dirty="0"/>
          </a:p>
          <a:p>
            <a:pPr lvl="1"/>
            <a:r>
              <a:rPr lang="ko-KR" altLang="en-US" dirty="0" smtClean="0"/>
              <a:t>조별 토의</a:t>
            </a:r>
            <a:endParaRPr lang="en-US" altLang="ko-KR" dirty="0"/>
          </a:p>
          <a:p>
            <a:pPr lvl="1"/>
            <a:r>
              <a:rPr lang="ko-KR" altLang="en-US" dirty="0" smtClean="0"/>
              <a:t>과제설명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과제가 있는 경우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다음주 강의설명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 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8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5000"/>
              </a:lnSpc>
            </a:pPr>
            <a:r>
              <a:rPr lang="ko-KR" altLang="en-US" dirty="0" smtClean="0"/>
              <a:t>학점구성</a:t>
            </a:r>
            <a:endParaRPr lang="en-US" altLang="ko-KR" dirty="0" smtClean="0"/>
          </a:p>
          <a:p>
            <a:pPr lvl="1">
              <a:lnSpc>
                <a:spcPct val="145000"/>
              </a:lnSpc>
            </a:pPr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en-US" altLang="ko-KR" dirty="0" smtClean="0"/>
              <a:t>: </a:t>
            </a:r>
            <a:r>
              <a:rPr lang="en-US" altLang="ko-KR" dirty="0"/>
              <a:t>3</a:t>
            </a:r>
            <a:r>
              <a:rPr lang="en-US" altLang="ko-KR" dirty="0" smtClean="0"/>
              <a:t>0</a:t>
            </a:r>
            <a:r>
              <a:rPr lang="en-US" altLang="ko-KR" dirty="0"/>
              <a:t>%, </a:t>
            </a:r>
            <a:r>
              <a:rPr lang="ko-KR" altLang="en-US" dirty="0" smtClean="0"/>
              <a:t>기말고사</a:t>
            </a:r>
            <a:r>
              <a:rPr lang="en-US" altLang="ko-KR" dirty="0" smtClean="0"/>
              <a:t>: 30</a:t>
            </a:r>
            <a:r>
              <a:rPr lang="en-US" altLang="ko-KR" dirty="0"/>
              <a:t>%, </a:t>
            </a:r>
            <a:r>
              <a:rPr lang="ko-KR" altLang="en-US" dirty="0"/>
              <a:t>과제물</a:t>
            </a:r>
            <a:r>
              <a:rPr lang="en-US" altLang="ko-KR" dirty="0"/>
              <a:t>: 30%, </a:t>
            </a:r>
            <a:r>
              <a:rPr lang="ko-KR" altLang="en-US" dirty="0"/>
              <a:t>출석</a:t>
            </a:r>
            <a:r>
              <a:rPr lang="en-US" altLang="ko-KR" dirty="0"/>
              <a:t>: 10</a:t>
            </a:r>
            <a:r>
              <a:rPr lang="en-US" altLang="ko-KR" dirty="0" smtClean="0"/>
              <a:t>%</a:t>
            </a:r>
          </a:p>
          <a:p>
            <a:pPr lvl="1">
              <a:lnSpc>
                <a:spcPct val="145000"/>
              </a:lnSpc>
            </a:pPr>
            <a:r>
              <a:rPr lang="ko-KR" altLang="en-US" dirty="0" smtClean="0"/>
              <a:t>수업 </a:t>
            </a:r>
            <a:r>
              <a:rPr lang="ko-KR" altLang="en-US" dirty="0"/>
              <a:t>및 게시판 참여도에 따라 추가 점수를 줄 수 있다</a:t>
            </a:r>
            <a:r>
              <a:rPr lang="en-US" altLang="ko-KR" dirty="0" smtClean="0"/>
              <a:t>.</a:t>
            </a:r>
          </a:p>
          <a:p>
            <a:pPr marL="615950" lvl="1" indent="0">
              <a:lnSpc>
                <a:spcPct val="145000"/>
              </a:lnSpc>
              <a:buNone/>
            </a:pPr>
            <a:r>
              <a:rPr lang="en-US" altLang="ko-KR" dirty="0" smtClean="0"/>
              <a:t>1) 1</a:t>
            </a:r>
            <a:r>
              <a:rPr lang="ko-KR" altLang="en-US" dirty="0" smtClean="0"/>
              <a:t>회 결석에 대해서는 학기말에 나머지 퀴즈 점수의 평균으로 대체할 수 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615950" lvl="1" indent="0">
              <a:lnSpc>
                <a:spcPct val="145000"/>
              </a:lnSpc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를 계산한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퀴즈 </a:t>
            </a:r>
            <a:r>
              <a:rPr lang="ko-KR" altLang="en-US" dirty="0"/>
              <a:t>중 </a:t>
            </a:r>
            <a:r>
              <a:rPr lang="en-US" altLang="ko-KR" dirty="0"/>
              <a:t>1</a:t>
            </a:r>
            <a:r>
              <a:rPr lang="ko-KR" altLang="en-US" dirty="0"/>
              <a:t>개의 점수를 선택하여  학기말에 총점에 산입이 안 되도록 버릴 수 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45000"/>
              </a:lnSpc>
              <a:buNone/>
            </a:pPr>
            <a:endParaRPr lang="en-US" altLang="ko-KR" dirty="0" smtClean="0"/>
          </a:p>
          <a:p>
            <a:pPr>
              <a:lnSpc>
                <a:spcPct val="145000"/>
              </a:lnSpc>
            </a:pPr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>
              <a:lnSpc>
                <a:spcPct val="145000"/>
              </a:lnSpc>
            </a:pPr>
            <a:r>
              <a:rPr lang="ko-KR" altLang="en-US" dirty="0" smtClean="0"/>
              <a:t>한 </a:t>
            </a:r>
            <a:r>
              <a:rPr lang="ko-KR" altLang="en-US" dirty="0"/>
              <a:t>학기 동안 간단한 언어의 </a:t>
            </a:r>
            <a:r>
              <a:rPr lang="en-US" altLang="ko-KR" dirty="0"/>
              <a:t>Interpreter</a:t>
            </a:r>
            <a:r>
              <a:rPr lang="ko-KR" altLang="en-US" dirty="0"/>
              <a:t>를 개발하는 과제를 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45000"/>
              </a:lnSpc>
            </a:pPr>
            <a:r>
              <a:rPr lang="en-US" altLang="ko-KR" dirty="0" smtClean="0"/>
              <a:t>F</a:t>
            </a:r>
            <a:r>
              <a:rPr lang="ko-KR" altLang="en-US" dirty="0"/>
              <a:t>학점 기준 </a:t>
            </a:r>
            <a:endParaRPr lang="en-US" altLang="ko-KR" dirty="0" smtClean="0"/>
          </a:p>
          <a:p>
            <a:pPr lvl="1">
              <a:lnSpc>
                <a:spcPct val="145000"/>
              </a:lnSpc>
            </a:pPr>
            <a:r>
              <a:rPr lang="en-US" altLang="ko-KR" dirty="0" smtClean="0"/>
              <a:t>(</a:t>
            </a:r>
            <a:r>
              <a:rPr lang="en-US" altLang="ko-KR" dirty="0"/>
              <a:t>a)</a:t>
            </a:r>
            <a:r>
              <a:rPr lang="ko-KR" altLang="en-US" dirty="0"/>
              <a:t>부정행위자  </a:t>
            </a:r>
            <a:r>
              <a:rPr lang="en-US" altLang="ko-KR" dirty="0"/>
              <a:t>(b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</a:t>
            </a:r>
            <a:r>
              <a:rPr lang="ko-KR" altLang="en-US" dirty="0"/>
              <a:t>험</a:t>
            </a:r>
            <a:r>
              <a:rPr lang="ko-KR" altLang="en-US" dirty="0" smtClean="0"/>
              <a:t> </a:t>
            </a:r>
            <a:r>
              <a:rPr lang="ko-KR" altLang="en-US" dirty="0" err="1"/>
              <a:t>미응시자</a:t>
            </a:r>
            <a:r>
              <a:rPr lang="ko-KR" altLang="en-US" dirty="0"/>
              <a:t>  </a:t>
            </a:r>
            <a:r>
              <a:rPr lang="en-US" altLang="ko-KR" dirty="0"/>
              <a:t>(c)</a:t>
            </a:r>
            <a:r>
              <a:rPr lang="ko-KR" altLang="en-US" dirty="0"/>
              <a:t>과제물 </a:t>
            </a:r>
            <a:r>
              <a:rPr lang="en-US" altLang="ko-KR" dirty="0"/>
              <a:t>50% </a:t>
            </a:r>
            <a:r>
              <a:rPr lang="ko-KR" altLang="en-US" dirty="0"/>
              <a:t>이상 미제출자  </a:t>
            </a:r>
            <a:r>
              <a:rPr lang="en-US" altLang="ko-KR" dirty="0"/>
              <a:t>(d)</a:t>
            </a:r>
            <a:r>
              <a:rPr lang="ko-KR" altLang="en-US" dirty="0"/>
              <a:t>결석 </a:t>
            </a:r>
            <a:r>
              <a:rPr lang="en-US" altLang="ko-KR" dirty="0" smtClean="0"/>
              <a:t>1/4</a:t>
            </a:r>
            <a:r>
              <a:rPr lang="ko-KR" altLang="en-US" dirty="0" err="1" smtClean="0"/>
              <a:t>이상자</a:t>
            </a:r>
            <a:r>
              <a:rPr lang="ko-KR" altLang="en-US" dirty="0" smtClean="0"/>
              <a:t>  </a:t>
            </a:r>
            <a:r>
              <a:rPr lang="en-US" altLang="ko-KR" dirty="0"/>
              <a:t>(e)</a:t>
            </a:r>
            <a:r>
              <a:rPr lang="ko-KR" altLang="en-US" dirty="0"/>
              <a:t>현저한 학습능력 </a:t>
            </a:r>
            <a:r>
              <a:rPr lang="ko-KR" altLang="en-US" dirty="0" err="1" smtClean="0"/>
              <a:t>미달자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성적산정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4000"/>
              </a:lnSpc>
            </a:pPr>
            <a:r>
              <a:rPr lang="ko-KR" altLang="en-US" sz="3300" dirty="0"/>
              <a:t>다양한 프로그래밍 언어</a:t>
            </a:r>
            <a:r>
              <a:rPr lang="en-US" altLang="ko-KR" sz="3300" dirty="0"/>
              <a:t>(C, C++,, Java, ...)</a:t>
            </a:r>
            <a:r>
              <a:rPr lang="ko-KR" altLang="en-US" sz="3300" dirty="0"/>
              <a:t>에 대한 깊은 지식이 많은 도움이 된다</a:t>
            </a:r>
            <a:r>
              <a:rPr lang="en-US" altLang="ko-KR" sz="3300" dirty="0" smtClean="0"/>
              <a:t>.</a:t>
            </a:r>
          </a:p>
          <a:p>
            <a:pPr>
              <a:lnSpc>
                <a:spcPct val="124000"/>
              </a:lnSpc>
            </a:pPr>
            <a:endParaRPr lang="en-US" altLang="ko-KR" sz="1700" dirty="0"/>
          </a:p>
          <a:p>
            <a:pPr>
              <a:lnSpc>
                <a:spcPct val="124000"/>
              </a:lnSpc>
            </a:pPr>
            <a:r>
              <a:rPr lang="ko-KR" altLang="en-US" sz="3300" dirty="0" smtClean="0"/>
              <a:t>실습 </a:t>
            </a:r>
            <a:r>
              <a:rPr lang="ko-KR" altLang="en-US" sz="3300" dirty="0"/>
              <a:t>과제를 위해서는 아래의 내용을 잘 알고 있는 것이 많은 도움이 된다</a:t>
            </a:r>
            <a:r>
              <a:rPr lang="en-US" altLang="ko-KR" sz="3300" dirty="0" smtClean="0"/>
              <a:t>.</a:t>
            </a:r>
            <a:endParaRPr lang="en-US" altLang="ko-KR" sz="3300" dirty="0"/>
          </a:p>
          <a:p>
            <a:pPr lvl="1">
              <a:lnSpc>
                <a:spcPct val="124000"/>
              </a:lnSpc>
            </a:pPr>
            <a:r>
              <a:rPr lang="ko-KR" altLang="en-US" sz="2900" dirty="0" smtClean="0"/>
              <a:t>계산이론 </a:t>
            </a:r>
            <a:r>
              <a:rPr lang="ko-KR" altLang="en-US" sz="2900" dirty="0"/>
              <a:t>과목에서 배우는 </a:t>
            </a:r>
            <a:r>
              <a:rPr lang="en-US" altLang="ko-KR" sz="2900" dirty="0"/>
              <a:t>grammar, automata. </a:t>
            </a:r>
            <a:r>
              <a:rPr lang="ko-KR" altLang="en-US" sz="2900" dirty="0"/>
              <a:t>특히 </a:t>
            </a:r>
            <a:r>
              <a:rPr lang="en-US" altLang="ko-KR" sz="2900" dirty="0"/>
              <a:t>FSA</a:t>
            </a:r>
            <a:r>
              <a:rPr lang="ko-KR" altLang="en-US" sz="2900" dirty="0"/>
              <a:t>에 관한 </a:t>
            </a:r>
            <a:r>
              <a:rPr lang="ko-KR" altLang="en-US" sz="2900" dirty="0" smtClean="0"/>
              <a:t>지식</a:t>
            </a:r>
            <a:endParaRPr lang="ko-KR" altLang="en-US" sz="2900" dirty="0"/>
          </a:p>
          <a:p>
            <a:pPr lvl="1">
              <a:lnSpc>
                <a:spcPct val="124000"/>
              </a:lnSpc>
            </a:pPr>
            <a:r>
              <a:rPr lang="en-US" altLang="ko-KR" sz="2900" dirty="0" smtClean="0"/>
              <a:t>Recursion</a:t>
            </a:r>
            <a:r>
              <a:rPr lang="ko-KR" altLang="en-US" sz="2900" dirty="0"/>
              <a:t>을 사용하는 </a:t>
            </a:r>
            <a:r>
              <a:rPr lang="en-US" altLang="ko-KR" sz="2900" dirty="0" smtClean="0"/>
              <a:t>programming</a:t>
            </a:r>
            <a:endParaRPr lang="en-US" altLang="ko-KR" sz="2900" dirty="0"/>
          </a:p>
          <a:p>
            <a:pPr lvl="1">
              <a:lnSpc>
                <a:spcPct val="124000"/>
              </a:lnSpc>
            </a:pPr>
            <a:r>
              <a:rPr lang="ko-KR" altLang="en-US" sz="2900" dirty="0" smtClean="0"/>
              <a:t>자료구조론에서 </a:t>
            </a:r>
            <a:r>
              <a:rPr lang="ko-KR" altLang="en-US" sz="2900" dirty="0"/>
              <a:t>배우는 </a:t>
            </a:r>
            <a:r>
              <a:rPr lang="en-US" altLang="ko-KR" sz="2900" dirty="0"/>
              <a:t>linked list, tree</a:t>
            </a:r>
            <a:r>
              <a:rPr lang="ko-KR" altLang="en-US" sz="2900" dirty="0"/>
              <a:t>에 대한 </a:t>
            </a:r>
            <a:r>
              <a:rPr lang="ko-KR" altLang="en-US" sz="2900" dirty="0" smtClean="0"/>
              <a:t>이해</a:t>
            </a:r>
            <a:endParaRPr lang="en-US" altLang="ko-KR" sz="2900" dirty="0" smtClean="0"/>
          </a:p>
          <a:p>
            <a:pPr lvl="1">
              <a:lnSpc>
                <a:spcPct val="124000"/>
              </a:lnSpc>
            </a:pPr>
            <a:r>
              <a:rPr lang="ko-KR" altLang="en-US" sz="2900" dirty="0" smtClean="0"/>
              <a:t>기타 </a:t>
            </a:r>
            <a:r>
              <a:rPr lang="en-US" altLang="ko-KR" sz="2900" dirty="0" smtClean="0"/>
              <a:t>(Java ) </a:t>
            </a:r>
            <a:r>
              <a:rPr lang="ko-KR" altLang="en-US" sz="2900" dirty="0" smtClean="0"/>
              <a:t>프로그래밍 능력</a:t>
            </a:r>
            <a:endParaRPr lang="en-US" altLang="ko-KR" sz="2900" dirty="0" smtClean="0"/>
          </a:p>
          <a:p>
            <a:pPr lvl="1">
              <a:lnSpc>
                <a:spcPct val="124000"/>
              </a:lnSpc>
            </a:pPr>
            <a:endParaRPr lang="ko-KR" altLang="en-US" sz="1500" dirty="0"/>
          </a:p>
          <a:p>
            <a:pPr>
              <a:lnSpc>
                <a:spcPct val="145000"/>
              </a:lnSpc>
            </a:pPr>
            <a:r>
              <a:rPr lang="ko-KR" altLang="en-US" dirty="0" smtClean="0"/>
              <a:t>선수과목 </a:t>
            </a:r>
            <a:r>
              <a:rPr lang="ko-KR" altLang="en-US" dirty="0" err="1"/>
              <a:t>미수강</a:t>
            </a:r>
            <a:r>
              <a:rPr lang="ko-KR" altLang="en-US" dirty="0"/>
              <a:t> 학생들은 담당교수의 승인을 얻어야 함</a:t>
            </a:r>
            <a:endParaRPr lang="en-US" altLang="ko-KR" dirty="0"/>
          </a:p>
          <a:p>
            <a:pPr lvl="1">
              <a:lnSpc>
                <a:spcPct val="145000"/>
              </a:lnSpc>
            </a:pPr>
            <a:r>
              <a:rPr lang="en-US" altLang="ko-KR" dirty="0" smtClean="0"/>
              <a:t>07~08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컴퓨터프로그래밍</a:t>
            </a:r>
            <a:r>
              <a:rPr lang="en-US" altLang="ko-KR" dirty="0" smtClean="0"/>
              <a:t>1) </a:t>
            </a:r>
            <a:r>
              <a:rPr lang="ko-KR" altLang="en-US" dirty="0"/>
              <a:t>컴퓨터프로그래밍</a:t>
            </a:r>
            <a:r>
              <a:rPr lang="en-US" altLang="ko-KR" dirty="0"/>
              <a:t>2 (</a:t>
            </a:r>
            <a:r>
              <a:rPr lang="ko-KR" altLang="en-US" dirty="0"/>
              <a:t>약한 선수</a:t>
            </a:r>
            <a:r>
              <a:rPr lang="en-US" altLang="ko-KR" dirty="0"/>
              <a:t>)</a:t>
            </a:r>
          </a:p>
          <a:p>
            <a:pPr lvl="1">
              <a:lnSpc>
                <a:spcPct val="145000"/>
              </a:lnSpc>
            </a:pPr>
            <a:r>
              <a:rPr lang="en-US" altLang="ko-KR" dirty="0" smtClean="0"/>
              <a:t>09~11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컴퓨터프로그래밍</a:t>
            </a:r>
            <a:r>
              <a:rPr lang="en-US" altLang="ko-KR" dirty="0" smtClean="0"/>
              <a:t>1) </a:t>
            </a:r>
            <a:r>
              <a:rPr lang="ko-KR" altLang="en-US" dirty="0"/>
              <a:t>컴퓨터프로그래밍</a:t>
            </a:r>
            <a:r>
              <a:rPr lang="en-US" altLang="ko-KR" dirty="0"/>
              <a:t>2 , </a:t>
            </a:r>
            <a:r>
              <a:rPr lang="ko-KR" altLang="en-US" dirty="0" smtClean="0"/>
              <a:t>계산이론</a:t>
            </a:r>
            <a:endParaRPr lang="en-US" altLang="ko-KR" dirty="0" smtClean="0"/>
          </a:p>
          <a:p>
            <a:pPr lvl="1">
              <a:lnSpc>
                <a:spcPct val="145000"/>
              </a:lnSpc>
            </a:pPr>
            <a:r>
              <a:rPr lang="ko-KR" altLang="en-US" dirty="0" smtClean="0"/>
              <a:t>공학인증을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학기말에 서류를 </a:t>
            </a:r>
            <a:r>
              <a:rPr lang="ko-KR" altLang="en-US" dirty="0" err="1" smtClean="0"/>
              <a:t>준비해야함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학기말에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공지할 것임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45000"/>
              </a:lnSpc>
            </a:pPr>
            <a:endParaRPr lang="en-US" altLang="ko-KR" sz="1500" dirty="0" smtClean="0"/>
          </a:p>
          <a:p>
            <a:pPr>
              <a:lnSpc>
                <a:spcPct val="145000"/>
              </a:lnSpc>
            </a:pPr>
            <a:r>
              <a:rPr lang="ko-KR" altLang="en-US" dirty="0" smtClean="0"/>
              <a:t>설계과목 이 아니므로 주의할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선수 지식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0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sz="1800" dirty="0"/>
              <a:t>프로그래밍 언어의 다른 측면을 볼 수 있었다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인터넷 </a:t>
            </a:r>
            <a:r>
              <a:rPr lang="ko-KR" altLang="en-US" sz="1800" dirty="0"/>
              <a:t>강의 수강이 너무 </a:t>
            </a:r>
            <a:r>
              <a:rPr lang="ko-KR" altLang="en-US" sz="1800" dirty="0" smtClean="0"/>
              <a:t>불편했다</a:t>
            </a:r>
            <a:endParaRPr lang="en-US" altLang="ko-KR" sz="1800" dirty="0" smtClean="0"/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사이버강의로 </a:t>
            </a:r>
            <a:r>
              <a:rPr lang="ko-KR" altLang="en-US" sz="1800" dirty="0" smtClean="0"/>
              <a:t>한 수업이 </a:t>
            </a:r>
            <a:r>
              <a:rPr lang="ko-KR" altLang="en-US" sz="1800" dirty="0"/>
              <a:t>이루어져서 </a:t>
            </a:r>
            <a:r>
              <a:rPr lang="ko-KR" altLang="en-US" sz="1800" dirty="0" smtClean="0"/>
              <a:t>부담이 적다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ko-KR" altLang="en-US" sz="1800" dirty="0"/>
              <a:t>우리 학과에 남은 유일한 인터넷 강의라는 것이 좋습니다</a:t>
            </a: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사이버 </a:t>
            </a:r>
            <a:r>
              <a:rPr lang="ko-KR" altLang="en-US" sz="1800" dirty="0"/>
              <a:t>강의를 듣고 퀴즈를 </a:t>
            </a:r>
            <a:r>
              <a:rPr lang="ko-KR" altLang="en-US" sz="1800" dirty="0" smtClean="0"/>
              <a:t>보는 게 </a:t>
            </a:r>
            <a:r>
              <a:rPr lang="ko-KR" altLang="en-US" sz="1800" dirty="0"/>
              <a:t>좋았습니다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바로 바로 </a:t>
            </a:r>
            <a:r>
              <a:rPr lang="ko-KR" altLang="en-US" sz="1800" dirty="0"/>
              <a:t>체크를 할 수 있어서 좋았고</a:t>
            </a:r>
            <a:r>
              <a:rPr lang="en-US" altLang="ko-KR" sz="1800" dirty="0"/>
              <a:t>, </a:t>
            </a:r>
            <a:r>
              <a:rPr lang="ko-KR" altLang="en-US" sz="1800" dirty="0"/>
              <a:t>오프라인으로 </a:t>
            </a:r>
            <a:r>
              <a:rPr lang="ko-KR" altLang="en-US" sz="1800" dirty="0" smtClean="0"/>
              <a:t>모르는 것을 </a:t>
            </a:r>
            <a:r>
              <a:rPr lang="ko-KR" altLang="en-US" sz="1800" dirty="0"/>
              <a:t>질문할 수도 있어서 좋았습니다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인터프리터를 </a:t>
            </a:r>
            <a:r>
              <a:rPr lang="ko-KR" altLang="en-US" sz="1800" dirty="0"/>
              <a:t>구현해볼 수 있는 좋은 기회였지만 </a:t>
            </a:r>
            <a:r>
              <a:rPr lang="en-US" altLang="ko-KR" sz="1800" dirty="0"/>
              <a:t>c</a:t>
            </a:r>
            <a:r>
              <a:rPr lang="ko-KR" altLang="en-US" sz="1800" dirty="0"/>
              <a:t>언어 문법이 익숙하지 못했던 사람에게는 많이 어려웠던 과목이 </a:t>
            </a:r>
            <a:r>
              <a:rPr lang="ko-KR" altLang="en-US" sz="1800" dirty="0" smtClean="0"/>
              <a:t>되었을 것 </a:t>
            </a:r>
            <a:r>
              <a:rPr lang="ko-KR" altLang="en-US" sz="1800" dirty="0"/>
              <a:t>같습니다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수강하는 학생을 위해서 기본 소스 코드 제공을 지금 처럼 계속 </a:t>
            </a:r>
            <a:r>
              <a:rPr lang="ko-KR" altLang="en-US" sz="1800" dirty="0" smtClean="0"/>
              <a:t>해주셨으면 </a:t>
            </a:r>
            <a:r>
              <a:rPr lang="ko-KR" altLang="en-US" sz="1800" dirty="0"/>
              <a:t>합니다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/>
              <a:t>교수님도 그렇지만 </a:t>
            </a:r>
            <a:r>
              <a:rPr lang="ko-KR" altLang="en-US" sz="1800" dirty="0" smtClean="0"/>
              <a:t>조교 분께서 </a:t>
            </a:r>
            <a:r>
              <a:rPr lang="ko-KR" altLang="en-US" sz="1800" dirty="0"/>
              <a:t>과제를 쉽게 할 수 있도록 많은 신경을 쓰신 점이 가장 먼저 생각난다</a:t>
            </a:r>
            <a:r>
              <a:rPr lang="en-US" altLang="ko-KR" sz="1800" dirty="0"/>
              <a:t>. </a:t>
            </a:r>
            <a:r>
              <a:rPr lang="ko-KR" altLang="en-US" sz="1800" dirty="0"/>
              <a:t>처음에는 이론과 실습의 큰 연관성을 느낄 수 없을지도 모르나</a:t>
            </a:r>
            <a:r>
              <a:rPr lang="en-US" altLang="ko-KR" sz="1800" dirty="0"/>
              <a:t>, </a:t>
            </a:r>
            <a:r>
              <a:rPr lang="ko-KR" altLang="en-US" sz="1800" dirty="0"/>
              <a:t>수업이 진행될 수록 이 둘이 긴밀하게 연결되어 있다는 것에 내심 감탄하였음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매주 </a:t>
            </a:r>
            <a:r>
              <a:rPr lang="ko-KR" altLang="en-US" sz="1800" dirty="0" smtClean="0"/>
              <a:t>보게 되는 </a:t>
            </a:r>
            <a:r>
              <a:rPr lang="ko-KR" altLang="en-US" sz="1800" dirty="0"/>
              <a:t>시험으로 인해 좋은 방향으로의 강제성을 동반하여 공부에 </a:t>
            </a:r>
            <a:r>
              <a:rPr lang="ko-KR" altLang="en-US" sz="1800" dirty="0" smtClean="0"/>
              <a:t>전념할 수 </a:t>
            </a:r>
            <a:r>
              <a:rPr lang="ko-KR" altLang="en-US" sz="1800" dirty="0"/>
              <a:t>있게 하는 것이 매우 좋았고 과제가 차근차근 따라올 수 있게 블록을 쌓는 것처럼 진행되어 굉장히 좋았습니다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/>
              <a:t>유난히 쪽지시험이 많았던 과목이었지만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평소 때 </a:t>
            </a:r>
            <a:r>
              <a:rPr lang="ko-KR" altLang="en-US" sz="1800" dirty="0"/>
              <a:t>꾸준한 쪽지시험으로 인해 기말 고사 때도 어렵지 않게 공부를 했던 것 같습니다</a:t>
            </a: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새로운 </a:t>
            </a:r>
            <a:r>
              <a:rPr lang="ko-KR" altLang="en-US" sz="1800" dirty="0" smtClean="0"/>
              <a:t>강의 개념을 통해 </a:t>
            </a:r>
            <a:r>
              <a:rPr lang="ko-KR" altLang="en-US" sz="1800" dirty="0"/>
              <a:t>복습을 할 수 </a:t>
            </a:r>
            <a:r>
              <a:rPr lang="ko-KR" altLang="en-US" sz="1800" dirty="0" smtClean="0"/>
              <a:t>있는 점이 </a:t>
            </a:r>
            <a:r>
              <a:rPr lang="ko-KR" altLang="en-US" sz="1800" dirty="0"/>
              <a:t>좋았습니다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열심히 </a:t>
            </a:r>
            <a:r>
              <a:rPr lang="ko-KR" altLang="en-US" sz="1800" dirty="0"/>
              <a:t>하지는 못했지만 </a:t>
            </a:r>
            <a:r>
              <a:rPr lang="ko-KR" altLang="en-US" sz="1800" dirty="0" smtClean="0"/>
              <a:t>감사 드립니다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사용하는 </a:t>
            </a:r>
            <a:r>
              <a:rPr lang="ko-KR" altLang="en-US" sz="1800" dirty="0"/>
              <a:t>언어들의 원리와 내부를 들여다보는 좋은 기회였다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/>
              <a:t>단계적 난이도의 과제</a:t>
            </a:r>
            <a:r>
              <a:rPr lang="en-US" altLang="ko-KR" sz="1800" dirty="0"/>
              <a:t>, </a:t>
            </a:r>
            <a:r>
              <a:rPr lang="ko-KR" altLang="en-US" sz="1800" dirty="0"/>
              <a:t>지속되는 쪽지시험으로 꾸준한 학습효과</a:t>
            </a:r>
            <a:endParaRPr lang="en-US" altLang="ko-KR" sz="1800" dirty="0"/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성실하게 강의에 대해 </a:t>
            </a:r>
            <a:r>
              <a:rPr lang="ko-KR" altLang="en-US" sz="1800" dirty="0"/>
              <a:t>임하는 자세를 </a:t>
            </a:r>
            <a:r>
              <a:rPr lang="ko-KR" altLang="en-US" sz="1800" dirty="0" smtClean="0"/>
              <a:t>배울 수 </a:t>
            </a:r>
            <a:r>
              <a:rPr lang="ko-KR" altLang="en-US" sz="1800" dirty="0"/>
              <a:t>있었다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/>
              <a:t>중간에 한번 놓치면 따라가기 힘든 단점이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모든 단계를 밟아 마지막 단계까지 </a:t>
            </a:r>
            <a:r>
              <a:rPr lang="ko-KR" altLang="en-US" sz="1800" dirty="0" smtClean="0"/>
              <a:t>수행하였을 때의 </a:t>
            </a:r>
            <a:r>
              <a:rPr lang="ko-KR" altLang="en-US" sz="1800" dirty="0"/>
              <a:t>그 쾌감은 정말 최고였습니다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새로운 </a:t>
            </a:r>
            <a:r>
              <a:rPr lang="ko-KR" altLang="en-US" sz="1800" dirty="0"/>
              <a:t>언어들을 조금씩 배울 수 있어 아주 흥미롭고 유익한 </a:t>
            </a:r>
            <a:r>
              <a:rPr lang="ko-KR" altLang="en-US" sz="1800" dirty="0" smtClean="0"/>
              <a:t>수업이었습니다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1800" dirty="0" smtClean="0"/>
              <a:t>여러 가지 </a:t>
            </a:r>
            <a:r>
              <a:rPr lang="ko-KR" altLang="en-US" sz="1800" dirty="0"/>
              <a:t>프로그래밍 언어에 대한 전반적인 내용을 알 수 있었고 앞으로 생소한 언어를 접하더라도 배우는데 도움이 많이 될 것 같습니다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178804" y="260648"/>
            <a:ext cx="1569660" cy="64633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0070C0"/>
                </a:solidFill>
              </a:rPr>
              <a:t>강의평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6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프로그래밍언어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순위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Q &amp; A</a:t>
            </a:r>
            <a:endParaRPr lang="ko-KR" altLang="en-US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프로그래밍언어에 대한 개요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1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3394720" cy="391703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프로그래밍 언어의 구현 방법</a:t>
            </a:r>
            <a:r>
              <a:rPr lang="en-US" altLang="ko-KR" sz="2400" dirty="0" smtClean="0"/>
              <a:t>:</a:t>
            </a:r>
          </a:p>
          <a:p>
            <a:pPr lvl="1"/>
            <a:r>
              <a:rPr lang="en-US" altLang="ko-KR" sz="2000" dirty="0" smtClean="0"/>
              <a:t>‘</a:t>
            </a:r>
            <a:r>
              <a:rPr lang="ko-KR" altLang="en-US" sz="2000" dirty="0" smtClean="0"/>
              <a:t>언어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한다는 것은 무엇일까</a:t>
            </a:r>
            <a:r>
              <a:rPr lang="en-US" altLang="ko-KR" sz="2000" dirty="0" smtClean="0"/>
              <a:t>?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ko-KR" altLang="en-US" sz="2400" dirty="0"/>
              <a:t>프로그래밍 언어의 </a:t>
            </a:r>
            <a:r>
              <a:rPr lang="ko-KR" altLang="en-US" sz="2400" dirty="0" smtClean="0"/>
              <a:t>종류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기타 중요한 것들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프로그래밍 언어 개요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7966"/>
          <a:stretch/>
        </p:blipFill>
        <p:spPr bwMode="auto">
          <a:xfrm>
            <a:off x="3974841" y="1196752"/>
            <a:ext cx="5169159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구부러진 연결선 5"/>
          <p:cNvCxnSpPr>
            <a:endCxn id="4" idx="1"/>
          </p:cNvCxnSpPr>
          <p:nvPr/>
        </p:nvCxnSpPr>
        <p:spPr>
          <a:xfrm flipV="1">
            <a:off x="1763688" y="3838352"/>
            <a:ext cx="2211153" cy="310728"/>
          </a:xfrm>
          <a:prstGeom prst="curvedConnector3">
            <a:avLst>
              <a:gd name="adj1" fmla="val 6012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프로그래밍언어의 평가기준</a:t>
            </a:r>
            <a:endParaRPr lang="ko-KR" altLang="en-US" dirty="0"/>
          </a:p>
        </p:txBody>
      </p:sp>
      <p:sp>
        <p:nvSpPr>
          <p:cNvPr id="4" name="갈매기형 수장 3"/>
          <p:cNvSpPr/>
          <p:nvPr/>
        </p:nvSpPr>
        <p:spPr>
          <a:xfrm>
            <a:off x="2889572" y="4028306"/>
            <a:ext cx="5930900" cy="500063"/>
          </a:xfrm>
          <a:prstGeom prst="chevron">
            <a:avLst>
              <a:gd name="adj" fmla="val 1081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889572" y="3218756"/>
            <a:ext cx="5930900" cy="500062"/>
          </a:xfrm>
          <a:prstGeom prst="chevron">
            <a:avLst>
              <a:gd name="adj" fmla="val 1081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2889572" y="2503438"/>
            <a:ext cx="5930900" cy="500063"/>
          </a:xfrm>
          <a:prstGeom prst="chevron">
            <a:avLst>
              <a:gd name="adj" fmla="val 1081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/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2889572" y="1802022"/>
            <a:ext cx="5930900" cy="500063"/>
          </a:xfrm>
          <a:prstGeom prst="chevron">
            <a:avLst>
              <a:gd name="adj" fmla="val 1081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/>
            </a:endParaRPr>
          </a:p>
        </p:txBody>
      </p:sp>
      <p:grpSp>
        <p:nvGrpSpPr>
          <p:cNvPr id="8" name="그룹 285"/>
          <p:cNvGrpSpPr/>
          <p:nvPr/>
        </p:nvGrpSpPr>
        <p:grpSpPr>
          <a:xfrm>
            <a:off x="418757" y="1802810"/>
            <a:ext cx="2428892" cy="500066"/>
            <a:chOff x="-8429707" y="6198090"/>
            <a:chExt cx="2928957" cy="460103"/>
          </a:xfrm>
          <a:solidFill>
            <a:srgbClr val="4BACC6">
              <a:lumMod val="75000"/>
            </a:srgbClr>
          </a:solidFill>
        </p:grpSpPr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-8429707" y="6198090"/>
              <a:ext cx="2786082" cy="460102"/>
            </a:xfrm>
            <a:custGeom>
              <a:avLst/>
              <a:gdLst/>
              <a:ahLst/>
              <a:cxnLst>
                <a:cxn ang="0">
                  <a:pos x="0" y="3094"/>
                </a:cxn>
                <a:cxn ang="0">
                  <a:pos x="0" y="3094"/>
                </a:cxn>
                <a:cxn ang="0">
                  <a:pos x="2" y="3118"/>
                </a:cxn>
                <a:cxn ang="0">
                  <a:pos x="10" y="3140"/>
                </a:cxn>
                <a:cxn ang="0">
                  <a:pos x="20" y="3158"/>
                </a:cxn>
                <a:cxn ang="0">
                  <a:pos x="34" y="3176"/>
                </a:cxn>
                <a:cxn ang="0">
                  <a:pos x="50" y="3190"/>
                </a:cxn>
                <a:cxn ang="0">
                  <a:pos x="70" y="3200"/>
                </a:cxn>
                <a:cxn ang="0">
                  <a:pos x="92" y="3206"/>
                </a:cxn>
                <a:cxn ang="0">
                  <a:pos x="114" y="3208"/>
                </a:cxn>
                <a:cxn ang="0">
                  <a:pos x="40998" y="3208"/>
                </a:cxn>
                <a:cxn ang="0">
                  <a:pos x="40998" y="3208"/>
                </a:cxn>
                <a:cxn ang="0">
                  <a:pos x="41022" y="3208"/>
                </a:cxn>
                <a:cxn ang="0">
                  <a:pos x="41048" y="3202"/>
                </a:cxn>
                <a:cxn ang="0">
                  <a:pos x="41074" y="3194"/>
                </a:cxn>
                <a:cxn ang="0">
                  <a:pos x="41100" y="3182"/>
                </a:cxn>
                <a:cxn ang="0">
                  <a:pos x="41124" y="3170"/>
                </a:cxn>
                <a:cxn ang="0">
                  <a:pos x="41148" y="3154"/>
                </a:cxn>
                <a:cxn ang="0">
                  <a:pos x="41168" y="3138"/>
                </a:cxn>
                <a:cxn ang="0">
                  <a:pos x="41184" y="3120"/>
                </a:cxn>
                <a:cxn ang="0">
                  <a:pos x="42000" y="2116"/>
                </a:cxn>
                <a:cxn ang="0">
                  <a:pos x="42000" y="2116"/>
                </a:cxn>
                <a:cxn ang="0">
                  <a:pos x="42144" y="1938"/>
                </a:cxn>
                <a:cxn ang="0">
                  <a:pos x="42344" y="1694"/>
                </a:cxn>
                <a:cxn ang="0">
                  <a:pos x="42344" y="1694"/>
                </a:cxn>
                <a:cxn ang="0">
                  <a:pos x="42356" y="1674"/>
                </a:cxn>
                <a:cxn ang="0">
                  <a:pos x="42366" y="1652"/>
                </a:cxn>
                <a:cxn ang="0">
                  <a:pos x="42372" y="1628"/>
                </a:cxn>
                <a:cxn ang="0">
                  <a:pos x="42374" y="1604"/>
                </a:cxn>
                <a:cxn ang="0">
                  <a:pos x="42372" y="1580"/>
                </a:cxn>
                <a:cxn ang="0">
                  <a:pos x="42366" y="1558"/>
                </a:cxn>
                <a:cxn ang="0">
                  <a:pos x="42356" y="1536"/>
                </a:cxn>
                <a:cxn ang="0">
                  <a:pos x="42344" y="1516"/>
                </a:cxn>
                <a:cxn ang="0">
                  <a:pos x="42144" y="1270"/>
                </a:cxn>
                <a:cxn ang="0">
                  <a:pos x="42144" y="1270"/>
                </a:cxn>
                <a:cxn ang="0">
                  <a:pos x="42000" y="1094"/>
                </a:cxn>
                <a:cxn ang="0">
                  <a:pos x="41184" y="88"/>
                </a:cxn>
                <a:cxn ang="0">
                  <a:pos x="41184" y="88"/>
                </a:cxn>
                <a:cxn ang="0">
                  <a:pos x="41168" y="70"/>
                </a:cxn>
                <a:cxn ang="0">
                  <a:pos x="41148" y="54"/>
                </a:cxn>
                <a:cxn ang="0">
                  <a:pos x="41124" y="40"/>
                </a:cxn>
                <a:cxn ang="0">
                  <a:pos x="41100" y="26"/>
                </a:cxn>
                <a:cxn ang="0">
                  <a:pos x="41074" y="16"/>
                </a:cxn>
                <a:cxn ang="0">
                  <a:pos x="41048" y="6"/>
                </a:cxn>
                <a:cxn ang="0">
                  <a:pos x="41022" y="2"/>
                </a:cxn>
                <a:cxn ang="0">
                  <a:pos x="40998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92" y="2"/>
                </a:cxn>
                <a:cxn ang="0">
                  <a:pos x="70" y="8"/>
                </a:cxn>
                <a:cxn ang="0">
                  <a:pos x="50" y="20"/>
                </a:cxn>
                <a:cxn ang="0">
                  <a:pos x="34" y="34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2" y="90"/>
                </a:cxn>
                <a:cxn ang="0">
                  <a:pos x="0" y="114"/>
                </a:cxn>
                <a:cxn ang="0">
                  <a:pos x="0" y="3094"/>
                </a:cxn>
              </a:cxnLst>
              <a:rect l="0" t="0" r="r" b="b"/>
              <a:pathLst>
                <a:path w="42374" h="3208">
                  <a:moveTo>
                    <a:pt x="0" y="3094"/>
                  </a:moveTo>
                  <a:lnTo>
                    <a:pt x="0" y="3094"/>
                  </a:lnTo>
                  <a:lnTo>
                    <a:pt x="2" y="3118"/>
                  </a:lnTo>
                  <a:lnTo>
                    <a:pt x="10" y="3140"/>
                  </a:lnTo>
                  <a:lnTo>
                    <a:pt x="20" y="3158"/>
                  </a:lnTo>
                  <a:lnTo>
                    <a:pt x="34" y="3176"/>
                  </a:lnTo>
                  <a:lnTo>
                    <a:pt x="50" y="3190"/>
                  </a:lnTo>
                  <a:lnTo>
                    <a:pt x="70" y="3200"/>
                  </a:lnTo>
                  <a:lnTo>
                    <a:pt x="92" y="3206"/>
                  </a:lnTo>
                  <a:lnTo>
                    <a:pt x="114" y="3208"/>
                  </a:lnTo>
                  <a:lnTo>
                    <a:pt x="40998" y="3208"/>
                  </a:lnTo>
                  <a:lnTo>
                    <a:pt x="40998" y="3208"/>
                  </a:lnTo>
                  <a:lnTo>
                    <a:pt x="41022" y="3208"/>
                  </a:lnTo>
                  <a:lnTo>
                    <a:pt x="41048" y="3202"/>
                  </a:lnTo>
                  <a:lnTo>
                    <a:pt x="41074" y="3194"/>
                  </a:lnTo>
                  <a:lnTo>
                    <a:pt x="41100" y="3182"/>
                  </a:lnTo>
                  <a:lnTo>
                    <a:pt x="41124" y="3170"/>
                  </a:lnTo>
                  <a:lnTo>
                    <a:pt x="41148" y="3154"/>
                  </a:lnTo>
                  <a:lnTo>
                    <a:pt x="41168" y="3138"/>
                  </a:lnTo>
                  <a:lnTo>
                    <a:pt x="41184" y="3120"/>
                  </a:lnTo>
                  <a:lnTo>
                    <a:pt x="42000" y="2116"/>
                  </a:lnTo>
                  <a:lnTo>
                    <a:pt x="42000" y="2116"/>
                  </a:lnTo>
                  <a:lnTo>
                    <a:pt x="42144" y="1938"/>
                  </a:lnTo>
                  <a:lnTo>
                    <a:pt x="42344" y="1694"/>
                  </a:lnTo>
                  <a:lnTo>
                    <a:pt x="42344" y="1694"/>
                  </a:lnTo>
                  <a:lnTo>
                    <a:pt x="42356" y="1674"/>
                  </a:lnTo>
                  <a:lnTo>
                    <a:pt x="42366" y="1652"/>
                  </a:lnTo>
                  <a:lnTo>
                    <a:pt x="42372" y="1628"/>
                  </a:lnTo>
                  <a:lnTo>
                    <a:pt x="42374" y="1604"/>
                  </a:lnTo>
                  <a:lnTo>
                    <a:pt x="42372" y="1580"/>
                  </a:lnTo>
                  <a:lnTo>
                    <a:pt x="42366" y="1558"/>
                  </a:lnTo>
                  <a:lnTo>
                    <a:pt x="42356" y="1536"/>
                  </a:lnTo>
                  <a:lnTo>
                    <a:pt x="42344" y="1516"/>
                  </a:lnTo>
                  <a:lnTo>
                    <a:pt x="42144" y="1270"/>
                  </a:lnTo>
                  <a:lnTo>
                    <a:pt x="42144" y="1270"/>
                  </a:lnTo>
                  <a:lnTo>
                    <a:pt x="42000" y="1094"/>
                  </a:lnTo>
                  <a:lnTo>
                    <a:pt x="41184" y="88"/>
                  </a:lnTo>
                  <a:lnTo>
                    <a:pt x="41184" y="88"/>
                  </a:lnTo>
                  <a:lnTo>
                    <a:pt x="41168" y="70"/>
                  </a:lnTo>
                  <a:lnTo>
                    <a:pt x="41148" y="54"/>
                  </a:lnTo>
                  <a:lnTo>
                    <a:pt x="41124" y="40"/>
                  </a:lnTo>
                  <a:lnTo>
                    <a:pt x="41100" y="26"/>
                  </a:lnTo>
                  <a:lnTo>
                    <a:pt x="41074" y="16"/>
                  </a:lnTo>
                  <a:lnTo>
                    <a:pt x="41048" y="6"/>
                  </a:lnTo>
                  <a:lnTo>
                    <a:pt x="41022" y="2"/>
                  </a:lnTo>
                  <a:lnTo>
                    <a:pt x="4099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92" y="2"/>
                  </a:lnTo>
                  <a:lnTo>
                    <a:pt x="70" y="8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2" y="90"/>
                  </a:lnTo>
                  <a:lnTo>
                    <a:pt x="0" y="114"/>
                  </a:lnTo>
                  <a:lnTo>
                    <a:pt x="0" y="309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  <p:sp>
          <p:nvSpPr>
            <p:cNvPr id="10" name="Freeform 34"/>
            <p:cNvSpPr>
              <a:spLocks/>
            </p:cNvSpPr>
            <p:nvPr/>
          </p:nvSpPr>
          <p:spPr bwMode="auto">
            <a:xfrm>
              <a:off x="-5643626" y="6198090"/>
              <a:ext cx="142876" cy="46010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2" y="2"/>
                </a:cxn>
                <a:cxn ang="0">
                  <a:pos x="18" y="10"/>
                </a:cxn>
                <a:cxn ang="0">
                  <a:pos x="6" y="20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8" y="70"/>
                </a:cxn>
                <a:cxn ang="0">
                  <a:pos x="1180" y="1516"/>
                </a:cxn>
                <a:cxn ang="0">
                  <a:pos x="1192" y="1536"/>
                </a:cxn>
                <a:cxn ang="0">
                  <a:pos x="1208" y="1580"/>
                </a:cxn>
                <a:cxn ang="0">
                  <a:pos x="1208" y="1628"/>
                </a:cxn>
                <a:cxn ang="0">
                  <a:pos x="1192" y="1674"/>
                </a:cxn>
                <a:cxn ang="0">
                  <a:pos x="20" y="3120"/>
                </a:cxn>
                <a:cxn ang="0">
                  <a:pos x="8" y="3138"/>
                </a:cxn>
                <a:cxn ang="0">
                  <a:pos x="0" y="3162"/>
                </a:cxn>
                <a:cxn ang="0">
                  <a:pos x="2" y="3176"/>
                </a:cxn>
                <a:cxn ang="0">
                  <a:pos x="6" y="3188"/>
                </a:cxn>
                <a:cxn ang="0">
                  <a:pos x="18" y="3198"/>
                </a:cxn>
                <a:cxn ang="0">
                  <a:pos x="42" y="3208"/>
                </a:cxn>
                <a:cxn ang="0">
                  <a:pos x="520" y="3208"/>
                </a:cxn>
                <a:cxn ang="0">
                  <a:pos x="544" y="3208"/>
                </a:cxn>
                <a:cxn ang="0">
                  <a:pos x="596" y="3194"/>
                </a:cxn>
                <a:cxn ang="0">
                  <a:pos x="646" y="3170"/>
                </a:cxn>
                <a:cxn ang="0">
                  <a:pos x="690" y="3138"/>
                </a:cxn>
                <a:cxn ang="0">
                  <a:pos x="1522" y="2116"/>
                </a:cxn>
                <a:cxn ang="0">
                  <a:pos x="1666" y="1938"/>
                </a:cxn>
                <a:cxn ang="0">
                  <a:pos x="1866" y="1694"/>
                </a:cxn>
                <a:cxn ang="0">
                  <a:pos x="1888" y="1652"/>
                </a:cxn>
                <a:cxn ang="0">
                  <a:pos x="1896" y="1604"/>
                </a:cxn>
                <a:cxn ang="0">
                  <a:pos x="1888" y="1558"/>
                </a:cxn>
                <a:cxn ang="0">
                  <a:pos x="1866" y="1516"/>
                </a:cxn>
                <a:cxn ang="0">
                  <a:pos x="1666" y="1270"/>
                </a:cxn>
                <a:cxn ang="0">
                  <a:pos x="706" y="88"/>
                </a:cxn>
                <a:cxn ang="0">
                  <a:pos x="690" y="70"/>
                </a:cxn>
                <a:cxn ang="0">
                  <a:pos x="646" y="40"/>
                </a:cxn>
                <a:cxn ang="0">
                  <a:pos x="596" y="16"/>
                </a:cxn>
                <a:cxn ang="0">
                  <a:pos x="544" y="2"/>
                </a:cxn>
              </a:cxnLst>
              <a:rect l="0" t="0" r="r" b="b"/>
              <a:pathLst>
                <a:path w="1896" h="3208">
                  <a:moveTo>
                    <a:pt x="520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8" y="70"/>
                  </a:lnTo>
                  <a:lnTo>
                    <a:pt x="20" y="88"/>
                  </a:lnTo>
                  <a:lnTo>
                    <a:pt x="1180" y="1516"/>
                  </a:lnTo>
                  <a:lnTo>
                    <a:pt x="1180" y="1516"/>
                  </a:lnTo>
                  <a:lnTo>
                    <a:pt x="1192" y="1536"/>
                  </a:lnTo>
                  <a:lnTo>
                    <a:pt x="1202" y="1558"/>
                  </a:lnTo>
                  <a:lnTo>
                    <a:pt x="1208" y="1580"/>
                  </a:lnTo>
                  <a:lnTo>
                    <a:pt x="1210" y="1604"/>
                  </a:lnTo>
                  <a:lnTo>
                    <a:pt x="1208" y="1628"/>
                  </a:lnTo>
                  <a:lnTo>
                    <a:pt x="1202" y="1652"/>
                  </a:lnTo>
                  <a:lnTo>
                    <a:pt x="1192" y="1674"/>
                  </a:lnTo>
                  <a:lnTo>
                    <a:pt x="1180" y="1694"/>
                  </a:lnTo>
                  <a:lnTo>
                    <a:pt x="20" y="3120"/>
                  </a:lnTo>
                  <a:lnTo>
                    <a:pt x="20" y="3120"/>
                  </a:lnTo>
                  <a:lnTo>
                    <a:pt x="8" y="3138"/>
                  </a:lnTo>
                  <a:lnTo>
                    <a:pt x="2" y="3154"/>
                  </a:lnTo>
                  <a:lnTo>
                    <a:pt x="0" y="3162"/>
                  </a:lnTo>
                  <a:lnTo>
                    <a:pt x="0" y="3170"/>
                  </a:lnTo>
                  <a:lnTo>
                    <a:pt x="2" y="3176"/>
                  </a:lnTo>
                  <a:lnTo>
                    <a:pt x="4" y="3182"/>
                  </a:lnTo>
                  <a:lnTo>
                    <a:pt x="6" y="3188"/>
                  </a:lnTo>
                  <a:lnTo>
                    <a:pt x="12" y="3194"/>
                  </a:lnTo>
                  <a:lnTo>
                    <a:pt x="18" y="3198"/>
                  </a:lnTo>
                  <a:lnTo>
                    <a:pt x="24" y="3202"/>
                  </a:lnTo>
                  <a:lnTo>
                    <a:pt x="42" y="3208"/>
                  </a:lnTo>
                  <a:lnTo>
                    <a:pt x="62" y="3208"/>
                  </a:lnTo>
                  <a:lnTo>
                    <a:pt x="520" y="3208"/>
                  </a:lnTo>
                  <a:lnTo>
                    <a:pt x="520" y="3208"/>
                  </a:lnTo>
                  <a:lnTo>
                    <a:pt x="544" y="3208"/>
                  </a:lnTo>
                  <a:lnTo>
                    <a:pt x="570" y="3202"/>
                  </a:lnTo>
                  <a:lnTo>
                    <a:pt x="596" y="3194"/>
                  </a:lnTo>
                  <a:lnTo>
                    <a:pt x="622" y="3182"/>
                  </a:lnTo>
                  <a:lnTo>
                    <a:pt x="646" y="3170"/>
                  </a:lnTo>
                  <a:lnTo>
                    <a:pt x="670" y="3154"/>
                  </a:lnTo>
                  <a:lnTo>
                    <a:pt x="690" y="3138"/>
                  </a:lnTo>
                  <a:lnTo>
                    <a:pt x="706" y="3120"/>
                  </a:lnTo>
                  <a:lnTo>
                    <a:pt x="1522" y="2116"/>
                  </a:lnTo>
                  <a:lnTo>
                    <a:pt x="1522" y="2116"/>
                  </a:lnTo>
                  <a:lnTo>
                    <a:pt x="1666" y="1938"/>
                  </a:lnTo>
                  <a:lnTo>
                    <a:pt x="1866" y="1694"/>
                  </a:lnTo>
                  <a:lnTo>
                    <a:pt x="1866" y="1694"/>
                  </a:lnTo>
                  <a:lnTo>
                    <a:pt x="1878" y="1674"/>
                  </a:lnTo>
                  <a:lnTo>
                    <a:pt x="1888" y="1652"/>
                  </a:lnTo>
                  <a:lnTo>
                    <a:pt x="1894" y="1628"/>
                  </a:lnTo>
                  <a:lnTo>
                    <a:pt x="1896" y="1604"/>
                  </a:lnTo>
                  <a:lnTo>
                    <a:pt x="1894" y="1580"/>
                  </a:lnTo>
                  <a:lnTo>
                    <a:pt x="1888" y="1558"/>
                  </a:lnTo>
                  <a:lnTo>
                    <a:pt x="1878" y="1536"/>
                  </a:lnTo>
                  <a:lnTo>
                    <a:pt x="1866" y="1516"/>
                  </a:lnTo>
                  <a:lnTo>
                    <a:pt x="1666" y="1270"/>
                  </a:lnTo>
                  <a:lnTo>
                    <a:pt x="1666" y="1270"/>
                  </a:lnTo>
                  <a:lnTo>
                    <a:pt x="1522" y="1094"/>
                  </a:lnTo>
                  <a:lnTo>
                    <a:pt x="706" y="88"/>
                  </a:lnTo>
                  <a:lnTo>
                    <a:pt x="706" y="88"/>
                  </a:lnTo>
                  <a:lnTo>
                    <a:pt x="690" y="70"/>
                  </a:lnTo>
                  <a:lnTo>
                    <a:pt x="670" y="54"/>
                  </a:lnTo>
                  <a:lnTo>
                    <a:pt x="646" y="40"/>
                  </a:lnTo>
                  <a:lnTo>
                    <a:pt x="622" y="26"/>
                  </a:lnTo>
                  <a:lnTo>
                    <a:pt x="596" y="16"/>
                  </a:lnTo>
                  <a:lnTo>
                    <a:pt x="570" y="6"/>
                  </a:lnTo>
                  <a:lnTo>
                    <a:pt x="544" y="2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</p:grpSp>
      <p:sp>
        <p:nvSpPr>
          <p:cNvPr id="11" name="직사각형 10"/>
          <p:cNvSpPr/>
          <p:nvPr/>
        </p:nvSpPr>
        <p:spPr bwMode="auto">
          <a:xfrm>
            <a:off x="481335" y="1878222"/>
            <a:ext cx="21590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Readability(</a:t>
            </a:r>
            <a:r>
              <a:rPr kumimoji="1" lang="ko-KR" altLang="en-US" b="1" dirty="0" err="1">
                <a:solidFill>
                  <a:prstClr val="white"/>
                </a:solidFill>
                <a:latin typeface="굴림" charset="-127"/>
                <a:ea typeface="굴림" charset="-127"/>
              </a:rPr>
              <a:t>가독성</a:t>
            </a: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)</a:t>
            </a:r>
          </a:p>
        </p:txBody>
      </p:sp>
      <p:sp>
        <p:nvSpPr>
          <p:cNvPr id="12" name="직사각형 62"/>
          <p:cNvSpPr>
            <a:spLocks noChangeArrowheads="1"/>
          </p:cNvSpPr>
          <p:nvPr/>
        </p:nvSpPr>
        <p:spPr bwMode="auto">
          <a:xfrm>
            <a:off x="2962597" y="1714710"/>
            <a:ext cx="4278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이미 작성된 프로그램을 잘 이해할 수 있는가</a:t>
            </a:r>
            <a:r>
              <a:rPr kumimoji="1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?</a:t>
            </a:r>
          </a:p>
        </p:txBody>
      </p:sp>
      <p:grpSp>
        <p:nvGrpSpPr>
          <p:cNvPr id="13" name="그룹 285"/>
          <p:cNvGrpSpPr/>
          <p:nvPr/>
        </p:nvGrpSpPr>
        <p:grpSpPr>
          <a:xfrm>
            <a:off x="418757" y="2516405"/>
            <a:ext cx="2428892" cy="500066"/>
            <a:chOff x="-8429707" y="6198090"/>
            <a:chExt cx="2928957" cy="460103"/>
          </a:xfrm>
          <a:solidFill>
            <a:srgbClr val="4BACC6">
              <a:lumMod val="75000"/>
            </a:srgbClr>
          </a:solidFill>
        </p:grpSpPr>
        <p:sp>
          <p:nvSpPr>
            <p:cNvPr id="14" name="Freeform 36"/>
            <p:cNvSpPr>
              <a:spLocks/>
            </p:cNvSpPr>
            <p:nvPr/>
          </p:nvSpPr>
          <p:spPr bwMode="auto">
            <a:xfrm>
              <a:off x="-8429707" y="6198090"/>
              <a:ext cx="2786082" cy="460102"/>
            </a:xfrm>
            <a:custGeom>
              <a:avLst/>
              <a:gdLst/>
              <a:ahLst/>
              <a:cxnLst>
                <a:cxn ang="0">
                  <a:pos x="0" y="3094"/>
                </a:cxn>
                <a:cxn ang="0">
                  <a:pos x="0" y="3094"/>
                </a:cxn>
                <a:cxn ang="0">
                  <a:pos x="2" y="3118"/>
                </a:cxn>
                <a:cxn ang="0">
                  <a:pos x="10" y="3140"/>
                </a:cxn>
                <a:cxn ang="0">
                  <a:pos x="20" y="3158"/>
                </a:cxn>
                <a:cxn ang="0">
                  <a:pos x="34" y="3176"/>
                </a:cxn>
                <a:cxn ang="0">
                  <a:pos x="50" y="3190"/>
                </a:cxn>
                <a:cxn ang="0">
                  <a:pos x="70" y="3200"/>
                </a:cxn>
                <a:cxn ang="0">
                  <a:pos x="92" y="3206"/>
                </a:cxn>
                <a:cxn ang="0">
                  <a:pos x="114" y="3208"/>
                </a:cxn>
                <a:cxn ang="0">
                  <a:pos x="40998" y="3208"/>
                </a:cxn>
                <a:cxn ang="0">
                  <a:pos x="40998" y="3208"/>
                </a:cxn>
                <a:cxn ang="0">
                  <a:pos x="41022" y="3208"/>
                </a:cxn>
                <a:cxn ang="0">
                  <a:pos x="41048" y="3202"/>
                </a:cxn>
                <a:cxn ang="0">
                  <a:pos x="41074" y="3194"/>
                </a:cxn>
                <a:cxn ang="0">
                  <a:pos x="41100" y="3182"/>
                </a:cxn>
                <a:cxn ang="0">
                  <a:pos x="41124" y="3170"/>
                </a:cxn>
                <a:cxn ang="0">
                  <a:pos x="41148" y="3154"/>
                </a:cxn>
                <a:cxn ang="0">
                  <a:pos x="41168" y="3138"/>
                </a:cxn>
                <a:cxn ang="0">
                  <a:pos x="41184" y="3120"/>
                </a:cxn>
                <a:cxn ang="0">
                  <a:pos x="42000" y="2116"/>
                </a:cxn>
                <a:cxn ang="0">
                  <a:pos x="42000" y="2116"/>
                </a:cxn>
                <a:cxn ang="0">
                  <a:pos x="42144" y="1938"/>
                </a:cxn>
                <a:cxn ang="0">
                  <a:pos x="42344" y="1694"/>
                </a:cxn>
                <a:cxn ang="0">
                  <a:pos x="42344" y="1694"/>
                </a:cxn>
                <a:cxn ang="0">
                  <a:pos x="42356" y="1674"/>
                </a:cxn>
                <a:cxn ang="0">
                  <a:pos x="42366" y="1652"/>
                </a:cxn>
                <a:cxn ang="0">
                  <a:pos x="42372" y="1628"/>
                </a:cxn>
                <a:cxn ang="0">
                  <a:pos x="42374" y="1604"/>
                </a:cxn>
                <a:cxn ang="0">
                  <a:pos x="42372" y="1580"/>
                </a:cxn>
                <a:cxn ang="0">
                  <a:pos x="42366" y="1558"/>
                </a:cxn>
                <a:cxn ang="0">
                  <a:pos x="42356" y="1536"/>
                </a:cxn>
                <a:cxn ang="0">
                  <a:pos x="42344" y="1516"/>
                </a:cxn>
                <a:cxn ang="0">
                  <a:pos x="42144" y="1270"/>
                </a:cxn>
                <a:cxn ang="0">
                  <a:pos x="42144" y="1270"/>
                </a:cxn>
                <a:cxn ang="0">
                  <a:pos x="42000" y="1094"/>
                </a:cxn>
                <a:cxn ang="0">
                  <a:pos x="41184" y="88"/>
                </a:cxn>
                <a:cxn ang="0">
                  <a:pos x="41184" y="88"/>
                </a:cxn>
                <a:cxn ang="0">
                  <a:pos x="41168" y="70"/>
                </a:cxn>
                <a:cxn ang="0">
                  <a:pos x="41148" y="54"/>
                </a:cxn>
                <a:cxn ang="0">
                  <a:pos x="41124" y="40"/>
                </a:cxn>
                <a:cxn ang="0">
                  <a:pos x="41100" y="26"/>
                </a:cxn>
                <a:cxn ang="0">
                  <a:pos x="41074" y="16"/>
                </a:cxn>
                <a:cxn ang="0">
                  <a:pos x="41048" y="6"/>
                </a:cxn>
                <a:cxn ang="0">
                  <a:pos x="41022" y="2"/>
                </a:cxn>
                <a:cxn ang="0">
                  <a:pos x="40998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92" y="2"/>
                </a:cxn>
                <a:cxn ang="0">
                  <a:pos x="70" y="8"/>
                </a:cxn>
                <a:cxn ang="0">
                  <a:pos x="50" y="20"/>
                </a:cxn>
                <a:cxn ang="0">
                  <a:pos x="34" y="34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2" y="90"/>
                </a:cxn>
                <a:cxn ang="0">
                  <a:pos x="0" y="114"/>
                </a:cxn>
                <a:cxn ang="0">
                  <a:pos x="0" y="3094"/>
                </a:cxn>
              </a:cxnLst>
              <a:rect l="0" t="0" r="r" b="b"/>
              <a:pathLst>
                <a:path w="42374" h="3208">
                  <a:moveTo>
                    <a:pt x="0" y="3094"/>
                  </a:moveTo>
                  <a:lnTo>
                    <a:pt x="0" y="3094"/>
                  </a:lnTo>
                  <a:lnTo>
                    <a:pt x="2" y="3118"/>
                  </a:lnTo>
                  <a:lnTo>
                    <a:pt x="10" y="3140"/>
                  </a:lnTo>
                  <a:lnTo>
                    <a:pt x="20" y="3158"/>
                  </a:lnTo>
                  <a:lnTo>
                    <a:pt x="34" y="3176"/>
                  </a:lnTo>
                  <a:lnTo>
                    <a:pt x="50" y="3190"/>
                  </a:lnTo>
                  <a:lnTo>
                    <a:pt x="70" y="3200"/>
                  </a:lnTo>
                  <a:lnTo>
                    <a:pt x="92" y="3206"/>
                  </a:lnTo>
                  <a:lnTo>
                    <a:pt x="114" y="3208"/>
                  </a:lnTo>
                  <a:lnTo>
                    <a:pt x="40998" y="3208"/>
                  </a:lnTo>
                  <a:lnTo>
                    <a:pt x="40998" y="3208"/>
                  </a:lnTo>
                  <a:lnTo>
                    <a:pt x="41022" y="3208"/>
                  </a:lnTo>
                  <a:lnTo>
                    <a:pt x="41048" y="3202"/>
                  </a:lnTo>
                  <a:lnTo>
                    <a:pt x="41074" y="3194"/>
                  </a:lnTo>
                  <a:lnTo>
                    <a:pt x="41100" y="3182"/>
                  </a:lnTo>
                  <a:lnTo>
                    <a:pt x="41124" y="3170"/>
                  </a:lnTo>
                  <a:lnTo>
                    <a:pt x="41148" y="3154"/>
                  </a:lnTo>
                  <a:lnTo>
                    <a:pt x="41168" y="3138"/>
                  </a:lnTo>
                  <a:lnTo>
                    <a:pt x="41184" y="3120"/>
                  </a:lnTo>
                  <a:lnTo>
                    <a:pt x="42000" y="2116"/>
                  </a:lnTo>
                  <a:lnTo>
                    <a:pt x="42000" y="2116"/>
                  </a:lnTo>
                  <a:lnTo>
                    <a:pt x="42144" y="1938"/>
                  </a:lnTo>
                  <a:lnTo>
                    <a:pt x="42344" y="1694"/>
                  </a:lnTo>
                  <a:lnTo>
                    <a:pt x="42344" y="1694"/>
                  </a:lnTo>
                  <a:lnTo>
                    <a:pt x="42356" y="1674"/>
                  </a:lnTo>
                  <a:lnTo>
                    <a:pt x="42366" y="1652"/>
                  </a:lnTo>
                  <a:lnTo>
                    <a:pt x="42372" y="1628"/>
                  </a:lnTo>
                  <a:lnTo>
                    <a:pt x="42374" y="1604"/>
                  </a:lnTo>
                  <a:lnTo>
                    <a:pt x="42372" y="1580"/>
                  </a:lnTo>
                  <a:lnTo>
                    <a:pt x="42366" y="1558"/>
                  </a:lnTo>
                  <a:lnTo>
                    <a:pt x="42356" y="1536"/>
                  </a:lnTo>
                  <a:lnTo>
                    <a:pt x="42344" y="1516"/>
                  </a:lnTo>
                  <a:lnTo>
                    <a:pt x="42144" y="1270"/>
                  </a:lnTo>
                  <a:lnTo>
                    <a:pt x="42144" y="1270"/>
                  </a:lnTo>
                  <a:lnTo>
                    <a:pt x="42000" y="1094"/>
                  </a:lnTo>
                  <a:lnTo>
                    <a:pt x="41184" y="88"/>
                  </a:lnTo>
                  <a:lnTo>
                    <a:pt x="41184" y="88"/>
                  </a:lnTo>
                  <a:lnTo>
                    <a:pt x="41168" y="70"/>
                  </a:lnTo>
                  <a:lnTo>
                    <a:pt x="41148" y="54"/>
                  </a:lnTo>
                  <a:lnTo>
                    <a:pt x="41124" y="40"/>
                  </a:lnTo>
                  <a:lnTo>
                    <a:pt x="41100" y="26"/>
                  </a:lnTo>
                  <a:lnTo>
                    <a:pt x="41074" y="16"/>
                  </a:lnTo>
                  <a:lnTo>
                    <a:pt x="41048" y="6"/>
                  </a:lnTo>
                  <a:lnTo>
                    <a:pt x="41022" y="2"/>
                  </a:lnTo>
                  <a:lnTo>
                    <a:pt x="4099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92" y="2"/>
                  </a:lnTo>
                  <a:lnTo>
                    <a:pt x="70" y="8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2" y="90"/>
                  </a:lnTo>
                  <a:lnTo>
                    <a:pt x="0" y="114"/>
                  </a:lnTo>
                  <a:lnTo>
                    <a:pt x="0" y="309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  <p:sp>
          <p:nvSpPr>
            <p:cNvPr id="15" name="Freeform 34"/>
            <p:cNvSpPr>
              <a:spLocks/>
            </p:cNvSpPr>
            <p:nvPr/>
          </p:nvSpPr>
          <p:spPr bwMode="auto">
            <a:xfrm>
              <a:off x="-5643626" y="6198090"/>
              <a:ext cx="142876" cy="46010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2" y="2"/>
                </a:cxn>
                <a:cxn ang="0">
                  <a:pos x="18" y="10"/>
                </a:cxn>
                <a:cxn ang="0">
                  <a:pos x="6" y="20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8" y="70"/>
                </a:cxn>
                <a:cxn ang="0">
                  <a:pos x="1180" y="1516"/>
                </a:cxn>
                <a:cxn ang="0">
                  <a:pos x="1192" y="1536"/>
                </a:cxn>
                <a:cxn ang="0">
                  <a:pos x="1208" y="1580"/>
                </a:cxn>
                <a:cxn ang="0">
                  <a:pos x="1208" y="1628"/>
                </a:cxn>
                <a:cxn ang="0">
                  <a:pos x="1192" y="1674"/>
                </a:cxn>
                <a:cxn ang="0">
                  <a:pos x="20" y="3120"/>
                </a:cxn>
                <a:cxn ang="0">
                  <a:pos x="8" y="3138"/>
                </a:cxn>
                <a:cxn ang="0">
                  <a:pos x="0" y="3162"/>
                </a:cxn>
                <a:cxn ang="0">
                  <a:pos x="2" y="3176"/>
                </a:cxn>
                <a:cxn ang="0">
                  <a:pos x="6" y="3188"/>
                </a:cxn>
                <a:cxn ang="0">
                  <a:pos x="18" y="3198"/>
                </a:cxn>
                <a:cxn ang="0">
                  <a:pos x="42" y="3208"/>
                </a:cxn>
                <a:cxn ang="0">
                  <a:pos x="520" y="3208"/>
                </a:cxn>
                <a:cxn ang="0">
                  <a:pos x="544" y="3208"/>
                </a:cxn>
                <a:cxn ang="0">
                  <a:pos x="596" y="3194"/>
                </a:cxn>
                <a:cxn ang="0">
                  <a:pos x="646" y="3170"/>
                </a:cxn>
                <a:cxn ang="0">
                  <a:pos x="690" y="3138"/>
                </a:cxn>
                <a:cxn ang="0">
                  <a:pos x="1522" y="2116"/>
                </a:cxn>
                <a:cxn ang="0">
                  <a:pos x="1666" y="1938"/>
                </a:cxn>
                <a:cxn ang="0">
                  <a:pos x="1866" y="1694"/>
                </a:cxn>
                <a:cxn ang="0">
                  <a:pos x="1888" y="1652"/>
                </a:cxn>
                <a:cxn ang="0">
                  <a:pos x="1896" y="1604"/>
                </a:cxn>
                <a:cxn ang="0">
                  <a:pos x="1888" y="1558"/>
                </a:cxn>
                <a:cxn ang="0">
                  <a:pos x="1866" y="1516"/>
                </a:cxn>
                <a:cxn ang="0">
                  <a:pos x="1666" y="1270"/>
                </a:cxn>
                <a:cxn ang="0">
                  <a:pos x="706" y="88"/>
                </a:cxn>
                <a:cxn ang="0">
                  <a:pos x="690" y="70"/>
                </a:cxn>
                <a:cxn ang="0">
                  <a:pos x="646" y="40"/>
                </a:cxn>
                <a:cxn ang="0">
                  <a:pos x="596" y="16"/>
                </a:cxn>
                <a:cxn ang="0">
                  <a:pos x="544" y="2"/>
                </a:cxn>
              </a:cxnLst>
              <a:rect l="0" t="0" r="r" b="b"/>
              <a:pathLst>
                <a:path w="1896" h="3208">
                  <a:moveTo>
                    <a:pt x="520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8" y="70"/>
                  </a:lnTo>
                  <a:lnTo>
                    <a:pt x="20" y="88"/>
                  </a:lnTo>
                  <a:lnTo>
                    <a:pt x="1180" y="1516"/>
                  </a:lnTo>
                  <a:lnTo>
                    <a:pt x="1180" y="1516"/>
                  </a:lnTo>
                  <a:lnTo>
                    <a:pt x="1192" y="1536"/>
                  </a:lnTo>
                  <a:lnTo>
                    <a:pt x="1202" y="1558"/>
                  </a:lnTo>
                  <a:lnTo>
                    <a:pt x="1208" y="1580"/>
                  </a:lnTo>
                  <a:lnTo>
                    <a:pt x="1210" y="1604"/>
                  </a:lnTo>
                  <a:lnTo>
                    <a:pt x="1208" y="1628"/>
                  </a:lnTo>
                  <a:lnTo>
                    <a:pt x="1202" y="1652"/>
                  </a:lnTo>
                  <a:lnTo>
                    <a:pt x="1192" y="1674"/>
                  </a:lnTo>
                  <a:lnTo>
                    <a:pt x="1180" y="1694"/>
                  </a:lnTo>
                  <a:lnTo>
                    <a:pt x="20" y="3120"/>
                  </a:lnTo>
                  <a:lnTo>
                    <a:pt x="20" y="3120"/>
                  </a:lnTo>
                  <a:lnTo>
                    <a:pt x="8" y="3138"/>
                  </a:lnTo>
                  <a:lnTo>
                    <a:pt x="2" y="3154"/>
                  </a:lnTo>
                  <a:lnTo>
                    <a:pt x="0" y="3162"/>
                  </a:lnTo>
                  <a:lnTo>
                    <a:pt x="0" y="3170"/>
                  </a:lnTo>
                  <a:lnTo>
                    <a:pt x="2" y="3176"/>
                  </a:lnTo>
                  <a:lnTo>
                    <a:pt x="4" y="3182"/>
                  </a:lnTo>
                  <a:lnTo>
                    <a:pt x="6" y="3188"/>
                  </a:lnTo>
                  <a:lnTo>
                    <a:pt x="12" y="3194"/>
                  </a:lnTo>
                  <a:lnTo>
                    <a:pt x="18" y="3198"/>
                  </a:lnTo>
                  <a:lnTo>
                    <a:pt x="24" y="3202"/>
                  </a:lnTo>
                  <a:lnTo>
                    <a:pt x="42" y="3208"/>
                  </a:lnTo>
                  <a:lnTo>
                    <a:pt x="62" y="3208"/>
                  </a:lnTo>
                  <a:lnTo>
                    <a:pt x="520" y="3208"/>
                  </a:lnTo>
                  <a:lnTo>
                    <a:pt x="520" y="3208"/>
                  </a:lnTo>
                  <a:lnTo>
                    <a:pt x="544" y="3208"/>
                  </a:lnTo>
                  <a:lnTo>
                    <a:pt x="570" y="3202"/>
                  </a:lnTo>
                  <a:lnTo>
                    <a:pt x="596" y="3194"/>
                  </a:lnTo>
                  <a:lnTo>
                    <a:pt x="622" y="3182"/>
                  </a:lnTo>
                  <a:lnTo>
                    <a:pt x="646" y="3170"/>
                  </a:lnTo>
                  <a:lnTo>
                    <a:pt x="670" y="3154"/>
                  </a:lnTo>
                  <a:lnTo>
                    <a:pt x="690" y="3138"/>
                  </a:lnTo>
                  <a:lnTo>
                    <a:pt x="706" y="3120"/>
                  </a:lnTo>
                  <a:lnTo>
                    <a:pt x="1522" y="2116"/>
                  </a:lnTo>
                  <a:lnTo>
                    <a:pt x="1522" y="2116"/>
                  </a:lnTo>
                  <a:lnTo>
                    <a:pt x="1666" y="1938"/>
                  </a:lnTo>
                  <a:lnTo>
                    <a:pt x="1866" y="1694"/>
                  </a:lnTo>
                  <a:lnTo>
                    <a:pt x="1866" y="1694"/>
                  </a:lnTo>
                  <a:lnTo>
                    <a:pt x="1878" y="1674"/>
                  </a:lnTo>
                  <a:lnTo>
                    <a:pt x="1888" y="1652"/>
                  </a:lnTo>
                  <a:lnTo>
                    <a:pt x="1894" y="1628"/>
                  </a:lnTo>
                  <a:lnTo>
                    <a:pt x="1896" y="1604"/>
                  </a:lnTo>
                  <a:lnTo>
                    <a:pt x="1894" y="1580"/>
                  </a:lnTo>
                  <a:lnTo>
                    <a:pt x="1888" y="1558"/>
                  </a:lnTo>
                  <a:lnTo>
                    <a:pt x="1878" y="1536"/>
                  </a:lnTo>
                  <a:lnTo>
                    <a:pt x="1866" y="1516"/>
                  </a:lnTo>
                  <a:lnTo>
                    <a:pt x="1666" y="1270"/>
                  </a:lnTo>
                  <a:lnTo>
                    <a:pt x="1666" y="1270"/>
                  </a:lnTo>
                  <a:lnTo>
                    <a:pt x="1522" y="1094"/>
                  </a:lnTo>
                  <a:lnTo>
                    <a:pt x="706" y="88"/>
                  </a:lnTo>
                  <a:lnTo>
                    <a:pt x="706" y="88"/>
                  </a:lnTo>
                  <a:lnTo>
                    <a:pt x="690" y="70"/>
                  </a:lnTo>
                  <a:lnTo>
                    <a:pt x="670" y="54"/>
                  </a:lnTo>
                  <a:lnTo>
                    <a:pt x="646" y="40"/>
                  </a:lnTo>
                  <a:lnTo>
                    <a:pt x="622" y="26"/>
                  </a:lnTo>
                  <a:lnTo>
                    <a:pt x="596" y="16"/>
                  </a:lnTo>
                  <a:lnTo>
                    <a:pt x="570" y="6"/>
                  </a:lnTo>
                  <a:lnTo>
                    <a:pt x="544" y="2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 bwMode="auto">
          <a:xfrm>
            <a:off x="482922" y="2597101"/>
            <a:ext cx="21145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 err="1">
                <a:solidFill>
                  <a:prstClr val="white"/>
                </a:solidFill>
                <a:latin typeface="Times New Roman"/>
                <a:ea typeface="맑은 고딕"/>
              </a:rPr>
              <a:t>Writability</a:t>
            </a: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(</a:t>
            </a:r>
            <a:r>
              <a:rPr kumimoji="1" lang="ko-KR" altLang="en-US" b="1" dirty="0" err="1">
                <a:solidFill>
                  <a:prstClr val="white"/>
                </a:solidFill>
                <a:latin typeface="굴림" charset="-127"/>
                <a:ea typeface="굴림" charset="-127"/>
              </a:rPr>
              <a:t>작성력</a:t>
            </a: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)</a:t>
            </a:r>
          </a:p>
        </p:txBody>
      </p:sp>
      <p:sp>
        <p:nvSpPr>
          <p:cNvPr id="17" name="직사각형 62"/>
          <p:cNvSpPr>
            <a:spLocks noChangeArrowheads="1"/>
          </p:cNvSpPr>
          <p:nvPr/>
        </p:nvSpPr>
        <p:spPr bwMode="auto">
          <a:xfrm>
            <a:off x="2962597" y="2420888"/>
            <a:ext cx="45339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새 프로그램을 작성할 때 쉽게 작성할 수 있는가</a:t>
            </a:r>
            <a:r>
              <a:rPr kumimoji="1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?</a:t>
            </a:r>
          </a:p>
        </p:txBody>
      </p:sp>
      <p:grpSp>
        <p:nvGrpSpPr>
          <p:cNvPr id="18" name="그룹 285"/>
          <p:cNvGrpSpPr/>
          <p:nvPr/>
        </p:nvGrpSpPr>
        <p:grpSpPr>
          <a:xfrm>
            <a:off x="426377" y="3245489"/>
            <a:ext cx="2428892" cy="500066"/>
            <a:chOff x="-8429707" y="6198090"/>
            <a:chExt cx="2928957" cy="460103"/>
          </a:xfrm>
          <a:solidFill>
            <a:srgbClr val="4BACC6">
              <a:lumMod val="75000"/>
            </a:srgbClr>
          </a:solidFill>
        </p:grpSpPr>
        <p:sp>
          <p:nvSpPr>
            <p:cNvPr id="19" name="Freeform 36"/>
            <p:cNvSpPr>
              <a:spLocks/>
            </p:cNvSpPr>
            <p:nvPr/>
          </p:nvSpPr>
          <p:spPr bwMode="auto">
            <a:xfrm>
              <a:off x="-8429707" y="6198090"/>
              <a:ext cx="2786082" cy="460102"/>
            </a:xfrm>
            <a:custGeom>
              <a:avLst/>
              <a:gdLst/>
              <a:ahLst/>
              <a:cxnLst>
                <a:cxn ang="0">
                  <a:pos x="0" y="3094"/>
                </a:cxn>
                <a:cxn ang="0">
                  <a:pos x="0" y="3094"/>
                </a:cxn>
                <a:cxn ang="0">
                  <a:pos x="2" y="3118"/>
                </a:cxn>
                <a:cxn ang="0">
                  <a:pos x="10" y="3140"/>
                </a:cxn>
                <a:cxn ang="0">
                  <a:pos x="20" y="3158"/>
                </a:cxn>
                <a:cxn ang="0">
                  <a:pos x="34" y="3176"/>
                </a:cxn>
                <a:cxn ang="0">
                  <a:pos x="50" y="3190"/>
                </a:cxn>
                <a:cxn ang="0">
                  <a:pos x="70" y="3200"/>
                </a:cxn>
                <a:cxn ang="0">
                  <a:pos x="92" y="3206"/>
                </a:cxn>
                <a:cxn ang="0">
                  <a:pos x="114" y="3208"/>
                </a:cxn>
                <a:cxn ang="0">
                  <a:pos x="40998" y="3208"/>
                </a:cxn>
                <a:cxn ang="0">
                  <a:pos x="40998" y="3208"/>
                </a:cxn>
                <a:cxn ang="0">
                  <a:pos x="41022" y="3208"/>
                </a:cxn>
                <a:cxn ang="0">
                  <a:pos x="41048" y="3202"/>
                </a:cxn>
                <a:cxn ang="0">
                  <a:pos x="41074" y="3194"/>
                </a:cxn>
                <a:cxn ang="0">
                  <a:pos x="41100" y="3182"/>
                </a:cxn>
                <a:cxn ang="0">
                  <a:pos x="41124" y="3170"/>
                </a:cxn>
                <a:cxn ang="0">
                  <a:pos x="41148" y="3154"/>
                </a:cxn>
                <a:cxn ang="0">
                  <a:pos x="41168" y="3138"/>
                </a:cxn>
                <a:cxn ang="0">
                  <a:pos x="41184" y="3120"/>
                </a:cxn>
                <a:cxn ang="0">
                  <a:pos x="42000" y="2116"/>
                </a:cxn>
                <a:cxn ang="0">
                  <a:pos x="42000" y="2116"/>
                </a:cxn>
                <a:cxn ang="0">
                  <a:pos x="42144" y="1938"/>
                </a:cxn>
                <a:cxn ang="0">
                  <a:pos x="42344" y="1694"/>
                </a:cxn>
                <a:cxn ang="0">
                  <a:pos x="42344" y="1694"/>
                </a:cxn>
                <a:cxn ang="0">
                  <a:pos x="42356" y="1674"/>
                </a:cxn>
                <a:cxn ang="0">
                  <a:pos x="42366" y="1652"/>
                </a:cxn>
                <a:cxn ang="0">
                  <a:pos x="42372" y="1628"/>
                </a:cxn>
                <a:cxn ang="0">
                  <a:pos x="42374" y="1604"/>
                </a:cxn>
                <a:cxn ang="0">
                  <a:pos x="42372" y="1580"/>
                </a:cxn>
                <a:cxn ang="0">
                  <a:pos x="42366" y="1558"/>
                </a:cxn>
                <a:cxn ang="0">
                  <a:pos x="42356" y="1536"/>
                </a:cxn>
                <a:cxn ang="0">
                  <a:pos x="42344" y="1516"/>
                </a:cxn>
                <a:cxn ang="0">
                  <a:pos x="42144" y="1270"/>
                </a:cxn>
                <a:cxn ang="0">
                  <a:pos x="42144" y="1270"/>
                </a:cxn>
                <a:cxn ang="0">
                  <a:pos x="42000" y="1094"/>
                </a:cxn>
                <a:cxn ang="0">
                  <a:pos x="41184" y="88"/>
                </a:cxn>
                <a:cxn ang="0">
                  <a:pos x="41184" y="88"/>
                </a:cxn>
                <a:cxn ang="0">
                  <a:pos x="41168" y="70"/>
                </a:cxn>
                <a:cxn ang="0">
                  <a:pos x="41148" y="54"/>
                </a:cxn>
                <a:cxn ang="0">
                  <a:pos x="41124" y="40"/>
                </a:cxn>
                <a:cxn ang="0">
                  <a:pos x="41100" y="26"/>
                </a:cxn>
                <a:cxn ang="0">
                  <a:pos x="41074" y="16"/>
                </a:cxn>
                <a:cxn ang="0">
                  <a:pos x="41048" y="6"/>
                </a:cxn>
                <a:cxn ang="0">
                  <a:pos x="41022" y="2"/>
                </a:cxn>
                <a:cxn ang="0">
                  <a:pos x="40998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92" y="2"/>
                </a:cxn>
                <a:cxn ang="0">
                  <a:pos x="70" y="8"/>
                </a:cxn>
                <a:cxn ang="0">
                  <a:pos x="50" y="20"/>
                </a:cxn>
                <a:cxn ang="0">
                  <a:pos x="34" y="34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2" y="90"/>
                </a:cxn>
                <a:cxn ang="0">
                  <a:pos x="0" y="114"/>
                </a:cxn>
                <a:cxn ang="0">
                  <a:pos x="0" y="3094"/>
                </a:cxn>
              </a:cxnLst>
              <a:rect l="0" t="0" r="r" b="b"/>
              <a:pathLst>
                <a:path w="42374" h="3208">
                  <a:moveTo>
                    <a:pt x="0" y="3094"/>
                  </a:moveTo>
                  <a:lnTo>
                    <a:pt x="0" y="3094"/>
                  </a:lnTo>
                  <a:lnTo>
                    <a:pt x="2" y="3118"/>
                  </a:lnTo>
                  <a:lnTo>
                    <a:pt x="10" y="3140"/>
                  </a:lnTo>
                  <a:lnTo>
                    <a:pt x="20" y="3158"/>
                  </a:lnTo>
                  <a:lnTo>
                    <a:pt x="34" y="3176"/>
                  </a:lnTo>
                  <a:lnTo>
                    <a:pt x="50" y="3190"/>
                  </a:lnTo>
                  <a:lnTo>
                    <a:pt x="70" y="3200"/>
                  </a:lnTo>
                  <a:lnTo>
                    <a:pt x="92" y="3206"/>
                  </a:lnTo>
                  <a:lnTo>
                    <a:pt x="114" y="3208"/>
                  </a:lnTo>
                  <a:lnTo>
                    <a:pt x="40998" y="3208"/>
                  </a:lnTo>
                  <a:lnTo>
                    <a:pt x="40998" y="3208"/>
                  </a:lnTo>
                  <a:lnTo>
                    <a:pt x="41022" y="3208"/>
                  </a:lnTo>
                  <a:lnTo>
                    <a:pt x="41048" y="3202"/>
                  </a:lnTo>
                  <a:lnTo>
                    <a:pt x="41074" y="3194"/>
                  </a:lnTo>
                  <a:lnTo>
                    <a:pt x="41100" y="3182"/>
                  </a:lnTo>
                  <a:lnTo>
                    <a:pt x="41124" y="3170"/>
                  </a:lnTo>
                  <a:lnTo>
                    <a:pt x="41148" y="3154"/>
                  </a:lnTo>
                  <a:lnTo>
                    <a:pt x="41168" y="3138"/>
                  </a:lnTo>
                  <a:lnTo>
                    <a:pt x="41184" y="3120"/>
                  </a:lnTo>
                  <a:lnTo>
                    <a:pt x="42000" y="2116"/>
                  </a:lnTo>
                  <a:lnTo>
                    <a:pt x="42000" y="2116"/>
                  </a:lnTo>
                  <a:lnTo>
                    <a:pt x="42144" y="1938"/>
                  </a:lnTo>
                  <a:lnTo>
                    <a:pt x="42344" y="1694"/>
                  </a:lnTo>
                  <a:lnTo>
                    <a:pt x="42344" y="1694"/>
                  </a:lnTo>
                  <a:lnTo>
                    <a:pt x="42356" y="1674"/>
                  </a:lnTo>
                  <a:lnTo>
                    <a:pt x="42366" y="1652"/>
                  </a:lnTo>
                  <a:lnTo>
                    <a:pt x="42372" y="1628"/>
                  </a:lnTo>
                  <a:lnTo>
                    <a:pt x="42374" y="1604"/>
                  </a:lnTo>
                  <a:lnTo>
                    <a:pt x="42372" y="1580"/>
                  </a:lnTo>
                  <a:lnTo>
                    <a:pt x="42366" y="1558"/>
                  </a:lnTo>
                  <a:lnTo>
                    <a:pt x="42356" y="1536"/>
                  </a:lnTo>
                  <a:lnTo>
                    <a:pt x="42344" y="1516"/>
                  </a:lnTo>
                  <a:lnTo>
                    <a:pt x="42144" y="1270"/>
                  </a:lnTo>
                  <a:lnTo>
                    <a:pt x="42144" y="1270"/>
                  </a:lnTo>
                  <a:lnTo>
                    <a:pt x="42000" y="1094"/>
                  </a:lnTo>
                  <a:lnTo>
                    <a:pt x="41184" y="88"/>
                  </a:lnTo>
                  <a:lnTo>
                    <a:pt x="41184" y="88"/>
                  </a:lnTo>
                  <a:lnTo>
                    <a:pt x="41168" y="70"/>
                  </a:lnTo>
                  <a:lnTo>
                    <a:pt x="41148" y="54"/>
                  </a:lnTo>
                  <a:lnTo>
                    <a:pt x="41124" y="40"/>
                  </a:lnTo>
                  <a:lnTo>
                    <a:pt x="41100" y="26"/>
                  </a:lnTo>
                  <a:lnTo>
                    <a:pt x="41074" y="16"/>
                  </a:lnTo>
                  <a:lnTo>
                    <a:pt x="41048" y="6"/>
                  </a:lnTo>
                  <a:lnTo>
                    <a:pt x="41022" y="2"/>
                  </a:lnTo>
                  <a:lnTo>
                    <a:pt x="4099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92" y="2"/>
                  </a:lnTo>
                  <a:lnTo>
                    <a:pt x="70" y="8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2" y="90"/>
                  </a:lnTo>
                  <a:lnTo>
                    <a:pt x="0" y="114"/>
                  </a:lnTo>
                  <a:lnTo>
                    <a:pt x="0" y="309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  <p:sp>
          <p:nvSpPr>
            <p:cNvPr id="20" name="Freeform 34"/>
            <p:cNvSpPr>
              <a:spLocks/>
            </p:cNvSpPr>
            <p:nvPr/>
          </p:nvSpPr>
          <p:spPr bwMode="auto">
            <a:xfrm>
              <a:off x="-5643626" y="6198090"/>
              <a:ext cx="142876" cy="46010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2" y="2"/>
                </a:cxn>
                <a:cxn ang="0">
                  <a:pos x="18" y="10"/>
                </a:cxn>
                <a:cxn ang="0">
                  <a:pos x="6" y="20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8" y="70"/>
                </a:cxn>
                <a:cxn ang="0">
                  <a:pos x="1180" y="1516"/>
                </a:cxn>
                <a:cxn ang="0">
                  <a:pos x="1192" y="1536"/>
                </a:cxn>
                <a:cxn ang="0">
                  <a:pos x="1208" y="1580"/>
                </a:cxn>
                <a:cxn ang="0">
                  <a:pos x="1208" y="1628"/>
                </a:cxn>
                <a:cxn ang="0">
                  <a:pos x="1192" y="1674"/>
                </a:cxn>
                <a:cxn ang="0">
                  <a:pos x="20" y="3120"/>
                </a:cxn>
                <a:cxn ang="0">
                  <a:pos x="8" y="3138"/>
                </a:cxn>
                <a:cxn ang="0">
                  <a:pos x="0" y="3162"/>
                </a:cxn>
                <a:cxn ang="0">
                  <a:pos x="2" y="3176"/>
                </a:cxn>
                <a:cxn ang="0">
                  <a:pos x="6" y="3188"/>
                </a:cxn>
                <a:cxn ang="0">
                  <a:pos x="18" y="3198"/>
                </a:cxn>
                <a:cxn ang="0">
                  <a:pos x="42" y="3208"/>
                </a:cxn>
                <a:cxn ang="0">
                  <a:pos x="520" y="3208"/>
                </a:cxn>
                <a:cxn ang="0">
                  <a:pos x="544" y="3208"/>
                </a:cxn>
                <a:cxn ang="0">
                  <a:pos x="596" y="3194"/>
                </a:cxn>
                <a:cxn ang="0">
                  <a:pos x="646" y="3170"/>
                </a:cxn>
                <a:cxn ang="0">
                  <a:pos x="690" y="3138"/>
                </a:cxn>
                <a:cxn ang="0">
                  <a:pos x="1522" y="2116"/>
                </a:cxn>
                <a:cxn ang="0">
                  <a:pos x="1666" y="1938"/>
                </a:cxn>
                <a:cxn ang="0">
                  <a:pos x="1866" y="1694"/>
                </a:cxn>
                <a:cxn ang="0">
                  <a:pos x="1888" y="1652"/>
                </a:cxn>
                <a:cxn ang="0">
                  <a:pos x="1896" y="1604"/>
                </a:cxn>
                <a:cxn ang="0">
                  <a:pos x="1888" y="1558"/>
                </a:cxn>
                <a:cxn ang="0">
                  <a:pos x="1866" y="1516"/>
                </a:cxn>
                <a:cxn ang="0">
                  <a:pos x="1666" y="1270"/>
                </a:cxn>
                <a:cxn ang="0">
                  <a:pos x="706" y="88"/>
                </a:cxn>
                <a:cxn ang="0">
                  <a:pos x="690" y="70"/>
                </a:cxn>
                <a:cxn ang="0">
                  <a:pos x="646" y="40"/>
                </a:cxn>
                <a:cxn ang="0">
                  <a:pos x="596" y="16"/>
                </a:cxn>
                <a:cxn ang="0">
                  <a:pos x="544" y="2"/>
                </a:cxn>
              </a:cxnLst>
              <a:rect l="0" t="0" r="r" b="b"/>
              <a:pathLst>
                <a:path w="1896" h="3208">
                  <a:moveTo>
                    <a:pt x="520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8" y="70"/>
                  </a:lnTo>
                  <a:lnTo>
                    <a:pt x="20" y="88"/>
                  </a:lnTo>
                  <a:lnTo>
                    <a:pt x="1180" y="1516"/>
                  </a:lnTo>
                  <a:lnTo>
                    <a:pt x="1180" y="1516"/>
                  </a:lnTo>
                  <a:lnTo>
                    <a:pt x="1192" y="1536"/>
                  </a:lnTo>
                  <a:lnTo>
                    <a:pt x="1202" y="1558"/>
                  </a:lnTo>
                  <a:lnTo>
                    <a:pt x="1208" y="1580"/>
                  </a:lnTo>
                  <a:lnTo>
                    <a:pt x="1210" y="1604"/>
                  </a:lnTo>
                  <a:lnTo>
                    <a:pt x="1208" y="1628"/>
                  </a:lnTo>
                  <a:lnTo>
                    <a:pt x="1202" y="1652"/>
                  </a:lnTo>
                  <a:lnTo>
                    <a:pt x="1192" y="1674"/>
                  </a:lnTo>
                  <a:lnTo>
                    <a:pt x="1180" y="1694"/>
                  </a:lnTo>
                  <a:lnTo>
                    <a:pt x="20" y="3120"/>
                  </a:lnTo>
                  <a:lnTo>
                    <a:pt x="20" y="3120"/>
                  </a:lnTo>
                  <a:lnTo>
                    <a:pt x="8" y="3138"/>
                  </a:lnTo>
                  <a:lnTo>
                    <a:pt x="2" y="3154"/>
                  </a:lnTo>
                  <a:lnTo>
                    <a:pt x="0" y="3162"/>
                  </a:lnTo>
                  <a:lnTo>
                    <a:pt x="0" y="3170"/>
                  </a:lnTo>
                  <a:lnTo>
                    <a:pt x="2" y="3176"/>
                  </a:lnTo>
                  <a:lnTo>
                    <a:pt x="4" y="3182"/>
                  </a:lnTo>
                  <a:lnTo>
                    <a:pt x="6" y="3188"/>
                  </a:lnTo>
                  <a:lnTo>
                    <a:pt x="12" y="3194"/>
                  </a:lnTo>
                  <a:lnTo>
                    <a:pt x="18" y="3198"/>
                  </a:lnTo>
                  <a:lnTo>
                    <a:pt x="24" y="3202"/>
                  </a:lnTo>
                  <a:lnTo>
                    <a:pt x="42" y="3208"/>
                  </a:lnTo>
                  <a:lnTo>
                    <a:pt x="62" y="3208"/>
                  </a:lnTo>
                  <a:lnTo>
                    <a:pt x="520" y="3208"/>
                  </a:lnTo>
                  <a:lnTo>
                    <a:pt x="520" y="3208"/>
                  </a:lnTo>
                  <a:lnTo>
                    <a:pt x="544" y="3208"/>
                  </a:lnTo>
                  <a:lnTo>
                    <a:pt x="570" y="3202"/>
                  </a:lnTo>
                  <a:lnTo>
                    <a:pt x="596" y="3194"/>
                  </a:lnTo>
                  <a:lnTo>
                    <a:pt x="622" y="3182"/>
                  </a:lnTo>
                  <a:lnTo>
                    <a:pt x="646" y="3170"/>
                  </a:lnTo>
                  <a:lnTo>
                    <a:pt x="670" y="3154"/>
                  </a:lnTo>
                  <a:lnTo>
                    <a:pt x="690" y="3138"/>
                  </a:lnTo>
                  <a:lnTo>
                    <a:pt x="706" y="3120"/>
                  </a:lnTo>
                  <a:lnTo>
                    <a:pt x="1522" y="2116"/>
                  </a:lnTo>
                  <a:lnTo>
                    <a:pt x="1522" y="2116"/>
                  </a:lnTo>
                  <a:lnTo>
                    <a:pt x="1666" y="1938"/>
                  </a:lnTo>
                  <a:lnTo>
                    <a:pt x="1866" y="1694"/>
                  </a:lnTo>
                  <a:lnTo>
                    <a:pt x="1866" y="1694"/>
                  </a:lnTo>
                  <a:lnTo>
                    <a:pt x="1878" y="1674"/>
                  </a:lnTo>
                  <a:lnTo>
                    <a:pt x="1888" y="1652"/>
                  </a:lnTo>
                  <a:lnTo>
                    <a:pt x="1894" y="1628"/>
                  </a:lnTo>
                  <a:lnTo>
                    <a:pt x="1896" y="1604"/>
                  </a:lnTo>
                  <a:lnTo>
                    <a:pt x="1894" y="1580"/>
                  </a:lnTo>
                  <a:lnTo>
                    <a:pt x="1888" y="1558"/>
                  </a:lnTo>
                  <a:lnTo>
                    <a:pt x="1878" y="1536"/>
                  </a:lnTo>
                  <a:lnTo>
                    <a:pt x="1866" y="1516"/>
                  </a:lnTo>
                  <a:lnTo>
                    <a:pt x="1666" y="1270"/>
                  </a:lnTo>
                  <a:lnTo>
                    <a:pt x="1666" y="1270"/>
                  </a:lnTo>
                  <a:lnTo>
                    <a:pt x="1522" y="1094"/>
                  </a:lnTo>
                  <a:lnTo>
                    <a:pt x="706" y="88"/>
                  </a:lnTo>
                  <a:lnTo>
                    <a:pt x="706" y="88"/>
                  </a:lnTo>
                  <a:lnTo>
                    <a:pt x="690" y="70"/>
                  </a:lnTo>
                  <a:lnTo>
                    <a:pt x="670" y="54"/>
                  </a:lnTo>
                  <a:lnTo>
                    <a:pt x="646" y="40"/>
                  </a:lnTo>
                  <a:lnTo>
                    <a:pt x="622" y="26"/>
                  </a:lnTo>
                  <a:lnTo>
                    <a:pt x="596" y="16"/>
                  </a:lnTo>
                  <a:lnTo>
                    <a:pt x="570" y="6"/>
                  </a:lnTo>
                  <a:lnTo>
                    <a:pt x="544" y="2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482922" y="3336231"/>
            <a:ext cx="2041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Reliability(</a:t>
            </a:r>
            <a:r>
              <a:rPr kumimoji="1" lang="ko-KR" altLang="en-US" b="1" dirty="0">
                <a:solidFill>
                  <a:prstClr val="white"/>
                </a:solidFill>
                <a:latin typeface="굴림" charset="-127"/>
                <a:ea typeface="굴림" charset="-127"/>
              </a:rPr>
              <a:t>신뢰성</a:t>
            </a: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)</a:t>
            </a:r>
          </a:p>
        </p:txBody>
      </p:sp>
      <p:sp>
        <p:nvSpPr>
          <p:cNvPr id="22" name="직사각형 62"/>
          <p:cNvSpPr>
            <a:spLocks noChangeArrowheads="1"/>
          </p:cNvSpPr>
          <p:nvPr/>
        </p:nvSpPr>
        <p:spPr bwMode="auto">
          <a:xfrm>
            <a:off x="2962597" y="3140968"/>
            <a:ext cx="45862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모든 조건에서 프로그램이 정확하게 실행되는가</a:t>
            </a:r>
            <a:r>
              <a:rPr kumimoji="1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?</a:t>
            </a:r>
          </a:p>
        </p:txBody>
      </p:sp>
      <p:grpSp>
        <p:nvGrpSpPr>
          <p:cNvPr id="23" name="그룹 285"/>
          <p:cNvGrpSpPr/>
          <p:nvPr/>
        </p:nvGrpSpPr>
        <p:grpSpPr>
          <a:xfrm>
            <a:off x="441617" y="4028316"/>
            <a:ext cx="2428892" cy="500066"/>
            <a:chOff x="-8429707" y="6198090"/>
            <a:chExt cx="2928957" cy="460103"/>
          </a:xfrm>
          <a:solidFill>
            <a:srgbClr val="4BACC6">
              <a:lumMod val="75000"/>
            </a:srgbClr>
          </a:solidFill>
        </p:grpSpPr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-8429707" y="6198090"/>
              <a:ext cx="2786082" cy="460102"/>
            </a:xfrm>
            <a:custGeom>
              <a:avLst/>
              <a:gdLst/>
              <a:ahLst/>
              <a:cxnLst>
                <a:cxn ang="0">
                  <a:pos x="0" y="3094"/>
                </a:cxn>
                <a:cxn ang="0">
                  <a:pos x="0" y="3094"/>
                </a:cxn>
                <a:cxn ang="0">
                  <a:pos x="2" y="3118"/>
                </a:cxn>
                <a:cxn ang="0">
                  <a:pos x="10" y="3140"/>
                </a:cxn>
                <a:cxn ang="0">
                  <a:pos x="20" y="3158"/>
                </a:cxn>
                <a:cxn ang="0">
                  <a:pos x="34" y="3176"/>
                </a:cxn>
                <a:cxn ang="0">
                  <a:pos x="50" y="3190"/>
                </a:cxn>
                <a:cxn ang="0">
                  <a:pos x="70" y="3200"/>
                </a:cxn>
                <a:cxn ang="0">
                  <a:pos x="92" y="3206"/>
                </a:cxn>
                <a:cxn ang="0">
                  <a:pos x="114" y="3208"/>
                </a:cxn>
                <a:cxn ang="0">
                  <a:pos x="40998" y="3208"/>
                </a:cxn>
                <a:cxn ang="0">
                  <a:pos x="40998" y="3208"/>
                </a:cxn>
                <a:cxn ang="0">
                  <a:pos x="41022" y="3208"/>
                </a:cxn>
                <a:cxn ang="0">
                  <a:pos x="41048" y="3202"/>
                </a:cxn>
                <a:cxn ang="0">
                  <a:pos x="41074" y="3194"/>
                </a:cxn>
                <a:cxn ang="0">
                  <a:pos x="41100" y="3182"/>
                </a:cxn>
                <a:cxn ang="0">
                  <a:pos x="41124" y="3170"/>
                </a:cxn>
                <a:cxn ang="0">
                  <a:pos x="41148" y="3154"/>
                </a:cxn>
                <a:cxn ang="0">
                  <a:pos x="41168" y="3138"/>
                </a:cxn>
                <a:cxn ang="0">
                  <a:pos x="41184" y="3120"/>
                </a:cxn>
                <a:cxn ang="0">
                  <a:pos x="42000" y="2116"/>
                </a:cxn>
                <a:cxn ang="0">
                  <a:pos x="42000" y="2116"/>
                </a:cxn>
                <a:cxn ang="0">
                  <a:pos x="42144" y="1938"/>
                </a:cxn>
                <a:cxn ang="0">
                  <a:pos x="42344" y="1694"/>
                </a:cxn>
                <a:cxn ang="0">
                  <a:pos x="42344" y="1694"/>
                </a:cxn>
                <a:cxn ang="0">
                  <a:pos x="42356" y="1674"/>
                </a:cxn>
                <a:cxn ang="0">
                  <a:pos x="42366" y="1652"/>
                </a:cxn>
                <a:cxn ang="0">
                  <a:pos x="42372" y="1628"/>
                </a:cxn>
                <a:cxn ang="0">
                  <a:pos x="42374" y="1604"/>
                </a:cxn>
                <a:cxn ang="0">
                  <a:pos x="42372" y="1580"/>
                </a:cxn>
                <a:cxn ang="0">
                  <a:pos x="42366" y="1558"/>
                </a:cxn>
                <a:cxn ang="0">
                  <a:pos x="42356" y="1536"/>
                </a:cxn>
                <a:cxn ang="0">
                  <a:pos x="42344" y="1516"/>
                </a:cxn>
                <a:cxn ang="0">
                  <a:pos x="42144" y="1270"/>
                </a:cxn>
                <a:cxn ang="0">
                  <a:pos x="42144" y="1270"/>
                </a:cxn>
                <a:cxn ang="0">
                  <a:pos x="42000" y="1094"/>
                </a:cxn>
                <a:cxn ang="0">
                  <a:pos x="41184" y="88"/>
                </a:cxn>
                <a:cxn ang="0">
                  <a:pos x="41184" y="88"/>
                </a:cxn>
                <a:cxn ang="0">
                  <a:pos x="41168" y="70"/>
                </a:cxn>
                <a:cxn ang="0">
                  <a:pos x="41148" y="54"/>
                </a:cxn>
                <a:cxn ang="0">
                  <a:pos x="41124" y="40"/>
                </a:cxn>
                <a:cxn ang="0">
                  <a:pos x="41100" y="26"/>
                </a:cxn>
                <a:cxn ang="0">
                  <a:pos x="41074" y="16"/>
                </a:cxn>
                <a:cxn ang="0">
                  <a:pos x="41048" y="6"/>
                </a:cxn>
                <a:cxn ang="0">
                  <a:pos x="41022" y="2"/>
                </a:cxn>
                <a:cxn ang="0">
                  <a:pos x="40998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92" y="2"/>
                </a:cxn>
                <a:cxn ang="0">
                  <a:pos x="70" y="8"/>
                </a:cxn>
                <a:cxn ang="0">
                  <a:pos x="50" y="20"/>
                </a:cxn>
                <a:cxn ang="0">
                  <a:pos x="34" y="34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2" y="90"/>
                </a:cxn>
                <a:cxn ang="0">
                  <a:pos x="0" y="114"/>
                </a:cxn>
                <a:cxn ang="0">
                  <a:pos x="0" y="3094"/>
                </a:cxn>
              </a:cxnLst>
              <a:rect l="0" t="0" r="r" b="b"/>
              <a:pathLst>
                <a:path w="42374" h="3208">
                  <a:moveTo>
                    <a:pt x="0" y="3094"/>
                  </a:moveTo>
                  <a:lnTo>
                    <a:pt x="0" y="3094"/>
                  </a:lnTo>
                  <a:lnTo>
                    <a:pt x="2" y="3118"/>
                  </a:lnTo>
                  <a:lnTo>
                    <a:pt x="10" y="3140"/>
                  </a:lnTo>
                  <a:lnTo>
                    <a:pt x="20" y="3158"/>
                  </a:lnTo>
                  <a:lnTo>
                    <a:pt x="34" y="3176"/>
                  </a:lnTo>
                  <a:lnTo>
                    <a:pt x="50" y="3190"/>
                  </a:lnTo>
                  <a:lnTo>
                    <a:pt x="70" y="3200"/>
                  </a:lnTo>
                  <a:lnTo>
                    <a:pt x="92" y="3206"/>
                  </a:lnTo>
                  <a:lnTo>
                    <a:pt x="114" y="3208"/>
                  </a:lnTo>
                  <a:lnTo>
                    <a:pt x="40998" y="3208"/>
                  </a:lnTo>
                  <a:lnTo>
                    <a:pt x="40998" y="3208"/>
                  </a:lnTo>
                  <a:lnTo>
                    <a:pt x="41022" y="3208"/>
                  </a:lnTo>
                  <a:lnTo>
                    <a:pt x="41048" y="3202"/>
                  </a:lnTo>
                  <a:lnTo>
                    <a:pt x="41074" y="3194"/>
                  </a:lnTo>
                  <a:lnTo>
                    <a:pt x="41100" y="3182"/>
                  </a:lnTo>
                  <a:lnTo>
                    <a:pt x="41124" y="3170"/>
                  </a:lnTo>
                  <a:lnTo>
                    <a:pt x="41148" y="3154"/>
                  </a:lnTo>
                  <a:lnTo>
                    <a:pt x="41168" y="3138"/>
                  </a:lnTo>
                  <a:lnTo>
                    <a:pt x="41184" y="3120"/>
                  </a:lnTo>
                  <a:lnTo>
                    <a:pt x="42000" y="2116"/>
                  </a:lnTo>
                  <a:lnTo>
                    <a:pt x="42000" y="2116"/>
                  </a:lnTo>
                  <a:lnTo>
                    <a:pt x="42144" y="1938"/>
                  </a:lnTo>
                  <a:lnTo>
                    <a:pt x="42344" y="1694"/>
                  </a:lnTo>
                  <a:lnTo>
                    <a:pt x="42344" y="1694"/>
                  </a:lnTo>
                  <a:lnTo>
                    <a:pt x="42356" y="1674"/>
                  </a:lnTo>
                  <a:lnTo>
                    <a:pt x="42366" y="1652"/>
                  </a:lnTo>
                  <a:lnTo>
                    <a:pt x="42372" y="1628"/>
                  </a:lnTo>
                  <a:lnTo>
                    <a:pt x="42374" y="1604"/>
                  </a:lnTo>
                  <a:lnTo>
                    <a:pt x="42372" y="1580"/>
                  </a:lnTo>
                  <a:lnTo>
                    <a:pt x="42366" y="1558"/>
                  </a:lnTo>
                  <a:lnTo>
                    <a:pt x="42356" y="1536"/>
                  </a:lnTo>
                  <a:lnTo>
                    <a:pt x="42344" y="1516"/>
                  </a:lnTo>
                  <a:lnTo>
                    <a:pt x="42144" y="1270"/>
                  </a:lnTo>
                  <a:lnTo>
                    <a:pt x="42144" y="1270"/>
                  </a:lnTo>
                  <a:lnTo>
                    <a:pt x="42000" y="1094"/>
                  </a:lnTo>
                  <a:lnTo>
                    <a:pt x="41184" y="88"/>
                  </a:lnTo>
                  <a:lnTo>
                    <a:pt x="41184" y="88"/>
                  </a:lnTo>
                  <a:lnTo>
                    <a:pt x="41168" y="70"/>
                  </a:lnTo>
                  <a:lnTo>
                    <a:pt x="41148" y="54"/>
                  </a:lnTo>
                  <a:lnTo>
                    <a:pt x="41124" y="40"/>
                  </a:lnTo>
                  <a:lnTo>
                    <a:pt x="41100" y="26"/>
                  </a:lnTo>
                  <a:lnTo>
                    <a:pt x="41074" y="16"/>
                  </a:lnTo>
                  <a:lnTo>
                    <a:pt x="41048" y="6"/>
                  </a:lnTo>
                  <a:lnTo>
                    <a:pt x="41022" y="2"/>
                  </a:lnTo>
                  <a:lnTo>
                    <a:pt x="4099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92" y="2"/>
                  </a:lnTo>
                  <a:lnTo>
                    <a:pt x="70" y="8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2" y="90"/>
                  </a:lnTo>
                  <a:lnTo>
                    <a:pt x="0" y="114"/>
                  </a:lnTo>
                  <a:lnTo>
                    <a:pt x="0" y="309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-5643626" y="6198090"/>
              <a:ext cx="142876" cy="46010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2" y="2"/>
                </a:cxn>
                <a:cxn ang="0">
                  <a:pos x="18" y="10"/>
                </a:cxn>
                <a:cxn ang="0">
                  <a:pos x="6" y="20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8" y="70"/>
                </a:cxn>
                <a:cxn ang="0">
                  <a:pos x="1180" y="1516"/>
                </a:cxn>
                <a:cxn ang="0">
                  <a:pos x="1192" y="1536"/>
                </a:cxn>
                <a:cxn ang="0">
                  <a:pos x="1208" y="1580"/>
                </a:cxn>
                <a:cxn ang="0">
                  <a:pos x="1208" y="1628"/>
                </a:cxn>
                <a:cxn ang="0">
                  <a:pos x="1192" y="1674"/>
                </a:cxn>
                <a:cxn ang="0">
                  <a:pos x="20" y="3120"/>
                </a:cxn>
                <a:cxn ang="0">
                  <a:pos x="8" y="3138"/>
                </a:cxn>
                <a:cxn ang="0">
                  <a:pos x="0" y="3162"/>
                </a:cxn>
                <a:cxn ang="0">
                  <a:pos x="2" y="3176"/>
                </a:cxn>
                <a:cxn ang="0">
                  <a:pos x="6" y="3188"/>
                </a:cxn>
                <a:cxn ang="0">
                  <a:pos x="18" y="3198"/>
                </a:cxn>
                <a:cxn ang="0">
                  <a:pos x="42" y="3208"/>
                </a:cxn>
                <a:cxn ang="0">
                  <a:pos x="520" y="3208"/>
                </a:cxn>
                <a:cxn ang="0">
                  <a:pos x="544" y="3208"/>
                </a:cxn>
                <a:cxn ang="0">
                  <a:pos x="596" y="3194"/>
                </a:cxn>
                <a:cxn ang="0">
                  <a:pos x="646" y="3170"/>
                </a:cxn>
                <a:cxn ang="0">
                  <a:pos x="690" y="3138"/>
                </a:cxn>
                <a:cxn ang="0">
                  <a:pos x="1522" y="2116"/>
                </a:cxn>
                <a:cxn ang="0">
                  <a:pos x="1666" y="1938"/>
                </a:cxn>
                <a:cxn ang="0">
                  <a:pos x="1866" y="1694"/>
                </a:cxn>
                <a:cxn ang="0">
                  <a:pos x="1888" y="1652"/>
                </a:cxn>
                <a:cxn ang="0">
                  <a:pos x="1896" y="1604"/>
                </a:cxn>
                <a:cxn ang="0">
                  <a:pos x="1888" y="1558"/>
                </a:cxn>
                <a:cxn ang="0">
                  <a:pos x="1866" y="1516"/>
                </a:cxn>
                <a:cxn ang="0">
                  <a:pos x="1666" y="1270"/>
                </a:cxn>
                <a:cxn ang="0">
                  <a:pos x="706" y="88"/>
                </a:cxn>
                <a:cxn ang="0">
                  <a:pos x="690" y="70"/>
                </a:cxn>
                <a:cxn ang="0">
                  <a:pos x="646" y="40"/>
                </a:cxn>
                <a:cxn ang="0">
                  <a:pos x="596" y="16"/>
                </a:cxn>
                <a:cxn ang="0">
                  <a:pos x="544" y="2"/>
                </a:cxn>
              </a:cxnLst>
              <a:rect l="0" t="0" r="r" b="b"/>
              <a:pathLst>
                <a:path w="1896" h="3208">
                  <a:moveTo>
                    <a:pt x="520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8" y="70"/>
                  </a:lnTo>
                  <a:lnTo>
                    <a:pt x="20" y="88"/>
                  </a:lnTo>
                  <a:lnTo>
                    <a:pt x="1180" y="1516"/>
                  </a:lnTo>
                  <a:lnTo>
                    <a:pt x="1180" y="1516"/>
                  </a:lnTo>
                  <a:lnTo>
                    <a:pt x="1192" y="1536"/>
                  </a:lnTo>
                  <a:lnTo>
                    <a:pt x="1202" y="1558"/>
                  </a:lnTo>
                  <a:lnTo>
                    <a:pt x="1208" y="1580"/>
                  </a:lnTo>
                  <a:lnTo>
                    <a:pt x="1210" y="1604"/>
                  </a:lnTo>
                  <a:lnTo>
                    <a:pt x="1208" y="1628"/>
                  </a:lnTo>
                  <a:lnTo>
                    <a:pt x="1202" y="1652"/>
                  </a:lnTo>
                  <a:lnTo>
                    <a:pt x="1192" y="1674"/>
                  </a:lnTo>
                  <a:lnTo>
                    <a:pt x="1180" y="1694"/>
                  </a:lnTo>
                  <a:lnTo>
                    <a:pt x="20" y="3120"/>
                  </a:lnTo>
                  <a:lnTo>
                    <a:pt x="20" y="3120"/>
                  </a:lnTo>
                  <a:lnTo>
                    <a:pt x="8" y="3138"/>
                  </a:lnTo>
                  <a:lnTo>
                    <a:pt x="2" y="3154"/>
                  </a:lnTo>
                  <a:lnTo>
                    <a:pt x="0" y="3162"/>
                  </a:lnTo>
                  <a:lnTo>
                    <a:pt x="0" y="3170"/>
                  </a:lnTo>
                  <a:lnTo>
                    <a:pt x="2" y="3176"/>
                  </a:lnTo>
                  <a:lnTo>
                    <a:pt x="4" y="3182"/>
                  </a:lnTo>
                  <a:lnTo>
                    <a:pt x="6" y="3188"/>
                  </a:lnTo>
                  <a:lnTo>
                    <a:pt x="12" y="3194"/>
                  </a:lnTo>
                  <a:lnTo>
                    <a:pt x="18" y="3198"/>
                  </a:lnTo>
                  <a:lnTo>
                    <a:pt x="24" y="3202"/>
                  </a:lnTo>
                  <a:lnTo>
                    <a:pt x="42" y="3208"/>
                  </a:lnTo>
                  <a:lnTo>
                    <a:pt x="62" y="3208"/>
                  </a:lnTo>
                  <a:lnTo>
                    <a:pt x="520" y="3208"/>
                  </a:lnTo>
                  <a:lnTo>
                    <a:pt x="520" y="3208"/>
                  </a:lnTo>
                  <a:lnTo>
                    <a:pt x="544" y="3208"/>
                  </a:lnTo>
                  <a:lnTo>
                    <a:pt x="570" y="3202"/>
                  </a:lnTo>
                  <a:lnTo>
                    <a:pt x="596" y="3194"/>
                  </a:lnTo>
                  <a:lnTo>
                    <a:pt x="622" y="3182"/>
                  </a:lnTo>
                  <a:lnTo>
                    <a:pt x="646" y="3170"/>
                  </a:lnTo>
                  <a:lnTo>
                    <a:pt x="670" y="3154"/>
                  </a:lnTo>
                  <a:lnTo>
                    <a:pt x="690" y="3138"/>
                  </a:lnTo>
                  <a:lnTo>
                    <a:pt x="706" y="3120"/>
                  </a:lnTo>
                  <a:lnTo>
                    <a:pt x="1522" y="2116"/>
                  </a:lnTo>
                  <a:lnTo>
                    <a:pt x="1522" y="2116"/>
                  </a:lnTo>
                  <a:lnTo>
                    <a:pt x="1666" y="1938"/>
                  </a:lnTo>
                  <a:lnTo>
                    <a:pt x="1866" y="1694"/>
                  </a:lnTo>
                  <a:lnTo>
                    <a:pt x="1866" y="1694"/>
                  </a:lnTo>
                  <a:lnTo>
                    <a:pt x="1878" y="1674"/>
                  </a:lnTo>
                  <a:lnTo>
                    <a:pt x="1888" y="1652"/>
                  </a:lnTo>
                  <a:lnTo>
                    <a:pt x="1894" y="1628"/>
                  </a:lnTo>
                  <a:lnTo>
                    <a:pt x="1896" y="1604"/>
                  </a:lnTo>
                  <a:lnTo>
                    <a:pt x="1894" y="1580"/>
                  </a:lnTo>
                  <a:lnTo>
                    <a:pt x="1888" y="1558"/>
                  </a:lnTo>
                  <a:lnTo>
                    <a:pt x="1878" y="1536"/>
                  </a:lnTo>
                  <a:lnTo>
                    <a:pt x="1866" y="1516"/>
                  </a:lnTo>
                  <a:lnTo>
                    <a:pt x="1666" y="1270"/>
                  </a:lnTo>
                  <a:lnTo>
                    <a:pt x="1666" y="1270"/>
                  </a:lnTo>
                  <a:lnTo>
                    <a:pt x="1522" y="1094"/>
                  </a:lnTo>
                  <a:lnTo>
                    <a:pt x="706" y="88"/>
                  </a:lnTo>
                  <a:lnTo>
                    <a:pt x="706" y="88"/>
                  </a:lnTo>
                  <a:lnTo>
                    <a:pt x="690" y="70"/>
                  </a:lnTo>
                  <a:lnTo>
                    <a:pt x="670" y="54"/>
                  </a:lnTo>
                  <a:lnTo>
                    <a:pt x="646" y="40"/>
                  </a:lnTo>
                  <a:lnTo>
                    <a:pt x="622" y="26"/>
                  </a:lnTo>
                  <a:lnTo>
                    <a:pt x="596" y="16"/>
                  </a:lnTo>
                  <a:lnTo>
                    <a:pt x="570" y="6"/>
                  </a:lnTo>
                  <a:lnTo>
                    <a:pt x="544" y="2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맑은 고딕"/>
              </a:endParaRPr>
            </a:p>
          </p:txBody>
        </p:sp>
      </p:grpSp>
      <p:sp>
        <p:nvSpPr>
          <p:cNvPr id="26" name="직사각형 25"/>
          <p:cNvSpPr/>
          <p:nvPr/>
        </p:nvSpPr>
        <p:spPr bwMode="auto">
          <a:xfrm>
            <a:off x="479747" y="4109269"/>
            <a:ext cx="123983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Cost(</a:t>
            </a:r>
            <a:r>
              <a:rPr kumimoji="1" lang="ko-KR" altLang="en-US" b="1" dirty="0">
                <a:solidFill>
                  <a:prstClr val="white"/>
                </a:solidFill>
                <a:latin typeface="굴림" charset="-127"/>
                <a:ea typeface="굴림" charset="-127"/>
              </a:rPr>
              <a:t>비용</a:t>
            </a:r>
            <a:r>
              <a:rPr kumimoji="1" lang="en-US" altLang="ko-KR" b="1" dirty="0">
                <a:solidFill>
                  <a:prstClr val="white"/>
                </a:solidFill>
                <a:latin typeface="Times New Roman"/>
                <a:ea typeface="맑은 고딕"/>
              </a:rPr>
              <a:t>)</a:t>
            </a:r>
          </a:p>
        </p:txBody>
      </p:sp>
      <p:sp>
        <p:nvSpPr>
          <p:cNvPr id="27" name="직사각형 62"/>
          <p:cNvSpPr>
            <a:spLocks noChangeArrowheads="1"/>
          </p:cNvSpPr>
          <p:nvPr/>
        </p:nvSpPr>
        <p:spPr bwMode="auto">
          <a:xfrm>
            <a:off x="2962597" y="3933056"/>
            <a:ext cx="5765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프로그램 개발 및 유지보수에 시간과 경비가 얼마나 필요한가</a:t>
            </a:r>
            <a:r>
              <a:rPr kumimoji="1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85606" y="5013176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모두다 가장 좋은 언어는 무엇인가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서로 충돌이 생기는 경우는 없는가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앞으로의 언어에서는 무엇이 가장 중요할까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나는 어떤 언어를 사용할까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47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t="11629" r="10965" b="10482"/>
          <a:stretch/>
        </p:blipFill>
        <p:spPr bwMode="auto">
          <a:xfrm>
            <a:off x="323528" y="-5680"/>
            <a:ext cx="7920880" cy="68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19500857">
            <a:off x="5374176" y="3963890"/>
            <a:ext cx="4330032" cy="646331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TIOBE Programming Community Index 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Feb 2015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조은선\Local Settings\Temporary Internet Files\Content.IE5\7KC0B7PY\MC9000363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157192"/>
            <a:ext cx="1440160" cy="1437998"/>
          </a:xfrm>
          <a:prstGeom prst="rect">
            <a:avLst/>
          </a:prstGeom>
          <a:noFill/>
        </p:spPr>
      </p:pic>
      <p:pic>
        <p:nvPicPr>
          <p:cNvPr id="5" name="Picture 8" descr="C:\Documents and Settings\조은선\Local Settings\Temporary Internet Files\Content.IE5\HA8P0PRI\MP900427685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60648"/>
            <a:ext cx="1979712" cy="3888432"/>
          </a:xfrm>
          <a:prstGeom prst="rect">
            <a:avLst/>
          </a:prstGeom>
          <a:noFill/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52596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컴공인들에게</a:t>
            </a:r>
            <a:r>
              <a:rPr lang="ko-KR" altLang="en-US" dirty="0" smtClean="0"/>
              <a:t> 프로그래밍언어는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무시할 수 없는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생활의 일부</a:t>
            </a:r>
            <a:r>
              <a:rPr lang="en-US" altLang="ko-KR" dirty="0" smtClean="0"/>
              <a:t>”</a:t>
            </a:r>
          </a:p>
          <a:p>
            <a:pPr lvl="1">
              <a:buNone/>
            </a:pPr>
            <a:endParaRPr lang="en-US" altLang="ko-KR" sz="800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그런데</a:t>
            </a:r>
            <a:r>
              <a:rPr lang="en-US" altLang="ko-KR" dirty="0" smtClean="0">
                <a:solidFill>
                  <a:srgbClr val="0000FF"/>
                </a:solidFill>
              </a:rPr>
              <a:t>, C, C++, C#, Java, JavaScript, Python, SQL, ... </a:t>
            </a:r>
          </a:p>
          <a:p>
            <a:pPr lvl="1">
              <a:buNone/>
            </a:pPr>
            <a:r>
              <a:rPr lang="ko-KR" altLang="en-US" dirty="0" smtClean="0"/>
              <a:t>   배워야 할 언어가 너무 많다</a:t>
            </a:r>
            <a:r>
              <a:rPr lang="en-US" altLang="ko-KR" dirty="0" smtClean="0"/>
              <a:t>....</a:t>
            </a:r>
          </a:p>
          <a:p>
            <a:pPr lvl="1">
              <a:buNone/>
            </a:pPr>
            <a:r>
              <a:rPr lang="ko-KR" altLang="en-US" dirty="0" smtClean="0"/>
              <a:t>   배워야 할 언어가 너무 빨리 쏟아져 나온다</a:t>
            </a:r>
            <a:r>
              <a:rPr lang="en-US" altLang="ko-KR" dirty="0" smtClean="0"/>
              <a:t>....</a:t>
            </a:r>
          </a:p>
          <a:p>
            <a:pPr lvl="1">
              <a:buNone/>
            </a:pPr>
            <a:endParaRPr lang="en-US" altLang="ko-KR" sz="900" dirty="0" smtClean="0"/>
          </a:p>
          <a:p>
            <a:pPr lvl="1" algn="ctr">
              <a:buNone/>
            </a:pPr>
            <a:r>
              <a:rPr lang="en-US" altLang="ko-KR" dirty="0" smtClean="0"/>
              <a:t>                     </a:t>
            </a:r>
            <a:r>
              <a:rPr lang="en-US" altLang="ko-KR" dirty="0" smtClean="0">
                <a:solidFill>
                  <a:srgbClr val="C00000"/>
                </a:solidFill>
              </a:rPr>
              <a:t>“</a:t>
            </a:r>
            <a:r>
              <a:rPr lang="ko-KR" altLang="en-US" dirty="0" smtClean="0">
                <a:solidFill>
                  <a:srgbClr val="C00000"/>
                </a:solidFill>
              </a:rPr>
              <a:t>우리는 </a:t>
            </a:r>
            <a:r>
              <a:rPr lang="ko-KR" altLang="en-US" sz="3600" dirty="0" smtClean="0">
                <a:solidFill>
                  <a:srgbClr val="C00000"/>
                </a:solidFill>
              </a:rPr>
              <a:t>어떻게 할까</a:t>
            </a:r>
            <a:r>
              <a:rPr lang="en-US" altLang="ko-KR" sz="3600" dirty="0" smtClean="0">
                <a:solidFill>
                  <a:srgbClr val="C00000"/>
                </a:solidFill>
              </a:rPr>
              <a:t>?”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프로그래밍언어는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73224" y="1600201"/>
            <a:ext cx="8291264" cy="27649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800" dirty="0" smtClean="0"/>
          </a:p>
          <a:p>
            <a:pPr marL="0" indent="0">
              <a:buNone/>
            </a:pPr>
            <a:r>
              <a:rPr lang="ko-KR" altLang="en-US" dirty="0" smtClean="0"/>
              <a:t>무조건 열심히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계속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프로그래밍언어 공부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어떻게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8" name="Picture 10" descr="C:\Documents and Settings\조은선\Local Settings\Temporary Internet Files\Content.IE5\BQBMPNPP\MM900309763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855777"/>
            <a:ext cx="1296144" cy="12961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86553" y="4365104"/>
            <a:ext cx="7311617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</a:rPr>
              <a:t>새로운 것 하나하나 나올 때 마다 고민할 것이 아니라 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rgbClr val="C00000"/>
                </a:solidFill>
              </a:rPr>
              <a:t>원리</a:t>
            </a:r>
            <a:r>
              <a:rPr lang="ko-KR" altLang="en-US" sz="2400" dirty="0" smtClean="0">
                <a:solidFill>
                  <a:srgbClr val="C00000"/>
                </a:solidFill>
              </a:rPr>
              <a:t>를 배워둡시다</a:t>
            </a:r>
            <a:r>
              <a:rPr lang="en-US" altLang="ko-KR" sz="2400" dirty="0" smtClean="0">
                <a:solidFill>
                  <a:srgbClr val="C00000"/>
                </a:solidFill>
              </a:rPr>
              <a:t>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2996952"/>
            <a:ext cx="4523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spcBef>
                <a:spcPct val="20000"/>
              </a:spcBef>
              <a:buSzPct val="70000"/>
            </a:pPr>
            <a:r>
              <a:rPr lang="ko-KR" altLang="en-US" sz="3200" dirty="0" smtClean="0">
                <a:solidFill>
                  <a:srgbClr val="433021"/>
                </a:solidFill>
              </a:rPr>
              <a:t>그리고</a:t>
            </a:r>
            <a:r>
              <a:rPr lang="en-US" altLang="ko-KR" sz="3200" dirty="0" smtClean="0">
                <a:solidFill>
                  <a:srgbClr val="433021"/>
                </a:solidFill>
              </a:rPr>
              <a:t>, </a:t>
            </a:r>
            <a:r>
              <a:rPr lang="ko-KR" altLang="en-US" sz="3200" dirty="0" smtClean="0">
                <a:solidFill>
                  <a:srgbClr val="433021"/>
                </a:solidFill>
              </a:rPr>
              <a:t>좀 </a:t>
            </a:r>
            <a:r>
              <a:rPr lang="en-US" altLang="ko-KR" sz="3200" dirty="0" smtClean="0">
                <a:solidFill>
                  <a:srgbClr val="C00000"/>
                </a:solidFill>
              </a:rPr>
              <a:t>“</a:t>
            </a:r>
            <a:r>
              <a:rPr lang="ko-KR" altLang="en-US" sz="3200" dirty="0" smtClean="0">
                <a:solidFill>
                  <a:srgbClr val="C00000"/>
                </a:solidFill>
              </a:rPr>
              <a:t>스마트</a:t>
            </a:r>
            <a:r>
              <a:rPr lang="en-US" altLang="ko-KR" sz="3200" dirty="0" smtClean="0">
                <a:solidFill>
                  <a:srgbClr val="C00000"/>
                </a:solidFill>
              </a:rPr>
              <a:t>”</a:t>
            </a:r>
            <a:r>
              <a:rPr lang="ko-KR" altLang="en-US" sz="3200" dirty="0" smtClean="0">
                <a:solidFill>
                  <a:srgbClr val="C00000"/>
                </a:solidFill>
              </a:rPr>
              <a:t>하게</a:t>
            </a:r>
            <a:endParaRPr lang="en-US" altLang="ko-KR" sz="3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13"/>
          <a:stretch/>
        </p:blipFill>
        <p:spPr bwMode="auto">
          <a:xfrm>
            <a:off x="-28520" y="63234"/>
            <a:ext cx="3701779" cy="68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18590" b="13543"/>
          <a:stretch/>
        </p:blipFill>
        <p:spPr bwMode="auto">
          <a:xfrm>
            <a:off x="2588821" y="308757"/>
            <a:ext cx="4724121" cy="662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5" b="6066"/>
          <a:stretch/>
        </p:blipFill>
        <p:spPr bwMode="auto">
          <a:xfrm>
            <a:off x="5796136" y="0"/>
            <a:ext cx="4060787" cy="68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365760" y="2819400"/>
            <a:ext cx="746760" cy="30480"/>
          </a:xfrm>
          <a:custGeom>
            <a:avLst/>
            <a:gdLst>
              <a:gd name="connsiteX0" fmla="*/ 0 w 746760"/>
              <a:gd name="connsiteY0" fmla="*/ 0 h 30480"/>
              <a:gd name="connsiteX1" fmla="*/ 502920 w 746760"/>
              <a:gd name="connsiteY1" fmla="*/ 15240 h 30480"/>
              <a:gd name="connsiteX2" fmla="*/ 548640 w 746760"/>
              <a:gd name="connsiteY2" fmla="*/ 30480 h 30480"/>
              <a:gd name="connsiteX3" fmla="*/ 701040 w 746760"/>
              <a:gd name="connsiteY3" fmla="*/ 15240 h 30480"/>
              <a:gd name="connsiteX4" fmla="*/ 746760 w 746760"/>
              <a:gd name="connsiteY4" fmla="*/ 0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30480">
                <a:moveTo>
                  <a:pt x="0" y="0"/>
                </a:moveTo>
                <a:cubicBezTo>
                  <a:pt x="167640" y="5080"/>
                  <a:pt x="335461" y="5937"/>
                  <a:pt x="502920" y="15240"/>
                </a:cubicBezTo>
                <a:cubicBezTo>
                  <a:pt x="518960" y="16131"/>
                  <a:pt x="532576" y="30480"/>
                  <a:pt x="548640" y="30480"/>
                </a:cubicBezTo>
                <a:cubicBezTo>
                  <a:pt x="599693" y="30480"/>
                  <a:pt x="650240" y="20320"/>
                  <a:pt x="701040" y="15240"/>
                </a:cubicBezTo>
                <a:lnTo>
                  <a:pt x="74676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131840" y="1052736"/>
            <a:ext cx="746760" cy="30480"/>
          </a:xfrm>
          <a:custGeom>
            <a:avLst/>
            <a:gdLst>
              <a:gd name="connsiteX0" fmla="*/ 0 w 746760"/>
              <a:gd name="connsiteY0" fmla="*/ 0 h 30480"/>
              <a:gd name="connsiteX1" fmla="*/ 502920 w 746760"/>
              <a:gd name="connsiteY1" fmla="*/ 15240 h 30480"/>
              <a:gd name="connsiteX2" fmla="*/ 548640 w 746760"/>
              <a:gd name="connsiteY2" fmla="*/ 30480 h 30480"/>
              <a:gd name="connsiteX3" fmla="*/ 701040 w 746760"/>
              <a:gd name="connsiteY3" fmla="*/ 15240 h 30480"/>
              <a:gd name="connsiteX4" fmla="*/ 746760 w 746760"/>
              <a:gd name="connsiteY4" fmla="*/ 0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30480">
                <a:moveTo>
                  <a:pt x="0" y="0"/>
                </a:moveTo>
                <a:cubicBezTo>
                  <a:pt x="167640" y="5080"/>
                  <a:pt x="335461" y="5937"/>
                  <a:pt x="502920" y="15240"/>
                </a:cubicBezTo>
                <a:cubicBezTo>
                  <a:pt x="518960" y="16131"/>
                  <a:pt x="532576" y="30480"/>
                  <a:pt x="548640" y="30480"/>
                </a:cubicBezTo>
                <a:cubicBezTo>
                  <a:pt x="599693" y="30480"/>
                  <a:pt x="650240" y="20320"/>
                  <a:pt x="701040" y="15240"/>
                </a:cubicBezTo>
                <a:lnTo>
                  <a:pt x="74676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312943" y="836712"/>
            <a:ext cx="746760" cy="30480"/>
          </a:xfrm>
          <a:custGeom>
            <a:avLst/>
            <a:gdLst>
              <a:gd name="connsiteX0" fmla="*/ 0 w 746760"/>
              <a:gd name="connsiteY0" fmla="*/ 0 h 30480"/>
              <a:gd name="connsiteX1" fmla="*/ 502920 w 746760"/>
              <a:gd name="connsiteY1" fmla="*/ 15240 h 30480"/>
              <a:gd name="connsiteX2" fmla="*/ 548640 w 746760"/>
              <a:gd name="connsiteY2" fmla="*/ 30480 h 30480"/>
              <a:gd name="connsiteX3" fmla="*/ 701040 w 746760"/>
              <a:gd name="connsiteY3" fmla="*/ 15240 h 30480"/>
              <a:gd name="connsiteX4" fmla="*/ 746760 w 746760"/>
              <a:gd name="connsiteY4" fmla="*/ 0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30480">
                <a:moveTo>
                  <a:pt x="0" y="0"/>
                </a:moveTo>
                <a:cubicBezTo>
                  <a:pt x="167640" y="5080"/>
                  <a:pt x="335461" y="5937"/>
                  <a:pt x="502920" y="15240"/>
                </a:cubicBezTo>
                <a:cubicBezTo>
                  <a:pt x="518960" y="16131"/>
                  <a:pt x="532576" y="30480"/>
                  <a:pt x="548640" y="30480"/>
                </a:cubicBezTo>
                <a:cubicBezTo>
                  <a:pt x="599693" y="30480"/>
                  <a:pt x="650240" y="20320"/>
                  <a:pt x="701040" y="15240"/>
                </a:cubicBezTo>
                <a:lnTo>
                  <a:pt x="74676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7680" y="3840480"/>
            <a:ext cx="411480" cy="32325"/>
          </a:xfrm>
          <a:custGeom>
            <a:avLst/>
            <a:gdLst>
              <a:gd name="connsiteX0" fmla="*/ 0 w 411480"/>
              <a:gd name="connsiteY0" fmla="*/ 0 h 32325"/>
              <a:gd name="connsiteX1" fmla="*/ 76200 w 411480"/>
              <a:gd name="connsiteY1" fmla="*/ 15240 h 32325"/>
              <a:gd name="connsiteX2" fmla="*/ 137160 w 411480"/>
              <a:gd name="connsiteY2" fmla="*/ 30480 h 32325"/>
              <a:gd name="connsiteX3" fmla="*/ 411480 w 411480"/>
              <a:gd name="connsiteY3" fmla="*/ 30480 h 3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" h="32325">
                <a:moveTo>
                  <a:pt x="0" y="0"/>
                </a:moveTo>
                <a:cubicBezTo>
                  <a:pt x="25400" y="5080"/>
                  <a:pt x="50914" y="9621"/>
                  <a:pt x="76200" y="15240"/>
                </a:cubicBezTo>
                <a:cubicBezTo>
                  <a:pt x="96647" y="19784"/>
                  <a:pt x="116236" y="29529"/>
                  <a:pt x="137160" y="30480"/>
                </a:cubicBezTo>
                <a:cubicBezTo>
                  <a:pt x="228506" y="34632"/>
                  <a:pt x="320040" y="30480"/>
                  <a:pt x="411480" y="3048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720360" y="3872805"/>
            <a:ext cx="411480" cy="32325"/>
          </a:xfrm>
          <a:custGeom>
            <a:avLst/>
            <a:gdLst>
              <a:gd name="connsiteX0" fmla="*/ 0 w 411480"/>
              <a:gd name="connsiteY0" fmla="*/ 0 h 32325"/>
              <a:gd name="connsiteX1" fmla="*/ 76200 w 411480"/>
              <a:gd name="connsiteY1" fmla="*/ 15240 h 32325"/>
              <a:gd name="connsiteX2" fmla="*/ 137160 w 411480"/>
              <a:gd name="connsiteY2" fmla="*/ 30480 h 32325"/>
              <a:gd name="connsiteX3" fmla="*/ 411480 w 411480"/>
              <a:gd name="connsiteY3" fmla="*/ 30480 h 3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" h="32325">
                <a:moveTo>
                  <a:pt x="0" y="0"/>
                </a:moveTo>
                <a:cubicBezTo>
                  <a:pt x="25400" y="5080"/>
                  <a:pt x="50914" y="9621"/>
                  <a:pt x="76200" y="15240"/>
                </a:cubicBezTo>
                <a:cubicBezTo>
                  <a:pt x="96647" y="19784"/>
                  <a:pt x="116236" y="29529"/>
                  <a:pt x="137160" y="30480"/>
                </a:cubicBezTo>
                <a:cubicBezTo>
                  <a:pt x="228506" y="34632"/>
                  <a:pt x="320040" y="30480"/>
                  <a:pt x="411480" y="3048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067944" y="5645322"/>
            <a:ext cx="411480" cy="32325"/>
          </a:xfrm>
          <a:custGeom>
            <a:avLst/>
            <a:gdLst>
              <a:gd name="connsiteX0" fmla="*/ 0 w 411480"/>
              <a:gd name="connsiteY0" fmla="*/ 0 h 32325"/>
              <a:gd name="connsiteX1" fmla="*/ 76200 w 411480"/>
              <a:gd name="connsiteY1" fmla="*/ 15240 h 32325"/>
              <a:gd name="connsiteX2" fmla="*/ 137160 w 411480"/>
              <a:gd name="connsiteY2" fmla="*/ 30480 h 32325"/>
              <a:gd name="connsiteX3" fmla="*/ 411480 w 411480"/>
              <a:gd name="connsiteY3" fmla="*/ 30480 h 3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" h="32325">
                <a:moveTo>
                  <a:pt x="0" y="0"/>
                </a:moveTo>
                <a:cubicBezTo>
                  <a:pt x="25400" y="5080"/>
                  <a:pt x="50914" y="9621"/>
                  <a:pt x="76200" y="15240"/>
                </a:cubicBezTo>
                <a:cubicBezTo>
                  <a:pt x="96647" y="19784"/>
                  <a:pt x="116236" y="29529"/>
                  <a:pt x="137160" y="30480"/>
                </a:cubicBezTo>
                <a:cubicBezTo>
                  <a:pt x="228506" y="34632"/>
                  <a:pt x="320040" y="30480"/>
                  <a:pt x="411480" y="3048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156176" y="1362512"/>
            <a:ext cx="720080" cy="45719"/>
          </a:xfrm>
          <a:custGeom>
            <a:avLst/>
            <a:gdLst>
              <a:gd name="connsiteX0" fmla="*/ 0 w 411480"/>
              <a:gd name="connsiteY0" fmla="*/ 0 h 32325"/>
              <a:gd name="connsiteX1" fmla="*/ 76200 w 411480"/>
              <a:gd name="connsiteY1" fmla="*/ 15240 h 32325"/>
              <a:gd name="connsiteX2" fmla="*/ 137160 w 411480"/>
              <a:gd name="connsiteY2" fmla="*/ 30480 h 32325"/>
              <a:gd name="connsiteX3" fmla="*/ 411480 w 411480"/>
              <a:gd name="connsiteY3" fmla="*/ 30480 h 3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" h="32325">
                <a:moveTo>
                  <a:pt x="0" y="0"/>
                </a:moveTo>
                <a:cubicBezTo>
                  <a:pt x="25400" y="5080"/>
                  <a:pt x="50914" y="9621"/>
                  <a:pt x="76200" y="15240"/>
                </a:cubicBezTo>
                <a:cubicBezTo>
                  <a:pt x="96647" y="19784"/>
                  <a:pt x="116236" y="29529"/>
                  <a:pt x="137160" y="30480"/>
                </a:cubicBezTo>
                <a:cubicBezTo>
                  <a:pt x="228506" y="34632"/>
                  <a:pt x="320040" y="30480"/>
                  <a:pt x="411480" y="3048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66700" y="3212976"/>
            <a:ext cx="472440" cy="60963"/>
          </a:xfrm>
          <a:custGeom>
            <a:avLst/>
            <a:gdLst>
              <a:gd name="connsiteX0" fmla="*/ 0 w 472440"/>
              <a:gd name="connsiteY0" fmla="*/ 60963 h 60963"/>
              <a:gd name="connsiteX1" fmla="*/ 121920 w 472440"/>
              <a:gd name="connsiteY1" fmla="*/ 45723 h 60963"/>
              <a:gd name="connsiteX2" fmla="*/ 335280 w 472440"/>
              <a:gd name="connsiteY2" fmla="*/ 15243 h 60963"/>
              <a:gd name="connsiteX3" fmla="*/ 472440 w 472440"/>
              <a:gd name="connsiteY3" fmla="*/ 3 h 6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60963">
                <a:moveTo>
                  <a:pt x="0" y="60963"/>
                </a:moveTo>
                <a:lnTo>
                  <a:pt x="121920" y="45723"/>
                </a:lnTo>
                <a:lnTo>
                  <a:pt x="335280" y="15243"/>
                </a:lnTo>
                <a:cubicBezTo>
                  <a:pt x="462241" y="-627"/>
                  <a:pt x="416244" y="3"/>
                  <a:pt x="472440" y="3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V="1">
            <a:off x="6156176" y="2804161"/>
            <a:ext cx="720080" cy="45719"/>
          </a:xfrm>
          <a:custGeom>
            <a:avLst/>
            <a:gdLst>
              <a:gd name="connsiteX0" fmla="*/ 0 w 472440"/>
              <a:gd name="connsiteY0" fmla="*/ 60963 h 60963"/>
              <a:gd name="connsiteX1" fmla="*/ 121920 w 472440"/>
              <a:gd name="connsiteY1" fmla="*/ 45723 h 60963"/>
              <a:gd name="connsiteX2" fmla="*/ 335280 w 472440"/>
              <a:gd name="connsiteY2" fmla="*/ 15243 h 60963"/>
              <a:gd name="connsiteX3" fmla="*/ 472440 w 472440"/>
              <a:gd name="connsiteY3" fmla="*/ 3 h 6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60963">
                <a:moveTo>
                  <a:pt x="0" y="60963"/>
                </a:moveTo>
                <a:lnTo>
                  <a:pt x="121920" y="45723"/>
                </a:lnTo>
                <a:lnTo>
                  <a:pt x="335280" y="15243"/>
                </a:lnTo>
                <a:cubicBezTo>
                  <a:pt x="462241" y="-627"/>
                  <a:pt x="416244" y="3"/>
                  <a:pt x="472440" y="3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escho\AppData\Local\Microsoft\Windows\Temporary Internet Files\Content.IE5\9M1MS8KC\smil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48199"/>
            <a:ext cx="291698" cy="27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escho\AppData\Local\Microsoft\Windows\Temporary Internet Files\Content.IE5\9M1MS8KC\smile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52" y="429565"/>
            <a:ext cx="456280" cy="43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scho\AppData\Local\Microsoft\Windows\Temporary Internet Files\Content.IE5\9M1MS8KC\smil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5" y="2315571"/>
            <a:ext cx="291698" cy="27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escho\AppData\Local\Microsoft\Windows\Temporary Internet Files\Content.IE5\9M1MS8KC\smil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8" y="3404257"/>
            <a:ext cx="291698" cy="27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899160" y="4509120"/>
            <a:ext cx="8337108" cy="1128918"/>
            <a:chOff x="899160" y="4509120"/>
            <a:chExt cx="8337108" cy="1128918"/>
          </a:xfrm>
        </p:grpSpPr>
        <p:sp>
          <p:nvSpPr>
            <p:cNvPr id="18" name="TextBox 17"/>
            <p:cNvSpPr txBox="1"/>
            <p:nvPr/>
          </p:nvSpPr>
          <p:spPr>
            <a:xfrm>
              <a:off x="899160" y="4622375"/>
              <a:ext cx="73449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00FF"/>
                  </a:solidFill>
                </a:rPr>
                <a:t>C</a:t>
              </a:r>
              <a:endParaRPr lang="ko-KR" altLang="en-US" sz="60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7935" y="4509120"/>
              <a:ext cx="1996059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00FF"/>
                  </a:solidFill>
                </a:rPr>
                <a:t>Java</a:t>
              </a:r>
              <a:endParaRPr lang="ko-KR" altLang="en-US" sz="6000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0317" y="4527388"/>
              <a:ext cx="300595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00FF"/>
                  </a:solidFill>
                </a:rPr>
                <a:t>Python</a:t>
              </a:r>
              <a:endParaRPr lang="ko-KR" altLang="en-US" sz="6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69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학습 목표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강의계획서</a:t>
            </a:r>
            <a:r>
              <a:rPr lang="en-US" altLang="ko-KR" sz="2800" dirty="0" smtClean="0"/>
              <a:t>): </a:t>
            </a:r>
            <a:r>
              <a:rPr lang="ko-KR" altLang="en-US" sz="2800" dirty="0" smtClean="0"/>
              <a:t>컴퓨터 </a:t>
            </a:r>
            <a:r>
              <a:rPr lang="ko-KR" altLang="en-US" sz="2800" dirty="0"/>
              <a:t>프로그램으로 문제를 해결하기 </a:t>
            </a:r>
            <a:r>
              <a:rPr lang="ko-KR" altLang="en-US" sz="2800" dirty="0" smtClean="0"/>
              <a:t>위해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적절한 </a:t>
            </a:r>
            <a:r>
              <a:rPr lang="ko-KR" altLang="en-US" sz="2400" dirty="0"/>
              <a:t>프로그래밍 언어를 </a:t>
            </a:r>
            <a:r>
              <a:rPr lang="ko-KR" altLang="en-US" sz="2400" dirty="0" smtClean="0"/>
              <a:t>선택하고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선택한 </a:t>
            </a:r>
            <a:r>
              <a:rPr lang="ko-KR" altLang="en-US" sz="2400" dirty="0"/>
              <a:t>언어로 문제 해결 방법을 잘 표현할 줄 </a:t>
            </a:r>
            <a:r>
              <a:rPr lang="ko-KR" altLang="en-US" sz="2400" dirty="0" smtClean="0"/>
              <a:t>알며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새로운 </a:t>
            </a:r>
            <a:r>
              <a:rPr lang="ko-KR" altLang="en-US" sz="2400" dirty="0"/>
              <a:t>프로그래밍 언어를 용이하게 습득할 수 </a:t>
            </a:r>
            <a:r>
              <a:rPr lang="ko-KR" altLang="en-US" sz="2400" dirty="0" smtClean="0"/>
              <a:t>있고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프로그래밍 </a:t>
            </a:r>
            <a:r>
              <a:rPr lang="ko-KR" altLang="en-US" sz="2400" dirty="0"/>
              <a:t>언어 구현의 중요성을 </a:t>
            </a:r>
            <a:r>
              <a:rPr lang="ko-KR" altLang="en-US" sz="2400" dirty="0" smtClean="0"/>
              <a:t>인지하고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새로운 </a:t>
            </a:r>
            <a:r>
              <a:rPr lang="ko-KR" altLang="en-US" sz="2400" dirty="0"/>
              <a:t>언어를 설계할 수 있는 능력을 배양한다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9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프로그래밍언어 개</a:t>
            </a:r>
            <a:r>
              <a:rPr lang="ko-KR" altLang="en-US" sz="2000" dirty="0"/>
              <a:t>요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구문 구조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언어가 제공하는 의미와 형식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변수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바인딩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타입검사</a:t>
            </a:r>
            <a:r>
              <a:rPr lang="en-US" altLang="ko-KR" sz="2000" dirty="0" smtClean="0"/>
              <a:t>..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타입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포인터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구조적 타입도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제어구조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수식</a:t>
            </a:r>
            <a:r>
              <a:rPr lang="en-US" altLang="ko-KR" sz="2000" dirty="0" smtClean="0"/>
              <a:t>, assignment, </a:t>
            </a:r>
            <a:r>
              <a:rPr lang="ko-KR" altLang="en-US" sz="2000" dirty="0" err="1" smtClean="0"/>
              <a:t>반복문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err="1" smtClean="0"/>
              <a:t>부프로그램</a:t>
            </a:r>
            <a:r>
              <a:rPr lang="en-US" altLang="ko-KR" sz="2000" dirty="0" smtClean="0"/>
              <a:t>, argument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객체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추상데이터타입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함수형 </a:t>
            </a:r>
            <a:r>
              <a:rPr lang="en-US" altLang="ko-KR" sz="2000" dirty="0" smtClean="0"/>
              <a:t>(functional)</a:t>
            </a:r>
            <a:r>
              <a:rPr lang="ko-KR" altLang="en-US" sz="2000" dirty="0"/>
              <a:t> 언어 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논리적 </a:t>
            </a:r>
            <a:r>
              <a:rPr lang="en-US" altLang="ko-KR" sz="2000" dirty="0" smtClean="0"/>
              <a:t>(logical)</a:t>
            </a:r>
            <a:r>
              <a:rPr lang="ko-KR" altLang="en-US" sz="2000" dirty="0" smtClean="0"/>
              <a:t>언어 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배우는 내용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67544" y="2267580"/>
            <a:ext cx="6408712" cy="369332"/>
            <a:chOff x="467544" y="2267580"/>
            <a:chExt cx="6408712" cy="36933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67544" y="2636912"/>
              <a:ext cx="64087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29925" y="22675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개요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7544" y="4355812"/>
            <a:ext cx="6507502" cy="369332"/>
            <a:chOff x="467544" y="4355812"/>
            <a:chExt cx="6507502" cy="36933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67544" y="4725144"/>
              <a:ext cx="6375176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80112" y="4355812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00FF"/>
                  </a:solidFill>
                </a:rPr>
                <a:t>구조적 언어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544" y="5939988"/>
            <a:ext cx="6525406" cy="369332"/>
            <a:chOff x="467544" y="5939988"/>
            <a:chExt cx="6525406" cy="3693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67544" y="6309320"/>
              <a:ext cx="639308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98016" y="593998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50"/>
                  </a:solidFill>
                </a:rPr>
                <a:t>새로운 개념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강의시간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이론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시간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이론강의실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시간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실습강의실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800" dirty="0" smtClean="0"/>
              <a:t>교재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“</a:t>
            </a:r>
            <a:r>
              <a:rPr lang="ko-KR" altLang="en-US" sz="2400" dirty="0" smtClean="0"/>
              <a:t>프로그래밍언어론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Sebesta</a:t>
            </a:r>
            <a:r>
              <a:rPr lang="en-US" altLang="ko-KR" sz="2400" dirty="0" smtClean="0"/>
              <a:t> 10</a:t>
            </a:r>
            <a:r>
              <a:rPr lang="ko-KR" altLang="en-US" sz="2400" dirty="0" smtClean="0"/>
              <a:t>판 </a:t>
            </a:r>
            <a:r>
              <a:rPr lang="ko-KR" altLang="en-US" sz="2400" dirty="0" err="1" smtClean="0"/>
              <a:t>피어슨</a:t>
            </a:r>
            <a:endParaRPr lang="en-US" altLang="ko-KR" sz="2400" dirty="0" smtClean="0"/>
          </a:p>
          <a:p>
            <a:r>
              <a:rPr lang="ko-KR" altLang="en-US" sz="2800" dirty="0" smtClean="0"/>
              <a:t>담당교수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조은선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</a:t>
            </a:r>
            <a:r>
              <a:rPr lang="en-US" altLang="ko-KR" sz="2400" dirty="0" smtClean="0"/>
              <a:t>5524, </a:t>
            </a:r>
            <a:r>
              <a:rPr lang="ko-KR" altLang="en-US" sz="2400" dirty="0" smtClean="0"/>
              <a:t>구내 </a:t>
            </a:r>
            <a:r>
              <a:rPr lang="en-US" altLang="ko-KR" sz="2400" dirty="0" smtClean="0"/>
              <a:t>6857,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</a:p>
          <a:p>
            <a:pPr marL="45720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e-mail : </a:t>
            </a:r>
            <a:r>
              <a:rPr lang="en-US" altLang="ko-KR" sz="2400" dirty="0" smtClean="0">
                <a:hlinkClick r:id="rId2"/>
              </a:rPr>
              <a:t>eschough@cnu.ac.kr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프로그래밍언어론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2015</a:t>
            </a:r>
            <a:r>
              <a:rPr lang="ko-KR" altLang="en-US" sz="3600" dirty="0" smtClean="0"/>
              <a:t>년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학기 충남대학교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1505</TotalTime>
  <Words>1162</Words>
  <Application>Microsoft Office PowerPoint</Application>
  <PresentationFormat>화면 슬라이드 쇼(4:3)</PresentationFormat>
  <Paragraphs>178</Paragraphs>
  <Slides>23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고구려 벽화</vt:lpstr>
      <vt:lpstr>프로그래밍언어론</vt:lpstr>
      <vt:lpstr>프로그래밍언어  사용 순위</vt:lpstr>
      <vt:lpstr>PowerPoint 프레젠테이션</vt:lpstr>
      <vt:lpstr>프로그래밍언어는</vt:lpstr>
      <vt:lpstr>프로그래밍언어 공부 - 어떻게 할까?</vt:lpstr>
      <vt:lpstr>PowerPoint 프레젠테이션</vt:lpstr>
      <vt:lpstr>프로그래밍 언어론</vt:lpstr>
      <vt:lpstr>배우는 내용</vt:lpstr>
      <vt:lpstr>프로그래밍언어론  2015년1학기 충남대학교</vt:lpstr>
      <vt:lpstr>강의 특징</vt:lpstr>
      <vt:lpstr>Cyber 강의?</vt:lpstr>
      <vt:lpstr>Cyber 강의?</vt:lpstr>
      <vt:lpstr>PowerPoint 프레젠테이션</vt:lpstr>
      <vt:lpstr>CNU Cyber 러닝 사이트  (http://e-learn.cnu.ac.kr)</vt:lpstr>
      <vt:lpstr>Cyber 강의</vt:lpstr>
      <vt:lpstr>이론 강의</vt:lpstr>
      <vt:lpstr>성적산정</vt:lpstr>
      <vt:lpstr>선수 지식</vt:lpstr>
      <vt:lpstr>PowerPoint 프레젠테이션</vt:lpstr>
      <vt:lpstr>Q &amp; A</vt:lpstr>
      <vt:lpstr>제 1장</vt:lpstr>
      <vt:lpstr>1. 프로그래밍 언어 개요</vt:lpstr>
      <vt:lpstr>2. 프로그래밍언어의 평가기준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escho</cp:lastModifiedBy>
  <cp:revision>88</cp:revision>
  <dcterms:created xsi:type="dcterms:W3CDTF">2006-10-05T04:04:58Z</dcterms:created>
  <dcterms:modified xsi:type="dcterms:W3CDTF">2015-02-28T14:40:03Z</dcterms:modified>
</cp:coreProperties>
</file>