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58" r:id="rId2"/>
    <p:sldId id="269" r:id="rId3"/>
    <p:sldId id="271" r:id="rId4"/>
    <p:sldId id="272" r:id="rId5"/>
    <p:sldId id="273" r:id="rId6"/>
    <p:sldId id="275" r:id="rId7"/>
    <p:sldId id="270" r:id="rId8"/>
    <p:sldId id="276" r:id="rId9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095"/>
    <a:srgbClr val="0553B4"/>
    <a:srgbClr val="87ADDB"/>
    <a:srgbClr val="009ADE"/>
    <a:srgbClr val="A5D363"/>
    <a:srgbClr val="FF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 autoAdjust="0"/>
    <p:restoredTop sz="91354" autoAdjust="0"/>
  </p:normalViewPr>
  <p:slideViewPr>
    <p:cSldViewPr>
      <p:cViewPr varScale="1">
        <p:scale>
          <a:sx n="104" d="100"/>
          <a:sy n="104" d="100"/>
        </p:scale>
        <p:origin x="22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264" y="299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2838" y="-11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8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1B6A9-E196-4BBE-A57C-52ECFE345E5F}" type="datetimeFigureOut">
              <a:rPr lang="ko-KR" altLang="en-US" smtClean="0"/>
              <a:pPr/>
              <a:t>2015-05-18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8" y="9430093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8D17-8E2E-4A09-A48B-FF04797A55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 </a:t>
            </a: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FE3EB-32A9-4549-8967-240969D16A6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02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/>
              <a:buChar char="Þ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8D17-8E2E-4A09-A48B-FF04797A55C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8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460724" y="12596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 smtClean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</a:t>
            </a: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5" name="자유형 14"/>
          <p:cNvSpPr>
            <a:spLocks/>
          </p:cNvSpPr>
          <p:nvPr userDrawn="1"/>
        </p:nvSpPr>
        <p:spPr bwMode="auto">
          <a:xfrm>
            <a:off x="0" y="4263771"/>
            <a:ext cx="9906000" cy="25788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ysClr val="windowText" lastClr="000000">
              <a:tint val="80000"/>
              <a:satMod val="200000"/>
              <a:alpha val="4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0077" y="116632"/>
            <a:ext cx="773912" cy="535785"/>
          </a:xfrm>
          <a:prstGeom prst="rect">
            <a:avLst/>
          </a:prstGeom>
          <a:noFill/>
        </p:spPr>
      </p:pic>
      <p:sp>
        <p:nvSpPr>
          <p:cNvPr id="14" name="Oval 4"/>
          <p:cNvSpPr>
            <a:spLocks noChangeArrowheads="1"/>
          </p:cNvSpPr>
          <p:nvPr userDrawn="1"/>
        </p:nvSpPr>
        <p:spPr bwMode="auto">
          <a:xfrm>
            <a:off x="247650" y="928670"/>
            <a:ext cx="2724150" cy="2514600"/>
          </a:xfrm>
          <a:prstGeom prst="ellipse">
            <a:avLst/>
          </a:prstGeom>
          <a:noFill/>
          <a:ln w="38100">
            <a:solidFill>
              <a:srgbClr val="009AD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5843" y="1442435"/>
            <a:ext cx="8131423" cy="1600200"/>
          </a:xfrm>
          <a:effectLst/>
        </p:spPr>
        <p:txBody>
          <a:bodyPr anchor="ctr"/>
          <a:lstStyle>
            <a:lvl1pPr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5" y="2832714"/>
            <a:ext cx="9906035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027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12596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auto">
          <a:xfrm>
            <a:off x="0" y="1643050"/>
            <a:ext cx="9906000" cy="128588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97788" y="3590538"/>
            <a:ext cx="6108700" cy="1905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hidden">
          <a:xfrm>
            <a:off x="0" y="1636929"/>
            <a:ext cx="9906000" cy="1252534"/>
          </a:xfrm>
          <a:prstGeom prst="rec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60512" y="1442435"/>
            <a:ext cx="8784976" cy="1600200"/>
          </a:xfrm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auto">
          <a:xfrm>
            <a:off x="7460724" y="6237312"/>
            <a:ext cx="243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 algn="l">
              <a:defRPr/>
            </a:pPr>
            <a:r>
              <a:rPr lang="ko-KR" altLang="en-US" sz="1400" b="1" cap="none" spc="0" dirty="0" err="1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데이타베이스</a:t>
            </a:r>
            <a:r>
              <a:rPr lang="ko-KR" altLang="en-US" sz="1400" b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 시스템 연구실</a:t>
            </a:r>
            <a:endParaRPr lang="en-US" altLang="ko-KR" sz="1400" b="1" cap="none" spc="0" dirty="0" smtClean="0">
              <a:ln w="1905">
                <a:noFill/>
              </a:ln>
              <a:solidFill>
                <a:srgbClr val="0553B4"/>
              </a:solidFill>
              <a:effectLst>
                <a:glow rad="101600">
                  <a:schemeClr val="bg1">
                    <a:lumMod val="95000"/>
                    <a:alpha val="40000"/>
                  </a:schemeClr>
                </a:glow>
              </a:effectLst>
              <a:latin typeface="Corbel" pitchFamily="34" charset="0"/>
              <a:ea typeface="함초롬돋움" pitchFamily="18" charset="-127"/>
              <a:cs typeface="함초롬돋움" pitchFamily="18" charset="-127"/>
            </a:endParaRPr>
          </a:p>
          <a:p>
            <a:pPr algn="l">
              <a:defRPr/>
            </a:pPr>
            <a:r>
              <a:rPr lang="en-US" altLang="ko-KR" sz="1400" b="1" i="1" cap="none" spc="0" dirty="0" smtClean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Database Systems Lab</a:t>
            </a:r>
            <a:r>
              <a:rPr lang="en-US" altLang="ko-KR" sz="1400" b="1" i="1" cap="none" spc="0" dirty="0">
                <a:ln w="1905">
                  <a:noFill/>
                </a:ln>
                <a:solidFill>
                  <a:srgbClr val="0553B4"/>
                </a:solidFill>
                <a:effectLst>
                  <a:glow rad="101600">
                    <a:schemeClr val="bg1">
                      <a:lumMod val="95000"/>
                      <a:alpha val="40000"/>
                    </a:schemeClr>
                  </a:glow>
                </a:effectLst>
                <a:latin typeface="Corbel" pitchFamily="34" charset="0"/>
                <a:ea typeface="함초롬돋움" pitchFamily="18" charset="-127"/>
                <a:cs typeface="함초롬돋움" pitchFamily="18" charset="-127"/>
              </a:rPr>
              <a:t>.</a:t>
            </a:r>
          </a:p>
        </p:txBody>
      </p:sp>
      <p:pic>
        <p:nvPicPr>
          <p:cNvPr id="27" name="Picture 2" descr="D:\My Documents\Desktop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077" y="6227982"/>
            <a:ext cx="773912" cy="535785"/>
          </a:xfrm>
          <a:prstGeom prst="rect">
            <a:avLst/>
          </a:prstGeom>
          <a:noFill/>
        </p:spPr>
      </p:pic>
      <p:pic>
        <p:nvPicPr>
          <p:cNvPr id="28" name="Picture 3" descr="D:\My documents\Desktop\logoNew\CNU1 가로조합 칼라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87" y="6237312"/>
            <a:ext cx="2520280" cy="4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 userDrawn="1"/>
        </p:nvSpPr>
        <p:spPr bwMode="auto">
          <a:xfrm>
            <a:off x="247650" y="1785926"/>
            <a:ext cx="2724150" cy="25146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  <a:ea typeface="굴림" pitchFamily="50" charset="-127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hidden">
          <a:xfrm>
            <a:off x="0" y="2494185"/>
            <a:ext cx="5118100" cy="1252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hidden">
          <a:xfrm>
            <a:off x="4292600" y="2494185"/>
            <a:ext cx="5613400" cy="1252534"/>
          </a:xfrm>
          <a:prstGeom prst="rect">
            <a:avLst/>
          </a:prstGeom>
          <a:gradFill rotWithShape="0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268" y="2285992"/>
            <a:ext cx="8275666" cy="1714512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hidden">
          <a:xfrm>
            <a:off x="0" y="3700464"/>
            <a:ext cx="5118100" cy="57158"/>
          </a:xfrm>
          <a:prstGeom prst="rect">
            <a:avLst/>
          </a:prstGeom>
          <a:solidFill>
            <a:srgbClr val="009A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 dirty="0">
              <a:solidFill>
                <a:schemeClr val="tx1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hidden">
          <a:xfrm>
            <a:off x="4292600" y="3700464"/>
            <a:ext cx="5118100" cy="57158"/>
          </a:xfrm>
          <a:prstGeom prst="rect">
            <a:avLst/>
          </a:prstGeom>
          <a:gradFill rotWithShape="0">
            <a:gsLst>
              <a:gs pos="0">
                <a:srgbClr val="009ADE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6496" y="1357298"/>
            <a:ext cx="9073008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4312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1"/>
          </p:nvPr>
        </p:nvSpPr>
        <p:spPr>
          <a:xfrm>
            <a:off x="5030391" y="1357298"/>
            <a:ext cx="4411297" cy="4929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1pPr>
            <a:lvl2pPr>
              <a:buFontTx/>
              <a:buBlip>
                <a:blip r:embed="rId3"/>
              </a:buBlip>
              <a:defRPr sz="20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2pPr>
            <a:lvl3pPr>
              <a:defRPr sz="18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3pPr>
            <a:lvl4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4pPr>
            <a:lvl5pPr>
              <a:defRPr sz="1600">
                <a:latin typeface="Corbel" pitchFamily="34" charset="0"/>
                <a:ea typeface="함초롬돋움" pitchFamily="18" charset="-127"/>
                <a:cs typeface="함초롬돋움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906000" cy="6381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4953000" y="6383677"/>
            <a:ext cx="4952965" cy="45719"/>
          </a:xfrm>
          <a:prstGeom prst="rect">
            <a:avLst/>
          </a:prstGeom>
          <a:solidFill>
            <a:srgbClr val="87ADD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134931"/>
            <a:ext cx="2311400" cy="74095"/>
          </a:xfrm>
          <a:prstGeom prst="rect">
            <a:avLst/>
          </a:prstGeom>
          <a:solidFill>
            <a:srgbClr val="A5D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68450" y="1134931"/>
            <a:ext cx="7842250" cy="74095"/>
          </a:xfrm>
          <a:prstGeom prst="rect">
            <a:avLst/>
          </a:prstGeom>
          <a:gradFill rotWithShape="0">
            <a:gsLst>
              <a:gs pos="0">
                <a:srgbClr val="A5D363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88504" y="37451"/>
            <a:ext cx="892219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0" y="6383677"/>
            <a:ext cx="4952965" cy="45719"/>
          </a:xfrm>
          <a:prstGeom prst="rect">
            <a:avLst/>
          </a:prstGeom>
          <a:solidFill>
            <a:srgbClr val="0553B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Picture 2" descr="D:\My Documents\Desktop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5248" y="6453738"/>
            <a:ext cx="541704" cy="375026"/>
          </a:xfrm>
          <a:prstGeom prst="rect">
            <a:avLst/>
          </a:prstGeom>
          <a:noFill/>
        </p:spPr>
      </p:pic>
      <p:pic>
        <p:nvPicPr>
          <p:cNvPr id="2050" name="Picture 2" descr="D:\My documents\Desktop\logoNew\CNU1 로고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6453336"/>
            <a:ext cx="673634" cy="3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95300" y="1209026"/>
            <a:ext cx="8915400" cy="510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1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121352" y="6453336"/>
            <a:ext cx="1356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F015DC0F-71DC-4887-B073-55A9653F73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D:\My Documents\Desktop\title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52" y="6453336"/>
            <a:ext cx="4526089" cy="3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1" r:id="rId3"/>
    <p:sldLayoutId id="2147483676" r:id="rId4"/>
    <p:sldLayoutId id="2147483694" r:id="rId5"/>
    <p:sldLayoutId id="2147483695" r:id="rId6"/>
    <p:sldLayoutId id="214748369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000" b="1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orbel" pitchFamily="34" charset="0"/>
          <a:ea typeface="함초롬돋움" pitchFamily="18" charset="-127"/>
          <a:cs typeface="함초롬돋움" pitchFamily="18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marR="0" indent="-28575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70000"/>
        <a:buFont typeface="Wingdings" pitchFamily="2" charset="2"/>
        <a:buChar char="n"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81163" indent="-385763" algn="l" rtl="0" eaLnBrk="1" fontAlgn="base" latinLnBrk="1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75000"/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70100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0553B4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273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tivebloq.com/web-design/examples-of-html-1233547" TargetMode="External"/><Relationship Id="rId7" Type="http://schemas.openxmlformats.org/officeDocument/2006/relationships/hyperlink" Target="http://www.html5arena.com/blog/html5/16-awesome-examples-of-html5-applicatio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tizen.org/ko/downloads/sample-web-applications?langredirect=1" TargetMode="External"/><Relationship Id="rId5" Type="http://schemas.openxmlformats.org/officeDocument/2006/relationships/hyperlink" Target="http://en.wikipedia.org/wiki/Web_application" TargetMode="External"/><Relationship Id="rId4" Type="http://schemas.openxmlformats.org/officeDocument/2006/relationships/hyperlink" Target="https://www.google.co.kr/url?sa=t&amp;rct=j&amp;q=&amp;esrc=s&amp;source=web&amp;cd=10&amp;ved=0CHEQFjAJ&amp;url=https://www.koreahtml5.kr/&amp;ei=_IxYVePvCITu8gXS_oCQAw&amp;usg=AFQjCNHPTXEc8kL45mR0iWti_PniIRCYxA&amp;cad=rj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2015. 5. 18.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충남대학교 컴퓨터공학과</a:t>
            </a:r>
            <a:endParaRPr lang="en-US" altLang="ko-KR" dirty="0" smtClean="0"/>
          </a:p>
          <a:p>
            <a:r>
              <a:rPr lang="ko-KR" altLang="en-US" dirty="0" err="1" smtClean="0"/>
              <a:t>데이타베이스시스템</a:t>
            </a:r>
            <a:r>
              <a:rPr lang="ko-KR" altLang="en-US" dirty="0" smtClean="0"/>
              <a:t> 연구실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35843" y="1442435"/>
            <a:ext cx="9070157" cy="1600200"/>
          </a:xfrm>
        </p:spPr>
        <p:txBody>
          <a:bodyPr/>
          <a:lstStyle/>
          <a:p>
            <a:pPr algn="ctr"/>
            <a:r>
              <a:rPr lang="en-US" altLang="ko-KR" sz="2800" dirty="0" smtClean="0"/>
              <a:t>Term </a:t>
            </a:r>
            <a:r>
              <a:rPr lang="en-US" altLang="ko-KR" sz="2800" smtClean="0"/>
              <a:t>Project #2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HTML5 </a:t>
            </a:r>
            <a:r>
              <a:rPr lang="ko-KR" altLang="en-US" sz="2800" dirty="0" smtClean="0"/>
              <a:t>기반 웹 </a:t>
            </a:r>
            <a:r>
              <a:rPr lang="ko-KR" altLang="en-US" sz="2800" dirty="0" err="1" smtClean="0"/>
              <a:t>앱</a:t>
            </a:r>
            <a:r>
              <a:rPr lang="en-US" altLang="ko-KR" sz="2800" dirty="0" smtClean="0"/>
              <a:t>(Web App) </a:t>
            </a:r>
            <a:r>
              <a:rPr lang="ko-KR" altLang="en-US" sz="2800" dirty="0" smtClean="0"/>
              <a:t>또는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> </a:t>
            </a:r>
            <a:r>
              <a:rPr lang="en-US" altLang="ko-KR" sz="2800" dirty="0" smtClean="0"/>
              <a:t>    </a:t>
            </a:r>
            <a:r>
              <a:rPr lang="ko-KR" altLang="en-US" sz="2800" dirty="0" smtClean="0"/>
              <a:t>웹 사이트 만들기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67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  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Sites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Apps</a:t>
            </a:r>
          </a:p>
          <a:p>
            <a:pPr lvl="1"/>
            <a:r>
              <a:rPr lang="en-US" altLang="ko-KR" i="1" dirty="0" smtClean="0">
                <a:hlinkClick r:id="rId3"/>
              </a:rPr>
              <a:t>85 amazing HTML examples</a:t>
            </a:r>
            <a:endParaRPr lang="en-US" altLang="ko-KR" i="1" dirty="0" smtClean="0"/>
          </a:p>
          <a:p>
            <a:pPr lvl="1"/>
            <a:r>
              <a:rPr lang="en-US" altLang="ko-KR" i="1" dirty="0" smtClean="0">
                <a:hlinkClick r:id="rId4"/>
              </a:rPr>
              <a:t>KOREA </a:t>
            </a:r>
            <a:r>
              <a:rPr lang="en-US" altLang="ko-KR" i="1" dirty="0">
                <a:hlinkClick r:id="rId4"/>
              </a:rPr>
              <a:t>HTML5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활용 예제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Web application or Web app</a:t>
            </a:r>
          </a:p>
          <a:p>
            <a:pPr lvl="1"/>
            <a:r>
              <a:rPr lang="en-US" altLang="ko-KR" i="1" dirty="0" smtClean="0"/>
              <a:t>Any application software that runs in a web browser or is created in a browser-supported programming language(such as the combination of JavaScript, HTML and CSS) and relies on a common web browser to render the application (source.  </a:t>
            </a:r>
            <a:r>
              <a:rPr lang="en-US" altLang="ko-KR" i="1" dirty="0" smtClean="0">
                <a:hlinkClick r:id="rId5"/>
              </a:rPr>
              <a:t>wikipedia.org </a:t>
            </a:r>
            <a:r>
              <a:rPr lang="en-US" altLang="ko-KR" i="1" dirty="0" smtClean="0"/>
              <a:t>)</a:t>
            </a:r>
          </a:p>
          <a:p>
            <a:pPr lvl="1"/>
            <a:r>
              <a:rPr lang="en-US" altLang="ko-KR" i="1" dirty="0" smtClean="0">
                <a:hlinkClick r:id="rId6"/>
              </a:rPr>
              <a:t>Developer.tizen.org</a:t>
            </a:r>
            <a:endParaRPr lang="en-US" altLang="ko-KR" i="1" dirty="0"/>
          </a:p>
          <a:p>
            <a:pPr lvl="1"/>
            <a:r>
              <a:rPr lang="en-US" altLang="ko-KR" i="1" dirty="0">
                <a:hlinkClick r:id="rId7"/>
              </a:rPr>
              <a:t>16 Awesome Examples </a:t>
            </a:r>
            <a:r>
              <a:rPr lang="en-US" altLang="ko-KR" i="1" dirty="0" smtClean="0">
                <a:hlinkClick r:id="rId7"/>
              </a:rPr>
              <a:t>of HTML </a:t>
            </a:r>
            <a:r>
              <a:rPr lang="en-US" altLang="ko-KR" i="1" dirty="0">
                <a:hlinkClick r:id="rId7"/>
              </a:rPr>
              <a:t>5 based Applications</a:t>
            </a:r>
            <a:endParaRPr lang="en-US" altLang="ko-KR" i="1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 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자유롭게 주제를 선정할 수 있음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각 개인별로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프로젝트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와  </a:t>
            </a:r>
            <a:r>
              <a:rPr lang="en-US" altLang="ko-KR" dirty="0" smtClean="0"/>
              <a:t>CSS3, JavaScript</a:t>
            </a:r>
            <a:r>
              <a:rPr lang="ko-KR" altLang="en-US" dirty="0" smtClean="0"/>
              <a:t>를 기반으로 구현하</a:t>
            </a:r>
            <a:r>
              <a:rPr lang="ko-KR" altLang="en-US" dirty="0"/>
              <a:t>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등 </a:t>
            </a:r>
            <a:r>
              <a:rPr lang="ko-KR" altLang="en-US" dirty="0" smtClean="0"/>
              <a:t>본 </a:t>
            </a:r>
            <a:r>
              <a:rPr lang="ko-KR" altLang="en-US" dirty="0" smtClean="0"/>
              <a:t>수업에서 배운 언어들을 이용하여 구현할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서버 구현은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불허함</a:t>
            </a:r>
            <a:endParaRPr lang="en-US" altLang="ko-KR" dirty="0" smtClean="0"/>
          </a:p>
          <a:p>
            <a:endParaRPr lang="en-US" altLang="ko-KR" dirty="0"/>
          </a:p>
          <a:p>
            <a:pPr marL="342900" lvl="1" indent="-342900">
              <a:buBlip>
                <a:blip r:embed="rId2"/>
              </a:buBlip>
            </a:pPr>
            <a:r>
              <a:rPr lang="en-US" altLang="ko-KR" sz="2400" b="1" dirty="0"/>
              <a:t>CSS </a:t>
            </a:r>
            <a:r>
              <a:rPr lang="ko-KR" altLang="en-US" sz="2400" b="1" dirty="0"/>
              <a:t>및 </a:t>
            </a:r>
            <a:r>
              <a:rPr lang="en-US" altLang="ko-KR" sz="2400" b="1" dirty="0"/>
              <a:t>JavaScript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External </a:t>
            </a:r>
            <a:r>
              <a:rPr lang="ko-KR" altLang="en-US" sz="2400" b="1" dirty="0"/>
              <a:t>방식으로 정의</a:t>
            </a:r>
            <a:endParaRPr lang="en-US" altLang="ko-KR" sz="2400" b="1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구성원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원칙적으로 새롭게 </a:t>
            </a:r>
            <a:r>
              <a:rPr lang="ko-KR" altLang="en-US" dirty="0"/>
              <a:t>창의적으로 설계 및 </a:t>
            </a:r>
            <a:r>
              <a:rPr lang="ko-KR" altLang="en-US" dirty="0" smtClean="0"/>
              <a:t>구현하도록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또는 </a:t>
            </a:r>
            <a:r>
              <a:rPr lang="ko-KR" altLang="en-US" dirty="0"/>
              <a:t>웹에서  </a:t>
            </a:r>
            <a:r>
              <a:rPr lang="ko-KR" altLang="en-US" dirty="0" smtClean="0"/>
              <a:t>공개된 소스</a:t>
            </a:r>
            <a:r>
              <a:rPr lang="en-US" altLang="ko-KR" dirty="0" smtClean="0"/>
              <a:t>(source)</a:t>
            </a:r>
            <a:r>
              <a:rPr lang="ko-KR" altLang="en-US" dirty="0" smtClean="0"/>
              <a:t>를 참고하여 추가 또는 수정하여 구현 할 수 있음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중요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공개된 소스와 본인이 구현한 부분에 대해서는 명확히 구분하여 설계 및 구현해야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본인이 구현한 부분이 충분치 않을 때는 많은 점수를 받지 못함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</a:t>
            </a:r>
            <a:r>
              <a:rPr lang="ko-KR" altLang="en-US" dirty="0" smtClean="0"/>
              <a:t> 프로젝트 구현 시 참</a:t>
            </a:r>
            <a:r>
              <a:rPr lang="ko-KR" altLang="en-US" dirty="0"/>
              <a:t>고</a:t>
            </a:r>
            <a:r>
              <a:rPr lang="ko-KR" altLang="en-US" dirty="0" smtClean="0"/>
              <a:t> 사항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46868"/>
              </p:ext>
            </p:extLst>
          </p:nvPr>
        </p:nvGraphicFramePr>
        <p:xfrm>
          <a:off x="344488" y="1412776"/>
          <a:ext cx="9289033" cy="452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/>
                <a:gridCol w="5040689"/>
                <a:gridCol w="2088103"/>
              </a:tblGrid>
              <a:tr h="363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항목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세부 항목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평가 점수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3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설계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본인 과제의 주제 및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idea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설명 </a:t>
                      </a:r>
                      <a:endParaRPr lang="en-US" altLang="ko-KR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각 기능별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디자인  및 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03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II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HTML &amp; CSS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smtClean="0"/>
                        <a:t>Skeleton code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baseline="0" dirty="0" smtClean="0"/>
                        <a:t>  (</a:t>
                      </a:r>
                      <a:r>
                        <a:rPr lang="ko-KR" altLang="en-US" baseline="0" dirty="0" smtClean="0"/>
                        <a:t>주제와의 연관성 및 상세화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55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HTML &amp; CSS code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주석 처리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55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JavaScript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Skeleton code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주제와의 연관성 및 상세화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55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JavaScript code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주석 처리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최종 보고서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각 기능별 상세 구현 내용 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최종 구현된 코드의 주석 처리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9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총 합계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및 보고서 평가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55396"/>
              </p:ext>
            </p:extLst>
          </p:nvPr>
        </p:nvGraphicFramePr>
        <p:xfrm>
          <a:off x="560512" y="1772816"/>
          <a:ext cx="8568952" cy="3079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104266"/>
                <a:gridCol w="2664486"/>
              </a:tblGrid>
              <a:tr h="415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항목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세부 항목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평가 점수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 범위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양적인 부분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구현의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완성도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 기술의 난이도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질적인 부분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창의성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 기술의 창의성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질적인 부분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총 합계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구현 평가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2520" y="51571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Note : </a:t>
            </a:r>
            <a:r>
              <a:rPr lang="ko-KR" altLang="en-US" u="sng" dirty="0" smtClean="0"/>
              <a:t>구현 코드에 대해 반드시 주석처리 해야 함</a:t>
            </a:r>
            <a:r>
              <a:rPr lang="en-US" altLang="ko-KR" u="sng" dirty="0" smtClean="0"/>
              <a:t>.</a:t>
            </a:r>
            <a:endParaRPr lang="ko-KR" alt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I : 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smtClean="0"/>
              <a:t>목</a:t>
            </a:r>
            <a:r>
              <a:rPr lang="en-US" altLang="ko-KR" smtClean="0"/>
              <a:t>) </a:t>
            </a:r>
            <a:r>
              <a:rPr lang="en-US" altLang="ko-KR" dirty="0" smtClean="0"/>
              <a:t>24:00 </a:t>
            </a:r>
          </a:p>
          <a:p>
            <a:pPr lvl="1"/>
            <a:r>
              <a:rPr lang="en-US" altLang="ko-KR" dirty="0"/>
              <a:t>D</a:t>
            </a:r>
            <a:r>
              <a:rPr lang="en-US" altLang="ko-KR" dirty="0" smtClean="0"/>
              <a:t>elay : </a:t>
            </a:r>
            <a:r>
              <a:rPr lang="ko-KR" altLang="en-US" dirty="0" smtClean="0"/>
              <a:t>하루 당  </a:t>
            </a:r>
            <a:r>
              <a:rPr lang="en-US" altLang="ko-KR" dirty="0" smtClean="0"/>
              <a:t>-1.5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설계 </a:t>
            </a:r>
            <a:r>
              <a:rPr lang="en-US" altLang="ko-KR" dirty="0" smtClean="0"/>
              <a:t>II :  6</a:t>
            </a:r>
            <a:r>
              <a:rPr lang="ko-KR" altLang="en-US" dirty="0" smtClean="0"/>
              <a:t>월 </a:t>
            </a:r>
            <a:r>
              <a:rPr lang="en-US" altLang="ko-KR" dirty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/>
              <a:t>목</a:t>
            </a:r>
            <a:r>
              <a:rPr lang="en-US" altLang="ko-KR" dirty="0" smtClean="0"/>
              <a:t>) 24:00</a:t>
            </a:r>
          </a:p>
          <a:p>
            <a:pPr lvl="1"/>
            <a:r>
              <a:rPr lang="en-US" altLang="ko-KR" dirty="0" smtClean="0"/>
              <a:t>Delay : </a:t>
            </a:r>
            <a:r>
              <a:rPr lang="ko-KR" altLang="en-US" dirty="0" smtClean="0"/>
              <a:t>하루 당 </a:t>
            </a:r>
            <a:r>
              <a:rPr lang="en-US" altLang="ko-KR" dirty="0" smtClean="0"/>
              <a:t>-5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구현 코드 및 최종 보고서 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24:00 </a:t>
            </a:r>
          </a:p>
          <a:p>
            <a:pPr lvl="1"/>
            <a:r>
              <a:rPr lang="en-US" altLang="ko-KR" dirty="0" smtClean="0"/>
              <a:t>Delay : </a:t>
            </a:r>
            <a:r>
              <a:rPr lang="ko-KR" altLang="en-US" dirty="0" smtClean="0"/>
              <a:t>하루 당 </a:t>
            </a:r>
            <a:r>
              <a:rPr lang="en-US" altLang="ko-KR" dirty="0" smtClean="0"/>
              <a:t>-20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22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일까지는 데모를 받아야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일정 및 </a:t>
            </a:r>
            <a:r>
              <a:rPr lang="en-US" altLang="ko-KR" dirty="0" smtClean="0"/>
              <a:t>delay </a:t>
            </a:r>
            <a:r>
              <a:rPr lang="ko-KR" altLang="en-US" dirty="0" smtClean="0"/>
              <a:t>점수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방법 </a:t>
            </a:r>
            <a:r>
              <a:rPr lang="en-US" altLang="ko-KR" dirty="0"/>
              <a:t>: </a:t>
            </a:r>
            <a:r>
              <a:rPr lang="ko-KR" altLang="en-US" dirty="0"/>
              <a:t>이전 </a:t>
            </a:r>
            <a:r>
              <a:rPr lang="ko-KR" altLang="en-US" dirty="0" err="1"/>
              <a:t>텀프로젝트</a:t>
            </a:r>
            <a:r>
              <a:rPr lang="ko-KR" altLang="en-US" dirty="0"/>
              <a:t> </a:t>
            </a:r>
            <a:r>
              <a:rPr lang="en-US" altLang="ko-KR" dirty="0"/>
              <a:t>I </a:t>
            </a:r>
            <a:r>
              <a:rPr lang="ko-KR" altLang="en-US" dirty="0"/>
              <a:t>제출 방식과 </a:t>
            </a:r>
            <a:r>
              <a:rPr lang="ko-KR" altLang="en-US" dirty="0" smtClean="0"/>
              <a:t>동일</a:t>
            </a:r>
            <a:endParaRPr lang="en-US" altLang="ko-KR" dirty="0"/>
          </a:p>
          <a:p>
            <a:endParaRPr lang="en-US" altLang="ko-KR" smtClean="0"/>
          </a:p>
          <a:p>
            <a:r>
              <a:rPr lang="ko-KR" altLang="en-US" smtClean="0"/>
              <a:t>다른 </a:t>
            </a:r>
            <a:r>
              <a:rPr lang="ko-KR" altLang="en-US" dirty="0" smtClean="0"/>
              <a:t>학생의 것이나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공개된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그대로  </a:t>
            </a:r>
            <a:r>
              <a:rPr lang="en-US" altLang="ko-KR" dirty="0" smtClean="0"/>
              <a:t>Copy </a:t>
            </a:r>
            <a:r>
              <a:rPr lang="ko-KR" altLang="en-US" dirty="0" smtClean="0"/>
              <a:t>하면</a:t>
            </a:r>
            <a:r>
              <a:rPr lang="en-US" altLang="ko-KR" dirty="0"/>
              <a:t> </a:t>
            </a:r>
            <a:r>
              <a:rPr lang="en-US" altLang="ko-KR" dirty="0" smtClean="0"/>
              <a:t>F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웹 사이트 등을 만들어주는 개발도구 사용하면 안됨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</a:t>
            </a:r>
            <a:r>
              <a:rPr lang="ko-KR" altLang="en-US" dirty="0" smtClean="0"/>
              <a:t> </a:t>
            </a:r>
            <a:r>
              <a:rPr lang="en-US" altLang="ko-KR" dirty="0" smtClean="0"/>
              <a:t>Site Builder: Wix.com, IM Creator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 Content Management System: WordPress, XE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/>
              <a:t>WYSIWYG </a:t>
            </a:r>
            <a:r>
              <a:rPr lang="en-US" altLang="ko-KR" dirty="0" smtClean="0"/>
              <a:t>Web Editor: Dreamweaver, </a:t>
            </a:r>
            <a:r>
              <a:rPr lang="en-US" altLang="ko-KR" dirty="0"/>
              <a:t>Expression Web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방법 및 주의 사항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15DC0F-71DC-4887-B073-55A9653F73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7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NUDBLAB Template v1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NUDBLAB">
      <a:majorFont>
        <a:latin typeface="Corbel"/>
        <a:ea typeface="함초롬돋움"/>
        <a:cs typeface=""/>
      </a:majorFont>
      <a:minorFont>
        <a:latin typeface="Corbel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화선지와 네모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화선지와 네모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화선지와 네모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seungjunn Template</Template>
  <TotalTime>11124</TotalTime>
  <Words>503</Words>
  <Application>Microsoft Office PowerPoint</Application>
  <PresentationFormat>A4 용지(210x297mm)</PresentationFormat>
  <Paragraphs>130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맑은 고딕</vt:lpstr>
      <vt:lpstr>함초롬돋움</vt:lpstr>
      <vt:lpstr>Arial</vt:lpstr>
      <vt:lpstr>Corbel</vt:lpstr>
      <vt:lpstr>Symbol</vt:lpstr>
      <vt:lpstr>Times New Roman</vt:lpstr>
      <vt:lpstr>Wingdings</vt:lpstr>
      <vt:lpstr>CNUDBLAB Template v1</vt:lpstr>
      <vt:lpstr>Term Project #2 :  HTML5 기반 웹 앱(Web App) 또는       웹 사이트 만들기</vt:lpstr>
      <vt:lpstr>개요</vt:lpstr>
      <vt:lpstr>주제, 구성원, 언어 </vt:lpstr>
      <vt:lpstr>텀 프로젝트 구현 시 참고 사항 </vt:lpstr>
      <vt:lpstr>설계 및 보고서 평가 기준 (총 100점)</vt:lpstr>
      <vt:lpstr>최종 구현 평가 기준 (총 200점)</vt:lpstr>
      <vt:lpstr>제출 일정 및 delay 점수</vt:lpstr>
      <vt:lpstr>제출 방법 및 주의 사항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dblab</dc:creator>
  <cp:lastModifiedBy>이규철</cp:lastModifiedBy>
  <cp:revision>1588</cp:revision>
  <dcterms:created xsi:type="dcterms:W3CDTF">2013-07-16T01:05:11Z</dcterms:created>
  <dcterms:modified xsi:type="dcterms:W3CDTF">2015-05-18T05:58:23Z</dcterms:modified>
</cp:coreProperties>
</file>