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70" r:id="rId5"/>
    <p:sldId id="269" r:id="rId6"/>
    <p:sldId id="266" r:id="rId7"/>
    <p:sldId id="271" r:id="rId8"/>
    <p:sldId id="273" r:id="rId9"/>
    <p:sldId id="26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C3D"/>
    <a:srgbClr val="363636"/>
    <a:srgbClr val="EEFD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howGuides="1">
      <p:cViewPr varScale="1">
        <p:scale>
          <a:sx n="153" d="100"/>
          <a:sy n="153" d="100"/>
        </p:scale>
        <p:origin x="43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41B1-18A5-4966-AD47-D54390CA2A2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microsoft.com/office/2007/relationships/hdphoto" Target="../media/hdphoto2.wdp"/><Relationship Id="rId7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7311" y="1779662"/>
            <a:ext cx="3129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소개합니다</a:t>
            </a:r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.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2626" y="3219822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책임감 있고 계획적인 사람</a:t>
            </a:r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김영래</a:t>
            </a:r>
          </a:p>
        </p:txBody>
      </p:sp>
    </p:spTree>
    <p:extLst>
      <p:ext uri="{BB962C8B-B14F-4D97-AF65-F5344CB8AC3E}">
        <p14:creationId xmlns:p14="http://schemas.microsoft.com/office/powerpoint/2010/main" val="25122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8" y="71080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1. About me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8C4974-894F-47F0-B2D6-52308E9AF639}"/>
              </a:ext>
            </a:extLst>
          </p:cNvPr>
          <p:cNvGrpSpPr/>
          <p:nvPr/>
        </p:nvGrpSpPr>
        <p:grpSpPr>
          <a:xfrm>
            <a:off x="572061" y="769249"/>
            <a:ext cx="7167667" cy="1392715"/>
            <a:chOff x="395536" y="662267"/>
            <a:chExt cx="7167667" cy="13927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429174-C0F6-491A-A5EB-436E71A00B46}"/>
                </a:ext>
              </a:extLst>
            </p:cNvPr>
            <p:cNvSpPr txBox="1"/>
            <p:nvPr/>
          </p:nvSpPr>
          <p:spPr>
            <a:xfrm>
              <a:off x="395536" y="662267"/>
              <a:ext cx="5532477" cy="460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안녕하세요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. </a:t>
              </a: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훌륭한 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Back-End </a:t>
              </a: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개발자가 되고 싶은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 ‘</a:t>
              </a: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김영래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’ </a:t>
              </a: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입니다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.</a:t>
              </a:r>
              <a:endPara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F4038-27C6-4D4E-9173-4C3C06CE694A}"/>
                </a:ext>
              </a:extLst>
            </p:cNvPr>
            <p:cNvSpPr txBox="1"/>
            <p:nvPr/>
          </p:nvSpPr>
          <p:spPr>
            <a:xfrm>
              <a:off x="407077" y="1208596"/>
              <a:ext cx="7156126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오늘보다 내일 더 나은 사람이 되기 위해 목표를 설정하고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꾸준히 노력하고 있습니다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75000"/>
                </a:lnSpc>
              </a:pP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IT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역량과 비즈니스 </a:t>
              </a:r>
              <a:r>
                <a:rPr lang="ko-KR" altLang="en-US" sz="1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로직에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대한 이해를 토대로 정확하고 효율적인 시스템을 만들어나가고 싶습니다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68315E-6599-4E3B-B68D-F47918F5E373}"/>
              </a:ext>
            </a:extLst>
          </p:cNvPr>
          <p:cNvGrpSpPr/>
          <p:nvPr/>
        </p:nvGrpSpPr>
        <p:grpSpPr>
          <a:xfrm>
            <a:off x="611560" y="2478295"/>
            <a:ext cx="3354123" cy="1922165"/>
            <a:chOff x="611560" y="2478295"/>
            <a:chExt cx="3354123" cy="19221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833D2F-1807-47C3-BBC2-51C5BC0BBB5B}"/>
                </a:ext>
              </a:extLst>
            </p:cNvPr>
            <p:cNvSpPr txBox="1"/>
            <p:nvPr/>
          </p:nvSpPr>
          <p:spPr>
            <a:xfrm>
              <a:off x="615278" y="2478295"/>
              <a:ext cx="1999265" cy="460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저는 이런 사람입니다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.</a:t>
              </a:r>
              <a:endPara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BDA7F9-0E65-4E7D-9368-622F2991CE94}"/>
                </a:ext>
              </a:extLst>
            </p:cNvPr>
            <p:cNvSpPr txBox="1"/>
            <p:nvPr/>
          </p:nvSpPr>
          <p:spPr>
            <a:xfrm>
              <a:off x="611560" y="2787774"/>
              <a:ext cx="3354123" cy="1612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6213" indent="-176213">
                <a:lnSpc>
                  <a:spcPct val="250000"/>
                </a:lnSpc>
                <a:buClr>
                  <a:srgbClr val="EA3C3D"/>
                </a:buClr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19.06 ~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현재 수협중앙회 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ICT</a:t>
              </a:r>
              <a:r>
                <a:rPr lang="ko-KR" altLang="en-US" sz="14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전략실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재직 중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marL="176213" indent="-176213">
                <a:lnSpc>
                  <a:spcPct val="250000"/>
                </a:lnSpc>
                <a:buClr>
                  <a:srgbClr val="EA3C3D"/>
                </a:buClr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17.01 ~ 17.02 ETRI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서비스연구부 청년인턴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marL="176213" indent="-176213">
                <a:lnSpc>
                  <a:spcPct val="250000"/>
                </a:lnSpc>
                <a:buClr>
                  <a:srgbClr val="EA3C3D"/>
                </a:buClr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11.03 ~ 17.08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충남대학교 컴퓨터공학과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E44C80-B63C-4D16-867E-872E5A88B132}"/>
              </a:ext>
            </a:extLst>
          </p:cNvPr>
          <p:cNvGrpSpPr/>
          <p:nvPr/>
        </p:nvGrpSpPr>
        <p:grpSpPr>
          <a:xfrm>
            <a:off x="4556301" y="2478295"/>
            <a:ext cx="3833038" cy="1922165"/>
            <a:chOff x="4716016" y="2569314"/>
            <a:chExt cx="3833038" cy="19221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F6B9D3-6E67-4DD3-8C7E-11D2A68E0C84}"/>
                </a:ext>
              </a:extLst>
            </p:cNvPr>
            <p:cNvSpPr txBox="1"/>
            <p:nvPr/>
          </p:nvSpPr>
          <p:spPr>
            <a:xfrm>
              <a:off x="4716016" y="2569314"/>
              <a:ext cx="2424062" cy="460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이런 일들을 하고 싶습니다</a:t>
              </a:r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.</a:t>
              </a:r>
              <a:endPara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5F5A9F-D699-46B5-B02F-26AED5CEFB9C}"/>
                </a:ext>
              </a:extLst>
            </p:cNvPr>
            <p:cNvSpPr txBox="1"/>
            <p:nvPr/>
          </p:nvSpPr>
          <p:spPr>
            <a:xfrm>
              <a:off x="4788024" y="2878793"/>
              <a:ext cx="3761030" cy="1612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6213" indent="-176213">
                <a:lnSpc>
                  <a:spcPct val="250000"/>
                </a:lnSpc>
                <a:buClr>
                  <a:srgbClr val="EA3C3D"/>
                </a:buClr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“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스프링 프레임워크를 활용한 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Back-End 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”</a:t>
              </a:r>
            </a:p>
            <a:p>
              <a:pPr marL="176213" indent="-176213">
                <a:lnSpc>
                  <a:spcPct val="250000"/>
                </a:lnSpc>
                <a:buClr>
                  <a:srgbClr val="EA3C3D"/>
                </a:buClr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“Java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와 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를 활용한 웹 기반 시스템운영 및 개발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”</a:t>
              </a:r>
            </a:p>
            <a:p>
              <a:pPr marL="176213" indent="-176213">
                <a:lnSpc>
                  <a:spcPct val="250000"/>
                </a:lnSpc>
                <a:buClr>
                  <a:srgbClr val="EA3C3D"/>
                </a:buClr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“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그 외 데이터를 다루고 처리하는 모든 것들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”</a:t>
              </a:r>
              <a:endPara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81572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73354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56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2. Project</a:t>
            </a:r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(1)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C374D6-7E34-47D2-B4BB-622A76560797}"/>
              </a:ext>
            </a:extLst>
          </p:cNvPr>
          <p:cNvSpPr txBox="1"/>
          <p:nvPr/>
        </p:nvSpPr>
        <p:spPr>
          <a:xfrm>
            <a:off x="420721" y="555526"/>
            <a:ext cx="6500497" cy="207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75000"/>
              </a:lnSpc>
              <a:defRPr sz="1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프로젝트 소개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dirty="0"/>
              <a:t> 회원조합 및 자회사 경제사업 운영업무를 지원하는 사내 </a:t>
            </a:r>
            <a:r>
              <a:rPr lang="ko-KR" altLang="en-US" b="1" dirty="0" err="1"/>
              <a:t>마트유통시스템</a:t>
            </a:r>
            <a:endParaRPr lang="en-US" altLang="ko-KR" b="1" dirty="0"/>
          </a:p>
          <a:p>
            <a:pPr algn="dist">
              <a:lnSpc>
                <a:spcPct val="7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프로젝트 상세설명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dirty="0"/>
              <a:t> </a:t>
            </a:r>
            <a:r>
              <a:rPr lang="ko-KR" altLang="en-US" dirty="0" err="1"/>
              <a:t>마트시스템의</a:t>
            </a:r>
            <a:r>
              <a:rPr lang="ko-KR" altLang="en-US" dirty="0"/>
              <a:t> 개발과 운영을 통해 </a:t>
            </a:r>
            <a:r>
              <a:rPr lang="ko-KR" altLang="en-US" b="1" dirty="0"/>
              <a:t>매입</a:t>
            </a:r>
            <a:r>
              <a:rPr lang="en-US" altLang="ko-KR" b="1" dirty="0"/>
              <a:t>/</a:t>
            </a:r>
            <a:r>
              <a:rPr lang="ko-KR" altLang="en-US" b="1" dirty="0"/>
              <a:t>매출</a:t>
            </a:r>
            <a:r>
              <a:rPr lang="en-US" altLang="ko-KR" b="1" dirty="0"/>
              <a:t>/</a:t>
            </a:r>
            <a:r>
              <a:rPr lang="ko-KR" altLang="en-US" b="1" dirty="0"/>
              <a:t>채권채무</a:t>
            </a:r>
            <a:r>
              <a:rPr lang="en-US" altLang="ko-KR" b="1" dirty="0"/>
              <a:t>/</a:t>
            </a:r>
            <a:r>
              <a:rPr lang="ko-KR" altLang="en-US" b="1" dirty="0"/>
              <a:t>정산</a:t>
            </a:r>
            <a:r>
              <a:rPr lang="ko-KR" altLang="en-US" dirty="0"/>
              <a:t> 업무지원을 수행하고 있으며</a:t>
            </a:r>
            <a:r>
              <a:rPr lang="en-US" altLang="ko-KR" dirty="0"/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POS</a:t>
            </a:r>
            <a:r>
              <a:rPr lang="ko-KR" altLang="en-US" dirty="0"/>
              <a:t>시스템의 운영을 통해 </a:t>
            </a:r>
            <a:r>
              <a:rPr lang="ko-KR" altLang="en-US" b="1" dirty="0"/>
              <a:t>상품매출등록과 시제마감업무</a:t>
            </a:r>
            <a:r>
              <a:rPr lang="ko-KR" altLang="en-US" dirty="0"/>
              <a:t>를 처리하고 있습니다</a:t>
            </a:r>
            <a:r>
              <a:rPr lang="en-US" altLang="ko-KR" dirty="0"/>
              <a:t>.</a:t>
            </a:r>
          </a:p>
          <a:p>
            <a:pPr>
              <a:lnSpc>
                <a:spcPct val="7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프로젝트 및 업무 상세내용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863DFB1B-2DFC-42FB-80D4-D02E55FF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46" y="2571750"/>
            <a:ext cx="3459838" cy="2160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800" spc="-15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44008" y="2571750"/>
            <a:ext cx="3744416" cy="2160238"/>
            <a:chOff x="736925" y="2962070"/>
            <a:chExt cx="3668080" cy="1769920"/>
          </a:xfrm>
        </p:grpSpPr>
        <p:grpSp>
          <p:nvGrpSpPr>
            <p:cNvPr id="2" name="그룹 1"/>
            <p:cNvGrpSpPr/>
            <p:nvPr/>
          </p:nvGrpSpPr>
          <p:grpSpPr>
            <a:xfrm>
              <a:off x="736925" y="2962070"/>
              <a:ext cx="3668080" cy="1769920"/>
              <a:chOff x="736925" y="2962070"/>
              <a:chExt cx="3668080" cy="1769920"/>
            </a:xfrm>
          </p:grpSpPr>
          <p:pic>
            <p:nvPicPr>
              <p:cNvPr id="16" name="Picture 161" descr="BS00508_">
                <a:extLst>
                  <a:ext uri="{FF2B5EF4-FFF2-40B4-BE49-F238E27FC236}">
                    <a16:creationId xmlns:a16="http://schemas.microsoft.com/office/drawing/2014/main" id="{C2A528AF-358F-4846-8275-1973A0E597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3694" y="3713140"/>
                <a:ext cx="321502" cy="327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5" descr="BS00975_">
                <a:extLst>
                  <a:ext uri="{FF2B5EF4-FFF2-40B4-BE49-F238E27FC236}">
                    <a16:creationId xmlns:a16="http://schemas.microsoft.com/office/drawing/2014/main" id="{771E062A-0EB5-4C61-ADA4-39045D5743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1873" y="3735360"/>
                <a:ext cx="458290" cy="2738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AutoShape 169">
                <a:extLst>
                  <a:ext uri="{FF2B5EF4-FFF2-40B4-BE49-F238E27FC236}">
                    <a16:creationId xmlns:a16="http://schemas.microsoft.com/office/drawing/2014/main" id="{3B533D38-A269-4DD5-AB78-E631A60E5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2254" y="3854679"/>
                <a:ext cx="227410" cy="193598"/>
              </a:xfrm>
              <a:prstGeom prst="leftArrow">
                <a:avLst>
                  <a:gd name="adj1" fmla="val 50000"/>
                  <a:gd name="adj2" fmla="val 37975"/>
                </a:avLst>
              </a:prstGeom>
              <a:gradFill flip="none" rotWithShape="1">
                <a:gsLst>
                  <a:gs pos="88000">
                    <a:srgbClr val="C00000"/>
                  </a:gs>
                  <a:gs pos="0">
                    <a:schemeClr val="accent1">
                      <a:tint val="44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100" b="1" spc="-150">
                  <a:latin typeface="+mj-ea"/>
                  <a:ea typeface="+mj-ea"/>
                </a:endParaRPr>
              </a:p>
            </p:txBody>
          </p:sp>
          <p:sp>
            <p:nvSpPr>
              <p:cNvPr id="21" name="Text Box 183">
                <a:extLst>
                  <a:ext uri="{FF2B5EF4-FFF2-40B4-BE49-F238E27FC236}">
                    <a16:creationId xmlns:a16="http://schemas.microsoft.com/office/drawing/2014/main" id="{4DE8342C-2F2B-4C82-BD07-700F45237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8019" y="3403998"/>
                <a:ext cx="900536" cy="2120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000" b="1" spc="-150" dirty="0">
                    <a:latin typeface="+mj-ea"/>
                    <a:ea typeface="+mj-ea"/>
                  </a:rPr>
                  <a:t>③</a:t>
                </a:r>
                <a:r>
                  <a:rPr lang="en-US" altLang="ko-KR" sz="1000" b="1" spc="-150" dirty="0">
                    <a:latin typeface="+mj-ea"/>
                    <a:ea typeface="+mj-ea"/>
                  </a:rPr>
                  <a:t> </a:t>
                </a:r>
                <a:r>
                  <a:rPr lang="ko-KR" altLang="en-US" sz="1000" b="1" spc="-150" dirty="0">
                    <a:latin typeface="+mj-ea"/>
                    <a:ea typeface="+mj-ea"/>
                  </a:rPr>
                  <a:t>매입매출</a:t>
                </a:r>
                <a:endParaRPr lang="en-US" altLang="ko-KR" sz="1000" b="1" spc="-150" dirty="0">
                  <a:latin typeface="+mj-ea"/>
                  <a:ea typeface="+mj-ea"/>
                </a:endParaRPr>
              </a:p>
            </p:txBody>
          </p:sp>
          <p:sp>
            <p:nvSpPr>
              <p:cNvPr id="24" name="Text Box 187">
                <a:extLst>
                  <a:ext uri="{FF2B5EF4-FFF2-40B4-BE49-F238E27FC236}">
                    <a16:creationId xmlns:a16="http://schemas.microsoft.com/office/drawing/2014/main" id="{3DA3B3C7-F5B3-4494-AA3B-06B7FFB0A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010" y="3410787"/>
                <a:ext cx="1178716" cy="2120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000" b="1" spc="-150" dirty="0">
                    <a:latin typeface="+mj-ea"/>
                    <a:ea typeface="+mj-ea"/>
                  </a:rPr>
                  <a:t>②</a:t>
                </a:r>
                <a:r>
                  <a:rPr lang="en-US" altLang="ko-KR" sz="1000" b="1" spc="-150" dirty="0">
                    <a:latin typeface="+mj-ea"/>
                    <a:ea typeface="+mj-ea"/>
                  </a:rPr>
                  <a:t> POS</a:t>
                </a:r>
                <a:r>
                  <a:rPr lang="ko-KR" altLang="en-US" sz="1000" b="1" spc="-150" dirty="0">
                    <a:latin typeface="+mj-ea"/>
                    <a:ea typeface="+mj-ea"/>
                  </a:rPr>
                  <a:t>영업개설</a:t>
                </a:r>
                <a:endParaRPr lang="en-US" altLang="ko-KR" sz="1000" b="1" spc="-150" dirty="0">
                  <a:latin typeface="+mj-ea"/>
                  <a:ea typeface="+mj-ea"/>
                </a:endParaRPr>
              </a:p>
            </p:txBody>
          </p:sp>
          <p:sp>
            <p:nvSpPr>
              <p:cNvPr id="25" name="Text Box 190">
                <a:extLst>
                  <a:ext uri="{FF2B5EF4-FFF2-40B4-BE49-F238E27FC236}">
                    <a16:creationId xmlns:a16="http://schemas.microsoft.com/office/drawing/2014/main" id="{32A0ED23-69FC-44AA-A104-C4C4E4A55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465" y="4079056"/>
                <a:ext cx="1005842" cy="226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000" b="1" spc="-150" dirty="0">
                    <a:latin typeface="+mj-ea"/>
                    <a:ea typeface="+mj-ea"/>
                  </a:rPr>
                  <a:t>④</a:t>
                </a:r>
                <a:r>
                  <a:rPr lang="en-US" altLang="ko-KR" sz="1000" b="1" spc="-150" dirty="0">
                    <a:latin typeface="+mj-ea"/>
                    <a:ea typeface="+mj-ea"/>
                  </a:rPr>
                  <a:t> POS</a:t>
                </a:r>
                <a:r>
                  <a:rPr lang="ko-KR" altLang="en-US" sz="1000" b="1" spc="-150" dirty="0">
                    <a:latin typeface="+mj-ea"/>
                    <a:ea typeface="+mj-ea"/>
                  </a:rPr>
                  <a:t>시제정산</a:t>
                </a:r>
              </a:p>
            </p:txBody>
          </p:sp>
          <p:sp>
            <p:nvSpPr>
              <p:cNvPr id="26" name="Text Box 191">
                <a:extLst>
                  <a:ext uri="{FF2B5EF4-FFF2-40B4-BE49-F238E27FC236}">
                    <a16:creationId xmlns:a16="http://schemas.microsoft.com/office/drawing/2014/main" id="{11DF9CB3-0797-4DBF-8AE0-CB6ECD9D1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3909" y="4079921"/>
                <a:ext cx="1198444" cy="2120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000" b="1" spc="-150" dirty="0">
                    <a:latin typeface="+mj-ea"/>
                    <a:ea typeface="+mj-ea"/>
                  </a:rPr>
                  <a:t>⑤ </a:t>
                </a:r>
                <a:r>
                  <a:rPr lang="ko-KR" altLang="en-US" sz="1000" b="1" spc="-150" dirty="0" err="1">
                    <a:latin typeface="+mj-ea"/>
                    <a:ea typeface="+mj-ea"/>
                  </a:rPr>
                  <a:t>일마감정산</a:t>
                </a:r>
                <a:endParaRPr lang="ko-KR" altLang="en-US" sz="1000" b="1" spc="-150" dirty="0">
                  <a:latin typeface="+mj-ea"/>
                  <a:ea typeface="+mj-ea"/>
                </a:endParaRPr>
              </a:p>
            </p:txBody>
          </p:sp>
          <p:sp>
            <p:nvSpPr>
              <p:cNvPr id="27" name="Text Box 192">
                <a:extLst>
                  <a:ext uri="{FF2B5EF4-FFF2-40B4-BE49-F238E27FC236}">
                    <a16:creationId xmlns:a16="http://schemas.microsoft.com/office/drawing/2014/main" id="{AD5C4277-C7F5-46E1-9263-B904624348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2" y="4079921"/>
                <a:ext cx="1345173" cy="36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000" b="1" spc="-150" dirty="0">
                    <a:latin typeface="+mj-ea"/>
                    <a:ea typeface="+mj-ea"/>
                  </a:rPr>
                  <a:t>⑥</a:t>
                </a:r>
                <a:r>
                  <a:rPr lang="en-US" altLang="ko-KR" sz="1000" b="1" spc="-150" dirty="0">
                    <a:latin typeface="+mj-ea"/>
                    <a:ea typeface="+mj-ea"/>
                  </a:rPr>
                  <a:t> </a:t>
                </a:r>
                <a:r>
                  <a:rPr lang="ko-KR" altLang="en-US" sz="1000" b="1" spc="-150" dirty="0">
                    <a:latin typeface="+mj-ea"/>
                    <a:ea typeface="+mj-ea"/>
                  </a:rPr>
                  <a:t>전표생성 및</a:t>
                </a:r>
                <a:endParaRPr lang="en-US" altLang="ko-KR" sz="1000" b="1" spc="-150" dirty="0">
                  <a:latin typeface="+mj-ea"/>
                  <a:ea typeface="+mj-ea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000" b="1" spc="-150" dirty="0">
                    <a:latin typeface="+mj-ea"/>
                    <a:ea typeface="+mj-ea"/>
                  </a:rPr>
                  <a:t>             </a:t>
                </a:r>
                <a:r>
                  <a:rPr lang="ko-KR" altLang="en-US" sz="1000" b="1" spc="-150" dirty="0">
                    <a:latin typeface="+mj-ea"/>
                    <a:ea typeface="+mj-ea"/>
                  </a:rPr>
                  <a:t>회계시스템</a:t>
                </a:r>
                <a:r>
                  <a:rPr lang="en-US" altLang="ko-KR" sz="1000" b="1" spc="-150" dirty="0">
                    <a:latin typeface="+mj-ea"/>
                    <a:ea typeface="+mj-ea"/>
                  </a:rPr>
                  <a:t> </a:t>
                </a:r>
                <a:r>
                  <a:rPr lang="ko-KR" altLang="en-US" sz="1000" b="1" spc="-150" dirty="0">
                    <a:latin typeface="+mj-ea"/>
                    <a:ea typeface="+mj-ea"/>
                  </a:rPr>
                  <a:t>연계</a:t>
                </a:r>
              </a:p>
            </p:txBody>
          </p:sp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3DE4B6A5-63E2-4EA9-AB55-12B1A76703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6445" y="3082644"/>
                <a:ext cx="350390" cy="323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1F442C57-622E-4019-9AAB-A14DD5E25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677" y="3659166"/>
                <a:ext cx="394101" cy="403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AutoShape 169">
                <a:extLst>
                  <a:ext uri="{FF2B5EF4-FFF2-40B4-BE49-F238E27FC236}">
                    <a16:creationId xmlns:a16="http://schemas.microsoft.com/office/drawing/2014/main" id="{80E9AC0C-9BFA-4A24-9752-E426C43AB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86803" y="3859377"/>
                <a:ext cx="227410" cy="193598"/>
              </a:xfrm>
              <a:prstGeom prst="leftArrow">
                <a:avLst>
                  <a:gd name="adj1" fmla="val 50000"/>
                  <a:gd name="adj2" fmla="val 37975"/>
                </a:avLst>
              </a:prstGeom>
              <a:gradFill flip="none" rotWithShape="1">
                <a:gsLst>
                  <a:gs pos="88000">
                    <a:srgbClr val="C00000"/>
                  </a:gs>
                  <a:gs pos="0">
                    <a:schemeClr val="accent1">
                      <a:tint val="44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100" b="1" spc="-150">
                  <a:latin typeface="+mj-ea"/>
                  <a:ea typeface="+mj-ea"/>
                </a:endParaRPr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78270E5-D92E-4735-A7F0-A1F18AC3E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852" y="2962070"/>
                <a:ext cx="3503605" cy="17699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 b="1" spc="-150">
                  <a:latin typeface="+mj-ea"/>
                  <a:ea typeface="+mj-ea"/>
                </a:endParaRPr>
              </a:p>
            </p:txBody>
          </p:sp>
          <p:pic>
            <p:nvPicPr>
              <p:cNvPr id="32" name="Picture 149" descr="NA01607_">
                <a:extLst>
                  <a:ext uri="{FF2B5EF4-FFF2-40B4-BE49-F238E27FC236}">
                    <a16:creationId xmlns:a16="http://schemas.microsoft.com/office/drawing/2014/main" id="{61189076-51CB-4098-98F0-2E87A28708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552" y="3082644"/>
                <a:ext cx="331128" cy="293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 Box 183">
                <a:extLst>
                  <a:ext uri="{FF2B5EF4-FFF2-40B4-BE49-F238E27FC236}">
                    <a16:creationId xmlns:a16="http://schemas.microsoft.com/office/drawing/2014/main" id="{30A09F82-489C-404A-9091-4F5A8E155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925" y="3428821"/>
                <a:ext cx="1076382" cy="2120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1000" b="1" spc="-150" dirty="0">
                    <a:latin typeface="+mj-ea"/>
                    <a:ea typeface="+mj-ea"/>
                  </a:rPr>
                  <a:t>① </a:t>
                </a:r>
                <a:r>
                  <a:rPr lang="ko-KR" altLang="en-US" sz="1000" b="1" spc="-150" dirty="0">
                    <a:latin typeface="+mj-ea"/>
                    <a:ea typeface="+mj-ea"/>
                  </a:rPr>
                  <a:t>마스터 생성</a:t>
                </a:r>
                <a:endParaRPr lang="en-US" altLang="ko-KR" sz="1000" b="1" spc="-150" dirty="0">
                  <a:latin typeface="+mj-ea"/>
                  <a:ea typeface="+mj-ea"/>
                </a:endParaRPr>
              </a:p>
            </p:txBody>
          </p:sp>
          <p:sp>
            <p:nvSpPr>
              <p:cNvPr id="34" name="AutoShape 169">
                <a:extLst>
                  <a:ext uri="{FF2B5EF4-FFF2-40B4-BE49-F238E27FC236}">
                    <a16:creationId xmlns:a16="http://schemas.microsoft.com/office/drawing/2014/main" id="{273A7521-88E8-4820-9332-446F9E8B2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23221" y="3123799"/>
                <a:ext cx="227410" cy="193598"/>
              </a:xfrm>
              <a:prstGeom prst="leftArrow">
                <a:avLst>
                  <a:gd name="adj1" fmla="val 50000"/>
                  <a:gd name="adj2" fmla="val 37975"/>
                </a:avLst>
              </a:prstGeom>
              <a:gradFill flip="none" rotWithShape="1">
                <a:gsLst>
                  <a:gs pos="88000">
                    <a:srgbClr val="C00000"/>
                  </a:gs>
                  <a:gs pos="0">
                    <a:schemeClr val="accent1">
                      <a:tint val="44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100" b="1" spc="-150">
                  <a:latin typeface="+mj-ea"/>
                  <a:ea typeface="+mj-ea"/>
                </a:endParaRPr>
              </a:p>
            </p:txBody>
          </p:sp>
          <p:sp>
            <p:nvSpPr>
              <p:cNvPr id="35" name="AutoShape 169">
                <a:extLst>
                  <a:ext uri="{FF2B5EF4-FFF2-40B4-BE49-F238E27FC236}">
                    <a16:creationId xmlns:a16="http://schemas.microsoft.com/office/drawing/2014/main" id="{20C2A644-5EB7-402F-9FFB-59289BD14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37020" y="3124594"/>
                <a:ext cx="227410" cy="193598"/>
              </a:xfrm>
              <a:prstGeom prst="leftArrow">
                <a:avLst>
                  <a:gd name="adj1" fmla="val 50000"/>
                  <a:gd name="adj2" fmla="val 37975"/>
                </a:avLst>
              </a:prstGeom>
              <a:gradFill flip="none" rotWithShape="1">
                <a:gsLst>
                  <a:gs pos="88000">
                    <a:srgbClr val="C00000"/>
                  </a:gs>
                  <a:gs pos="0">
                    <a:schemeClr val="accent1">
                      <a:tint val="44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 sz="1100" b="1" spc="-150">
                  <a:latin typeface="+mj-ea"/>
                  <a:ea typeface="+mj-ea"/>
                </a:endParaRPr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3C760633-DD6D-43D6-8FC3-3A1C1103B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6331" y="3082495"/>
                <a:ext cx="453476" cy="346326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3D0704E-84C2-4F4B-8D25-FFFD6EC5BC84}"/>
                </a:ext>
              </a:extLst>
            </p:cNvPr>
            <p:cNvSpPr txBox="1"/>
            <p:nvPr/>
          </p:nvSpPr>
          <p:spPr>
            <a:xfrm>
              <a:off x="1902561" y="4468988"/>
              <a:ext cx="1444344" cy="20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150" dirty="0">
                  <a:latin typeface="+mj-ea"/>
                  <a:ea typeface="+mj-ea"/>
                </a:rPr>
                <a:t>사업장 </a:t>
              </a:r>
              <a:r>
                <a:rPr lang="en-US" altLang="ko-KR" sz="1050" b="1" spc="-150" dirty="0">
                  <a:latin typeface="+mj-ea"/>
                  <a:ea typeface="+mj-ea"/>
                </a:rPr>
                <a:t>POS</a:t>
              </a:r>
              <a:r>
                <a:rPr lang="ko-KR" altLang="en-US" sz="1050" b="1" spc="-150" dirty="0">
                  <a:latin typeface="+mj-ea"/>
                  <a:ea typeface="+mj-ea"/>
                </a:rPr>
                <a:t>매출시스템</a:t>
              </a: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077516" y="2643758"/>
            <a:ext cx="3240360" cy="1725227"/>
            <a:chOff x="1262081" y="2636628"/>
            <a:chExt cx="2949879" cy="190325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0C1D32-643D-43E6-BFCD-BA63B55A7634}"/>
                </a:ext>
              </a:extLst>
            </p:cNvPr>
            <p:cNvSpPr/>
            <p:nvPr/>
          </p:nvSpPr>
          <p:spPr>
            <a:xfrm>
              <a:off x="1262081" y="2636628"/>
              <a:ext cx="789639" cy="4407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기준정보 등록</a:t>
              </a:r>
              <a:endParaRPr lang="en-US" altLang="ko-KR" sz="9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상품</a:t>
              </a:r>
              <a:r>
                <a:rPr lang="en-US" altLang="ko-KR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거래처 등</a:t>
              </a:r>
              <a:r>
                <a:rPr lang="en-US" altLang="ko-KR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endParaRPr lang="ko-KR" altLang="en-US" sz="9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53F9F9E-F535-44EB-989A-C950E105D3A3}"/>
                </a:ext>
              </a:extLst>
            </p:cNvPr>
            <p:cNvSpPr/>
            <p:nvPr/>
          </p:nvSpPr>
          <p:spPr>
            <a:xfrm>
              <a:off x="3421447" y="4176142"/>
              <a:ext cx="790513" cy="3637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pc="-150" dirty="0" err="1">
                  <a:solidFill>
                    <a:schemeClr val="tx1"/>
                  </a:solidFill>
                  <a:latin typeface="+mj-ea"/>
                  <a:ea typeface="+mj-ea"/>
                </a:rPr>
                <a:t>일마감</a:t>
              </a:r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/</a:t>
              </a:r>
            </a:p>
            <a:p>
              <a:pPr algn="ctr"/>
              <a:r>
                <a:rPr lang="ko-KR" altLang="en-US" sz="900" b="1" spc="-150" dirty="0" err="1">
                  <a:solidFill>
                    <a:schemeClr val="tx1"/>
                  </a:solidFill>
                  <a:latin typeface="+mj-ea"/>
                  <a:ea typeface="+mj-ea"/>
                </a:rPr>
                <a:t>월마감관리</a:t>
              </a:r>
              <a:endParaRPr lang="ko-KR" altLang="en-US" sz="9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21D6361-6627-4FE8-904F-D6F8C315B356}"/>
                </a:ext>
              </a:extLst>
            </p:cNvPr>
            <p:cNvSpPr/>
            <p:nvPr/>
          </p:nvSpPr>
          <p:spPr>
            <a:xfrm>
              <a:off x="3131840" y="2881583"/>
              <a:ext cx="792088" cy="3679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원장관리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0BC61CA-6B47-4FB9-B43C-23E4876E3EDE}"/>
                </a:ext>
              </a:extLst>
            </p:cNvPr>
            <p:cNvSpPr/>
            <p:nvPr/>
          </p:nvSpPr>
          <p:spPr>
            <a:xfrm>
              <a:off x="3406924" y="3555296"/>
              <a:ext cx="792088" cy="3759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시제마감 및</a:t>
              </a:r>
              <a:endParaRPr lang="en-US" altLang="ko-KR" sz="9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정산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77CDDD5-E245-430F-A80F-2D1544FA1E22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>
              <a:off x="3527884" y="3249502"/>
              <a:ext cx="275084" cy="305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14041D6-43F6-4824-98B0-F03C2BDF519A}"/>
                </a:ext>
              </a:extLst>
            </p:cNvPr>
            <p:cNvSpPr/>
            <p:nvPr/>
          </p:nvSpPr>
          <p:spPr>
            <a:xfrm>
              <a:off x="1266828" y="3931198"/>
              <a:ext cx="791137" cy="3506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매입 </a:t>
              </a:r>
              <a:r>
                <a:rPr lang="en-US" altLang="ko-KR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/</a:t>
              </a:r>
            </a:p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투입생산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0A85F28-1713-4995-B06D-128DE3B11ABA}"/>
                </a:ext>
              </a:extLst>
            </p:cNvPr>
            <p:cNvCxnSpPr>
              <a:cxnSpLocks/>
              <a:stCxn id="62" idx="0"/>
              <a:endCxn id="50" idx="1"/>
            </p:cNvCxnSpPr>
            <p:nvPr/>
          </p:nvCxnSpPr>
          <p:spPr>
            <a:xfrm flipV="1">
              <a:off x="2627537" y="3065543"/>
              <a:ext cx="504303" cy="4965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0CA3D7-17BA-465A-BFDB-3BD9F3B59C33}"/>
                </a:ext>
              </a:extLst>
            </p:cNvPr>
            <p:cNvSpPr/>
            <p:nvPr/>
          </p:nvSpPr>
          <p:spPr>
            <a:xfrm>
              <a:off x="1266828" y="3334480"/>
              <a:ext cx="784891" cy="374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추가정보등록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A6EEB3A-CF55-488C-A9AE-EEC748FE4D30}"/>
                </a:ext>
              </a:extLst>
            </p:cNvPr>
            <p:cNvCxnSpPr>
              <a:cxnSpLocks/>
              <a:stCxn id="46" idx="2"/>
              <a:endCxn id="57" idx="0"/>
            </p:cNvCxnSpPr>
            <p:nvPr/>
          </p:nvCxnSpPr>
          <p:spPr>
            <a:xfrm>
              <a:off x="1656901" y="3077405"/>
              <a:ext cx="2373" cy="257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5EEC514-FB77-4E31-9673-3AEC6A1818E8}"/>
                </a:ext>
              </a:extLst>
            </p:cNvPr>
            <p:cNvSpPr/>
            <p:nvPr/>
          </p:nvSpPr>
          <p:spPr>
            <a:xfrm>
              <a:off x="2235091" y="3562069"/>
              <a:ext cx="784892" cy="3584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매입 </a:t>
              </a:r>
              <a:r>
                <a:rPr lang="en-US" altLang="ko-KR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/</a:t>
              </a:r>
            </a:p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매출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E8FF4DA-D40D-4CBB-92B7-07D0B28CB210}"/>
                </a:ext>
              </a:extLst>
            </p:cNvPr>
            <p:cNvCxnSpPr>
              <a:cxnSpLocks/>
              <a:stCxn id="57" idx="2"/>
              <a:endCxn id="55" idx="0"/>
            </p:cNvCxnSpPr>
            <p:nvPr/>
          </p:nvCxnSpPr>
          <p:spPr>
            <a:xfrm>
              <a:off x="1659274" y="3708638"/>
              <a:ext cx="3123" cy="222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1F2DA5E-3ABB-46A4-A4FB-7F88F931C119}"/>
                </a:ext>
              </a:extLst>
            </p:cNvPr>
            <p:cNvCxnSpPr>
              <a:cxnSpLocks/>
              <a:stCxn id="55" idx="3"/>
              <a:endCxn id="62" idx="1"/>
            </p:cNvCxnSpPr>
            <p:nvPr/>
          </p:nvCxnSpPr>
          <p:spPr>
            <a:xfrm flipV="1">
              <a:off x="2057965" y="3741303"/>
              <a:ext cx="177126" cy="365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BE79B0-5934-45F3-8EF3-86908BBFD7F0}"/>
                </a:ext>
              </a:extLst>
            </p:cNvPr>
            <p:cNvSpPr/>
            <p:nvPr/>
          </p:nvSpPr>
          <p:spPr>
            <a:xfrm>
              <a:off x="2232142" y="4176142"/>
              <a:ext cx="784319" cy="3637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채권 </a:t>
              </a:r>
              <a:r>
                <a:rPr lang="en-US" altLang="ko-KR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/</a:t>
              </a:r>
            </a:p>
            <a:p>
              <a:pPr algn="ctr"/>
              <a:r>
                <a:rPr lang="ko-KR" altLang="en-US" sz="900" b="1" spc="-150" dirty="0">
                  <a:solidFill>
                    <a:schemeClr val="tx1"/>
                  </a:solidFill>
                  <a:latin typeface="+mj-ea"/>
                  <a:ea typeface="+mj-ea"/>
                </a:rPr>
                <a:t>외상매출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EF03B37-FA11-4C14-A3CB-1C96117E9751}"/>
                </a:ext>
              </a:extLst>
            </p:cNvPr>
            <p:cNvCxnSpPr>
              <a:cxnSpLocks/>
              <a:stCxn id="55" idx="2"/>
              <a:endCxn id="66" idx="1"/>
            </p:cNvCxnSpPr>
            <p:nvPr/>
          </p:nvCxnSpPr>
          <p:spPr>
            <a:xfrm>
              <a:off x="1662397" y="4281867"/>
              <a:ext cx="569745" cy="761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20A85F28-1713-4995-B06D-128DE3B11ABA}"/>
                </a:ext>
              </a:extLst>
            </p:cNvPr>
            <p:cNvCxnSpPr>
              <a:cxnSpLocks/>
              <a:stCxn id="66" idx="3"/>
              <a:endCxn id="50" idx="1"/>
            </p:cNvCxnSpPr>
            <p:nvPr/>
          </p:nvCxnSpPr>
          <p:spPr>
            <a:xfrm flipV="1">
              <a:off x="3016461" y="3065543"/>
              <a:ext cx="115379" cy="12924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F77CDDD5-E245-430F-A80F-2D1544FA1E22}"/>
                </a:ext>
              </a:extLst>
            </p:cNvPr>
            <p:cNvCxnSpPr>
              <a:cxnSpLocks/>
              <a:stCxn id="52" idx="2"/>
              <a:endCxn id="47" idx="0"/>
            </p:cNvCxnSpPr>
            <p:nvPr/>
          </p:nvCxnSpPr>
          <p:spPr>
            <a:xfrm>
              <a:off x="3802968" y="3931198"/>
              <a:ext cx="13736" cy="244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73D0704E-84C2-4F4B-8D25-FFFD6EC5BC84}"/>
              </a:ext>
            </a:extLst>
          </p:cNvPr>
          <p:cNvSpPr txBox="1"/>
          <p:nvPr/>
        </p:nvSpPr>
        <p:spPr>
          <a:xfrm>
            <a:off x="2123728" y="4430272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pc="-150" dirty="0">
                <a:latin typeface="+mj-ea"/>
                <a:ea typeface="+mj-ea"/>
              </a:rPr>
              <a:t>영업관리시스템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268008648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59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2. Project</a:t>
            </a:r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(2)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62D1FD-4FBF-4731-B50F-E9822C7E33A0}"/>
              </a:ext>
            </a:extLst>
          </p:cNvPr>
          <p:cNvSpPr/>
          <p:nvPr/>
        </p:nvSpPr>
        <p:spPr>
          <a:xfrm>
            <a:off x="323528" y="728537"/>
            <a:ext cx="154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atin typeface="+mj-ea"/>
                <a:ea typeface="+mj-ea"/>
              </a:rPr>
              <a:t>4. </a:t>
            </a:r>
            <a:r>
              <a:rPr lang="ko-KR" altLang="en-US" sz="1600" b="1" spc="-150" dirty="0">
                <a:latin typeface="+mj-ea"/>
                <a:ea typeface="+mj-ea"/>
              </a:rPr>
              <a:t>프로젝트 구조</a:t>
            </a:r>
            <a:endParaRPr lang="en-US" altLang="ko-KR" sz="1600" b="1" spc="-150" dirty="0">
              <a:latin typeface="+mj-ea"/>
              <a:ea typeface="+mj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DFB45A-709D-419C-8420-194F296740B8}"/>
              </a:ext>
            </a:extLst>
          </p:cNvPr>
          <p:cNvGrpSpPr/>
          <p:nvPr/>
        </p:nvGrpSpPr>
        <p:grpSpPr>
          <a:xfrm>
            <a:off x="395536" y="1305707"/>
            <a:ext cx="4680519" cy="3311558"/>
            <a:chOff x="485834" y="1305707"/>
            <a:chExt cx="4680519" cy="331155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2C729D5-239D-4DB6-932E-EF4E85BE1821}"/>
                </a:ext>
              </a:extLst>
            </p:cNvPr>
            <p:cNvGrpSpPr/>
            <p:nvPr/>
          </p:nvGrpSpPr>
          <p:grpSpPr>
            <a:xfrm>
              <a:off x="485834" y="1305707"/>
              <a:ext cx="4680519" cy="2010221"/>
              <a:chOff x="477066" y="2919743"/>
              <a:chExt cx="8271404" cy="337052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6CED12F5-FFF2-4464-ABDD-01F60D54DD0F}"/>
                  </a:ext>
                </a:extLst>
              </p:cNvPr>
              <p:cNvGrpSpPr/>
              <p:nvPr/>
            </p:nvGrpSpPr>
            <p:grpSpPr>
              <a:xfrm>
                <a:off x="627750" y="2996952"/>
                <a:ext cx="7992888" cy="3172614"/>
                <a:chOff x="539552" y="1768554"/>
                <a:chExt cx="7992888" cy="3172614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FDA4D8E1-C676-4A3A-A5E6-F1ADF3E5C485}"/>
                    </a:ext>
                  </a:extLst>
                </p:cNvPr>
                <p:cNvSpPr/>
                <p:nvPr/>
              </p:nvSpPr>
              <p:spPr>
                <a:xfrm>
                  <a:off x="7168662" y="2276872"/>
                  <a:ext cx="1363778" cy="192582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3" name="순서도: 자기 디스크 22">
                  <a:extLst>
                    <a:ext uri="{FF2B5EF4-FFF2-40B4-BE49-F238E27FC236}">
                      <a16:creationId xmlns:a16="http://schemas.microsoft.com/office/drawing/2014/main" id="{DE0CDE29-80F0-425D-8443-04796F253DC6}"/>
                    </a:ext>
                  </a:extLst>
                </p:cNvPr>
                <p:cNvSpPr/>
                <p:nvPr/>
              </p:nvSpPr>
              <p:spPr>
                <a:xfrm>
                  <a:off x="7362324" y="2399603"/>
                  <a:ext cx="979765" cy="742654"/>
                </a:xfrm>
                <a:prstGeom prst="flowChartMagneticDisk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SYSTEM DB</a:t>
                  </a:r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6385A167-76F6-4FA7-8C5E-5C71F9F4E410}"/>
                    </a:ext>
                  </a:extLst>
                </p:cNvPr>
                <p:cNvSpPr/>
                <p:nvPr/>
              </p:nvSpPr>
              <p:spPr>
                <a:xfrm>
                  <a:off x="539552" y="2266386"/>
                  <a:ext cx="1235760" cy="72427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SYSTEM</a:t>
                  </a:r>
                  <a:endPara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E597A43-42E2-437B-B471-135CE5E96EE1}"/>
                    </a:ext>
                  </a:extLst>
                </p:cNvPr>
                <p:cNvSpPr txBox="1"/>
                <p:nvPr/>
              </p:nvSpPr>
              <p:spPr>
                <a:xfrm>
                  <a:off x="605840" y="1768554"/>
                  <a:ext cx="1323495" cy="438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latin typeface="+mj-ea"/>
                      <a:ea typeface="+mj-ea"/>
                    </a:rPr>
                    <a:t>&lt;Client&gt;</a:t>
                  </a:r>
                  <a:endParaRPr lang="ko-KR" altLang="en-US" sz="11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9691973E-2D08-4B50-9A01-2C3F13B1E23B}"/>
                    </a:ext>
                  </a:extLst>
                </p:cNvPr>
                <p:cNvSpPr/>
                <p:nvPr/>
              </p:nvSpPr>
              <p:spPr>
                <a:xfrm>
                  <a:off x="539552" y="3274852"/>
                  <a:ext cx="1235760" cy="72427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POS</a:t>
                  </a:r>
                  <a:endParaRPr lang="ko-KR" altLang="en-US" sz="10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7" name="아래쪽 화살표 86">
                  <a:extLst>
                    <a:ext uri="{FF2B5EF4-FFF2-40B4-BE49-F238E27FC236}">
                      <a16:creationId xmlns:a16="http://schemas.microsoft.com/office/drawing/2014/main" id="{CBCE88F0-81E2-45E8-ABCC-FAB2E2FECB32}"/>
                    </a:ext>
                  </a:extLst>
                </p:cNvPr>
                <p:cNvSpPr/>
                <p:nvPr/>
              </p:nvSpPr>
              <p:spPr>
                <a:xfrm rot="16200000">
                  <a:off x="2020359" y="2395531"/>
                  <a:ext cx="471524" cy="720081"/>
                </a:xfrm>
                <a:prstGeom prst="downArrow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71000">
                      <a:schemeClr val="bg1">
                        <a:lumMod val="8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j-ea"/>
                    <a:ea typeface="+mj-ea"/>
                  </a:endParaRPr>
                </a:p>
              </p:txBody>
            </p:sp>
            <p:sp>
              <p:nvSpPr>
                <p:cNvPr id="28" name="아래쪽 화살표 87">
                  <a:extLst>
                    <a:ext uri="{FF2B5EF4-FFF2-40B4-BE49-F238E27FC236}">
                      <a16:creationId xmlns:a16="http://schemas.microsoft.com/office/drawing/2014/main" id="{960AEA32-9819-43D6-965E-ECAE55ACC53D}"/>
                    </a:ext>
                  </a:extLst>
                </p:cNvPr>
                <p:cNvSpPr/>
                <p:nvPr/>
              </p:nvSpPr>
              <p:spPr>
                <a:xfrm rot="5400000" flipH="1">
                  <a:off x="1959974" y="3311803"/>
                  <a:ext cx="471525" cy="720082"/>
                </a:xfrm>
                <a:prstGeom prst="downArrow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71000">
                      <a:schemeClr val="bg1">
                        <a:lumMod val="8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j-ea"/>
                    <a:ea typeface="+mj-ea"/>
                  </a:endParaRPr>
                </a:p>
              </p:txBody>
            </p:sp>
            <p:sp>
              <p:nvSpPr>
                <p:cNvPr id="29" name="아래쪽 화살표 88">
                  <a:extLst>
                    <a:ext uri="{FF2B5EF4-FFF2-40B4-BE49-F238E27FC236}">
                      <a16:creationId xmlns:a16="http://schemas.microsoft.com/office/drawing/2014/main" id="{E57BFC71-A0D2-4FA5-AA5A-F2DF2A54EB5C}"/>
                    </a:ext>
                  </a:extLst>
                </p:cNvPr>
                <p:cNvSpPr/>
                <p:nvPr/>
              </p:nvSpPr>
              <p:spPr>
                <a:xfrm rot="16200000">
                  <a:off x="6496477" y="2362682"/>
                  <a:ext cx="471524" cy="720081"/>
                </a:xfrm>
                <a:prstGeom prst="downArrow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71000">
                      <a:schemeClr val="bg1">
                        <a:lumMod val="8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j-ea"/>
                    <a:ea typeface="+mj-ea"/>
                  </a:endParaRPr>
                </a:p>
              </p:txBody>
            </p:sp>
            <p:sp>
              <p:nvSpPr>
                <p:cNvPr id="30" name="아래쪽 화살표 89">
                  <a:extLst>
                    <a:ext uri="{FF2B5EF4-FFF2-40B4-BE49-F238E27FC236}">
                      <a16:creationId xmlns:a16="http://schemas.microsoft.com/office/drawing/2014/main" id="{A25145F0-DC0A-40D2-BD48-1DB67BC03292}"/>
                    </a:ext>
                  </a:extLst>
                </p:cNvPr>
                <p:cNvSpPr/>
                <p:nvPr/>
              </p:nvSpPr>
              <p:spPr>
                <a:xfrm rot="5400000" flipH="1">
                  <a:off x="6436095" y="3442172"/>
                  <a:ext cx="471525" cy="720082"/>
                </a:xfrm>
                <a:prstGeom prst="downArrow">
                  <a:avLst/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71000">
                      <a:schemeClr val="bg1">
                        <a:lumMod val="8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j-ea"/>
                    <a:ea typeface="+mj-ea"/>
                  </a:endParaRPr>
                </a:p>
              </p:txBody>
            </p:sp>
            <p:sp>
              <p:nvSpPr>
                <p:cNvPr id="31" name="순서도: 자기 디스크 30">
                  <a:extLst>
                    <a:ext uri="{FF2B5EF4-FFF2-40B4-BE49-F238E27FC236}">
                      <a16:creationId xmlns:a16="http://schemas.microsoft.com/office/drawing/2014/main" id="{66725F93-4D67-41AA-B93E-388D6FB6F229}"/>
                    </a:ext>
                  </a:extLst>
                </p:cNvPr>
                <p:cNvSpPr/>
                <p:nvPr/>
              </p:nvSpPr>
              <p:spPr>
                <a:xfrm>
                  <a:off x="7362324" y="3318349"/>
                  <a:ext cx="979765" cy="742654"/>
                </a:xfrm>
                <a:prstGeom prst="flowChartMagneticDisk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POS </a:t>
                  </a:r>
                </a:p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DB</a:t>
                  </a:r>
                  <a:endParaRPr lang="ko-KR" altLang="en-US" sz="7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B9BD008-E603-43D2-8A26-37C1330FCEAE}"/>
                    </a:ext>
                  </a:extLst>
                </p:cNvPr>
                <p:cNvSpPr txBox="1"/>
                <p:nvPr/>
              </p:nvSpPr>
              <p:spPr>
                <a:xfrm>
                  <a:off x="7446433" y="1768554"/>
                  <a:ext cx="1000554" cy="438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latin typeface="+mj-ea"/>
                      <a:ea typeface="+mj-ea"/>
                    </a:rPr>
                    <a:t>&lt;DB&gt;</a:t>
                  </a:r>
                  <a:endParaRPr lang="ko-KR" altLang="en-US" sz="11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E4BC127-3B77-4A54-9FA6-637BC76A4A0A}"/>
                    </a:ext>
                  </a:extLst>
                </p:cNvPr>
                <p:cNvSpPr/>
                <p:nvPr/>
              </p:nvSpPr>
              <p:spPr>
                <a:xfrm>
                  <a:off x="7168662" y="4293096"/>
                  <a:ext cx="1363778" cy="64807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Job Pass</a:t>
                  </a:r>
                  <a:endParaRPr lang="ko-KR" altLang="en-US" sz="11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2E15135-CE4A-4E87-B691-B20517D3693F}"/>
                    </a:ext>
                  </a:extLst>
                </p:cNvPr>
                <p:cNvSpPr/>
                <p:nvPr/>
              </p:nvSpPr>
              <p:spPr>
                <a:xfrm>
                  <a:off x="2706765" y="2270937"/>
                  <a:ext cx="3521419" cy="26702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모서리가 둥근 직사각형 94">
                  <a:extLst>
                    <a:ext uri="{FF2B5EF4-FFF2-40B4-BE49-F238E27FC236}">
                      <a16:creationId xmlns:a16="http://schemas.microsoft.com/office/drawing/2014/main" id="{EA6E6CC6-DBD5-4DEF-A2F5-2827980B8EEF}"/>
                    </a:ext>
                  </a:extLst>
                </p:cNvPr>
                <p:cNvSpPr/>
                <p:nvPr/>
              </p:nvSpPr>
              <p:spPr>
                <a:xfrm>
                  <a:off x="4395605" y="2400272"/>
                  <a:ext cx="1581962" cy="461825"/>
                </a:xfrm>
                <a:prstGeom prst="roundRect">
                  <a:avLst>
                    <a:gd name="adj" fmla="val 9798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BADARO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CF85A25-2A81-47C0-91D8-819480F2F2D4}"/>
                    </a:ext>
                  </a:extLst>
                </p:cNvPr>
                <p:cNvSpPr txBox="1"/>
                <p:nvPr/>
              </p:nvSpPr>
              <p:spPr>
                <a:xfrm>
                  <a:off x="3923927" y="1768554"/>
                  <a:ext cx="1215848" cy="438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latin typeface="+mj-ea"/>
                      <a:ea typeface="+mj-ea"/>
                    </a:rPr>
                    <a:t>&lt;WAS&gt;</a:t>
                  </a:r>
                  <a:endParaRPr lang="ko-KR" altLang="en-US" sz="11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7" name="모서리가 둥근 직사각형 96">
                  <a:extLst>
                    <a:ext uri="{FF2B5EF4-FFF2-40B4-BE49-F238E27FC236}">
                      <a16:creationId xmlns:a16="http://schemas.microsoft.com/office/drawing/2014/main" id="{0B4AD3F8-78E4-48E9-A270-45B724A4A4C3}"/>
                    </a:ext>
                  </a:extLst>
                </p:cNvPr>
                <p:cNvSpPr/>
                <p:nvPr/>
              </p:nvSpPr>
              <p:spPr>
                <a:xfrm>
                  <a:off x="4395605" y="3021000"/>
                  <a:ext cx="1581962" cy="461825"/>
                </a:xfrm>
                <a:prstGeom prst="roundRect">
                  <a:avLst>
                    <a:gd name="adj" fmla="val 9798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POS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FFC167E-6034-463C-BF8E-749181AAC3CF}"/>
                    </a:ext>
                  </a:extLst>
                </p:cNvPr>
                <p:cNvSpPr txBox="1"/>
                <p:nvPr/>
              </p:nvSpPr>
              <p:spPr>
                <a:xfrm>
                  <a:off x="2936851" y="2403335"/>
                  <a:ext cx="1368152" cy="567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>
                      <a:latin typeface="+mj-ea"/>
                      <a:ea typeface="+mj-ea"/>
                    </a:rPr>
                    <a:t>Web Container1</a:t>
                  </a:r>
                  <a:endParaRPr lang="ko-KR" altLang="en-US" sz="8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A2E283B-BF65-4F0A-AEF4-6E225B254EE4}"/>
                    </a:ext>
                  </a:extLst>
                </p:cNvPr>
                <p:cNvSpPr txBox="1"/>
                <p:nvPr/>
              </p:nvSpPr>
              <p:spPr>
                <a:xfrm>
                  <a:off x="2936851" y="3021678"/>
                  <a:ext cx="1368152" cy="567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>
                      <a:latin typeface="+mj-ea"/>
                      <a:ea typeface="+mj-ea"/>
                    </a:rPr>
                    <a:t>Web Container2</a:t>
                  </a:r>
                  <a:endParaRPr lang="ko-KR" altLang="en-US" sz="8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0" name="모서리가 둥근 직사각형 99">
                  <a:extLst>
                    <a:ext uri="{FF2B5EF4-FFF2-40B4-BE49-F238E27FC236}">
                      <a16:creationId xmlns:a16="http://schemas.microsoft.com/office/drawing/2014/main" id="{E718E64C-BE39-429F-959B-5D789D322CD9}"/>
                    </a:ext>
                  </a:extLst>
                </p:cNvPr>
                <p:cNvSpPr/>
                <p:nvPr/>
              </p:nvSpPr>
              <p:spPr>
                <a:xfrm>
                  <a:off x="4409442" y="3654184"/>
                  <a:ext cx="1581962" cy="461825"/>
                </a:xfrm>
                <a:prstGeom prst="roundRect">
                  <a:avLst>
                    <a:gd name="adj" fmla="val 9798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NAS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8AC1C8-84B2-4A30-BD5C-FE512A930B15}"/>
                    </a:ext>
                  </a:extLst>
                </p:cNvPr>
                <p:cNvSpPr txBox="1"/>
                <p:nvPr/>
              </p:nvSpPr>
              <p:spPr>
                <a:xfrm>
                  <a:off x="2936851" y="3654863"/>
                  <a:ext cx="1368152" cy="567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>
                      <a:latin typeface="+mj-ea"/>
                      <a:ea typeface="+mj-ea"/>
                    </a:rPr>
                    <a:t>Web Container3</a:t>
                  </a:r>
                  <a:endParaRPr lang="ko-KR" altLang="en-US" sz="80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모서리가 둥근 직사각형 101">
                  <a:extLst>
                    <a:ext uri="{FF2B5EF4-FFF2-40B4-BE49-F238E27FC236}">
                      <a16:creationId xmlns:a16="http://schemas.microsoft.com/office/drawing/2014/main" id="{5E9AB70E-94B8-4486-9CE1-D80C53ACC0D8}"/>
                    </a:ext>
                  </a:extLst>
                </p:cNvPr>
                <p:cNvSpPr/>
                <p:nvPr/>
              </p:nvSpPr>
              <p:spPr>
                <a:xfrm>
                  <a:off x="4409442" y="4313177"/>
                  <a:ext cx="1581962" cy="461825"/>
                </a:xfrm>
                <a:prstGeom prst="roundRect">
                  <a:avLst>
                    <a:gd name="adj" fmla="val 9798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Batch</a:t>
                  </a:r>
                  <a:endParaRPr lang="ko-KR" altLang="en-US" sz="9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F92CFE4-3517-45BA-B9B3-8289D5983140}"/>
                    </a:ext>
                  </a:extLst>
                </p:cNvPr>
                <p:cNvSpPr txBox="1"/>
                <p:nvPr/>
              </p:nvSpPr>
              <p:spPr>
                <a:xfrm>
                  <a:off x="2936851" y="4350424"/>
                  <a:ext cx="1368152" cy="567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>
                      <a:latin typeface="+mj-ea"/>
                      <a:ea typeface="+mj-ea"/>
                    </a:rPr>
                    <a:t>Web Container4</a:t>
                  </a:r>
                  <a:endParaRPr lang="ko-KR" altLang="en-US" sz="800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AE26065-B909-4F2A-A17D-F00FDEB44ACD}"/>
                  </a:ext>
                </a:extLst>
              </p:cNvPr>
              <p:cNvSpPr/>
              <p:nvPr/>
            </p:nvSpPr>
            <p:spPr>
              <a:xfrm>
                <a:off x="477066" y="2919743"/>
                <a:ext cx="8271404" cy="33705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j-ea"/>
                  <a:ea typeface="+mj-ea"/>
                </a:endParaRP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608BD5A-5E28-414C-8F12-7099470F14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43181" y="3553801"/>
              <a:ext cx="331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98E0E3B-9AA8-477B-9FD6-5C313CE673DA}"/>
                </a:ext>
              </a:extLst>
            </p:cNvPr>
            <p:cNvGrpSpPr/>
            <p:nvPr/>
          </p:nvGrpSpPr>
          <p:grpSpPr>
            <a:xfrm>
              <a:off x="1912648" y="3799701"/>
              <a:ext cx="2004414" cy="817564"/>
              <a:chOff x="4959704" y="1059583"/>
              <a:chExt cx="1124465" cy="97626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921CF1-3202-41E9-89E0-496D47F40848}"/>
                  </a:ext>
                </a:extLst>
              </p:cNvPr>
              <p:cNvSpPr/>
              <p:nvPr/>
            </p:nvSpPr>
            <p:spPr>
              <a:xfrm>
                <a:off x="4959704" y="1059583"/>
                <a:ext cx="1124465" cy="9762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0F9400C-A41B-4A0B-84A9-0315EF53AB5F}"/>
                  </a:ext>
                </a:extLst>
              </p:cNvPr>
              <p:cNvSpPr/>
              <p:nvPr/>
            </p:nvSpPr>
            <p:spPr>
              <a:xfrm>
                <a:off x="5051690" y="1188567"/>
                <a:ext cx="428656" cy="42282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+mj-ea"/>
                    <a:ea typeface="+mj-ea"/>
                  </a:rPr>
                  <a:t>회계관리</a:t>
                </a:r>
                <a:endParaRPr lang="en-US" altLang="ko-KR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+mj-ea"/>
                    <a:ea typeface="+mj-ea"/>
                  </a:rPr>
                  <a:t>시스템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D4852F5-8046-4EAF-80D7-01580E3DA9C2}"/>
                  </a:ext>
                </a:extLst>
              </p:cNvPr>
              <p:cNvSpPr/>
              <p:nvPr/>
            </p:nvSpPr>
            <p:spPr>
              <a:xfrm>
                <a:off x="5569618" y="1188569"/>
                <a:ext cx="470148" cy="42282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+mj-ea"/>
                    <a:ea typeface="+mj-ea"/>
                  </a:rPr>
                  <a:t>인사급여</a:t>
                </a:r>
                <a:endParaRPr lang="en-US" altLang="ko-KR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+mj-ea"/>
                    <a:ea typeface="+mj-ea"/>
                  </a:rPr>
                  <a:t>시스템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F568C-A978-4A3B-A7EE-DB7076C872E5}"/>
                  </a:ext>
                </a:extLst>
              </p:cNvPr>
              <p:cNvSpPr txBox="1"/>
              <p:nvPr/>
            </p:nvSpPr>
            <p:spPr>
              <a:xfrm>
                <a:off x="5456785" y="1707639"/>
                <a:ext cx="220143" cy="26338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1350" dirty="0">
                    <a:latin typeface="+mj-ea"/>
                    <a:ea typeface="+mj-ea"/>
                  </a:rPr>
                  <a:t>…</a:t>
                </a:r>
                <a:endParaRPr lang="ko-KR" altLang="en-US" sz="1350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A8CDDD-15B3-4B18-AD31-ACE0BC470CC3}"/>
              </a:ext>
            </a:extLst>
          </p:cNvPr>
          <p:cNvSpPr txBox="1"/>
          <p:nvPr/>
        </p:nvSpPr>
        <p:spPr>
          <a:xfrm>
            <a:off x="5477692" y="710384"/>
            <a:ext cx="2982740" cy="2670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spc="-150" dirty="0">
                <a:latin typeface="+mj-ea"/>
                <a:ea typeface="+mj-ea"/>
              </a:rPr>
              <a:t>5.</a:t>
            </a:r>
            <a:r>
              <a:rPr lang="ko-KR" altLang="en-US" sz="1600" b="1" spc="-150" dirty="0">
                <a:latin typeface="+mj-ea"/>
                <a:ea typeface="+mj-ea"/>
              </a:rPr>
              <a:t> 개발환경</a:t>
            </a:r>
            <a:endParaRPr lang="en-US" altLang="ko-KR" sz="1600" b="1" spc="-150" dirty="0">
              <a:latin typeface="+mj-ea"/>
              <a:ea typeface="+mj-ea"/>
            </a:endParaRPr>
          </a:p>
          <a:p>
            <a:pPr marL="92075" indent="-84138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en-US" altLang="ko-KR" sz="1400" spc="-150" dirty="0">
                <a:latin typeface="+mj-ea"/>
                <a:ea typeface="+mj-ea"/>
              </a:rPr>
              <a:t> OS : Windows 10</a:t>
            </a:r>
          </a:p>
          <a:p>
            <a:pPr marL="92075" indent="-84138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en-US" altLang="ko-KR" sz="1400" spc="-150" dirty="0">
                <a:latin typeface="+mj-ea"/>
                <a:ea typeface="+mj-ea"/>
              </a:rPr>
              <a:t> </a:t>
            </a:r>
            <a:r>
              <a:rPr lang="en-US" altLang="ko-KR" sz="1400" spc="-150" dirty="0" err="1">
                <a:latin typeface="+mj-ea"/>
                <a:ea typeface="+mj-ea"/>
              </a:rPr>
              <a:t>FrameWork</a:t>
            </a:r>
            <a:r>
              <a:rPr lang="en-US" altLang="ko-KR" sz="1400" spc="-150" dirty="0">
                <a:latin typeface="+mj-ea"/>
                <a:ea typeface="+mj-ea"/>
              </a:rPr>
              <a:t> : Spring 3.2</a:t>
            </a:r>
          </a:p>
          <a:p>
            <a:pPr marL="92075" indent="-84138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en-US" altLang="ko-KR" sz="1400" spc="-150" dirty="0">
                <a:latin typeface="+mj-ea"/>
                <a:ea typeface="+mj-ea"/>
              </a:rPr>
              <a:t> Language : Java 6, JavaScript </a:t>
            </a:r>
          </a:p>
          <a:p>
            <a:pPr marL="92075" indent="-84138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en-US" altLang="ko-KR" sz="1400" spc="-150" dirty="0">
                <a:latin typeface="+mj-ea"/>
                <a:ea typeface="+mj-ea"/>
              </a:rPr>
              <a:t> DB : Oracle 11</a:t>
            </a:r>
          </a:p>
          <a:p>
            <a:pPr marL="92075" indent="-84138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en-US" altLang="ko-KR" sz="1400" spc="-150" dirty="0">
                <a:latin typeface="+mj-ea"/>
                <a:ea typeface="+mj-ea"/>
              </a:rPr>
              <a:t> Dev Tools : Eclipse, </a:t>
            </a:r>
            <a:r>
              <a:rPr lang="en-US" altLang="ko-KR" sz="1400" spc="-150" dirty="0" err="1">
                <a:latin typeface="+mj-ea"/>
                <a:ea typeface="+mj-ea"/>
              </a:rPr>
              <a:t>SQLGate</a:t>
            </a:r>
            <a:r>
              <a:rPr lang="en-US" altLang="ko-KR" sz="1400" spc="-150" dirty="0">
                <a:latin typeface="+mj-ea"/>
                <a:ea typeface="+mj-ea"/>
              </a:rPr>
              <a:t>, </a:t>
            </a:r>
            <a:r>
              <a:rPr lang="en-US" altLang="ko-KR" sz="1400" spc="-150" dirty="0" err="1">
                <a:latin typeface="+mj-ea"/>
                <a:ea typeface="+mj-ea"/>
              </a:rPr>
              <a:t>Xplatform</a:t>
            </a:r>
            <a:r>
              <a:rPr lang="en-US" altLang="ko-KR" sz="1400" spc="-150" dirty="0">
                <a:latin typeface="+mj-ea"/>
                <a:ea typeface="+mj-ea"/>
              </a:rPr>
              <a:t>(UI)</a:t>
            </a:r>
            <a:endParaRPr lang="ko-KR" altLang="en-US" sz="1400" spc="-150" dirty="0">
              <a:latin typeface="+mj-ea"/>
              <a:ea typeface="+mj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A268EA3-5BCF-4689-9200-A38F1D558D0E}"/>
              </a:ext>
            </a:extLst>
          </p:cNvPr>
          <p:cNvGrpSpPr/>
          <p:nvPr/>
        </p:nvGrpSpPr>
        <p:grpSpPr>
          <a:xfrm>
            <a:off x="5436096" y="3477618"/>
            <a:ext cx="3335861" cy="1191313"/>
            <a:chOff x="5663231" y="3514281"/>
            <a:chExt cx="3247962" cy="12507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86095E3-72C4-425F-AAD2-0A3CEDEE1C17}"/>
                </a:ext>
              </a:extLst>
            </p:cNvPr>
            <p:cNvGrpSpPr/>
            <p:nvPr/>
          </p:nvGrpSpPr>
          <p:grpSpPr>
            <a:xfrm>
              <a:off x="5663231" y="4121827"/>
              <a:ext cx="3207480" cy="643227"/>
              <a:chOff x="5130631" y="4058141"/>
              <a:chExt cx="2884271" cy="655961"/>
            </a:xfrm>
          </p:grpSpPr>
          <p:pic>
            <p:nvPicPr>
              <p:cNvPr id="1034" name="Picture 10" descr="이용방법 변경안내 - 업무지원서비스 프로그램">
                <a:extLst>
                  <a:ext uri="{FF2B5EF4-FFF2-40B4-BE49-F238E27FC236}">
                    <a16:creationId xmlns:a16="http://schemas.microsoft.com/office/drawing/2014/main" id="{3BBE6247-EA2E-454C-9D00-42C3998295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6430" y="4100484"/>
                <a:ext cx="648472" cy="607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양용성의 블로그: ODAC의 OCI 코드가 많이 패치되었다.">
                <a:extLst>
                  <a:ext uri="{FF2B5EF4-FFF2-40B4-BE49-F238E27FC236}">
                    <a16:creationId xmlns:a16="http://schemas.microsoft.com/office/drawing/2014/main" id="{3FD3B533-D279-46C6-88B5-BCBD7C3195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0884" y="4058141"/>
                <a:ext cx="345305" cy="568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javascript public, private, privileged">
                <a:extLst>
                  <a:ext uri="{FF2B5EF4-FFF2-40B4-BE49-F238E27FC236}">
                    <a16:creationId xmlns:a16="http://schemas.microsoft.com/office/drawing/2014/main" id="{E7C0BC51-5A9E-4BD8-8FF2-3069A6C3D6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7404" y="4106247"/>
                <a:ext cx="567506" cy="567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Eclipse] 이클립스 내부 UI 아이콘 크기 조절하기 (ft. eclipse.ini)">
                <a:extLst>
                  <a:ext uri="{FF2B5EF4-FFF2-40B4-BE49-F238E27FC236}">
                    <a16:creationId xmlns:a16="http://schemas.microsoft.com/office/drawing/2014/main" id="{C05DB5BC-DE87-4DE3-B94F-A32EB9894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0631" y="4088045"/>
                <a:ext cx="622690" cy="626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92DD510-D31E-4063-AB5B-65386101AC4D}"/>
                </a:ext>
              </a:extLst>
            </p:cNvPr>
            <p:cNvGrpSpPr/>
            <p:nvPr/>
          </p:nvGrpSpPr>
          <p:grpSpPr>
            <a:xfrm>
              <a:off x="5663238" y="3514281"/>
              <a:ext cx="3247955" cy="613898"/>
              <a:chOff x="5768070" y="3313070"/>
              <a:chExt cx="3005465" cy="652462"/>
            </a:xfrm>
          </p:grpSpPr>
          <p:pic>
            <p:nvPicPr>
              <p:cNvPr id="1026" name="Picture 2" descr="Java란? | KimSejune Start Study">
                <a:extLst>
                  <a:ext uri="{FF2B5EF4-FFF2-40B4-BE49-F238E27FC236}">
                    <a16:creationId xmlns:a16="http://schemas.microsoft.com/office/drawing/2014/main" id="{FE070994-6261-4263-94FE-D1E8E31298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8656" y="3333943"/>
                <a:ext cx="646039" cy="573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OracleDB">
                <a:extLst>
                  <a:ext uri="{FF2B5EF4-FFF2-40B4-BE49-F238E27FC236}">
                    <a16:creationId xmlns:a16="http://schemas.microsoft.com/office/drawing/2014/main" id="{2D8DD3A7-874E-424D-BE75-EE3EF1080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27495" y="3313070"/>
                <a:ext cx="646040" cy="57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Spring Framework_스프링이란? | H-web Blog">
                <a:extLst>
                  <a:ext uri="{FF2B5EF4-FFF2-40B4-BE49-F238E27FC236}">
                    <a16:creationId xmlns:a16="http://schemas.microsoft.com/office/drawing/2014/main" id="{031EFB50-656A-45F3-AAE8-CE485354A3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95" r="16312" b="-7634"/>
              <a:stretch/>
            </p:blipFill>
            <p:spPr bwMode="auto">
              <a:xfrm>
                <a:off x="6572856" y="3319124"/>
                <a:ext cx="732892" cy="568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윈도우10 바탕화면 아이콘 꺼내기 - 내문서, 제어판, 휴지통">
                <a:extLst>
                  <a:ext uri="{FF2B5EF4-FFF2-40B4-BE49-F238E27FC236}">
                    <a16:creationId xmlns:a16="http://schemas.microsoft.com/office/drawing/2014/main" id="{FF741F41-57DE-433D-B1ED-4058002BC9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8070" y="3322300"/>
                <a:ext cx="643232" cy="643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79348583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59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2. Project</a:t>
            </a:r>
            <a:r>
              <a:rPr lang="en-US" altLang="ko-KR" sz="2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</a:rPr>
              <a:t>(3)</a:t>
            </a:r>
            <a:endParaRPr lang="ko-KR" altLang="en-US" sz="2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FBA3FAF-54CC-4AFA-9468-EA788A07C448}"/>
              </a:ext>
            </a:extLst>
          </p:cNvPr>
          <p:cNvSpPr txBox="1"/>
          <p:nvPr/>
        </p:nvSpPr>
        <p:spPr>
          <a:xfrm>
            <a:off x="467544" y="987574"/>
            <a:ext cx="33642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lnSpc>
                <a:spcPct val="150000"/>
              </a:lnSpc>
              <a:buClr>
                <a:srgbClr val="EA3C3D"/>
              </a:buClr>
              <a:buFont typeface="Wingdings" panose="05000000000000000000" pitchFamily="2" charset="2"/>
              <a:buChar char="§"/>
            </a:pPr>
            <a:r>
              <a:rPr lang="ko-KR" altLang="en-US" sz="1300" spc="-150" dirty="0">
                <a:latin typeface="+mj-ea"/>
                <a:ea typeface="+mj-ea"/>
              </a:rPr>
              <a:t> </a:t>
            </a:r>
            <a:r>
              <a:rPr lang="ko-KR" altLang="en-US" sz="1300" b="1" spc="-150" dirty="0" err="1">
                <a:latin typeface="+mj-ea"/>
                <a:ea typeface="+mj-ea"/>
              </a:rPr>
              <a:t>마트시스템</a:t>
            </a:r>
            <a:r>
              <a:rPr lang="ko-KR" altLang="en-US" sz="1300" b="1" spc="-150" dirty="0">
                <a:latin typeface="+mj-ea"/>
                <a:ea typeface="+mj-ea"/>
              </a:rPr>
              <a:t> 운영 및 개발</a:t>
            </a:r>
            <a:endParaRPr lang="en-US" altLang="ko-KR" sz="1300" b="1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300" spc="-150" dirty="0">
                <a:latin typeface="+mj-ea"/>
                <a:ea typeface="+mj-ea"/>
              </a:rPr>
              <a:t>  - </a:t>
            </a:r>
            <a:r>
              <a:rPr lang="ko-KR" altLang="en-US" sz="1300" spc="-150" dirty="0">
                <a:latin typeface="+mj-ea"/>
                <a:ea typeface="+mj-ea"/>
              </a:rPr>
              <a:t>신규화면 개발 </a:t>
            </a:r>
            <a:r>
              <a:rPr lang="ko-KR" altLang="en-US" sz="1300" spc="-150" dirty="0" err="1">
                <a:latin typeface="+mj-ea"/>
                <a:ea typeface="+mj-ea"/>
              </a:rPr>
              <a:t>요청건</a:t>
            </a:r>
            <a:r>
              <a:rPr lang="ko-KR" altLang="en-US" sz="1300" spc="-150" dirty="0">
                <a:latin typeface="+mj-ea"/>
                <a:ea typeface="+mj-ea"/>
              </a:rPr>
              <a:t> 반영</a:t>
            </a:r>
            <a:endParaRPr lang="en-US" altLang="ko-KR" sz="1300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300" spc="-150" dirty="0">
                <a:latin typeface="+mj-ea"/>
                <a:ea typeface="+mj-ea"/>
              </a:rPr>
              <a:t>  - </a:t>
            </a:r>
            <a:r>
              <a:rPr lang="ko-KR" altLang="en-US" sz="1300" spc="-150" dirty="0" err="1">
                <a:latin typeface="+mj-ea"/>
                <a:ea typeface="+mj-ea"/>
              </a:rPr>
              <a:t>인적오류</a:t>
            </a:r>
            <a:r>
              <a:rPr lang="ko-KR" altLang="en-US" sz="1300" spc="-150" dirty="0">
                <a:latin typeface="+mj-ea"/>
                <a:ea typeface="+mj-ea"/>
              </a:rPr>
              <a:t> 및 시스템에러로 인한 데이터 정정</a:t>
            </a:r>
            <a:endParaRPr lang="en-US" altLang="ko-KR" sz="1300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300" spc="-150" dirty="0">
                <a:latin typeface="+mj-ea"/>
                <a:ea typeface="+mj-ea"/>
              </a:rPr>
              <a:t>  - </a:t>
            </a:r>
            <a:r>
              <a:rPr lang="ko-KR" altLang="en-US" sz="1300" spc="-150" dirty="0">
                <a:latin typeface="+mj-ea"/>
                <a:ea typeface="+mj-ea"/>
              </a:rPr>
              <a:t>시스템 사용법 및 업무처리 관련 문의 </a:t>
            </a:r>
            <a:r>
              <a:rPr lang="en-US" altLang="ko-KR" sz="1300" spc="-150" dirty="0">
                <a:latin typeface="+mj-ea"/>
                <a:ea typeface="+mj-ea"/>
              </a:rPr>
              <a:t>Feedback</a:t>
            </a:r>
          </a:p>
          <a:p>
            <a:pPr marL="92075" indent="-92075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92075" algn="l"/>
              </a:tabLst>
            </a:pPr>
            <a:r>
              <a:rPr lang="en-US" altLang="ko-KR" sz="1300" spc="-150" dirty="0">
                <a:latin typeface="+mj-ea"/>
                <a:ea typeface="+mj-ea"/>
              </a:rPr>
              <a:t> </a:t>
            </a:r>
            <a:r>
              <a:rPr lang="en-US" altLang="ko-KR" sz="1300" b="1" spc="-150" dirty="0">
                <a:latin typeface="+mj-ea"/>
                <a:ea typeface="+mj-ea"/>
              </a:rPr>
              <a:t>POS</a:t>
            </a:r>
            <a:r>
              <a:rPr lang="ko-KR" altLang="en-US" sz="1300" b="1" spc="-150" dirty="0">
                <a:latin typeface="+mj-ea"/>
                <a:ea typeface="+mj-ea"/>
              </a:rPr>
              <a:t>시스템 운영</a:t>
            </a:r>
            <a:r>
              <a:rPr lang="en-US" altLang="ko-KR" sz="1300" b="1" spc="-15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spc="-150" dirty="0">
                <a:latin typeface="+mj-ea"/>
                <a:ea typeface="+mj-ea"/>
              </a:rPr>
              <a:t> - POS</a:t>
            </a:r>
            <a:r>
              <a:rPr lang="ko-KR" altLang="en-US" sz="1300" spc="-150" dirty="0">
                <a:latin typeface="+mj-ea"/>
                <a:ea typeface="+mj-ea"/>
              </a:rPr>
              <a:t>↔시스템 간 환경설정 및 데이터연계</a:t>
            </a:r>
            <a:endParaRPr lang="en-US" altLang="ko-KR" sz="1300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300" spc="-150" dirty="0">
                <a:latin typeface="+mj-ea"/>
                <a:ea typeface="+mj-ea"/>
              </a:rPr>
              <a:t> - POS</a:t>
            </a:r>
            <a:r>
              <a:rPr lang="ko-KR" altLang="en-US" sz="1300" spc="-150" dirty="0">
                <a:latin typeface="+mj-ea"/>
                <a:ea typeface="+mj-ea"/>
              </a:rPr>
              <a:t>시스템 사용자 오류처리</a:t>
            </a:r>
            <a:endParaRPr lang="en-US" altLang="ko-KR" sz="1300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300" spc="-150" dirty="0">
                <a:latin typeface="+mj-ea"/>
                <a:ea typeface="+mj-ea"/>
              </a:rPr>
              <a:t> - POS</a:t>
            </a:r>
            <a:r>
              <a:rPr lang="ko-KR" altLang="en-US" sz="1300" spc="-150" dirty="0">
                <a:latin typeface="+mj-ea"/>
                <a:ea typeface="+mj-ea"/>
              </a:rPr>
              <a:t>장비 사용법 및 </a:t>
            </a:r>
            <a:r>
              <a:rPr lang="en-US" altLang="ko-KR" sz="1300" spc="-150" dirty="0">
                <a:latin typeface="+mj-ea"/>
                <a:ea typeface="+mj-ea"/>
              </a:rPr>
              <a:t>A/S</a:t>
            </a:r>
            <a:r>
              <a:rPr lang="ko-KR" altLang="en-US" sz="1300" spc="-150" dirty="0">
                <a:latin typeface="+mj-ea"/>
                <a:ea typeface="+mj-ea"/>
              </a:rPr>
              <a:t>문의</a:t>
            </a:r>
            <a:r>
              <a:rPr lang="en-US" altLang="ko-KR" sz="1300" spc="-150" dirty="0">
                <a:latin typeface="+mj-ea"/>
                <a:ea typeface="+mj-ea"/>
              </a:rPr>
              <a:t> Feedback</a:t>
            </a:r>
          </a:p>
          <a:p>
            <a:pPr marL="176213" indent="-176213">
              <a:lnSpc>
                <a:spcPct val="2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latin typeface="+mj-ea"/>
                <a:ea typeface="+mj-ea"/>
              </a:rPr>
              <a:t>회계업무 지원</a:t>
            </a:r>
            <a:endParaRPr lang="en-US" altLang="ko-KR" sz="1300" b="1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300" spc="-150" dirty="0">
                <a:latin typeface="+mj-ea"/>
                <a:ea typeface="+mj-ea"/>
              </a:rPr>
              <a:t> - </a:t>
            </a:r>
            <a:r>
              <a:rPr lang="ko-KR" altLang="en-US" sz="1300" spc="-150" dirty="0">
                <a:latin typeface="+mj-ea"/>
                <a:ea typeface="+mj-ea"/>
              </a:rPr>
              <a:t>수불</a:t>
            </a:r>
            <a:r>
              <a:rPr lang="en-US" altLang="ko-KR" sz="1300" spc="-150" dirty="0">
                <a:latin typeface="+mj-ea"/>
                <a:ea typeface="+mj-ea"/>
              </a:rPr>
              <a:t>/</a:t>
            </a:r>
            <a:r>
              <a:rPr lang="ko-KR" altLang="en-US" sz="1300" spc="-150" dirty="0">
                <a:latin typeface="+mj-ea"/>
                <a:ea typeface="+mj-ea"/>
              </a:rPr>
              <a:t>재고 등 업무별 생성전표 확인</a:t>
            </a:r>
            <a:endParaRPr lang="en-US" altLang="ko-KR" sz="1300" spc="-15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300" spc="-150" dirty="0">
                <a:latin typeface="+mj-ea"/>
                <a:ea typeface="+mj-ea"/>
              </a:rPr>
              <a:t> - </a:t>
            </a:r>
            <a:r>
              <a:rPr lang="ko-KR" altLang="en-US" sz="1300" spc="-150" dirty="0">
                <a:latin typeface="+mj-ea"/>
                <a:ea typeface="+mj-ea"/>
              </a:rPr>
              <a:t>전표등록 및 회계계정 간접지원</a:t>
            </a:r>
            <a:endParaRPr lang="en-US" altLang="ko-KR" sz="1300" spc="-15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4AFA7-A5FD-45CF-8A73-EA962E297CF6}"/>
              </a:ext>
            </a:extLst>
          </p:cNvPr>
          <p:cNvSpPr txBox="1"/>
          <p:nvPr/>
        </p:nvSpPr>
        <p:spPr>
          <a:xfrm>
            <a:off x="4695114" y="3337512"/>
            <a:ext cx="311724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 b="1" spc="-150" dirty="0">
                <a:latin typeface="+mj-ea"/>
                <a:ea typeface="+mj-ea"/>
              </a:rPr>
              <a:t>기여도 </a:t>
            </a:r>
            <a:r>
              <a:rPr lang="en-US" altLang="ko-KR" sz="1400" b="1" spc="-150" dirty="0">
                <a:latin typeface="+mj-ea"/>
                <a:ea typeface="+mj-ea"/>
              </a:rPr>
              <a:t>: 100%</a:t>
            </a: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 b="1" spc="-150" dirty="0">
                <a:latin typeface="+mj-ea"/>
                <a:ea typeface="+mj-ea"/>
              </a:rPr>
              <a:t>사업장 </a:t>
            </a:r>
            <a:r>
              <a:rPr lang="en-US" altLang="ko-KR" sz="1400" b="1" spc="-150" dirty="0">
                <a:latin typeface="+mj-ea"/>
                <a:ea typeface="+mj-ea"/>
              </a:rPr>
              <a:t>: 1400</a:t>
            </a:r>
            <a:r>
              <a:rPr lang="ko-KR" altLang="en-US" sz="1400" b="1" spc="-150" dirty="0">
                <a:latin typeface="+mj-ea"/>
                <a:ea typeface="+mj-ea"/>
              </a:rPr>
              <a:t>개</a:t>
            </a:r>
            <a:r>
              <a:rPr lang="en-US" altLang="ko-KR" sz="1400" b="1" spc="-150" dirty="0">
                <a:latin typeface="+mj-ea"/>
                <a:ea typeface="+mj-ea"/>
              </a:rPr>
              <a:t>(</a:t>
            </a:r>
            <a:r>
              <a:rPr lang="ko-KR" altLang="en-US" sz="1400" b="1" spc="-150" dirty="0">
                <a:latin typeface="+mj-ea"/>
                <a:ea typeface="+mj-ea"/>
              </a:rPr>
              <a:t>마트 </a:t>
            </a:r>
            <a:r>
              <a:rPr lang="en-US" altLang="ko-KR" sz="1400" b="1" spc="-150" dirty="0">
                <a:latin typeface="+mj-ea"/>
                <a:ea typeface="+mj-ea"/>
              </a:rPr>
              <a:t>100</a:t>
            </a:r>
            <a:r>
              <a:rPr lang="ko-KR" altLang="en-US" sz="1400" b="1" spc="-150" dirty="0">
                <a:latin typeface="+mj-ea"/>
                <a:ea typeface="+mj-ea"/>
              </a:rPr>
              <a:t>개</a:t>
            </a:r>
            <a:r>
              <a:rPr lang="en-US" altLang="ko-KR" sz="1400" b="1" spc="-150" dirty="0">
                <a:latin typeface="+mj-ea"/>
                <a:ea typeface="+mj-ea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400" b="1" spc="-150" dirty="0">
                <a:latin typeface="+mj-ea"/>
                <a:ea typeface="+mj-ea"/>
              </a:rPr>
              <a:t>사용자 </a:t>
            </a:r>
            <a:r>
              <a:rPr lang="en-US" altLang="ko-KR" sz="1400" b="1" spc="-150" dirty="0">
                <a:latin typeface="+mj-ea"/>
                <a:ea typeface="+mj-ea"/>
              </a:rPr>
              <a:t>: 14000</a:t>
            </a:r>
            <a:r>
              <a:rPr lang="ko-KR" altLang="en-US" sz="1400" b="1" spc="-150" dirty="0">
                <a:latin typeface="+mj-ea"/>
                <a:ea typeface="+mj-ea"/>
              </a:rPr>
              <a:t>명</a:t>
            </a:r>
            <a:endParaRPr lang="en-US" altLang="ko-KR" sz="1400" b="1" spc="-15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400" b="1" spc="-150" dirty="0">
                <a:latin typeface="+mj-ea"/>
                <a:ea typeface="+mj-ea"/>
              </a:rPr>
              <a:t>DB : </a:t>
            </a:r>
            <a:r>
              <a:rPr lang="ko-KR" altLang="en-US" sz="1400" b="1" spc="-150" dirty="0">
                <a:latin typeface="+mj-ea"/>
                <a:ea typeface="+mj-ea"/>
              </a:rPr>
              <a:t>일별 </a:t>
            </a:r>
            <a:r>
              <a:rPr lang="en-US" altLang="ko-KR" sz="1400" b="1" spc="-150" dirty="0">
                <a:latin typeface="+mj-ea"/>
                <a:ea typeface="+mj-ea"/>
              </a:rPr>
              <a:t>50000</a:t>
            </a:r>
            <a:r>
              <a:rPr lang="ko-KR" altLang="en-US" sz="1400" b="1" spc="-150" dirty="0">
                <a:latin typeface="+mj-ea"/>
                <a:ea typeface="+mj-ea"/>
              </a:rPr>
              <a:t>건</a:t>
            </a:r>
            <a:r>
              <a:rPr lang="en-US" altLang="ko-KR" sz="1400" b="1" spc="-150" dirty="0">
                <a:latin typeface="+mj-ea"/>
                <a:ea typeface="+mj-ea"/>
              </a:rPr>
              <a:t>(</a:t>
            </a:r>
            <a:r>
              <a:rPr lang="ko-KR" altLang="en-US" sz="1400" b="1" spc="-150" dirty="0">
                <a:latin typeface="+mj-ea"/>
                <a:ea typeface="+mj-ea"/>
              </a:rPr>
              <a:t>영수증 </a:t>
            </a:r>
            <a:r>
              <a:rPr lang="en-US" altLang="ko-KR" sz="1400" b="1" spc="-150" dirty="0">
                <a:latin typeface="+mj-ea"/>
                <a:ea typeface="+mj-ea"/>
              </a:rPr>
              <a:t>TR</a:t>
            </a:r>
            <a:r>
              <a:rPr lang="ko-KR" altLang="en-US" sz="1400" b="1" spc="-150" dirty="0">
                <a:latin typeface="+mj-ea"/>
                <a:ea typeface="+mj-ea"/>
              </a:rPr>
              <a:t>데이터</a:t>
            </a:r>
            <a:r>
              <a:rPr lang="en-US" altLang="ko-KR" sz="1400" b="1" spc="-150" dirty="0">
                <a:latin typeface="+mj-ea"/>
                <a:ea typeface="+mj-ea"/>
              </a:rPr>
              <a:t>)</a:t>
            </a:r>
            <a:endParaRPr lang="ko-KR" altLang="en-US" sz="1400" b="1" spc="-15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62D1FD-4FBF-4731-B50F-E9822C7E33A0}"/>
              </a:ext>
            </a:extLst>
          </p:cNvPr>
          <p:cNvSpPr/>
          <p:nvPr/>
        </p:nvSpPr>
        <p:spPr>
          <a:xfrm>
            <a:off x="395536" y="640596"/>
            <a:ext cx="2058577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spc="-150" dirty="0">
                <a:latin typeface="+mj-ea"/>
                <a:ea typeface="+mj-ea"/>
              </a:rPr>
              <a:t>6. </a:t>
            </a:r>
            <a:r>
              <a:rPr lang="ko-KR" altLang="en-US" sz="1500" b="1" spc="-150" dirty="0">
                <a:latin typeface="+mj-ea"/>
                <a:ea typeface="+mj-ea"/>
              </a:rPr>
              <a:t>프로젝트 역할 및 기여</a:t>
            </a:r>
            <a:endParaRPr lang="en-US" altLang="ko-KR" sz="1500" b="1" spc="-150" dirty="0">
              <a:latin typeface="+mj-ea"/>
              <a:ea typeface="+mj-ea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AD7AA51-30CA-4DF9-989E-13A5177939DD}"/>
              </a:ext>
            </a:extLst>
          </p:cNvPr>
          <p:cNvGrpSpPr/>
          <p:nvPr/>
        </p:nvGrpSpPr>
        <p:grpSpPr>
          <a:xfrm>
            <a:off x="4572000" y="843558"/>
            <a:ext cx="4148251" cy="2335948"/>
            <a:chOff x="279733" y="383003"/>
            <a:chExt cx="4364275" cy="2332763"/>
          </a:xfrm>
        </p:grpSpPr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C2B696D1-A7BF-42BB-89AC-10999729CA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53" t="14709" r="7776" b="56693"/>
            <a:stretch/>
          </p:blipFill>
          <p:spPr bwMode="auto">
            <a:xfrm>
              <a:off x="279733" y="383003"/>
              <a:ext cx="4364275" cy="233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D037480-C9FF-4C76-9BE0-4C4F34F40B0C}"/>
                </a:ext>
              </a:extLst>
            </p:cNvPr>
            <p:cNvSpPr/>
            <p:nvPr/>
          </p:nvSpPr>
          <p:spPr>
            <a:xfrm>
              <a:off x="1007795" y="417225"/>
              <a:ext cx="1120959" cy="72008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786201E-E991-4E9E-AA64-0E728A115349}"/>
                </a:ext>
              </a:extLst>
            </p:cNvPr>
            <p:cNvSpPr/>
            <p:nvPr/>
          </p:nvSpPr>
          <p:spPr>
            <a:xfrm>
              <a:off x="2791096" y="1740410"/>
              <a:ext cx="1799822" cy="975356"/>
            </a:xfrm>
            <a:prstGeom prst="rect">
              <a:avLst/>
            </a:prstGeom>
            <a:solidFill>
              <a:srgbClr val="EEFDFF"/>
            </a:solidFill>
            <a:ln>
              <a:solidFill>
                <a:srgbClr val="EEFD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329237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reative and Smart! LG CNS :: 대전 시민의 청정 발걸음, 공공 자전거 타슈">
            <a:extLst>
              <a:ext uri="{FF2B5EF4-FFF2-40B4-BE49-F238E27FC236}">
                <a16:creationId xmlns:a16="http://schemas.microsoft.com/office/drawing/2014/main" id="{46C87E91-6C1D-4572-B93F-1613BD7BA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96" y="805163"/>
            <a:ext cx="1229135" cy="111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3. Experience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A20351-27AF-4894-94DD-72F2737EEE10}"/>
              </a:ext>
            </a:extLst>
          </p:cNvPr>
          <p:cNvSpPr txBox="1"/>
          <p:nvPr/>
        </p:nvSpPr>
        <p:spPr>
          <a:xfrm>
            <a:off x="420721" y="699542"/>
            <a:ext cx="6226384" cy="207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600" b="1" spc="-150" dirty="0">
                <a:latin typeface="+mj-ea"/>
                <a:ea typeface="+mj-ea"/>
              </a:rPr>
              <a:t>1. </a:t>
            </a:r>
            <a:r>
              <a:rPr lang="ko-KR" altLang="en-US" sz="1600" b="1" spc="-150" dirty="0">
                <a:latin typeface="+mj-ea"/>
                <a:ea typeface="+mj-ea"/>
              </a:rPr>
              <a:t>프로젝트 소개</a:t>
            </a:r>
            <a:endParaRPr lang="en-US" altLang="ko-KR" sz="1600" b="1" spc="-150" dirty="0">
              <a:latin typeface="+mj-ea"/>
              <a:ea typeface="+mj-ea"/>
            </a:endParaRPr>
          </a:p>
          <a:p>
            <a:r>
              <a:rPr lang="ko-KR" altLang="en-US" sz="1400" spc="-150" dirty="0">
                <a:latin typeface="+mj-ea"/>
                <a:ea typeface="+mj-ea"/>
              </a:rPr>
              <a:t> 공공데이터 처리 및 분석</a:t>
            </a:r>
            <a:endParaRPr lang="en-US" altLang="ko-KR" sz="1400" spc="-150" dirty="0">
              <a:latin typeface="+mj-ea"/>
              <a:ea typeface="+mj-ea"/>
            </a:endParaRPr>
          </a:p>
          <a:p>
            <a:pPr>
              <a:lnSpc>
                <a:spcPct val="70000"/>
              </a:lnSpc>
            </a:pPr>
            <a:endParaRPr lang="en-US" altLang="ko-KR" sz="1400" spc="-150" dirty="0"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en-US" altLang="ko-KR" sz="1600" b="1" spc="-150" dirty="0">
                <a:latin typeface="+mj-ea"/>
                <a:ea typeface="+mj-ea"/>
              </a:rPr>
              <a:t>2. </a:t>
            </a:r>
            <a:r>
              <a:rPr lang="ko-KR" altLang="en-US" sz="1600" b="1" spc="-150" dirty="0">
                <a:latin typeface="+mj-ea"/>
                <a:ea typeface="+mj-ea"/>
              </a:rPr>
              <a:t>프로젝트 상세설명</a:t>
            </a:r>
            <a:endParaRPr lang="en-US" altLang="ko-KR" sz="1600" b="1" spc="-150" dirty="0"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ko-KR" altLang="en-US" sz="1400" b="1" spc="-150" dirty="0">
                <a:latin typeface="+mj-ea"/>
                <a:ea typeface="+mj-ea"/>
              </a:rPr>
              <a:t> </a:t>
            </a:r>
            <a:r>
              <a:rPr lang="ko-KR" altLang="en-US" sz="1400" spc="-150" dirty="0">
                <a:latin typeface="+mj-ea"/>
                <a:ea typeface="+mj-ea"/>
              </a:rPr>
              <a:t>자전거 공공대여 시스템에서 발생한 데이터를</a:t>
            </a:r>
            <a:r>
              <a:rPr lang="en-US" altLang="ko-KR" sz="1400" spc="-150" dirty="0">
                <a:latin typeface="+mj-ea"/>
                <a:ea typeface="+mj-ea"/>
              </a:rPr>
              <a:t> </a:t>
            </a:r>
            <a:r>
              <a:rPr lang="ko-KR" altLang="en-US" sz="1400" spc="-150" dirty="0">
                <a:latin typeface="+mj-ea"/>
                <a:ea typeface="+mj-ea"/>
              </a:rPr>
              <a:t>로컬에 다운받아</a:t>
            </a:r>
            <a:r>
              <a:rPr lang="en-US" altLang="ko-KR" sz="1400" spc="-150" dirty="0">
                <a:latin typeface="+mj-ea"/>
                <a:ea typeface="+mj-ea"/>
              </a:rPr>
              <a:t>, </a:t>
            </a:r>
            <a:r>
              <a:rPr lang="ko-KR" altLang="en-US" sz="1400" b="1" spc="-150" dirty="0">
                <a:latin typeface="+mj-ea"/>
                <a:ea typeface="+mj-ea"/>
              </a:rPr>
              <a:t>데이터를 </a:t>
            </a:r>
            <a:r>
              <a:rPr lang="ko-KR" altLang="en-US" sz="1400" b="1" spc="-150" dirty="0" err="1">
                <a:latin typeface="+mj-ea"/>
                <a:ea typeface="+mj-ea"/>
              </a:rPr>
              <a:t>전처리</a:t>
            </a:r>
            <a:r>
              <a:rPr lang="ko-KR" altLang="en-US" sz="1400" spc="-150" dirty="0" err="1">
                <a:latin typeface="+mj-ea"/>
                <a:ea typeface="+mj-ea"/>
              </a:rPr>
              <a:t>한다</a:t>
            </a:r>
            <a:r>
              <a:rPr lang="en-US" altLang="ko-KR" sz="1400" spc="-150" dirty="0">
                <a:latin typeface="+mj-ea"/>
                <a:ea typeface="+mj-ea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sz="1400" spc="-150" dirty="0">
                <a:latin typeface="+mj-ea"/>
                <a:ea typeface="+mj-ea"/>
              </a:rPr>
              <a:t> </a:t>
            </a:r>
            <a:r>
              <a:rPr lang="ko-KR" altLang="en-US" sz="1400" spc="-150" dirty="0">
                <a:latin typeface="+mj-ea"/>
                <a:ea typeface="+mj-ea"/>
              </a:rPr>
              <a:t>전처리한 데이터를 분석목적에 알맞게 가공하여 </a:t>
            </a:r>
            <a:r>
              <a:rPr lang="ko-KR" altLang="en-US" sz="1400" b="1" spc="-150" dirty="0">
                <a:latin typeface="+mj-ea"/>
                <a:ea typeface="+mj-ea"/>
              </a:rPr>
              <a:t>시각화 및 결과를 해석</a:t>
            </a:r>
            <a:r>
              <a:rPr lang="ko-KR" altLang="en-US" sz="1400" spc="-150" dirty="0">
                <a:latin typeface="+mj-ea"/>
                <a:ea typeface="+mj-ea"/>
              </a:rPr>
              <a:t>한다</a:t>
            </a:r>
            <a:r>
              <a:rPr lang="en-US" altLang="ko-KR" sz="1400" spc="-150" dirty="0">
                <a:latin typeface="+mj-ea"/>
                <a:ea typeface="+mj-ea"/>
              </a:rPr>
              <a:t>.</a:t>
            </a:r>
          </a:p>
          <a:p>
            <a:pPr>
              <a:lnSpc>
                <a:spcPct val="70000"/>
              </a:lnSpc>
            </a:pPr>
            <a:endParaRPr lang="en-US" altLang="ko-KR" sz="1400" spc="-150" dirty="0">
              <a:latin typeface="+mj-ea"/>
              <a:ea typeface="+mj-ea"/>
            </a:endParaRPr>
          </a:p>
          <a:p>
            <a:r>
              <a:rPr lang="en-US" altLang="ko-KR" sz="1600" b="1" spc="-150" dirty="0">
                <a:latin typeface="+mj-ea"/>
                <a:ea typeface="+mj-ea"/>
              </a:rPr>
              <a:t>3. </a:t>
            </a:r>
            <a:r>
              <a:rPr lang="ko-KR" altLang="en-US" sz="1600" b="1" spc="-150" dirty="0">
                <a:latin typeface="+mj-ea"/>
                <a:ea typeface="+mj-ea"/>
              </a:rPr>
              <a:t>결과 및 산출물</a:t>
            </a:r>
            <a:endParaRPr lang="en-US" altLang="ko-KR" sz="1600" b="1" spc="-15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0DAED-6E43-405C-9640-C5F051A9B373}"/>
              </a:ext>
            </a:extLst>
          </p:cNvPr>
          <p:cNvSpPr txBox="1"/>
          <p:nvPr/>
        </p:nvSpPr>
        <p:spPr>
          <a:xfrm>
            <a:off x="5719802" y="2257430"/>
            <a:ext cx="223657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spc="-150" dirty="0">
                <a:latin typeface="+mj-ea"/>
                <a:ea typeface="+mj-ea"/>
              </a:rPr>
              <a:t>4.</a:t>
            </a:r>
            <a:r>
              <a:rPr lang="ko-KR" altLang="en-US" sz="1600" b="1" spc="-150" dirty="0">
                <a:latin typeface="+mj-ea"/>
                <a:ea typeface="+mj-ea"/>
              </a:rPr>
              <a:t> 개발환경</a:t>
            </a:r>
            <a:endParaRPr lang="en-US" altLang="ko-KR" sz="1600" b="1" spc="-150" dirty="0">
              <a:latin typeface="+mj-ea"/>
              <a:ea typeface="+mj-ea"/>
            </a:endParaRPr>
          </a:p>
          <a:p>
            <a:pPr marL="92075" indent="-84138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en-US" altLang="ko-KR" sz="1400" spc="-150" dirty="0">
                <a:latin typeface="+mj-ea"/>
                <a:ea typeface="+mj-ea"/>
              </a:rPr>
              <a:t> OS : Windows</a:t>
            </a:r>
          </a:p>
          <a:p>
            <a:pPr marL="92075" indent="-84138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en-US" altLang="ko-KR" sz="1400" spc="-150" dirty="0">
                <a:latin typeface="+mj-ea"/>
                <a:ea typeface="+mj-ea"/>
              </a:rPr>
              <a:t> Language : Python3</a:t>
            </a:r>
          </a:p>
          <a:p>
            <a:pPr marL="92075" indent="-84138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en-US" altLang="ko-KR" sz="1400" spc="-150" dirty="0">
                <a:latin typeface="+mj-ea"/>
                <a:ea typeface="+mj-ea"/>
              </a:rPr>
              <a:t> Dev Tools : Sublime Text, Putty</a:t>
            </a:r>
            <a:endParaRPr lang="ko-KR" altLang="en-US" sz="1400" spc="-150" dirty="0">
              <a:latin typeface="+mj-ea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66E8BA-EF4B-451F-A283-BC5993AA4C25}"/>
              </a:ext>
            </a:extLst>
          </p:cNvPr>
          <p:cNvGrpSpPr/>
          <p:nvPr/>
        </p:nvGrpSpPr>
        <p:grpSpPr>
          <a:xfrm>
            <a:off x="5619693" y="4183091"/>
            <a:ext cx="2912747" cy="548899"/>
            <a:chOff x="5004048" y="4140498"/>
            <a:chExt cx="2912747" cy="548899"/>
          </a:xfrm>
        </p:grpSpPr>
        <p:pic>
          <p:nvPicPr>
            <p:cNvPr id="13" name="Picture 16" descr="윈도우10 바탕화면 아이콘 꺼내기 - 내문서, 제어판, 휴지통">
              <a:extLst>
                <a:ext uri="{FF2B5EF4-FFF2-40B4-BE49-F238E27FC236}">
                  <a16:creationId xmlns:a16="http://schemas.microsoft.com/office/drawing/2014/main" id="{2D3B4137-C177-4884-B914-7446972DAF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7" t="4524" r="5075" b="13057"/>
            <a:stretch/>
          </p:blipFill>
          <p:spPr bwMode="auto">
            <a:xfrm>
              <a:off x="5004048" y="4160898"/>
              <a:ext cx="576064" cy="475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파이썬에서 배열의 원소의 곱을 구하는 3가지 방법 - Parkito's on the way">
              <a:extLst>
                <a:ext uri="{FF2B5EF4-FFF2-40B4-BE49-F238E27FC236}">
                  <a16:creationId xmlns:a16="http://schemas.microsoft.com/office/drawing/2014/main" id="{BE1E4D53-4F48-48C1-AAEE-DC13AEEDF9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2" r="22031"/>
            <a:stretch/>
          </p:blipFill>
          <p:spPr bwMode="auto">
            <a:xfrm>
              <a:off x="5647986" y="4174689"/>
              <a:ext cx="504056" cy="475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putty 다운로드 및 사용법 - 한글 버전 - 도라가이드">
              <a:extLst>
                <a:ext uri="{FF2B5EF4-FFF2-40B4-BE49-F238E27FC236}">
                  <a16:creationId xmlns:a16="http://schemas.microsoft.com/office/drawing/2014/main" id="{2343D64D-E723-46A5-8E35-9CF994299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231" y="4160898"/>
              <a:ext cx="952564" cy="528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ublime text Icon | Pacifica Iconset | bokehlicia">
              <a:extLst>
                <a:ext uri="{FF2B5EF4-FFF2-40B4-BE49-F238E27FC236}">
                  <a16:creationId xmlns:a16="http://schemas.microsoft.com/office/drawing/2014/main" id="{F34582BD-5A7A-4CB1-8CA8-082E95590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563" y="4140498"/>
              <a:ext cx="495499" cy="49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8">
            <a:extLst>
              <a:ext uri="{FF2B5EF4-FFF2-40B4-BE49-F238E27FC236}">
                <a16:creationId xmlns:a16="http://schemas.microsoft.com/office/drawing/2014/main" id="{56A162AD-FD92-420F-9683-B3CEA8F41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93ED63D-6A17-4CD7-9971-0E28A886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82D27D-471A-4CF2-BAE4-8D5577E54765}"/>
              </a:ext>
            </a:extLst>
          </p:cNvPr>
          <p:cNvGrpSpPr/>
          <p:nvPr/>
        </p:nvGrpSpPr>
        <p:grpSpPr>
          <a:xfrm>
            <a:off x="514473" y="2740802"/>
            <a:ext cx="4777607" cy="2004835"/>
            <a:chOff x="443977" y="2814056"/>
            <a:chExt cx="4349567" cy="2004835"/>
          </a:xfrm>
        </p:grpSpPr>
        <p:pic>
          <p:nvPicPr>
            <p:cNvPr id="2057" name="_x189562232" descr="EMB000016845e9f">
              <a:extLst>
                <a:ext uri="{FF2B5EF4-FFF2-40B4-BE49-F238E27FC236}">
                  <a16:creationId xmlns:a16="http://schemas.microsoft.com/office/drawing/2014/main" id="{007FCB8D-7011-4BFC-AAAD-E5859F3485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0" t="6326" r="8292" b="2977"/>
            <a:stretch/>
          </p:blipFill>
          <p:spPr bwMode="auto">
            <a:xfrm>
              <a:off x="443977" y="2814369"/>
              <a:ext cx="2328028" cy="200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_x189853200" descr="EMB000016845ea2">
              <a:extLst>
                <a:ext uri="{FF2B5EF4-FFF2-40B4-BE49-F238E27FC236}">
                  <a16:creationId xmlns:a16="http://schemas.microsoft.com/office/drawing/2014/main" id="{15A402E3-141D-456B-8337-926FB4A1B6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" t="5920" r="8374" b="4053"/>
            <a:stretch/>
          </p:blipFill>
          <p:spPr bwMode="auto">
            <a:xfrm>
              <a:off x="2523479" y="2814056"/>
              <a:ext cx="2270065" cy="2004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886926" y="3060998"/>
            <a:ext cx="11450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rgbClr val="FF0000"/>
                </a:solidFill>
              </a:rPr>
              <a:t>요일별</a:t>
            </a:r>
            <a:r>
              <a:rPr lang="ko-KR" altLang="en-US" sz="900" b="1" dirty="0">
                <a:solidFill>
                  <a:srgbClr val="FF0000"/>
                </a:solidFill>
              </a:rPr>
              <a:t> 대여건수</a:t>
            </a:r>
          </a:p>
        </p:txBody>
      </p:sp>
      <p:sp>
        <p:nvSpPr>
          <p:cNvPr id="6" name="타원 5"/>
          <p:cNvSpPr/>
          <p:nvPr/>
        </p:nvSpPr>
        <p:spPr>
          <a:xfrm>
            <a:off x="2049530" y="2773956"/>
            <a:ext cx="866286" cy="733897"/>
          </a:xfrm>
          <a:prstGeom prst="ellipse">
            <a:avLst/>
          </a:prstGeom>
          <a:noFill/>
          <a:ln>
            <a:solidFill>
              <a:srgbClr val="EA3C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77430" y="2829200"/>
            <a:ext cx="770634" cy="678654"/>
          </a:xfrm>
          <a:prstGeom prst="ellipse">
            <a:avLst/>
          </a:prstGeom>
          <a:noFill/>
          <a:ln>
            <a:solidFill>
              <a:srgbClr val="EA3C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580139" y="3466326"/>
            <a:ext cx="385317" cy="339327"/>
          </a:xfrm>
          <a:prstGeom prst="ellipse">
            <a:avLst/>
          </a:prstGeom>
          <a:noFill/>
          <a:ln>
            <a:solidFill>
              <a:srgbClr val="EA3C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03848" y="3060998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</a:rPr>
              <a:t>시간대별 대여건수</a:t>
            </a:r>
          </a:p>
        </p:txBody>
      </p:sp>
    </p:spTree>
    <p:extLst>
      <p:ext uri="{BB962C8B-B14F-4D97-AF65-F5344CB8AC3E}">
        <p14:creationId xmlns:p14="http://schemas.microsoft.com/office/powerpoint/2010/main" val="2386073862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821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4. </a:t>
            </a:r>
            <a:r>
              <a:rPr lang="en-US" altLang="ko-KR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Etc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DAA427-35FE-43BF-8910-6FEEDE299801}"/>
              </a:ext>
            </a:extLst>
          </p:cNvPr>
          <p:cNvGrpSpPr/>
          <p:nvPr/>
        </p:nvGrpSpPr>
        <p:grpSpPr>
          <a:xfrm>
            <a:off x="251520" y="640596"/>
            <a:ext cx="3024336" cy="3563031"/>
            <a:chOff x="251520" y="640596"/>
            <a:chExt cx="3024336" cy="35630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4DD031-3C90-43AC-90D4-77EB6BB89C01}"/>
                </a:ext>
              </a:extLst>
            </p:cNvPr>
            <p:cNvSpPr txBox="1"/>
            <p:nvPr/>
          </p:nvSpPr>
          <p:spPr>
            <a:xfrm>
              <a:off x="334025" y="1110473"/>
              <a:ext cx="2941831" cy="309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>
                <a:lnSpc>
                  <a:spcPct val="200000"/>
                </a:lnSpc>
                <a:buClr>
                  <a:srgbClr val="EA3C3D"/>
                </a:buClr>
                <a:buFont typeface="Wingdings" panose="05000000000000000000" pitchFamily="2" charset="2"/>
                <a:buChar char="§"/>
              </a:pPr>
              <a:r>
                <a:rPr lang="ko-KR" altLang="en-US" sz="1300" spc="-150" dirty="0">
                  <a:latin typeface="+mj-ea"/>
                  <a:ea typeface="+mj-ea"/>
                </a:rPr>
                <a:t> </a:t>
              </a:r>
              <a:r>
                <a:rPr lang="ko-KR" altLang="en-US" sz="1300" b="1" spc="-150" dirty="0">
                  <a:latin typeface="+mj-ea"/>
                  <a:ea typeface="+mj-ea"/>
                </a:rPr>
                <a:t>업무 관련지식 습득</a:t>
              </a:r>
              <a:endParaRPr lang="en-US" altLang="ko-KR" sz="1300" b="1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  <a:buClr>
                  <a:srgbClr val="EA3C3D"/>
                </a:buClr>
              </a:pPr>
              <a:r>
                <a:rPr lang="en-US" altLang="ko-KR" sz="1300" spc="-150" dirty="0">
                  <a:latin typeface="+mj-ea"/>
                  <a:ea typeface="+mj-ea"/>
                </a:rPr>
                <a:t> - </a:t>
              </a:r>
              <a:r>
                <a:rPr lang="ko-KR" altLang="en-US" sz="1300" spc="-150" dirty="0">
                  <a:latin typeface="+mj-ea"/>
                  <a:ea typeface="+mj-ea"/>
                </a:rPr>
                <a:t>대학교 </a:t>
              </a:r>
              <a:r>
                <a:rPr lang="en-US" altLang="ko-KR" sz="1300" spc="-150" dirty="0">
                  <a:latin typeface="+mj-ea"/>
                  <a:ea typeface="+mj-ea"/>
                </a:rPr>
                <a:t>5</a:t>
              </a:r>
              <a:r>
                <a:rPr lang="ko-KR" altLang="en-US" sz="1300" spc="-150" dirty="0">
                  <a:latin typeface="+mj-ea"/>
                  <a:ea typeface="+mj-ea"/>
                </a:rPr>
                <a:t>학기 전액장학생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  <a:buClr>
                  <a:srgbClr val="EA3C3D"/>
                </a:buClr>
              </a:pPr>
              <a:r>
                <a:rPr lang="en-US" altLang="ko-KR" sz="1300" spc="-150" dirty="0">
                  <a:latin typeface="+mj-ea"/>
                  <a:ea typeface="+mj-ea"/>
                </a:rPr>
                <a:t> - </a:t>
              </a:r>
              <a:r>
                <a:rPr lang="ko-KR" altLang="en-US" sz="1300" spc="-150" dirty="0">
                  <a:latin typeface="+mj-ea"/>
                  <a:ea typeface="+mj-ea"/>
                </a:rPr>
                <a:t>정보처리기사</a:t>
              </a:r>
              <a:r>
                <a:rPr lang="en-US" altLang="ko-KR" sz="1300" spc="-150" dirty="0">
                  <a:latin typeface="+mj-ea"/>
                  <a:ea typeface="+mj-ea"/>
                </a:rPr>
                <a:t>, SQLD, </a:t>
              </a:r>
              <a:r>
                <a:rPr lang="en-US" altLang="ko-KR" sz="1300" spc="-150" dirty="0" err="1">
                  <a:latin typeface="+mj-ea"/>
                  <a:ea typeface="+mj-ea"/>
                </a:rPr>
                <a:t>ADsP</a:t>
              </a:r>
              <a:r>
                <a:rPr lang="ko-KR" altLang="en-US" sz="1300" spc="-150" dirty="0">
                  <a:latin typeface="+mj-ea"/>
                  <a:ea typeface="+mj-ea"/>
                </a:rPr>
                <a:t> 자격증 취득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spc="-150" dirty="0">
                  <a:latin typeface="+mj-ea"/>
                  <a:ea typeface="+mj-ea"/>
                </a:rPr>
                <a:t> - </a:t>
              </a:r>
              <a:r>
                <a:rPr lang="ko-KR" altLang="en-US" sz="1300" spc="-150" dirty="0">
                  <a:latin typeface="+mj-ea"/>
                  <a:ea typeface="+mj-ea"/>
                </a:rPr>
                <a:t>회계관리 자격증 취득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spc="-150" dirty="0">
                  <a:latin typeface="+mj-ea"/>
                  <a:ea typeface="+mj-ea"/>
                </a:rPr>
                <a:t> - SQLP </a:t>
              </a:r>
              <a:r>
                <a:rPr lang="ko-KR" altLang="en-US" sz="1300" spc="-150" dirty="0">
                  <a:latin typeface="+mj-ea"/>
                  <a:ea typeface="+mj-ea"/>
                </a:rPr>
                <a:t>자격증 등 취득예정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 marL="92075" indent="-92075">
                <a:lnSpc>
                  <a:spcPct val="250000"/>
                </a:lnSpc>
                <a:buClr>
                  <a:srgbClr val="FF0000"/>
                </a:buClr>
                <a:buFont typeface="Wingdings" panose="05000000000000000000" pitchFamily="2" charset="2"/>
                <a:buChar char="§"/>
                <a:tabLst>
                  <a:tab pos="92075" algn="l"/>
                </a:tabLst>
              </a:pPr>
              <a:r>
                <a:rPr lang="en-US" altLang="ko-KR" sz="1300" spc="-150" dirty="0">
                  <a:latin typeface="+mj-ea"/>
                  <a:ea typeface="+mj-ea"/>
                </a:rPr>
                <a:t> </a:t>
              </a:r>
              <a:r>
                <a:rPr lang="ko-KR" altLang="en-US" sz="1300" b="1" spc="-150" dirty="0">
                  <a:latin typeface="+mj-ea"/>
                  <a:ea typeface="+mj-ea"/>
                </a:rPr>
                <a:t>건강관리</a:t>
              </a:r>
              <a:endParaRPr lang="en-US" altLang="ko-KR" sz="1300" b="1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spc="-150" dirty="0">
                  <a:latin typeface="+mj-ea"/>
                </a:rPr>
                <a:t> - </a:t>
              </a:r>
              <a:r>
                <a:rPr lang="ko-KR" altLang="en-US" sz="1300" spc="-150" dirty="0">
                  <a:latin typeface="+mj-ea"/>
                </a:rPr>
                <a:t>긍정적이고 행복한 사고방식과 생활패턴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spc="-150" dirty="0">
                  <a:latin typeface="+mj-ea"/>
                  <a:ea typeface="+mj-ea"/>
                </a:rPr>
                <a:t> - 1</a:t>
              </a:r>
              <a:r>
                <a:rPr lang="ko-KR" altLang="en-US" sz="1300" spc="-150" dirty="0">
                  <a:latin typeface="+mj-ea"/>
                  <a:ea typeface="+mj-ea"/>
                </a:rPr>
                <a:t>일 </a:t>
              </a:r>
              <a:r>
                <a:rPr lang="en-US" altLang="ko-KR" sz="1300" spc="-150" dirty="0">
                  <a:latin typeface="+mj-ea"/>
                  <a:ea typeface="+mj-ea"/>
                </a:rPr>
                <a:t>3</a:t>
              </a:r>
              <a:r>
                <a:rPr lang="ko-KR" altLang="en-US" sz="1300" spc="-150" dirty="0">
                  <a:latin typeface="+mj-ea"/>
                  <a:ea typeface="+mj-ea"/>
                </a:rPr>
                <a:t>끼 및 충분한 수면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spc="-150" dirty="0">
                  <a:latin typeface="+mj-ea"/>
                  <a:ea typeface="+mj-ea"/>
                </a:rPr>
                <a:t> - </a:t>
              </a:r>
              <a:r>
                <a:rPr lang="ko-KR" altLang="en-US" sz="1300" spc="-150" dirty="0">
                  <a:latin typeface="+mj-ea"/>
                  <a:ea typeface="+mj-ea"/>
                </a:rPr>
                <a:t>축구</a:t>
              </a:r>
              <a:r>
                <a:rPr lang="en-US" altLang="ko-KR" sz="1300" spc="-150" dirty="0">
                  <a:latin typeface="+mj-ea"/>
                  <a:ea typeface="+mj-ea"/>
                </a:rPr>
                <a:t>, </a:t>
              </a:r>
              <a:r>
                <a:rPr lang="ko-KR" altLang="en-US" sz="1300" spc="-150" dirty="0">
                  <a:latin typeface="+mj-ea"/>
                  <a:ea typeface="+mj-ea"/>
                </a:rPr>
                <a:t>헬스를 비롯한 각종 운동</a:t>
              </a:r>
              <a:endParaRPr lang="en-US" altLang="ko-KR" sz="1300" spc="-150" dirty="0">
                <a:latin typeface="+mj-ea"/>
                <a:ea typeface="+mj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255FBAA-8CF3-48D3-B3FA-3A51976D1160}"/>
                </a:ext>
              </a:extLst>
            </p:cNvPr>
            <p:cNvSpPr/>
            <p:nvPr/>
          </p:nvSpPr>
          <p:spPr>
            <a:xfrm>
              <a:off x="251520" y="640596"/>
              <a:ext cx="1269899" cy="480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500" b="1" spc="-150" dirty="0">
                  <a:latin typeface="+mj-ea"/>
                  <a:ea typeface="+mj-ea"/>
                </a:rPr>
                <a:t>1. </a:t>
              </a:r>
              <a:r>
                <a:rPr lang="ko-KR" altLang="en-US" sz="1500" b="1" spc="-150" dirty="0">
                  <a:latin typeface="+mj-ea"/>
                  <a:ea typeface="+mj-ea"/>
                </a:rPr>
                <a:t>노력하는 것</a:t>
              </a:r>
              <a:endParaRPr lang="en-US" altLang="ko-KR" sz="1500" b="1" spc="-150" dirty="0">
                <a:latin typeface="+mj-ea"/>
                <a:ea typeface="+mj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524F77-3904-42D9-A994-7E85485FBF05}"/>
              </a:ext>
            </a:extLst>
          </p:cNvPr>
          <p:cNvGrpSpPr/>
          <p:nvPr/>
        </p:nvGrpSpPr>
        <p:grpSpPr>
          <a:xfrm>
            <a:off x="3203848" y="645357"/>
            <a:ext cx="3361691" cy="3758325"/>
            <a:chOff x="3337367" y="645357"/>
            <a:chExt cx="3361691" cy="37583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7E9A1A-92AC-4082-B0A4-2408F672F158}"/>
                </a:ext>
              </a:extLst>
            </p:cNvPr>
            <p:cNvSpPr txBox="1"/>
            <p:nvPr/>
          </p:nvSpPr>
          <p:spPr>
            <a:xfrm>
              <a:off x="3409375" y="1110473"/>
              <a:ext cx="3289683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>
                <a:lnSpc>
                  <a:spcPct val="200000"/>
                </a:lnSpc>
                <a:buClr>
                  <a:srgbClr val="EA3C3D"/>
                </a:buClr>
                <a:buFont typeface="Wingdings" panose="05000000000000000000" pitchFamily="2" charset="2"/>
                <a:buChar char="§"/>
              </a:pPr>
              <a:r>
                <a:rPr lang="ko-KR" altLang="en-US" sz="1300" spc="-150" dirty="0">
                  <a:latin typeface="+mj-ea"/>
                  <a:ea typeface="+mj-ea"/>
                </a:rPr>
                <a:t> </a:t>
              </a:r>
              <a:r>
                <a:rPr lang="ko-KR" altLang="en-US" sz="1300" b="1" spc="-150" dirty="0">
                  <a:latin typeface="+mj-ea"/>
                  <a:ea typeface="+mj-ea"/>
                </a:rPr>
                <a:t>여행</a:t>
              </a:r>
              <a:endParaRPr lang="en-US" altLang="ko-KR" sz="1300" b="1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  <a:buClr>
                  <a:srgbClr val="EA3C3D"/>
                </a:buClr>
              </a:pPr>
              <a:r>
                <a:rPr lang="en-US" altLang="ko-KR" sz="1300" spc="-150" dirty="0">
                  <a:latin typeface="+mj-ea"/>
                  <a:ea typeface="+mj-ea"/>
                </a:rPr>
                <a:t> - </a:t>
              </a:r>
              <a:r>
                <a:rPr lang="ko-KR" altLang="en-US" sz="1300" spc="-150" dirty="0">
                  <a:latin typeface="+mj-ea"/>
                  <a:ea typeface="+mj-ea"/>
                </a:rPr>
                <a:t>유럽 </a:t>
              </a:r>
              <a:r>
                <a:rPr lang="en-US" altLang="ko-KR" sz="1300" spc="-150" dirty="0">
                  <a:latin typeface="+mj-ea"/>
                  <a:ea typeface="+mj-ea"/>
                </a:rPr>
                <a:t>: </a:t>
              </a:r>
              <a:r>
                <a:rPr lang="ko-KR" altLang="en-US" sz="1300" spc="-150" dirty="0">
                  <a:latin typeface="+mj-ea"/>
                  <a:ea typeface="+mj-ea"/>
                </a:rPr>
                <a:t>아이슬란드</a:t>
              </a:r>
              <a:r>
                <a:rPr lang="en-US" altLang="ko-KR" sz="1300" spc="-150" dirty="0">
                  <a:latin typeface="+mj-ea"/>
                  <a:ea typeface="+mj-ea"/>
                </a:rPr>
                <a:t>/</a:t>
              </a:r>
              <a:r>
                <a:rPr lang="ko-KR" altLang="en-US" sz="1300" spc="-150" dirty="0">
                  <a:latin typeface="+mj-ea"/>
                  <a:ea typeface="+mj-ea"/>
                </a:rPr>
                <a:t>프랑스</a:t>
              </a:r>
              <a:r>
                <a:rPr lang="en-US" altLang="ko-KR" sz="1300" spc="-150" dirty="0">
                  <a:latin typeface="+mj-ea"/>
                  <a:ea typeface="+mj-ea"/>
                </a:rPr>
                <a:t>/</a:t>
              </a:r>
              <a:r>
                <a:rPr lang="ko-KR" altLang="en-US" sz="1300" spc="-150" dirty="0">
                  <a:latin typeface="+mj-ea"/>
                  <a:ea typeface="+mj-ea"/>
                </a:rPr>
                <a:t>영국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  <a:buClr>
                  <a:srgbClr val="EA3C3D"/>
                </a:buClr>
              </a:pPr>
              <a:r>
                <a:rPr lang="en-US" altLang="ko-KR" sz="1300" spc="-150" dirty="0">
                  <a:latin typeface="+mj-ea"/>
                  <a:ea typeface="+mj-ea"/>
                </a:rPr>
                <a:t> - </a:t>
              </a:r>
              <a:r>
                <a:rPr lang="ko-KR" altLang="en-US" sz="1300" spc="-150" dirty="0">
                  <a:latin typeface="+mj-ea"/>
                  <a:ea typeface="+mj-ea"/>
                </a:rPr>
                <a:t>동아시아 </a:t>
              </a:r>
              <a:r>
                <a:rPr lang="en-US" altLang="ko-KR" sz="1300" spc="-150" dirty="0">
                  <a:latin typeface="+mj-ea"/>
                  <a:ea typeface="+mj-ea"/>
                </a:rPr>
                <a:t>: </a:t>
              </a:r>
              <a:r>
                <a:rPr lang="ko-KR" altLang="en-US" sz="1300" spc="-150" dirty="0">
                  <a:latin typeface="+mj-ea"/>
                  <a:ea typeface="+mj-ea"/>
                </a:rPr>
                <a:t>몽골</a:t>
              </a:r>
              <a:r>
                <a:rPr lang="en-US" altLang="ko-KR" sz="1300" spc="-150" dirty="0">
                  <a:latin typeface="+mj-ea"/>
                  <a:ea typeface="+mj-ea"/>
                </a:rPr>
                <a:t>/</a:t>
              </a:r>
              <a:r>
                <a:rPr lang="ko-KR" altLang="en-US" sz="1300" spc="-150" dirty="0">
                  <a:latin typeface="+mj-ea"/>
                  <a:ea typeface="+mj-ea"/>
                </a:rPr>
                <a:t>일본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spc="-150" dirty="0">
                  <a:latin typeface="+mj-ea"/>
                  <a:ea typeface="+mj-ea"/>
                </a:rPr>
                <a:t> - </a:t>
              </a:r>
              <a:r>
                <a:rPr lang="ko-KR" altLang="en-US" sz="1300" spc="-150" dirty="0">
                  <a:latin typeface="+mj-ea"/>
                  <a:ea typeface="+mj-ea"/>
                </a:rPr>
                <a:t>동남아 </a:t>
              </a:r>
              <a:r>
                <a:rPr lang="en-US" altLang="ko-KR" sz="1300" spc="-150" dirty="0">
                  <a:latin typeface="+mj-ea"/>
                  <a:ea typeface="+mj-ea"/>
                </a:rPr>
                <a:t>: </a:t>
              </a:r>
              <a:r>
                <a:rPr lang="ko-KR" altLang="en-US" sz="1300" spc="-150" dirty="0">
                  <a:latin typeface="+mj-ea"/>
                  <a:ea typeface="+mj-ea"/>
                </a:rPr>
                <a:t>라오스</a:t>
              </a:r>
              <a:r>
                <a:rPr lang="en-US" altLang="ko-KR" sz="1300" spc="-150" dirty="0">
                  <a:latin typeface="+mj-ea"/>
                  <a:ea typeface="+mj-ea"/>
                </a:rPr>
                <a:t>/</a:t>
              </a:r>
              <a:r>
                <a:rPr lang="ko-KR" altLang="en-US" sz="1300" spc="-150" dirty="0">
                  <a:latin typeface="+mj-ea"/>
                  <a:ea typeface="+mj-ea"/>
                </a:rPr>
                <a:t>베트남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spc="-150" dirty="0">
                  <a:latin typeface="+mj-ea"/>
                  <a:ea typeface="+mj-ea"/>
                </a:rPr>
                <a:t> - </a:t>
              </a:r>
              <a:r>
                <a:rPr lang="ko-KR" altLang="en-US" sz="1300" spc="-150" dirty="0">
                  <a:latin typeface="+mj-ea"/>
                  <a:ea typeface="+mj-ea"/>
                </a:rPr>
                <a:t>그 외 수많은 국내여행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 marL="92075" indent="-92075">
                <a:lnSpc>
                  <a:spcPct val="250000"/>
                </a:lnSpc>
                <a:buClr>
                  <a:srgbClr val="FF0000"/>
                </a:buClr>
                <a:buFont typeface="Wingdings" panose="05000000000000000000" pitchFamily="2" charset="2"/>
                <a:buChar char="§"/>
                <a:tabLst>
                  <a:tab pos="92075" algn="l"/>
                </a:tabLst>
              </a:pPr>
              <a:r>
                <a:rPr lang="en-US" altLang="ko-KR" sz="1300" b="1" spc="-150" dirty="0">
                  <a:latin typeface="+mj-ea"/>
                </a:rPr>
                <a:t> </a:t>
              </a:r>
              <a:r>
                <a:rPr lang="ko-KR" altLang="en-US" sz="1300" b="1" spc="-150" dirty="0">
                  <a:latin typeface="+mj-ea"/>
                </a:rPr>
                <a:t>독서</a:t>
              </a:r>
              <a:endParaRPr lang="en-US" altLang="ko-KR" sz="1300" b="1" spc="-150" dirty="0">
                <a:latin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spc="-150" dirty="0">
                  <a:latin typeface="+mj-ea"/>
                </a:rPr>
                <a:t> - </a:t>
              </a:r>
              <a:r>
                <a:rPr lang="ko-KR" altLang="en-US" sz="1300" spc="-150" dirty="0">
                  <a:latin typeface="+mj-ea"/>
                  <a:ea typeface="+mj-ea"/>
                </a:rPr>
                <a:t>부족한 인문학적 소양 보충</a:t>
              </a:r>
              <a:endParaRPr lang="en-US" altLang="ko-KR" sz="1300" spc="-150" dirty="0">
                <a:latin typeface="+mj-ea"/>
                <a:ea typeface="+mj-ea"/>
              </a:endParaRPr>
            </a:p>
            <a:p>
              <a:pPr marL="92075" indent="-92075">
                <a:lnSpc>
                  <a:spcPct val="250000"/>
                </a:lnSpc>
                <a:buClr>
                  <a:srgbClr val="FF0000"/>
                </a:buClr>
                <a:buFont typeface="Wingdings" panose="05000000000000000000" pitchFamily="2" charset="2"/>
                <a:buChar char="§"/>
                <a:tabLst>
                  <a:tab pos="92075" algn="l"/>
                </a:tabLst>
              </a:pPr>
              <a:r>
                <a:rPr lang="en-US" altLang="ko-KR" sz="1300" spc="-150" dirty="0">
                  <a:latin typeface="+mj-ea"/>
                </a:rPr>
                <a:t> </a:t>
              </a:r>
              <a:r>
                <a:rPr lang="ko-KR" altLang="en-US" sz="1300" b="1" spc="-150" dirty="0">
                  <a:latin typeface="+mj-ea"/>
                </a:rPr>
                <a:t>요리</a:t>
              </a:r>
              <a:endParaRPr lang="en-US" altLang="ko-KR" sz="1300" b="1" spc="-150" dirty="0">
                <a:latin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spc="-150" dirty="0">
                  <a:latin typeface="+mj-ea"/>
                </a:rPr>
                <a:t> - </a:t>
              </a:r>
              <a:r>
                <a:rPr lang="ko-KR" altLang="en-US" sz="1300" spc="-150" dirty="0" err="1">
                  <a:latin typeface="+mj-ea"/>
                </a:rPr>
                <a:t>집콕</a:t>
              </a:r>
              <a:r>
                <a:rPr lang="ko-KR" altLang="en-US" sz="1300" spc="-150" dirty="0">
                  <a:latin typeface="+mj-ea"/>
                </a:rPr>
                <a:t> 및 코로나 시대를 맞아 생애 첫 요리 시도</a:t>
              </a:r>
              <a:endParaRPr lang="en-US" altLang="ko-KR" sz="1300" spc="-150" dirty="0">
                <a:latin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BAB542E-3AC8-4C71-90C7-0EFBC149128F}"/>
                </a:ext>
              </a:extLst>
            </p:cNvPr>
            <p:cNvSpPr/>
            <p:nvPr/>
          </p:nvSpPr>
          <p:spPr>
            <a:xfrm>
              <a:off x="3337367" y="645357"/>
              <a:ext cx="1269899" cy="480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500" b="1" spc="-150" dirty="0">
                  <a:latin typeface="+mj-ea"/>
                  <a:ea typeface="+mj-ea"/>
                </a:rPr>
                <a:t>2. </a:t>
              </a:r>
              <a:r>
                <a:rPr lang="ko-KR" altLang="en-US" sz="1500" b="1" spc="-150" dirty="0">
                  <a:latin typeface="+mj-ea"/>
                  <a:ea typeface="+mj-ea"/>
                </a:rPr>
                <a:t>좋아하는 것</a:t>
              </a:r>
              <a:endParaRPr lang="en-US" altLang="ko-KR" sz="1500" b="1" spc="-150" dirty="0">
                <a:latin typeface="+mj-ea"/>
                <a:ea typeface="+mj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25D845-334C-4E15-83C3-B890977E7B69}"/>
              </a:ext>
            </a:extLst>
          </p:cNvPr>
          <p:cNvGrpSpPr/>
          <p:nvPr/>
        </p:nvGrpSpPr>
        <p:grpSpPr>
          <a:xfrm>
            <a:off x="5580112" y="698501"/>
            <a:ext cx="3444379" cy="3999437"/>
            <a:chOff x="5622137" y="846089"/>
            <a:chExt cx="3444379" cy="39994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2BFED5-95CA-4394-82E3-74547C89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2232062"/>
              <a:ext cx="1686204" cy="129446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04DD1B0-7096-4A93-8220-940D1DAFF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3551067"/>
              <a:ext cx="1678123" cy="129445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E9EB878-E5AB-4588-85B1-D28A36651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846089"/>
              <a:ext cx="1686204" cy="136562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CAB1F20-7B81-48C1-A3AC-ED3D7D890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49" y="846090"/>
              <a:ext cx="1726783" cy="136562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FE280FB-953A-4C9A-9BEE-8608B692E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137" y="2232063"/>
              <a:ext cx="1726783" cy="1294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747493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1600" y="2187029"/>
            <a:ext cx="2914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Contact ME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30799-F282-4120-B53A-6711A9B808B8}"/>
              </a:ext>
            </a:extLst>
          </p:cNvPr>
          <p:cNvSpPr txBox="1"/>
          <p:nvPr/>
        </p:nvSpPr>
        <p:spPr>
          <a:xfrm>
            <a:off x="4788024" y="1201982"/>
            <a:ext cx="3300904" cy="273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lnSpc>
                <a:spcPct val="250000"/>
              </a:lnSpc>
              <a:buClr>
                <a:srgbClr val="EA3C3D"/>
              </a:buClr>
              <a:buFont typeface="Wingdings" panose="05000000000000000000" pitchFamily="2" charset="2"/>
              <a:buChar char="§"/>
            </a:pPr>
            <a:r>
              <a:rPr lang="ko-KR" altLang="en-US" b="1" spc="-150" dirty="0">
                <a:latin typeface="+mj-ea"/>
                <a:ea typeface="+mj-ea"/>
              </a:rPr>
              <a:t> </a:t>
            </a:r>
            <a:r>
              <a:rPr lang="ko-KR" altLang="en-US" sz="1600" b="1" spc="-150" dirty="0">
                <a:latin typeface="+mj-ea"/>
                <a:ea typeface="+mj-ea"/>
              </a:rPr>
              <a:t>서울특별시 동대문구 신설동 </a:t>
            </a:r>
            <a:r>
              <a:rPr lang="ko-KR" altLang="en-US" sz="1600" b="1" spc="-150" dirty="0" err="1">
                <a:latin typeface="+mj-ea"/>
                <a:ea typeface="+mj-ea"/>
              </a:rPr>
              <a:t>하정로</a:t>
            </a:r>
            <a:endParaRPr lang="en-US" altLang="ko-KR" sz="1600" b="1" spc="-150" dirty="0">
              <a:latin typeface="+mj-ea"/>
              <a:ea typeface="+mj-ea"/>
            </a:endParaRPr>
          </a:p>
          <a:p>
            <a:pPr marL="92075" indent="-92075">
              <a:lnSpc>
                <a:spcPct val="250000"/>
              </a:lnSpc>
              <a:buClr>
                <a:srgbClr val="EA3C3D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atin typeface="+mj-ea"/>
                <a:ea typeface="+mj-ea"/>
              </a:rPr>
              <a:t> Phone : +82 10-7517-3728</a:t>
            </a:r>
          </a:p>
          <a:p>
            <a:pPr marL="92075" indent="-92075">
              <a:lnSpc>
                <a:spcPct val="250000"/>
              </a:lnSpc>
              <a:buClr>
                <a:srgbClr val="EA3C3D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atin typeface="+mj-ea"/>
                <a:ea typeface="+mj-ea"/>
              </a:rPr>
              <a:t> Mail</a:t>
            </a:r>
            <a:r>
              <a:rPr lang="ko-KR" altLang="en-US" b="1" spc="-150" dirty="0">
                <a:latin typeface="+mj-ea"/>
                <a:ea typeface="+mj-ea"/>
              </a:rPr>
              <a:t> </a:t>
            </a:r>
            <a:r>
              <a:rPr lang="en-US" altLang="ko-KR" b="1" spc="-150" dirty="0">
                <a:latin typeface="+mj-ea"/>
                <a:ea typeface="+mj-ea"/>
              </a:rPr>
              <a:t>: dudfo3728@gmail.com</a:t>
            </a:r>
          </a:p>
          <a:p>
            <a:pPr marL="92075" indent="-92075">
              <a:lnSpc>
                <a:spcPct val="250000"/>
              </a:lnSpc>
              <a:buClr>
                <a:srgbClr val="EA3C3D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atin typeface="+mj-ea"/>
                <a:ea typeface="+mj-ea"/>
              </a:rPr>
              <a:t> </a:t>
            </a:r>
            <a:r>
              <a:rPr lang="en-US" altLang="ko-KR" b="1" spc="-150" dirty="0" err="1">
                <a:latin typeface="+mj-ea"/>
                <a:ea typeface="+mj-ea"/>
              </a:rPr>
              <a:t>Github</a:t>
            </a:r>
            <a:r>
              <a:rPr lang="en-US" altLang="ko-KR" b="1" spc="-150" dirty="0">
                <a:latin typeface="+mj-ea"/>
                <a:ea typeface="+mj-ea"/>
              </a:rPr>
              <a:t> : github.com/</a:t>
            </a:r>
            <a:r>
              <a:rPr lang="en-US" altLang="ko-KR" b="1" spc="-150" dirty="0" err="1">
                <a:latin typeface="+mj-ea"/>
                <a:ea typeface="+mj-ea"/>
              </a:rPr>
              <a:t>dudfoKim</a:t>
            </a:r>
            <a:endParaRPr lang="en-US" altLang="ko-KR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409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7877" y="2187029"/>
            <a:ext cx="3188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THANK YOU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009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621</Words>
  <Application>Microsoft Office PowerPoint</Application>
  <PresentationFormat>화면 슬라이드 쇼(16:9)</PresentationFormat>
  <Paragraphs>135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김 영래</cp:lastModifiedBy>
  <cp:revision>281</cp:revision>
  <dcterms:created xsi:type="dcterms:W3CDTF">2015-04-29T04:31:15Z</dcterms:created>
  <dcterms:modified xsi:type="dcterms:W3CDTF">2021-12-01T14:42:17Z</dcterms:modified>
</cp:coreProperties>
</file>