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3" r:id="rId5"/>
    <p:sldId id="272" r:id="rId6"/>
    <p:sldId id="260" r:id="rId7"/>
    <p:sldId id="269" r:id="rId8"/>
    <p:sldId id="274" r:id="rId9"/>
    <p:sldId id="262" r:id="rId10"/>
    <p:sldId id="263" r:id="rId11"/>
    <p:sldId id="275" r:id="rId12"/>
    <p:sldId id="266" r:id="rId13"/>
    <p:sldId id="271" r:id="rId14"/>
    <p:sldId id="264" r:id="rId15"/>
    <p:sldId id="265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191"/>
    <a:srgbClr val="EA3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22" autoAdjust="0"/>
  </p:normalViewPr>
  <p:slideViewPr>
    <p:cSldViewPr showGuides="1">
      <p:cViewPr varScale="1">
        <p:scale>
          <a:sx n="84" d="100"/>
          <a:sy n="84" d="100"/>
        </p:scale>
        <p:origin x="90" y="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12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33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21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1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8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23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32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3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4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4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07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241B1-18A5-4966-AD47-D54390CA2A22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36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572000" y="0"/>
            <a:ext cx="0" cy="105958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1175815"/>
            <a:ext cx="5040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소쿠리 중간 발표</a:t>
            </a:r>
            <a:endParaRPr lang="ko-KR" altLang="en-US" sz="4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2200" y="3291830"/>
            <a:ext cx="23503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소쿠리의 후예 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KL021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11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김영래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14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이유림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14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홍지영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223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271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3</a:t>
            </a:r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. </a:t>
            </a:r>
            <a:r>
              <a:rPr lang="ko-KR" altLang="en-US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</a:rPr>
              <a:t>비기능적 요구사항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0347" b="79258"/>
          <a:stretch/>
        </p:blipFill>
        <p:spPr>
          <a:xfrm>
            <a:off x="323528" y="1236919"/>
            <a:ext cx="4605973" cy="23270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70888" b="81308"/>
          <a:stretch/>
        </p:blipFill>
        <p:spPr>
          <a:xfrm>
            <a:off x="5076056" y="1230492"/>
            <a:ext cx="3554101" cy="2308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5656" y="385860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>
                <a:latin typeface="+mn-ea"/>
              </a:rPr>
              <a:t>CPU : 3.40GHz </a:t>
            </a:r>
            <a:r>
              <a:rPr lang="ko-KR" altLang="ko-KR" dirty="0" smtClean="0">
                <a:latin typeface="+mn-ea"/>
              </a:rPr>
              <a:t>이상</a:t>
            </a:r>
            <a:r>
              <a:rPr lang="en-US" altLang="ko-KR" dirty="0" smtClean="0">
                <a:latin typeface="+mn-ea"/>
              </a:rPr>
              <a:t> / Memory </a:t>
            </a:r>
            <a:r>
              <a:rPr lang="en-US" altLang="ko-KR" dirty="0">
                <a:latin typeface="+mn-ea"/>
              </a:rPr>
              <a:t>: 4GB </a:t>
            </a:r>
            <a:r>
              <a:rPr lang="ko-KR" altLang="ko-KR" dirty="0" smtClean="0">
                <a:latin typeface="+mn-ea"/>
              </a:rPr>
              <a:t>이상</a:t>
            </a:r>
            <a:r>
              <a:rPr lang="en-US" altLang="ko-KR" dirty="0" smtClean="0">
                <a:latin typeface="+mn-ea"/>
              </a:rPr>
              <a:t> / OS </a:t>
            </a:r>
            <a:r>
              <a:rPr lang="en-US" altLang="ko-KR" dirty="0">
                <a:latin typeface="+mn-ea"/>
              </a:rPr>
              <a:t>: Linux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875763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271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3</a:t>
            </a:r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. </a:t>
            </a:r>
            <a:r>
              <a:rPr lang="ko-KR" altLang="en-US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</a:rPr>
              <a:t>비기능적 요구사항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 18"/>
          <p:cNvSpPr/>
          <p:nvPr/>
        </p:nvSpPr>
        <p:spPr>
          <a:xfrm>
            <a:off x="2264625" y="1109755"/>
            <a:ext cx="3107394" cy="1462684"/>
          </a:xfrm>
          <a:custGeom>
            <a:avLst/>
            <a:gdLst>
              <a:gd name="connsiteX0" fmla="*/ 0 w 3107394"/>
              <a:gd name="connsiteY0" fmla="*/ 146268 h 1462684"/>
              <a:gd name="connsiteX1" fmla="*/ 146268 w 3107394"/>
              <a:gd name="connsiteY1" fmla="*/ 0 h 1462684"/>
              <a:gd name="connsiteX2" fmla="*/ 2961126 w 3107394"/>
              <a:gd name="connsiteY2" fmla="*/ 0 h 1462684"/>
              <a:gd name="connsiteX3" fmla="*/ 3107394 w 3107394"/>
              <a:gd name="connsiteY3" fmla="*/ 146268 h 1462684"/>
              <a:gd name="connsiteX4" fmla="*/ 3107394 w 3107394"/>
              <a:gd name="connsiteY4" fmla="*/ 1316416 h 1462684"/>
              <a:gd name="connsiteX5" fmla="*/ 2961126 w 3107394"/>
              <a:gd name="connsiteY5" fmla="*/ 1462684 h 1462684"/>
              <a:gd name="connsiteX6" fmla="*/ 146268 w 3107394"/>
              <a:gd name="connsiteY6" fmla="*/ 1462684 h 1462684"/>
              <a:gd name="connsiteX7" fmla="*/ 0 w 3107394"/>
              <a:gd name="connsiteY7" fmla="*/ 1316416 h 1462684"/>
              <a:gd name="connsiteX8" fmla="*/ 0 w 3107394"/>
              <a:gd name="connsiteY8" fmla="*/ 146268 h 146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7394" h="1462684">
                <a:moveTo>
                  <a:pt x="0" y="146268"/>
                </a:moveTo>
                <a:cubicBezTo>
                  <a:pt x="0" y="65486"/>
                  <a:pt x="65486" y="0"/>
                  <a:pt x="146268" y="0"/>
                </a:cubicBezTo>
                <a:lnTo>
                  <a:pt x="2961126" y="0"/>
                </a:lnTo>
                <a:cubicBezTo>
                  <a:pt x="3041908" y="0"/>
                  <a:pt x="3107394" y="65486"/>
                  <a:pt x="3107394" y="146268"/>
                </a:cubicBezTo>
                <a:lnTo>
                  <a:pt x="3107394" y="1316416"/>
                </a:lnTo>
                <a:cubicBezTo>
                  <a:pt x="3107394" y="1397198"/>
                  <a:pt x="3041908" y="1462684"/>
                  <a:pt x="2961126" y="1462684"/>
                </a:cubicBezTo>
                <a:lnTo>
                  <a:pt x="146268" y="1462684"/>
                </a:lnTo>
                <a:cubicBezTo>
                  <a:pt x="65486" y="1462684"/>
                  <a:pt x="0" y="1397198"/>
                  <a:pt x="0" y="1316416"/>
                </a:cubicBezTo>
                <a:lnTo>
                  <a:pt x="0" y="1462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07611" tIns="107611" rIns="107611" bIns="107611" numCol="1" spcCol="1270" anchor="ctr" anchorCtr="0">
            <a:noAutofit/>
          </a:bodyPr>
          <a:lstStyle/>
          <a:p>
            <a:pPr lvl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700" kern="1200" dirty="0" smtClean="0"/>
              <a:t>찾으려고 하는 웹 사이트의 주소가 변경되거나 없을 경우 </a:t>
            </a:r>
            <a:endParaRPr lang="ko-KR" altLang="en-US" sz="1700" kern="1200" dirty="0"/>
          </a:p>
        </p:txBody>
      </p:sp>
      <p:sp>
        <p:nvSpPr>
          <p:cNvPr id="20" name="자유형 19"/>
          <p:cNvSpPr/>
          <p:nvPr/>
        </p:nvSpPr>
        <p:spPr>
          <a:xfrm>
            <a:off x="5384870" y="1621371"/>
            <a:ext cx="552112" cy="354106"/>
          </a:xfrm>
          <a:custGeom>
            <a:avLst/>
            <a:gdLst>
              <a:gd name="connsiteX0" fmla="*/ 0 w 339277"/>
              <a:gd name="connsiteY0" fmla="*/ 137413 h 687065"/>
              <a:gd name="connsiteX1" fmla="*/ 169639 w 339277"/>
              <a:gd name="connsiteY1" fmla="*/ 137413 h 687065"/>
              <a:gd name="connsiteX2" fmla="*/ 169639 w 339277"/>
              <a:gd name="connsiteY2" fmla="*/ 0 h 687065"/>
              <a:gd name="connsiteX3" fmla="*/ 339277 w 339277"/>
              <a:gd name="connsiteY3" fmla="*/ 343533 h 687065"/>
              <a:gd name="connsiteX4" fmla="*/ 169639 w 339277"/>
              <a:gd name="connsiteY4" fmla="*/ 687065 h 687065"/>
              <a:gd name="connsiteX5" fmla="*/ 169639 w 339277"/>
              <a:gd name="connsiteY5" fmla="*/ 549652 h 687065"/>
              <a:gd name="connsiteX6" fmla="*/ 0 w 339277"/>
              <a:gd name="connsiteY6" fmla="*/ 549652 h 687065"/>
              <a:gd name="connsiteX7" fmla="*/ 0 w 339277"/>
              <a:gd name="connsiteY7" fmla="*/ 137413 h 687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277" h="687065">
                <a:moveTo>
                  <a:pt x="0" y="137413"/>
                </a:moveTo>
                <a:lnTo>
                  <a:pt x="169639" y="137413"/>
                </a:lnTo>
                <a:lnTo>
                  <a:pt x="169639" y="0"/>
                </a:lnTo>
                <a:lnTo>
                  <a:pt x="339277" y="343533"/>
                </a:lnTo>
                <a:lnTo>
                  <a:pt x="169639" y="687065"/>
                </a:lnTo>
                <a:lnTo>
                  <a:pt x="169639" y="549652"/>
                </a:lnTo>
                <a:lnTo>
                  <a:pt x="0" y="549652"/>
                </a:lnTo>
                <a:lnTo>
                  <a:pt x="0" y="137413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0" tIns="137413" rIns="101783" bIns="137413" numCol="1" spcCol="1270" anchor="ctr" anchorCtr="0">
            <a:noAutofit/>
          </a:bodyPr>
          <a:lstStyle/>
          <a:p>
            <a:pPr lvl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700" kern="1200"/>
          </a:p>
        </p:txBody>
      </p:sp>
      <p:sp>
        <p:nvSpPr>
          <p:cNvPr id="21" name="자유형 20"/>
          <p:cNvSpPr/>
          <p:nvPr/>
        </p:nvSpPr>
        <p:spPr>
          <a:xfrm>
            <a:off x="6012165" y="1109755"/>
            <a:ext cx="2770427" cy="1462684"/>
          </a:xfrm>
          <a:custGeom>
            <a:avLst/>
            <a:gdLst>
              <a:gd name="connsiteX0" fmla="*/ 0 w 2770427"/>
              <a:gd name="connsiteY0" fmla="*/ 146268 h 1462684"/>
              <a:gd name="connsiteX1" fmla="*/ 146268 w 2770427"/>
              <a:gd name="connsiteY1" fmla="*/ 0 h 1462684"/>
              <a:gd name="connsiteX2" fmla="*/ 2624159 w 2770427"/>
              <a:gd name="connsiteY2" fmla="*/ 0 h 1462684"/>
              <a:gd name="connsiteX3" fmla="*/ 2770427 w 2770427"/>
              <a:gd name="connsiteY3" fmla="*/ 146268 h 1462684"/>
              <a:gd name="connsiteX4" fmla="*/ 2770427 w 2770427"/>
              <a:gd name="connsiteY4" fmla="*/ 1316416 h 1462684"/>
              <a:gd name="connsiteX5" fmla="*/ 2624159 w 2770427"/>
              <a:gd name="connsiteY5" fmla="*/ 1462684 h 1462684"/>
              <a:gd name="connsiteX6" fmla="*/ 146268 w 2770427"/>
              <a:gd name="connsiteY6" fmla="*/ 1462684 h 1462684"/>
              <a:gd name="connsiteX7" fmla="*/ 0 w 2770427"/>
              <a:gd name="connsiteY7" fmla="*/ 1316416 h 1462684"/>
              <a:gd name="connsiteX8" fmla="*/ 0 w 2770427"/>
              <a:gd name="connsiteY8" fmla="*/ 146268 h 146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0427" h="1462684">
                <a:moveTo>
                  <a:pt x="0" y="146268"/>
                </a:moveTo>
                <a:cubicBezTo>
                  <a:pt x="0" y="65486"/>
                  <a:pt x="65486" y="0"/>
                  <a:pt x="146268" y="0"/>
                </a:cubicBezTo>
                <a:lnTo>
                  <a:pt x="2624159" y="0"/>
                </a:lnTo>
                <a:cubicBezTo>
                  <a:pt x="2704941" y="0"/>
                  <a:pt x="2770427" y="65486"/>
                  <a:pt x="2770427" y="146268"/>
                </a:cubicBezTo>
                <a:lnTo>
                  <a:pt x="2770427" y="1316416"/>
                </a:lnTo>
                <a:cubicBezTo>
                  <a:pt x="2770427" y="1397198"/>
                  <a:pt x="2704941" y="1462684"/>
                  <a:pt x="2624159" y="1462684"/>
                </a:cubicBezTo>
                <a:lnTo>
                  <a:pt x="146268" y="1462684"/>
                </a:lnTo>
                <a:cubicBezTo>
                  <a:pt x="65486" y="1462684"/>
                  <a:pt x="0" y="1397198"/>
                  <a:pt x="0" y="1316416"/>
                </a:cubicBezTo>
                <a:lnTo>
                  <a:pt x="0" y="1462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07611" tIns="107611" rIns="107611" bIns="107611" numCol="1" spcCol="1270" anchor="ctr" anchorCtr="0">
            <a:noAutofit/>
          </a:bodyPr>
          <a:lstStyle/>
          <a:p>
            <a:pPr lvl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700" kern="1200" dirty="0" smtClean="0"/>
              <a:t>경로의 재설정을 위해</a:t>
            </a:r>
            <a:endParaRPr lang="en-US" altLang="ko-KR" sz="1700" kern="1200" dirty="0" smtClean="0"/>
          </a:p>
          <a:p>
            <a:pPr lvl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700" kern="1200" dirty="0" smtClean="0"/>
              <a:t>관리자에게 알림</a:t>
            </a:r>
            <a:endParaRPr lang="ko-KR" altLang="en-US" sz="1700" kern="1200" dirty="0"/>
          </a:p>
        </p:txBody>
      </p:sp>
      <p:sp>
        <p:nvSpPr>
          <p:cNvPr id="23" name="자유형 22"/>
          <p:cNvSpPr/>
          <p:nvPr/>
        </p:nvSpPr>
        <p:spPr>
          <a:xfrm>
            <a:off x="2195736" y="2950911"/>
            <a:ext cx="3148540" cy="1291470"/>
          </a:xfrm>
          <a:custGeom>
            <a:avLst/>
            <a:gdLst>
              <a:gd name="connsiteX0" fmla="*/ 0 w 3148540"/>
              <a:gd name="connsiteY0" fmla="*/ 129147 h 1291470"/>
              <a:gd name="connsiteX1" fmla="*/ 129147 w 3148540"/>
              <a:gd name="connsiteY1" fmla="*/ 0 h 1291470"/>
              <a:gd name="connsiteX2" fmla="*/ 3019393 w 3148540"/>
              <a:gd name="connsiteY2" fmla="*/ 0 h 1291470"/>
              <a:gd name="connsiteX3" fmla="*/ 3148540 w 3148540"/>
              <a:gd name="connsiteY3" fmla="*/ 129147 h 1291470"/>
              <a:gd name="connsiteX4" fmla="*/ 3148540 w 3148540"/>
              <a:gd name="connsiteY4" fmla="*/ 1162323 h 1291470"/>
              <a:gd name="connsiteX5" fmla="*/ 3019393 w 3148540"/>
              <a:gd name="connsiteY5" fmla="*/ 1291470 h 1291470"/>
              <a:gd name="connsiteX6" fmla="*/ 129147 w 3148540"/>
              <a:gd name="connsiteY6" fmla="*/ 1291470 h 1291470"/>
              <a:gd name="connsiteX7" fmla="*/ 0 w 3148540"/>
              <a:gd name="connsiteY7" fmla="*/ 1162323 h 1291470"/>
              <a:gd name="connsiteX8" fmla="*/ 0 w 3148540"/>
              <a:gd name="connsiteY8" fmla="*/ 129147 h 129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8540" h="1291470">
                <a:moveTo>
                  <a:pt x="0" y="129147"/>
                </a:moveTo>
                <a:cubicBezTo>
                  <a:pt x="0" y="57821"/>
                  <a:pt x="57821" y="0"/>
                  <a:pt x="129147" y="0"/>
                </a:cubicBezTo>
                <a:lnTo>
                  <a:pt x="3019393" y="0"/>
                </a:lnTo>
                <a:cubicBezTo>
                  <a:pt x="3090719" y="0"/>
                  <a:pt x="3148540" y="57821"/>
                  <a:pt x="3148540" y="129147"/>
                </a:cubicBezTo>
                <a:lnTo>
                  <a:pt x="3148540" y="1162323"/>
                </a:lnTo>
                <a:cubicBezTo>
                  <a:pt x="3148540" y="1233649"/>
                  <a:pt x="3090719" y="1291470"/>
                  <a:pt x="3019393" y="1291470"/>
                </a:cubicBezTo>
                <a:lnTo>
                  <a:pt x="129147" y="1291470"/>
                </a:lnTo>
                <a:cubicBezTo>
                  <a:pt x="57821" y="1291470"/>
                  <a:pt x="0" y="1233649"/>
                  <a:pt x="0" y="1162323"/>
                </a:cubicBezTo>
                <a:lnTo>
                  <a:pt x="0" y="129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02596" tIns="102596" rIns="102596" bIns="102596" numCol="1" spcCol="1270" anchor="ctr" anchorCtr="0">
            <a:noAutofit/>
          </a:bodyPr>
          <a:lstStyle/>
          <a:p>
            <a:pPr lvl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700" kern="1200" dirty="0" smtClean="0"/>
              <a:t>전원이 공급되지 않거나 </a:t>
            </a:r>
            <a:endParaRPr lang="en-US" altLang="ko-KR" sz="1700" kern="1200" dirty="0" smtClean="0"/>
          </a:p>
          <a:p>
            <a:pPr lvl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700" kern="1200" dirty="0" smtClean="0"/>
              <a:t>인터넷이 끊기는 등의 </a:t>
            </a:r>
            <a:endParaRPr lang="en-US" altLang="ko-KR" sz="1700" kern="1200" dirty="0" smtClean="0"/>
          </a:p>
          <a:p>
            <a:pPr lvl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700" kern="1200" dirty="0" smtClean="0"/>
              <a:t>동작 불가 현상</a:t>
            </a:r>
            <a:endParaRPr lang="ko-KR" altLang="en-US" sz="1700" kern="1200" dirty="0"/>
          </a:p>
        </p:txBody>
      </p:sp>
      <p:sp>
        <p:nvSpPr>
          <p:cNvPr id="24" name="자유형 23"/>
          <p:cNvSpPr/>
          <p:nvPr/>
        </p:nvSpPr>
        <p:spPr>
          <a:xfrm rot="21584384">
            <a:off x="5363247" y="3342968"/>
            <a:ext cx="576045" cy="379603"/>
          </a:xfrm>
          <a:custGeom>
            <a:avLst/>
            <a:gdLst>
              <a:gd name="connsiteX0" fmla="*/ 0 w 353984"/>
              <a:gd name="connsiteY0" fmla="*/ 147307 h 736537"/>
              <a:gd name="connsiteX1" fmla="*/ 176992 w 353984"/>
              <a:gd name="connsiteY1" fmla="*/ 147307 h 736537"/>
              <a:gd name="connsiteX2" fmla="*/ 176992 w 353984"/>
              <a:gd name="connsiteY2" fmla="*/ 0 h 736537"/>
              <a:gd name="connsiteX3" fmla="*/ 353984 w 353984"/>
              <a:gd name="connsiteY3" fmla="*/ 368269 h 736537"/>
              <a:gd name="connsiteX4" fmla="*/ 176992 w 353984"/>
              <a:gd name="connsiteY4" fmla="*/ 736537 h 736537"/>
              <a:gd name="connsiteX5" fmla="*/ 176992 w 353984"/>
              <a:gd name="connsiteY5" fmla="*/ 589230 h 736537"/>
              <a:gd name="connsiteX6" fmla="*/ 0 w 353984"/>
              <a:gd name="connsiteY6" fmla="*/ 589230 h 736537"/>
              <a:gd name="connsiteX7" fmla="*/ 0 w 353984"/>
              <a:gd name="connsiteY7" fmla="*/ 147307 h 73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984" h="736537">
                <a:moveTo>
                  <a:pt x="0" y="147307"/>
                </a:moveTo>
                <a:lnTo>
                  <a:pt x="176992" y="147307"/>
                </a:lnTo>
                <a:lnTo>
                  <a:pt x="176992" y="0"/>
                </a:lnTo>
                <a:lnTo>
                  <a:pt x="353984" y="368269"/>
                </a:lnTo>
                <a:lnTo>
                  <a:pt x="176992" y="736537"/>
                </a:lnTo>
                <a:lnTo>
                  <a:pt x="176992" y="589230"/>
                </a:lnTo>
                <a:lnTo>
                  <a:pt x="0" y="589230"/>
                </a:lnTo>
                <a:lnTo>
                  <a:pt x="0" y="147307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0" tIns="147306" rIns="106194" bIns="147307" numCol="1" spcCol="1270" anchor="ctr" anchorCtr="0">
            <a:noAutofit/>
          </a:bodyPr>
          <a:lstStyle/>
          <a:p>
            <a:pPr lvl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700" kern="1200"/>
          </a:p>
        </p:txBody>
      </p:sp>
      <p:sp>
        <p:nvSpPr>
          <p:cNvPr id="25" name="자유형 24"/>
          <p:cNvSpPr/>
          <p:nvPr/>
        </p:nvSpPr>
        <p:spPr>
          <a:xfrm>
            <a:off x="6012164" y="2934470"/>
            <a:ext cx="2754316" cy="1291470"/>
          </a:xfrm>
          <a:custGeom>
            <a:avLst/>
            <a:gdLst>
              <a:gd name="connsiteX0" fmla="*/ 0 w 2754316"/>
              <a:gd name="connsiteY0" fmla="*/ 129147 h 1291470"/>
              <a:gd name="connsiteX1" fmla="*/ 129147 w 2754316"/>
              <a:gd name="connsiteY1" fmla="*/ 0 h 1291470"/>
              <a:gd name="connsiteX2" fmla="*/ 2625169 w 2754316"/>
              <a:gd name="connsiteY2" fmla="*/ 0 h 1291470"/>
              <a:gd name="connsiteX3" fmla="*/ 2754316 w 2754316"/>
              <a:gd name="connsiteY3" fmla="*/ 129147 h 1291470"/>
              <a:gd name="connsiteX4" fmla="*/ 2754316 w 2754316"/>
              <a:gd name="connsiteY4" fmla="*/ 1162323 h 1291470"/>
              <a:gd name="connsiteX5" fmla="*/ 2625169 w 2754316"/>
              <a:gd name="connsiteY5" fmla="*/ 1291470 h 1291470"/>
              <a:gd name="connsiteX6" fmla="*/ 129147 w 2754316"/>
              <a:gd name="connsiteY6" fmla="*/ 1291470 h 1291470"/>
              <a:gd name="connsiteX7" fmla="*/ 0 w 2754316"/>
              <a:gd name="connsiteY7" fmla="*/ 1162323 h 1291470"/>
              <a:gd name="connsiteX8" fmla="*/ 0 w 2754316"/>
              <a:gd name="connsiteY8" fmla="*/ 129147 h 129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4316" h="1291470">
                <a:moveTo>
                  <a:pt x="0" y="129147"/>
                </a:moveTo>
                <a:cubicBezTo>
                  <a:pt x="0" y="57821"/>
                  <a:pt x="57821" y="0"/>
                  <a:pt x="129147" y="0"/>
                </a:cubicBezTo>
                <a:lnTo>
                  <a:pt x="2625169" y="0"/>
                </a:lnTo>
                <a:cubicBezTo>
                  <a:pt x="2696495" y="0"/>
                  <a:pt x="2754316" y="57821"/>
                  <a:pt x="2754316" y="129147"/>
                </a:cubicBezTo>
                <a:lnTo>
                  <a:pt x="2754316" y="1162323"/>
                </a:lnTo>
                <a:cubicBezTo>
                  <a:pt x="2754316" y="1233649"/>
                  <a:pt x="2696495" y="1291470"/>
                  <a:pt x="2625169" y="1291470"/>
                </a:cubicBezTo>
                <a:lnTo>
                  <a:pt x="129147" y="1291470"/>
                </a:lnTo>
                <a:cubicBezTo>
                  <a:pt x="57821" y="1291470"/>
                  <a:pt x="0" y="1233649"/>
                  <a:pt x="0" y="1162323"/>
                </a:cubicBezTo>
                <a:lnTo>
                  <a:pt x="0" y="129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02596" tIns="102596" rIns="102596" bIns="102596" numCol="1" spcCol="1270" anchor="ctr" anchorCtr="0">
            <a:noAutofit/>
          </a:bodyPr>
          <a:lstStyle/>
          <a:p>
            <a:pPr lvl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700" kern="1200" dirty="0" smtClean="0"/>
              <a:t>프로그램을 정지시키고 </a:t>
            </a:r>
            <a:endParaRPr lang="en-US" altLang="ko-KR" sz="1700" kern="1200" dirty="0" smtClean="0"/>
          </a:p>
          <a:p>
            <a:pPr lvl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700" kern="1200" dirty="0" smtClean="0"/>
              <a:t>오류 메시지를 띄움</a:t>
            </a:r>
            <a:endParaRPr lang="ko-KR" altLang="en-US" sz="1700" kern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42" y="1406118"/>
            <a:ext cx="2476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2147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572000" y="0"/>
            <a:ext cx="0" cy="105958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69218" y="2187029"/>
            <a:ext cx="2805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4</a:t>
            </a:r>
            <a:r>
              <a:rPr lang="en-US" altLang="ko-KR" sz="44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. </a:t>
            </a:r>
            <a:r>
              <a:rPr lang="ko-KR" altLang="en-US" sz="4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제약사항</a:t>
            </a:r>
            <a:endParaRPr lang="ko-KR" altLang="en-US" sz="4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19225" y="2928015"/>
            <a:ext cx="2105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Constraints Requirements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8898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4</a:t>
            </a:r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. </a:t>
            </a:r>
            <a:r>
              <a:rPr lang="ko-KR" altLang="en-US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</a:rPr>
              <a:t>제약사항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1058991" y="1007882"/>
            <a:ext cx="6105297" cy="1545223"/>
            <a:chOff x="755576" y="1007882"/>
            <a:chExt cx="6105297" cy="154522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1007882"/>
              <a:ext cx="1545223" cy="154522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059832" y="1142446"/>
              <a:ext cx="3801041" cy="1285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dirty="0" smtClean="0"/>
                <a:t>학사 일정에 맞는 프로젝트 진행</a:t>
              </a:r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dirty="0" smtClean="0"/>
                <a:t>컴포넌트 기반 방법론</a:t>
              </a:r>
              <a:r>
                <a:rPr lang="en-US" altLang="ko-KR" dirty="0" smtClean="0"/>
                <a:t>(CBD)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dirty="0" smtClean="0"/>
                <a:t>절차와 과정에 맞게 개발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58123" y="2975843"/>
            <a:ext cx="6078173" cy="1489302"/>
            <a:chOff x="827584" y="2975843"/>
            <a:chExt cx="6078173" cy="148930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2975843"/>
              <a:ext cx="1489302" cy="148930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059832" y="3232596"/>
              <a:ext cx="38459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 smtClean="0"/>
                <a:t>2</a:t>
              </a:r>
              <a:r>
                <a:rPr lang="ko-KR" altLang="en-US" dirty="0" smtClean="0"/>
                <a:t>명으로 인한 균형적인 업무분배</a:t>
              </a:r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dirty="0" smtClean="0"/>
                <a:t>주기적인 미팅 및 피드백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603403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02585" y="1370261"/>
            <a:ext cx="1338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Q&amp;A</a:t>
            </a:r>
            <a:endParaRPr lang="ko-KR" altLang="en-US" sz="4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72000" y="0"/>
            <a:ext cx="0" cy="105958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02" y="2427734"/>
            <a:ext cx="1283370" cy="128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55776" y="2018333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THANK YOU</a:t>
            </a:r>
            <a:endParaRPr lang="ko-KR" altLang="en-US" sz="4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009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572000" y="728742"/>
            <a:ext cx="0" cy="4414758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71800" y="339502"/>
            <a:ext cx="17214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INDEX</a:t>
            </a:r>
            <a:endParaRPr lang="ko-KR" altLang="en-US" sz="4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788024" y="550754"/>
            <a:ext cx="2494085" cy="940876"/>
            <a:chOff x="4788024" y="497910"/>
            <a:chExt cx="2494085" cy="940876"/>
          </a:xfrm>
        </p:grpSpPr>
        <p:sp>
          <p:nvSpPr>
            <p:cNvPr id="10" name="TextBox 9"/>
            <p:cNvSpPr txBox="1"/>
            <p:nvPr/>
          </p:nvSpPr>
          <p:spPr>
            <a:xfrm>
              <a:off x="4788024" y="497910"/>
              <a:ext cx="23150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A3C3D"/>
                  </a:solidFill>
                  <a:latin typeface="+mj-ea"/>
                  <a:ea typeface="+mj-ea"/>
                </a:rPr>
                <a:t>1. </a:t>
              </a:r>
              <a:r>
                <a:rPr lang="ko-KR" altLang="en-US" sz="2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A3C3D"/>
                  </a:solidFill>
                  <a:latin typeface="+mj-ea"/>
                  <a:ea typeface="+mj-ea"/>
                </a:rPr>
                <a:t>프로젝트 소개</a:t>
              </a:r>
              <a:endPara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76056" y="915566"/>
              <a:ext cx="22060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39191"/>
                  </a:solidFill>
                  <a:latin typeface="+mj-ea"/>
                  <a:ea typeface="+mj-ea"/>
                </a:rPr>
                <a:t>프로젝트의 목적 및 범위</a:t>
              </a:r>
              <a:endParaRPr lang="en-US" altLang="ko-KR" sz="14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39191"/>
                </a:solidFill>
                <a:latin typeface="+mj-ea"/>
                <a:ea typeface="+mj-ea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39191"/>
                  </a:solidFill>
                  <a:latin typeface="+mj-ea"/>
                  <a:ea typeface="+mj-ea"/>
                </a:rPr>
                <a:t>프로젝트 사용 용어</a:t>
              </a:r>
              <a:endPara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3919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788024" y="1707654"/>
            <a:ext cx="2603598" cy="1153170"/>
            <a:chOff x="4788024" y="1594183"/>
            <a:chExt cx="2603598" cy="1153170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1594183"/>
              <a:ext cx="26035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A3C3D"/>
                  </a:solidFill>
                  <a:latin typeface="+mj-ea"/>
                  <a:ea typeface="+mj-ea"/>
                </a:rPr>
                <a:t>2. </a:t>
              </a:r>
              <a:r>
                <a:rPr lang="ko-KR" altLang="en-US" sz="2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A3C3D"/>
                  </a:solidFill>
                  <a:latin typeface="+mj-ea"/>
                  <a:ea typeface="+mj-ea"/>
                </a:rPr>
                <a:t>기능적 요구사항</a:t>
              </a:r>
              <a:endPara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2008689"/>
              <a:ext cx="200247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39191"/>
                  </a:solidFill>
                  <a:latin typeface="+mj-ea"/>
                  <a:ea typeface="+mj-ea"/>
                </a:rPr>
                <a:t>기능 요구사항</a:t>
              </a:r>
              <a:endParaRPr lang="en-US" altLang="ko-KR" sz="14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39191"/>
                </a:solidFill>
                <a:latin typeface="+mj-ea"/>
                <a:ea typeface="+mj-ea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39191"/>
                  </a:solidFill>
                  <a:latin typeface="+mj-ea"/>
                </a:rPr>
                <a:t>인터페이스 </a:t>
              </a:r>
              <a:r>
                <a:rPr lang="ko-KR" altLang="en-US" sz="14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39191"/>
                  </a:solidFill>
                  <a:latin typeface="+mj-ea"/>
                </a:rPr>
                <a:t>요구사항</a:t>
              </a:r>
            </a:p>
            <a:p>
              <a:pPr marL="285750" indent="-285750">
                <a:buFontTx/>
                <a:buChar char="-"/>
              </a:pPr>
              <a:endPara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3919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773325" y="4011910"/>
            <a:ext cx="1766322" cy="937726"/>
            <a:chOff x="4788024" y="2640796"/>
            <a:chExt cx="1766322" cy="937726"/>
          </a:xfrm>
        </p:grpSpPr>
        <p:sp>
          <p:nvSpPr>
            <p:cNvPr id="16" name="TextBox 15"/>
            <p:cNvSpPr txBox="1"/>
            <p:nvPr/>
          </p:nvSpPr>
          <p:spPr>
            <a:xfrm>
              <a:off x="4788024" y="2640796"/>
              <a:ext cx="1648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A3C3D"/>
                  </a:solidFill>
                  <a:latin typeface="+mj-ea"/>
                  <a:ea typeface="+mj-ea"/>
                </a:rPr>
                <a:t>4</a:t>
              </a:r>
              <a:r>
                <a:rPr lang="en-US" altLang="ko-KR" sz="2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A3C3D"/>
                  </a:solidFill>
                  <a:latin typeface="+mj-ea"/>
                  <a:ea typeface="+mj-ea"/>
                </a:rPr>
                <a:t>. </a:t>
              </a:r>
              <a:r>
                <a:rPr lang="ko-KR" altLang="en-US" sz="2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A3C3D"/>
                  </a:solidFill>
                  <a:latin typeface="+mj-ea"/>
                  <a:ea typeface="+mj-ea"/>
                </a:rPr>
                <a:t>제약사항</a:t>
              </a:r>
              <a:endPara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76056" y="3055302"/>
              <a:ext cx="14782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39191"/>
                  </a:solidFill>
                  <a:latin typeface="+mj-ea"/>
                  <a:ea typeface="+mj-ea"/>
                </a:rPr>
                <a:t>인적 제약사항</a:t>
              </a:r>
              <a:endParaRPr lang="en-US" altLang="ko-KR" sz="14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39191"/>
                </a:solidFill>
                <a:latin typeface="+mj-ea"/>
                <a:ea typeface="+mj-ea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39191"/>
                  </a:solidFill>
                  <a:latin typeface="+mj-ea"/>
                  <a:ea typeface="+mj-ea"/>
                </a:rPr>
                <a:t>자원 제약사항</a:t>
              </a:r>
              <a:endParaRPr lang="en-US" altLang="ko-KR" sz="14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3919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643758"/>
            <a:ext cx="1300593" cy="130059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4788024" y="2859782"/>
            <a:ext cx="2892138" cy="937726"/>
            <a:chOff x="4788024" y="2640796"/>
            <a:chExt cx="2892138" cy="937726"/>
          </a:xfrm>
        </p:grpSpPr>
        <p:sp>
          <p:nvSpPr>
            <p:cNvPr id="21" name="TextBox 20"/>
            <p:cNvSpPr txBox="1"/>
            <p:nvPr/>
          </p:nvSpPr>
          <p:spPr>
            <a:xfrm>
              <a:off x="4788024" y="2640796"/>
              <a:ext cx="28921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A3C3D"/>
                  </a:solidFill>
                  <a:latin typeface="+mj-ea"/>
                  <a:ea typeface="+mj-ea"/>
                </a:rPr>
                <a:t>3. </a:t>
              </a:r>
              <a:r>
                <a:rPr lang="ko-KR" altLang="en-US" sz="2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A3C3D"/>
                  </a:solidFill>
                  <a:latin typeface="+mj-ea"/>
                  <a:ea typeface="+mj-ea"/>
                </a:rPr>
                <a:t>비기능적 요구사항</a:t>
              </a:r>
              <a:endPara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76056" y="3055302"/>
              <a:ext cx="1497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39191"/>
                  </a:solidFill>
                  <a:latin typeface="+mj-ea"/>
                  <a:ea typeface="+mj-ea"/>
                </a:rPr>
                <a:t>H/W </a:t>
              </a:r>
              <a:r>
                <a:rPr lang="ko-KR" altLang="en-US" sz="1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39191"/>
                  </a:solidFill>
                  <a:latin typeface="+mj-ea"/>
                  <a:ea typeface="+mj-ea"/>
                </a:rPr>
                <a:t>요구사항</a:t>
              </a:r>
              <a:endParaRPr lang="en-US" altLang="ko-KR" sz="14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39191"/>
                </a:solidFill>
                <a:latin typeface="+mj-ea"/>
                <a:ea typeface="+mj-ea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39191"/>
                  </a:solidFill>
                  <a:latin typeface="+mj-ea"/>
                  <a:ea typeface="+mj-ea"/>
                </a:rPr>
                <a:t>예외처리</a:t>
              </a:r>
              <a:endParaRPr lang="en-US" altLang="ko-KR" sz="14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3919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361178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572000" y="0"/>
            <a:ext cx="0" cy="105958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63280" y="2187029"/>
            <a:ext cx="40174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1. </a:t>
            </a:r>
            <a:r>
              <a:rPr lang="ko-KR" altLang="en-US" sz="4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프로젝트 소개</a:t>
            </a:r>
            <a:endParaRPr lang="ko-KR" altLang="en-US" sz="4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4877" y="2928015"/>
            <a:ext cx="199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Introduction of a Project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5834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1. </a:t>
            </a:r>
            <a:r>
              <a:rPr lang="ko-KR" altLang="en-US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프로젝트 소개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32" y="709712"/>
            <a:ext cx="4686335" cy="400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4130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1. </a:t>
            </a:r>
            <a:r>
              <a:rPr lang="ko-KR" altLang="en-US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프로젝트 소개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802106"/>
            <a:ext cx="5460842" cy="3845548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1859228" y="2991470"/>
            <a:ext cx="5449076" cy="216024"/>
            <a:chOff x="1739450" y="3003798"/>
            <a:chExt cx="5449076" cy="216024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5292080" y="3003798"/>
              <a:ext cx="1896446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739450" y="3219822"/>
              <a:ext cx="4128694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657571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572000" y="0"/>
            <a:ext cx="0" cy="105958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00392" y="2187029"/>
            <a:ext cx="45432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2. </a:t>
            </a:r>
            <a:r>
              <a:rPr lang="ko-KR" altLang="en-US" sz="4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기능적 요구사항</a:t>
            </a:r>
            <a:endParaRPr lang="ko-KR" altLang="en-US" sz="4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8876" y="2928015"/>
            <a:ext cx="2046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Functional Requirements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383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2. </a:t>
            </a:r>
            <a:r>
              <a:rPr lang="ko-KR" altLang="en-US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기능적 요구사항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1259632" y="1707654"/>
            <a:ext cx="1404993" cy="2109043"/>
            <a:chOff x="864519" y="2283718"/>
            <a:chExt cx="1044683" cy="177881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519" y="2283718"/>
              <a:ext cx="1044682" cy="104468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14975" y="3751026"/>
              <a:ext cx="994227" cy="311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Monitoring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628650" y="1780072"/>
            <a:ext cx="1337502" cy="2009236"/>
            <a:chOff x="2969685" y="2253253"/>
            <a:chExt cx="1041319" cy="174978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685" y="2253253"/>
              <a:ext cx="908649" cy="101638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050336" y="3681393"/>
              <a:ext cx="960668" cy="321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Execute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790808" y="1714516"/>
            <a:ext cx="1584176" cy="2129314"/>
            <a:chOff x="4902832" y="2194136"/>
            <a:chExt cx="1191111" cy="192622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832" y="2194136"/>
              <a:ext cx="1191111" cy="119111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165347" y="3751025"/>
              <a:ext cx="826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Notify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62452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2. </a:t>
            </a:r>
            <a:r>
              <a:rPr lang="ko-KR" altLang="en-US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기능적 요구사항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6" t="10854" r="10752" b="20398"/>
          <a:stretch/>
        </p:blipFill>
        <p:spPr>
          <a:xfrm>
            <a:off x="1299193" y="1131590"/>
            <a:ext cx="6545614" cy="3188889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5408664" y="1275606"/>
            <a:ext cx="576064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338703" y="1283990"/>
            <a:ext cx="576064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36296" y="1283990"/>
            <a:ext cx="576064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95736" y="2219954"/>
            <a:ext cx="5112568" cy="22240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1193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572000" y="0"/>
            <a:ext cx="0" cy="105958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37501" y="2187029"/>
            <a:ext cx="5069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3</a:t>
            </a:r>
            <a:r>
              <a:rPr lang="en-US" altLang="ko-KR" sz="4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. </a:t>
            </a:r>
            <a:r>
              <a:rPr lang="ko-KR" altLang="en-US" sz="4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비기능적 요구사항</a:t>
            </a:r>
            <a:endParaRPr lang="ko-KR" altLang="en-US" sz="4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5303" y="2928015"/>
            <a:ext cx="2453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Non-Functional Requirements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383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168</Words>
  <Application>Microsoft Office PowerPoint</Application>
  <PresentationFormat>화면 슬라이드 쇼(16:9)</PresentationFormat>
  <Paragraphs>52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YLKim</cp:lastModifiedBy>
  <cp:revision>85</cp:revision>
  <dcterms:created xsi:type="dcterms:W3CDTF">2015-04-29T04:31:15Z</dcterms:created>
  <dcterms:modified xsi:type="dcterms:W3CDTF">2016-04-19T11:59:25Z</dcterms:modified>
</cp:coreProperties>
</file>