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15"/>
  </p:notesMasterIdLst>
  <p:sldIdLst>
    <p:sldId id="258" r:id="rId4"/>
    <p:sldId id="290" r:id="rId5"/>
    <p:sldId id="266" r:id="rId6"/>
    <p:sldId id="291" r:id="rId7"/>
    <p:sldId id="292" r:id="rId8"/>
    <p:sldId id="293" r:id="rId9"/>
    <p:sldId id="294" r:id="rId10"/>
    <p:sldId id="288" r:id="rId11"/>
    <p:sldId id="295" r:id="rId12"/>
    <p:sldId id="287" r:id="rId13"/>
    <p:sldId id="286" r:id="rId14"/>
    <p:sldId id="285" r:id="rId15"/>
    <p:sldId id="284" r:id="rId16"/>
    <p:sldId id="283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bc722fb10638b9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presProps" Target="pres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9:48:41.38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146D-5FB3-4448-8AA9-7D373D22370D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CC21-6A61-4D47-ABDD-50B366C74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8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예제 원한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79A57-EB41-412C-8D0C-334725939F3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79A57-EB41-412C-8D0C-334725939F3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A130E-E3B8-4EBE-931F-81B26B8448A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C6A38-4290-41DD-B95C-4155372FD4A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56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3836A-82A3-4C8B-9D31-CD724F3673ED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EBAF6-36D0-4DD8-B695-D4C1B37E35D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0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28D28-603B-4EFC-80F8-17E5E910703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64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A1F4E-0809-4239-8034-C38E431DAF9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4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DA496-7307-4E8B-88DE-CB97B48BAB6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504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21E90-850C-410B-8B89-8394F580CFD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212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E7E28-9336-4363-8674-B91477D8F24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94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E7E28-9336-4363-8674-B91477D8F24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784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348888-F454-4AD2-BA62-3AF29D9807C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5815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6FEC12-A4C9-4837-AF94-AD867782C04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944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F84A3-4F29-4053-ACFD-1BAF2D3F140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479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11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79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81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986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4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813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35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14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152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34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2D86A-5F52-4165-8473-F1B83627758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 panose="02030504000101010101" pitchFamily="18" charset="-127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13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8709-1CEE-42DD-B39A-DFDCBA7B36B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9B9C72-21D5-4AB9-87FA-CC4C72A0D34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5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3</a:t>
            </a:r>
            <a:r>
              <a:rPr lang="ko-KR" altLang="en-US" sz="4400" b="1" dirty="0">
                <a:solidFill>
                  <a:prstClr val="white"/>
                </a:solidFill>
              </a:rPr>
              <a:t>장 신경망 시작하기</a:t>
            </a:r>
            <a:endParaRPr lang="en-US" altLang="ko-KR" sz="44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딥러닝</a:t>
            </a:r>
            <a:r>
              <a:rPr lang="ko-KR" altLang="en-US" sz="4000" i="1" dirty="0">
                <a:solidFill>
                  <a:prstClr val="white"/>
                </a:solidFill>
              </a:rPr>
              <a:t> 컴퓨터 </a:t>
            </a:r>
            <a:r>
              <a:rPr lang="ko-KR" altLang="en-US" sz="4000" i="1" dirty="0" err="1">
                <a:solidFill>
                  <a:prstClr val="white"/>
                </a:solidFill>
              </a:rPr>
              <a:t>셋팅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4" y="3547619"/>
            <a:ext cx="1010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말 그대로 </a:t>
            </a:r>
            <a:r>
              <a:rPr lang="ko-KR" altLang="en-US" sz="2000" dirty="0" err="1">
                <a:solidFill>
                  <a:schemeClr val="bg1"/>
                </a:solidFill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</a:rPr>
              <a:t> 애플리케이션 개발을 시작하기 전에 먼저 컴퓨터 </a:t>
            </a:r>
            <a:r>
              <a:rPr lang="ko-KR" altLang="en-US" sz="2000" dirty="0" err="1">
                <a:solidFill>
                  <a:schemeClr val="bg1"/>
                </a:solidFill>
              </a:rPr>
              <a:t>셋팅을</a:t>
            </a:r>
            <a:r>
              <a:rPr lang="ko-KR" altLang="en-US" sz="2000" dirty="0">
                <a:solidFill>
                  <a:schemeClr val="bg1"/>
                </a:solidFill>
              </a:rPr>
              <a:t> 하는 것</a:t>
            </a:r>
          </a:p>
        </p:txBody>
      </p:sp>
    </p:spTree>
    <p:extLst>
      <p:ext uri="{BB962C8B-B14F-4D97-AF65-F5344CB8AC3E}">
        <p14:creationId xmlns:p14="http://schemas.microsoft.com/office/powerpoint/2010/main" val="35993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ABADE-AF72-4E22-BB88-FBCB5D8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59" y="1044425"/>
            <a:ext cx="5048250" cy="4895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63FBF5-B39D-47EE-851A-F623D62A6120}"/>
              </a:ext>
            </a:extLst>
          </p:cNvPr>
          <p:cNvSpPr/>
          <p:nvPr/>
        </p:nvSpPr>
        <p:spPr>
          <a:xfrm>
            <a:off x="751566" y="1724890"/>
            <a:ext cx="3308370" cy="296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작은 네트워크가 기본 네트워크보다 더 늦게 과대적합 되게 시작함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BBDCB43E-7524-4B8B-9FCC-FEBA5AF43B32}"/>
              </a:ext>
            </a:extLst>
          </p:cNvPr>
          <p:cNvSpPr/>
          <p:nvPr/>
        </p:nvSpPr>
        <p:spPr>
          <a:xfrm>
            <a:off x="6124108" y="5413248"/>
            <a:ext cx="292608" cy="4003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E44E18-3865-4609-89B8-CA7A82C324A5}"/>
              </a:ext>
            </a:extLst>
          </p:cNvPr>
          <p:cNvSpPr/>
          <p:nvPr/>
        </p:nvSpPr>
        <p:spPr>
          <a:xfrm>
            <a:off x="5852160" y="4791456"/>
            <a:ext cx="243840" cy="3169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7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7EB7F-8083-4181-8813-C4A40CFA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516380"/>
            <a:ext cx="8620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5B6B3F-C6F7-4AA0-87D2-C6EA02D3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76" y="1609344"/>
            <a:ext cx="5305044" cy="38039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D421BF-1D10-4A2F-9E49-FA12F5990EC4}"/>
              </a:ext>
            </a:extLst>
          </p:cNvPr>
          <p:cNvSpPr/>
          <p:nvPr/>
        </p:nvSpPr>
        <p:spPr>
          <a:xfrm>
            <a:off x="751566" y="1724890"/>
            <a:ext cx="3308370" cy="296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큰 네트워크가 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기본 네트워크보다 더 빠르게 과대적합 되게 시작함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1F1D205-4317-4A9D-A1A0-22F4BB251F30}"/>
              </a:ext>
            </a:extLst>
          </p:cNvPr>
          <p:cNvSpPr/>
          <p:nvPr/>
        </p:nvSpPr>
        <p:spPr>
          <a:xfrm>
            <a:off x="6096000" y="4213792"/>
            <a:ext cx="512064" cy="370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2C9F9D37-4DDB-44A0-B9E8-3C4E8BB4BD32}"/>
              </a:ext>
            </a:extLst>
          </p:cNvPr>
          <p:cNvSpPr/>
          <p:nvPr/>
        </p:nvSpPr>
        <p:spPr>
          <a:xfrm>
            <a:off x="6514252" y="5012919"/>
            <a:ext cx="483956" cy="4003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0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D421BF-1D10-4A2F-9E49-FA12F5990EC4}"/>
              </a:ext>
            </a:extLst>
          </p:cNvPr>
          <p:cNvSpPr/>
          <p:nvPr/>
        </p:nvSpPr>
        <p:spPr>
          <a:xfrm>
            <a:off x="751566" y="1724890"/>
            <a:ext cx="3308370" cy="406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가중치 규제 추가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네트워크에 복잡도를 두어 작은 값을 가지도록 강제하는 것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L2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규제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가중치의 제곱에 비례하는 비용이 추가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A0539D-6F3F-4474-A2DA-7436D1F7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86" y="971550"/>
            <a:ext cx="728009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8F9F74-DB88-47B0-9004-94D47E14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76" y="1320650"/>
            <a:ext cx="5974080" cy="4343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3C732A-27B2-4834-94AC-BBA861ADA3FF}"/>
              </a:ext>
            </a:extLst>
          </p:cNvPr>
          <p:cNvSpPr/>
          <p:nvPr/>
        </p:nvSpPr>
        <p:spPr>
          <a:xfrm>
            <a:off x="751566" y="1724890"/>
            <a:ext cx="3308370" cy="29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동일한 파라미터 수를 가지더라도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L2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규제를 사용한 모델은 과대적합을 더 잘 견디고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2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3C732A-27B2-4834-94AC-BBA861ADA3FF}"/>
              </a:ext>
            </a:extLst>
          </p:cNvPr>
          <p:cNvSpPr/>
          <p:nvPr/>
        </p:nvSpPr>
        <p:spPr>
          <a:xfrm>
            <a:off x="751566" y="1724890"/>
            <a:ext cx="3308370" cy="406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드롭 아웃 추가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무작위로 일부 특성을 제외시킨다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드롭아웃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 한 모델이 상대적으로 과대적합을 잘 버틴다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2FA22-45AC-44D4-A152-C730D5BC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8" y="1223962"/>
            <a:ext cx="63531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4345" y="1964815"/>
            <a:ext cx="6462984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4.5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 흐름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1359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5390" y="171175"/>
            <a:ext cx="64629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흐름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090984-3D2F-4EDA-B0C1-ECA40B61BB35}"/>
              </a:ext>
            </a:extLst>
          </p:cNvPr>
          <p:cNvSpPr/>
          <p:nvPr/>
        </p:nvSpPr>
        <p:spPr>
          <a:xfrm>
            <a:off x="1034792" y="1988224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44A8E5-5827-41A3-BCE3-235EEE90C18A}"/>
              </a:ext>
            </a:extLst>
          </p:cNvPr>
          <p:cNvSpPr/>
          <p:nvPr/>
        </p:nvSpPr>
        <p:spPr>
          <a:xfrm>
            <a:off x="768092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051B-FEA8-4BDC-88DE-83CF2BDDF8DF}"/>
              </a:ext>
            </a:extLst>
          </p:cNvPr>
          <p:cNvSpPr txBox="1"/>
          <p:nvPr/>
        </p:nvSpPr>
        <p:spPr>
          <a:xfrm>
            <a:off x="949290" y="2811465"/>
            <a:ext cx="24757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지표 선택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92BDE9-0C14-4C9D-AAB9-AE845E4133B1}"/>
              </a:ext>
            </a:extLst>
          </p:cNvPr>
          <p:cNvCxnSpPr/>
          <p:nvPr/>
        </p:nvCxnSpPr>
        <p:spPr>
          <a:xfrm>
            <a:off x="3606227" y="2937707"/>
            <a:ext cx="564122" cy="655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4FB026B-3002-4B34-A5C7-2C3E3C0F0C6B}"/>
              </a:ext>
            </a:extLst>
          </p:cNvPr>
          <p:cNvSpPr/>
          <p:nvPr/>
        </p:nvSpPr>
        <p:spPr>
          <a:xfrm>
            <a:off x="4453525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67F49A-E90D-4661-8E62-E3C89BB3D85A}"/>
              </a:ext>
            </a:extLst>
          </p:cNvPr>
          <p:cNvSpPr/>
          <p:nvPr/>
        </p:nvSpPr>
        <p:spPr>
          <a:xfrm>
            <a:off x="4710874" y="1988221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30248-E23F-4A2D-99D3-A8ED39ED053E}"/>
              </a:ext>
            </a:extLst>
          </p:cNvPr>
          <p:cNvSpPr txBox="1"/>
          <p:nvPr/>
        </p:nvSpPr>
        <p:spPr>
          <a:xfrm>
            <a:off x="4603124" y="2811465"/>
            <a:ext cx="2339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평가 방법 선택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DD8AA-3D6F-46F6-B819-E6AC97682233}"/>
              </a:ext>
            </a:extLst>
          </p:cNvPr>
          <p:cNvCxnSpPr>
            <a:cxnSpLocks/>
          </p:cNvCxnSpPr>
          <p:nvPr/>
        </p:nvCxnSpPr>
        <p:spPr>
          <a:xfrm flipV="1">
            <a:off x="7218212" y="2159112"/>
            <a:ext cx="566888" cy="266902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7CE39-4131-4F6B-885F-7AF231540357}"/>
              </a:ext>
            </a:extLst>
          </p:cNvPr>
          <p:cNvCxnSpPr>
            <a:cxnSpLocks/>
          </p:cNvCxnSpPr>
          <p:nvPr/>
        </p:nvCxnSpPr>
        <p:spPr>
          <a:xfrm>
            <a:off x="7237450" y="3245856"/>
            <a:ext cx="618146" cy="5899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BD04A8-F464-417C-94BA-409FF48C7C17}"/>
              </a:ext>
            </a:extLst>
          </p:cNvPr>
          <p:cNvCxnSpPr>
            <a:cxnSpLocks/>
          </p:cNvCxnSpPr>
          <p:nvPr/>
        </p:nvCxnSpPr>
        <p:spPr>
          <a:xfrm>
            <a:off x="7033069" y="4035912"/>
            <a:ext cx="400956" cy="39607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FA49083-FB1E-4578-91D4-463EF6F6CD00}"/>
              </a:ext>
            </a:extLst>
          </p:cNvPr>
          <p:cNvSpPr/>
          <p:nvPr/>
        </p:nvSpPr>
        <p:spPr>
          <a:xfrm>
            <a:off x="7892850" y="967528"/>
            <a:ext cx="1898850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 검증 세트 분리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9465C-FCD8-43D9-9B1D-849101E9C8C8}"/>
              </a:ext>
            </a:extLst>
          </p:cNvPr>
          <p:cNvSpPr/>
          <p:nvPr/>
        </p:nvSpPr>
        <p:spPr>
          <a:xfrm>
            <a:off x="7978681" y="2746242"/>
            <a:ext cx="158873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9C2069-415E-4A52-8F19-377EFAF57C9C}"/>
              </a:ext>
            </a:extLst>
          </p:cNvPr>
          <p:cNvSpPr/>
          <p:nvPr/>
        </p:nvSpPr>
        <p:spPr>
          <a:xfrm>
            <a:off x="7223008" y="4398913"/>
            <a:ext cx="1670250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5390" y="171175"/>
            <a:ext cx="64629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흐름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090984-3D2F-4EDA-B0C1-ECA40B61BB35}"/>
              </a:ext>
            </a:extLst>
          </p:cNvPr>
          <p:cNvSpPr/>
          <p:nvPr/>
        </p:nvSpPr>
        <p:spPr>
          <a:xfrm>
            <a:off x="1034792" y="1988224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44A8E5-5827-41A3-BCE3-235EEE90C18A}"/>
              </a:ext>
            </a:extLst>
          </p:cNvPr>
          <p:cNvSpPr/>
          <p:nvPr/>
        </p:nvSpPr>
        <p:spPr>
          <a:xfrm>
            <a:off x="768092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051B-FEA8-4BDC-88DE-83CF2BDDF8DF}"/>
              </a:ext>
            </a:extLst>
          </p:cNvPr>
          <p:cNvSpPr txBox="1"/>
          <p:nvPr/>
        </p:nvSpPr>
        <p:spPr>
          <a:xfrm>
            <a:off x="1130488" y="2827795"/>
            <a:ext cx="24757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준비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92BDE9-0C14-4C9D-AAB9-AE845E4133B1}"/>
              </a:ext>
            </a:extLst>
          </p:cNvPr>
          <p:cNvCxnSpPr/>
          <p:nvPr/>
        </p:nvCxnSpPr>
        <p:spPr>
          <a:xfrm>
            <a:off x="3606227" y="2937707"/>
            <a:ext cx="564122" cy="655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4FB026B-3002-4B34-A5C7-2C3E3C0F0C6B}"/>
              </a:ext>
            </a:extLst>
          </p:cNvPr>
          <p:cNvSpPr/>
          <p:nvPr/>
        </p:nvSpPr>
        <p:spPr>
          <a:xfrm>
            <a:off x="4453525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67F49A-E90D-4661-8E62-E3C89BB3D85A}"/>
              </a:ext>
            </a:extLst>
          </p:cNvPr>
          <p:cNvSpPr/>
          <p:nvPr/>
        </p:nvSpPr>
        <p:spPr>
          <a:xfrm>
            <a:off x="4710874" y="1988221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30248-E23F-4A2D-99D3-A8ED39ED053E}"/>
              </a:ext>
            </a:extLst>
          </p:cNvPr>
          <p:cNvSpPr txBox="1"/>
          <p:nvPr/>
        </p:nvSpPr>
        <p:spPr>
          <a:xfrm>
            <a:off x="4672774" y="2638462"/>
            <a:ext cx="2339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기본보다 나은 모델 훈련하기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DD8AA-3D6F-46F6-B819-E6AC97682233}"/>
              </a:ext>
            </a:extLst>
          </p:cNvPr>
          <p:cNvCxnSpPr>
            <a:cxnSpLocks/>
          </p:cNvCxnSpPr>
          <p:nvPr/>
        </p:nvCxnSpPr>
        <p:spPr>
          <a:xfrm flipV="1">
            <a:off x="7218212" y="2336800"/>
            <a:ext cx="645280" cy="89214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7CE39-4131-4F6B-885F-7AF231540357}"/>
              </a:ext>
            </a:extLst>
          </p:cNvPr>
          <p:cNvCxnSpPr>
            <a:cxnSpLocks/>
          </p:cNvCxnSpPr>
          <p:nvPr/>
        </p:nvCxnSpPr>
        <p:spPr>
          <a:xfrm>
            <a:off x="7266598" y="3715756"/>
            <a:ext cx="618146" cy="233944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FA49083-FB1E-4578-91D4-463EF6F6CD00}"/>
              </a:ext>
            </a:extLst>
          </p:cNvPr>
          <p:cNvSpPr/>
          <p:nvPr/>
        </p:nvSpPr>
        <p:spPr>
          <a:xfrm>
            <a:off x="7986612" y="1308017"/>
            <a:ext cx="1898850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주어진 입력으로 출력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에측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9465C-FCD8-43D9-9B1D-849101E9C8C8}"/>
              </a:ext>
            </a:extLst>
          </p:cNvPr>
          <p:cNvSpPr/>
          <p:nvPr/>
        </p:nvSpPr>
        <p:spPr>
          <a:xfrm>
            <a:off x="8015583" y="3500236"/>
            <a:ext cx="1711325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가용한 데이터에 입출력 충분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2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5390" y="171175"/>
            <a:ext cx="64629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흐름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FB026B-3002-4B34-A5C7-2C3E3C0F0C6B}"/>
              </a:ext>
            </a:extLst>
          </p:cNvPr>
          <p:cNvSpPr/>
          <p:nvPr/>
        </p:nvSpPr>
        <p:spPr>
          <a:xfrm>
            <a:off x="4453525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67F49A-E90D-4661-8E62-E3C89BB3D85A}"/>
              </a:ext>
            </a:extLst>
          </p:cNvPr>
          <p:cNvSpPr/>
          <p:nvPr/>
        </p:nvSpPr>
        <p:spPr>
          <a:xfrm>
            <a:off x="4710874" y="1988221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30248-E23F-4A2D-99D3-A8ED39ED053E}"/>
              </a:ext>
            </a:extLst>
          </p:cNvPr>
          <p:cNvSpPr txBox="1"/>
          <p:nvPr/>
        </p:nvSpPr>
        <p:spPr>
          <a:xfrm>
            <a:off x="4603124" y="2811465"/>
            <a:ext cx="2339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기본보다 나은 모델 훈련하기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DD8AA-3D6F-46F6-B819-E6AC97682233}"/>
              </a:ext>
            </a:extLst>
          </p:cNvPr>
          <p:cNvCxnSpPr>
            <a:cxnSpLocks/>
          </p:cNvCxnSpPr>
          <p:nvPr/>
        </p:nvCxnSpPr>
        <p:spPr>
          <a:xfrm flipV="1">
            <a:off x="7218212" y="2159112"/>
            <a:ext cx="566888" cy="266902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7CE39-4131-4F6B-885F-7AF231540357}"/>
              </a:ext>
            </a:extLst>
          </p:cNvPr>
          <p:cNvCxnSpPr>
            <a:cxnSpLocks/>
          </p:cNvCxnSpPr>
          <p:nvPr/>
        </p:nvCxnSpPr>
        <p:spPr>
          <a:xfrm>
            <a:off x="7237450" y="3245856"/>
            <a:ext cx="618146" cy="5899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BD04A8-F464-417C-94BA-409FF48C7C17}"/>
              </a:ext>
            </a:extLst>
          </p:cNvPr>
          <p:cNvCxnSpPr>
            <a:cxnSpLocks/>
          </p:cNvCxnSpPr>
          <p:nvPr/>
        </p:nvCxnSpPr>
        <p:spPr>
          <a:xfrm>
            <a:off x="7033069" y="4035912"/>
            <a:ext cx="400956" cy="39607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FA49083-FB1E-4578-91D4-463EF6F6CD00}"/>
              </a:ext>
            </a:extLst>
          </p:cNvPr>
          <p:cNvSpPr/>
          <p:nvPr/>
        </p:nvSpPr>
        <p:spPr>
          <a:xfrm>
            <a:off x="7892850" y="967528"/>
            <a:ext cx="1898850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 층의 활성화 함수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9465C-FCD8-43D9-9B1D-849101E9C8C8}"/>
              </a:ext>
            </a:extLst>
          </p:cNvPr>
          <p:cNvSpPr/>
          <p:nvPr/>
        </p:nvSpPr>
        <p:spPr>
          <a:xfrm>
            <a:off x="7978681" y="2746242"/>
            <a:ext cx="158873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함수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9C2069-415E-4A52-8F19-377EFAF57C9C}"/>
              </a:ext>
            </a:extLst>
          </p:cNvPr>
          <p:cNvSpPr/>
          <p:nvPr/>
        </p:nvSpPr>
        <p:spPr>
          <a:xfrm>
            <a:off x="7223008" y="4398913"/>
            <a:ext cx="1670250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최적화 설정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2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주피터 노트북 </a:t>
            </a:r>
            <a:r>
              <a:rPr lang="en-US" altLang="ko-KR" sz="4000" i="1" dirty="0">
                <a:solidFill>
                  <a:prstClr val="white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7929" y="1012875"/>
            <a:ext cx="635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prstClr val="white"/>
                </a:solidFill>
              </a:rPr>
              <a:t>딥러닝</a:t>
            </a:r>
            <a:r>
              <a:rPr lang="ko-KR" altLang="en-US" sz="3200" i="1" dirty="0">
                <a:solidFill>
                  <a:prstClr val="white"/>
                </a:solidFill>
              </a:rPr>
              <a:t> 실험을 위한 최적의 방법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5" y="3896750"/>
            <a:ext cx="10311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웹 브라우저에서 작성 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텍스트 포맷을 지원하며 </a:t>
            </a:r>
            <a:r>
              <a:rPr lang="ko-KR" altLang="en-US" sz="2000" dirty="0" err="1">
                <a:solidFill>
                  <a:schemeClr val="bg1"/>
                </a:solidFill>
              </a:rPr>
              <a:t>파이썬</a:t>
            </a:r>
            <a:r>
              <a:rPr lang="ko-KR" altLang="en-US" sz="2000" dirty="0">
                <a:solidFill>
                  <a:schemeClr val="bg1"/>
                </a:solidFill>
              </a:rPr>
              <a:t> 코드를 실행할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킨 코드를 작게 쪼개 독립적으로 실행 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    ▶ 중간에 오류가 발생해도 이전 코드를 모두 재실행하지 않아도 됨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5390" y="171175"/>
            <a:ext cx="64629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흐름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FB026B-3002-4B34-A5C7-2C3E3C0F0C6B}"/>
              </a:ext>
            </a:extLst>
          </p:cNvPr>
          <p:cNvSpPr/>
          <p:nvPr/>
        </p:nvSpPr>
        <p:spPr>
          <a:xfrm>
            <a:off x="4453525" y="1721523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67F49A-E90D-4661-8E62-E3C89BB3D85A}"/>
              </a:ext>
            </a:extLst>
          </p:cNvPr>
          <p:cNvSpPr/>
          <p:nvPr/>
        </p:nvSpPr>
        <p:spPr>
          <a:xfrm>
            <a:off x="4710874" y="1988221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30248-E23F-4A2D-99D3-A8ED39ED053E}"/>
              </a:ext>
            </a:extLst>
          </p:cNvPr>
          <p:cNvSpPr txBox="1"/>
          <p:nvPr/>
        </p:nvSpPr>
        <p:spPr>
          <a:xfrm>
            <a:off x="4710874" y="2798298"/>
            <a:ext cx="2339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몸집 키우기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DD8AA-3D6F-46F6-B819-E6AC97682233}"/>
              </a:ext>
            </a:extLst>
          </p:cNvPr>
          <p:cNvCxnSpPr>
            <a:cxnSpLocks/>
          </p:cNvCxnSpPr>
          <p:nvPr/>
        </p:nvCxnSpPr>
        <p:spPr>
          <a:xfrm flipV="1">
            <a:off x="7218212" y="2159112"/>
            <a:ext cx="566888" cy="266902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7CE39-4131-4F6B-885F-7AF231540357}"/>
              </a:ext>
            </a:extLst>
          </p:cNvPr>
          <p:cNvCxnSpPr>
            <a:cxnSpLocks/>
          </p:cNvCxnSpPr>
          <p:nvPr/>
        </p:nvCxnSpPr>
        <p:spPr>
          <a:xfrm>
            <a:off x="7237450" y="3245856"/>
            <a:ext cx="618146" cy="5899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BD04A8-F464-417C-94BA-409FF48C7C17}"/>
              </a:ext>
            </a:extLst>
          </p:cNvPr>
          <p:cNvCxnSpPr>
            <a:cxnSpLocks/>
          </p:cNvCxnSpPr>
          <p:nvPr/>
        </p:nvCxnSpPr>
        <p:spPr>
          <a:xfrm>
            <a:off x="7033069" y="4035912"/>
            <a:ext cx="400956" cy="39607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FA49083-FB1E-4578-91D4-463EF6F6CD00}"/>
              </a:ext>
            </a:extLst>
          </p:cNvPr>
          <p:cNvSpPr/>
          <p:nvPr/>
        </p:nvSpPr>
        <p:spPr>
          <a:xfrm>
            <a:off x="7892850" y="967528"/>
            <a:ext cx="1898850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추가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9465C-FCD8-43D9-9B1D-849101E9C8C8}"/>
              </a:ext>
            </a:extLst>
          </p:cNvPr>
          <p:cNvSpPr/>
          <p:nvPr/>
        </p:nvSpPr>
        <p:spPr>
          <a:xfrm>
            <a:off x="7978681" y="2746242"/>
            <a:ext cx="158873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층의 크기 키우기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9C2069-415E-4A52-8F19-377EFAF57C9C}"/>
              </a:ext>
            </a:extLst>
          </p:cNvPr>
          <p:cNvSpPr/>
          <p:nvPr/>
        </p:nvSpPr>
        <p:spPr>
          <a:xfrm>
            <a:off x="7223008" y="4398912"/>
            <a:ext cx="2047992" cy="1721807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훈련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5390" y="171175"/>
            <a:ext cx="646298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보편적인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흐름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FB026B-3002-4B34-A5C7-2C3E3C0F0C6B}"/>
              </a:ext>
            </a:extLst>
          </p:cNvPr>
          <p:cNvSpPr/>
          <p:nvPr/>
        </p:nvSpPr>
        <p:spPr>
          <a:xfrm>
            <a:off x="919228" y="1550970"/>
            <a:ext cx="3859038" cy="375605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67F49A-E90D-4661-8E62-E3C89BB3D85A}"/>
              </a:ext>
            </a:extLst>
          </p:cNvPr>
          <p:cNvSpPr/>
          <p:nvPr/>
        </p:nvSpPr>
        <p:spPr>
          <a:xfrm>
            <a:off x="1139301" y="1775798"/>
            <a:ext cx="3391501" cy="32788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30248-E23F-4A2D-99D3-A8ED39ED053E}"/>
              </a:ext>
            </a:extLst>
          </p:cNvPr>
          <p:cNvSpPr txBox="1"/>
          <p:nvPr/>
        </p:nvSpPr>
        <p:spPr>
          <a:xfrm>
            <a:off x="1518117" y="3069349"/>
            <a:ext cx="3074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규제와 </a:t>
            </a:r>
            <a:r>
              <a:rPr kumimoji="0" lang="ko-KR" alt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하리퍼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 튜닝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DD8AA-3D6F-46F6-B819-E6AC97682233}"/>
              </a:ext>
            </a:extLst>
          </p:cNvPr>
          <p:cNvCxnSpPr>
            <a:cxnSpLocks/>
          </p:cNvCxnSpPr>
          <p:nvPr/>
        </p:nvCxnSpPr>
        <p:spPr>
          <a:xfrm flipV="1">
            <a:off x="5303461" y="2326312"/>
            <a:ext cx="1540568" cy="634154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87CE39-4131-4F6B-885F-7AF231540357}"/>
              </a:ext>
            </a:extLst>
          </p:cNvPr>
          <p:cNvCxnSpPr>
            <a:cxnSpLocks/>
          </p:cNvCxnSpPr>
          <p:nvPr/>
        </p:nvCxnSpPr>
        <p:spPr>
          <a:xfrm flipV="1">
            <a:off x="5478766" y="3428999"/>
            <a:ext cx="617234" cy="33854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BD04A8-F464-417C-94BA-409FF48C7C17}"/>
              </a:ext>
            </a:extLst>
          </p:cNvPr>
          <p:cNvCxnSpPr>
            <a:cxnSpLocks/>
          </p:cNvCxnSpPr>
          <p:nvPr/>
        </p:nvCxnSpPr>
        <p:spPr>
          <a:xfrm>
            <a:off x="5386427" y="4336717"/>
            <a:ext cx="400956" cy="39607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FA49083-FB1E-4578-91D4-463EF6F6CD00}"/>
              </a:ext>
            </a:extLst>
          </p:cNvPr>
          <p:cNvSpPr/>
          <p:nvPr/>
        </p:nvSpPr>
        <p:spPr>
          <a:xfrm>
            <a:off x="5255291" y="690069"/>
            <a:ext cx="1588738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드롭아웃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추가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99465C-FCD8-43D9-9B1D-849101E9C8C8}"/>
              </a:ext>
            </a:extLst>
          </p:cNvPr>
          <p:cNvSpPr/>
          <p:nvPr/>
        </p:nvSpPr>
        <p:spPr>
          <a:xfrm>
            <a:off x="6421893" y="2746242"/>
            <a:ext cx="158873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하리퍼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파리미터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바꾸어 시도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9C2069-415E-4A52-8F19-377EFAF57C9C}"/>
              </a:ext>
            </a:extLst>
          </p:cNvPr>
          <p:cNvSpPr/>
          <p:nvPr/>
        </p:nvSpPr>
        <p:spPr>
          <a:xfrm>
            <a:off x="5586905" y="4596709"/>
            <a:ext cx="1898850" cy="1721807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선택적 특성 공학 시도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1C0C67-525F-48E7-9116-0F371DDDF95D}"/>
              </a:ext>
            </a:extLst>
          </p:cNvPr>
          <p:cNvSpPr/>
          <p:nvPr/>
        </p:nvSpPr>
        <p:spPr>
          <a:xfrm>
            <a:off x="7018112" y="866750"/>
            <a:ext cx="1588738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추가 제거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D8B62E2-4C7B-4E9E-B3C3-1DCD924D391E}"/>
              </a:ext>
            </a:extLst>
          </p:cNvPr>
          <p:cNvCxnSpPr>
            <a:cxnSpLocks/>
          </p:cNvCxnSpPr>
          <p:nvPr/>
        </p:nvCxnSpPr>
        <p:spPr>
          <a:xfrm flipV="1">
            <a:off x="4800923" y="2044769"/>
            <a:ext cx="566888" cy="266902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242A25-FDEE-42E2-ADC4-520DA302F8E4}"/>
              </a:ext>
            </a:extLst>
          </p:cNvPr>
          <p:cNvCxnSpPr>
            <a:cxnSpLocks/>
          </p:cNvCxnSpPr>
          <p:nvPr/>
        </p:nvCxnSpPr>
        <p:spPr>
          <a:xfrm>
            <a:off x="5126414" y="4049353"/>
            <a:ext cx="2471640" cy="547356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4DB2EBD-D818-41E5-87EE-C737005EB3D4}"/>
              </a:ext>
            </a:extLst>
          </p:cNvPr>
          <p:cNvSpPr/>
          <p:nvPr/>
        </p:nvSpPr>
        <p:spPr>
          <a:xfrm>
            <a:off x="7858067" y="3934586"/>
            <a:ext cx="1588738" cy="1636243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L2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5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438684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케라스</a:t>
            </a:r>
            <a:r>
              <a:rPr lang="ko-KR" altLang="en-US" sz="4000" i="1" dirty="0">
                <a:solidFill>
                  <a:prstClr val="white"/>
                </a:solidFill>
              </a:rPr>
              <a:t> 시작하기 </a:t>
            </a:r>
            <a:r>
              <a:rPr lang="en-US" altLang="ko-KR" sz="4000" i="1" dirty="0">
                <a:solidFill>
                  <a:prstClr val="white"/>
                </a:solidFill>
              </a:rPr>
              <a:t>: 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0671" y="3165227"/>
            <a:ext cx="10030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공식 </a:t>
            </a:r>
            <a:r>
              <a:rPr lang="en-US" altLang="ko-KR" sz="2000" dirty="0">
                <a:solidFill>
                  <a:schemeClr val="bg1"/>
                </a:solidFill>
              </a:rPr>
              <a:t>EC2 </a:t>
            </a:r>
            <a:r>
              <a:rPr lang="ko-KR" altLang="en-US" sz="2000" dirty="0" err="1">
                <a:solidFill>
                  <a:schemeClr val="bg1"/>
                </a:solidFill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AMI</a:t>
            </a:r>
            <a:r>
              <a:rPr lang="ko-KR" altLang="en-US" sz="2000" dirty="0">
                <a:solidFill>
                  <a:schemeClr val="bg1"/>
                </a:solidFill>
              </a:rPr>
              <a:t>를 사용해서 </a:t>
            </a:r>
            <a:r>
              <a:rPr lang="en-US" altLang="ko-KR" sz="2000" dirty="0">
                <a:solidFill>
                  <a:schemeClr val="bg1"/>
                </a:solidFill>
              </a:rPr>
              <a:t>EC2</a:t>
            </a:r>
            <a:r>
              <a:rPr lang="ko-KR" altLang="en-US" sz="2000" dirty="0">
                <a:solidFill>
                  <a:schemeClr val="bg1"/>
                </a:solidFill>
              </a:rPr>
              <a:t>에서 주피터 노트북으로 </a:t>
            </a:r>
            <a:r>
              <a:rPr lang="ko-KR" altLang="en-US" sz="2000" dirty="0" err="1">
                <a:solidFill>
                  <a:schemeClr val="bg1"/>
                </a:solidFill>
              </a:rPr>
              <a:t>케라스</a:t>
            </a:r>
            <a:r>
              <a:rPr lang="ko-KR" altLang="en-US" sz="2000" dirty="0">
                <a:solidFill>
                  <a:schemeClr val="bg1"/>
                </a:solidFill>
              </a:rPr>
              <a:t> 예제를 실행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고사양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NVIDEA GPU</a:t>
            </a:r>
            <a:r>
              <a:rPr lang="ko-KR" altLang="en-US" sz="2000" dirty="0">
                <a:solidFill>
                  <a:schemeClr val="bg1"/>
                </a:solidFill>
              </a:rPr>
              <a:t>가 있다면 로컬 컴퓨터에서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0032" y="641228"/>
            <a:ext cx="3247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두 가지 방법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286561"/>
            <a:ext cx="4232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 err="1">
                <a:solidFill>
                  <a:prstClr val="white"/>
                </a:solidFill>
              </a:rPr>
              <a:t>클라우드에서</a:t>
            </a:r>
            <a:r>
              <a:rPr lang="ko-KR" altLang="en-US" sz="3200" i="1" dirty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>
                <a:solidFill>
                  <a:prstClr val="white"/>
                </a:solidFill>
              </a:rPr>
              <a:t>딥러닝</a:t>
            </a:r>
            <a:r>
              <a:rPr lang="ko-KR" altLang="en-US" sz="3200" i="1" dirty="0">
                <a:solidFill>
                  <a:prstClr val="white"/>
                </a:solidFill>
              </a:rPr>
              <a:t> 작업을 수행했을 때 장단점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914399" y="4656409"/>
            <a:ext cx="1519311" cy="9003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단점</a:t>
            </a:r>
          </a:p>
        </p:txBody>
      </p:sp>
      <p:sp>
        <p:nvSpPr>
          <p:cNvPr id="5" name="타원 4"/>
          <p:cNvSpPr/>
          <p:nvPr/>
        </p:nvSpPr>
        <p:spPr>
          <a:xfrm>
            <a:off x="914399" y="3055904"/>
            <a:ext cx="1519311" cy="9003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/>
              <a:t>장점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432517" y="2916834"/>
            <a:ext cx="6808763" cy="11784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클라우드나</a:t>
            </a:r>
            <a:r>
              <a:rPr lang="ko-KR" altLang="en-US" sz="2000" dirty="0">
                <a:solidFill>
                  <a:schemeClr val="bg1"/>
                </a:solidFill>
              </a:rPr>
              <a:t> 주피터 노트북으로 실행하면 저렴함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GPU</a:t>
            </a:r>
            <a:r>
              <a:rPr lang="ko-KR" altLang="en-US" sz="2000" dirty="0">
                <a:solidFill>
                  <a:schemeClr val="bg1"/>
                </a:solidFill>
              </a:rPr>
              <a:t>를 사지 않아도 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16" y="4517339"/>
            <a:ext cx="6808763" cy="11784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장기적으로는 적합하지 않음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670331" y="3302087"/>
            <a:ext cx="579305" cy="4079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670331" y="4902592"/>
            <a:ext cx="579305" cy="4079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369" y="342832"/>
            <a:ext cx="458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어떤 </a:t>
            </a:r>
            <a:r>
              <a:rPr lang="en-US" altLang="ko-KR" sz="4000" i="1" dirty="0">
                <a:solidFill>
                  <a:prstClr val="white"/>
                </a:solidFill>
              </a:rPr>
              <a:t>GPU </a:t>
            </a:r>
            <a:r>
              <a:rPr lang="ko-KR" altLang="en-US" sz="4000" i="1" dirty="0">
                <a:solidFill>
                  <a:prstClr val="white"/>
                </a:solidFill>
              </a:rPr>
              <a:t>카드가 </a:t>
            </a:r>
            <a:r>
              <a:rPr lang="ko-KR" altLang="en-US" sz="4000" i="1" dirty="0" err="1">
                <a:solidFill>
                  <a:prstClr val="white"/>
                </a:solidFill>
              </a:rPr>
              <a:t>딥러닝에</a:t>
            </a:r>
            <a:r>
              <a:rPr lang="ko-KR" altLang="en-US" sz="4000" i="1" dirty="0">
                <a:solidFill>
                  <a:prstClr val="white"/>
                </a:solidFill>
              </a:rPr>
              <a:t> 최적일까</a:t>
            </a:r>
            <a:r>
              <a:rPr lang="en-US" altLang="ko-KR" sz="4000" i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788658" y="2988113"/>
            <a:ext cx="6963507" cy="2771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NVIDIA GPU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659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5888" y="2367810"/>
            <a:ext cx="605550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영화 리뷰 분류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분류 예제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8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3.4.1 IMDB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데이터셋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41" y="1609762"/>
            <a:ext cx="1010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인터넷 영화 데이터베이스로부터 가져온 양극단의 리뷰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데이터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부정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50%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긍정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3.4.1 IMDB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데이터셋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738" y="3418031"/>
            <a:ext cx="10100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데이터에서 머신 러닝 모델을 훈련하고 테스트해서는 안 되기 때문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모델이 훈련 데이터에서 잘 작동한다는 것이 처음 만난 데이터에서도 잘 작동한다는 것이 보장되지 않음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샘플과 타깃 사이의 매핑을 모두 외울 수도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1E865-5D0F-4E0F-A724-5FE80CBE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69" y="1299553"/>
            <a:ext cx="351521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3.4.1 IMDB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데이터셋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209" y="2775832"/>
            <a:ext cx="1010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num_words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=10000 -&gt;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자주 나타나는 단어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개만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22E9D-31C8-4F32-A594-1B938B60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67" y="1671407"/>
            <a:ext cx="6230219" cy="86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3A29D-4AED-43D3-B850-A2E691B5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67" y="3413471"/>
            <a:ext cx="4220164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6083F-716B-46D2-A7CF-9A1358F4E750}"/>
              </a:ext>
            </a:extLst>
          </p:cNvPr>
          <p:cNvSpPr txBox="1"/>
          <p:nvPr/>
        </p:nvSpPr>
        <p:spPr>
          <a:xfrm>
            <a:off x="928209" y="4467486"/>
            <a:ext cx="1010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 인덱스는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9999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넘지 않음</a:t>
            </a:r>
          </a:p>
        </p:txBody>
      </p:sp>
    </p:spTree>
    <p:extLst>
      <p:ext uri="{BB962C8B-B14F-4D97-AF65-F5344CB8AC3E}">
        <p14:creationId xmlns:p14="http://schemas.microsoft.com/office/powerpoint/2010/main" val="381824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3.4.1 IMDB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데이터셋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41" y="3363061"/>
            <a:ext cx="10100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리뷰는 단어 인덱스의 리스트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 시퀀스가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인코딩된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것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label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부정은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긍정은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54303-4765-4001-9848-2AA6A598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75" y="1174335"/>
            <a:ext cx="3696216" cy="197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CF2684-BE80-4DF7-B49E-F3B2BDAB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303" y="2355621"/>
            <a:ext cx="427732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3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</a:rPr>
              <a:t>신경망의 구조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231" y="3100522"/>
            <a:ext cx="10269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네트워크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또는 모델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를 구성하는 </a:t>
            </a:r>
            <a:r>
              <a:rPr lang="ko-KR" altLang="en-US" sz="2000" b="1" dirty="0">
                <a:solidFill>
                  <a:schemeClr val="bg1"/>
                </a:solidFill>
              </a:rPr>
              <a:t>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입력 데이터와 </a:t>
            </a:r>
            <a:r>
              <a:rPr lang="ko-KR" altLang="en-US" sz="2000" dirty="0">
                <a:solidFill>
                  <a:schemeClr val="bg1"/>
                </a:solidFill>
              </a:rPr>
              <a:t>그에 상응하는 </a:t>
            </a:r>
            <a:r>
              <a:rPr lang="ko-KR" altLang="en-US" sz="2000" b="1" dirty="0">
                <a:solidFill>
                  <a:schemeClr val="bg1"/>
                </a:solidFill>
              </a:rPr>
              <a:t>타깃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학습에 사용할 피드백 신호를 정의하는 </a:t>
            </a:r>
            <a:r>
              <a:rPr lang="ko-KR" altLang="en-US" sz="2000" b="1" dirty="0">
                <a:solidFill>
                  <a:schemeClr val="bg1"/>
                </a:solidFill>
              </a:rPr>
              <a:t>손실 함수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학습 진행 방식을 결정하는 </a:t>
            </a:r>
            <a:r>
              <a:rPr lang="ko-KR" altLang="en-US" sz="2000" b="1" dirty="0" err="1">
                <a:solidFill>
                  <a:schemeClr val="bg1"/>
                </a:solidFill>
              </a:rPr>
              <a:t>옵티마이저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225" y="1119904"/>
            <a:ext cx="102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입력 </a:t>
            </a:r>
            <a:r>
              <a:rPr lang="en-US" altLang="ko-KR" sz="2000" b="1" dirty="0">
                <a:solidFill>
                  <a:schemeClr val="bg1"/>
                </a:solidFill>
              </a:rPr>
              <a:t>X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628189" y="3014585"/>
            <a:ext cx="1699847" cy="6666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층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데이터 변환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28188" y="1951980"/>
            <a:ext cx="1699847" cy="6666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층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데이터 변환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28188" y="4021017"/>
            <a:ext cx="849922" cy="6330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예측</a:t>
            </a:r>
            <a:endParaRPr lang="en-US" altLang="ko-KR" b="1" dirty="0"/>
          </a:p>
          <a:p>
            <a:pPr algn="ctr"/>
            <a:r>
              <a:rPr lang="en-US" altLang="ko-KR" b="1" dirty="0"/>
              <a:t>Y’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322169" y="4020527"/>
            <a:ext cx="849922" cy="6330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타깃</a:t>
            </a:r>
            <a:endParaRPr lang="en-US" altLang="ko-KR" b="1" dirty="0"/>
          </a:p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9053149" y="4829704"/>
            <a:ext cx="1717427" cy="562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손실 함수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187964" y="5700475"/>
            <a:ext cx="1447796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손실</a:t>
            </a:r>
            <a:r>
              <a:rPr lang="ko-KR" altLang="en-US" dirty="0"/>
              <a:t> 점수</a:t>
            </a:r>
          </a:p>
        </p:txBody>
      </p:sp>
      <p:sp>
        <p:nvSpPr>
          <p:cNvPr id="11" name="타원 10"/>
          <p:cNvSpPr/>
          <p:nvPr/>
        </p:nvSpPr>
        <p:spPr>
          <a:xfrm>
            <a:off x="6518025" y="4829704"/>
            <a:ext cx="2004646" cy="562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옵티마이저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7233138" y="2074984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가중치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33138" y="3125191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가중치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478110" y="1520014"/>
            <a:ext cx="0" cy="3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" idx="1"/>
          </p:cNvCxnSpPr>
          <p:nvPr/>
        </p:nvCxnSpPr>
        <p:spPr>
          <a:xfrm>
            <a:off x="8124092" y="3347929"/>
            <a:ext cx="504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070737" y="3681275"/>
            <a:ext cx="0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12830" y="4669449"/>
            <a:ext cx="375134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747130" y="4669449"/>
            <a:ext cx="97152" cy="29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908939" y="5392412"/>
            <a:ext cx="0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5"/>
          </p:cNvCxnSpPr>
          <p:nvPr/>
        </p:nvCxnSpPr>
        <p:spPr>
          <a:xfrm flipH="1" flipV="1">
            <a:off x="8229097" y="5310005"/>
            <a:ext cx="958867" cy="6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5" idx="2"/>
          </p:cNvCxnSpPr>
          <p:nvPr/>
        </p:nvCxnSpPr>
        <p:spPr>
          <a:xfrm flipV="1">
            <a:off x="7518651" y="3570668"/>
            <a:ext cx="159964" cy="125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8124091" y="2304574"/>
            <a:ext cx="504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483974" y="2618670"/>
            <a:ext cx="0" cy="3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  <p:bldP spid="6" grpId="0" animBg="1"/>
      <p:bldP spid="10" grpId="0" animBg="1"/>
      <p:bldP spid="7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3.4.1 IMDB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데이터셋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15C35-AD8E-43B6-8C5E-29572C3A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2" y="1338178"/>
            <a:ext cx="6354062" cy="1781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EC444C-817C-4DC3-9E81-3E93F993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2" y="3611131"/>
            <a:ext cx="1035512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3.4.2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준비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52" y="1388329"/>
            <a:ext cx="1010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길이가 되도록 리스트에 패딩을 추가하고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(samples,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sequence_length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크기의 정수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리스트를 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핫 인코딩하여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벡터로 변환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DA39C-2096-4B31-8C2B-78D3A922B8AE}"/>
              </a:ext>
            </a:extLst>
          </p:cNvPr>
          <p:cNvSpPr txBox="1"/>
          <p:nvPr/>
        </p:nvSpPr>
        <p:spPr>
          <a:xfrm>
            <a:off x="1151137" y="3307684"/>
            <a:ext cx="602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EX) [3,5]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-&gt;[0,0,0,1,0,1,0……,0,0]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4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3.4.2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준비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A26C3-BFBF-4CC6-9D91-8AE10403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98" y="980733"/>
            <a:ext cx="6525536" cy="2448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B8FEE3-C70E-4C78-929C-D9B39A82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98" y="3605975"/>
            <a:ext cx="6525536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071107-DD04-4806-ABC4-21A4E80F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97" y="4557131"/>
            <a:ext cx="652553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52" y="1388329"/>
            <a:ext cx="10100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데이터가 벡터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레이블은 스칼라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함수를 사용하여 완전 연결층으로 쌓음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Dense(16,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activation=‘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CED5BE-5655-4C9F-B97F-5CBD6D5121DF}"/>
              </a:ext>
            </a:extLst>
          </p:cNvPr>
          <p:cNvSpPr/>
          <p:nvPr/>
        </p:nvSpPr>
        <p:spPr>
          <a:xfrm>
            <a:off x="1094275" y="1978215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3AD20-D6D9-480C-B4C6-8F29CB400DF0}"/>
              </a:ext>
            </a:extLst>
          </p:cNvPr>
          <p:cNvSpPr/>
          <p:nvPr/>
        </p:nvSpPr>
        <p:spPr>
          <a:xfrm>
            <a:off x="3938142" y="966954"/>
            <a:ext cx="2157857" cy="498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EA38734-2E6C-4929-B990-0C65D1C1BB02}"/>
              </a:ext>
            </a:extLst>
          </p:cNvPr>
          <p:cNvSpPr/>
          <p:nvPr/>
        </p:nvSpPr>
        <p:spPr>
          <a:xfrm>
            <a:off x="4638403" y="1174335"/>
            <a:ext cx="823538" cy="7299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11831E-84E1-4A9D-9B96-2B6C78816A40}"/>
              </a:ext>
            </a:extLst>
          </p:cNvPr>
          <p:cNvSpPr/>
          <p:nvPr/>
        </p:nvSpPr>
        <p:spPr>
          <a:xfrm>
            <a:off x="4638403" y="2024606"/>
            <a:ext cx="823538" cy="7299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D891BF-2A81-4BFC-9D9E-C261CA23FD25}"/>
              </a:ext>
            </a:extLst>
          </p:cNvPr>
          <p:cNvSpPr/>
          <p:nvPr/>
        </p:nvSpPr>
        <p:spPr>
          <a:xfrm>
            <a:off x="4638403" y="4202503"/>
            <a:ext cx="823538" cy="7299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D50E68-DE1D-4C31-A479-58413C416CC2}"/>
              </a:ext>
            </a:extLst>
          </p:cNvPr>
          <p:cNvSpPr/>
          <p:nvPr/>
        </p:nvSpPr>
        <p:spPr>
          <a:xfrm>
            <a:off x="4638403" y="5015477"/>
            <a:ext cx="823538" cy="7299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B25B93-8134-4B47-BAC5-C8ECF057332C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1985229" y="1539318"/>
            <a:ext cx="2653174" cy="66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DA0C38-B27B-45C0-A353-7A1D4DE0E9B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1985229" y="2200954"/>
            <a:ext cx="2653174" cy="18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1E1D1F-DF85-415D-BB56-76ADA60EE6D1}"/>
              </a:ext>
            </a:extLst>
          </p:cNvPr>
          <p:cNvSpPr txBox="1"/>
          <p:nvPr/>
        </p:nvSpPr>
        <p:spPr>
          <a:xfrm>
            <a:off x="4895059" y="2855747"/>
            <a:ext cx="461665" cy="1245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………………..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2EE384-41CF-4A3E-AF80-81741CA05722}"/>
              </a:ext>
            </a:extLst>
          </p:cNvPr>
          <p:cNvCxnSpPr>
            <a:stCxn id="5" idx="3"/>
          </p:cNvCxnSpPr>
          <p:nvPr/>
        </p:nvCxnSpPr>
        <p:spPr>
          <a:xfrm>
            <a:off x="1985229" y="2200954"/>
            <a:ext cx="2653174" cy="236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D57F6F-C45E-4E29-8491-E99F134AA3F0}"/>
              </a:ext>
            </a:extLst>
          </p:cNvPr>
          <p:cNvCxnSpPr>
            <a:stCxn id="5" idx="3"/>
            <a:endCxn id="12" idx="2"/>
          </p:cNvCxnSpPr>
          <p:nvPr/>
        </p:nvCxnSpPr>
        <p:spPr>
          <a:xfrm>
            <a:off x="1985229" y="2200954"/>
            <a:ext cx="2653174" cy="317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632093-1925-4773-81AD-8E1592C25A72}"/>
              </a:ext>
            </a:extLst>
          </p:cNvPr>
          <p:cNvSpPr/>
          <p:nvPr/>
        </p:nvSpPr>
        <p:spPr>
          <a:xfrm>
            <a:off x="1094275" y="4527239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편향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F9B622-AA73-463C-AFDC-A3460DC468DA}"/>
              </a:ext>
            </a:extLst>
          </p:cNvPr>
          <p:cNvCxnSpPr>
            <a:stCxn id="28" idx="3"/>
          </p:cNvCxnSpPr>
          <p:nvPr/>
        </p:nvCxnSpPr>
        <p:spPr>
          <a:xfrm>
            <a:off x="1985229" y="4749978"/>
            <a:ext cx="1952913" cy="39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8B3F14-B6F3-4BB9-BBB1-8B46F58DFC4F}"/>
              </a:ext>
            </a:extLst>
          </p:cNvPr>
          <p:cNvSpPr txBox="1"/>
          <p:nvPr/>
        </p:nvSpPr>
        <p:spPr>
          <a:xfrm>
            <a:off x="4484368" y="770900"/>
            <a:ext cx="1320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활성화 함수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E33B9-FEC8-4BE1-849F-19E0F2C4CEA1}"/>
              </a:ext>
            </a:extLst>
          </p:cNvPr>
          <p:cNvSpPr txBox="1"/>
          <p:nvPr/>
        </p:nvSpPr>
        <p:spPr>
          <a:xfrm>
            <a:off x="3261192" y="2114846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34A820-F73D-4262-8861-9FC0B1B7E812}"/>
              </a:ext>
            </a:extLst>
          </p:cNvPr>
          <p:cNvSpPr txBox="1"/>
          <p:nvPr/>
        </p:nvSpPr>
        <p:spPr>
          <a:xfrm>
            <a:off x="3180807" y="1644313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65E565-7855-4493-B6AC-3AAE31D89D00}"/>
              </a:ext>
            </a:extLst>
          </p:cNvPr>
          <p:cNvSpPr txBox="1"/>
          <p:nvPr/>
        </p:nvSpPr>
        <p:spPr>
          <a:xfrm>
            <a:off x="3282638" y="3307684"/>
            <a:ext cx="65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3945A-3529-47FC-A9AE-8E1E179B2EA0}"/>
              </a:ext>
            </a:extLst>
          </p:cNvPr>
          <p:cNvSpPr txBox="1"/>
          <p:nvPr/>
        </p:nvSpPr>
        <p:spPr>
          <a:xfrm>
            <a:off x="3449391" y="4125007"/>
            <a:ext cx="69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398AE0-B1C7-40DE-80F9-04908831935C}"/>
              </a:ext>
            </a:extLst>
          </p:cNvPr>
          <p:cNvSpPr/>
          <p:nvPr/>
        </p:nvSpPr>
        <p:spPr>
          <a:xfrm>
            <a:off x="8065456" y="2919369"/>
            <a:ext cx="2873787" cy="689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(dot(W, input)+b)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67791D-1A1A-4EB2-A869-9AE37240315E}"/>
              </a:ext>
            </a:extLst>
          </p:cNvPr>
          <p:cNvCxnSpPr>
            <a:stCxn id="8" idx="3"/>
            <a:endCxn id="43" idx="1"/>
          </p:cNvCxnSpPr>
          <p:nvPr/>
        </p:nvCxnSpPr>
        <p:spPr>
          <a:xfrm flipV="1">
            <a:off x="6095999" y="3264341"/>
            <a:ext cx="1969457" cy="19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7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52" y="1388329"/>
            <a:ext cx="10100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얼마나 많은 층을 사용할 것인가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층에 얼마나 많은 유닛을 둘 것인가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7875" y="994046"/>
            <a:ext cx="101006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비선형성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 -&gt; Dense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층은 선형적인 연산인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점곱과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덧셈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구성됨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가설 공간을 풍부하게 만듦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B3D07C-50C2-4C4C-AB57-FA7A1B37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5" y="2969702"/>
            <a:ext cx="2999992" cy="23992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872375-0F58-46E4-99E9-13B219F4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7" y="2969702"/>
            <a:ext cx="3610304" cy="23992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AB9D00-D476-436C-965F-9B78A43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21" y="2969702"/>
            <a:ext cx="3610304" cy="23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3042" y="1320140"/>
            <a:ext cx="1512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정의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FD1D4-E289-40BC-ACE5-16E67779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2" y="1811130"/>
            <a:ext cx="6039693" cy="144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5BD66-876D-48AA-9DA9-84418FE6B564}"/>
              </a:ext>
            </a:extLst>
          </p:cNvPr>
          <p:cNvSpPr txBox="1"/>
          <p:nvPr/>
        </p:nvSpPr>
        <p:spPr>
          <a:xfrm>
            <a:off x="903042" y="3399911"/>
            <a:ext cx="1747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컴파일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19361C-C1FD-473C-9DDE-73BFD394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62" y="3910875"/>
            <a:ext cx="556337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3.4.3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 모델 만들기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52" y="1388329"/>
            <a:ext cx="10100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케라스에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rmsprop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binary_crossentropy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accuracy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포함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옵티마이저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함수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측정 지표를 문자열로 지정하는 것이 가능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6C8D-D7B7-4963-8E99-FEA234C6B27B}"/>
              </a:ext>
            </a:extLst>
          </p:cNvPr>
          <p:cNvSpPr txBox="1"/>
          <p:nvPr/>
        </p:nvSpPr>
        <p:spPr>
          <a:xfrm>
            <a:off x="970154" y="2141930"/>
            <a:ext cx="2100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옵티마이저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설정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0897B-3434-4ED4-A203-AEA2BF49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68" y="2610513"/>
            <a:ext cx="4515480" cy="1133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E5169-4180-453F-851B-BCE4B0155BFB}"/>
              </a:ext>
            </a:extLst>
          </p:cNvPr>
          <p:cNvSpPr txBox="1"/>
          <p:nvPr/>
        </p:nvSpPr>
        <p:spPr>
          <a:xfrm>
            <a:off x="970154" y="3858010"/>
            <a:ext cx="390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손실과 측정을 함수 객체로 지정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032FB8-1512-4682-86BE-60A3C9C0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57" y="4303834"/>
            <a:ext cx="466790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3.4.4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검증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097" y="2784838"/>
            <a:ext cx="10100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원본 훈련 데이터에서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샘플을 떼어 검증 세트로 지정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샘플씩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배치를 만들어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동안 훈련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따로 떼어 놓은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만개의 샘플에서 손실과 정확도를 측정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C5CFA-EAB7-4DE1-A446-B26F9771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5" y="1518617"/>
            <a:ext cx="4410691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146FB9-A508-41EB-9465-D94696EA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95" y="3386336"/>
            <a:ext cx="613495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층 </a:t>
            </a:r>
            <a:r>
              <a:rPr lang="en-US" altLang="ko-KR" sz="4000" i="1" dirty="0">
                <a:solidFill>
                  <a:prstClr val="white"/>
                </a:solidFill>
              </a:rPr>
              <a:t>: </a:t>
            </a:r>
            <a:r>
              <a:rPr lang="ko-KR" altLang="en-US" sz="4000" i="1" dirty="0" err="1">
                <a:solidFill>
                  <a:prstClr val="white"/>
                </a:solidFill>
              </a:rPr>
              <a:t>딥러닝의</a:t>
            </a:r>
            <a:r>
              <a:rPr lang="ko-KR" altLang="en-US" sz="4000" i="1" dirty="0">
                <a:solidFill>
                  <a:prstClr val="white"/>
                </a:solidFill>
              </a:rPr>
              <a:t> 구성 단위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386" y="2796687"/>
            <a:ext cx="9895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하나 이상의 </a:t>
            </a:r>
            <a:r>
              <a:rPr lang="ko-KR" altLang="en-US" sz="2000" dirty="0" err="1">
                <a:solidFill>
                  <a:schemeClr val="bg1"/>
                </a:solidFill>
              </a:rPr>
              <a:t>텐서를</a:t>
            </a:r>
            <a:r>
              <a:rPr lang="ko-KR" altLang="en-US" sz="2000" dirty="0">
                <a:solidFill>
                  <a:schemeClr val="bg1"/>
                </a:solidFill>
              </a:rPr>
              <a:t> 입력으로 받아 하나 이상의 </a:t>
            </a:r>
            <a:r>
              <a:rPr lang="ko-KR" altLang="en-US" sz="2000" dirty="0" err="1">
                <a:solidFill>
                  <a:schemeClr val="bg1"/>
                </a:solidFill>
              </a:rPr>
              <a:t>텐서를</a:t>
            </a:r>
            <a:r>
              <a:rPr lang="ko-KR" altLang="en-US" sz="2000" dirty="0">
                <a:solidFill>
                  <a:schemeClr val="bg1"/>
                </a:solidFill>
              </a:rPr>
              <a:t> 출력하는 데이터 처리 모듈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대부분의 층은 가중치라는 층의 상태를 가짐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층마다 </a:t>
            </a:r>
            <a:r>
              <a:rPr lang="ko-KR" altLang="en-US" sz="2000" dirty="0" err="1">
                <a:solidFill>
                  <a:schemeClr val="bg1"/>
                </a:solidFill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</a:rPr>
              <a:t> 포맷과 데이터 처리 방식이 다름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층 호환성에 따라 데이터 변환을 구성하여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모델을 만들기 때문에 다양한 층을 구성하여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네트워크를 </a:t>
            </a:r>
            <a:r>
              <a:rPr lang="ko-KR" altLang="en-US" sz="2000" dirty="0" err="1">
                <a:solidFill>
                  <a:schemeClr val="bg1"/>
                </a:solidFill>
              </a:rPr>
              <a:t>만듬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99606" y="3516925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2D </a:t>
            </a:r>
            <a:r>
              <a:rPr lang="ko-KR" altLang="en-US" sz="2000" b="1" dirty="0" err="1"/>
              <a:t>텐서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99606" y="4069174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3D </a:t>
            </a:r>
            <a:r>
              <a:rPr lang="ko-KR" altLang="en-US" sz="2000" b="1" dirty="0" err="1"/>
              <a:t>텐서</a:t>
            </a:r>
            <a:endParaRPr lang="ko-KR" altLang="en-US" sz="2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99606" y="4590435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4D </a:t>
            </a:r>
            <a:r>
              <a:rPr lang="ko-KR" altLang="en-US" sz="2000" b="1" dirty="0" err="1"/>
              <a:t>텐서</a:t>
            </a:r>
            <a:endParaRPr lang="ko-KR" altLang="en-US" sz="2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49820" y="3703036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63007" y="4280189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863007" y="4801450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285038" y="3498040"/>
            <a:ext cx="2137925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완전 연결 층 등</a:t>
            </a:r>
            <a:r>
              <a:rPr lang="en-US" altLang="ko-KR" sz="2000" b="1" dirty="0"/>
              <a:t>..</a:t>
            </a:r>
            <a:endParaRPr lang="ko-KR" altLang="en-US" sz="2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5039" y="4078424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순환층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5039" y="4621424"/>
            <a:ext cx="1855956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2D 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층</a:t>
            </a:r>
          </a:p>
        </p:txBody>
      </p:sp>
    </p:spTree>
    <p:extLst>
      <p:ext uri="{BB962C8B-B14F-4D97-AF65-F5344CB8AC3E}">
        <p14:creationId xmlns:p14="http://schemas.microsoft.com/office/powerpoint/2010/main" val="1975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3.4.4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검증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E199F-D14D-4EDB-A239-B5838502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2" y="1245771"/>
            <a:ext cx="5184833" cy="2755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8C4970-AE93-4AA6-80F2-6D1ACD98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61" y="1245771"/>
            <a:ext cx="4715533" cy="2755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20F93-0FD1-4483-9FB2-F68A0F9CAAD7}"/>
              </a:ext>
            </a:extLst>
          </p:cNvPr>
          <p:cNvSpPr txBox="1"/>
          <p:nvPr/>
        </p:nvSpPr>
        <p:spPr>
          <a:xfrm>
            <a:off x="735212" y="4263834"/>
            <a:ext cx="10100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손실이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에포크마다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감소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발생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2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3.4.4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검증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6DD7B-F023-4603-9EA1-812BA8E1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2" y="1225083"/>
            <a:ext cx="4915586" cy="2628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06D838-C4D5-4B1B-B0DA-5939837A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27" y="1225082"/>
            <a:ext cx="4324954" cy="2628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735212" y="4104234"/>
            <a:ext cx="10100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정확도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에포크마다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증가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정확도는 훈련이 진행될수록 더 떨어짐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발생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4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3.4.4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검증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1123511" y="3931102"/>
            <a:ext cx="8496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과대적합을 방지하기 위해서 세 번째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이후 훈련 중지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 번의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동안만 훈련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단순한 방식으로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87%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 달성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71DE0-23BE-4505-808B-0074EADE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1" y="1543042"/>
            <a:ext cx="6134956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6DEEA-A120-4A1C-89E3-9CF05EAD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007" y="2895781"/>
            <a:ext cx="237205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738150" y="291817"/>
            <a:ext cx="888464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3.4.5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훈련된 모델로 새로운 데이터에 대해 예측</a:t>
            </a: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1123511" y="3429000"/>
            <a:ext cx="8496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훈련시킨 모델을 바탕으로 테스트데이터를 예측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리뷰가 긍정일 확률을 예측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B6D7B-837E-4684-9EFB-BC5BFADA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52" y="1264635"/>
            <a:ext cx="432495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212" y="191277"/>
            <a:ext cx="43149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3.4.7 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정리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83291-3117-4103-99AB-FB9CD903BBEC}"/>
              </a:ext>
            </a:extLst>
          </p:cNvPr>
          <p:cNvSpPr txBox="1"/>
          <p:nvPr/>
        </p:nvSpPr>
        <p:spPr>
          <a:xfrm>
            <a:off x="1006065" y="1254805"/>
            <a:ext cx="8859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원본 데이터를 신경망에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주입하기 위해서는 전처리가 필요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함수와 함께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층을 쌓은 네트워크는 자주 사용됨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분류 문제에서 네트워크는 하나의 유닛과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sigmoid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함수를 가진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층으로 끝나야 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분류 문제에서 이런 스칼라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시그모이드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출력에 대해 사용할 손실 함수는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binary_crossentropy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Rmsprop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옵티마이저는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문제에 상관없이 일반적으로 좋은 최적화 함수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데이터에 대해 성능이 향상됨에 따라 신경망은 과대적합되기 시작하고 이전에 본적 없는 데이터에서는 결과가 점점 나빠짐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항상 훈련 세트 이외의 데이터에서도 성능을 모니터링 해야 함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5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798232"/>
            <a:ext cx="6055502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뉴스 기사 분류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    다중 분류 문제</a:t>
            </a: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 panose="02030504000101010101" pitchFamily="18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3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BADA6-680A-4BF9-B356-2750AAA63C18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뉴스 기사 분류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다중 분류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4BF75-0617-44E5-819E-1E99CF89F99B}"/>
              </a:ext>
            </a:extLst>
          </p:cNvPr>
          <p:cNvSpPr txBox="1"/>
          <p:nvPr/>
        </p:nvSpPr>
        <p:spPr>
          <a:xfrm>
            <a:off x="1047515" y="1458501"/>
            <a:ext cx="9054630" cy="787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완전 연결된 신경망을 사용하여 벡터 입력을 </a:t>
            </a:r>
            <a:r>
              <a:rPr kumimoji="0" lang="ko-KR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여러개의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클래스로 분류하는 다중 분류 문제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E06B5-43CF-41D0-BE79-C972738E7E53}"/>
              </a:ext>
            </a:extLst>
          </p:cNvPr>
          <p:cNvGrpSpPr/>
          <p:nvPr/>
        </p:nvGrpSpPr>
        <p:grpSpPr>
          <a:xfrm>
            <a:off x="1598074" y="2860829"/>
            <a:ext cx="8519600" cy="2663671"/>
            <a:chOff x="1598074" y="2860829"/>
            <a:chExt cx="8519600" cy="2663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9608D-484E-473D-88C8-B39CC2B7510F}"/>
                </a:ext>
              </a:extLst>
            </p:cNvPr>
            <p:cNvSpPr txBox="1"/>
            <p:nvPr/>
          </p:nvSpPr>
          <p:spPr>
            <a:xfrm>
              <a:off x="2035968" y="3825724"/>
              <a:ext cx="7548563" cy="1334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클래스가 많기 때문에 이 문제는 다중 분류의 예</a:t>
              </a: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각 데이터 포인트가 정확히 하나의 범주로 분류되기 때문에 좀 더 정확히 말하면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‘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 단일 레이블 다중 분류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‘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 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984C05-C0DA-43EC-9504-1C74200F293D}"/>
                </a:ext>
              </a:extLst>
            </p:cNvPr>
            <p:cNvSpPr/>
            <p:nvPr/>
          </p:nvSpPr>
          <p:spPr>
            <a:xfrm>
              <a:off x="1881187" y="3429000"/>
              <a:ext cx="7982832" cy="20955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사각형: 둥근 모서리 4">
              <a:extLst>
                <a:ext uri="{FF2B5EF4-FFF2-40B4-BE49-F238E27FC236}">
                  <a16:creationId xmlns:a16="http://schemas.microsoft.com/office/drawing/2014/main" id="{DAE06BF7-A221-4AF6-A85C-FAB2569B94DD}"/>
                </a:ext>
              </a:extLst>
            </p:cNvPr>
            <p:cNvSpPr/>
            <p:nvPr/>
          </p:nvSpPr>
          <p:spPr>
            <a:xfrm>
              <a:off x="1598074" y="2860829"/>
              <a:ext cx="8519600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로이터 뉴스를 </a:t>
              </a:r>
              <a:r>
                <a:rPr kumimoji="0" lang="en-US" altLang="ko-KR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46</a:t>
              </a:r>
              <a:r>
                <a:rPr kumimoji="0" lang="ko-KR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 상호 배타적인 토픽으로 분류하는 신경망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2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19833D-2518-4079-8338-38B7680D5CA9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3.5.1</a:t>
            </a:r>
            <a:r>
              <a:rPr kumimoji="0" lang="ko-KR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로이터 데이터셋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AF9E-D35E-4FDD-840E-57C2F2C5B6F6}"/>
              </a:ext>
            </a:extLst>
          </p:cNvPr>
          <p:cNvSpPr txBox="1"/>
          <p:nvPr/>
        </p:nvSpPr>
        <p:spPr>
          <a:xfrm>
            <a:off x="1057275" y="1452562"/>
            <a:ext cx="9617574" cy="2012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1986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년에 로이터에서 공개한 짧은 뉴스 기사와 토픽의 집합인 로이터 데이터셋은 텍스트 분류를 위해 사용되는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well-known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데이터셋임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46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개의 토픽을 가지고 있으며 토픽에 따라 샘플의 개수는 다르며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각 토픽은 최소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개의 샘플을 가지고 있음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91932-7A03-408D-B3F0-B436B2130EF0}"/>
              </a:ext>
            </a:extLst>
          </p:cNvPr>
          <p:cNvGrpSpPr/>
          <p:nvPr/>
        </p:nvGrpSpPr>
        <p:grpSpPr>
          <a:xfrm>
            <a:off x="1335570" y="3186907"/>
            <a:ext cx="7962920" cy="1733866"/>
            <a:chOff x="1335570" y="3186907"/>
            <a:chExt cx="7962920" cy="1733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EF7226-A5C6-4DA1-A1EB-C3D2A43F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35570" y="3186907"/>
              <a:ext cx="7634909" cy="1234281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BFCA33-F28D-4550-8750-D8853FE5B4CE}"/>
                </a:ext>
              </a:extLst>
            </p:cNvPr>
            <p:cNvSpPr/>
            <p:nvPr/>
          </p:nvSpPr>
          <p:spPr>
            <a:xfrm>
              <a:off x="7331868" y="4012406"/>
              <a:ext cx="1416844" cy="361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2F74B2-6D1D-4311-ACA6-3F7A2BF70FBB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8040290" y="4373562"/>
              <a:ext cx="1258200" cy="54721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CD1E5E-AC34-49FB-BB11-7190C8A444EF}"/>
              </a:ext>
            </a:extLst>
          </p:cNvPr>
          <p:cNvSpPr txBox="1"/>
          <p:nvPr/>
        </p:nvSpPr>
        <p:spPr>
          <a:xfrm>
            <a:off x="8040290" y="4920773"/>
            <a:ext cx="2516400" cy="824389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가장 자주 등장하는 단어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10,000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개로 제한하여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학습을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C0024-B913-421F-873D-137124C4C1C1}"/>
              </a:ext>
            </a:extLst>
          </p:cNvPr>
          <p:cNvSpPr txBox="1"/>
          <p:nvPr/>
        </p:nvSpPr>
        <p:spPr>
          <a:xfrm>
            <a:off x="1057275" y="4869656"/>
            <a:ext cx="686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8,982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의 훈련샘플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[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len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train_data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)]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과</a:t>
            </a:r>
          </a:p>
          <a:p>
            <a:pPr marL="257040" marR="0" lvl="0" indent="-25704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  2,246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의 테스트 샘플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[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len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test_data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)]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이 있음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각 샘플은 정수 리스트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단어 인덱스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02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84952C-DDED-4E77-8812-97113CA1BDE0}"/>
              </a:ext>
            </a:extLst>
          </p:cNvPr>
          <p:cNvSpPr/>
          <p:nvPr/>
        </p:nvSpPr>
        <p:spPr>
          <a:xfrm>
            <a:off x="41982" y="209482"/>
            <a:ext cx="5174369" cy="63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3.5.2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 데이터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B76B03-B83B-4D57-94B0-5BAF31155888}"/>
              </a:ext>
            </a:extLst>
          </p:cNvPr>
          <p:cNvGrpSpPr/>
          <p:nvPr/>
        </p:nvGrpSpPr>
        <p:grpSpPr>
          <a:xfrm>
            <a:off x="1119889" y="1149603"/>
            <a:ext cx="9636248" cy="4648627"/>
            <a:chOff x="1119889" y="1149603"/>
            <a:chExt cx="9636248" cy="46486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F50148-7895-4D20-A7F0-2978A5CEB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19889" y="1186470"/>
              <a:ext cx="4029786" cy="4611760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69BDC6-17E8-42D3-A827-045EE4EF30FE}"/>
                </a:ext>
              </a:extLst>
            </p:cNvPr>
            <p:cNvSpPr txBox="1"/>
            <p:nvPr/>
          </p:nvSpPr>
          <p:spPr>
            <a:xfrm>
              <a:off x="5566833" y="1149603"/>
              <a:ext cx="5189304" cy="1185120"/>
            </a:xfrm>
            <a:prstGeom prst="rect">
              <a:avLst/>
            </a:prstGeom>
            <a:ln w="28575" algn="ctr">
              <a:solidFill>
                <a:schemeClr val="bg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데이터를 벡터로 변환</a:t>
              </a: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레이블을 벡터로 바꾸는 두 가지 방법 중 </a:t>
              </a: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   원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-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핫 인코딩을 사용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AFBA20-6169-41B8-A53B-661350D2329B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149675" y="1742163"/>
              <a:ext cx="41715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F12BE5-9924-46BE-81A5-8E11ADE35733}"/>
              </a:ext>
            </a:extLst>
          </p:cNvPr>
          <p:cNvGrpSpPr/>
          <p:nvPr/>
        </p:nvGrpSpPr>
        <p:grpSpPr>
          <a:xfrm>
            <a:off x="5566833" y="3178696"/>
            <a:ext cx="5189304" cy="2619534"/>
            <a:chOff x="5566833" y="988536"/>
            <a:chExt cx="5189304" cy="26195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F4E7AB-55BA-4422-A227-E07FD5FAE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66833" y="988536"/>
              <a:ext cx="5189304" cy="1948417"/>
            </a:xfrm>
            <a:prstGeom prst="rect">
              <a:avLst/>
            </a:prstGeom>
            <a:ln w="28575" cap="flat" cmpd="sng">
              <a:solidFill>
                <a:schemeClr val="bg1"/>
              </a:solidFill>
              <a:prstDash val="solid"/>
              <a:rou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590C9D-375E-4351-9A2F-45A3D3B1AD39}"/>
                </a:ext>
              </a:extLst>
            </p:cNvPr>
            <p:cNvSpPr txBox="1"/>
            <p:nvPr/>
          </p:nvSpPr>
          <p:spPr>
            <a:xfrm>
              <a:off x="5566833" y="3242100"/>
              <a:ext cx="5189304" cy="365970"/>
            </a:xfrm>
            <a:prstGeom prst="rect">
              <a:avLst/>
            </a:prstGeom>
            <a:ln w="28575" algn="ctr">
              <a:solidFill>
                <a:schemeClr val="bg1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케라스에는 이를 위한 내장함수 존재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DCC60B9-46F7-4D0D-BA18-5BFD1EBC109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8161485" y="2936953"/>
              <a:ext cx="0" cy="305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1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69526-2044-4E5E-ADF0-5597D13B2C18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3.5.3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F8DFF-207E-4E59-A5A7-2ADF6B0E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23" y="1342240"/>
            <a:ext cx="6286500" cy="21621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B26FB-7E6D-4A9E-AFF2-CAED0F75093C}"/>
              </a:ext>
            </a:extLst>
          </p:cNvPr>
          <p:cNvSpPr txBox="1"/>
          <p:nvPr/>
        </p:nvSpPr>
        <p:spPr>
          <a:xfrm>
            <a:off x="7265976" y="1555591"/>
            <a:ext cx="3970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 클래스↑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 공간 차원↑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중간층의 규모가 작으면 유용한 정보를 완전히 잃게 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정보의 병목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될 수 있음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규모가 큰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유닛 사용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39516-6BF2-4EA5-AA54-D73B1408988B}"/>
              </a:ext>
            </a:extLst>
          </p:cNvPr>
          <p:cNvSpPr txBox="1"/>
          <p:nvPr/>
        </p:nvSpPr>
        <p:spPr>
          <a:xfrm>
            <a:off x="901692" y="3996965"/>
            <a:ext cx="95587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주목 해야 할 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마지막 출력이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각 입력 샘플에 대해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차원 벡터를 출력한다는 뜻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softmax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활성화 함수를 사용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개의 출력 클래스에 대한 확률 분포를 출력하며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총합은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5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모델 </a:t>
            </a:r>
            <a:r>
              <a:rPr lang="en-US" altLang="ko-KR" sz="4000" i="1" dirty="0">
                <a:solidFill>
                  <a:prstClr val="white"/>
                </a:solidFill>
              </a:rPr>
              <a:t>: </a:t>
            </a:r>
            <a:r>
              <a:rPr lang="ko-KR" altLang="en-US" sz="4000" i="1" dirty="0">
                <a:solidFill>
                  <a:prstClr val="white"/>
                </a:solidFill>
              </a:rPr>
              <a:t>층의 </a:t>
            </a:r>
            <a:endParaRPr lang="en-US" altLang="ko-KR" sz="4000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네트워크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06" y="3094894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층으로 만든 </a:t>
            </a:r>
            <a:r>
              <a:rPr lang="ko-KR" altLang="en-US" sz="2000" dirty="0" err="1">
                <a:solidFill>
                  <a:schemeClr val="bg1"/>
                </a:solidFill>
              </a:rPr>
              <a:t>비순환</a:t>
            </a:r>
            <a:r>
              <a:rPr lang="ko-KR" altLang="en-US" sz="2000" dirty="0">
                <a:solidFill>
                  <a:schemeClr val="bg1"/>
                </a:solidFill>
              </a:rPr>
              <a:t> 유향 그래프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하나의 입력과 하나의 출력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네트워크 구조는 가설 공간을 정의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※ </a:t>
            </a:r>
            <a:r>
              <a:rPr lang="ko-KR" altLang="en-US" sz="2000" dirty="0">
                <a:solidFill>
                  <a:schemeClr val="bg1"/>
                </a:solidFill>
              </a:rPr>
              <a:t>가설 공간 </a:t>
            </a:r>
            <a:r>
              <a:rPr lang="en-US" altLang="ko-KR" sz="2000" dirty="0">
                <a:solidFill>
                  <a:schemeClr val="bg1"/>
                </a:solidFill>
              </a:rPr>
              <a:t>= </a:t>
            </a:r>
            <a:r>
              <a:rPr lang="ko-KR" altLang="en-US" sz="2000" dirty="0">
                <a:solidFill>
                  <a:schemeClr val="bg1"/>
                </a:solidFill>
              </a:rPr>
              <a:t>가능성 있는 공간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44862" y="4239324"/>
            <a:ext cx="1364566" cy="543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출력 </a:t>
            </a:r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4862" y="3288301"/>
            <a:ext cx="1364566" cy="5521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입력 </a:t>
            </a:r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cxnSp>
        <p:nvCxnSpPr>
          <p:cNvPr id="5" name="직선 화살표 연결선 4"/>
          <p:cNvCxnSpPr>
            <a:stCxn id="6" idx="2"/>
            <a:endCxn id="3" idx="0"/>
          </p:cNvCxnSpPr>
          <p:nvPr/>
        </p:nvCxnSpPr>
        <p:spPr>
          <a:xfrm>
            <a:off x="7927145" y="3840484"/>
            <a:ext cx="0" cy="39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B295A6-4BA8-4BD0-AA1E-B3D7723C58B2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3.5.3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13B28-AB2F-4401-BF62-96DE56B7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08" y="1939139"/>
            <a:ext cx="10019383" cy="9465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B54D0-1264-4FF8-8444-762A0756E599}"/>
              </a:ext>
            </a:extLst>
          </p:cNvPr>
          <p:cNvSpPr txBox="1"/>
          <p:nvPr/>
        </p:nvSpPr>
        <p:spPr>
          <a:xfrm>
            <a:off x="964217" y="3567151"/>
            <a:ext cx="10263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함수는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categorical_crossentropy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함수는 두 확률 분포 사이의 거리를 측정하고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확률 분포 사이의 거리를 최소화하며 최적화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진짜 레이블에 가능한 가까운 출력을 내도록 모델을 훈련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CB6D-9BAF-4451-89F0-E0E866E25255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3.5.4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559BC-DE83-435B-8B79-1C28ABD5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50" y="1432760"/>
            <a:ext cx="4305300" cy="178809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610ACA-DCF0-4058-8110-661DA9FB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50" y="3637142"/>
            <a:ext cx="4305300" cy="1638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A78153-A3FF-44A9-92C1-F92E9214DE70}"/>
              </a:ext>
            </a:extLst>
          </p:cNvPr>
          <p:cNvSpPr txBox="1"/>
          <p:nvPr/>
        </p:nvSpPr>
        <p:spPr>
          <a:xfrm>
            <a:off x="5725705" y="2003643"/>
            <a:ext cx="5209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데이터가 적기 때문에 훈련 데이터에서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1,000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개의 샘플을 떼어서 검증 세트로 사용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018C-D5F2-4BE8-9936-EB18B1EFEB3E}"/>
              </a:ext>
            </a:extLst>
          </p:cNvPr>
          <p:cNvSpPr txBox="1"/>
          <p:nvPr/>
        </p:nvSpPr>
        <p:spPr>
          <a:xfrm>
            <a:off x="5725706" y="4271626"/>
            <a:ext cx="52093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로 모델을 훈련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학습의 횟수를 의미</a:t>
            </a:r>
          </a:p>
        </p:txBody>
      </p:sp>
    </p:spTree>
    <p:extLst>
      <p:ext uri="{BB962C8B-B14F-4D97-AF65-F5344CB8AC3E}">
        <p14:creationId xmlns:p14="http://schemas.microsoft.com/office/powerpoint/2010/main" val="231746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42C891-87FC-41BF-925A-384EA0330F48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3.5.4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85434-DBA9-4E95-91E4-1057AF10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59" y="1373027"/>
            <a:ext cx="5121897" cy="4111946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2C6511-6998-4580-AE58-E380E0655AE6}"/>
              </a:ext>
            </a:extLst>
          </p:cNvPr>
          <p:cNvGrpSpPr/>
          <p:nvPr/>
        </p:nvGrpSpPr>
        <p:grpSpPr>
          <a:xfrm>
            <a:off x="795635" y="1093929"/>
            <a:ext cx="4912728" cy="4847720"/>
            <a:chOff x="795635" y="1093929"/>
            <a:chExt cx="4912728" cy="48477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DB61EF-ADBF-428D-991A-D3834D88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635" y="1093929"/>
              <a:ext cx="4912728" cy="484772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7FCA8C-5369-4440-9B9F-2F06492575C5}"/>
                </a:ext>
              </a:extLst>
            </p:cNvPr>
            <p:cNvSpPr/>
            <p:nvPr/>
          </p:nvSpPr>
          <p:spPr>
            <a:xfrm>
              <a:off x="840423" y="1885361"/>
              <a:ext cx="2892591" cy="49962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632D07-3410-4E09-9F79-31EA4B717BA4}"/>
              </a:ext>
            </a:extLst>
          </p:cNvPr>
          <p:cNvSpPr txBox="1"/>
          <p:nvPr/>
        </p:nvSpPr>
        <p:spPr>
          <a:xfrm>
            <a:off x="3221828" y="2370026"/>
            <a:ext cx="127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6AF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AF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손실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F3FAA-A59C-46C4-BB33-D86EB79F012B}"/>
              </a:ext>
            </a:extLst>
          </p:cNvPr>
          <p:cNvSpPr txBox="1"/>
          <p:nvPr/>
        </p:nvSpPr>
        <p:spPr>
          <a:xfrm>
            <a:off x="3828787" y="2632070"/>
            <a:ext cx="127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6AF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AF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손실 값</a:t>
            </a:r>
          </a:p>
        </p:txBody>
      </p:sp>
    </p:spTree>
    <p:extLst>
      <p:ext uri="{BB962C8B-B14F-4D97-AF65-F5344CB8AC3E}">
        <p14:creationId xmlns:p14="http://schemas.microsoft.com/office/powerpoint/2010/main" val="40797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C90039-DABC-4B2C-8359-D5243B3F85C0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3.5.4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3EA538-7E31-4E53-BAB0-CAF2965C1677}"/>
              </a:ext>
            </a:extLst>
          </p:cNvPr>
          <p:cNvGrpSpPr/>
          <p:nvPr/>
        </p:nvGrpSpPr>
        <p:grpSpPr>
          <a:xfrm>
            <a:off x="941320" y="1247349"/>
            <a:ext cx="4970188" cy="3468327"/>
            <a:chOff x="1125812" y="1694836"/>
            <a:chExt cx="4970188" cy="34683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5F1FD3-7B66-4F4E-9F5F-A4EC55E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812" y="1694836"/>
              <a:ext cx="4970188" cy="3468327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2DC861-3D77-4B37-B1AD-1D7256B51A74}"/>
                </a:ext>
              </a:extLst>
            </p:cNvPr>
            <p:cNvSpPr txBox="1"/>
            <p:nvPr/>
          </p:nvSpPr>
          <p:spPr>
            <a:xfrm>
              <a:off x="3012305" y="2181765"/>
              <a:ext cx="1272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6AFEB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6AFEB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훈련 정확도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B9952B-C5E6-44A0-98F6-D3C37D701511}"/>
                </a:ext>
              </a:extLst>
            </p:cNvPr>
            <p:cNvSpPr txBox="1"/>
            <p:nvPr/>
          </p:nvSpPr>
          <p:spPr>
            <a:xfrm>
              <a:off x="3581019" y="2404194"/>
              <a:ext cx="1272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6AFEB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6AFEB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검증 정확도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2364CD-87AD-40D2-B160-03D14FF76BEA}"/>
                </a:ext>
              </a:extLst>
            </p:cNvPr>
            <p:cNvSpPr/>
            <p:nvPr/>
          </p:nvSpPr>
          <p:spPr>
            <a:xfrm>
              <a:off x="3706612" y="1729029"/>
              <a:ext cx="2025325" cy="296404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2C2EA9-30F4-4B79-A5DC-F994DD9C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12" y="1070739"/>
            <a:ext cx="4712133" cy="3821546"/>
          </a:xfrm>
          <a:prstGeom prst="rect">
            <a:avLst/>
          </a:prstGeom>
          <a:ln w="28575">
            <a:solidFill>
              <a:srgbClr val="36AFEB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499B49-A3FC-4713-A651-E7537C9ED17A}"/>
              </a:ext>
            </a:extLst>
          </p:cNvPr>
          <p:cNvSpPr txBox="1"/>
          <p:nvPr/>
        </p:nvSpPr>
        <p:spPr>
          <a:xfrm>
            <a:off x="941320" y="5024487"/>
            <a:ext cx="497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위 그래프에서 알 수 있듯이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9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번째 이후에 과대적합이 시작됨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데이터에 대한 테스트는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9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번의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epoch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만 진행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3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C6EA25-48EF-402A-A6F4-EEEDE28D89BB}"/>
              </a:ext>
            </a:extLst>
          </p:cNvPr>
          <p:cNvSpPr/>
          <p:nvPr/>
        </p:nvSpPr>
        <p:spPr>
          <a:xfrm>
            <a:off x="41982" y="209482"/>
            <a:ext cx="51743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3.5.4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훈련 검증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8BC583-2D33-497B-8049-5BC89FBF8BE2}"/>
              </a:ext>
            </a:extLst>
          </p:cNvPr>
          <p:cNvGrpSpPr/>
          <p:nvPr/>
        </p:nvGrpSpPr>
        <p:grpSpPr>
          <a:xfrm>
            <a:off x="989806" y="1754035"/>
            <a:ext cx="4438650" cy="3476625"/>
            <a:chOff x="989806" y="1754035"/>
            <a:chExt cx="4438650" cy="34766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4FFC7B-1436-4CC4-A0AE-C3A28DC7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06" y="1754035"/>
              <a:ext cx="4438650" cy="347662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A92EAE-074D-4248-9CB3-1CC34284AF28}"/>
                </a:ext>
              </a:extLst>
            </p:cNvPr>
            <p:cNvSpPr/>
            <p:nvPr/>
          </p:nvSpPr>
          <p:spPr>
            <a:xfrm>
              <a:off x="1583702" y="3996965"/>
              <a:ext cx="754145" cy="19796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0DCCB6-331B-4121-A488-3A42334523FC}"/>
              </a:ext>
            </a:extLst>
          </p:cNvPr>
          <p:cNvGrpSpPr/>
          <p:nvPr/>
        </p:nvGrpSpPr>
        <p:grpSpPr>
          <a:xfrm>
            <a:off x="5748233" y="1092881"/>
            <a:ext cx="5453961" cy="4874286"/>
            <a:chOff x="5748233" y="1092881"/>
            <a:chExt cx="5453961" cy="48742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AED81D-E576-43F0-A308-D5708022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8233" y="1092881"/>
              <a:ext cx="5453961" cy="479893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F78419-F703-4A2C-B7F6-53C83D1D89E9}"/>
                </a:ext>
              </a:extLst>
            </p:cNvPr>
            <p:cNvSpPr/>
            <p:nvPr/>
          </p:nvSpPr>
          <p:spPr>
            <a:xfrm>
              <a:off x="6645897" y="5731497"/>
              <a:ext cx="980387" cy="23567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ED83BC-54A2-4D46-BDEB-0302AF920F3D}"/>
              </a:ext>
            </a:extLst>
          </p:cNvPr>
          <p:cNvSpPr/>
          <p:nvPr/>
        </p:nvSpPr>
        <p:spPr>
          <a:xfrm>
            <a:off x="-80569" y="209482"/>
            <a:ext cx="53595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3.5.5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새로운 데이터에 대해 예측하기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5272-E5EF-4B6F-9FD6-3A249CEEBF59}"/>
              </a:ext>
            </a:extLst>
          </p:cNvPr>
          <p:cNvSpPr txBox="1"/>
          <p:nvPr/>
        </p:nvSpPr>
        <p:spPr>
          <a:xfrm>
            <a:off x="1093327" y="2136338"/>
            <a:ext cx="7371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predictions[0].shape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(46,)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np.num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(predictions[0])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1.0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np.argmax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(predictions[0])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D3EAFC8C-C605-4C72-815F-6050FBC601B7}"/>
              </a:ext>
            </a:extLst>
          </p:cNvPr>
          <p:cNvSpPr/>
          <p:nvPr/>
        </p:nvSpPr>
        <p:spPr>
          <a:xfrm>
            <a:off x="1093327" y="1429668"/>
            <a:ext cx="4600463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6445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Predictions =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6445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model.predict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6445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6445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x_test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6445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411A3F-D9C3-41F6-B2AF-B792341373B8}"/>
              </a:ext>
            </a:extLst>
          </p:cNvPr>
          <p:cNvGrpSpPr/>
          <p:nvPr/>
        </p:nvGrpSpPr>
        <p:grpSpPr>
          <a:xfrm>
            <a:off x="1093327" y="2271860"/>
            <a:ext cx="8034745" cy="838985"/>
            <a:chOff x="1093327" y="2271860"/>
            <a:chExt cx="8034745" cy="8389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91239-6338-4313-B3D1-11DDE8EF2885}"/>
                </a:ext>
              </a:extLst>
            </p:cNvPr>
            <p:cNvSpPr/>
            <p:nvPr/>
          </p:nvSpPr>
          <p:spPr>
            <a:xfrm>
              <a:off x="1093327" y="2271860"/>
              <a:ext cx="3101601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A20FD2B-E28A-4F03-8AE7-147CE94EA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244" y="2682432"/>
              <a:ext cx="2177592" cy="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D044D5-A6C4-4A08-B225-E58298D4D9EF}"/>
                </a:ext>
              </a:extLst>
            </p:cNvPr>
            <p:cNvSpPr txBox="1"/>
            <p:nvPr/>
          </p:nvSpPr>
          <p:spPr>
            <a:xfrm>
              <a:off x="6413152" y="2317654"/>
              <a:ext cx="271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Predictions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의 각 항목은 길이가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46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인 벡터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E17C4-DF6B-447B-822E-9D23521C766F}"/>
              </a:ext>
            </a:extLst>
          </p:cNvPr>
          <p:cNvGrpSpPr/>
          <p:nvPr/>
        </p:nvGrpSpPr>
        <p:grpSpPr>
          <a:xfrm>
            <a:off x="1093327" y="3420326"/>
            <a:ext cx="7315383" cy="838985"/>
            <a:chOff x="1093327" y="3420326"/>
            <a:chExt cx="7315383" cy="8389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B4AC48-3912-4E9D-96DB-70A20F46889B}"/>
                </a:ext>
              </a:extLst>
            </p:cNvPr>
            <p:cNvSpPr/>
            <p:nvPr/>
          </p:nvSpPr>
          <p:spPr>
            <a:xfrm>
              <a:off x="1093327" y="3420326"/>
              <a:ext cx="3365551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40BC3FD-246A-483B-9B2B-357FF87BDAD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78" y="3830899"/>
              <a:ext cx="123491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AAE490-90CA-4106-8044-0A11827D375C}"/>
                </a:ext>
              </a:extLst>
            </p:cNvPr>
            <p:cNvSpPr txBox="1"/>
            <p:nvPr/>
          </p:nvSpPr>
          <p:spPr>
            <a:xfrm>
              <a:off x="5693790" y="3655152"/>
              <a:ext cx="271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 벡터의 원소 합은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962AB6-FAE6-41BF-AE2B-BFB984BF7118}"/>
              </a:ext>
            </a:extLst>
          </p:cNvPr>
          <p:cNvGrpSpPr/>
          <p:nvPr/>
        </p:nvGrpSpPr>
        <p:grpSpPr>
          <a:xfrm>
            <a:off x="1093327" y="4525355"/>
            <a:ext cx="9210170" cy="933512"/>
            <a:chOff x="1093327" y="4525355"/>
            <a:chExt cx="9210170" cy="933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50330E-EA34-4B3E-8EB7-8835B92F909D}"/>
                </a:ext>
              </a:extLst>
            </p:cNvPr>
            <p:cNvSpPr/>
            <p:nvPr/>
          </p:nvSpPr>
          <p:spPr>
            <a:xfrm>
              <a:off x="1093327" y="4525355"/>
              <a:ext cx="3554087" cy="8389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7CDA302-CE2C-47DD-ADB1-A7B993489D17}"/>
                </a:ext>
              </a:extLst>
            </p:cNvPr>
            <p:cNvCxnSpPr>
              <a:cxnSpLocks/>
            </p:cNvCxnSpPr>
            <p:nvPr/>
          </p:nvCxnSpPr>
          <p:spPr>
            <a:xfrm>
              <a:off x="4647414" y="4928913"/>
              <a:ext cx="250753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85862E-A278-4369-8721-EDD8607903F9}"/>
                </a:ext>
              </a:extLst>
            </p:cNvPr>
            <p:cNvSpPr txBox="1"/>
            <p:nvPr/>
          </p:nvSpPr>
          <p:spPr>
            <a:xfrm>
              <a:off x="7154944" y="4535537"/>
              <a:ext cx="3148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가장 큰 값이 예측 클래스가 됨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즉 가장 확률이 높은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0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BADE8B-A3E2-430E-B678-EE2506306C36}"/>
              </a:ext>
            </a:extLst>
          </p:cNvPr>
          <p:cNvSpPr/>
          <p:nvPr/>
        </p:nvSpPr>
        <p:spPr>
          <a:xfrm>
            <a:off x="-297385" y="218909"/>
            <a:ext cx="576493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3.5.6 </a:t>
            </a:r>
            <a:r>
              <a:rPr kumimoji="0" lang="ko-KR" alt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레이블과 손실을 다루는 다른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82363-4C77-4A05-B9E4-3F4F2971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9" y="1492749"/>
            <a:ext cx="8318543" cy="7268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4413EB-4A7A-41A9-B3B4-32B2ECB4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90" y="3741311"/>
            <a:ext cx="8318543" cy="4718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DFF02-14B4-4A05-A438-859EF9C3962C}"/>
              </a:ext>
            </a:extLst>
          </p:cNvPr>
          <p:cNvSpPr txBox="1"/>
          <p:nvPr/>
        </p:nvSpPr>
        <p:spPr>
          <a:xfrm>
            <a:off x="1540789" y="2529093"/>
            <a:ext cx="83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인코딩하는 다른 방법은 다음과 같이 정수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텐서로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변환하는 것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방법은 손실 함수 하나만 바꾸면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7287-37A7-491B-A4D5-937EBAD0015D}"/>
              </a:ext>
            </a:extLst>
          </p:cNvPr>
          <p:cNvSpPr txBox="1"/>
          <p:nvPr/>
        </p:nvSpPr>
        <p:spPr>
          <a:xfrm>
            <a:off x="1540790" y="4497771"/>
            <a:ext cx="831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정수 레이블을 사용할 때는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sparse_categorical_crossentropy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손실 함수는 인터페이스만 다를 뿐이고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수학적으로는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categorical_crossentropy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3532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781A0F-4BC6-4F0B-87D6-B6937F4B593E}"/>
              </a:ext>
            </a:extLst>
          </p:cNvPr>
          <p:cNvSpPr/>
          <p:nvPr/>
        </p:nvSpPr>
        <p:spPr>
          <a:xfrm>
            <a:off x="-306812" y="209482"/>
            <a:ext cx="576493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3.5.7 </a:t>
            </a:r>
            <a:r>
              <a:rPr kumimoji="0" lang="ko-KR" altLang="en-US" sz="2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충분히 큰 중간층을 두어야 하는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895B8-A058-4B19-B6BC-96D725BA6212}"/>
              </a:ext>
            </a:extLst>
          </p:cNvPr>
          <p:cNvSpPr txBox="1"/>
          <p:nvPr/>
        </p:nvSpPr>
        <p:spPr>
          <a:xfrm>
            <a:off x="6404791" y="1350390"/>
            <a:ext cx="4411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 출력이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차원이기 때문에 중간층의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유닛이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개보다 많이 적으면 안됨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예를 들어 중간층을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차원으로 두었을 때 정보의 병목이 어떻게 나타나는지 확인해보는 코드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정확도의 최고 값은 약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71%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8%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정도 감소되었음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이런 손실의 원인 대부분은 많은 정보를 중간층의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저차원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표현 공간으로 압축하려고 했기 때문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전부를 넣지는 못함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4EF4F-1CEA-4A53-A58B-0184E6B6CA2A}"/>
              </a:ext>
            </a:extLst>
          </p:cNvPr>
          <p:cNvSpPr txBox="1"/>
          <p:nvPr/>
        </p:nvSpPr>
        <p:spPr>
          <a:xfrm>
            <a:off x="929391" y="5492712"/>
            <a:ext cx="5475400" cy="338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results&gt;[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1.5965227675246854, 0.7067586821015318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438A41-2CFE-4490-B25F-27AF29FE954A}"/>
              </a:ext>
            </a:extLst>
          </p:cNvPr>
          <p:cNvGrpSpPr/>
          <p:nvPr/>
        </p:nvGrpSpPr>
        <p:grpSpPr>
          <a:xfrm>
            <a:off x="1043224" y="1350390"/>
            <a:ext cx="5109337" cy="3893270"/>
            <a:chOff x="986663" y="1350390"/>
            <a:chExt cx="5109337" cy="389327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AFD0587-DC90-420B-9E22-6421B8EBD8A2}"/>
                </a:ext>
              </a:extLst>
            </p:cNvPr>
            <p:cNvGrpSpPr/>
            <p:nvPr/>
          </p:nvGrpSpPr>
          <p:grpSpPr>
            <a:xfrm>
              <a:off x="986663" y="1350390"/>
              <a:ext cx="5109337" cy="3893270"/>
              <a:chOff x="1263183" y="1640264"/>
              <a:chExt cx="4438650" cy="326988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A33009-FEA2-4F79-94B8-4287C6158F42}"/>
                  </a:ext>
                </a:extLst>
              </p:cNvPr>
              <p:cNvGrpSpPr/>
              <p:nvPr/>
            </p:nvGrpSpPr>
            <p:grpSpPr>
              <a:xfrm>
                <a:off x="1263183" y="1640264"/>
                <a:ext cx="4438650" cy="3269885"/>
                <a:chOff x="1263183" y="1640264"/>
                <a:chExt cx="4438650" cy="3269885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13B35018-FF80-4F63-9F3E-6885A3592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947"/>
                <a:stretch/>
              </p:blipFill>
              <p:spPr>
                <a:xfrm>
                  <a:off x="1263183" y="1640264"/>
                  <a:ext cx="4438650" cy="3269885"/>
                </a:xfrm>
                <a:prstGeom prst="rect">
                  <a:avLst/>
                </a:prstGeom>
                <a:ln w="28575">
                  <a:solidFill>
                    <a:schemeClr val="bg1"/>
                  </a:solidFill>
                </a:ln>
              </p:spPr>
            </p:pic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4F06E996-6106-4652-81EA-F3CB27EA64C7}"/>
                    </a:ext>
                  </a:extLst>
                </p:cNvPr>
                <p:cNvSpPr/>
                <p:nvPr/>
              </p:nvSpPr>
              <p:spPr>
                <a:xfrm>
                  <a:off x="2762054" y="2092751"/>
                  <a:ext cx="131975" cy="141402"/>
                </a:xfrm>
                <a:prstGeom prst="rect">
                  <a:avLst/>
                </a:prstGeom>
                <a:solidFill>
                  <a:srgbClr val="2632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D920-D317-41FF-A09F-622B95642889}"/>
                  </a:ext>
                </a:extLst>
              </p:cNvPr>
              <p:cNvSpPr txBox="1"/>
              <p:nvPr/>
            </p:nvSpPr>
            <p:spPr>
              <a:xfrm>
                <a:off x="2700779" y="2059883"/>
                <a:ext cx="2356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67E6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4</a:t>
                </a:r>
                <a:endPara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D67E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180FF72-7CB2-4F00-B70B-2FBE493ED1A5}"/>
                  </a:ext>
                </a:extLst>
              </p:cNvPr>
              <p:cNvSpPr/>
              <p:nvPr/>
            </p:nvSpPr>
            <p:spPr>
              <a:xfrm>
                <a:off x="2375553" y="3704734"/>
                <a:ext cx="169684" cy="122548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E610B3-F532-4964-9FE4-CEEB70E52AE5}"/>
                  </a:ext>
                </a:extLst>
              </p:cNvPr>
              <p:cNvSpPr/>
              <p:nvPr/>
            </p:nvSpPr>
            <p:spPr>
              <a:xfrm>
                <a:off x="2639503" y="3926125"/>
                <a:ext cx="198000" cy="115416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8C2CC-2F73-4025-8ED9-2F73D441D3CF}"/>
                  </a:ext>
                </a:extLst>
              </p:cNvPr>
              <p:cNvSpPr txBox="1"/>
              <p:nvPr/>
            </p:nvSpPr>
            <p:spPr>
              <a:xfrm>
                <a:off x="2318826" y="3666427"/>
                <a:ext cx="5186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67E6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20 </a:t>
                </a: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</a:t>
                </a:r>
                <a:endPara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D67E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5A48C8-6C89-4660-A173-8350D54222C3}"/>
                  </a:ext>
                </a:extLst>
              </p:cNvPr>
              <p:cNvSpPr txBox="1"/>
              <p:nvPr/>
            </p:nvSpPr>
            <p:spPr>
              <a:xfrm>
                <a:off x="2562515" y="3882744"/>
                <a:ext cx="5186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67E6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128</a:t>
                </a:r>
                <a:endPara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D67E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B27AE0E-7397-46D6-B462-D45C9B3973F6}"/>
                </a:ext>
              </a:extLst>
            </p:cNvPr>
            <p:cNvSpPr/>
            <p:nvPr/>
          </p:nvSpPr>
          <p:spPr>
            <a:xfrm>
              <a:off x="2610610" y="1842111"/>
              <a:ext cx="302151" cy="2827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 w="28575">
                  <a:solidFill>
                    <a:srgbClr val="FF0000"/>
                  </a:solidFill>
                </a:ln>
                <a:noFill/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5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B3359-8346-47DF-84FA-0C491383A5FB}"/>
              </a:ext>
            </a:extLst>
          </p:cNvPr>
          <p:cNvSpPr/>
          <p:nvPr/>
        </p:nvSpPr>
        <p:spPr>
          <a:xfrm>
            <a:off x="-306812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3.5.9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DB1DD-B464-4FF8-8F4E-E35BDA34A227}"/>
              </a:ext>
            </a:extLst>
          </p:cNvPr>
          <p:cNvSpPr txBox="1"/>
          <p:nvPr/>
        </p:nvSpPr>
        <p:spPr>
          <a:xfrm>
            <a:off x="1008668" y="1206631"/>
            <a:ext cx="9803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클래스로 데이터 포인트를 분류하려면 네트워크의 마지막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층의 크기는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이어야 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단일 레이블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다중 분류 문제에서는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클래스에 대한 확률 분포를 출력하기 위해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softmax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활성화 함수를 사용해야 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이런 문제에는 항상 범주형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크로스엔트로피를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사용해야 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함수는 모델이 출력한 확률 분포와 타깃 분포 사이의 거리를 최소화함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다중 분류에서 레이블을 다루는 두 가지 방법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범주형 인코딩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핫 인코딩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인코딩하고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categorical_crossentropy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함수 사용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정수로 인코딩하고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sparse_categorical_crossentropy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함수 사용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수의 범주를 분류할 때 중간층의 크기가 너무 작아 네트워크에 정보의 병목이 생기지 않도록 주의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875020"/>
            <a:ext cx="6055502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3.6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주택 가격 예측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회귀 문제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6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손실 함수와</a:t>
            </a:r>
            <a:endParaRPr lang="en-US" altLang="ko-KR" sz="4000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옵티마이저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00" y="1041010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</a:rPr>
              <a:t>학습 과정을 조절하는 열쇠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858" y="3235571"/>
            <a:ext cx="10438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손실 함수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목적 함수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훈련하는 동안 최소화될 값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옵티마이저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손실 함수를 기반으로 네트워크가 어떻게 업데이트 될지 결정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</a:rPr>
              <a:t>＊특정 종류의 확률적 경사 </a:t>
            </a:r>
            <a:r>
              <a:rPr lang="ko-KR" altLang="en-US" sz="2000" dirty="0" err="1">
                <a:solidFill>
                  <a:schemeClr val="bg1"/>
                </a:solidFill>
              </a:rPr>
              <a:t>하강법을</a:t>
            </a:r>
            <a:r>
              <a:rPr lang="ko-KR" altLang="en-US" sz="2000" dirty="0">
                <a:solidFill>
                  <a:schemeClr val="bg1"/>
                </a:solidFill>
              </a:rPr>
              <a:t> 구현함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</a:rPr>
              <a:t>▲모든 손실을 평균 내어 하나의 스칼라 양으로 합침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CAAC1D-8ABB-4D86-8C09-8C7AAB9458B0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3.6.1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보스턴 주택 가격 데이터셋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95C83C-BEFA-427B-8B51-C36323DE30D5}"/>
              </a:ext>
            </a:extLst>
          </p:cNvPr>
          <p:cNvGrpSpPr/>
          <p:nvPr/>
        </p:nvGrpSpPr>
        <p:grpSpPr>
          <a:xfrm>
            <a:off x="1626663" y="1181100"/>
            <a:ext cx="8519600" cy="4622499"/>
            <a:chOff x="1598074" y="2846674"/>
            <a:chExt cx="8519600" cy="39174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9ED44E-FC81-4219-9872-AA7E4B51D28D}"/>
                </a:ext>
              </a:extLst>
            </p:cNvPr>
            <p:cNvSpPr txBox="1"/>
            <p:nvPr/>
          </p:nvSpPr>
          <p:spPr>
            <a:xfrm>
              <a:off x="2035968" y="3949325"/>
              <a:ext cx="7673640" cy="2464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개별적인 레이블 대신에 연속적인 값을 예측하는 회귀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  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ex)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기상 데이터가 주어졌을 때 내일 기온 예측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,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소프트웨어 명세가 주어졌을 때 프로젝트 완료 시간 예측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데이터 포인트가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506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개로 비교적 개수가 적고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404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개는 훈련 샘플로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, 102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개는 테스트 샘플로 나뉘어져 있음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입력 데이터에 있는 각 특성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(ex </a:t>
              </a: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범죄율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)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은 스케일이 서로 다름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.</a:t>
              </a: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endParaRPr>
            </a:p>
            <a:p>
              <a:pPr marL="257040" marR="0" lvl="0" indent="-25704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입력 데이터가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13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개의 특성을 가짐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944484-C97F-43E8-9E2F-2E7CBD751598}"/>
                </a:ext>
              </a:extLst>
            </p:cNvPr>
            <p:cNvSpPr/>
            <p:nvPr/>
          </p:nvSpPr>
          <p:spPr>
            <a:xfrm>
              <a:off x="1881187" y="3428998"/>
              <a:ext cx="7982832" cy="333512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id="{99CE36CB-0DBC-41AD-BB12-18E305CB0532}"/>
                </a:ext>
              </a:extLst>
            </p:cNvPr>
            <p:cNvSpPr/>
            <p:nvPr/>
          </p:nvSpPr>
          <p:spPr>
            <a:xfrm>
              <a:off x="1598074" y="2846674"/>
              <a:ext cx="8519600" cy="7918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1970</a:t>
              </a:r>
              <a:r>
                <a:rPr kumimoji="0" lang="ko-KR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년 중반 보스턴 외곽 지역의 </a:t>
              </a:r>
              <a:r>
                <a:rPr kumimoji="0" lang="ko-KR" altLang="en-US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범죄율</a:t>
              </a:r>
              <a:r>
                <a:rPr kumimoji="0" lang="en-US" altLang="ko-KR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, </a:t>
              </a:r>
              <a:r>
                <a:rPr kumimoji="0" lang="ko-KR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지방세율 등의 데이터가 주어졌을 때 주택 가격의 중간 값을 예측하는 회귀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5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83746D-0D60-4A01-BA39-64DD88E77216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3.6.1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보스턴 주택 가격 데이터셋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44DDA-CA14-4925-89B5-570890EA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12" y="1276242"/>
            <a:ext cx="6809591" cy="11448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3F812-A05E-4019-A2C7-4779DDC07B28}"/>
              </a:ext>
            </a:extLst>
          </p:cNvPr>
          <p:cNvSpPr txBox="1"/>
          <p:nvPr/>
        </p:nvSpPr>
        <p:spPr>
          <a:xfrm>
            <a:off x="1921349" y="3050163"/>
            <a:ext cx="2641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train_data.shape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(404, 13)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test_data.shape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(102, 13)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A3F8B-2A58-41B9-8A6C-BDE1854A8194}"/>
              </a:ext>
            </a:extLst>
          </p:cNvPr>
          <p:cNvSpPr/>
          <p:nvPr/>
        </p:nvSpPr>
        <p:spPr>
          <a:xfrm>
            <a:off x="1838225" y="2969444"/>
            <a:ext cx="2988295" cy="155804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E390C1-2D43-4D76-A5AA-182D0A8212E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26520" y="3403078"/>
            <a:ext cx="2149313" cy="3453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EE6CC0-C473-424F-861A-1714D384ECA3}"/>
              </a:ext>
            </a:extLst>
          </p:cNvPr>
          <p:cNvSpPr txBox="1"/>
          <p:nvPr/>
        </p:nvSpPr>
        <p:spPr>
          <a:xfrm>
            <a:off x="6975833" y="3148303"/>
            <a:ext cx="338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훈련 샘플과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테스트 샘플이 있고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수치 특성을 가지고 있는 것을 알 수 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6196C-0953-4C6E-91C5-DE277165FF4A}"/>
              </a:ext>
            </a:extLst>
          </p:cNvPr>
          <p:cNvSpPr txBox="1"/>
          <p:nvPr/>
        </p:nvSpPr>
        <p:spPr>
          <a:xfrm>
            <a:off x="1838226" y="4836972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train_targets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[15.2, 42.3, … , 29.1]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A3B46E-D983-4C90-9DA3-D2105AE6E332}"/>
              </a:ext>
            </a:extLst>
          </p:cNvPr>
          <p:cNvSpPr/>
          <p:nvPr/>
        </p:nvSpPr>
        <p:spPr>
          <a:xfrm>
            <a:off x="1838226" y="4705741"/>
            <a:ext cx="2988296" cy="9691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1E6C09-D737-4E58-BA27-A2236D0E389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826523" y="5139376"/>
            <a:ext cx="2212306" cy="207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21C8F2-AEF9-4EC5-A088-0505F523ED30}"/>
              </a:ext>
            </a:extLst>
          </p:cNvPr>
          <p:cNvSpPr txBox="1"/>
          <p:nvPr/>
        </p:nvSpPr>
        <p:spPr>
          <a:xfrm>
            <a:off x="7038829" y="4914879"/>
            <a:ext cx="262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타깃값의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기본단위는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1,000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달러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7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5A86F8-7C63-434E-9CB2-BD11AAFE1E1A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3.6.2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데이터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216CFB-7EEA-4BA6-9EFA-0BCCFC38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29" y="1521524"/>
            <a:ext cx="4017999" cy="222403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4E41-AD31-4C53-A3D5-10EDD4AA3667}"/>
              </a:ext>
            </a:extLst>
          </p:cNvPr>
          <p:cNvSpPr txBox="1"/>
          <p:nvPr/>
        </p:nvSpPr>
        <p:spPr>
          <a:xfrm>
            <a:off x="5599521" y="1669384"/>
            <a:ext cx="49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상이한 스케일을 가진 값을 신경망에 주입하면 학습을 더 어렵게 만듦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상이한 데이터를 다룰 때 대표적인 방법은 특성별로 정규화 하는 것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    →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입력 데이터에 있는 각 특성에 대해서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특성의 평균을 빼고 표준편차로 나눔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7F680-983D-46DF-9AE2-6B254581ABC5}"/>
              </a:ext>
            </a:extLst>
          </p:cNvPr>
          <p:cNvSpPr txBox="1"/>
          <p:nvPr/>
        </p:nvSpPr>
        <p:spPr>
          <a:xfrm>
            <a:off x="1130157" y="4412171"/>
            <a:ext cx="945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데이터를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때 사용한 값이 훈련 데이터에서 계산한 값임을 주목해야 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작업 과정에서 절대로 테스트 데이터에서 계산한 어떤 값도 사용해서는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347803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1A553-5E34-4CED-91E4-3D6033C1FB19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3.6.3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모델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90A2-9454-4338-8359-7078CCDA7F35}"/>
              </a:ext>
            </a:extLst>
          </p:cNvPr>
          <p:cNvSpPr txBox="1"/>
          <p:nvPr/>
        </p:nvSpPr>
        <p:spPr>
          <a:xfrm>
            <a:off x="6722129" y="1223326"/>
            <a:ext cx="4524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샘플 개수가 적기 때문에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유닛을 가진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은닉 층으로 작은 네트워크를 구성하여 사용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훈련 데이터의 개수가 적을수록 과대적합이 더 쉽게 일어나므로 작은 모델을 사용하는 것이 과대적합을 피하는 한 방법임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훈련하는 동안 모니터링을 위해 새로운 지표인 평균 절대 오차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예측과 타깃 사이 거리의 절댓값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측정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5D6EDD-4304-4779-AE6F-1D38D3FC7752}"/>
              </a:ext>
            </a:extLst>
          </p:cNvPr>
          <p:cNvGrpSpPr/>
          <p:nvPr/>
        </p:nvGrpSpPr>
        <p:grpSpPr>
          <a:xfrm>
            <a:off x="923302" y="1274621"/>
            <a:ext cx="9113688" cy="4661177"/>
            <a:chOff x="906789" y="1536731"/>
            <a:chExt cx="9113688" cy="46611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325AF7-2A05-4BB8-AA28-C2E53059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789" y="1536731"/>
              <a:ext cx="5620289" cy="321116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1C5D2B-FCEA-43E0-B444-E91C6FF3135D}"/>
                </a:ext>
              </a:extLst>
            </p:cNvPr>
            <p:cNvSpPr/>
            <p:nvPr/>
          </p:nvSpPr>
          <p:spPr>
            <a:xfrm>
              <a:off x="1178351" y="3899213"/>
              <a:ext cx="2045616" cy="22624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5AEDC8B-E895-4CCA-93BC-AF831D1BE01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923069" y="4125456"/>
              <a:ext cx="278090" cy="108756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35053-9F37-4316-AA0E-D5138C095EE9}"/>
                </a:ext>
              </a:extLst>
            </p:cNvPr>
            <p:cNvSpPr txBox="1"/>
            <p:nvPr/>
          </p:nvSpPr>
          <p:spPr>
            <a:xfrm>
              <a:off x="970221" y="5213023"/>
              <a:ext cx="3638747" cy="98488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 네트워크의 마지막 층은 하나의 유닛을 가지고 있고 활성화 함수가 없음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→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전형적인 스칼라 회귀를 위한 구성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EDE4AF-A029-464B-A327-7562D655E330}"/>
                </a:ext>
              </a:extLst>
            </p:cNvPr>
            <p:cNvSpPr/>
            <p:nvPr/>
          </p:nvSpPr>
          <p:spPr>
            <a:xfrm>
              <a:off x="3716933" y="4179817"/>
              <a:ext cx="744717" cy="22624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3F4B71D-A17B-4598-AA64-D486E3A021BA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089292" y="4406060"/>
              <a:ext cx="3546203" cy="80353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30660E-59D1-4706-98FB-FB5D9B2E3E2D}"/>
                </a:ext>
              </a:extLst>
            </p:cNvPr>
            <p:cNvSpPr txBox="1"/>
            <p:nvPr/>
          </p:nvSpPr>
          <p:spPr>
            <a:xfrm>
              <a:off x="5250512" y="5209597"/>
              <a:ext cx="4769965" cy="8309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mse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손실 함수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→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평균 제곱 오차의 약어로 예측과 타깃 사이 거리의 제곱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. 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-apple-system"/>
                  <a:ea typeface="맑은 고딕" panose="020B0503020000020004" pitchFamily="50" charset="-127"/>
                  <a:cs typeface="+mn-cs"/>
                </a:rPr>
                <a:t>회귀 문제에서 널리 사용되는 손실 함수임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D4540B-C524-4A0E-91CB-9466B9A91987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46939C-4717-4947-BB1A-22CCB05137FF}"/>
              </a:ext>
            </a:extLst>
          </p:cNvPr>
          <p:cNvGrpSpPr/>
          <p:nvPr/>
        </p:nvGrpSpPr>
        <p:grpSpPr>
          <a:xfrm>
            <a:off x="764562" y="1114477"/>
            <a:ext cx="4034319" cy="4485426"/>
            <a:chOff x="1061663" y="1615738"/>
            <a:chExt cx="10068674" cy="26960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87C25A-30F7-4DFB-85FC-B824B366AF50}"/>
                </a:ext>
              </a:extLst>
            </p:cNvPr>
            <p:cNvGrpSpPr/>
            <p:nvPr/>
          </p:nvGrpSpPr>
          <p:grpSpPr>
            <a:xfrm>
              <a:off x="1061663" y="1669405"/>
              <a:ext cx="10068674" cy="2642410"/>
              <a:chOff x="1061663" y="1669405"/>
              <a:chExt cx="10068674" cy="26424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1529E-99E9-4237-BA15-8D57CB5FECA0}"/>
                  </a:ext>
                </a:extLst>
              </p:cNvPr>
              <p:cNvSpPr txBox="1"/>
              <p:nvPr/>
            </p:nvSpPr>
            <p:spPr>
              <a:xfrm>
                <a:off x="1291225" y="1669405"/>
                <a:ext cx="96095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데이터를 </a:t>
                </a:r>
                <a:r>
                  <a:rPr kumimoji="0" lang="en-US" altLang="ko-KR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</a:t>
                </a: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분할로 나누고</a:t>
                </a:r>
                <a:r>
                  <a:rPr kumimoji="0" lang="en-US" altLang="ko-KR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, K</a:t>
                </a: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모델을 각각 만들어 </a:t>
                </a:r>
                <a:r>
                  <a:rPr kumimoji="0" lang="en-US" altLang="ko-KR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K-1</a:t>
                </a: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분할에서 훈련하고 나머지 분할에서 평가하는 방법</a:t>
                </a: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모델의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검증 점수는 </a:t>
                </a:r>
                <a:r>
                  <a:rPr kumimoji="0" lang="en-US" altLang="ko-KR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</a:t>
                </a: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검증 점수 평균이 됨</a:t>
                </a: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데이터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포인트가 많지 않을 때 검증 세트와 훈련 세트로 어떤 데이터 포인트가 선택되었는지에 따라 검증 점수가 크게 달라지므로 이때 사용하기 가장 좋은 방법임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D0DFE37-1A43-4096-B68E-34D8026D9149}"/>
                  </a:ext>
                </a:extLst>
              </p:cNvPr>
              <p:cNvSpPr/>
              <p:nvPr/>
            </p:nvSpPr>
            <p:spPr>
              <a:xfrm>
                <a:off x="1061663" y="1842784"/>
                <a:ext cx="10068674" cy="2469031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71874722-6519-41D9-A9D3-6312509573D4}"/>
                </a:ext>
              </a:extLst>
            </p:cNvPr>
            <p:cNvSpPr/>
            <p:nvPr/>
          </p:nvSpPr>
          <p:spPr>
            <a:xfrm>
              <a:off x="3514122" y="1615738"/>
              <a:ext cx="5153997" cy="34401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0" cap="none" spc="0" normalizeH="0" baseline="0" noProof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K-</a:t>
              </a:r>
              <a:r>
                <a:rPr kumimoji="0" lang="ko-KR" altLang="en-US" sz="2000" b="1" i="1" u="none" strike="noStrike" kern="0" cap="none" spc="0" normalizeH="0" baseline="0" noProof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겹 </a:t>
              </a:r>
              <a:r>
                <a:rPr kumimoji="0" lang="ko-KR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2381AE"/>
                  </a:solidFill>
                  <a:effectLst/>
                  <a:uLnTx/>
                  <a:uFillTx/>
                  <a:latin typeface="맑은 고딕"/>
                  <a:ea typeface="맑은 고딕"/>
                  <a:cs typeface="맑은 고딕"/>
                </a:rPr>
                <a:t>교차 검증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4301A65-5A99-419A-AE0D-28081D2B343E}"/>
              </a:ext>
            </a:extLst>
          </p:cNvPr>
          <p:cNvGrpSpPr/>
          <p:nvPr/>
        </p:nvGrpSpPr>
        <p:grpSpPr>
          <a:xfrm>
            <a:off x="4890862" y="1686808"/>
            <a:ext cx="6650966" cy="3360574"/>
            <a:chOff x="4848390" y="1748713"/>
            <a:chExt cx="6650966" cy="3360574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5CDE8D5-615E-4F66-B832-9431B397B092}"/>
                </a:ext>
              </a:extLst>
            </p:cNvPr>
            <p:cNvGrpSpPr/>
            <p:nvPr/>
          </p:nvGrpSpPr>
          <p:grpSpPr>
            <a:xfrm>
              <a:off x="4848390" y="1748713"/>
              <a:ext cx="4460678" cy="3360574"/>
              <a:chOff x="5583849" y="1364808"/>
              <a:chExt cx="4460678" cy="336057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83DF642-3BFC-470C-9A7F-BE4EC48B70F7}"/>
                  </a:ext>
                </a:extLst>
              </p:cNvPr>
              <p:cNvGrpSpPr/>
              <p:nvPr/>
            </p:nvGrpSpPr>
            <p:grpSpPr>
              <a:xfrm>
                <a:off x="5583849" y="2259317"/>
                <a:ext cx="4460678" cy="2466065"/>
                <a:chOff x="5505254" y="1631472"/>
                <a:chExt cx="4460678" cy="2466065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1B14A931-520F-4D3C-AAD7-0482580E6E72}"/>
                    </a:ext>
                  </a:extLst>
                </p:cNvPr>
                <p:cNvSpPr/>
                <p:nvPr/>
              </p:nvSpPr>
              <p:spPr>
                <a:xfrm>
                  <a:off x="6006569" y="1711881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검증</a:t>
                  </a: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4061A62F-5BC8-4EB8-B5DC-431A6B37B148}"/>
                    </a:ext>
                  </a:extLst>
                </p:cNvPr>
                <p:cNvSpPr/>
                <p:nvPr/>
              </p:nvSpPr>
              <p:spPr>
                <a:xfrm>
                  <a:off x="6010382" y="2596881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8BD96C7A-0507-4BFF-BF41-7CC877385C46}"/>
                    </a:ext>
                  </a:extLst>
                </p:cNvPr>
                <p:cNvSpPr/>
                <p:nvPr/>
              </p:nvSpPr>
              <p:spPr>
                <a:xfrm>
                  <a:off x="8780204" y="1711735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  <a:endParaRPr kumimoji="0" lang="ko-KR" altLang="en-US" sz="1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0B4B7691-71A5-47FD-BAD5-2E4B64ED5627}"/>
                    </a:ext>
                  </a:extLst>
                </p:cNvPr>
                <p:cNvSpPr/>
                <p:nvPr/>
              </p:nvSpPr>
              <p:spPr>
                <a:xfrm>
                  <a:off x="7391480" y="1711736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  <a:endParaRPr kumimoji="0" lang="ko-KR" altLang="en-US" sz="1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DC5B560-39EA-4968-A70A-E18755F4F013}"/>
                    </a:ext>
                  </a:extLst>
                </p:cNvPr>
                <p:cNvSpPr/>
                <p:nvPr/>
              </p:nvSpPr>
              <p:spPr>
                <a:xfrm>
                  <a:off x="6010382" y="3438760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  <a:endParaRPr kumimoji="0" lang="ko-KR" altLang="en-US" sz="1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70D0CA35-F87C-4CDD-9588-763F2BBD3F02}"/>
                    </a:ext>
                  </a:extLst>
                </p:cNvPr>
                <p:cNvSpPr/>
                <p:nvPr/>
              </p:nvSpPr>
              <p:spPr>
                <a:xfrm>
                  <a:off x="8791258" y="2585859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  <a:endParaRPr kumimoji="0" lang="ko-KR" altLang="en-US" sz="1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8FD5419-D208-4810-9061-BAF3CD21E831}"/>
                    </a:ext>
                  </a:extLst>
                </p:cNvPr>
                <p:cNvSpPr/>
                <p:nvPr/>
              </p:nvSpPr>
              <p:spPr>
                <a:xfrm>
                  <a:off x="7400820" y="2586150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검증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A6B1936-570C-4DBE-9693-B1FF457ECB62}"/>
                    </a:ext>
                  </a:extLst>
                </p:cNvPr>
                <p:cNvSpPr/>
                <p:nvPr/>
              </p:nvSpPr>
              <p:spPr>
                <a:xfrm>
                  <a:off x="8780204" y="3438758"/>
                  <a:ext cx="1085638" cy="579401"/>
                </a:xfrm>
                <a:prstGeom prst="roundRect">
                  <a:avLst/>
                </a:prstGeom>
                <a:solidFill>
                  <a:srgbClr val="ECA2C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검증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AEA56F4A-8CC5-454D-8CE3-29D8C114204A}"/>
                    </a:ext>
                  </a:extLst>
                </p:cNvPr>
                <p:cNvSpPr/>
                <p:nvPr/>
              </p:nvSpPr>
              <p:spPr>
                <a:xfrm>
                  <a:off x="7395293" y="3438759"/>
                  <a:ext cx="1085638" cy="579401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훈련</a:t>
                  </a:r>
                  <a:endParaRPr kumimoji="0" lang="ko-KR" altLang="en-US" sz="1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55FA3-2DCF-4170-814F-6D2BD1136176}"/>
                    </a:ext>
                  </a:extLst>
                </p:cNvPr>
                <p:cNvSpPr txBox="1"/>
                <p:nvPr/>
              </p:nvSpPr>
              <p:spPr>
                <a:xfrm>
                  <a:off x="5506462" y="1711735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폴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드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1</a:t>
                  </a:r>
                  <a:endPara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EAD2BE-A741-41A3-B392-E9C08D58A8C9}"/>
                    </a:ext>
                  </a:extLst>
                </p:cNvPr>
                <p:cNvSpPr txBox="1"/>
                <p:nvPr/>
              </p:nvSpPr>
              <p:spPr>
                <a:xfrm>
                  <a:off x="5505254" y="2602707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폴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드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2</a:t>
                  </a:r>
                  <a:endPara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0B8FA4-AAA2-4D89-B12F-F3C934DB5350}"/>
                    </a:ext>
                  </a:extLst>
                </p:cNvPr>
                <p:cNvSpPr txBox="1"/>
                <p:nvPr/>
              </p:nvSpPr>
              <p:spPr>
                <a:xfrm>
                  <a:off x="5505255" y="3467090"/>
                  <a:ext cx="50010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폴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드</a:t>
                  </a:r>
                  <a:endPara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3</a:t>
                  </a:r>
                  <a:endPara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2E6249D-1F9D-4213-87B2-BDD17C295287}"/>
                    </a:ext>
                  </a:extLst>
                </p:cNvPr>
                <p:cNvSpPr/>
                <p:nvPr/>
              </p:nvSpPr>
              <p:spPr>
                <a:xfrm>
                  <a:off x="5931613" y="3357611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DAD9386-BD96-4EEF-8418-CFACE0AE685D}"/>
                    </a:ext>
                  </a:extLst>
                </p:cNvPr>
                <p:cNvSpPr/>
                <p:nvPr/>
              </p:nvSpPr>
              <p:spPr>
                <a:xfrm>
                  <a:off x="5917139" y="2482885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E5C83FDC-D60E-4055-9E71-3273F59339A0}"/>
                    </a:ext>
                  </a:extLst>
                </p:cNvPr>
                <p:cNvSpPr/>
                <p:nvPr/>
              </p:nvSpPr>
              <p:spPr>
                <a:xfrm>
                  <a:off x="5914738" y="1631472"/>
                  <a:ext cx="4034319" cy="73992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8" name="왼쪽 중괄호 27">
                <a:extLst>
                  <a:ext uri="{FF2B5EF4-FFF2-40B4-BE49-F238E27FC236}">
                    <a16:creationId xmlns:a16="http://schemas.microsoft.com/office/drawing/2014/main" id="{7167877D-BC32-4302-93C0-2603C75DF787}"/>
                  </a:ext>
                </a:extLst>
              </p:cNvPr>
              <p:cNvSpPr/>
              <p:nvPr/>
            </p:nvSpPr>
            <p:spPr>
              <a:xfrm rot="5400000">
                <a:off x="7870254" y="-77647"/>
                <a:ext cx="287678" cy="403192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5C41F1-2F91-4947-9489-ADED4CD48E18}"/>
                  </a:ext>
                </a:extLst>
              </p:cNvPr>
              <p:cNvSpPr txBox="1"/>
              <p:nvPr/>
            </p:nvSpPr>
            <p:spPr>
              <a:xfrm>
                <a:off x="7002512" y="1364808"/>
                <a:ext cx="2015960" cy="26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데이터를 </a:t>
                </a: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분할로 나눔</a:t>
                </a:r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52F028-D4D3-4CB6-BBA8-CEE18235C612}"/>
                </a:ext>
              </a:extLst>
            </p:cNvPr>
            <p:cNvCxnSpPr/>
            <p:nvPr/>
          </p:nvCxnSpPr>
          <p:spPr>
            <a:xfrm>
              <a:off x="9390586" y="3000054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C9E2BC7-FB19-405D-B794-8DEA6300F997}"/>
                </a:ext>
              </a:extLst>
            </p:cNvPr>
            <p:cNvCxnSpPr/>
            <p:nvPr/>
          </p:nvCxnSpPr>
          <p:spPr>
            <a:xfrm>
              <a:off x="9390586" y="3912827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3863678-EE2D-4903-8B5A-967F81A36E76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86" y="4739324"/>
              <a:ext cx="267128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FB6FD4-21AF-4D96-A509-0F3D5EC85176}"/>
                </a:ext>
              </a:extLst>
            </p:cNvPr>
            <p:cNvSpPr txBox="1"/>
            <p:nvPr/>
          </p:nvSpPr>
          <p:spPr>
            <a:xfrm>
              <a:off x="9618654" y="2869340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검증점수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#1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A97854-A552-45C4-9F03-8FB3CE6B9756}"/>
                </a:ext>
              </a:extLst>
            </p:cNvPr>
            <p:cNvSpPr txBox="1"/>
            <p:nvPr/>
          </p:nvSpPr>
          <p:spPr>
            <a:xfrm>
              <a:off x="9623269" y="3756504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검증점수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#2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B15741-BBA3-45C0-AA9F-CBF461E6469C}"/>
                </a:ext>
              </a:extLst>
            </p:cNvPr>
            <p:cNvSpPr txBox="1"/>
            <p:nvPr/>
          </p:nvSpPr>
          <p:spPr>
            <a:xfrm>
              <a:off x="9623269" y="4594476"/>
              <a:ext cx="926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검증점수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#3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왼쪽 중괄호 41">
              <a:extLst>
                <a:ext uri="{FF2B5EF4-FFF2-40B4-BE49-F238E27FC236}">
                  <a16:creationId xmlns:a16="http://schemas.microsoft.com/office/drawing/2014/main" id="{2301F2C5-DD21-47C2-9AD6-49163798CF75}"/>
                </a:ext>
              </a:extLst>
            </p:cNvPr>
            <p:cNvSpPr/>
            <p:nvPr/>
          </p:nvSpPr>
          <p:spPr>
            <a:xfrm rot="10800000">
              <a:off x="10469694" y="2643222"/>
              <a:ext cx="243929" cy="2466065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8E777A-EB4B-4DF9-B614-2E4B0C53E46F}"/>
                </a:ext>
              </a:extLst>
            </p:cNvPr>
            <p:cNvSpPr txBox="1"/>
            <p:nvPr/>
          </p:nvSpPr>
          <p:spPr>
            <a:xfrm rot="5400000">
              <a:off x="10786316" y="3593915"/>
              <a:ext cx="692497" cy="73358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최종점수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평균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9288-1D71-4E61-8B12-54DCC79E7535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44280B-50F7-4DEF-BD6B-5E6C31AA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7" y="869388"/>
            <a:ext cx="4602542" cy="53156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00B17-4D88-4472-A128-AA84D34D8473}"/>
              </a:ext>
            </a:extLst>
          </p:cNvPr>
          <p:cNvSpPr/>
          <p:nvPr/>
        </p:nvSpPr>
        <p:spPr>
          <a:xfrm>
            <a:off x="709196" y="1365146"/>
            <a:ext cx="441510" cy="19951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7A1F63-80D2-4A07-BC14-99CFBB506922}"/>
              </a:ext>
            </a:extLst>
          </p:cNvPr>
          <p:cNvCxnSpPr/>
          <p:nvPr/>
        </p:nvCxnSpPr>
        <p:spPr>
          <a:xfrm>
            <a:off x="750292" y="1900719"/>
            <a:ext cx="944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DDD2123-37DC-4E7E-AF49-5816C240E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845" b="5845"/>
          <a:stretch/>
        </p:blipFill>
        <p:spPr>
          <a:xfrm>
            <a:off x="5505255" y="900000"/>
            <a:ext cx="5632861" cy="6279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22E012-FCED-4377-A4FC-22E56C7A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55" y="1834868"/>
            <a:ext cx="5610225" cy="5238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20149C-888C-4B28-921F-34E7AF32102F}"/>
              </a:ext>
            </a:extLst>
          </p:cNvPr>
          <p:cNvSpPr txBox="1"/>
          <p:nvPr/>
        </p:nvSpPr>
        <p:spPr>
          <a:xfrm>
            <a:off x="5438522" y="3325167"/>
            <a:ext cx="5722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세트가 다르므로 검증 점수가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2.9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변화가 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평균값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(2.4)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을 신뢰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    →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평균적으로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2400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달러 차이가 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주택 가격의 범위가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달러에서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달러 사이인 것을 감안하면 오차 범위가 비교적 큼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9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469AC0-C50E-4E45-9F29-39B456CBEB1E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924C7-C32B-4BFC-A9B9-9BF75CBC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" y="938676"/>
            <a:ext cx="4847102" cy="523967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8EA5A-FE39-4276-ABAE-16FFBEC500C1}"/>
              </a:ext>
            </a:extLst>
          </p:cNvPr>
          <p:cNvSpPr txBox="1"/>
          <p:nvPr/>
        </p:nvSpPr>
        <p:spPr>
          <a:xfrm>
            <a:off x="6066891" y="1302938"/>
            <a:ext cx="514735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신경망을 이번엔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만큼 훈련하고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그에 따라 개선되는 정도를 확인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C5679-E9C7-4A38-9419-C49EB63A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26" y="3671529"/>
            <a:ext cx="5147352" cy="74572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15E0CC-31FD-4965-BB6A-458A62BB271F}"/>
              </a:ext>
            </a:extLst>
          </p:cNvPr>
          <p:cNvSpPr txBox="1"/>
          <p:nvPr/>
        </p:nvSpPr>
        <p:spPr>
          <a:xfrm>
            <a:off x="6085726" y="4883181"/>
            <a:ext cx="514735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폴드에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대해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점수 평균을 계산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E09BE-C2CD-480D-80CE-24C5B81C842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61061" y="1626104"/>
            <a:ext cx="405830" cy="74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02DA5D-9743-4F17-BB45-8447DCF04A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8659402" y="4417258"/>
            <a:ext cx="0" cy="4659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9DB40-B009-4FEE-8EB7-1E5EB4DD63B0}"/>
              </a:ext>
            </a:extLst>
          </p:cNvPr>
          <p:cNvCxnSpPr/>
          <p:nvPr/>
        </p:nvCxnSpPr>
        <p:spPr>
          <a:xfrm>
            <a:off x="813960" y="1333760"/>
            <a:ext cx="10662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3EF10-85DC-457A-8A4B-2DF5E0AC7F5A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32F52-65C2-4493-B0E5-F47D2851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4" y="1644036"/>
            <a:ext cx="5172075" cy="26289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DDAF0-5B4D-44BA-870D-AC7DB2EF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13" y="1644036"/>
            <a:ext cx="4887070" cy="3710331"/>
          </a:xfrm>
          <a:prstGeom prst="rect">
            <a:avLst/>
          </a:prstGeom>
          <a:ln w="28575">
            <a:solidFill>
              <a:srgbClr val="2FA8E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C1B68-61A2-4A1F-B0D1-D466D6C3EC6C}"/>
              </a:ext>
            </a:extLst>
          </p:cNvPr>
          <p:cNvSpPr txBox="1"/>
          <p:nvPr/>
        </p:nvSpPr>
        <p:spPr>
          <a:xfrm>
            <a:off x="615900" y="4706819"/>
            <a:ext cx="530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그래프는 범위가 크고 변동이 심하기 때문에 보기가 어려움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0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013686-6FFC-4B18-A017-C2C7CBC30ADE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B5F1D-053A-4D30-BB98-8C3C9757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6" y="1175925"/>
            <a:ext cx="5245314" cy="380723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BA5D9-C670-484E-9C78-0814E2A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12" y="1175925"/>
            <a:ext cx="5092129" cy="3788198"/>
          </a:xfrm>
          <a:prstGeom prst="rect">
            <a:avLst/>
          </a:prstGeom>
          <a:ln w="28575">
            <a:solidFill>
              <a:srgbClr val="2FA8E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38985-3C52-4979-B9CF-BE5CB20AFB7A}"/>
              </a:ext>
            </a:extLst>
          </p:cNvPr>
          <p:cNvSpPr txBox="1"/>
          <p:nvPr/>
        </p:nvSpPr>
        <p:spPr>
          <a:xfrm>
            <a:off x="573535" y="5229546"/>
            <a:ext cx="110362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곡선의 다른 부분과 스케일이 많이 다른 첫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데이터 포인트를 제외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부드러운 곡선을 얻기 위해 각 포인트를 이전 포인트의 지수 이동 평균으로 대체함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그래프를 보면 검증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번째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에포크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이후에 줄어드는 것이 멈추고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과대적합이 시작되는 것을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032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AA5C59-A2B6-4AE2-8887-FB8D98884027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3.6.4 K-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겹 검증을 사용한 훈련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128037-DABD-49F9-A88E-BE2C73B1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52" y="3626806"/>
            <a:ext cx="7658849" cy="59524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333A1E-F9E6-4441-B36B-16A59DFC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53" y="1473549"/>
            <a:ext cx="7658849" cy="195545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B4E7C-F0EE-488B-97D0-2AF923E6D062}"/>
              </a:ext>
            </a:extLst>
          </p:cNvPr>
          <p:cNvSpPr txBox="1"/>
          <p:nvPr/>
        </p:nvSpPr>
        <p:spPr>
          <a:xfrm>
            <a:off x="2013734" y="4613097"/>
            <a:ext cx="774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결과는 다음과 같음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→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아직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2,675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달러 정도 차이가 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827941-265F-4BF1-AEB4-150EF5608699}"/>
              </a:ext>
            </a:extLst>
          </p:cNvPr>
          <p:cNvCxnSpPr/>
          <p:nvPr/>
        </p:nvCxnSpPr>
        <p:spPr>
          <a:xfrm>
            <a:off x="2073453" y="4140485"/>
            <a:ext cx="14608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423D0-3086-48A5-85B1-BDF0B98A3E5D}"/>
              </a:ext>
            </a:extLst>
          </p:cNvPr>
          <p:cNvSpPr/>
          <p:nvPr/>
        </p:nvSpPr>
        <p:spPr>
          <a:xfrm>
            <a:off x="2085654" y="3976099"/>
            <a:ext cx="1500026" cy="1420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2.675027286305147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8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err="1">
                <a:solidFill>
                  <a:prstClr val="white"/>
                </a:solidFill>
              </a:rPr>
              <a:t>케라스</a:t>
            </a:r>
            <a:r>
              <a:rPr lang="ko-KR" altLang="en-US" sz="4400" i="1" dirty="0">
                <a:solidFill>
                  <a:prstClr val="white"/>
                </a:solidFill>
              </a:rPr>
              <a:t> 소개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942" y="2433710"/>
            <a:ext cx="9931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거의 모든 종류의 </a:t>
            </a:r>
            <a:r>
              <a:rPr lang="ko-KR" altLang="en-US" sz="2000" dirty="0" err="1">
                <a:solidFill>
                  <a:schemeClr val="bg1"/>
                </a:solidFill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</a:rPr>
              <a:t> 모델을 간편하게 만들고 훈련시킬 수 있는 </a:t>
            </a:r>
            <a:r>
              <a:rPr lang="ko-KR" altLang="en-US" sz="2000" dirty="0" err="1">
                <a:solidFill>
                  <a:schemeClr val="bg1"/>
                </a:solidFill>
              </a:rPr>
              <a:t>파이썬을</a:t>
            </a:r>
            <a:r>
              <a:rPr lang="ko-KR" altLang="en-US" sz="2000" dirty="0">
                <a:solidFill>
                  <a:schemeClr val="bg1"/>
                </a:solidFill>
              </a:rPr>
              <a:t> 위한 </a:t>
            </a:r>
            <a:r>
              <a:rPr lang="ko-KR" altLang="en-US" sz="2000" dirty="0" err="1">
                <a:solidFill>
                  <a:schemeClr val="bg1"/>
                </a:solidFill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</a:rPr>
              <a:t> 프레임워크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동일한 코드로 </a:t>
            </a:r>
            <a:r>
              <a:rPr lang="en-US" altLang="ko-KR" sz="2000" dirty="0">
                <a:solidFill>
                  <a:schemeClr val="bg1"/>
                </a:solidFill>
              </a:rPr>
              <a:t>CPU</a:t>
            </a:r>
            <a:r>
              <a:rPr lang="ko-KR" altLang="en-US" sz="2000" dirty="0">
                <a:solidFill>
                  <a:schemeClr val="bg1"/>
                </a:solidFill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</a:rPr>
              <a:t>GPU</a:t>
            </a:r>
            <a:r>
              <a:rPr lang="ko-KR" altLang="en-US" sz="2000" dirty="0">
                <a:solidFill>
                  <a:schemeClr val="bg1"/>
                </a:solidFill>
              </a:rPr>
              <a:t>에서 실행 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사용하기 쉬운 </a:t>
            </a:r>
            <a:r>
              <a:rPr lang="en-US" altLang="ko-KR" sz="2000" dirty="0">
                <a:solidFill>
                  <a:schemeClr val="bg1"/>
                </a:solidFill>
              </a:rPr>
              <a:t>API</a:t>
            </a:r>
            <a:r>
              <a:rPr lang="ko-KR" altLang="en-US" sz="2000" dirty="0">
                <a:solidFill>
                  <a:schemeClr val="bg1"/>
                </a:solidFill>
              </a:rPr>
              <a:t>를 가지고 있어 </a:t>
            </a:r>
            <a:r>
              <a:rPr lang="ko-KR" altLang="en-US" sz="2000" dirty="0" err="1">
                <a:solidFill>
                  <a:schemeClr val="bg1"/>
                </a:solidFill>
              </a:rPr>
              <a:t>딥러닝</a:t>
            </a:r>
            <a:r>
              <a:rPr lang="ko-KR" altLang="en-US" sz="2000" dirty="0">
                <a:solidFill>
                  <a:schemeClr val="bg1"/>
                </a:solidFill>
              </a:rPr>
              <a:t> 모델의 </a:t>
            </a:r>
            <a:r>
              <a:rPr lang="ko-KR" altLang="en-US" sz="2000" dirty="0" err="1">
                <a:solidFill>
                  <a:schemeClr val="bg1"/>
                </a:solidFill>
              </a:rPr>
              <a:t>포로토타입을</a:t>
            </a:r>
            <a:r>
              <a:rPr lang="ko-KR" altLang="en-US" sz="2000" dirty="0">
                <a:solidFill>
                  <a:schemeClr val="bg1"/>
                </a:solidFill>
              </a:rPr>
              <a:t> 빨리 만들 수 있음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합성곱</a:t>
            </a:r>
            <a:r>
              <a:rPr lang="ko-KR" altLang="en-US" sz="2000" dirty="0">
                <a:solidFill>
                  <a:schemeClr val="bg1"/>
                </a:solidFill>
              </a:rPr>
              <a:t> 신경망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순환 신경망을 지원하여 자유롭게 조합하여 사용 가능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여러 </a:t>
            </a:r>
            <a:r>
              <a:rPr lang="ko-KR" altLang="en-US" sz="2000" dirty="0" err="1">
                <a:solidFill>
                  <a:schemeClr val="bg1"/>
                </a:solidFill>
              </a:rPr>
              <a:t>내트워크</a:t>
            </a:r>
            <a:r>
              <a:rPr lang="ko-KR" altLang="en-US" sz="2000" dirty="0">
                <a:solidFill>
                  <a:schemeClr val="bg1"/>
                </a:solidFill>
              </a:rPr>
              <a:t> 구조 또한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2299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215E-271F-48CC-AF77-C247A1E2484F}"/>
              </a:ext>
            </a:extLst>
          </p:cNvPr>
          <p:cNvSpPr/>
          <p:nvPr/>
        </p:nvSpPr>
        <p:spPr>
          <a:xfrm>
            <a:off x="-259677" y="209482"/>
            <a:ext cx="576493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3.6.5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19069-AB30-4CE5-919C-970AC732C1AC}"/>
              </a:ext>
            </a:extLst>
          </p:cNvPr>
          <p:cNvSpPr txBox="1"/>
          <p:nvPr/>
        </p:nvSpPr>
        <p:spPr>
          <a:xfrm>
            <a:off x="1194062" y="1638145"/>
            <a:ext cx="9803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회귀에서는 평균 제곱 오차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(MSE)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손실 함수로 자주 사용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평가 지표는 평균 절대 오차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(MAE)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일반적으로 사용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특성 스케일이 다른 경우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스케일을 </a:t>
            </a:r>
            <a:r>
              <a:rPr kumimoji="0" lang="ko-KR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단계에서 조정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가용 데이터가 적은 경우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검증 사용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훈련 데이터가 적다면 </a:t>
            </a:r>
            <a:r>
              <a:rPr lang="ko-KR" altLang="en-US" sz="2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과대적합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피하기 위하여 은닉 층을 줄임</a:t>
            </a:r>
          </a:p>
        </p:txBody>
      </p:sp>
    </p:spTree>
    <p:extLst>
      <p:ext uri="{BB962C8B-B14F-4D97-AF65-F5344CB8AC3E}">
        <p14:creationId xmlns:p14="http://schemas.microsoft.com/office/powerpoint/2010/main" val="41876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머신러닝의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요소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13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4.1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머신러닝의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네가지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분류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371955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867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8033" y="1583704"/>
            <a:ext cx="7513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지도학습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(Supervised learning)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알려주며 학습시키는 것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7864" y="2130458"/>
            <a:ext cx="484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값이 주어지면 입력 값에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 주어 학습시키는 것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7864" y="3323543"/>
            <a:ext cx="63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(Classification)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주어진 데이터를 정해진 카테고리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		       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분류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7864" y="4516628"/>
            <a:ext cx="625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(Regression)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데이터들의 특징을 기준으로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연속적인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예측하는 것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98" y="2567175"/>
            <a:ext cx="2979884" cy="3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867" y="110838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8033" y="1583704"/>
            <a:ext cx="7513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지도학습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(Supervised learning)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알려주며 학습시키는 것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7864" y="2130458"/>
            <a:ext cx="484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값이 주어지면 입력 값에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 주어 학습시키는 것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98" y="2567175"/>
            <a:ext cx="2979884" cy="3272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6649" y="3168060"/>
            <a:ext cx="603551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시퀀스 생성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주어지면 이를 설명하는 캡션을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트리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문장이 주어지면 분해된 구문 트리를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물체 감지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주어지면 특정 물체 주위에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경계 상자를 그립니다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이미지 분할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사진이 주어졌을 때 픽셀 단위로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물체에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마스킹을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867" y="110838"/>
            <a:ext cx="3845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 학습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8033" y="1583704"/>
            <a:ext cx="91345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 학습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(U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nsupervised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learning)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정답을 따로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알려주지 않고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라벨이 없이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비슷한 데이터들을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군집화하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것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9710" y="2332324"/>
            <a:ext cx="571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구조를 가정하고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그 구조에 맞춰 설명하는 방법 직접 관찰되지 않았지만 데이터에 영향을 미치는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잠재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(latent variable) 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가정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비지도학습은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잠재변수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관찰변수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예측하는 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7864" y="3634941"/>
            <a:ext cx="63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(Clustering)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비슷한 것들끼리 일정한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무리 또는 군집으로 나누는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7863" y="4516628"/>
            <a:ext cx="657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축소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적은 개수의 연속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데이터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(dimensionally reduction)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나타내느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57" y="2403835"/>
            <a:ext cx="3538373" cy="32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675095" y="349281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490" y="57298"/>
            <a:ext cx="3845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강화 학습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8033" y="1583704"/>
            <a:ext cx="1003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강화 학습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(Reinforcement learning)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상과 벌이라는 보상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주며 상을 최대화하고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벌을 최소화 하도록 강화 학습하는 방식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4041" y="2447032"/>
            <a:ext cx="626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게임을 예로 게임의 규칙을 따로 입력하지 않고 자신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(Agent)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게임 환경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(environment)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현재 상태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높은 점수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얻는 방법을 찾아가며 행동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(action)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학습 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학습 횟수를 초과하면 높은 점수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(reward)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획득할 수 있는 전략이 형성된다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(action)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행동 목록 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환경에 대한 정보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방향키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등은 사전에 정의가 되어야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9" y="2423568"/>
            <a:ext cx="3371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868" y="110838"/>
            <a:ext cx="3845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 지도 학습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2874" y="1593131"/>
            <a:ext cx="91345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 학습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(self-supervised learning)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사람의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입력없이 반 자동 방식으로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    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얻는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지도학습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874" y="3232362"/>
            <a:ext cx="8010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 및 비지도 학습과 다른 점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 학습 작업에는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사전 정의 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사람이 제공 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레이블이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비지도 학습에는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supervision,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 또는 올바른 출력 없이 데이터 샘플만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8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4.2 </a:t>
            </a:r>
            <a:r>
              <a:rPr kumimoji="0" lang="ko-KR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모델 평가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7932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4398" y="53203"/>
            <a:ext cx="384557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평가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5421" y="2036189"/>
            <a:ext cx="8908331" cy="9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평가의 핵심은 가용한 데이터를 항상 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나누는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4604" y="3545454"/>
            <a:ext cx="5750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세트에서 모델을 훈련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 세트에서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모델을 평가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세트에서 한 번 모델을 테스트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4260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케라스</a:t>
            </a:r>
            <a:r>
              <a:rPr lang="en-US" altLang="ko-KR" sz="4000" i="1" dirty="0">
                <a:solidFill>
                  <a:prstClr val="white"/>
                </a:solidFill>
              </a:rPr>
              <a:t>, </a:t>
            </a:r>
            <a:r>
              <a:rPr lang="ko-KR" altLang="en-US" sz="4000" i="1" dirty="0" err="1">
                <a:solidFill>
                  <a:prstClr val="white"/>
                </a:solidFill>
              </a:rPr>
              <a:t>텐서플로</a:t>
            </a:r>
            <a:r>
              <a:rPr lang="en-US" altLang="ko-KR" sz="4000" i="1" dirty="0">
                <a:solidFill>
                  <a:prstClr val="white"/>
                </a:solidFill>
              </a:rPr>
              <a:t>, </a:t>
            </a:r>
            <a:r>
              <a:rPr lang="ko-KR" altLang="en-US" sz="4000" i="1" dirty="0" err="1">
                <a:solidFill>
                  <a:prstClr val="white"/>
                </a:solidFill>
              </a:rPr>
              <a:t>씨아노</a:t>
            </a:r>
            <a:r>
              <a:rPr lang="en-US" altLang="ko-KR" sz="4000" i="1" dirty="0">
                <a:solidFill>
                  <a:prstClr val="white"/>
                </a:solidFill>
              </a:rPr>
              <a:t>, CNTK 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489979"/>
            <a:ext cx="10185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고수준의 구성 요소를 제공하는 모델 수준의 라이브러리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</a:rPr>
              <a:t> 조작이나 미분 같은 </a:t>
            </a:r>
            <a:r>
              <a:rPr lang="ko-KR" altLang="en-US" sz="2000" dirty="0" err="1">
                <a:solidFill>
                  <a:schemeClr val="bg1"/>
                </a:solidFill>
              </a:rPr>
              <a:t>저수준의</a:t>
            </a:r>
            <a:r>
              <a:rPr lang="ko-KR" altLang="en-US" sz="2000" dirty="0">
                <a:solidFill>
                  <a:schemeClr val="bg1"/>
                </a:solidFill>
              </a:rPr>
              <a:t> 연산은 다루지 않지만 </a:t>
            </a:r>
            <a:r>
              <a:rPr lang="ko-KR" altLang="en-US" sz="2000" dirty="0" err="1">
                <a:solidFill>
                  <a:schemeClr val="bg1"/>
                </a:solidFill>
              </a:rPr>
              <a:t>백엔드</a:t>
            </a:r>
            <a:r>
              <a:rPr lang="ko-KR" altLang="en-US" sz="2000" dirty="0">
                <a:solidFill>
                  <a:schemeClr val="bg1"/>
                </a:solidFill>
              </a:rPr>
              <a:t> 엔진에서 제공하는 최적화되고 특화된 </a:t>
            </a:r>
            <a:r>
              <a:rPr lang="ko-KR" altLang="en-US" sz="2000" dirty="0" err="1">
                <a:solidFill>
                  <a:schemeClr val="bg1"/>
                </a:solidFill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</a:rPr>
              <a:t> 라이브러리를 사용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43005" y="3855622"/>
            <a:ext cx="2454813" cy="800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err="1"/>
              <a:t>텐서</a:t>
            </a:r>
            <a:r>
              <a:rPr lang="ko-KR" altLang="en-US" sz="2000" b="1" dirty="0"/>
              <a:t> 라이브러리</a:t>
            </a:r>
          </a:p>
        </p:txBody>
      </p:sp>
      <p:sp>
        <p:nvSpPr>
          <p:cNvPr id="4" name="위쪽 화살표 설명선 3"/>
          <p:cNvSpPr/>
          <p:nvPr/>
        </p:nvSpPr>
        <p:spPr>
          <a:xfrm>
            <a:off x="5398214" y="4832538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CNTK</a:t>
            </a:r>
            <a:endParaRPr lang="ko-KR" altLang="en-US" sz="2000" b="1" dirty="0"/>
          </a:p>
        </p:txBody>
      </p:sp>
      <p:sp>
        <p:nvSpPr>
          <p:cNvPr id="7" name="위쪽 화살표 설명선 6"/>
          <p:cNvSpPr/>
          <p:nvPr/>
        </p:nvSpPr>
        <p:spPr>
          <a:xfrm>
            <a:off x="7958534" y="4832538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씨아노</a:t>
            </a:r>
            <a:endParaRPr lang="ko-KR" altLang="en-US" sz="2000" b="1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2837894" y="4841879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텐서플로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1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2339" y="229010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세트의 필요성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251" y="1583703"/>
            <a:ext cx="8239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〮검증 세트는 반드시 필요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모델을 개발할 때는 항상 모델의 설정을 튜닝하기 때문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개발 시 층 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층의 유닛 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하이퍼파라미터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hyperparameter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선택해 튜닝하는 것이 진행 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세트에서는 모델의 성능을 평가하여 이런 튜닝을 수행합니다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물론 검증 세트도 어떤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공간에서 좋은 설정을 찾는 학습이기에 훈련 세트와 상관없는 검증 세트이지만 모델이 검증 세트에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오버피팅될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251" y="4828311"/>
            <a:ext cx="7729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누설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(information leak)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검증 세트의 모델 성능에 기반하여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하이퍼파라미터를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조정할 때마다 검증 데이터에 관한 정보가 모델로 새는 것 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72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1333" y="1569999"/>
            <a:ext cx="792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데이터가 적을 때 사용하는 세 가지 평가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1186" y="3144255"/>
            <a:ext cx="5223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K-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셔플링을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사용한 반복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2339" y="229010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 평가방법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191277"/>
            <a:ext cx="3845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</a:t>
            </a: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17" y="3086150"/>
            <a:ext cx="78676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9747" y="1316287"/>
            <a:ext cx="68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〮데이터의 일정량을 테스트 세트로 떼어 놓습니다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남은 데이터에서 훈련하고 테스트 세트로 평가합니다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3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9368" y="1132425"/>
            <a:ext cx="1046480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10000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np.random.shuffle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 세트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[: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데이터 시작에서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9999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까지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 = 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:]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#10000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에서 데이터 끝까지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training_data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[:]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#10000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에서 데이터 끝까지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get_model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훈련 모델 가지고 와서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model.train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training_data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훈련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model.evaluate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검증세트로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평가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여기서 모델을 튜닝하고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~~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다시 평가하고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~~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또 튜닝하고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~~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get_model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파라미터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튜닝 끝나면 테스트 데이터 제외하고 다 훈련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model.train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np.concatenate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training_data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])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의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concat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기능 사용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test_score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model.evaluate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test_data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2415" y="191276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</a:t>
            </a: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5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</a:t>
            </a: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17" y="3086150"/>
            <a:ext cx="78676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9747" y="1316287"/>
            <a:ext cx="7379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〮문제점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데이터가 적을 때는 검증 세트와 테스트 세트의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샘플이 너무 적어 주어진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데이터를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통계적으로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대표하지 못할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단순 </a:t>
            </a: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홀드아웃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17" y="3086150"/>
            <a:ext cx="78676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0010" y="1531525"/>
            <a:ext cx="737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〮해결책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K-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 </a:t>
            </a:r>
          </a:p>
        </p:txBody>
      </p:sp>
    </p:spTree>
    <p:extLst>
      <p:ext uri="{BB962C8B-B14F-4D97-AF65-F5344CB8AC3E}">
        <p14:creationId xmlns:p14="http://schemas.microsoft.com/office/powerpoint/2010/main" val="3886373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47869" y="208107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17" y="1181534"/>
            <a:ext cx="6891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〮데이터를 동일한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분할로 나눕니다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각 분할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대해 남은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분할로 모델을 훈련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분할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모델을 평가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점수 평균으로 최종 점수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93" y="3848884"/>
            <a:ext cx="7390899" cy="21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952" y="628774"/>
            <a:ext cx="96910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// k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개로 분할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np.random.shuffle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개의 검증 값들을 모을 리스트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fold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2C6F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):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*fold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: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                     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fold+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        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 세트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training_data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[: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*fold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+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                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fold+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):]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 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학습 세트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검증세트를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제외한 나머지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get_model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훈련 모델 가지고 와서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model.train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training_data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훈련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model.evaluate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검증세트로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평가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val_scores.append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검증세트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점수를 수집하자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np.average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번의 반복이 끝나고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평균내봄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get_model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model.train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test_score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model.evaluate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test_data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13252" y="105554"/>
            <a:ext cx="384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2521" y="114622"/>
            <a:ext cx="3845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셔플링을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사용한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 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415" y="1284633"/>
            <a:ext cx="6891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겹 교차 검증을 여러 번 적용하되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분할로 나누기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전에 매번 데이터를 무작위로 섞는 것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761" y="1792464"/>
            <a:ext cx="93513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5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sum_val_scores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교차검증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한세트를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마칠때마다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받을 리스트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2C6F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):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교차검증을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할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반복횟수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p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num_validation_samples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// k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개로 분할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np.random.shuffle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val_scores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[]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개의 검증 값들을 모을 리스트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fold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82C6F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):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 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이전 예제와 동일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~~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sum_val_scores.append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validation_score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교차검증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 세트들의 평균을 냄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sum_validation_score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np.average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sum_val_scores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#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이전 예제와 동일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AA94F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~~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+mn-cs"/>
              </a:rPr>
              <a:t>	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521" y="3388093"/>
                <a:ext cx="3567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개의 모델을 훈련하는 것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!</a:t>
                </a: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" y="3388093"/>
                <a:ext cx="3567067" cy="400110"/>
              </a:xfrm>
              <a:prstGeom prst="rect">
                <a:avLst/>
              </a:prstGeom>
              <a:blipFill>
                <a:blip r:embed="rId2"/>
                <a:stretch>
                  <a:fillRect l="-1880" t="-9231" r="-393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178556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기억해야할 것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1922" y="1480008"/>
            <a:ext cx="81918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평가 방식의 선택은 다음과 같은 사항에 유념해야 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〮대표성 있는 데이터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세트와 테스트 세트가 주어진 데이터에 대한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대표성이 있어야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시간의 방향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과거로부터 미래를 예측할 때는 훈련 세트는 테스트 세트보다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데이터여야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데이터 중복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포인터의 중복은 훈련 세트와 테스트 세트의 중첩으로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이어질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9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544" y="300627"/>
            <a:ext cx="5387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케라스를</a:t>
            </a:r>
            <a:r>
              <a:rPr lang="ko-KR" altLang="en-US" sz="4000" i="1" dirty="0">
                <a:solidFill>
                  <a:prstClr val="white"/>
                </a:solidFill>
              </a:rPr>
              <a:t> 사용한 개발 </a:t>
            </a:r>
            <a:r>
              <a:rPr lang="en-US" altLang="ko-KR" sz="4000" i="1" dirty="0">
                <a:solidFill>
                  <a:prstClr val="white"/>
                </a:solidFill>
              </a:rPr>
              <a:t>:</a:t>
            </a:r>
            <a:r>
              <a:rPr lang="ko-KR" altLang="en-US" sz="4000" i="1" dirty="0">
                <a:solidFill>
                  <a:prstClr val="white"/>
                </a:solidFill>
              </a:rPr>
              <a:t>빠르게 둘러보기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83212" y="2855746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입력 </a:t>
            </a:r>
            <a:r>
              <a:rPr lang="ko-KR" altLang="en-US" sz="2000" b="1" dirty="0" err="1"/>
              <a:t>텐서와</a:t>
            </a:r>
            <a:r>
              <a:rPr lang="ko-KR" altLang="en-US" sz="2000" b="1" dirty="0"/>
              <a:t> 타깃 </a:t>
            </a:r>
            <a:r>
              <a:rPr lang="ko-KR" altLang="en-US" sz="2000" b="1" dirty="0" err="1"/>
              <a:t>텐서로</a:t>
            </a:r>
            <a:r>
              <a:rPr lang="ko-KR" altLang="en-US" sz="2000" b="1" dirty="0"/>
              <a:t> 이루어진 훈련 데이터를 정의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83212" y="3749333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입력과 타깃을 </a:t>
            </a:r>
            <a:r>
              <a:rPr lang="ko-KR" altLang="en-US" sz="2000" b="1" dirty="0" err="1"/>
              <a:t>매핑하는</a:t>
            </a:r>
            <a:r>
              <a:rPr lang="ko-KR" altLang="en-US" sz="2000" b="1" dirty="0"/>
              <a:t> 층으로 이루어진 네트워크를 정의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83212" y="4639416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손실 함수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옵티마이저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모니터링하기</a:t>
            </a:r>
            <a:r>
              <a:rPr lang="ko-KR" altLang="en-US" sz="2000" b="1" dirty="0"/>
              <a:t> 위한 측정 지표를 선택하여 학습 과정 설정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83212" y="5529499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훈련 데이터에 대해 모델의 </a:t>
            </a:r>
            <a:r>
              <a:rPr lang="en-US" altLang="ko-KR" sz="2000" b="1" dirty="0"/>
              <a:t>fit() </a:t>
            </a:r>
            <a:r>
              <a:rPr lang="ko-KR" altLang="en-US" sz="2000" b="1" dirty="0" err="1"/>
              <a:t>메서드를</a:t>
            </a:r>
            <a:r>
              <a:rPr lang="ko-KR" altLang="en-US" sz="2000" b="1" dirty="0"/>
              <a:t> 반복적으로 호출</a:t>
            </a:r>
          </a:p>
        </p:txBody>
      </p:sp>
      <p:sp>
        <p:nvSpPr>
          <p:cNvPr id="3" name="아래쪽 화살표 설명선 2"/>
          <p:cNvSpPr/>
          <p:nvPr/>
        </p:nvSpPr>
        <p:spPr>
          <a:xfrm>
            <a:off x="6654019" y="1702191"/>
            <a:ext cx="2869809" cy="845491"/>
          </a:xfrm>
          <a:prstGeom prst="downArrowCallout">
            <a:avLst>
              <a:gd name="adj1" fmla="val 31656"/>
              <a:gd name="adj2" fmla="val 44966"/>
              <a:gd name="adj3" fmla="val 25000"/>
              <a:gd name="adj4" fmla="val 64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케라스</a:t>
            </a:r>
            <a:r>
              <a:rPr lang="ko-KR" altLang="en-US" sz="2000" b="1" dirty="0"/>
              <a:t> 작업 흐름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5824025" y="3464161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824025" y="4340176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824025" y="5230259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779616"/>
            <a:ext cx="61907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4.3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전처리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학습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38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729921"/>
            <a:ext cx="6190744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종류 데이터에 공통되는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기본사항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32261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0930" y="1723055"/>
            <a:ext cx="6190744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4.3.1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신경망을 위한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034643"/>
      </p:ext>
    </p:extLst>
  </p:cSld>
  <p:clrMapOvr>
    <a:masterClrMapping/>
  </p:clrMapOvr>
  <p:transition spd="slow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8355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벡터화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(Vectorization)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355" y="1499015"/>
            <a:ext cx="1031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백터화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 vectorization)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신경망에서 모든 입력과 타깃은 부동 소수 데이터로 이루어진       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경우 정수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여야 한다는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424430" y="2593247"/>
            <a:ext cx="684140" cy="10643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2273" y="3998805"/>
            <a:ext cx="91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이해할 수 있도록 수치화 해주는 것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5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8355" y="191277"/>
            <a:ext cx="3845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(Normalization)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8923" y="1404594"/>
            <a:ext cx="1023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값정규화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 Normalization)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범위를 사용자가 원하는 범위로 제한하는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124" y="2288574"/>
            <a:ext cx="62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특성  범위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0~1,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특성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100~200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124" y="3449648"/>
            <a:ext cx="920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데이터가 같은 정도의 스케일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중요도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반영되도록 해주는 것이 정규화의 목표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데이터들을 균일하게 만드는 모든 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178" y="5050026"/>
            <a:ext cx="56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 기법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,   L2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</a:t>
            </a:r>
          </a:p>
        </p:txBody>
      </p:sp>
    </p:spTree>
    <p:extLst>
      <p:ext uri="{BB962C8B-B14F-4D97-AF65-F5344CB8AC3E}">
        <p14:creationId xmlns:p14="http://schemas.microsoft.com/office/powerpoint/2010/main" val="36423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8355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누락된 값 다루기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4842" y="1738024"/>
            <a:ext cx="9203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데이터를 위한 샘플에 어떤 특성이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안들어가는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누락된 값을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의미없는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(ex.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입력해도 괜찮음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특성에 따라 테스트 케이스에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포함안되는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정보가 있을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-&gt;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 샘플을 다양화 하여 특성이 빠져있는 경우도 학습시킴</a:t>
            </a:r>
          </a:p>
        </p:txBody>
      </p:sp>
    </p:spTree>
    <p:extLst>
      <p:ext uri="{BB962C8B-B14F-4D97-AF65-F5344CB8AC3E}">
        <p14:creationId xmlns:p14="http://schemas.microsoft.com/office/powerpoint/2010/main" val="22905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8637" y="2250956"/>
            <a:ext cx="619074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4.3.2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5937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8355" y="191277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3796" y="4604396"/>
            <a:ext cx="90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특징을 간단한 방식으로 표현하여 문제를 쉽게 만드는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596" y="1252684"/>
            <a:ext cx="729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알고리즘이 더 잘 수행되도록 만들어주는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141" y="2902080"/>
            <a:ext cx="68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시계 사진으로 사진의 시간을 알려주는 모델 개발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2415" y="180275"/>
            <a:ext cx="38455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6390" y="3102195"/>
            <a:ext cx="9028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좋은 특성은 적은 자원을 사용하여 문제를 더 멋지게 풀 수 있음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〮 좋은 특성은 더 적은 데이터로 문제를 풀 수 있음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596" y="1252684"/>
            <a:ext cx="729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 공학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알고리즘이 더 잘 수행되도록 만들어주는 것</a:t>
            </a:r>
          </a:p>
        </p:txBody>
      </p:sp>
    </p:spTree>
    <p:extLst>
      <p:ext uri="{BB962C8B-B14F-4D97-AF65-F5344CB8AC3E}">
        <p14:creationId xmlns:p14="http://schemas.microsoft.com/office/powerpoint/2010/main" val="21956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4345" y="2123311"/>
            <a:ext cx="646298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4.4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과대적합과 과소적합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4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544" y="300627"/>
            <a:ext cx="5387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>
                <a:solidFill>
                  <a:prstClr val="white"/>
                </a:solidFill>
              </a:rPr>
              <a:t>케라스를</a:t>
            </a:r>
            <a:r>
              <a:rPr lang="ko-KR" altLang="en-US" sz="4000" i="1" dirty="0">
                <a:solidFill>
                  <a:prstClr val="white"/>
                </a:solidFill>
              </a:rPr>
              <a:t> 사용한 개발 </a:t>
            </a:r>
            <a:r>
              <a:rPr lang="en-US" altLang="ko-KR" sz="4000" i="1" dirty="0">
                <a:solidFill>
                  <a:prstClr val="white"/>
                </a:solidFill>
              </a:rPr>
              <a:t>:</a:t>
            </a:r>
            <a:r>
              <a:rPr lang="ko-KR" altLang="en-US" sz="4000" i="1" dirty="0">
                <a:solidFill>
                  <a:prstClr val="white"/>
                </a:solidFill>
              </a:rPr>
              <a:t>빠르게 둘러보기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993" y="2629386"/>
            <a:ext cx="10016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Sequential </a:t>
            </a:r>
            <a:r>
              <a:rPr lang="ko-KR" altLang="en-US" sz="2000" dirty="0">
                <a:solidFill>
                  <a:schemeClr val="bg1"/>
                </a:solidFill>
              </a:rPr>
              <a:t>클래스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▶ 가장 자주 사용하는 구조인 층을 순서대로 쌓아 올린 네트워크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함수형 </a:t>
            </a:r>
            <a:r>
              <a:rPr lang="en-US" altLang="ko-KR" sz="2000" dirty="0">
                <a:solidFill>
                  <a:schemeClr val="bg1"/>
                </a:solidFill>
              </a:rPr>
              <a:t>API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</a:rPr>
              <a:t>▶ 완전히 임의의 구조를 만들 수 있는 </a:t>
            </a:r>
            <a:r>
              <a:rPr lang="ko-KR" altLang="en-US" sz="2000" dirty="0" err="1">
                <a:solidFill>
                  <a:schemeClr val="bg1"/>
                </a:solidFill>
              </a:rPr>
              <a:t>비순환</a:t>
            </a:r>
            <a:r>
              <a:rPr lang="ko-KR" altLang="en-US" sz="2000" dirty="0">
                <a:solidFill>
                  <a:schemeClr val="bg1"/>
                </a:solidFill>
              </a:rPr>
              <a:t> 유향 그래프</a:t>
            </a:r>
          </a:p>
        </p:txBody>
      </p:sp>
    </p:spTree>
    <p:extLst>
      <p:ext uri="{BB962C8B-B14F-4D97-AF65-F5344CB8AC3E}">
        <p14:creationId xmlns:p14="http://schemas.microsoft.com/office/powerpoint/2010/main" val="870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4354282" y="1066145"/>
            <a:ext cx="6462984" cy="551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최적화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일반화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과소적합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8E8BAF-38B5-4FCF-A85D-95D758A68E20}"/>
              </a:ext>
            </a:extLst>
          </p:cNvPr>
          <p:cNvSpPr/>
          <p:nvPr/>
        </p:nvSpPr>
        <p:spPr>
          <a:xfrm>
            <a:off x="690790" y="392262"/>
            <a:ext cx="49135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4.4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과대적합과 과소적합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2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20171" y="136261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8BBB3-4CE7-48F2-A950-BA4A7817A128}"/>
              </a:ext>
            </a:extLst>
          </p:cNvPr>
          <p:cNvSpPr/>
          <p:nvPr/>
        </p:nvSpPr>
        <p:spPr>
          <a:xfrm>
            <a:off x="1020171" y="1046286"/>
            <a:ext cx="10151658" cy="449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Overfitting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이라 불리며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너무 과도하게 데이터 모델을 학습을 한 경우를 의미한다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과적합은 새로운 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에 대해 모델이 좋지 않는 성능을 나타낸다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과적합은 모델이 복잡할 경우에 발생할 수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 변수가 많을 경우 과적합이 발생할 수 있다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77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20171" y="136261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80DB7-A90F-4BA7-8CBA-B83E8BC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4" y="1552575"/>
            <a:ext cx="8582755" cy="27392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CED72C-B0C2-43A2-BB2F-B3480540079C}"/>
              </a:ext>
            </a:extLst>
          </p:cNvPr>
          <p:cNvSpPr/>
          <p:nvPr/>
        </p:nvSpPr>
        <p:spPr>
          <a:xfrm>
            <a:off x="1194583" y="4566120"/>
            <a:ext cx="10151658" cy="73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새로운 자료에 대한 일반화는 실패한다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0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CED72C-B0C2-43A2-BB2F-B3480540079C}"/>
              </a:ext>
            </a:extLst>
          </p:cNvPr>
          <p:cNvSpPr/>
          <p:nvPr/>
        </p:nvSpPr>
        <p:spPr>
          <a:xfrm>
            <a:off x="884867" y="1353816"/>
            <a:ext cx="10151658" cy="427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 훈련 데이터를 더 많이 모음</a:t>
            </a:r>
            <a:b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2. 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정규화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(Regularization)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- 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규제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제약 조건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드롭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아웃 등 다양한 방법을 이용해서 적당한 복잡도를 가지는 모델을 자동적으로 찾아주는 기법</a:t>
            </a:r>
            <a:b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3. 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훈련 데이터 잡음을 줄임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오류 수정과 이상치 제거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20171" y="136261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최적화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8BBB3-4CE7-48F2-A950-BA4A7817A128}"/>
              </a:ext>
            </a:extLst>
          </p:cNvPr>
          <p:cNvSpPr/>
          <p:nvPr/>
        </p:nvSpPr>
        <p:spPr>
          <a:xfrm>
            <a:off x="1020171" y="1211620"/>
            <a:ext cx="10151658" cy="1489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Optimization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이라 불리며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가능한 훈련 데이터에서 최고의 성능을 얻으려고 모델을 조정하는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B4E0B-E1E6-4C54-8CE1-D7FB3F657E39}"/>
              </a:ext>
            </a:extLst>
          </p:cNvPr>
          <p:cNvSpPr/>
          <p:nvPr/>
        </p:nvSpPr>
        <p:spPr>
          <a:xfrm>
            <a:off x="1020171" y="2763320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일반화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8A1A8-06CC-4BE4-BEC1-5EA39FFB7334}"/>
              </a:ext>
            </a:extLst>
          </p:cNvPr>
          <p:cNvSpPr/>
          <p:nvPr/>
        </p:nvSpPr>
        <p:spPr>
          <a:xfrm>
            <a:off x="1020171" y="3673345"/>
            <a:ext cx="10151658" cy="1489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Generalization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이라 불리며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학습 데이터와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Input data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  <a:t>가 달라져도 출력에 대한 성능 차이가 나지 않게 하는 것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241397" y="136261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과소적합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8BBB3-4CE7-48F2-A950-BA4A7817A128}"/>
              </a:ext>
            </a:extLst>
          </p:cNvPr>
          <p:cNvSpPr/>
          <p:nvPr/>
        </p:nvSpPr>
        <p:spPr>
          <a:xfrm>
            <a:off x="1020171" y="1488737"/>
            <a:ext cx="10151658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Underfitting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이라 불리며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훈련 데이터의 손실이 낮아질수록 테스트 데이터의 손실도 낮아집니다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1020171" y="148453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과소적합 해결법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8BBB3-4CE7-48F2-A950-BA4A7817A128}"/>
              </a:ext>
            </a:extLst>
          </p:cNvPr>
          <p:cNvSpPr/>
          <p:nvPr/>
        </p:nvSpPr>
        <p:spPr>
          <a:xfrm>
            <a:off x="1020171" y="1244314"/>
            <a:ext cx="10151658" cy="296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 파라미터가 더 많은 복잡한 모델을 선택</a:t>
            </a:r>
            <a:b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2. 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모델의 제약을 줄이기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규제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하이퍼파라미터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 값 줄이기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)</a:t>
            </a:r>
            <a:b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3.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 조기종료 시점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(overfitting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이 되기 전의 시점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맑은 고딕" panose="020B0503020000020004" pitchFamily="50" charset="-127"/>
                <a:cs typeface="+mn-cs"/>
              </a:rPr>
              <a:t>까지 충분히 학습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44060-57B4-44DE-A4AE-74451A1A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13" y="1205350"/>
            <a:ext cx="5419725" cy="2209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62F692-13C8-4DEC-AF54-3FFCD83C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26" y="3612597"/>
            <a:ext cx="8296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E2C16-00F8-4263-B68B-84FA6518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80" y="1298301"/>
            <a:ext cx="5286375" cy="1685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A082AB-571E-44F6-8469-7B80B4F2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29" y="3429000"/>
            <a:ext cx="8372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137D4-CC5B-4485-AB97-C2F2FCCFBBD2}"/>
              </a:ext>
            </a:extLst>
          </p:cNvPr>
          <p:cNvSpPr/>
          <p:nvPr/>
        </p:nvSpPr>
        <p:spPr>
          <a:xfrm>
            <a:off x="788523" y="124069"/>
            <a:ext cx="646298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과대적합 해결법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3ABADE-AF72-4E22-BB88-FBCB5D8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59" y="1044425"/>
            <a:ext cx="5048250" cy="4895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63FBF5-B39D-47EE-851A-F623D62A6120}"/>
              </a:ext>
            </a:extLst>
          </p:cNvPr>
          <p:cNvSpPr/>
          <p:nvPr/>
        </p:nvSpPr>
        <p:spPr>
          <a:xfrm>
            <a:off x="751566" y="1724890"/>
            <a:ext cx="3308370" cy="296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작은 네트워크가 기본 네트워크보다 더 늦게 과대적합 되게 시작함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13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4333</Words>
  <Application>Microsoft Office PowerPoint</Application>
  <PresentationFormat>와이드스크린</PresentationFormat>
  <Paragraphs>718</Paragraphs>
  <Slides>111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111</vt:i4>
      </vt:variant>
    </vt:vector>
  </HeadingPairs>
  <TitlesOfParts>
    <vt:vector size="123" baseType="lpstr">
      <vt:lpstr>-apple-system</vt:lpstr>
      <vt:lpstr>Helvetica Neue</vt:lpstr>
      <vt:lpstr>inherit</vt:lpstr>
      <vt:lpstr>Spoqa Han Sans</vt:lpstr>
      <vt:lpstr>맑은 고딕</vt:lpstr>
      <vt:lpstr>함초롬돋움</vt:lpstr>
      <vt:lpstr>Arial</vt:lpstr>
      <vt:lpstr>Cambria Math</vt:lpstr>
      <vt:lpstr>Courier New</vt:lpstr>
      <vt:lpstr>1_Office 테마</vt:lpstr>
      <vt:lpstr>한컴오피스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곽윤하</cp:lastModifiedBy>
  <cp:revision>41</cp:revision>
  <dcterms:created xsi:type="dcterms:W3CDTF">2019-10-10T04:32:21Z</dcterms:created>
  <dcterms:modified xsi:type="dcterms:W3CDTF">2021-01-12T14:17:52Z</dcterms:modified>
</cp:coreProperties>
</file>