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64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69DAD-5C14-4654-A135-9B48BE6BA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01CFB-85C0-456A-A244-DBAF6147A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2B21F-C608-494B-B8CA-43BB3406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7AD0F-323C-4C38-8D9E-3B012022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913EE4-0842-4626-89EE-BB13EB49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91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523B0-D59A-430E-8F78-2100B2EB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3265F-DB73-409A-B806-EFA182E0A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DB938-A99C-4530-9F63-83F20FD5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94669-1AFD-4B5E-83C3-9D605CAD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C9195-C62C-403D-97BF-A4B5283F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09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726CB4-EA8F-4885-948A-95BD21548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5DB56A-D0F9-4A93-B5D5-C3A3DB1AF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C5574-81E8-4B9E-915C-C7E65C41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A80FF-8CCC-46B2-B6F3-16CE7BA1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C974DE-645C-4300-9C85-F3DE935B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84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7E846-C738-4BA1-B2FD-C78F23F4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8EA22F-99B0-40E2-94D0-B0A2AF2C8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711E4-B467-42AA-8AC3-F5E1F0318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4D939A-8926-4A34-BEB0-730F64FE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F15837-8B0E-4E6F-ABFA-BDD7B337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2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22E89-783F-48C7-B6A7-3070156C8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4FD7B7-AEE2-4230-9B48-4ECAFBEF1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A5714-24E5-4074-A913-CF36F807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387CF-E5EC-4A96-913D-4A0F6EB6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F0FA5-7C50-44EB-B365-B1EF0E25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59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173AF-B618-458A-A8D2-F41D1A41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5B4A3-310B-4FEA-A538-A9ACE3F00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F623DE-AE8B-4F69-8E6D-B238E090E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F5B526-E795-431B-9D0D-480BC57F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D2B414-0A90-4D77-B35B-C21BD78FE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6A81F-CB8F-43B7-BEED-B9C091B8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00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1DA26-9529-4C72-800D-72AB2284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C71C0E-E495-4FAC-8055-302A60538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455AF8-EF4F-4FD0-BF73-8E8B3952C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917332-6822-4F3F-A5BF-CA8C5ACEA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31EC6E-040C-4D03-8666-810ED924A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F591A2-BAE0-494B-A28B-BB471A50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971F0B-F3AD-402F-8D9F-5A2459F2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B657C2-4C96-4B10-BC81-A4F75AF8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56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4A1CE-659F-449B-B7AF-B4041539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1ED0CF-1EB0-4882-B176-ACE92F502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C294D6-385E-4CBC-BB19-2B7349BB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6B8BA3-0794-4D0A-9056-B5A1B6B8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34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A755EA-2C81-4CCF-ADBC-F4E44E91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B80ADA-0D2D-4DC8-87D8-08233C04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C35BBF-2142-4E83-AAD3-C9FB3645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9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08D80-AA5A-42DB-8A8E-8D43E536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FC2EE-FF76-4959-8937-B5278867E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286ED-F522-4452-8A24-9B54FB38C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062AB-9D65-4FF9-B33F-58A8589D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F3CCCD-F340-49B5-979C-96FFF666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568771-1760-4019-8554-75C4A5D9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37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FDBD3-EBA7-45C4-959E-E3AEDEBA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99AFCE-5D5A-439C-9416-F2F63B357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F96B8F-347B-4C10-9BB1-3F72849C8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85F018-CFA3-47CD-B075-A6F56744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0A465C-5C8E-4D61-8092-B07C41C9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EAC55D-46B0-4FC4-9A03-456F1A10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5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057B37-C6A9-4B89-A4E4-C3EDBC4E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B9D761-6620-4521-8B0B-EF77E5FFA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32ECD-A3C9-4E91-A111-FF0F67A14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BCB2A-B63B-4BD5-92EA-89C95F500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A1E18-5A40-4EB3-BB34-8EB2FAA25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4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35951" y="2793729"/>
            <a:ext cx="7513596" cy="1329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>
                <a:ln>
                  <a:solidFill>
                    <a:srgbClr val="303962"/>
                  </a:solidFill>
                </a:ln>
                <a:gradFill flip="none" rotWithShape="1">
                  <a:gsLst>
                    <a:gs pos="50000">
                      <a:srgbClr val="EDECEA"/>
                    </a:gs>
                    <a:gs pos="50000">
                      <a:srgbClr val="FFC000">
                        <a:lumMod val="60000"/>
                        <a:lumOff val="40000"/>
                      </a:srgbClr>
                    </a:gs>
                  </a:gsLst>
                  <a:lin ang="5400000" scaled="0"/>
                  <a:tileRect/>
                </a:gradFill>
              </a:rPr>
              <a:t>8</a:t>
            </a:r>
            <a:r>
              <a:rPr lang="ko-KR" altLang="en-US" sz="4400" b="1" i="1" kern="0">
                <a:ln>
                  <a:solidFill>
                    <a:srgbClr val="303962"/>
                  </a:solidFill>
                </a:ln>
                <a:gradFill flip="none" rotWithShape="1">
                  <a:gsLst>
                    <a:gs pos="50000">
                      <a:srgbClr val="EDECEA"/>
                    </a:gs>
                    <a:gs pos="50000">
                      <a:srgbClr val="FFC000">
                        <a:lumMod val="60000"/>
                        <a:lumOff val="40000"/>
                      </a:srgbClr>
                    </a:gs>
                  </a:gsLst>
                  <a:lin ang="5400000" scaled="0"/>
                  <a:tileRect/>
                </a:gradFill>
              </a:rPr>
              <a:t>장 생성 모델을 위한 딥러닝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>
                <a:solidFill>
                  <a:prstClr val="white">
                    <a:lumMod val="65000"/>
                  </a:prstClr>
                </a:solidFill>
              </a:rPr>
              <a:t>8.1 LSTM</a:t>
            </a:r>
            <a:r>
              <a:rPr lang="ko-KR" altLang="en-US" sz="1100" kern="0">
                <a:solidFill>
                  <a:prstClr val="white">
                    <a:lumMod val="65000"/>
                  </a:prstClr>
                </a:solidFill>
              </a:rPr>
              <a:t>으로 텍스트 생성하기</a:t>
            </a:r>
            <a:endParaRPr lang="ko-KR" altLang="en-US" sz="3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41FADB85-E686-462D-A485-3251109C5436}"/>
              </a:ext>
            </a:extLst>
          </p:cNvPr>
          <p:cNvSpPr/>
          <p:nvPr/>
        </p:nvSpPr>
        <p:spPr>
          <a:xfrm>
            <a:off x="5763760" y="2146029"/>
            <a:ext cx="664481" cy="6477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87BA28D-33C5-43AF-970E-26999AE17915}"/>
              </a:ext>
            </a:extLst>
          </p:cNvPr>
          <p:cNvGrpSpPr/>
          <p:nvPr/>
        </p:nvGrpSpPr>
        <p:grpSpPr>
          <a:xfrm>
            <a:off x="5980527" y="2355638"/>
            <a:ext cx="230946" cy="228482"/>
            <a:chOff x="11242636" y="735673"/>
            <a:chExt cx="230946" cy="228482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B970DAD8-A6E3-48BF-8D1C-673AB141B080}"/>
                </a:ext>
              </a:extLst>
            </p:cNvPr>
            <p:cNvSpPr/>
            <p:nvPr/>
          </p:nvSpPr>
          <p:spPr>
            <a:xfrm>
              <a:off x="11302773" y="800483"/>
              <a:ext cx="108789" cy="108789"/>
            </a:xfrm>
            <a:prstGeom prst="ellipse">
              <a:avLst/>
            </a:prstGeom>
            <a:solidFill>
              <a:srgbClr val="FFC000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사각형: 둥근 위쪽 모서리 16">
              <a:extLst>
                <a:ext uri="{FF2B5EF4-FFF2-40B4-BE49-F238E27FC236}">
                  <a16:creationId xmlns:a16="http://schemas.microsoft.com/office/drawing/2014/main" id="{91BF2FC8-071D-4609-83EB-B8AB51FD9950}"/>
                </a:ext>
              </a:extLst>
            </p:cNvPr>
            <p:cNvSpPr/>
            <p:nvPr/>
          </p:nvSpPr>
          <p:spPr>
            <a:xfrm>
              <a:off x="11333147" y="910155"/>
              <a:ext cx="48043" cy="54000"/>
            </a:xfrm>
            <a:prstGeom prst="round2SameRect">
              <a:avLst>
                <a:gd name="adj1" fmla="val 0"/>
                <a:gd name="adj2" fmla="val 50000"/>
              </a:avLst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E3179C3A-7FB3-4AED-81F6-31C07000E3DF}"/>
                </a:ext>
              </a:extLst>
            </p:cNvPr>
            <p:cNvCxnSpPr>
              <a:cxnSpLocks/>
            </p:cNvCxnSpPr>
            <p:nvPr/>
          </p:nvCxnSpPr>
          <p:spPr>
            <a:xfrm>
              <a:off x="11359549" y="735673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D9DF4843-1541-4000-A861-6FA3EE6D35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459354" y="838200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E5214D7D-E792-4EAE-8927-F0C29E79BB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256864" y="835420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876E0D67-EB1F-4DE7-9F1D-FCF86AEECCA2}"/>
                </a:ext>
              </a:extLst>
            </p:cNvPr>
            <p:cNvCxnSpPr>
              <a:cxnSpLocks/>
            </p:cNvCxnSpPr>
            <p:nvPr/>
          </p:nvCxnSpPr>
          <p:spPr>
            <a:xfrm rot="8100000">
              <a:off x="11282498" y="767378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E60A00B5-8E54-49D9-9864-50BE611E781B}"/>
                </a:ext>
              </a:extLst>
            </p:cNvPr>
            <p:cNvCxnSpPr>
              <a:cxnSpLocks/>
            </p:cNvCxnSpPr>
            <p:nvPr/>
          </p:nvCxnSpPr>
          <p:spPr>
            <a:xfrm rot="13500000">
              <a:off x="11433473" y="772140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9225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>
                  <a:solidFill>
                    <a:prstClr val="white"/>
                  </a:solidFill>
                </a:rPr>
                <a:t>LSTM </a:t>
              </a:r>
              <a:r>
                <a:rPr lang="ko-KR" altLang="en-US" sz="2400" b="1" i="1" kern="0">
                  <a:solidFill>
                    <a:prstClr val="white"/>
                  </a:solidFill>
                </a:rPr>
                <a:t>구현 </a:t>
              </a:r>
              <a:r>
                <a:rPr lang="ko-KR" altLang="en-US" sz="1400" b="1" i="1" kern="0">
                  <a:solidFill>
                    <a:prstClr val="white"/>
                  </a:solidFill>
                </a:rPr>
                <a:t>언어 모델 훈련과 모델링 과정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08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8AC395-1ED6-4E27-BEAF-C23B8176421B}"/>
              </a:ext>
            </a:extLst>
          </p:cNvPr>
          <p:cNvSpPr txBox="1"/>
          <p:nvPr/>
        </p:nvSpPr>
        <p:spPr>
          <a:xfrm>
            <a:off x="2842522" y="2505366"/>
            <a:ext cx="916703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sz="1400" b="0" i="0">
                <a:effectLst/>
                <a:latin typeface="-apple-system"/>
              </a:rPr>
              <a:t>지금까지 생성된 텍스트를 주입하여 모델에서 다음 글자에 대한 확률 분포를 뽑습니다</a:t>
            </a:r>
            <a:r>
              <a:rPr lang="en-US" altLang="ko-KR" sz="1400" b="0" i="0"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400" b="0" i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400" b="0" i="0">
                <a:effectLst/>
                <a:latin typeface="-apple-system"/>
              </a:rPr>
              <a:t>특정 온도로 이 확률 분포의 가중치를 조정합니다</a:t>
            </a:r>
            <a:r>
              <a:rPr lang="en-US" altLang="ko-KR" sz="1400" b="0" i="0"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400" b="0" i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400" b="0" i="0">
                <a:effectLst/>
                <a:latin typeface="-apple-system"/>
              </a:rPr>
              <a:t>가중치가 조정된 분포에서 무작위로 새로운 글자를 샘플링합니다</a:t>
            </a:r>
            <a:r>
              <a:rPr lang="en-US" altLang="ko-KR" sz="1400" b="0" i="0"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400" b="0" i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400" b="0" i="0">
                <a:effectLst/>
                <a:latin typeface="-apple-system"/>
              </a:rPr>
              <a:t>새로운 글자를 생성된 텍스트의 끝에 추가합니다</a:t>
            </a:r>
            <a:r>
              <a:rPr lang="en-US" altLang="ko-KR" sz="1400" b="0" i="0">
                <a:effectLst/>
                <a:latin typeface="-apple-system"/>
              </a:rPr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069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>
                  <a:solidFill>
                    <a:prstClr val="white"/>
                  </a:solidFill>
                </a:rPr>
                <a:t>LSTM </a:t>
              </a:r>
              <a:r>
                <a:rPr lang="ko-KR" altLang="en-US" sz="2400" b="1" i="1" kern="0">
                  <a:solidFill>
                    <a:prstClr val="white"/>
                  </a:solidFill>
                </a:rPr>
                <a:t>구현 </a:t>
              </a:r>
              <a:r>
                <a:rPr lang="ko-KR" altLang="en-US" sz="1400" b="1" i="1" kern="0">
                  <a:solidFill>
                    <a:prstClr val="white"/>
                  </a:solidFill>
                </a:rPr>
                <a:t>샘플링 함수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09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56DC9C-D83D-4722-9032-C7A66D115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229" y="1811986"/>
            <a:ext cx="4615807" cy="166983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7EC695D-C1B7-4834-9808-672D1A5C0CE6}"/>
              </a:ext>
            </a:extLst>
          </p:cNvPr>
          <p:cNvSpPr txBox="1"/>
          <p:nvPr/>
        </p:nvSpPr>
        <p:spPr>
          <a:xfrm>
            <a:off x="1561209" y="4058275"/>
            <a:ext cx="9587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샘플링 함수로 모델에서 나온 원본 확률 분포의 가중치를 조정하여 새로운 글자의 인덱스를 추출 </a:t>
            </a:r>
          </a:p>
        </p:txBody>
      </p:sp>
    </p:spTree>
    <p:extLst>
      <p:ext uri="{BB962C8B-B14F-4D97-AF65-F5344CB8AC3E}">
        <p14:creationId xmlns:p14="http://schemas.microsoft.com/office/powerpoint/2010/main" val="773439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>
                  <a:solidFill>
                    <a:prstClr val="white"/>
                  </a:solidFill>
                </a:rPr>
                <a:t>LSTM </a:t>
              </a:r>
              <a:r>
                <a:rPr lang="ko-KR" altLang="en-US" sz="2400" b="1" i="1" kern="0">
                  <a:solidFill>
                    <a:prstClr val="white"/>
                  </a:solidFill>
                </a:rPr>
                <a:t>구현 </a:t>
              </a:r>
              <a:r>
                <a:rPr lang="ko-KR" altLang="en-US" sz="1400" b="1" i="1" kern="0">
                  <a:solidFill>
                    <a:prstClr val="white"/>
                  </a:solidFill>
                </a:rPr>
                <a:t>텍스트 생성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10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EE8F6A-FBF2-4CFE-83C3-925D722DE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45" y="1237099"/>
            <a:ext cx="3320956" cy="49850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349E1B-AE3D-400D-A92E-9BFC881A5545}"/>
              </a:ext>
            </a:extLst>
          </p:cNvPr>
          <p:cNvSpPr txBox="1"/>
          <p:nvPr/>
        </p:nvSpPr>
        <p:spPr>
          <a:xfrm>
            <a:off x="6146609" y="2610166"/>
            <a:ext cx="4823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모델을 훈련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무작위로 시드 텍스트 선택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4</a:t>
            </a:r>
            <a:r>
              <a:rPr lang="ko-KR" altLang="en-US"/>
              <a:t>가지 온도에서의 결과를 출력</a:t>
            </a:r>
          </a:p>
        </p:txBody>
      </p:sp>
    </p:spTree>
    <p:extLst>
      <p:ext uri="{BB962C8B-B14F-4D97-AF65-F5344CB8AC3E}">
        <p14:creationId xmlns:p14="http://schemas.microsoft.com/office/powerpoint/2010/main" val="3376518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>
                  <a:solidFill>
                    <a:prstClr val="white"/>
                  </a:solidFill>
                </a:rPr>
                <a:t>LSTM </a:t>
              </a:r>
              <a:r>
                <a:rPr lang="ko-KR" altLang="en-US" sz="2400" b="1" i="1" kern="0">
                  <a:solidFill>
                    <a:prstClr val="white"/>
                  </a:solidFill>
                </a:rPr>
                <a:t>구현 </a:t>
              </a:r>
              <a:r>
                <a:rPr lang="ko-KR" altLang="en-US" sz="1400" b="1" i="1" kern="0">
                  <a:solidFill>
                    <a:prstClr val="white"/>
                  </a:solidFill>
                </a:rPr>
                <a:t>결과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11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919EF31-FF6A-44D2-A86A-ECB55A753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952" y="1237099"/>
            <a:ext cx="7811841" cy="30994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7C13A81-697E-4CF3-800B-155D535EB4C6}"/>
              </a:ext>
            </a:extLst>
          </p:cNvPr>
          <p:cNvSpPr txBox="1"/>
          <p:nvPr/>
        </p:nvSpPr>
        <p:spPr>
          <a:xfrm>
            <a:off x="1475067" y="4916634"/>
            <a:ext cx="10318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/>
              <a:t>낮은 온도에서는 아주 반복적이고 예상되는 텍스트를 만들지만</a:t>
            </a:r>
            <a:r>
              <a:rPr lang="en-US" altLang="ko-KR" sz="1600"/>
              <a:t>, </a:t>
            </a:r>
            <a:r>
              <a:rPr lang="ko-KR" altLang="en-US" sz="1600"/>
              <a:t>국부적인 구조는 실제와 매우 같다</a:t>
            </a:r>
            <a:r>
              <a:rPr lang="en-US" altLang="ko-KR" sz="160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높은 온도에서는 대부분의 단어가 어느 정도 무작위한 창의적인 문자열을 보인다</a:t>
            </a:r>
            <a:r>
              <a:rPr lang="en-US" altLang="ko-KR" sz="160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이 네트워크에서 가장 적합한 온도는 </a:t>
            </a:r>
            <a:r>
              <a:rPr lang="en-US" altLang="ko-KR" sz="1600"/>
              <a:t>0.5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549959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>
                  <a:solidFill>
                    <a:prstClr val="white"/>
                  </a:solidFill>
                </a:rPr>
                <a:t>정리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12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C13A81-697E-4CF3-800B-155D535EB4C6}"/>
              </a:ext>
            </a:extLst>
          </p:cNvPr>
          <p:cNvSpPr txBox="1"/>
          <p:nvPr/>
        </p:nvSpPr>
        <p:spPr>
          <a:xfrm>
            <a:off x="1006947" y="2423651"/>
            <a:ext cx="10487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/>
              <a:t>이전 토큰을 통해 다음 토큰을 예측하는 모델을 훈련하여 시퀀스 데이터를 생성한다</a:t>
            </a:r>
            <a:r>
              <a:rPr lang="en-US" altLang="ko-KR" sz="160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단어와 글자와 같은 텍스트의 경우 이런 모델을 언어 모델이라고 부른다</a:t>
            </a:r>
            <a:r>
              <a:rPr lang="en-US" altLang="ko-KR" sz="160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다음 토큰 샘플링할 때 소프트 맥스 온도를 이용하여 모델이 만든 출력에 집중하는 것과 무작위성을 주입하는 것 사이에 균형을 맞추어야 한다</a:t>
            </a:r>
            <a:r>
              <a:rPr lang="en-US" altLang="ko-KR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73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35951" y="2793729"/>
            <a:ext cx="7513596" cy="1329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>
                <a:ln>
                  <a:solidFill>
                    <a:srgbClr val="303962"/>
                  </a:solidFill>
                </a:ln>
                <a:gradFill flip="none" rotWithShape="1">
                  <a:gsLst>
                    <a:gs pos="50000">
                      <a:srgbClr val="EDECEA"/>
                    </a:gs>
                    <a:gs pos="50000">
                      <a:srgbClr val="FFC000">
                        <a:lumMod val="60000"/>
                        <a:lumOff val="40000"/>
                      </a:srgbClr>
                    </a:gs>
                  </a:gsLst>
                  <a:lin ang="5400000" scaled="0"/>
                  <a:tileRect/>
                </a:gradFill>
              </a:rPr>
              <a:t>8</a:t>
            </a:r>
            <a:r>
              <a:rPr lang="ko-KR" altLang="en-US" sz="4400" b="1" i="1" kern="0">
                <a:ln>
                  <a:solidFill>
                    <a:srgbClr val="303962"/>
                  </a:solidFill>
                </a:ln>
                <a:gradFill flip="none" rotWithShape="1">
                  <a:gsLst>
                    <a:gs pos="50000">
                      <a:srgbClr val="EDECEA"/>
                    </a:gs>
                    <a:gs pos="50000">
                      <a:srgbClr val="FFC000">
                        <a:lumMod val="60000"/>
                        <a:lumOff val="40000"/>
                      </a:srgbClr>
                    </a:gs>
                  </a:gsLst>
                  <a:lin ang="5400000" scaled="0"/>
                  <a:tileRect/>
                </a:gradFill>
              </a:rPr>
              <a:t>장 생성 모델을 위한 딥러닝</a:t>
            </a:r>
            <a:endParaRPr lang="en-US" altLang="ko-KR" sz="4400" b="1" i="1" kern="0" dirty="0">
              <a:ln>
                <a:solidFill>
                  <a:srgbClr val="303962"/>
                </a:solidFill>
              </a:ln>
              <a:gradFill flip="none" rotWithShape="1">
                <a:gsLst>
                  <a:gs pos="50000">
                    <a:srgbClr val="FFC000">
                      <a:lumMod val="60000"/>
                      <a:lumOff val="40000"/>
                    </a:srgbClr>
                  </a:gs>
                  <a:gs pos="50000">
                    <a:srgbClr val="303962"/>
                  </a:gs>
                </a:gsLst>
                <a:lin ang="5400000" scaled="1"/>
                <a:tileRect/>
              </a:gra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>
                <a:solidFill>
                  <a:prstClr val="white">
                    <a:lumMod val="65000"/>
                  </a:prstClr>
                </a:solidFill>
              </a:rPr>
              <a:t>8.2 </a:t>
            </a:r>
            <a:r>
              <a:rPr lang="ko-KR" altLang="en-US" sz="1100" kern="0">
                <a:solidFill>
                  <a:prstClr val="white">
                    <a:lumMod val="65000"/>
                  </a:prstClr>
                </a:solidFill>
              </a:rPr>
              <a:t>딥드림</a:t>
            </a:r>
            <a:endParaRPr lang="ko-KR" altLang="en-US" sz="3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41FADB85-E686-462D-A485-3251109C5436}"/>
              </a:ext>
            </a:extLst>
          </p:cNvPr>
          <p:cNvSpPr/>
          <p:nvPr/>
        </p:nvSpPr>
        <p:spPr>
          <a:xfrm>
            <a:off x="5763760" y="2146029"/>
            <a:ext cx="664481" cy="6477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87BA28D-33C5-43AF-970E-26999AE17915}"/>
              </a:ext>
            </a:extLst>
          </p:cNvPr>
          <p:cNvGrpSpPr/>
          <p:nvPr/>
        </p:nvGrpSpPr>
        <p:grpSpPr>
          <a:xfrm>
            <a:off x="5980527" y="2355638"/>
            <a:ext cx="230946" cy="228482"/>
            <a:chOff x="11242636" y="735673"/>
            <a:chExt cx="230946" cy="228482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B970DAD8-A6E3-48BF-8D1C-673AB141B080}"/>
                </a:ext>
              </a:extLst>
            </p:cNvPr>
            <p:cNvSpPr/>
            <p:nvPr/>
          </p:nvSpPr>
          <p:spPr>
            <a:xfrm>
              <a:off x="11302773" y="800483"/>
              <a:ext cx="108789" cy="108789"/>
            </a:xfrm>
            <a:prstGeom prst="ellipse">
              <a:avLst/>
            </a:prstGeom>
            <a:solidFill>
              <a:srgbClr val="FFC000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사각형: 둥근 위쪽 모서리 16">
              <a:extLst>
                <a:ext uri="{FF2B5EF4-FFF2-40B4-BE49-F238E27FC236}">
                  <a16:creationId xmlns:a16="http://schemas.microsoft.com/office/drawing/2014/main" id="{91BF2FC8-071D-4609-83EB-B8AB51FD9950}"/>
                </a:ext>
              </a:extLst>
            </p:cNvPr>
            <p:cNvSpPr/>
            <p:nvPr/>
          </p:nvSpPr>
          <p:spPr>
            <a:xfrm>
              <a:off x="11333147" y="910155"/>
              <a:ext cx="48043" cy="54000"/>
            </a:xfrm>
            <a:prstGeom prst="round2SameRect">
              <a:avLst>
                <a:gd name="adj1" fmla="val 0"/>
                <a:gd name="adj2" fmla="val 50000"/>
              </a:avLst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E3179C3A-7FB3-4AED-81F6-31C07000E3DF}"/>
                </a:ext>
              </a:extLst>
            </p:cNvPr>
            <p:cNvCxnSpPr>
              <a:cxnSpLocks/>
            </p:cNvCxnSpPr>
            <p:nvPr/>
          </p:nvCxnSpPr>
          <p:spPr>
            <a:xfrm>
              <a:off x="11359549" y="735673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D9DF4843-1541-4000-A861-6FA3EE6D35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459354" y="838200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E5214D7D-E792-4EAE-8927-F0C29E79BB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256864" y="835420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876E0D67-EB1F-4DE7-9F1D-FCF86AEECCA2}"/>
                </a:ext>
              </a:extLst>
            </p:cNvPr>
            <p:cNvCxnSpPr>
              <a:cxnSpLocks/>
            </p:cNvCxnSpPr>
            <p:nvPr/>
          </p:nvCxnSpPr>
          <p:spPr>
            <a:xfrm rot="8100000">
              <a:off x="11282498" y="767378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E60A00B5-8E54-49D9-9864-50BE611E781B}"/>
                </a:ext>
              </a:extLst>
            </p:cNvPr>
            <p:cNvCxnSpPr>
              <a:cxnSpLocks/>
            </p:cNvCxnSpPr>
            <p:nvPr/>
          </p:nvCxnSpPr>
          <p:spPr>
            <a:xfrm rot="13500000">
              <a:off x="11433473" y="772140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520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5385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>
                  <a:solidFill>
                    <a:prstClr val="white"/>
                  </a:solidFill>
                </a:rPr>
                <a:t>들어가기 앞서서</a:t>
              </a:r>
              <a:r>
                <a:rPr lang="en-US" altLang="ko-KR" sz="2400" b="1" i="1" kern="0">
                  <a:solidFill>
                    <a:prstClr val="white"/>
                  </a:solidFill>
                </a:rPr>
                <a:t>!  </a:t>
              </a:r>
              <a:r>
                <a:rPr lang="ko-KR" altLang="en-US" sz="1200" b="1" i="1" kern="0">
                  <a:solidFill>
                    <a:prstClr val="white"/>
                  </a:solidFill>
                </a:rPr>
                <a:t>딥드림이란</a:t>
              </a:r>
              <a:r>
                <a:rPr lang="en-US" altLang="ko-KR" sz="1200" b="1" i="1" kern="0">
                  <a:solidFill>
                    <a:prstClr val="white"/>
                  </a:solidFill>
                </a:rPr>
                <a:t>?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00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2217D9E-8F96-45A9-BF07-205F55625DDC}"/>
              </a:ext>
            </a:extLst>
          </p:cNvPr>
          <p:cNvCxnSpPr>
            <a:cxnSpLocks/>
          </p:cNvCxnSpPr>
          <p:nvPr/>
        </p:nvCxnSpPr>
        <p:spPr>
          <a:xfrm flipV="1">
            <a:off x="2315932" y="6151412"/>
            <a:ext cx="7643068" cy="448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7D7FD32-9255-468C-9155-1732989EA935}"/>
              </a:ext>
            </a:extLst>
          </p:cNvPr>
          <p:cNvSpPr txBox="1"/>
          <p:nvPr/>
        </p:nvSpPr>
        <p:spPr>
          <a:xfrm>
            <a:off x="1191237" y="1731243"/>
            <a:ext cx="1015708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개념 </a:t>
            </a:r>
            <a:r>
              <a:rPr lang="en-US" altLang="ko-KR" b="1"/>
              <a:t>: </a:t>
            </a:r>
            <a:r>
              <a:rPr lang="ko-KR" altLang="en-US" sz="1400"/>
              <a:t>합성곱 신경망이</a:t>
            </a:r>
            <a:r>
              <a:rPr lang="en-US" altLang="ko-KR" sz="1400"/>
              <a:t> </a:t>
            </a:r>
            <a:r>
              <a:rPr lang="ko-KR" altLang="en-US" sz="1400"/>
              <a:t>학습한 표현을 사용하여 예술적으로 이미지를 조작하는 기법</a:t>
            </a:r>
            <a:endParaRPr lang="en-US" altLang="ko-KR" sz="1400"/>
          </a:p>
          <a:p>
            <a:endParaRPr lang="en-US" altLang="ko-KR"/>
          </a:p>
          <a:p>
            <a:r>
              <a:rPr lang="en-US" altLang="ko-KR"/>
              <a:t> 	</a:t>
            </a:r>
            <a:r>
              <a:rPr lang="en-US" altLang="ko-KR" sz="1400"/>
              <a:t>1. </a:t>
            </a:r>
            <a:r>
              <a:rPr lang="ko-KR" altLang="en-US" sz="1400"/>
              <a:t>입력 이미지를 순전파 한 후</a:t>
            </a:r>
            <a:r>
              <a:rPr lang="en-US" altLang="ko-KR" sz="1400"/>
              <a:t>, </a:t>
            </a:r>
            <a:r>
              <a:rPr lang="ko-KR" altLang="en-US" sz="1400"/>
              <a:t>특정 필터가 아니라 전체 층의 활성화값에 대한 그래디언트를 계산하여 구현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en-US" altLang="ko-KR" sz="1400"/>
              <a:t>	2. </a:t>
            </a:r>
            <a:r>
              <a:rPr lang="ko-KR" altLang="en-US" sz="1400"/>
              <a:t>빈 이미지나 노이즈가 조금 있는 입력이 아니라 이미 가지고 있는 이미지를 사용하여 층의 활성화 값을 최대화 </a:t>
            </a:r>
            <a:r>
              <a:rPr lang="en-US" altLang="ko-KR" sz="1400"/>
              <a:t>	   </a:t>
            </a:r>
            <a:r>
              <a:rPr lang="ko-KR" altLang="en-US" sz="1400"/>
              <a:t>하여 기존 시각 패턴을 바탕으로 요소들을 과잉해석하여 예술적인 스타일로 왜곡 시킨다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en-US" altLang="ko-KR" sz="1400"/>
              <a:t>	3. </a:t>
            </a:r>
            <a:r>
              <a:rPr lang="ko-KR" altLang="en-US" sz="1400"/>
              <a:t>시각 품질을 높이기 위해 여러 다른 옥타브로 입력 이미지를 처리한다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pic>
        <p:nvPicPr>
          <p:cNvPr id="1026" name="Picture 2" descr="Dogception">
            <a:extLst>
              <a:ext uri="{FF2B5EF4-FFF2-40B4-BE49-F238E27FC236}">
                <a16:creationId xmlns:a16="http://schemas.microsoft.com/office/drawing/2014/main" id="{455790F8-6FCB-49E4-A328-D0CD95D01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164" y="3854485"/>
            <a:ext cx="2841932" cy="234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구글 딥드림 모사 작품이 1억?! 인공지능이 그리는 예술의 현주소 : 네이버 포스트">
            <a:extLst>
              <a:ext uri="{FF2B5EF4-FFF2-40B4-BE49-F238E27FC236}">
                <a16:creationId xmlns:a16="http://schemas.microsoft.com/office/drawing/2014/main" id="{6C877552-CF05-457C-B6A5-27E401186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033" y="3854484"/>
            <a:ext cx="2914073" cy="229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인공지능이 그림을 그린다! - 딥드림(Deep Dream) : 네이버 블로그">
            <a:extLst>
              <a:ext uri="{FF2B5EF4-FFF2-40B4-BE49-F238E27FC236}">
                <a16:creationId xmlns:a16="http://schemas.microsoft.com/office/drawing/2014/main" id="{95BEDA76-1BF5-4871-9C11-40D230380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333" y="3854483"/>
            <a:ext cx="3664760" cy="229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890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37596"/>
            <a:ext cx="11572748" cy="6351652"/>
            <a:chOff x="309626" y="237596"/>
            <a:chExt cx="11572748" cy="635165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37596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>
                  <a:solidFill>
                    <a:prstClr val="white"/>
                  </a:solidFill>
                </a:rPr>
                <a:t>컨브넷을 불러오자</a:t>
              </a:r>
              <a:r>
                <a:rPr lang="en-US" altLang="ko-KR" sz="2400" b="1" i="1" kern="0">
                  <a:solidFill>
                    <a:prstClr val="white"/>
                  </a:solidFill>
                </a:rPr>
                <a:t>_</a:t>
              </a:r>
              <a:r>
                <a:rPr lang="en-US" altLang="ko-KR" sz="1600" b="1" i="1" kern="0">
                  <a:solidFill>
                    <a:prstClr val="white"/>
                  </a:solidFill>
                </a:rPr>
                <a:t>imagenet</a:t>
              </a:r>
              <a:r>
                <a:rPr lang="ko-KR" altLang="en-US" sz="1600" b="1" i="1" kern="0">
                  <a:solidFill>
                    <a:prstClr val="white"/>
                  </a:solidFill>
                </a:rPr>
                <a:t>이란</a:t>
              </a:r>
              <a:r>
                <a:rPr lang="en-US" altLang="ko-KR" sz="1600" b="1" i="1" kern="0">
                  <a:solidFill>
                    <a:prstClr val="white"/>
                  </a:solidFill>
                </a:rPr>
                <a:t>?</a:t>
              </a: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01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2217D9E-8F96-45A9-BF07-205F55625DDC}"/>
              </a:ext>
            </a:extLst>
          </p:cNvPr>
          <p:cNvCxnSpPr>
            <a:cxnSpLocks/>
          </p:cNvCxnSpPr>
          <p:nvPr/>
        </p:nvCxnSpPr>
        <p:spPr>
          <a:xfrm flipV="1">
            <a:off x="2030765" y="4499249"/>
            <a:ext cx="7643068" cy="448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7482356-635F-4603-BCAE-622A5291C109}"/>
              </a:ext>
            </a:extLst>
          </p:cNvPr>
          <p:cNvSpPr txBox="1"/>
          <p:nvPr/>
        </p:nvSpPr>
        <p:spPr>
          <a:xfrm>
            <a:off x="2030765" y="4999454"/>
            <a:ext cx="7482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>
                <a:solidFill>
                  <a:srgbClr val="4D5156"/>
                </a:solidFill>
                <a:effectLst/>
                <a:latin typeface="+mj-lt"/>
              </a:rPr>
              <a:t>ImageNet </a:t>
            </a:r>
            <a:r>
              <a:rPr lang="ko-KR" altLang="en-US" sz="1600" b="0" i="0">
                <a:solidFill>
                  <a:srgbClr val="4D5156"/>
                </a:solidFill>
                <a:effectLst/>
                <a:latin typeface="+mj-lt"/>
              </a:rPr>
              <a:t>프로젝트는 시각적 객체 인식 소프트웨어 연구에 사용하도록 설계된 대형 시각적 데이터베이스입니다</a:t>
            </a:r>
            <a:r>
              <a:rPr lang="en-US" altLang="ko-KR" sz="1600" b="0" i="0">
                <a:solidFill>
                  <a:srgbClr val="4D5156"/>
                </a:solidFill>
                <a:effectLst/>
                <a:latin typeface="+mj-lt"/>
              </a:rPr>
              <a:t>.</a:t>
            </a:r>
          </a:p>
          <a:p>
            <a:endParaRPr lang="en-US" altLang="ko-KR" sz="1600">
              <a:solidFill>
                <a:srgbClr val="4D5156"/>
              </a:solidFill>
              <a:latin typeface="+mj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087A878-EA5D-4BCE-A399-99395970B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24" y="1638564"/>
            <a:ext cx="6926966" cy="241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74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37596"/>
            <a:ext cx="11572748" cy="6351652"/>
            <a:chOff x="309626" y="237596"/>
            <a:chExt cx="11572748" cy="635165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37596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>
                  <a:solidFill>
                    <a:prstClr val="white"/>
                  </a:solidFill>
                </a:rPr>
                <a:t>컨브넷을 불러오자</a:t>
              </a:r>
              <a:r>
                <a:rPr lang="en-US" altLang="ko-KR" sz="2400" b="1" i="1" kern="0">
                  <a:solidFill>
                    <a:prstClr val="white"/>
                  </a:solidFill>
                </a:rPr>
                <a:t>_</a:t>
              </a:r>
              <a:r>
                <a:rPr lang="en-US" altLang="ko-KR" sz="1600" b="1" i="1" kern="0">
                  <a:solidFill>
                    <a:prstClr val="white"/>
                  </a:solidFill>
                </a:rPr>
                <a:t>inception v3</a:t>
              </a:r>
              <a:r>
                <a:rPr lang="ko-KR" altLang="en-US" sz="1600" b="1" i="1" kern="0">
                  <a:solidFill>
                    <a:prstClr val="white"/>
                  </a:solidFill>
                </a:rPr>
                <a:t>란</a:t>
              </a:r>
              <a:r>
                <a:rPr lang="en-US" altLang="ko-KR" sz="1600" b="1" i="1" kern="0">
                  <a:solidFill>
                    <a:prstClr val="white"/>
                  </a:solidFill>
                </a:rPr>
                <a:t>?</a:t>
              </a: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02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8E7B7-9AD1-4D15-AAF1-B0B44AF652A7}"/>
              </a:ext>
            </a:extLst>
          </p:cNvPr>
          <p:cNvSpPr txBox="1"/>
          <p:nvPr/>
        </p:nvSpPr>
        <p:spPr>
          <a:xfrm>
            <a:off x="1344151" y="1450869"/>
            <a:ext cx="92343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>
                <a:solidFill>
                  <a:srgbClr val="21212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Inception-v3</a:t>
            </a:r>
            <a:r>
              <a:rPr lang="ko-KR" altLang="en-US" sz="1600">
                <a:solidFill>
                  <a:srgbClr val="21212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는</a:t>
            </a:r>
            <a:r>
              <a:rPr lang="ko-KR" altLang="en-US" sz="1600" b="0" i="0">
                <a:solidFill>
                  <a:srgbClr val="21212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600" b="0" i="0">
                <a:solidFill>
                  <a:srgbClr val="21212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48</a:t>
            </a:r>
            <a:r>
              <a:rPr lang="ko-KR" altLang="en-US" sz="1600" b="0" i="0">
                <a:solidFill>
                  <a:srgbClr val="21212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 계층으로 구성된 컨벌루션 신경망입니다</a:t>
            </a:r>
            <a:r>
              <a:rPr lang="en-US" altLang="ko-KR" sz="1600" b="0" i="0">
                <a:solidFill>
                  <a:srgbClr val="21212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ImageNet </a:t>
            </a:r>
            <a:r>
              <a:rPr lang="ko-KR" altLang="en-US" sz="1600" b="0" i="0">
                <a:solidFill>
                  <a:srgbClr val="21212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데이터베이스의 </a:t>
            </a:r>
            <a:r>
              <a:rPr lang="en-US" altLang="ko-KR" sz="1600" b="0" i="0">
                <a:solidFill>
                  <a:srgbClr val="21212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1600" b="0" i="0">
                <a:solidFill>
                  <a:srgbClr val="21212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백만 개가 넘는 영상에 대해 훈련된 신경망의 사전 훈련된 버전을 불러올 수 있습니다</a:t>
            </a:r>
            <a:r>
              <a:rPr lang="en-US" altLang="ko-KR" sz="1600" b="0" i="0">
                <a:solidFill>
                  <a:srgbClr val="21212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손실은 소프트맥스를 통해 계산됩니다</a:t>
            </a:r>
            <a:r>
              <a:rPr lang="en-US" altLang="ko-KR" sz="16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  <a:r>
              <a:rPr lang="ko-KR" altLang="en-US" sz="16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 모델 자체는 합성곱</a:t>
            </a:r>
            <a:r>
              <a:rPr lang="en-US" altLang="ko-KR" sz="16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6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평균 풀링</a:t>
            </a:r>
            <a:r>
              <a:rPr lang="en-US" altLang="ko-KR" sz="16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6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최대 풀링</a:t>
            </a:r>
            <a:r>
              <a:rPr lang="en-US" altLang="ko-KR" sz="16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6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이어붙이기</a:t>
            </a:r>
            <a:r>
              <a:rPr lang="en-US" altLang="ko-KR" sz="16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6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드롭아웃</a:t>
            </a:r>
            <a:r>
              <a:rPr lang="en-US" altLang="ko-KR" sz="16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6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완전 연결형 레이어를 비롯한 대칭</a:t>
            </a:r>
            <a:r>
              <a:rPr lang="en-US" altLang="ko-KR" sz="16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ko-KR" altLang="en-US" sz="16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비대칭 구성요소로 이루어져 있습니다</a:t>
            </a:r>
            <a:r>
              <a:rPr lang="en-US" altLang="ko-KR" sz="16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  <a:endParaRPr lang="ko-KR" altLang="en-US" sz="16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367E67-2BFC-4966-81CA-7257E4C29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2858651"/>
            <a:ext cx="81057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21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53174"/>
            <a:ext cx="11572748" cy="6351652"/>
            <a:chOff x="309626" y="237596"/>
            <a:chExt cx="11572748" cy="635165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37596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>
                  <a:solidFill>
                    <a:prstClr val="white"/>
                  </a:solidFill>
                </a:rPr>
                <a:t>딥드림을 구현해보자</a:t>
              </a:r>
              <a:r>
                <a:rPr lang="en-US" altLang="ko-KR" sz="2400" b="1" i="1" kern="0">
                  <a:solidFill>
                    <a:prstClr val="white"/>
                  </a:solidFill>
                </a:rPr>
                <a:t>_</a:t>
              </a:r>
              <a:r>
                <a:rPr lang="ko-KR" altLang="en-US" sz="1600" b="1" i="1" kern="0">
                  <a:solidFill>
                    <a:prstClr val="white"/>
                  </a:solidFill>
                </a:rPr>
                <a:t>모델 층 계수 설정하기</a:t>
              </a: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03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31E9E6-0D7B-43C3-9450-E645B68F1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248" y="1247673"/>
            <a:ext cx="2600325" cy="1504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7FE9F6-A6BE-458B-A06A-2B03A1D8A3A6}"/>
              </a:ext>
            </a:extLst>
          </p:cNvPr>
          <p:cNvSpPr txBox="1"/>
          <p:nvPr/>
        </p:nvSpPr>
        <p:spPr>
          <a:xfrm>
            <a:off x="4408549" y="1499035"/>
            <a:ext cx="5134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딕셔너리를 통해 모델의 임의의 층 </a:t>
            </a:r>
            <a:r>
              <a:rPr lang="en-US" altLang="ko-KR" sz="1600"/>
              <a:t>4</a:t>
            </a:r>
            <a:r>
              <a:rPr lang="ko-KR" altLang="en-US" sz="1600"/>
              <a:t>개를 선택하여 최대화 하려는 손실에 층의 활성화가 기여할 양을 설정합니다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EB27BE-42DE-4494-8CCE-E5140CA76B76}"/>
              </a:ext>
            </a:extLst>
          </p:cNvPr>
          <p:cNvSpPr txBox="1"/>
          <p:nvPr/>
        </p:nvSpPr>
        <p:spPr>
          <a:xfrm>
            <a:off x="5826899" y="4075184"/>
            <a:ext cx="53891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하위층 </a:t>
            </a:r>
            <a:r>
              <a:rPr lang="en-US" altLang="ko-KR" sz="1600"/>
              <a:t>: </a:t>
            </a:r>
            <a:r>
              <a:rPr lang="ko-KR" altLang="en-US" sz="1600"/>
              <a:t>기하학적 패턴을 만듭니다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ko-KR" altLang="en-US" sz="1600"/>
              <a:t>상위층 </a:t>
            </a:r>
            <a:r>
              <a:rPr lang="en-US" altLang="ko-KR" sz="1600"/>
              <a:t>: ImageNet</a:t>
            </a:r>
            <a:r>
              <a:rPr lang="ko-KR" altLang="en-US" sz="1600"/>
              <a:t>에 있는 클래스로 보이는 시각 요소를 만듭니다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2579371-CA09-4078-90E3-CD560C270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38" y="3050062"/>
            <a:ext cx="4239243" cy="3257325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720531B-4C8B-4E9B-8F70-73B3FC970298}"/>
              </a:ext>
            </a:extLst>
          </p:cNvPr>
          <p:cNvCxnSpPr>
            <a:cxnSpLocks/>
          </p:cNvCxnSpPr>
          <p:nvPr/>
        </p:nvCxnSpPr>
        <p:spPr>
          <a:xfrm>
            <a:off x="956345" y="2864429"/>
            <a:ext cx="1007517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7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>
                  <a:solidFill>
                    <a:prstClr val="white"/>
                  </a:solidFill>
                </a:rPr>
                <a:t>Lstm</a:t>
              </a:r>
              <a:r>
                <a:rPr lang="ko-KR" altLang="en-US" sz="2400" b="1" i="1" kern="0">
                  <a:solidFill>
                    <a:prstClr val="white"/>
                  </a:solidFill>
                </a:rPr>
                <a:t>이란</a:t>
              </a:r>
              <a:r>
                <a:rPr lang="en-US" altLang="ko-KR" sz="2400" b="1" i="1" kern="0">
                  <a:solidFill>
                    <a:prstClr val="white"/>
                  </a:solidFill>
                </a:rPr>
                <a:t>? 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00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2217D9E-8F96-45A9-BF07-205F55625DDC}"/>
              </a:ext>
            </a:extLst>
          </p:cNvPr>
          <p:cNvCxnSpPr>
            <a:cxnSpLocks/>
          </p:cNvCxnSpPr>
          <p:nvPr/>
        </p:nvCxnSpPr>
        <p:spPr>
          <a:xfrm flipV="1">
            <a:off x="2073285" y="2129173"/>
            <a:ext cx="760761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EE0E2EC-5CF4-4901-931E-C81784A9A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085" y="2258065"/>
            <a:ext cx="6739469" cy="38296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DAA022-1579-44BB-B5C2-42702D82713F}"/>
              </a:ext>
            </a:extLst>
          </p:cNvPr>
          <p:cNvSpPr txBox="1"/>
          <p:nvPr/>
        </p:nvSpPr>
        <p:spPr>
          <a:xfrm>
            <a:off x="1321632" y="1244888"/>
            <a:ext cx="902199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>
                <a:solidFill>
                  <a:srgbClr val="4D5156"/>
                </a:solidFill>
                <a:effectLst/>
                <a:latin typeface="Apple SD Gothic Neo"/>
              </a:rPr>
              <a:t>개념 </a:t>
            </a:r>
            <a:r>
              <a:rPr lang="en-US" altLang="ko-KR" b="1" i="0">
                <a:solidFill>
                  <a:srgbClr val="4D5156"/>
                </a:solidFill>
                <a:effectLst/>
                <a:latin typeface="Apple SD Gothic Neo"/>
              </a:rPr>
              <a:t>: </a:t>
            </a:r>
            <a:r>
              <a:rPr lang="en-US" altLang="ko-KR" b="0" i="0">
                <a:solidFill>
                  <a:srgbClr val="4D5156"/>
                </a:solidFill>
                <a:effectLst/>
                <a:latin typeface="Apple SD Gothic Neo"/>
              </a:rPr>
              <a:t>RNN</a:t>
            </a:r>
            <a:r>
              <a:rPr lang="ko-KR" altLang="en-US" sz="1400" b="0" i="0">
                <a:solidFill>
                  <a:srgbClr val="4D5156"/>
                </a:solidFill>
                <a:effectLst/>
                <a:latin typeface="Apple SD Gothic Neo"/>
              </a:rPr>
              <a:t>의 </a:t>
            </a:r>
            <a:r>
              <a:rPr lang="ko-KR" altLang="en-US" sz="1400">
                <a:solidFill>
                  <a:srgbClr val="4D5156"/>
                </a:solidFill>
                <a:latin typeface="Apple SD Gothic Neo"/>
              </a:rPr>
              <a:t>한 종류</a:t>
            </a:r>
            <a:r>
              <a:rPr lang="ko-KR" altLang="en-US" sz="1400" b="0" i="0">
                <a:solidFill>
                  <a:srgbClr val="4D5156"/>
                </a:solidFill>
                <a:effectLst/>
                <a:latin typeface="Apple SD Gothic Neo"/>
              </a:rPr>
              <a:t>로 셀</a:t>
            </a:r>
            <a:r>
              <a:rPr lang="en-US" altLang="ko-KR" sz="1400" b="0" i="0">
                <a:solidFill>
                  <a:srgbClr val="4D5156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>
                <a:solidFill>
                  <a:srgbClr val="4D5156"/>
                </a:solidFill>
                <a:effectLst/>
                <a:latin typeface="Apple SD Gothic Neo"/>
              </a:rPr>
              <a:t>입력 게이트</a:t>
            </a:r>
            <a:r>
              <a:rPr lang="en-US" altLang="ko-KR" sz="1400" b="0" i="0">
                <a:solidFill>
                  <a:srgbClr val="4D5156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>
                <a:solidFill>
                  <a:srgbClr val="4D5156"/>
                </a:solidFill>
                <a:effectLst/>
                <a:latin typeface="Apple SD Gothic Neo"/>
              </a:rPr>
              <a:t>출력 게이트</a:t>
            </a:r>
            <a:r>
              <a:rPr lang="en-US" altLang="ko-KR" sz="1400" b="0" i="0">
                <a:solidFill>
                  <a:srgbClr val="4D5156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>
                <a:solidFill>
                  <a:srgbClr val="4D5156"/>
                </a:solidFill>
                <a:effectLst/>
                <a:latin typeface="Apple SD Gothic Neo"/>
              </a:rPr>
              <a:t>망각 게이트를 이용해 기존 </a:t>
            </a:r>
            <a:r>
              <a:rPr lang="en-US" altLang="ko-KR" sz="1400">
                <a:solidFill>
                  <a:srgbClr val="4D5156"/>
                </a:solidFill>
                <a:latin typeface="Apple SD Gothic Neo"/>
              </a:rPr>
              <a:t>Rnn</a:t>
            </a:r>
            <a:r>
              <a:rPr lang="ko-KR" altLang="en-US" sz="1400">
                <a:solidFill>
                  <a:srgbClr val="4D5156"/>
                </a:solidFill>
                <a:latin typeface="Apple SD Gothic Neo"/>
              </a:rPr>
              <a:t>의 </a:t>
            </a:r>
            <a:r>
              <a:rPr lang="ko-KR" altLang="en-US" sz="1400" b="0" i="0">
                <a:solidFill>
                  <a:srgbClr val="4D5156"/>
                </a:solidFill>
                <a:effectLst/>
                <a:latin typeface="Apple SD Gothic Neo"/>
              </a:rPr>
              <a:t>문제인 출력과 먼 위치의 정보를 기억 못하는 기울기 소멸 문제를 방지하도록 개발되어 긴 의존 기간을 필요로 하는 학습에 적합한 신경망입니다</a:t>
            </a:r>
            <a:r>
              <a:rPr lang="en-US" altLang="ko-KR" sz="1400" b="0" i="0">
                <a:solidFill>
                  <a:srgbClr val="4D5156"/>
                </a:solidFill>
                <a:effectLst/>
                <a:latin typeface="Apple SD Gothic Neo"/>
              </a:rPr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114264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53174"/>
            <a:ext cx="11572748" cy="6351652"/>
            <a:chOff x="309626" y="237596"/>
            <a:chExt cx="11572748" cy="635165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37596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>
                  <a:solidFill>
                    <a:prstClr val="white"/>
                  </a:solidFill>
                </a:rPr>
                <a:t>딥드림을 구현해보자 </a:t>
              </a:r>
              <a:r>
                <a:rPr lang="en-US" altLang="ko-KR" sz="2400" b="1" i="1" kern="0">
                  <a:solidFill>
                    <a:prstClr val="white"/>
                  </a:solidFill>
                </a:rPr>
                <a:t>_</a:t>
              </a:r>
              <a:r>
                <a:rPr lang="ko-KR" altLang="en-US" sz="1600" b="1" i="1" kern="0">
                  <a:solidFill>
                    <a:prstClr val="white"/>
                  </a:solidFill>
                </a:rPr>
                <a:t>손실 텐더 정의하기</a:t>
              </a: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04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2ECC98-5954-4565-B016-583E20792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533" y="1387229"/>
            <a:ext cx="6819900" cy="2381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81D735-A1FA-4928-B93E-174D2DFB80E5}"/>
              </a:ext>
            </a:extLst>
          </p:cNvPr>
          <p:cNvSpPr txBox="1"/>
          <p:nvPr/>
        </p:nvSpPr>
        <p:spPr>
          <a:xfrm>
            <a:off x="1064518" y="4170990"/>
            <a:ext cx="108286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layer_dict : </a:t>
            </a:r>
            <a:r>
              <a:rPr lang="ko-KR" altLang="en-US" sz="1600"/>
              <a:t>층 이름과 객체를 매핑한 딕셔너리</a:t>
            </a:r>
            <a:endParaRPr lang="en-US" altLang="ko-KR" sz="1600"/>
          </a:p>
          <a:p>
            <a:endParaRPr lang="en-US" altLang="ko-KR"/>
          </a:p>
          <a:p>
            <a:r>
              <a:rPr lang="en-US" altLang="ko-KR" b="1"/>
              <a:t>Loss :  </a:t>
            </a:r>
            <a:r>
              <a:rPr lang="ko-KR" altLang="en-US" sz="1600"/>
              <a:t>손실을 정의하고 각 층의 기여분을 추가할 스칼라 변수</a:t>
            </a:r>
            <a:endParaRPr lang="en-US" altLang="ko-KR" sz="1600"/>
          </a:p>
          <a:p>
            <a:endParaRPr lang="en-US" altLang="ko-KR"/>
          </a:p>
          <a:p>
            <a:r>
              <a:rPr lang="en-US" altLang="ko-KR" b="1"/>
              <a:t>Activation :</a:t>
            </a:r>
            <a:r>
              <a:rPr lang="en-US" altLang="ko-KR"/>
              <a:t> </a:t>
            </a:r>
            <a:r>
              <a:rPr lang="ko-KR" altLang="en-US" sz="1600"/>
              <a:t>미리 설정한 </a:t>
            </a:r>
            <a:r>
              <a:rPr lang="en-US" altLang="ko-KR" sz="1600"/>
              <a:t>4</a:t>
            </a:r>
            <a:r>
              <a:rPr lang="ko-KR" altLang="en-US" sz="1600"/>
              <a:t>개의 층의 출력</a:t>
            </a:r>
            <a:endParaRPr lang="en-US" altLang="ko-KR" sz="1600"/>
          </a:p>
          <a:p>
            <a:endParaRPr lang="en-US" altLang="ko-KR"/>
          </a:p>
          <a:p>
            <a:r>
              <a:rPr lang="en-US" altLang="ko-KR" b="1"/>
              <a:t>Loss : </a:t>
            </a:r>
            <a:r>
              <a:rPr lang="ko-KR" altLang="en-US" sz="1600"/>
              <a:t>스케일링을 통해 이미지 테두리를 제외하고 층 특성의 </a:t>
            </a:r>
            <a:r>
              <a:rPr lang="en-US" altLang="ko-KR" sz="1600"/>
              <a:t>L2 </a:t>
            </a:r>
            <a:r>
              <a:rPr lang="ko-KR" altLang="en-US" sz="1600"/>
              <a:t>노름 제곱을 손실에 추가하여 담는 변수</a:t>
            </a:r>
          </a:p>
        </p:txBody>
      </p:sp>
    </p:spTree>
    <p:extLst>
      <p:ext uri="{BB962C8B-B14F-4D97-AF65-F5344CB8AC3E}">
        <p14:creationId xmlns:p14="http://schemas.microsoft.com/office/powerpoint/2010/main" val="2285933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53174"/>
            <a:ext cx="11572748" cy="6351652"/>
            <a:chOff x="309626" y="237596"/>
            <a:chExt cx="11572748" cy="635165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37596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>
                  <a:solidFill>
                    <a:prstClr val="white"/>
                  </a:solidFill>
                </a:rPr>
                <a:t>딥드림을 구현해보자 </a:t>
              </a:r>
              <a:r>
                <a:rPr lang="en-US" altLang="ko-KR" sz="2400" b="1" i="1" kern="0">
                  <a:solidFill>
                    <a:prstClr val="white"/>
                  </a:solidFill>
                </a:rPr>
                <a:t>_</a:t>
              </a:r>
              <a:r>
                <a:rPr lang="ko-KR" altLang="en-US" sz="1600" b="1" i="1" kern="0">
                  <a:solidFill>
                    <a:prstClr val="white"/>
                  </a:solidFill>
                </a:rPr>
                <a:t>경사상승법</a:t>
              </a: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05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1413CE-D38C-472A-89B2-24DD15B66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54" y="1387229"/>
            <a:ext cx="4392183" cy="42757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E03271-144A-49DE-84E3-A38AEA92EA56}"/>
              </a:ext>
            </a:extLst>
          </p:cNvPr>
          <p:cNvSpPr txBox="1"/>
          <p:nvPr/>
        </p:nvSpPr>
        <p:spPr>
          <a:xfrm>
            <a:off x="5346078" y="1282100"/>
            <a:ext cx="631952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생성된 딥드림 이미지를 저장할 텐서</a:t>
            </a:r>
            <a:endParaRPr lang="en-US" altLang="ko-KR" sz="1400" b="1"/>
          </a:p>
          <a:p>
            <a:endParaRPr lang="en-US" altLang="ko-KR" sz="1400" b="1"/>
          </a:p>
          <a:p>
            <a:r>
              <a:rPr lang="ko-KR" altLang="en-US" sz="1400" b="1"/>
              <a:t>손실에</a:t>
            </a:r>
            <a:r>
              <a:rPr lang="en-US" altLang="ko-KR" sz="1400" b="1"/>
              <a:t> </a:t>
            </a:r>
            <a:r>
              <a:rPr lang="ko-KR" altLang="en-US" sz="1400" b="1"/>
              <a:t>대한 딥드림 이미지의 그래디언트를 계산</a:t>
            </a:r>
            <a:endParaRPr lang="en-US" altLang="ko-KR" sz="1400" b="1"/>
          </a:p>
          <a:p>
            <a:endParaRPr lang="en-US" altLang="ko-KR" sz="1400" b="1"/>
          </a:p>
          <a:p>
            <a:r>
              <a:rPr lang="ko-KR" altLang="en-US" sz="1400" b="1"/>
              <a:t>그래디언트를 정규화</a:t>
            </a:r>
            <a:endParaRPr lang="en-US" altLang="ko-KR" sz="1400" b="1"/>
          </a:p>
          <a:p>
            <a:endParaRPr lang="en-US" altLang="ko-KR" sz="1400" b="1"/>
          </a:p>
          <a:p>
            <a:r>
              <a:rPr lang="ko-KR" altLang="en-US" sz="1400" b="1"/>
              <a:t>입력 이미지에서의 손실과 그래디언트 값을 계산할 케라스 객체를 구현</a:t>
            </a:r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r>
              <a:rPr lang="ko-KR" altLang="en-US" sz="1400" b="1"/>
              <a:t>객체로 부터 손실값과 그래디언트값을 리턴하는 함수</a:t>
            </a:r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r>
              <a:rPr lang="ko-KR" altLang="en-US" sz="1400" b="1"/>
              <a:t>경사 상승법을 반복 수행합니다</a:t>
            </a:r>
            <a:endParaRPr lang="en-US" altLang="ko-KR" sz="1400" b="1"/>
          </a:p>
          <a:p>
            <a:endParaRPr lang="en-US" altLang="ko-KR" sz="1600" b="1"/>
          </a:p>
          <a:p>
            <a:endParaRPr lang="ko-KR" altLang="en-US" sz="16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20B4AF0-35E8-47A3-9543-8731AA28167A}"/>
              </a:ext>
            </a:extLst>
          </p:cNvPr>
          <p:cNvCxnSpPr>
            <a:cxnSpLocks/>
          </p:cNvCxnSpPr>
          <p:nvPr/>
        </p:nvCxnSpPr>
        <p:spPr>
          <a:xfrm flipV="1">
            <a:off x="2491530" y="1451296"/>
            <a:ext cx="28545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7291EAD-E070-4D0F-A2A9-E1F57F81C88C}"/>
              </a:ext>
            </a:extLst>
          </p:cNvPr>
          <p:cNvCxnSpPr>
            <a:cxnSpLocks/>
          </p:cNvCxnSpPr>
          <p:nvPr/>
        </p:nvCxnSpPr>
        <p:spPr>
          <a:xfrm>
            <a:off x="3516385" y="1804810"/>
            <a:ext cx="1829693" cy="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D73F673-9DF5-4B54-9F20-681409C3DD55}"/>
              </a:ext>
            </a:extLst>
          </p:cNvPr>
          <p:cNvCxnSpPr>
            <a:cxnSpLocks/>
          </p:cNvCxnSpPr>
          <p:nvPr/>
        </p:nvCxnSpPr>
        <p:spPr>
          <a:xfrm>
            <a:off x="4266307" y="2208879"/>
            <a:ext cx="1079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D6404F4-CA54-48DE-9B72-9E8657C03C5C}"/>
              </a:ext>
            </a:extLst>
          </p:cNvPr>
          <p:cNvCxnSpPr>
            <a:cxnSpLocks/>
          </p:cNvCxnSpPr>
          <p:nvPr/>
        </p:nvCxnSpPr>
        <p:spPr>
          <a:xfrm>
            <a:off x="4650297" y="2726790"/>
            <a:ext cx="6957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115612D-689C-42E4-8896-1256DE404BEE}"/>
              </a:ext>
            </a:extLst>
          </p:cNvPr>
          <p:cNvCxnSpPr>
            <a:cxnSpLocks/>
          </p:cNvCxnSpPr>
          <p:nvPr/>
        </p:nvCxnSpPr>
        <p:spPr>
          <a:xfrm>
            <a:off x="3624296" y="3315417"/>
            <a:ext cx="1721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7CB1597-73EB-4C26-96FD-20E434456DF2}"/>
              </a:ext>
            </a:extLst>
          </p:cNvPr>
          <p:cNvCxnSpPr>
            <a:cxnSpLocks/>
          </p:cNvCxnSpPr>
          <p:nvPr/>
        </p:nvCxnSpPr>
        <p:spPr>
          <a:xfrm flipV="1">
            <a:off x="4932727" y="4398795"/>
            <a:ext cx="41335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458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53174"/>
            <a:ext cx="11572748" cy="6351652"/>
            <a:chOff x="309626" y="237596"/>
            <a:chExt cx="11572748" cy="635165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37596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>
                  <a:solidFill>
                    <a:prstClr val="white"/>
                  </a:solidFill>
                </a:rPr>
                <a:t>딥드림을 구현해보자 </a:t>
              </a:r>
              <a:r>
                <a:rPr lang="en-US" altLang="ko-KR" sz="2400" b="1" i="1" kern="0">
                  <a:solidFill>
                    <a:prstClr val="white"/>
                  </a:solidFill>
                </a:rPr>
                <a:t>_</a:t>
              </a:r>
              <a:r>
                <a:rPr lang="ko-KR" altLang="en-US" sz="1600" b="1" i="1" kern="0">
                  <a:solidFill>
                    <a:prstClr val="white"/>
                  </a:solidFill>
                </a:rPr>
                <a:t>딥드림 알고리즘 원리</a:t>
              </a: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06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C5EAD3-6CBD-41CD-97D7-D553A49FF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924" y="1237099"/>
            <a:ext cx="6564816" cy="28882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F712F8-6EDF-478E-BDA1-AC72EDBBD81B}"/>
              </a:ext>
            </a:extLst>
          </p:cNvPr>
          <p:cNvSpPr txBox="1"/>
          <p:nvPr/>
        </p:nvSpPr>
        <p:spPr>
          <a:xfrm>
            <a:off x="1577129" y="4420572"/>
            <a:ext cx="8831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/>
              <a:t>각 단계에서  정의한손실이 최대화 되도록 경사 상승법을 실행 한 후 스케일을 이전 스케일</a:t>
            </a:r>
            <a:r>
              <a:rPr lang="en-US" altLang="ko-KR" sz="1600"/>
              <a:t>(</a:t>
            </a:r>
            <a:r>
              <a:rPr lang="ko-KR" altLang="en-US" sz="1600"/>
              <a:t>옥타브</a:t>
            </a:r>
            <a:r>
              <a:rPr lang="en-US" altLang="ko-KR" sz="1600"/>
              <a:t>) </a:t>
            </a:r>
            <a:r>
              <a:rPr lang="ko-KR" altLang="en-US" sz="1600"/>
              <a:t>보다 </a:t>
            </a:r>
            <a:r>
              <a:rPr lang="en-US" altLang="ko-KR" sz="1600"/>
              <a:t>40% </a:t>
            </a:r>
            <a:r>
              <a:rPr lang="ko-KR" altLang="en-US" sz="1600"/>
              <a:t>증가시킵니다</a:t>
            </a:r>
            <a:r>
              <a:rPr lang="en-US" altLang="ko-KR" sz="1600"/>
              <a:t>.</a:t>
            </a:r>
          </a:p>
          <a:p>
            <a:pPr marL="342900" indent="-342900">
              <a:buAutoNum type="arabicPeriod"/>
            </a:pPr>
            <a:endParaRPr lang="en-US" altLang="ko-KR" sz="1600"/>
          </a:p>
          <a:p>
            <a:pPr marL="342900" indent="-342900">
              <a:buAutoNum type="arabicPeriod"/>
            </a:pPr>
            <a:r>
              <a:rPr lang="ko-KR" altLang="en-US" sz="1600"/>
              <a:t>이때 스케일 증가로 인해 이미지 디테일을 잃지 않도록 이전 원본 이미지와 변경된 이미지의 차이를 계산하여 손실된 디테일을 재주입 합니다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303051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53174"/>
            <a:ext cx="11572748" cy="6351652"/>
            <a:chOff x="309626" y="237596"/>
            <a:chExt cx="11572748" cy="635165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37596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>
                  <a:solidFill>
                    <a:prstClr val="white"/>
                  </a:solidFill>
                </a:rPr>
                <a:t>딥드림을 구현해보자 </a:t>
              </a:r>
              <a:r>
                <a:rPr lang="en-US" altLang="ko-KR" sz="2400" b="1" i="1" kern="0">
                  <a:solidFill>
                    <a:prstClr val="white"/>
                  </a:solidFill>
                </a:rPr>
                <a:t>_</a:t>
              </a:r>
              <a:r>
                <a:rPr lang="ko-KR" altLang="en-US" sz="1600" b="1" i="1" kern="0">
                  <a:solidFill>
                    <a:prstClr val="white"/>
                  </a:solidFill>
                </a:rPr>
                <a:t>딥드림 알고리즘 구현을 위한 유틸리티 함수</a:t>
              </a: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07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23595D-D16F-4B84-BD80-E6F100CA2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05" y="1132324"/>
            <a:ext cx="2634259" cy="48294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0E4D4F-2C5F-4CCB-B14C-97E320CE23A7}"/>
              </a:ext>
            </a:extLst>
          </p:cNvPr>
          <p:cNvSpPr txBox="1"/>
          <p:nvPr/>
        </p:nvSpPr>
        <p:spPr>
          <a:xfrm>
            <a:off x="5027077" y="1132324"/>
            <a:ext cx="66385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Resize_img : </a:t>
            </a:r>
            <a:r>
              <a:rPr lang="ko-KR" altLang="en-US"/>
              <a:t>이미지를</a:t>
            </a:r>
            <a:r>
              <a:rPr lang="ko-KR" altLang="en-US" b="0" i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r>
              <a:rPr lang="en-US" altLang="ko-KR" b="0" i="0">
                <a:solidFill>
                  <a:srgbClr val="202124"/>
                </a:solidFill>
                <a:effectLst/>
                <a:latin typeface="Apple SD Gothic Neo"/>
              </a:rPr>
              <a:t>factor</a:t>
            </a:r>
            <a:r>
              <a:rPr lang="ko-KR" altLang="en-US" b="0" i="0">
                <a:solidFill>
                  <a:srgbClr val="202124"/>
                </a:solidFill>
                <a:effectLst/>
                <a:latin typeface="Apple SD Gothic Neo"/>
              </a:rPr>
              <a:t>를 통해 확대하는 함수</a:t>
            </a:r>
            <a:endParaRPr lang="en-US" altLang="ko-KR" b="0" i="0">
              <a:solidFill>
                <a:srgbClr val="202124"/>
              </a:solidFill>
              <a:effectLst/>
              <a:latin typeface="Apple SD Gothic Neo"/>
            </a:endParaRPr>
          </a:p>
          <a:p>
            <a:endParaRPr lang="en-US" altLang="ko-KR">
              <a:solidFill>
                <a:srgbClr val="202124"/>
              </a:solidFill>
              <a:latin typeface="Apple SD Gothic Neo"/>
            </a:endParaRPr>
          </a:p>
          <a:p>
            <a:endParaRPr lang="en-US" altLang="ko-KR">
              <a:solidFill>
                <a:srgbClr val="202124"/>
              </a:solidFill>
              <a:latin typeface="Apple SD Gothic Neo"/>
            </a:endParaRPr>
          </a:p>
          <a:p>
            <a:endParaRPr lang="en-US" altLang="ko-KR">
              <a:solidFill>
                <a:srgbClr val="202124"/>
              </a:solidFill>
              <a:latin typeface="Apple SD Gothic Neo"/>
            </a:endParaRPr>
          </a:p>
          <a:p>
            <a:r>
              <a:rPr lang="en-US" altLang="ko-KR"/>
              <a:t>Save_img : </a:t>
            </a:r>
            <a:r>
              <a:rPr lang="ko-KR" altLang="en-US"/>
              <a:t>이미지를 지정된 이미지로 저장시키는 함수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Preprocess_image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사진을 열고 크기를 줄이고</a:t>
            </a:r>
            <a:r>
              <a:rPr lang="en-US" altLang="ko-KR"/>
              <a:t> inception</a:t>
            </a:r>
            <a:r>
              <a:rPr lang="ko-KR" altLang="en-US"/>
              <a:t> </a:t>
            </a:r>
            <a:r>
              <a:rPr lang="en-US" altLang="ko-KR"/>
              <a:t>v3</a:t>
            </a:r>
            <a:r>
              <a:rPr lang="ko-KR" altLang="en-US"/>
              <a:t>가 인식하는 텐서 포맷으로 변환하는 유틸리티 함수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Deprocess_image : reshape</a:t>
            </a:r>
            <a:r>
              <a:rPr lang="ko-KR" altLang="en-US"/>
              <a:t>한 결과를 가지고 </a:t>
            </a:r>
            <a:r>
              <a:rPr lang="en-US" altLang="ko-KR"/>
              <a:t>inception v3 </a:t>
            </a:r>
            <a:r>
              <a:rPr lang="ko-KR" altLang="en-US"/>
              <a:t>함수에서 수행한 전처리 과정을 복원하여 반환해 넘파이 배열을 적절한 이미지 포맷으로 변환하는 유틸리티 함수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4105A60-E690-4B6D-AE44-8F62C38AFEE9}"/>
              </a:ext>
            </a:extLst>
          </p:cNvPr>
          <p:cNvCxnSpPr>
            <a:cxnSpLocks/>
          </p:cNvCxnSpPr>
          <p:nvPr/>
        </p:nvCxnSpPr>
        <p:spPr>
          <a:xfrm>
            <a:off x="3749879" y="1862356"/>
            <a:ext cx="1277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BE85CEA-979D-4841-8B3F-7FECB7F92C8F}"/>
              </a:ext>
            </a:extLst>
          </p:cNvPr>
          <p:cNvCxnSpPr>
            <a:cxnSpLocks/>
          </p:cNvCxnSpPr>
          <p:nvPr/>
        </p:nvCxnSpPr>
        <p:spPr>
          <a:xfrm>
            <a:off x="3749879" y="3004657"/>
            <a:ext cx="1277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4984D2B-AD1D-432D-A505-E2F930B1B59C}"/>
              </a:ext>
            </a:extLst>
          </p:cNvPr>
          <p:cNvCxnSpPr>
            <a:cxnSpLocks/>
          </p:cNvCxnSpPr>
          <p:nvPr/>
        </p:nvCxnSpPr>
        <p:spPr>
          <a:xfrm>
            <a:off x="3684165" y="3793222"/>
            <a:ext cx="1277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E3F03F1-863F-4987-9018-43D4C326473A}"/>
              </a:ext>
            </a:extLst>
          </p:cNvPr>
          <p:cNvCxnSpPr>
            <a:cxnSpLocks/>
          </p:cNvCxnSpPr>
          <p:nvPr/>
        </p:nvCxnSpPr>
        <p:spPr>
          <a:xfrm>
            <a:off x="3935164" y="5162025"/>
            <a:ext cx="1091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852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53174"/>
            <a:ext cx="11572748" cy="6351652"/>
            <a:chOff x="309626" y="237596"/>
            <a:chExt cx="11572748" cy="635165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37596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>
                  <a:solidFill>
                    <a:prstClr val="white"/>
                  </a:solidFill>
                </a:rPr>
                <a:t>딥드림을 구현해보자 </a:t>
              </a:r>
              <a:r>
                <a:rPr lang="en-US" altLang="ko-KR" sz="2400" b="1" i="1" kern="0">
                  <a:solidFill>
                    <a:prstClr val="white"/>
                  </a:solidFill>
                </a:rPr>
                <a:t>_</a:t>
              </a:r>
              <a:r>
                <a:rPr lang="ko-KR" altLang="en-US" sz="1600" b="1" i="1" kern="0">
                  <a:solidFill>
                    <a:prstClr val="white"/>
                  </a:solidFill>
                </a:rPr>
                <a:t>딥드림 알고리즘 구현 </a:t>
              </a:r>
              <a:r>
                <a:rPr lang="en-US" altLang="ko-KR" sz="1600" b="1" i="1" kern="0">
                  <a:solidFill>
                    <a:prstClr val="white"/>
                  </a:solidFill>
                </a:rPr>
                <a:t>1</a:t>
              </a: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08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8DFE4F-88A4-4C34-8276-2753A229E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32" y="1237098"/>
            <a:ext cx="4901459" cy="50761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CD22DC-61EA-464C-86E2-B67026C0A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395" y="3212352"/>
            <a:ext cx="3044062" cy="1117575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329537E-B498-4E71-B91D-0C37A68681A0}"/>
              </a:ext>
            </a:extLst>
          </p:cNvPr>
          <p:cNvCxnSpPr/>
          <p:nvPr/>
        </p:nvCxnSpPr>
        <p:spPr>
          <a:xfrm>
            <a:off x="3845122" y="3771139"/>
            <a:ext cx="2998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58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53174"/>
            <a:ext cx="11572748" cy="6351652"/>
            <a:chOff x="309626" y="237596"/>
            <a:chExt cx="11572748" cy="635165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37596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>
                  <a:solidFill>
                    <a:prstClr val="white"/>
                  </a:solidFill>
                </a:rPr>
                <a:t>딥드림을 구현해보자 </a:t>
              </a:r>
              <a:r>
                <a:rPr lang="en-US" altLang="ko-KR" sz="2400" b="1" i="1" kern="0">
                  <a:solidFill>
                    <a:prstClr val="white"/>
                  </a:solidFill>
                </a:rPr>
                <a:t>_</a:t>
              </a:r>
              <a:r>
                <a:rPr lang="ko-KR" altLang="en-US" sz="1600" b="1" i="1" kern="0">
                  <a:solidFill>
                    <a:prstClr val="white"/>
                  </a:solidFill>
                </a:rPr>
                <a:t>딥드림 알고리즘 구현 </a:t>
              </a:r>
              <a:r>
                <a:rPr lang="en-US" altLang="ko-KR" sz="1600" b="1" i="1" kern="0">
                  <a:solidFill>
                    <a:prstClr val="white"/>
                  </a:solidFill>
                </a:rPr>
                <a:t>2</a:t>
              </a: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09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A9DA99-A0E2-4BDC-B991-E4F1D5CF1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56" y="2000687"/>
            <a:ext cx="5172075" cy="29908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49C783D-721C-43E5-A316-BCDA6FC0BFF2}"/>
              </a:ext>
            </a:extLst>
          </p:cNvPr>
          <p:cNvSpPr/>
          <p:nvPr/>
        </p:nvSpPr>
        <p:spPr>
          <a:xfrm>
            <a:off x="7147419" y="1361876"/>
            <a:ext cx="4001548" cy="486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이미지의 스케일 증가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CD691E-E3A7-4412-B28C-9E18E9323D79}"/>
              </a:ext>
            </a:extLst>
          </p:cNvPr>
          <p:cNvSpPr/>
          <p:nvPr/>
        </p:nvSpPr>
        <p:spPr>
          <a:xfrm>
            <a:off x="7147419" y="2130387"/>
            <a:ext cx="4001548" cy="486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경사 상승법 실행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4BA218-00B0-4491-BEEE-51E822A5FCE6}"/>
              </a:ext>
            </a:extLst>
          </p:cNvPr>
          <p:cNvSpPr/>
          <p:nvPr/>
        </p:nvSpPr>
        <p:spPr>
          <a:xfrm>
            <a:off x="7147421" y="2880573"/>
            <a:ext cx="4068587" cy="486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원본 이미지의 스케일을 증가시켜 경계 파악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35BF4A-7E1A-4981-91F7-88E23BF9CA04}"/>
              </a:ext>
            </a:extLst>
          </p:cNvPr>
          <p:cNvSpPr/>
          <p:nvPr/>
        </p:nvSpPr>
        <p:spPr>
          <a:xfrm>
            <a:off x="7147419" y="3600710"/>
            <a:ext cx="4001548" cy="486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원본 이미지의 고해상도 버전을 계산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1358E06-CF0B-4AE7-AFBC-559A1F2CE0E7}"/>
              </a:ext>
            </a:extLst>
          </p:cNvPr>
          <p:cNvSpPr/>
          <p:nvPr/>
        </p:nvSpPr>
        <p:spPr>
          <a:xfrm>
            <a:off x="7147420" y="4380945"/>
            <a:ext cx="4001548" cy="486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두 사이즈의 이미지를 통해 손실된 디테일을 계산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5D628E3-9567-4969-886D-7E70EF19CDE7}"/>
              </a:ext>
            </a:extLst>
          </p:cNvPr>
          <p:cNvSpPr/>
          <p:nvPr/>
        </p:nvSpPr>
        <p:spPr>
          <a:xfrm>
            <a:off x="7147419" y="5126850"/>
            <a:ext cx="4001548" cy="486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손실된 디테일 주입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67A48E-BD0E-436A-983E-1A1D55D6EB78}"/>
              </a:ext>
            </a:extLst>
          </p:cNvPr>
          <p:cNvSpPr/>
          <p:nvPr/>
        </p:nvSpPr>
        <p:spPr>
          <a:xfrm>
            <a:off x="7147419" y="5895361"/>
            <a:ext cx="4001548" cy="486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이미지 저장</a:t>
            </a: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907B531B-5088-4F3F-90C7-3AE39F64C5D7}"/>
              </a:ext>
            </a:extLst>
          </p:cNvPr>
          <p:cNvSpPr/>
          <p:nvPr/>
        </p:nvSpPr>
        <p:spPr>
          <a:xfrm rot="10800000">
            <a:off x="9008059" y="1938080"/>
            <a:ext cx="338835" cy="1565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4117A215-7913-440D-BB32-537112AE8577}"/>
              </a:ext>
            </a:extLst>
          </p:cNvPr>
          <p:cNvSpPr/>
          <p:nvPr/>
        </p:nvSpPr>
        <p:spPr>
          <a:xfrm rot="10800000">
            <a:off x="8986727" y="2668132"/>
            <a:ext cx="338835" cy="1565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BE6F647F-02AD-4243-8483-CDAB21CCFBBD}"/>
              </a:ext>
            </a:extLst>
          </p:cNvPr>
          <p:cNvSpPr/>
          <p:nvPr/>
        </p:nvSpPr>
        <p:spPr>
          <a:xfrm rot="10800000">
            <a:off x="8986727" y="3426753"/>
            <a:ext cx="338835" cy="1565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E0F2D56E-C062-4F25-BF1D-2B782F559156}"/>
              </a:ext>
            </a:extLst>
          </p:cNvPr>
          <p:cNvSpPr/>
          <p:nvPr/>
        </p:nvSpPr>
        <p:spPr>
          <a:xfrm rot="10800000">
            <a:off x="8986727" y="4189621"/>
            <a:ext cx="338835" cy="1565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15C90EFA-9E29-4D88-8AA6-E321E23C904F}"/>
              </a:ext>
            </a:extLst>
          </p:cNvPr>
          <p:cNvSpPr/>
          <p:nvPr/>
        </p:nvSpPr>
        <p:spPr>
          <a:xfrm rot="10800000">
            <a:off x="8986727" y="4944490"/>
            <a:ext cx="338835" cy="1565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4BDE49E9-7424-4D2A-906D-C01385B1940A}"/>
              </a:ext>
            </a:extLst>
          </p:cNvPr>
          <p:cNvSpPr/>
          <p:nvPr/>
        </p:nvSpPr>
        <p:spPr>
          <a:xfrm rot="10800000">
            <a:off x="9008059" y="5688290"/>
            <a:ext cx="338835" cy="1565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341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53174"/>
            <a:ext cx="11572748" cy="6351652"/>
            <a:chOff x="309626" y="237596"/>
            <a:chExt cx="11572748" cy="635165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37596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>
                  <a:solidFill>
                    <a:prstClr val="white"/>
                  </a:solidFill>
                </a:rPr>
                <a:t>딥드림을 구현해보자 </a:t>
              </a:r>
              <a:r>
                <a:rPr lang="en-US" altLang="ko-KR" sz="2400" b="1" i="1" kern="0">
                  <a:solidFill>
                    <a:prstClr val="white"/>
                  </a:solidFill>
                </a:rPr>
                <a:t>_</a:t>
              </a:r>
              <a:r>
                <a:rPr lang="ko-KR" altLang="en-US" sz="1600" b="1" i="1" kern="0">
                  <a:solidFill>
                    <a:prstClr val="white"/>
                  </a:solidFill>
                </a:rPr>
                <a:t>구현 결과</a:t>
              </a: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10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03E3DE7-2B73-4088-A02D-EB624032C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325" y="1132324"/>
            <a:ext cx="3100908" cy="291502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425971-657B-4B3D-A02A-84032EB66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383" y="1162026"/>
            <a:ext cx="2991069" cy="2696909"/>
          </a:xfrm>
          <a:prstGeom prst="rect">
            <a:avLst/>
          </a:prstGeom>
        </p:spPr>
      </p:pic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0C055727-44A7-4C69-9BBD-2DA2974A4909}"/>
              </a:ext>
            </a:extLst>
          </p:cNvPr>
          <p:cNvSpPr/>
          <p:nvPr/>
        </p:nvSpPr>
        <p:spPr>
          <a:xfrm rot="5400000">
            <a:off x="5483385" y="2137815"/>
            <a:ext cx="327171" cy="3271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9D2B59-2F52-4ED5-8B52-60162585F137}"/>
              </a:ext>
            </a:extLst>
          </p:cNvPr>
          <p:cNvSpPr txBox="1"/>
          <p:nvPr/>
        </p:nvSpPr>
        <p:spPr>
          <a:xfrm>
            <a:off x="1944710" y="4155857"/>
            <a:ext cx="83025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네트워크의 하위 층은 비교적 덜 추상적인 표현을 가지고 있기 때문에 딥드림 이미지에 기하학적 패턴이 많이 생성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네트워크의 상위층은 </a:t>
            </a:r>
            <a:r>
              <a:rPr lang="en-US" altLang="ko-KR"/>
              <a:t>imagenet</a:t>
            </a:r>
            <a:r>
              <a:rPr lang="ko-KR" altLang="en-US"/>
              <a:t>에 자주 등장하는 물체를 기반으로 뚜렷이 구분되는 시각 패턴을 생성</a:t>
            </a:r>
          </a:p>
        </p:txBody>
      </p:sp>
    </p:spTree>
    <p:extLst>
      <p:ext uri="{BB962C8B-B14F-4D97-AF65-F5344CB8AC3E}">
        <p14:creationId xmlns:p14="http://schemas.microsoft.com/office/powerpoint/2010/main" val="2046826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53174"/>
            <a:ext cx="11572748" cy="6351652"/>
            <a:chOff x="309626" y="237596"/>
            <a:chExt cx="11572748" cy="635165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37596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>
                  <a:solidFill>
                    <a:prstClr val="white"/>
                  </a:solidFill>
                </a:rPr>
                <a:t>정리</a:t>
              </a: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11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28" name="Picture 2" descr="미술 이야기 # 24">
            <a:extLst>
              <a:ext uri="{FF2B5EF4-FFF2-40B4-BE49-F238E27FC236}">
                <a16:creationId xmlns:a16="http://schemas.microsoft.com/office/drawing/2014/main" id="{2FEEE3E0-DA1B-4C95-A079-4261A3E31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32" y="1258786"/>
            <a:ext cx="4823906" cy="321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A.I.가 만드는 작품, 딥 드림 제너레이터!] Amazing A.I. - deep dream generator using  drawing 3 — Steemit">
            <a:extLst>
              <a:ext uri="{FF2B5EF4-FFF2-40B4-BE49-F238E27FC236}">
                <a16:creationId xmlns:a16="http://schemas.microsoft.com/office/drawing/2014/main" id="{068091B3-0CBF-40DA-A297-D29F3B299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224" y="1258786"/>
            <a:ext cx="4972861" cy="321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23B6C345-92E0-471E-871A-1E7627301670}"/>
              </a:ext>
            </a:extLst>
          </p:cNvPr>
          <p:cNvSpPr/>
          <p:nvPr/>
        </p:nvSpPr>
        <p:spPr>
          <a:xfrm>
            <a:off x="2174530" y="5112539"/>
            <a:ext cx="8273388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딥드림은 네트워크가 학습한 표현을 기반으로 컨브넷을 거꾸로 실행하여 입력 이미지를 생성하는데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이는 다양한 이미지를 생성하며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이미지에 국한되지 않고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음성이나 음악에도 적용될 수 있다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465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>
                  <a:solidFill>
                    <a:prstClr val="white"/>
                  </a:solidFill>
                </a:rPr>
                <a:t>RNN</a:t>
              </a:r>
              <a:r>
                <a:rPr lang="ko-KR" altLang="en-US" sz="2400" b="1" i="1" kern="0">
                  <a:solidFill>
                    <a:prstClr val="white"/>
                  </a:solidFill>
                </a:rPr>
                <a:t>의 역사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01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AA022-1579-44BB-B5C2-42702D82713F}"/>
              </a:ext>
            </a:extLst>
          </p:cNvPr>
          <p:cNvSpPr txBox="1"/>
          <p:nvPr/>
        </p:nvSpPr>
        <p:spPr>
          <a:xfrm>
            <a:off x="1831227" y="2521059"/>
            <a:ext cx="90219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>
                <a:latin typeface="+mj-lt"/>
              </a:rPr>
              <a:t>1997</a:t>
            </a:r>
            <a:r>
              <a:rPr lang="ko-KR" altLang="en-US" sz="1400">
                <a:latin typeface="+mj-lt"/>
              </a:rPr>
              <a:t>년 개발 후 알고리즘은 초기에 그자를 하나씩 생성하는데 사용</a:t>
            </a:r>
            <a:endParaRPr lang="en-US" altLang="ko-KR" sz="1400">
              <a:latin typeface="+mj-lt"/>
            </a:endParaRPr>
          </a:p>
          <a:p>
            <a:pPr marL="342900" indent="-342900">
              <a:buAutoNum type="arabicPeriod"/>
            </a:pPr>
            <a:endParaRPr lang="en-US" altLang="ko-KR" sz="1400">
              <a:latin typeface="+mj-lt"/>
            </a:endParaRPr>
          </a:p>
          <a:p>
            <a:pPr marL="342900" indent="-342900">
              <a:buAutoNum type="arabicPeriod"/>
            </a:pPr>
            <a:r>
              <a:rPr lang="en-US" altLang="ko-KR" sz="1400">
                <a:latin typeface="+mj-lt"/>
              </a:rPr>
              <a:t>2002</a:t>
            </a:r>
            <a:r>
              <a:rPr lang="ko-KR" altLang="en-US" sz="1400">
                <a:latin typeface="+mj-lt"/>
              </a:rPr>
              <a:t>년 더글러스 에크는 </a:t>
            </a:r>
            <a:r>
              <a:rPr lang="en-US" altLang="ko-KR" sz="1400">
                <a:latin typeface="+mj-lt"/>
              </a:rPr>
              <a:t>lstm</a:t>
            </a:r>
            <a:r>
              <a:rPr lang="ko-KR" altLang="en-US" sz="1400">
                <a:latin typeface="+mj-lt"/>
              </a:rPr>
              <a:t>을 통해 음악 생성에 처음 적용</a:t>
            </a:r>
            <a:endParaRPr lang="en-US" altLang="ko-KR" sz="1400">
              <a:latin typeface="+mj-lt"/>
            </a:endParaRPr>
          </a:p>
          <a:p>
            <a:pPr marL="342900" indent="-342900">
              <a:buAutoNum type="arabicPeriod"/>
            </a:pPr>
            <a:endParaRPr lang="en-US" altLang="ko-KR" sz="1400">
              <a:latin typeface="+mj-lt"/>
            </a:endParaRPr>
          </a:p>
          <a:p>
            <a:pPr marL="342900" indent="-342900">
              <a:buAutoNum type="arabicPeriod"/>
            </a:pPr>
            <a:r>
              <a:rPr lang="en-US" altLang="ko-KR" sz="1400">
                <a:latin typeface="+mj-lt"/>
              </a:rPr>
              <a:t>2013</a:t>
            </a:r>
            <a:r>
              <a:rPr lang="ko-KR" altLang="en-US" sz="1400">
                <a:latin typeface="+mj-lt"/>
              </a:rPr>
              <a:t>년 알렉스 그레이브스는 순환 네트워크와 완전 연결 네트워크를 혼합한 네트워크를 통해 사람이 쓴 것 같은 손글씨를 생성했으면</a:t>
            </a:r>
            <a:r>
              <a:rPr lang="en-US" altLang="ko-KR" sz="1400">
                <a:latin typeface="+mj-lt"/>
              </a:rPr>
              <a:t>, </a:t>
            </a:r>
            <a:r>
              <a:rPr lang="ko-KR" altLang="en-US" sz="1400">
                <a:latin typeface="+mj-lt"/>
              </a:rPr>
              <a:t>이 작업이 </a:t>
            </a:r>
            <a:r>
              <a:rPr lang="en-US" altLang="ko-KR" sz="1400">
                <a:latin typeface="+mj-lt"/>
              </a:rPr>
              <a:t>rnn</a:t>
            </a:r>
            <a:r>
              <a:rPr lang="ko-KR" altLang="en-US" sz="1400">
                <a:latin typeface="+mj-lt"/>
              </a:rPr>
              <a:t>의 전환점이 됬음</a:t>
            </a:r>
            <a:endParaRPr lang="en-US" altLang="ko-KR" sz="1400">
              <a:latin typeface="+mj-lt"/>
            </a:endParaRPr>
          </a:p>
          <a:p>
            <a:pPr marL="342900" indent="-342900">
              <a:buAutoNum type="arabicPeriod"/>
            </a:pPr>
            <a:endParaRPr lang="en-US" altLang="ko-KR" sz="1400">
              <a:latin typeface="+mj-lt"/>
            </a:endParaRPr>
          </a:p>
          <a:p>
            <a:pPr marL="342900" indent="-342900">
              <a:buAutoNum type="arabicPeriod"/>
            </a:pPr>
            <a:r>
              <a:rPr lang="ko-KR" altLang="en-US" sz="1400">
                <a:latin typeface="+mj-lt"/>
              </a:rPr>
              <a:t>순환 신경망을 통해 음악</a:t>
            </a:r>
            <a:r>
              <a:rPr lang="en-US" altLang="ko-KR" sz="1400">
                <a:latin typeface="+mj-lt"/>
              </a:rPr>
              <a:t>,</a:t>
            </a:r>
            <a:r>
              <a:rPr lang="ko-KR" altLang="en-US" sz="1400">
                <a:latin typeface="+mj-lt"/>
              </a:rPr>
              <a:t>대화</a:t>
            </a:r>
            <a:r>
              <a:rPr lang="en-US" altLang="ko-KR" sz="1400">
                <a:latin typeface="+mj-lt"/>
              </a:rPr>
              <a:t>,</a:t>
            </a:r>
            <a:r>
              <a:rPr lang="ko-KR" altLang="en-US" sz="1400">
                <a:latin typeface="+mj-lt"/>
              </a:rPr>
              <a:t>이미지 생성등 다양한 분야에 성공적으로 사용</a:t>
            </a:r>
            <a:r>
              <a:rPr lang="en-US" altLang="ko-KR" sz="1400">
                <a:latin typeface="+mj-lt"/>
              </a:rPr>
              <a:t>.</a:t>
            </a:r>
            <a:endParaRPr lang="ko-KR" altLang="en-US" sz="1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976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>
                  <a:solidFill>
                    <a:prstClr val="white"/>
                  </a:solidFill>
                </a:rPr>
                <a:t>시퀸스 데이터 생성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02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AA022-1579-44BB-B5C2-42702D82713F}"/>
              </a:ext>
            </a:extLst>
          </p:cNvPr>
          <p:cNvSpPr txBox="1"/>
          <p:nvPr/>
        </p:nvSpPr>
        <p:spPr>
          <a:xfrm>
            <a:off x="1463150" y="1244888"/>
            <a:ext cx="9021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>
                <a:latin typeface="+mj-lt"/>
              </a:rPr>
              <a:t>토큰이란</a:t>
            </a:r>
            <a:r>
              <a:rPr lang="en-US" altLang="ko-KR" sz="1400" b="1">
                <a:latin typeface="+mj-lt"/>
              </a:rPr>
              <a:t>? </a:t>
            </a:r>
            <a:r>
              <a:rPr lang="ko-KR" altLang="en-US" sz="1400" b="1">
                <a:latin typeface="+mj-lt"/>
              </a:rPr>
              <a:t>텍스트 데이터를 다룰떄 토큰은 보통 단어를 칭함</a:t>
            </a:r>
            <a:endParaRPr lang="en-US" altLang="ko-KR" sz="1400" b="1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>
                <a:latin typeface="+mj-lt"/>
              </a:rPr>
              <a:t>언어모델이란</a:t>
            </a:r>
            <a:r>
              <a:rPr lang="en-US" altLang="ko-KR" sz="1400" b="1">
                <a:latin typeface="+mj-lt"/>
              </a:rPr>
              <a:t>? </a:t>
            </a:r>
            <a:r>
              <a:rPr lang="ko-KR" altLang="en-US" sz="1400" b="1">
                <a:latin typeface="+mj-lt"/>
              </a:rPr>
              <a:t>토큰이 주어졌을 때 다음 토큰의 확률을 모델링할 수 있는 네트워크</a:t>
            </a:r>
            <a:endParaRPr lang="en-US" altLang="ko-KR" sz="1400" b="1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>
                <a:latin typeface="+mj-lt"/>
              </a:rPr>
              <a:t>조건 데이터란</a:t>
            </a:r>
            <a:r>
              <a:rPr lang="en-US" altLang="ko-KR" sz="1400" b="1">
                <a:latin typeface="+mj-lt"/>
              </a:rPr>
              <a:t>? </a:t>
            </a:r>
            <a:r>
              <a:rPr lang="ko-KR" altLang="en-US" sz="1400" b="1">
                <a:latin typeface="+mj-lt"/>
              </a:rPr>
              <a:t>초기 주입되는 텍스트 문자열</a:t>
            </a:r>
            <a:endParaRPr lang="en-US" altLang="ko-KR" sz="1400" b="1">
              <a:latin typeface="+mj-lt"/>
            </a:endParaRPr>
          </a:p>
          <a:p>
            <a:endParaRPr lang="ko-KR" altLang="en-US" sz="1400">
              <a:latin typeface="+mj-lt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87531FF-6AAD-4480-A8F8-73A845CE8250}"/>
              </a:ext>
            </a:extLst>
          </p:cNvPr>
          <p:cNvCxnSpPr/>
          <p:nvPr/>
        </p:nvCxnSpPr>
        <p:spPr>
          <a:xfrm>
            <a:off x="2508309" y="3011645"/>
            <a:ext cx="528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082F417-93EF-4CDD-818F-E13B92ED553D}"/>
              </a:ext>
            </a:extLst>
          </p:cNvPr>
          <p:cNvSpPr/>
          <p:nvPr/>
        </p:nvSpPr>
        <p:spPr>
          <a:xfrm>
            <a:off x="3336093" y="2751588"/>
            <a:ext cx="1073791" cy="520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언어 모델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F0C9BA-E725-49B9-B810-197A6ADBB7DF}"/>
              </a:ext>
            </a:extLst>
          </p:cNvPr>
          <p:cNvSpPr txBox="1"/>
          <p:nvPr/>
        </p:nvSpPr>
        <p:spPr>
          <a:xfrm>
            <a:off x="1156642" y="2850765"/>
            <a:ext cx="1155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조건 데이터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60993BE-2E15-42C5-84BE-FA3342A2788D}"/>
              </a:ext>
            </a:extLst>
          </p:cNvPr>
          <p:cNvCxnSpPr/>
          <p:nvPr/>
        </p:nvCxnSpPr>
        <p:spPr>
          <a:xfrm>
            <a:off x="4846352" y="3034648"/>
            <a:ext cx="528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C32AEA1-8D78-4E6D-9DC8-B92404124D9D}"/>
              </a:ext>
            </a:extLst>
          </p:cNvPr>
          <p:cNvSpPr/>
          <p:nvPr/>
        </p:nvSpPr>
        <p:spPr>
          <a:xfrm>
            <a:off x="5845923" y="2774590"/>
            <a:ext cx="1073791" cy="520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다음 토큰</a:t>
            </a:r>
            <a:endParaRPr lang="en-US" altLang="ko-KR" sz="1400"/>
          </a:p>
          <a:p>
            <a:pPr algn="ctr"/>
            <a:r>
              <a:rPr lang="ko-KR" altLang="en-US" sz="1400"/>
              <a:t>확률 분포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9EFED1E-D75B-425C-95CF-FCC996012960}"/>
              </a:ext>
            </a:extLst>
          </p:cNvPr>
          <p:cNvCxnSpPr/>
          <p:nvPr/>
        </p:nvCxnSpPr>
        <p:spPr>
          <a:xfrm>
            <a:off x="7429370" y="3004654"/>
            <a:ext cx="528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67CF03D-FD6C-43DE-AA01-18EB93FE15C7}"/>
              </a:ext>
            </a:extLst>
          </p:cNvPr>
          <p:cNvSpPr txBox="1"/>
          <p:nvPr/>
        </p:nvSpPr>
        <p:spPr>
          <a:xfrm>
            <a:off x="8467532" y="2817212"/>
            <a:ext cx="1155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생성된 토큰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00B5939-57FF-472F-A5B3-9571D9CF87F1}"/>
              </a:ext>
            </a:extLst>
          </p:cNvPr>
          <p:cNvCxnSpPr>
            <a:cxnSpLocks/>
          </p:cNvCxnSpPr>
          <p:nvPr/>
        </p:nvCxnSpPr>
        <p:spPr>
          <a:xfrm>
            <a:off x="9074751" y="3158542"/>
            <a:ext cx="0" cy="573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CC5D1EC-2F7D-4F92-8AFF-92C1D0163B9A}"/>
              </a:ext>
            </a:extLst>
          </p:cNvPr>
          <p:cNvCxnSpPr>
            <a:cxnSpLocks/>
          </p:cNvCxnSpPr>
          <p:nvPr/>
        </p:nvCxnSpPr>
        <p:spPr>
          <a:xfrm flipH="1">
            <a:off x="3872988" y="3732052"/>
            <a:ext cx="52017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9B644D0-686D-4AE7-A156-4F254AEE6DB5}"/>
              </a:ext>
            </a:extLst>
          </p:cNvPr>
          <p:cNvCxnSpPr>
            <a:cxnSpLocks/>
          </p:cNvCxnSpPr>
          <p:nvPr/>
        </p:nvCxnSpPr>
        <p:spPr>
          <a:xfrm flipV="1">
            <a:off x="3872988" y="3294708"/>
            <a:ext cx="0" cy="437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A240BB3-572E-4D03-92C1-D7B54D9C8216}"/>
              </a:ext>
            </a:extLst>
          </p:cNvPr>
          <p:cNvSpPr txBox="1"/>
          <p:nvPr/>
        </p:nvSpPr>
        <p:spPr>
          <a:xfrm>
            <a:off x="6137466" y="3838221"/>
            <a:ext cx="1155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순환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5470C86-666A-4F27-8064-2B45EA053F98}"/>
              </a:ext>
            </a:extLst>
          </p:cNvPr>
          <p:cNvSpPr txBox="1"/>
          <p:nvPr/>
        </p:nvSpPr>
        <p:spPr>
          <a:xfrm>
            <a:off x="1354175" y="4715639"/>
            <a:ext cx="9239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>
                <a:latin typeface="+mj-lt"/>
              </a:rPr>
              <a:t>이전 토큰의 입력을 사용하여 시퀸스의 다음 토큰을 예측</a:t>
            </a:r>
            <a:endParaRPr lang="en-US" altLang="ko-KR" sz="160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600">
                <a:latin typeface="+mj-lt"/>
              </a:rPr>
              <a:t>모델이 훈련하고 나면 조건 데이터를 주입하여 새로운 글자를 생성</a:t>
            </a:r>
            <a:endParaRPr lang="en-US" altLang="ko-KR" sz="160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600">
                <a:latin typeface="+mj-lt"/>
              </a:rPr>
              <a:t>생성된 출력을 다시 입력 데이터로 추가해 반복</a:t>
            </a:r>
            <a:endParaRPr lang="en-US" altLang="ko-KR" sz="160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600">
                <a:latin typeface="+mj-lt"/>
              </a:rPr>
              <a:t>이번 장에서는 글자 수준의 신경망 언어 모델을 통해</a:t>
            </a:r>
            <a:r>
              <a:rPr lang="en-US" altLang="ko-KR" sz="1600">
                <a:latin typeface="+mj-lt"/>
              </a:rPr>
              <a:t>N</a:t>
            </a:r>
            <a:r>
              <a:rPr lang="ko-KR" altLang="en-US" sz="1600">
                <a:latin typeface="+mj-lt"/>
              </a:rPr>
              <a:t>개의 글자로 이루어진 문자열을 통해 </a:t>
            </a:r>
            <a:r>
              <a:rPr lang="en-US" altLang="ko-KR" sz="1600">
                <a:latin typeface="+mj-lt"/>
              </a:rPr>
              <a:t>n + 1</a:t>
            </a:r>
            <a:r>
              <a:rPr lang="ko-KR" altLang="en-US" sz="1600">
                <a:latin typeface="+mj-lt"/>
              </a:rPr>
              <a:t>번째 글자의 소프트맥스 값을 출력</a:t>
            </a:r>
          </a:p>
        </p:txBody>
      </p:sp>
    </p:spTree>
    <p:extLst>
      <p:ext uri="{BB962C8B-B14F-4D97-AF65-F5344CB8AC3E}">
        <p14:creationId xmlns:p14="http://schemas.microsoft.com/office/powerpoint/2010/main" val="121021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>
                  <a:solidFill>
                    <a:prstClr val="white"/>
                  </a:solidFill>
                </a:rPr>
                <a:t>샘플링 전략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03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AA022-1579-44BB-B5C2-42702D82713F}"/>
              </a:ext>
            </a:extLst>
          </p:cNvPr>
          <p:cNvSpPr txBox="1"/>
          <p:nvPr/>
        </p:nvSpPr>
        <p:spPr>
          <a:xfrm>
            <a:off x="1484336" y="1814126"/>
            <a:ext cx="89599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>
                <a:latin typeface="+mj-lt"/>
              </a:rPr>
              <a:t>탐욕적 샘플링 </a:t>
            </a:r>
            <a:r>
              <a:rPr lang="en-US" altLang="ko-KR" sz="1400">
                <a:latin typeface="+mj-lt"/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sz="1400">
              <a:latin typeface="+mj-lt"/>
            </a:endParaRPr>
          </a:p>
          <a:p>
            <a:r>
              <a:rPr lang="en-US" altLang="ko-KR" sz="1400">
                <a:latin typeface="+mj-lt"/>
              </a:rPr>
              <a:t>	</a:t>
            </a:r>
            <a:r>
              <a:rPr lang="ko-KR" altLang="en-US" sz="1400">
                <a:latin typeface="+mj-lt"/>
              </a:rPr>
              <a:t>항상 가장 높은 확률을 가진 글자를 선택하는 방식으로</a:t>
            </a:r>
            <a:r>
              <a:rPr lang="en-US" altLang="ko-KR" sz="1400">
                <a:latin typeface="+mj-lt"/>
              </a:rPr>
              <a:t>, </a:t>
            </a:r>
            <a:r>
              <a:rPr lang="ko-KR" altLang="en-US" sz="1400">
                <a:latin typeface="+mj-lt"/>
              </a:rPr>
              <a:t>반복적이고 예상 가능한 문자열을 만들기 </a:t>
            </a:r>
            <a:r>
              <a:rPr lang="en-US" altLang="ko-KR" sz="1400">
                <a:latin typeface="+mj-lt"/>
              </a:rPr>
              <a:t>	</a:t>
            </a:r>
            <a:r>
              <a:rPr lang="ko-KR" altLang="en-US" sz="1400">
                <a:latin typeface="+mj-lt"/>
              </a:rPr>
              <a:t>때문에 논리적인 언어처럼 보이지 않음</a:t>
            </a:r>
            <a:endParaRPr lang="en-US" altLang="ko-KR" sz="1400">
              <a:latin typeface="+mj-lt"/>
            </a:endParaRPr>
          </a:p>
          <a:p>
            <a:pPr marL="285750" indent="-285750">
              <a:buFontTx/>
              <a:buChar char="-"/>
            </a:pPr>
            <a:endParaRPr lang="en-US" altLang="ko-KR" sz="140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>
                <a:latin typeface="+mj-lt"/>
              </a:rPr>
              <a:t>확률적 샘플링 </a:t>
            </a:r>
            <a:r>
              <a:rPr lang="en-US" altLang="ko-KR" sz="1400">
                <a:latin typeface="+mj-lt"/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sz="1400">
              <a:latin typeface="+mj-lt"/>
            </a:endParaRPr>
          </a:p>
          <a:p>
            <a:r>
              <a:rPr lang="en-US" altLang="ko-KR" sz="1400">
                <a:latin typeface="+mj-lt"/>
              </a:rPr>
              <a:t>	</a:t>
            </a:r>
            <a:r>
              <a:rPr lang="ko-KR" altLang="en-US" sz="1400">
                <a:latin typeface="+mj-lt"/>
              </a:rPr>
              <a:t>확률 분포에서 샘플링하는 과정에 무작위성을 주입하는 방법</a:t>
            </a:r>
            <a:r>
              <a:rPr lang="en-US" altLang="ko-KR" sz="1400">
                <a:latin typeface="+mj-lt"/>
              </a:rPr>
              <a:t>. </a:t>
            </a:r>
            <a:r>
              <a:rPr lang="ko-KR" altLang="en-US" sz="1400">
                <a:latin typeface="+mj-lt"/>
              </a:rPr>
              <a:t>모델의 소프트맥스 출력을 통해 데이</a:t>
            </a:r>
            <a:r>
              <a:rPr lang="en-US" altLang="ko-KR" sz="1400">
                <a:latin typeface="+mj-lt"/>
              </a:rPr>
              <a:t>	</a:t>
            </a:r>
            <a:r>
              <a:rPr lang="ko-KR" altLang="en-US" sz="1400">
                <a:latin typeface="+mj-lt"/>
              </a:rPr>
              <a:t>터에 존재하지 않는 새로운 단어를 생성할 수 있지만</a:t>
            </a:r>
            <a:r>
              <a:rPr lang="en-US" altLang="ko-KR" sz="1400">
                <a:latin typeface="+mj-lt"/>
              </a:rPr>
              <a:t>, </a:t>
            </a:r>
            <a:r>
              <a:rPr lang="ko-KR" altLang="en-US" sz="1400">
                <a:latin typeface="+mj-lt"/>
              </a:rPr>
              <a:t>샘플링 과정에서 무작위성의 양을 조절 할 수 </a:t>
            </a:r>
            <a:r>
              <a:rPr lang="en-US" altLang="ko-KR" sz="1400">
                <a:latin typeface="+mj-lt"/>
              </a:rPr>
              <a:t>	</a:t>
            </a:r>
            <a:r>
              <a:rPr lang="ko-KR" altLang="en-US" sz="1400">
                <a:latin typeface="+mj-lt"/>
              </a:rPr>
              <a:t>없음</a:t>
            </a:r>
            <a:r>
              <a:rPr lang="en-US" altLang="ko-KR" sz="1400"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>
                <a:latin typeface="+mj-lt"/>
              </a:rPr>
              <a:t>소프트맥스 온도 </a:t>
            </a:r>
            <a:endParaRPr lang="en-US" altLang="ko-KR" sz="1400">
              <a:latin typeface="+mj-lt"/>
            </a:endParaRPr>
          </a:p>
          <a:p>
            <a:pPr marL="285750" indent="-285750">
              <a:buFontTx/>
              <a:buChar char="-"/>
            </a:pPr>
            <a:endParaRPr lang="en-US" altLang="ko-KR" sz="1400">
              <a:latin typeface="+mj-lt"/>
            </a:endParaRPr>
          </a:p>
          <a:p>
            <a:r>
              <a:rPr lang="en-US" altLang="ko-KR" sz="1400">
                <a:latin typeface="+mj-lt"/>
              </a:rPr>
              <a:t>	</a:t>
            </a:r>
            <a:r>
              <a:rPr lang="ko-KR" altLang="en-US" sz="1400">
                <a:latin typeface="+mj-lt"/>
              </a:rPr>
              <a:t>샘플링 과정에서 확률의 양을 조절하기 위한 파라미터로</a:t>
            </a:r>
            <a:r>
              <a:rPr lang="en-US" altLang="ko-KR" sz="1400">
                <a:latin typeface="+mj-lt"/>
              </a:rPr>
              <a:t>, </a:t>
            </a:r>
            <a:r>
              <a:rPr lang="ko-KR" altLang="en-US" sz="1400">
                <a:latin typeface="+mj-lt"/>
              </a:rPr>
              <a:t>샘플링에 사용되는 확률 분포의 엔트로피</a:t>
            </a:r>
            <a:r>
              <a:rPr lang="en-US" altLang="ko-KR" sz="1400">
                <a:latin typeface="+mj-lt"/>
              </a:rPr>
              <a:t>	</a:t>
            </a:r>
            <a:r>
              <a:rPr lang="ko-KR" altLang="en-US" sz="1400">
                <a:latin typeface="+mj-lt"/>
              </a:rPr>
              <a:t>를 나타낸다</a:t>
            </a:r>
            <a:r>
              <a:rPr lang="en-US" altLang="ko-KR" sz="1400">
                <a:latin typeface="+mj-lt"/>
              </a:rPr>
              <a:t>. </a:t>
            </a:r>
            <a:r>
              <a:rPr lang="ko-KR" altLang="en-US" sz="1400">
                <a:latin typeface="+mj-lt"/>
              </a:rPr>
              <a:t>작은 엔트로피는 예상 가능한 구조를 가진 시퀸스를 생성하지만 높은 엔트로피는 놀</a:t>
            </a:r>
            <a:r>
              <a:rPr lang="en-US" altLang="ko-KR" sz="1400">
                <a:latin typeface="+mj-lt"/>
              </a:rPr>
              <a:t>	</a:t>
            </a:r>
            <a:r>
              <a:rPr lang="ko-KR" altLang="en-US" sz="1400">
                <a:latin typeface="+mj-lt"/>
              </a:rPr>
              <a:t>랍고 창의적인 시퀸스를 생성</a:t>
            </a:r>
          </a:p>
        </p:txBody>
      </p:sp>
    </p:spTree>
    <p:extLst>
      <p:ext uri="{BB962C8B-B14F-4D97-AF65-F5344CB8AC3E}">
        <p14:creationId xmlns:p14="http://schemas.microsoft.com/office/powerpoint/2010/main" val="205601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130601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>
                  <a:solidFill>
                    <a:prstClr val="white"/>
                  </a:solidFill>
                </a:rPr>
                <a:t>온도 값을 이용해 확률 분포의 가중치 바꾸기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04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3723CF-4E44-4785-8B50-E322D2B7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98" y="1599904"/>
            <a:ext cx="4781550" cy="1181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7AAF7F-856A-4238-B8E1-C2B7FC9B6D08}"/>
              </a:ext>
            </a:extLst>
          </p:cNvPr>
          <p:cNvSpPr txBox="1"/>
          <p:nvPr/>
        </p:nvSpPr>
        <p:spPr>
          <a:xfrm>
            <a:off x="5469620" y="1608712"/>
            <a:ext cx="79611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/>
              <a:t>original_distribution : </a:t>
            </a:r>
            <a:r>
              <a:rPr lang="ko-KR" altLang="en-US"/>
              <a:t>전체 합이 </a:t>
            </a:r>
            <a:r>
              <a:rPr lang="en-US" altLang="ko-KR"/>
              <a:t>1D </a:t>
            </a:r>
            <a:r>
              <a:rPr lang="ko-KR" altLang="en-US"/>
              <a:t>넘파이 배열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Temparture : </a:t>
            </a:r>
            <a:r>
              <a:rPr lang="ko-KR" altLang="en-US"/>
              <a:t>소프트맥스 온도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위 함수는 원본 분포의 가중치를 변경하여 반환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온도가 낮을 수록 결정적이며</a:t>
            </a:r>
            <a:r>
              <a:rPr lang="en-US" altLang="ko-KR"/>
              <a:t>, </a:t>
            </a:r>
            <a:r>
              <a:rPr lang="ko-KR" altLang="en-US"/>
              <a:t>높을 수록 무작위성이 많다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1172F1F-13D9-4F09-B1CD-ECCECAE87A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24" y="3310322"/>
            <a:ext cx="3982497" cy="276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3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>
                  <a:solidFill>
                    <a:prstClr val="white"/>
                  </a:solidFill>
                </a:rPr>
                <a:t>LSTM </a:t>
              </a:r>
              <a:r>
                <a:rPr lang="ko-KR" altLang="en-US" sz="2400" b="1" i="1" kern="0">
                  <a:solidFill>
                    <a:prstClr val="white"/>
                  </a:solidFill>
                </a:rPr>
                <a:t>구현 </a:t>
              </a:r>
              <a:r>
                <a:rPr lang="ko-KR" altLang="en-US" sz="1400" b="1" i="1" kern="0">
                  <a:solidFill>
                    <a:prstClr val="white"/>
                  </a:solidFill>
                </a:rPr>
                <a:t>데이터 전처리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05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0CB04B-A546-47AD-9AEC-04351A37E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230" y="2166859"/>
            <a:ext cx="6766802" cy="20136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585EC5-A12F-4253-AF7D-CA018FFF7825}"/>
              </a:ext>
            </a:extLst>
          </p:cNvPr>
          <p:cNvSpPr txBox="1"/>
          <p:nvPr/>
        </p:nvSpPr>
        <p:spPr>
          <a:xfrm>
            <a:off x="676959" y="1259958"/>
            <a:ext cx="1092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+mj-lt"/>
              </a:rPr>
              <a:t>데이터 전처리란</a:t>
            </a:r>
            <a:r>
              <a:rPr lang="en-US" altLang="ko-KR" sz="1600">
                <a:latin typeface="+mj-lt"/>
              </a:rPr>
              <a:t>? </a:t>
            </a:r>
            <a:r>
              <a:rPr lang="ko-KR" altLang="en-US" sz="1400" b="0" i="0">
                <a:solidFill>
                  <a:srgbClr val="222222"/>
                </a:solidFill>
                <a:effectLst/>
                <a:latin typeface="+mj-lt"/>
              </a:rPr>
              <a:t>머신러닝 프로젝트에 사용하기 위해</a:t>
            </a:r>
            <a:r>
              <a:rPr lang="en-US" altLang="ko-KR" sz="1400" b="0" i="0">
                <a:solidFill>
                  <a:srgbClr val="222222"/>
                </a:solidFill>
                <a:effectLst/>
                <a:latin typeface="+mj-lt"/>
              </a:rPr>
              <a:t>, </a:t>
            </a:r>
            <a:r>
              <a:rPr lang="ko-KR" altLang="en-US" sz="1400" b="0" i="0">
                <a:solidFill>
                  <a:srgbClr val="222222"/>
                </a:solidFill>
                <a:effectLst/>
                <a:latin typeface="+mj-lt"/>
              </a:rPr>
              <a:t>데이터를 모델이 이해할 수 있는 형태로 변환하거나 품질을 올리는 과정</a:t>
            </a:r>
            <a:endParaRPr lang="ko-KR" altLang="en-US" sz="140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D2DB1-33CF-4C27-B928-6980F439A5B8}"/>
              </a:ext>
            </a:extLst>
          </p:cNvPr>
          <p:cNvSpPr txBox="1"/>
          <p:nvPr/>
        </p:nvSpPr>
        <p:spPr>
          <a:xfrm>
            <a:off x="1058925" y="4541875"/>
            <a:ext cx="584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text : </a:t>
            </a:r>
            <a:r>
              <a:rPr lang="ko-KR" altLang="en-US" sz="1600"/>
              <a:t>니체의 말충치를 내려 받아 소문자로 전환하여 저장</a:t>
            </a:r>
          </a:p>
        </p:txBody>
      </p:sp>
    </p:spTree>
    <p:extLst>
      <p:ext uri="{BB962C8B-B14F-4D97-AF65-F5344CB8AC3E}">
        <p14:creationId xmlns:p14="http://schemas.microsoft.com/office/powerpoint/2010/main" val="390949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>
                  <a:solidFill>
                    <a:prstClr val="white"/>
                  </a:solidFill>
                </a:rPr>
                <a:t>LSTM </a:t>
              </a:r>
              <a:r>
                <a:rPr lang="ko-KR" altLang="en-US" sz="2400" b="1" i="1" kern="0">
                  <a:solidFill>
                    <a:prstClr val="white"/>
                  </a:solidFill>
                </a:rPr>
                <a:t>구현 </a:t>
              </a:r>
              <a:r>
                <a:rPr lang="ko-KR" altLang="en-US" sz="1400" b="1" i="1" kern="0">
                  <a:solidFill>
                    <a:prstClr val="white"/>
                  </a:solidFill>
                </a:rPr>
                <a:t>글자 시퀸스 벡터화하기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06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E4AB0F-D45D-48FA-B6A6-1A01D8426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494" y="1450869"/>
            <a:ext cx="3654108" cy="4296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BCFFC6-7AB1-417B-A3DD-102046BAF4E6}"/>
              </a:ext>
            </a:extLst>
          </p:cNvPr>
          <p:cNvSpPr txBox="1"/>
          <p:nvPr/>
        </p:nvSpPr>
        <p:spPr>
          <a:xfrm>
            <a:off x="5434912" y="1501622"/>
            <a:ext cx="602820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/>
              <a:t>maxlen</a:t>
            </a:r>
            <a:r>
              <a:rPr lang="ko-KR" altLang="en-US" sz="1600"/>
              <a:t> 길이를 가진 시퀸스를 중복하여 추출</a:t>
            </a:r>
            <a:r>
              <a:rPr lang="en-US" altLang="ko-KR" sz="160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배열 </a:t>
            </a:r>
            <a:r>
              <a:rPr lang="en-US" altLang="ko-KR" sz="1600"/>
              <a:t>x : 3d </a:t>
            </a:r>
            <a:r>
              <a:rPr lang="ko-KR" altLang="en-US" sz="1600"/>
              <a:t>넘파이</a:t>
            </a:r>
            <a:r>
              <a:rPr lang="en-US" altLang="ko-KR" sz="1600"/>
              <a:t> </a:t>
            </a:r>
            <a:r>
              <a:rPr lang="ko-KR" altLang="en-US" sz="1600"/>
              <a:t>배열로 추출된 시퀀스를 원</a:t>
            </a:r>
            <a:r>
              <a:rPr lang="en-US" altLang="ko-KR" sz="1600"/>
              <a:t>-</a:t>
            </a:r>
            <a:r>
              <a:rPr lang="ko-KR" altLang="en-US" sz="1600"/>
              <a:t>핫 인코딩으로 변환한 것을 저장</a:t>
            </a: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배열 </a:t>
            </a:r>
            <a:r>
              <a:rPr lang="en-US" altLang="ko-KR" sz="1600"/>
              <a:t>y : </a:t>
            </a:r>
            <a:r>
              <a:rPr lang="ko-KR" altLang="en-US" sz="1600"/>
              <a:t>훈련 샘플에 상응하는 추출된 시퀀스 다음에 오는 글자를 저장</a:t>
            </a: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r>
              <a:rPr lang="ko-KR" altLang="en-US" sz="1600"/>
              <a:t>원</a:t>
            </a:r>
            <a:r>
              <a:rPr lang="en-US" altLang="ko-KR" sz="1600"/>
              <a:t>-</a:t>
            </a:r>
            <a:r>
              <a:rPr lang="ko-KR" altLang="en-US" sz="1600"/>
              <a:t>핫 인코딩이란</a:t>
            </a:r>
            <a:r>
              <a:rPr lang="en-US" altLang="ko-KR" sz="1600"/>
              <a:t>?</a:t>
            </a:r>
          </a:p>
          <a:p>
            <a:r>
              <a:rPr lang="en-US" altLang="ko-KR" sz="1400" i="0">
                <a:solidFill>
                  <a:srgbClr val="000000"/>
                </a:solidFill>
                <a:effectLst/>
                <a:latin typeface="-apple-system"/>
              </a:rPr>
              <a:t>	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-apple-system"/>
              </a:rPr>
              <a:t>원</a:t>
            </a:r>
            <a:r>
              <a:rPr lang="en-US" altLang="ko-KR" sz="1400" i="0">
                <a:solidFill>
                  <a:srgbClr val="000000"/>
                </a:solidFill>
                <a:effectLst/>
                <a:latin typeface="-apple-system"/>
              </a:rPr>
              <a:t>-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-apple-system"/>
              </a:rPr>
              <a:t>핫 인코딩은 단어 집합의 크기를 벡터의 차원으로 하고</a:t>
            </a:r>
            <a:r>
              <a:rPr lang="en-US" altLang="ko-KR" sz="1400" i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-apple-system"/>
              </a:rPr>
              <a:t>표현</a:t>
            </a:r>
            <a:r>
              <a:rPr lang="en-US" altLang="ko-KR" sz="1400" i="0">
                <a:solidFill>
                  <a:srgbClr val="000000"/>
                </a:solidFill>
                <a:effectLst/>
                <a:latin typeface="-apple-system"/>
              </a:rPr>
              <a:t>	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-apple-system"/>
              </a:rPr>
              <a:t>하고 싶은 단어의 인덱스에 </a:t>
            </a:r>
            <a:r>
              <a:rPr lang="en-US" altLang="ko-KR" sz="1400" i="0">
                <a:solidFill>
                  <a:srgbClr val="000000"/>
                </a:solidFill>
                <a:effectLst/>
                <a:latin typeface="-apple-system"/>
              </a:rPr>
              <a:t>1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-apple-system"/>
              </a:rPr>
              <a:t>의 값을 부여하고</a:t>
            </a:r>
            <a:r>
              <a:rPr lang="en-US" altLang="ko-KR" sz="1400" i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-apple-system"/>
              </a:rPr>
              <a:t>다른 인덱스에는 </a:t>
            </a:r>
            <a:r>
              <a:rPr lang="en-US" altLang="ko-KR" sz="1400" i="0">
                <a:solidFill>
                  <a:srgbClr val="000000"/>
                </a:solidFill>
                <a:effectLst/>
                <a:latin typeface="-apple-system"/>
              </a:rPr>
              <a:t>	0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-apple-system"/>
              </a:rPr>
              <a:t>을 부여하는 단어의 벡터 표현 방식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21884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>
                  <a:solidFill>
                    <a:prstClr val="white"/>
                  </a:solidFill>
                </a:rPr>
                <a:t>LSTM </a:t>
              </a:r>
              <a:r>
                <a:rPr lang="ko-KR" altLang="en-US" sz="2400" b="1" i="1" kern="0">
                  <a:solidFill>
                    <a:prstClr val="white"/>
                  </a:solidFill>
                </a:rPr>
                <a:t>구현 </a:t>
              </a:r>
              <a:r>
                <a:rPr lang="ko-KR" altLang="en-US" sz="1400" b="1" i="1" kern="0">
                  <a:solidFill>
                    <a:prstClr val="white"/>
                  </a:solidFill>
                </a:rPr>
                <a:t>네트워크 구성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07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80497F-3AD5-4E62-BC7C-3199193B7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256" y="1450869"/>
            <a:ext cx="4573875" cy="11873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2C82A27-9A00-444F-8144-FCD57A1CE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256" y="3991114"/>
            <a:ext cx="4648200" cy="4762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48706B-1FC7-4090-B8A4-154A5999F33C}"/>
              </a:ext>
            </a:extLst>
          </p:cNvPr>
          <p:cNvSpPr txBox="1"/>
          <p:nvPr/>
        </p:nvSpPr>
        <p:spPr>
          <a:xfrm>
            <a:off x="1593908" y="3105530"/>
            <a:ext cx="8850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+mj-lt"/>
              </a:rPr>
              <a:t>LSTM </a:t>
            </a:r>
            <a:r>
              <a:rPr lang="ko-KR" altLang="en-US" sz="1600">
                <a:latin typeface="+mj-lt"/>
              </a:rPr>
              <a:t>층과 가능한 모든 글자에 대한 소프트맥스 출력을 만드는 </a:t>
            </a:r>
            <a:r>
              <a:rPr lang="en-US" altLang="ko-KR" sz="1600">
                <a:latin typeface="+mj-lt"/>
              </a:rPr>
              <a:t>Dense </a:t>
            </a:r>
            <a:r>
              <a:rPr lang="ko-KR" altLang="en-US" sz="1600">
                <a:latin typeface="+mj-lt"/>
              </a:rPr>
              <a:t>분류기를 모델에 추가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98884C-95F7-42B1-9E9B-2630A706675D}"/>
              </a:ext>
            </a:extLst>
          </p:cNvPr>
          <p:cNvSpPr txBox="1"/>
          <p:nvPr/>
        </p:nvSpPr>
        <p:spPr>
          <a:xfrm>
            <a:off x="1570874" y="4991632"/>
            <a:ext cx="8850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+mj-lt"/>
              </a:rPr>
              <a:t>타깃이 원</a:t>
            </a:r>
            <a:r>
              <a:rPr lang="en-US" altLang="ko-KR" sz="1600">
                <a:latin typeface="+mj-lt"/>
              </a:rPr>
              <a:t>-</a:t>
            </a:r>
            <a:r>
              <a:rPr lang="ko-KR" altLang="en-US" sz="1600">
                <a:latin typeface="+mj-lt"/>
              </a:rPr>
              <a:t>핫 인코딩 되어 있기 때문에 </a:t>
            </a:r>
            <a:r>
              <a:rPr lang="en-US" altLang="ko-KR" sz="1600">
                <a:latin typeface="+mj-lt"/>
              </a:rPr>
              <a:t>categorical_crossentropy </a:t>
            </a:r>
            <a:r>
              <a:rPr lang="ko-KR" altLang="en-US" sz="1600">
                <a:latin typeface="+mj-lt"/>
              </a:rPr>
              <a:t>손실을 사용</a:t>
            </a:r>
            <a:endParaRPr lang="en-US" altLang="ko-KR" sz="1600">
              <a:latin typeface="+mj-lt"/>
            </a:endParaRPr>
          </a:p>
          <a:p>
            <a:endParaRPr lang="en-US" altLang="ko-KR" sz="1600">
              <a:latin typeface="+mj-lt"/>
            </a:endParaRPr>
          </a:p>
          <a:p>
            <a:r>
              <a:rPr lang="en-US" altLang="ko-KR" sz="1400">
                <a:latin typeface="+mj-lt"/>
              </a:rPr>
              <a:t>categorical_crossentropy</a:t>
            </a:r>
            <a:r>
              <a:rPr lang="ko-KR" altLang="en-US" sz="1400">
                <a:latin typeface="+mj-lt"/>
              </a:rPr>
              <a:t>란</a:t>
            </a:r>
            <a:r>
              <a:rPr lang="en-US" altLang="ko-KR" sz="1400">
                <a:latin typeface="+mj-lt"/>
              </a:rPr>
              <a:t>? </a:t>
            </a:r>
            <a:r>
              <a:rPr lang="ko-KR" altLang="en-US" sz="1400">
                <a:latin typeface="+mj-lt"/>
              </a:rPr>
              <a:t>다중 분류 손실 함수로 원</a:t>
            </a:r>
            <a:r>
              <a:rPr lang="en-US" altLang="ko-KR" sz="1400">
                <a:latin typeface="+mj-lt"/>
              </a:rPr>
              <a:t>-</a:t>
            </a:r>
            <a:r>
              <a:rPr lang="ko-KR" altLang="en-US" sz="1400">
                <a:latin typeface="+mj-lt"/>
              </a:rPr>
              <a:t>핫 인코딩 클래스이다</a:t>
            </a:r>
            <a:r>
              <a:rPr lang="en-US" altLang="ko-KR" sz="1400">
                <a:latin typeface="+mj-lt"/>
              </a:rPr>
              <a:t>.</a:t>
            </a:r>
            <a:endParaRPr lang="ko-KR" altLang="en-US" sz="1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9041202"/>
      </p:ext>
    </p:extLst>
  </p:cSld>
  <p:clrMapOvr>
    <a:masterClrMapping/>
  </p:clrMapOvr>
</p:sld>
</file>

<file path=ppt/theme/theme1.xml><?xml version="1.0" encoding="utf-8"?>
<a:theme xmlns:a="http://schemas.openxmlformats.org/drawingml/2006/main" name="3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1192</Words>
  <Application>Microsoft Office PowerPoint</Application>
  <PresentationFormat>와이드스크린</PresentationFormat>
  <Paragraphs>202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Apple SD Gothic Neo</vt:lpstr>
      <vt:lpstr>-apple-system</vt:lpstr>
      <vt:lpstr>맑은 고딕</vt:lpstr>
      <vt:lpstr>맑은 고딕</vt:lpstr>
      <vt:lpstr>Arial</vt:lpstr>
      <vt:lpstr>Roboto</vt:lpstr>
      <vt:lpstr>35_Office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lee jae hong</cp:lastModifiedBy>
  <cp:revision>6</cp:revision>
  <dcterms:created xsi:type="dcterms:W3CDTF">2021-12-09T06:07:30Z</dcterms:created>
  <dcterms:modified xsi:type="dcterms:W3CDTF">2022-01-11T21:43:41Z</dcterms:modified>
  <cp:version>0906.0100.01</cp:version>
</cp:coreProperties>
</file>