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6" r:id="rId5"/>
    <p:sldId id="298" r:id="rId6"/>
    <p:sldId id="300" r:id="rId7"/>
    <p:sldId id="303" r:id="rId8"/>
    <p:sldId id="301" r:id="rId9"/>
    <p:sldId id="314" r:id="rId10"/>
    <p:sldId id="289" r:id="rId11"/>
    <p:sldId id="30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95"/>
    <a:srgbClr val="E3FFFA"/>
    <a:srgbClr val="418A9D"/>
    <a:srgbClr val="FFDC00"/>
    <a:srgbClr val="FFDD00"/>
    <a:srgbClr val="FDFF00"/>
    <a:srgbClr val="FFDA96"/>
    <a:srgbClr val="005289"/>
    <a:srgbClr val="BCDEE3"/>
    <a:srgbClr val="6497B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68130" y="2676872"/>
            <a:ext cx="2255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1.1,1.2</a:t>
            </a:r>
            <a:r>
              <a:rPr lang="ko-KR" altLang="en-US" sz="4800" spc="-300" dirty="0">
                <a:solidFill>
                  <a:schemeClr val="bg1"/>
                </a:solidFill>
              </a:rPr>
              <a:t>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275347" y="2856311"/>
            <a:ext cx="4993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200" spc="-300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32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확률적 모델링</a:t>
            </a:r>
            <a:r>
              <a:rPr lang="en-US" altLang="ko-KR" sz="2400" spc="-300" dirty="0">
                <a:solidFill>
                  <a:srgbClr val="04396C"/>
                </a:solidFill>
                <a:latin typeface="+mn-ea"/>
              </a:rPr>
              <a:t>, </a:t>
            </a:r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초창기 신경망</a:t>
            </a:r>
            <a:endParaRPr lang="en-US" altLang="ko-KR" sz="2400" spc="-300" dirty="0">
              <a:solidFill>
                <a:srgbClr val="04396C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5" y="2067109"/>
            <a:ext cx="75603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확률적 모델링</a:t>
            </a:r>
            <a:r>
              <a:rPr lang="en-US" altLang="ko-KR" dirty="0"/>
              <a:t>(probability modeling)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통계학 이론을 데이터 분석에 응용한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1950’s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대규모 신경망에 대한 효율적인 학습 방법이 없었음</a:t>
            </a:r>
            <a:endParaRPr lang="en-US" altLang="ko-KR" dirty="0"/>
          </a:p>
          <a:p>
            <a:r>
              <a:rPr lang="en-US" altLang="ko-KR" dirty="0"/>
              <a:t>1980’s :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 발견 </a:t>
            </a:r>
            <a:r>
              <a:rPr lang="en-US" altLang="ko-KR" dirty="0"/>
              <a:t>=&gt;</a:t>
            </a:r>
            <a:r>
              <a:rPr lang="ko-KR" altLang="en-US" dirty="0"/>
              <a:t>현재의 신경망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18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커널 방법</a:t>
            </a:r>
            <a:endParaRPr lang="en-US" altLang="ko-KR" sz="2400" spc="-300" dirty="0">
              <a:solidFill>
                <a:srgbClr val="04396C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5" y="2067109"/>
            <a:ext cx="10344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커널 방법</a:t>
            </a:r>
            <a:r>
              <a:rPr lang="en-US" altLang="ko-KR" dirty="0"/>
              <a:t>(Kernel method) : </a:t>
            </a:r>
            <a:r>
              <a:rPr lang="ko-KR" altLang="en-US" dirty="0"/>
              <a:t>분류 알고리즘의 한 종류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서포트 벡터 머신</a:t>
            </a:r>
            <a:r>
              <a:rPr lang="en-US" altLang="ko-KR" dirty="0"/>
              <a:t>(Support Vector Machine, SVM) </a:t>
            </a:r>
            <a:r>
              <a:rPr lang="ko-KR" altLang="en-US" dirty="0"/>
              <a:t>이 가장 유명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포인트 그룹 사이에 좋은 결정경계를 찾음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CD56E-EE2B-4017-BF48-3E3CD551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12" y="3429000"/>
            <a:ext cx="6330366" cy="32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2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확률적 모델링</a:t>
            </a:r>
            <a:r>
              <a:rPr lang="en-US" altLang="ko-KR" sz="2400" spc="-300" dirty="0">
                <a:solidFill>
                  <a:srgbClr val="04396C"/>
                </a:solidFill>
                <a:latin typeface="+mn-ea"/>
              </a:rPr>
              <a:t>, </a:t>
            </a:r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초창기 신경망</a:t>
            </a:r>
            <a:endParaRPr lang="en-US" altLang="ko-KR" sz="2400" spc="-300" dirty="0">
              <a:solidFill>
                <a:srgbClr val="04396C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39534" y="2067109"/>
            <a:ext cx="112428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결정 트리</a:t>
            </a:r>
            <a:r>
              <a:rPr lang="en-US" altLang="ko-KR" dirty="0"/>
              <a:t>(decision tree) :</a:t>
            </a:r>
            <a:r>
              <a:rPr lang="ko-KR" altLang="en-US" dirty="0"/>
              <a:t> </a:t>
            </a:r>
            <a:r>
              <a:rPr lang="ko-KR" altLang="en-US" dirty="0" err="1"/>
              <a:t>플로우차트와</a:t>
            </a:r>
            <a:r>
              <a:rPr lang="ko-KR" altLang="en-US" dirty="0"/>
              <a:t> 같은 구조를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 </a:t>
            </a:r>
            <a:r>
              <a:rPr lang="ko-KR" altLang="en-US" dirty="0"/>
              <a:t>알고리즘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결정 트리 학습에 기초한 것으로 안정적이고 실전에 유용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머신</a:t>
            </a:r>
            <a:r>
              <a:rPr lang="en-US" altLang="ko-KR" dirty="0"/>
              <a:t>(gradient boosting machine) : </a:t>
            </a:r>
            <a:r>
              <a:rPr lang="ko-KR" altLang="en-US" dirty="0"/>
              <a:t>약한 예측 모델인 </a:t>
            </a:r>
            <a:r>
              <a:rPr lang="ko-KR" altLang="en-US" dirty="0" err="1"/>
              <a:t>결정트리를</a:t>
            </a:r>
            <a:r>
              <a:rPr lang="ko-KR" altLang="en-US" dirty="0"/>
              <a:t> 앙상블 하는 것을 기반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모델에서 놓친 데이터 포인트를 보완하는 새로운 모델을 반복적으로 훈련함으로써 머신 러닝 모델을 향상하는 방법인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9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04396C"/>
                </a:solidFill>
                <a:latin typeface="+mn-ea"/>
              </a:rPr>
              <a:t>딥러닝의</a:t>
            </a:r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 특징</a:t>
            </a:r>
            <a:r>
              <a:rPr lang="en-US" altLang="ko-KR" sz="2400" spc="-300" dirty="0">
                <a:solidFill>
                  <a:srgbClr val="04396C"/>
                </a:solidFill>
                <a:latin typeface="+mn-ea"/>
              </a:rPr>
              <a:t>,  </a:t>
            </a:r>
            <a:r>
              <a:rPr lang="ko-KR" altLang="en-US" sz="2400" spc="-300" dirty="0">
                <a:solidFill>
                  <a:srgbClr val="04396C"/>
                </a:solidFill>
                <a:latin typeface="+mn-ea"/>
              </a:rPr>
              <a:t>머신 러닝의 최근 동향</a:t>
            </a:r>
            <a:endParaRPr lang="en-US" altLang="ko-KR" sz="2400" spc="-300" dirty="0">
              <a:solidFill>
                <a:srgbClr val="04396C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딥러닝 이전</a:t>
            </a:r>
            <a:r>
              <a:rPr lang="en-US" altLang="ko-KR" sz="3600" spc="-300" dirty="0">
                <a:solidFill>
                  <a:schemeClr val="bg1"/>
                </a:solidFill>
              </a:rPr>
              <a:t>: </a:t>
            </a:r>
            <a:r>
              <a:rPr lang="ko-KR" altLang="en-US" sz="3600" spc="-300" dirty="0">
                <a:solidFill>
                  <a:schemeClr val="bg1"/>
                </a:solidFill>
              </a:rPr>
              <a:t>머신 러닝의 간략한 역사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59D0-7CD4-4D11-AC14-6052BD2AE700}"/>
              </a:ext>
            </a:extLst>
          </p:cNvPr>
          <p:cNvSpPr txBox="1"/>
          <p:nvPr/>
        </p:nvSpPr>
        <p:spPr>
          <a:xfrm>
            <a:off x="313353" y="2128406"/>
            <a:ext cx="11451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머신 러닝에서 가장 중요한 단계인 특성 공학을 자동화 한다는 장점</a:t>
            </a:r>
            <a:endParaRPr lang="en-US" altLang="ko-KR" dirty="0"/>
          </a:p>
          <a:p>
            <a:r>
              <a:rPr lang="ko-KR" altLang="en-US" dirty="0"/>
              <a:t>특성공학</a:t>
            </a:r>
            <a:r>
              <a:rPr lang="en-US" altLang="ko-KR" dirty="0"/>
              <a:t>(feature engineering) :</a:t>
            </a:r>
            <a:r>
              <a:rPr lang="ko-KR" altLang="en-US" dirty="0"/>
              <a:t> 초기 학습을 위한 데이터의 변환</a:t>
            </a:r>
            <a:r>
              <a:rPr lang="en-US" altLang="ko-KR" dirty="0"/>
              <a:t>, </a:t>
            </a:r>
            <a:r>
              <a:rPr lang="ko-KR" altLang="en-US" dirty="0" err="1"/>
              <a:t>전처리라고도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학습하는 방법의 특징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층을 거치며</a:t>
            </a:r>
            <a:r>
              <a:rPr lang="en-US" altLang="ko-KR" dirty="0"/>
              <a:t>, </a:t>
            </a:r>
            <a:r>
              <a:rPr lang="ko-KR" altLang="en-US" dirty="0"/>
              <a:t>점진적으로 복잡한 표현이 만들어짐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점진적인 중간 표현이 공동으로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EF20-987E-47A4-80F2-4EF0566315DF}"/>
              </a:ext>
            </a:extLst>
          </p:cNvPr>
          <p:cNvSpPr txBox="1"/>
          <p:nvPr/>
        </p:nvSpPr>
        <p:spPr>
          <a:xfrm>
            <a:off x="339536" y="4876800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성공적으로 적용하기 위해 알아야 할 두 가지 기술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얕은 학습 문제를 위한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머신 </a:t>
            </a:r>
            <a:r>
              <a:rPr lang="en-US" altLang="ko-KR" dirty="0"/>
              <a:t>- </a:t>
            </a:r>
            <a:r>
              <a:rPr lang="en-US" altLang="ko-KR" dirty="0" err="1"/>
              <a:t>XGBoost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지각에 관한 문제를 위한 딥러닝 </a:t>
            </a:r>
            <a:r>
              <a:rPr lang="en-US" altLang="ko-KR" dirty="0"/>
              <a:t>- </a:t>
            </a:r>
            <a:r>
              <a:rPr lang="ko-KR" altLang="en-US" dirty="0" err="1"/>
              <a:t>케라스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41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5566240" cy="707886"/>
            <a:chOff x="294640" y="3596640"/>
            <a:chExt cx="5566240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1.1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216660" y="3709993"/>
              <a:ext cx="4644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인공지능과 머신 러닝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딥러닝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01D708-6BD1-304E-8BF8-03A4E9FA1C5C}"/>
              </a:ext>
            </a:extLst>
          </p:cNvPr>
          <p:cNvGrpSpPr/>
          <p:nvPr/>
        </p:nvGrpSpPr>
        <p:grpSpPr>
          <a:xfrm>
            <a:off x="619016" y="4756070"/>
            <a:ext cx="6800552" cy="707886"/>
            <a:chOff x="294640" y="3596640"/>
            <a:chExt cx="6800552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AAB451-11F4-9847-9DAF-FF2FF63B7C44}"/>
                </a:ext>
              </a:extLst>
            </p:cNvPr>
            <p:cNvSpPr txBox="1"/>
            <p:nvPr/>
          </p:nvSpPr>
          <p:spPr>
            <a:xfrm>
              <a:off x="294640" y="3596640"/>
              <a:ext cx="9124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1.2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B9042-5AF5-F74C-9507-567D40A007A1}"/>
                </a:ext>
              </a:extLst>
            </p:cNvPr>
            <p:cNvSpPr txBox="1"/>
            <p:nvPr/>
          </p:nvSpPr>
          <p:spPr>
            <a:xfrm>
              <a:off x="1216660" y="3709993"/>
              <a:ext cx="5878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딥러닝 이전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: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머신 러닝의 간략한 역사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90270" y="2856311"/>
            <a:ext cx="345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인공지능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,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머신러닝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,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688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51855-184E-4E25-8C82-D6F345BF4EC0}"/>
              </a:ext>
            </a:extLst>
          </p:cNvPr>
          <p:cNvSpPr txBox="1"/>
          <p:nvPr/>
        </p:nvSpPr>
        <p:spPr>
          <a:xfrm>
            <a:off x="428325" y="1958208"/>
            <a:ext cx="10108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 </a:t>
            </a:r>
            <a:r>
              <a:rPr lang="en-US" altLang="ko-KR" dirty="0"/>
              <a:t>: </a:t>
            </a:r>
            <a:r>
              <a:rPr lang="ko-KR" altLang="en-US" dirty="0"/>
              <a:t>보통의 사람이 수행하는 지능적인 작업을 자동화 하기 위한 연구활동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심볼릭</a:t>
            </a:r>
            <a:r>
              <a:rPr lang="ko-KR" altLang="en-US" dirty="0"/>
              <a:t> </a:t>
            </a:r>
            <a:r>
              <a:rPr lang="en-US" altLang="ko-KR" dirty="0"/>
              <a:t>AI : </a:t>
            </a:r>
            <a:r>
              <a:rPr lang="ko-KR" altLang="en-US" dirty="0"/>
              <a:t>명시적인 규칙을 충분하게 만들어 기계의 수준을 높이는 접근 방법</a:t>
            </a:r>
            <a:endParaRPr lang="en-US" altLang="ko-KR" dirty="0"/>
          </a:p>
          <a:p>
            <a:pPr lvl="3"/>
            <a:r>
              <a:rPr lang="ko-KR" altLang="en-US" dirty="0"/>
              <a:t>명확한 규칙이 보이지 않을 경우 에는 쓰기 어려움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머신 러닝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기계가 일일이 코드로 명시하지 않은 동작을 데이터로부터 학습하여 실행할 수 있도록 하는 알고리즘을 개발하는 연구 분야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4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+mn-ea"/>
              </a:rPr>
              <a:t>데이터에서 표현을 학습하기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4D7DDE-5DBD-2544-8969-4B1D2858088C}"/>
              </a:ext>
            </a:extLst>
          </p:cNvPr>
          <p:cNvSpPr/>
          <p:nvPr/>
        </p:nvSpPr>
        <p:spPr>
          <a:xfrm>
            <a:off x="4425043" y="2251420"/>
            <a:ext cx="3341914" cy="33419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2700" b="1" dirty="0"/>
              <a:t>기대 출력</a:t>
            </a:r>
            <a:endParaRPr kumimoji="1" lang="ko-Kore-KR" altLang="en-US" sz="27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497F12F-9A35-3644-BC43-3C7CFD74C1FA}"/>
              </a:ext>
            </a:extLst>
          </p:cNvPr>
          <p:cNvSpPr/>
          <p:nvPr/>
        </p:nvSpPr>
        <p:spPr>
          <a:xfrm>
            <a:off x="8162412" y="2251420"/>
            <a:ext cx="3341914" cy="3341914"/>
          </a:xfrm>
          <a:prstGeom prst="ellipse">
            <a:avLst/>
          </a:prstGeom>
          <a:solidFill>
            <a:srgbClr val="0070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2700" b="1" dirty="0"/>
              <a:t>알고리즘</a:t>
            </a:r>
            <a:r>
              <a:rPr kumimoji="1" lang="ko-KR" altLang="en-US" sz="2700" b="1"/>
              <a:t> 성능 측정 방법</a:t>
            </a:r>
            <a:endParaRPr kumimoji="1" lang="ko-Kore-KR" altLang="en-US" sz="27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78D26D-E603-3246-943E-F721F6A00D72}"/>
              </a:ext>
            </a:extLst>
          </p:cNvPr>
          <p:cNvSpPr/>
          <p:nvPr/>
        </p:nvSpPr>
        <p:spPr>
          <a:xfrm>
            <a:off x="687674" y="2273191"/>
            <a:ext cx="3341914" cy="33419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700" b="1" dirty="0"/>
              <a:t>입력 데이터 포인트</a:t>
            </a:r>
            <a:endParaRPr kumimoji="1" lang="ko-Kore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72212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latin typeface="+mn-ea"/>
              </a:rPr>
              <a:t>딥러닝에서</a:t>
            </a:r>
            <a:r>
              <a:rPr lang="ko-KR" altLang="en-US" sz="2400" spc="-300" dirty="0">
                <a:latin typeface="+mn-ea"/>
              </a:rPr>
              <a:t> ‘</a:t>
            </a:r>
            <a:r>
              <a:rPr lang="ko-KR" altLang="en-US" sz="2400" spc="-300" dirty="0" err="1">
                <a:latin typeface="+mn-ea"/>
              </a:rPr>
              <a:t>딥’이란</a:t>
            </a:r>
            <a:r>
              <a:rPr lang="ko-KR" altLang="en-US" sz="2400" spc="-300" dirty="0">
                <a:latin typeface="+mn-ea"/>
              </a:rPr>
              <a:t> 무엇일까</a:t>
            </a:r>
            <a:r>
              <a:rPr lang="en-US" altLang="ko-KR" sz="2400" spc="-300" dirty="0">
                <a:latin typeface="+mn-ea"/>
              </a:rPr>
              <a:t>?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08BB1-87BC-4552-ABA0-FA07C922D539}"/>
              </a:ext>
            </a:extLst>
          </p:cNvPr>
          <p:cNvSpPr txBox="1"/>
          <p:nvPr/>
        </p:nvSpPr>
        <p:spPr>
          <a:xfrm>
            <a:off x="483559" y="2414155"/>
            <a:ext cx="61040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층</a:t>
            </a:r>
            <a:r>
              <a:rPr lang="en-US" altLang="ko-KR" sz="2800" b="1" dirty="0"/>
              <a:t>(layer)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</a:p>
          <a:p>
            <a:r>
              <a:rPr lang="ko-KR" altLang="en-US" dirty="0"/>
              <a:t>단계를 표현하는 명칭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b="1" dirty="0" err="1"/>
              <a:t>딥러닝이란</a:t>
            </a:r>
            <a:r>
              <a:rPr lang="en-US" altLang="ko-KR" sz="2800" b="1" dirty="0"/>
              <a:t>?</a:t>
            </a:r>
          </a:p>
          <a:p>
            <a:r>
              <a:rPr lang="ko-KR" altLang="en-US" dirty="0"/>
              <a:t>데이터 표현을 학습하기 위한 다단계 처리 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C8FFF3-73D6-4747-B799-A9A9289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32" y="1398488"/>
            <a:ext cx="5625730" cy="27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+mn-ea"/>
              </a:rPr>
              <a:t>딥러닝 작동 원리 이해하기</a:t>
            </a:r>
            <a:endParaRPr lang="en-US" altLang="ko-KR" sz="2400" spc="-3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CCBF95-FBAF-476E-A93C-E3986B8A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06" y="1806292"/>
            <a:ext cx="6343173" cy="48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+mn-ea"/>
              </a:rPr>
              <a:t>지금까지 </a:t>
            </a:r>
            <a:r>
              <a:rPr lang="ko-KR" altLang="en-US" sz="2400" spc="-300" dirty="0" err="1">
                <a:latin typeface="+mn-ea"/>
              </a:rPr>
              <a:t>딥러닝의</a:t>
            </a:r>
            <a:r>
              <a:rPr lang="ko-KR" altLang="en-US" sz="2400" spc="-300" dirty="0">
                <a:latin typeface="+mn-ea"/>
              </a:rPr>
              <a:t> 성과</a:t>
            </a:r>
            <a:endParaRPr lang="en-US" altLang="ko-KR" sz="2400" spc="-3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AF7AB-44A8-42E4-8AD7-F862CA8553DB}"/>
              </a:ext>
            </a:extLst>
          </p:cNvPr>
          <p:cNvSpPr txBox="1"/>
          <p:nvPr/>
        </p:nvSpPr>
        <p:spPr>
          <a:xfrm>
            <a:off x="339536" y="2316812"/>
            <a:ext cx="61040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사람 수준의 이미지 분류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필기 인식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향상된 번역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향상된 </a:t>
            </a:r>
            <a:r>
              <a:rPr lang="en-US" altLang="ko-KR" dirty="0"/>
              <a:t>TTS </a:t>
            </a:r>
            <a:r>
              <a:rPr lang="ko-KR" altLang="en-US" dirty="0"/>
              <a:t>변환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디지털 비서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자율 주행 능력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광고 </a:t>
            </a:r>
            <a:r>
              <a:rPr lang="ko-KR" altLang="en-US" dirty="0" err="1"/>
              <a:t>타게팅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엔진 결과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자연어 질의 대답 능력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바둑</a:t>
            </a:r>
          </a:p>
        </p:txBody>
      </p:sp>
    </p:spTree>
    <p:extLst>
      <p:ext uri="{BB962C8B-B14F-4D97-AF65-F5344CB8AC3E}">
        <p14:creationId xmlns:p14="http://schemas.microsoft.com/office/powerpoint/2010/main" val="9790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798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latin typeface="+mn-ea"/>
              </a:rPr>
              <a:t>단기간의 과대 선정을 믿지 말자</a:t>
            </a:r>
            <a:r>
              <a:rPr lang="en-US" altLang="ko-KR" sz="2400" spc="-300" dirty="0">
                <a:latin typeface="+mn-ea"/>
              </a:rPr>
              <a:t>	</a:t>
            </a:r>
            <a:r>
              <a:rPr lang="ko-KR" altLang="en-US" sz="2400" spc="-300" dirty="0">
                <a:latin typeface="+mn-ea"/>
              </a:rPr>
              <a:t> </a:t>
            </a:r>
            <a:r>
              <a:rPr lang="en-US" altLang="ko-KR" sz="2400" spc="-300" dirty="0">
                <a:latin typeface="+mn-ea"/>
              </a:rPr>
              <a:t>	        AI</a:t>
            </a:r>
            <a:r>
              <a:rPr lang="ko-KR" altLang="en-US" sz="2400" spc="-300" dirty="0">
                <a:latin typeface="+mn-ea"/>
              </a:rPr>
              <a:t>에 대한 전망</a:t>
            </a:r>
            <a:endParaRPr lang="en-US" altLang="ko-KR" sz="2400" spc="-3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F49AD2-264F-A847-A163-A1987D681600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DACA4-36E7-D248-989B-ACD9534C2F08}"/>
              </a:ext>
            </a:extLst>
          </p:cNvPr>
          <p:cNvSpPr txBox="1"/>
          <p:nvPr/>
        </p:nvSpPr>
        <p:spPr>
          <a:xfrm>
            <a:off x="687674" y="215314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인공지능과 머신 러닝</a:t>
            </a:r>
            <a:r>
              <a:rPr lang="en-US" altLang="ko-KR" sz="3600" spc="-300" dirty="0">
                <a:solidFill>
                  <a:schemeClr val="bg1"/>
                </a:solidFill>
              </a:rPr>
              <a:t>,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2D170-D507-E34B-B4B1-F17F99D49558}"/>
              </a:ext>
            </a:extLst>
          </p:cNvPr>
          <p:cNvSpPr txBox="1"/>
          <p:nvPr/>
        </p:nvSpPr>
        <p:spPr>
          <a:xfrm>
            <a:off x="132080" y="1173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7C929-318F-42B5-AC5B-C374463B7565}"/>
              </a:ext>
            </a:extLst>
          </p:cNvPr>
          <p:cNvSpPr txBox="1"/>
          <p:nvPr/>
        </p:nvSpPr>
        <p:spPr>
          <a:xfrm>
            <a:off x="279444" y="1914037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지나친 기대는 큰 실망을 가져온다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실망은 투자 감소로 이어진다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투자 감소는 </a:t>
            </a:r>
            <a:r>
              <a:rPr lang="en-US" altLang="ko-KR" dirty="0"/>
              <a:t>AI </a:t>
            </a:r>
            <a:r>
              <a:rPr lang="ko-KR" altLang="en-US" dirty="0"/>
              <a:t>겨울로 이어진다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77933-4213-4089-BB2B-DB468058B133}"/>
              </a:ext>
            </a:extLst>
          </p:cNvPr>
          <p:cNvSpPr/>
          <p:nvPr/>
        </p:nvSpPr>
        <p:spPr>
          <a:xfrm>
            <a:off x="6101874" y="12591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3D7DA-4B7F-48CC-AD43-A870B18FEB3C}"/>
              </a:ext>
            </a:extLst>
          </p:cNvPr>
          <p:cNvSpPr txBox="1"/>
          <p:nvPr/>
        </p:nvSpPr>
        <p:spPr>
          <a:xfrm>
            <a:off x="6209874" y="2165684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사회와 일상생활을 구성하는 </a:t>
            </a:r>
            <a:endParaRPr lang="en-US" altLang="ko-KR" dirty="0"/>
          </a:p>
          <a:p>
            <a:r>
              <a:rPr lang="ko-KR" altLang="en-US" dirty="0"/>
              <a:t>거의 모든 과정에 </a:t>
            </a:r>
            <a:r>
              <a:rPr lang="en-US" altLang="ko-KR" dirty="0"/>
              <a:t>AI</a:t>
            </a:r>
            <a:r>
              <a:rPr lang="ko-KR" altLang="en-US" dirty="0"/>
              <a:t>가 적용될 것</a:t>
            </a:r>
          </a:p>
        </p:txBody>
      </p:sp>
    </p:spTree>
    <p:extLst>
      <p:ext uri="{BB962C8B-B14F-4D97-AF65-F5344CB8AC3E}">
        <p14:creationId xmlns:p14="http://schemas.microsoft.com/office/powerpoint/2010/main" val="7227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667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ExtraBold</vt:lpstr>
      <vt:lpstr>나눔스퀘어 Light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규리</cp:lastModifiedBy>
  <cp:revision>18</cp:revision>
  <dcterms:created xsi:type="dcterms:W3CDTF">2020-09-07T02:34:06Z</dcterms:created>
  <dcterms:modified xsi:type="dcterms:W3CDTF">2022-01-10T05:44:48Z</dcterms:modified>
</cp:coreProperties>
</file>