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57" r:id="rId3"/>
    <p:sldId id="260" r:id="rId4"/>
    <p:sldId id="272" r:id="rId5"/>
    <p:sldId id="261" r:id="rId6"/>
    <p:sldId id="262" r:id="rId7"/>
    <p:sldId id="270" r:id="rId8"/>
    <p:sldId id="273" r:id="rId9"/>
    <p:sldId id="271" r:id="rId10"/>
    <p:sldId id="263" r:id="rId11"/>
    <p:sldId id="265" r:id="rId12"/>
    <p:sldId id="268" r:id="rId13"/>
    <p:sldId id="269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1" autoAdjust="0"/>
  </p:normalViewPr>
  <p:slideViewPr>
    <p:cSldViewPr>
      <p:cViewPr>
        <p:scale>
          <a:sx n="50" d="100"/>
          <a:sy n="50" d="100"/>
        </p:scale>
        <p:origin x="456" y="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3C834-2DAC-4247-97C8-5FC5A1C0DB06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B8899-6AE2-4899-92ED-7513BB8FD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56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8899-6AE2-4899-92ED-7513BB8FDA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67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1429" y="6733881"/>
            <a:ext cx="9442857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5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신경망의 엔진</a:t>
            </a:r>
            <a:r>
              <a:rPr lang="en-US" altLang="ko-KR" sz="3900" kern="0" spc="5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: </a:t>
            </a:r>
          </a:p>
          <a:p>
            <a:pPr algn="ctr"/>
            <a:r>
              <a:rPr lang="ko-KR" altLang="en-US" sz="3900" kern="0" spc="500" dirty="0" err="1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그래디언트</a:t>
            </a:r>
            <a:r>
              <a:rPr lang="ko-KR" altLang="en-US" sz="3900" kern="0" spc="5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 기반 최적화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85714" y="2098714"/>
            <a:ext cx="14914286" cy="4924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400" kern="0" spc="4100" dirty="0">
                <a:solidFill>
                  <a:srgbClr val="000000"/>
                </a:solidFill>
                <a:latin typeface="Noto Sans CJK KR Regular" pitchFamily="34" charset="0"/>
              </a:rPr>
              <a:t>2.4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441280" y="3760057"/>
            <a:ext cx="2908796" cy="1401870"/>
            <a:chOff x="6441280" y="3760057"/>
            <a:chExt cx="2908796" cy="14018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49" y="3409589"/>
              <a:ext cx="4122258" cy="2102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kern="0" spc="31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1429" y="6653050"/>
            <a:ext cx="9442857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첫 번째 예제 다시 살펴보기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85714" y="2098714"/>
            <a:ext cx="14914286" cy="4924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400" kern="0" spc="4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2.5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441280" y="3760057"/>
            <a:ext cx="2908796" cy="1401870"/>
            <a:chOff x="6441280" y="3760057"/>
            <a:chExt cx="2908796" cy="14018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49" y="3409589"/>
              <a:ext cx="4122258" cy="2102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kern="0" spc="31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763181CF-A105-4B4B-89D5-152A6EB3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80" y="2203786"/>
            <a:ext cx="8838070" cy="165424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A3E4620D-E6AC-40CC-AF96-C9444A274831}"/>
              </a:ext>
            </a:extLst>
          </p:cNvPr>
          <p:cNvSpPr/>
          <p:nvPr/>
        </p:nvSpPr>
        <p:spPr>
          <a:xfrm>
            <a:off x="5280080" y="3009901"/>
            <a:ext cx="990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26B04D3-3509-4447-8F8D-544442596BCB}"/>
              </a:ext>
            </a:extLst>
          </p:cNvPr>
          <p:cNvSpPr/>
          <p:nvPr/>
        </p:nvSpPr>
        <p:spPr>
          <a:xfrm>
            <a:off x="5089015" y="3530373"/>
            <a:ext cx="990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F35A7A1-959B-4052-BE4E-251327CF1BB4}"/>
              </a:ext>
            </a:extLst>
          </p:cNvPr>
          <p:cNvCxnSpPr>
            <a:endCxn id="18" idx="5"/>
          </p:cNvCxnSpPr>
          <p:nvPr/>
        </p:nvCxnSpPr>
        <p:spPr>
          <a:xfrm flipH="1" flipV="1">
            <a:off x="6125610" y="3270064"/>
            <a:ext cx="373670" cy="8066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4D81EEA-3989-49A6-9B4C-65DF265419FA}"/>
              </a:ext>
            </a:extLst>
          </p:cNvPr>
          <p:cNvCxnSpPr>
            <a:endCxn id="30" idx="5"/>
          </p:cNvCxnSpPr>
          <p:nvPr/>
        </p:nvCxnSpPr>
        <p:spPr>
          <a:xfrm flipH="1" flipV="1">
            <a:off x="5934545" y="3790536"/>
            <a:ext cx="377900" cy="2861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C969C8-2B1C-4DF7-A99E-C35AD1C8920A}"/>
              </a:ext>
            </a:extLst>
          </p:cNvPr>
          <p:cNvSpPr txBox="1"/>
          <p:nvPr/>
        </p:nvSpPr>
        <p:spPr>
          <a:xfrm>
            <a:off x="5295320" y="4098221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/>
              <a:t>이미지의 데이터 타입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0B439D1-E296-47E0-A037-159C73F5AC47}"/>
              </a:ext>
            </a:extLst>
          </p:cNvPr>
          <p:cNvCxnSpPr/>
          <p:nvPr/>
        </p:nvCxnSpPr>
        <p:spPr>
          <a:xfrm flipH="1">
            <a:off x="7489880" y="2857500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DE66281-7446-4A02-B46B-196B3E40CBB6}"/>
              </a:ext>
            </a:extLst>
          </p:cNvPr>
          <p:cNvCxnSpPr/>
          <p:nvPr/>
        </p:nvCxnSpPr>
        <p:spPr>
          <a:xfrm flipH="1">
            <a:off x="7263440" y="3467100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50DAA1D-62B9-4BE1-9584-56442B6A4470}"/>
              </a:ext>
            </a:extLst>
          </p:cNvPr>
          <p:cNvSpPr txBox="1"/>
          <p:nvPr/>
        </p:nvSpPr>
        <p:spPr>
          <a:xfrm>
            <a:off x="8422423" y="2694955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훈련 데이터 </a:t>
            </a:r>
            <a:r>
              <a:rPr lang="en-US" altLang="ko-KR" dirty="0"/>
              <a:t>(60000, 784)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23A4F8-1983-45CE-8DAC-31CD14778BF4}"/>
              </a:ext>
            </a:extLst>
          </p:cNvPr>
          <p:cNvSpPr txBox="1"/>
          <p:nvPr/>
        </p:nvSpPr>
        <p:spPr>
          <a:xfrm>
            <a:off x="8241828" y="3297113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 데이터 </a:t>
            </a:r>
            <a:r>
              <a:rPr lang="en-US" altLang="ko-KR" dirty="0"/>
              <a:t>(10000, 784)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D45B42-C731-4778-8060-F113B100501A}"/>
              </a:ext>
            </a:extLst>
          </p:cNvPr>
          <p:cNvSpPr txBox="1"/>
          <p:nvPr/>
        </p:nvSpPr>
        <p:spPr>
          <a:xfrm>
            <a:off x="1165280" y="1778931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▼ 입력 데이터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DB358E-7CDD-49B5-9712-ECEF30F8E7AC}"/>
              </a:ext>
            </a:extLst>
          </p:cNvPr>
          <p:cNvSpPr txBox="1"/>
          <p:nvPr/>
        </p:nvSpPr>
        <p:spPr>
          <a:xfrm>
            <a:off x="1165280" y="495883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▼ 신경망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FCA3D20-84A9-46A0-BAB1-F63F98359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80" y="5365187"/>
            <a:ext cx="8397457" cy="8821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2F5F899-5C17-4194-8311-292BB315B345}"/>
              </a:ext>
            </a:extLst>
          </p:cNvPr>
          <p:cNvSpPr txBox="1"/>
          <p:nvPr/>
        </p:nvSpPr>
        <p:spPr>
          <a:xfrm>
            <a:off x="1165280" y="6426825"/>
            <a:ext cx="848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층은 가중치 </a:t>
            </a:r>
            <a:r>
              <a:rPr lang="ko-KR" altLang="en-US" dirty="0" err="1"/>
              <a:t>텐서를</a:t>
            </a:r>
            <a:r>
              <a:rPr lang="ko-KR" altLang="en-US" dirty="0"/>
              <a:t> 포함하여 입력 데이터에 대한 몇 개의 간단한 </a:t>
            </a:r>
            <a:r>
              <a:rPr lang="ko-KR" altLang="en-US" dirty="0" err="1"/>
              <a:t>텐서</a:t>
            </a:r>
            <a:r>
              <a:rPr lang="ko-KR" altLang="en-US" dirty="0"/>
              <a:t> 연산 적용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D0A31F7-46DE-44F0-A9C9-0CD40BFD5B15}"/>
              </a:ext>
            </a:extLst>
          </p:cNvPr>
          <p:cNvCxnSpPr/>
          <p:nvPr/>
        </p:nvCxnSpPr>
        <p:spPr>
          <a:xfrm>
            <a:off x="2002208" y="6743700"/>
            <a:ext cx="12204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B0E936C-8453-4A89-9B52-4068C111EA3B}"/>
              </a:ext>
            </a:extLst>
          </p:cNvPr>
          <p:cNvSpPr txBox="1"/>
          <p:nvPr/>
        </p:nvSpPr>
        <p:spPr>
          <a:xfrm>
            <a:off x="2628739" y="7041526"/>
            <a:ext cx="2991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네트워크가 정보를 저장하는 곳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9B64C30-FF9B-40CC-BFC1-C394274BBAA2}"/>
              </a:ext>
            </a:extLst>
          </p:cNvPr>
          <p:cNvCxnSpPr>
            <a:cxnSpLocks/>
          </p:cNvCxnSpPr>
          <p:nvPr/>
        </p:nvCxnSpPr>
        <p:spPr>
          <a:xfrm flipH="1" flipV="1">
            <a:off x="2839136" y="6759662"/>
            <a:ext cx="149856" cy="237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D95825D1-1100-44E7-AB04-738AA0F82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9420" y="2201618"/>
            <a:ext cx="5393300" cy="8821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E71D394-90F4-436A-9D9E-F97AC644B069}"/>
              </a:ext>
            </a:extLst>
          </p:cNvPr>
          <p:cNvSpPr txBox="1"/>
          <p:nvPr/>
        </p:nvSpPr>
        <p:spPr>
          <a:xfrm>
            <a:off x="11704020" y="1778931"/>
            <a:ext cx="265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▼ 네트워크 컴파일 단계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840CC4-70DC-4019-A7A8-84D20A90D49C}"/>
              </a:ext>
            </a:extLst>
          </p:cNvPr>
          <p:cNvSpPr/>
          <p:nvPr/>
        </p:nvSpPr>
        <p:spPr>
          <a:xfrm>
            <a:off x="14173200" y="2476500"/>
            <a:ext cx="2667000" cy="218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15490F-B8C0-4A9C-8AAA-C89159670BB0}"/>
              </a:ext>
            </a:extLst>
          </p:cNvPr>
          <p:cNvSpPr txBox="1"/>
          <p:nvPr/>
        </p:nvSpPr>
        <p:spPr>
          <a:xfrm>
            <a:off x="15532100" y="33134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손실함수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C10E825-563C-4EE0-B89C-6179DD7C3E06}"/>
              </a:ext>
            </a:extLst>
          </p:cNvPr>
          <p:cNvCxnSpPr/>
          <p:nvPr/>
        </p:nvCxnSpPr>
        <p:spPr>
          <a:xfrm flipV="1">
            <a:off x="16119396" y="2694955"/>
            <a:ext cx="187404" cy="575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456933A0-7D31-4543-AF6B-2F40A6DF8A3A}"/>
              </a:ext>
            </a:extLst>
          </p:cNvPr>
          <p:cNvSpPr/>
          <p:nvPr/>
        </p:nvSpPr>
        <p:spPr>
          <a:xfrm>
            <a:off x="13563600" y="2201617"/>
            <a:ext cx="2133600" cy="3159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CE0FBC44-BAB5-4B4D-B9D8-EC24D7C6B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0" y="5365187"/>
            <a:ext cx="7467600" cy="3187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AB6C5109-F258-4C85-9884-2CD0AD20A993}"/>
              </a:ext>
            </a:extLst>
          </p:cNvPr>
          <p:cNvSpPr txBox="1"/>
          <p:nvPr/>
        </p:nvSpPr>
        <p:spPr>
          <a:xfrm>
            <a:off x="10287000" y="4958834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▼ 훈련 반복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8D09EE5-DAD7-4645-A2DB-0A3ABAEF4036}"/>
              </a:ext>
            </a:extLst>
          </p:cNvPr>
          <p:cNvSpPr/>
          <p:nvPr/>
        </p:nvSpPr>
        <p:spPr>
          <a:xfrm>
            <a:off x="17145000" y="5328166"/>
            <a:ext cx="457200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37FC596-4432-4FE3-8733-39FF1D13F5A9}"/>
              </a:ext>
            </a:extLst>
          </p:cNvPr>
          <p:cNvSpPr/>
          <p:nvPr/>
        </p:nvSpPr>
        <p:spPr>
          <a:xfrm>
            <a:off x="15532100" y="5365186"/>
            <a:ext cx="318740" cy="318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896834A-8B05-43AD-AE49-9844C1BCA058}"/>
              </a:ext>
            </a:extLst>
          </p:cNvPr>
          <p:cNvSpPr txBox="1"/>
          <p:nvPr/>
        </p:nvSpPr>
        <p:spPr>
          <a:xfrm>
            <a:off x="10591800" y="5829300"/>
            <a:ext cx="74799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네트워크가 </a:t>
            </a:r>
            <a:r>
              <a:rPr lang="en-US" altLang="ko-KR" dirty="0"/>
              <a:t>128</a:t>
            </a:r>
            <a:r>
              <a:rPr lang="ko-KR" altLang="en-US" dirty="0"/>
              <a:t>개 </a:t>
            </a:r>
            <a:r>
              <a:rPr lang="ko-KR" altLang="en-US" dirty="0" err="1"/>
              <a:t>샘플씩</a:t>
            </a:r>
            <a:r>
              <a:rPr lang="ko-KR" altLang="en-US" dirty="0"/>
              <a:t> 미니 배치로 훈련 데이터를 </a:t>
            </a:r>
            <a:r>
              <a:rPr lang="en-US" altLang="ko-KR" dirty="0"/>
              <a:t>5</a:t>
            </a:r>
            <a:r>
              <a:rPr lang="ko-KR" altLang="en-US" dirty="0"/>
              <a:t>번 반복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반복마다 배치에서 네트워크의 가중치에 대한 </a:t>
            </a:r>
            <a:r>
              <a:rPr lang="ko-KR" altLang="en-US" dirty="0" err="1"/>
              <a:t>그래디언트를</a:t>
            </a:r>
            <a:r>
              <a:rPr lang="ko-KR" altLang="en-US" dirty="0"/>
              <a:t> 계산하고</a:t>
            </a:r>
            <a:endParaRPr lang="en-US" altLang="ko-KR" dirty="0"/>
          </a:p>
          <a:p>
            <a:r>
              <a:rPr lang="ko-KR" altLang="en-US" dirty="0"/>
              <a:t>가중치 업데이트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번의 </a:t>
            </a:r>
            <a:r>
              <a:rPr lang="ko-KR" altLang="en-US" dirty="0" err="1"/>
              <a:t>에포크</a:t>
            </a:r>
            <a:r>
              <a:rPr lang="ko-KR" altLang="en-US" dirty="0"/>
              <a:t> 동안  네트워크는 </a:t>
            </a:r>
            <a:r>
              <a:rPr lang="en-US" altLang="ko-KR" dirty="0"/>
              <a:t>2,345</a:t>
            </a:r>
            <a:r>
              <a:rPr lang="ko-KR" altLang="en-US" dirty="0"/>
              <a:t>번의 </a:t>
            </a:r>
            <a:r>
              <a:rPr lang="ko-KR" altLang="en-US" dirty="0" err="1"/>
              <a:t>그래디언트</a:t>
            </a:r>
            <a:r>
              <a:rPr lang="ko-KR" altLang="en-US" dirty="0"/>
              <a:t> 업데이트 수행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7820E91-215E-4853-98B2-EEC4F5FAE551}"/>
              </a:ext>
            </a:extLst>
          </p:cNvPr>
          <p:cNvSpPr/>
          <p:nvPr/>
        </p:nvSpPr>
        <p:spPr>
          <a:xfrm>
            <a:off x="13792200" y="7199174"/>
            <a:ext cx="762000" cy="3065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83BEEE-BD8D-4413-8FC5-069E535C1036}"/>
              </a:ext>
            </a:extLst>
          </p:cNvPr>
          <p:cNvSpPr txBox="1"/>
          <p:nvPr/>
        </p:nvSpPr>
        <p:spPr>
          <a:xfrm>
            <a:off x="12573000" y="7734300"/>
            <a:ext cx="3592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훈련 샘플 </a:t>
            </a:r>
            <a:r>
              <a:rPr lang="en-US" altLang="ko-KR" sz="1600" dirty="0"/>
              <a:t>60,000 / 128 -&gt; 469</a:t>
            </a:r>
            <a:r>
              <a:rPr lang="ko-KR" altLang="en-US" sz="1600" dirty="0"/>
              <a:t>개의 배치</a:t>
            </a:r>
            <a:endParaRPr lang="en-US" altLang="ko-KR" sz="16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6AF0CC2-7927-4C68-A509-E7E71A0390B5}"/>
              </a:ext>
            </a:extLst>
          </p:cNvPr>
          <p:cNvCxnSpPr/>
          <p:nvPr/>
        </p:nvCxnSpPr>
        <p:spPr>
          <a:xfrm flipV="1">
            <a:off x="14173200" y="7505700"/>
            <a:ext cx="0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0000" y="1777223"/>
            <a:ext cx="12685714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7100" b="1" kern="0" spc="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요약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342911" y="3762742"/>
            <a:ext cx="13929387" cy="50629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학습</a:t>
            </a:r>
            <a:r>
              <a:rPr lang="en-US" altLang="ko-KR" sz="1900" dirty="0">
                <a:solidFill>
                  <a:srgbClr val="000000"/>
                </a:solidFill>
                <a:latin typeface="S-Core Dream 4 Regular" pitchFamily="34" charset="0"/>
              </a:rPr>
              <a:t>(Learning):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 훈련 데이터 샘플과 그에 상응하는 타깃이 주어졌을 때 손실 함수를 최소화하는 모델 파라미터의 조합을 찾는 것</a:t>
            </a:r>
            <a:endParaRPr lang="en-US" altLang="ko-KR" sz="1900" dirty="0">
              <a:solidFill>
                <a:srgbClr val="000000"/>
              </a:solidFill>
              <a:latin typeface="S-Core Dream 4 Regular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데이터 샘플과 타깃의 배치를 랜덤하게 뽑고 이 배치에서 손실에 대한 파라미터의 </a:t>
            </a:r>
            <a:r>
              <a:rPr lang="ko-KR" altLang="en-US" sz="1900" dirty="0" err="1">
                <a:solidFill>
                  <a:srgbClr val="000000"/>
                </a:solidFill>
                <a:latin typeface="S-Core Dream 4 Regular" pitchFamily="34" charset="0"/>
              </a:rPr>
              <a:t>그래디언트를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 계산함으로써 학습이 진행</a:t>
            </a:r>
            <a:endParaRPr lang="en-US" altLang="ko-KR" sz="1900" dirty="0">
              <a:solidFill>
                <a:srgbClr val="000000"/>
              </a:solidFill>
              <a:latin typeface="S-Core Dream 4 Regular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네트워크의 파라미터는 </a:t>
            </a:r>
            <a:r>
              <a:rPr lang="ko-KR" altLang="en-US" sz="1900" dirty="0" err="1">
                <a:solidFill>
                  <a:srgbClr val="000000"/>
                </a:solidFill>
                <a:latin typeface="S-Core Dream 4 Regular" pitchFamily="34" charset="0"/>
              </a:rPr>
              <a:t>그래디언트의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 반대 방향으로 조금씩</a:t>
            </a:r>
            <a:r>
              <a:rPr lang="en-US" altLang="ko-KR" sz="1900" dirty="0">
                <a:solidFill>
                  <a:srgbClr val="000000"/>
                </a:solidFill>
                <a:latin typeface="S-Core Dream 4 Regular" pitchFamily="34" charset="0"/>
              </a:rPr>
              <a:t>(</a:t>
            </a:r>
            <a:r>
              <a:rPr lang="ko-KR" altLang="en-US" sz="1900" dirty="0" err="1">
                <a:solidFill>
                  <a:srgbClr val="000000"/>
                </a:solidFill>
                <a:latin typeface="S-Core Dream 4 Regular" pitchFamily="34" charset="0"/>
              </a:rPr>
              <a:t>학습률에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 의해 정의된 크기만큼</a:t>
            </a:r>
            <a:r>
              <a:rPr lang="en-US" altLang="ko-KR" sz="1900" dirty="0">
                <a:solidFill>
                  <a:srgbClr val="000000"/>
                </a:solidFill>
                <a:latin typeface="S-Core Dream 4 Regular" pitchFamily="34" charset="0"/>
              </a:rPr>
              <a:t>) 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움직임</a:t>
            </a:r>
            <a:endParaRPr lang="en-US" altLang="ko-KR" sz="1900" dirty="0">
              <a:solidFill>
                <a:srgbClr val="000000"/>
              </a:solidFill>
              <a:latin typeface="S-Core Dream 4 Regular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전체 학습 과정은 신경망이 미분 가능한 </a:t>
            </a:r>
            <a:r>
              <a:rPr lang="ko-KR" altLang="en-US" sz="1900" dirty="0" err="1">
                <a:solidFill>
                  <a:srgbClr val="000000"/>
                </a:solidFill>
                <a:latin typeface="S-Core Dream 4 Regular" pitchFamily="34" charset="0"/>
              </a:rPr>
              <a:t>텐서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 연산으로 연결되어 있기 때문에 가능</a:t>
            </a:r>
            <a:endParaRPr lang="en-US" altLang="ko-KR" sz="1900" dirty="0">
              <a:solidFill>
                <a:srgbClr val="000000"/>
              </a:solidFill>
              <a:latin typeface="S-Core Dream 4 Regular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현재 파라미터와 배치 데이터를 </a:t>
            </a:r>
            <a:r>
              <a:rPr lang="ko-KR" altLang="en-US" sz="1900" dirty="0" err="1">
                <a:solidFill>
                  <a:srgbClr val="000000"/>
                </a:solidFill>
                <a:latin typeface="S-Core Dream 4 Regular" pitchFamily="34" charset="0"/>
              </a:rPr>
              <a:t>그래디언트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 값에 매핑해 주는 </a:t>
            </a:r>
            <a:r>
              <a:rPr lang="ko-KR" altLang="en-US" sz="1900" dirty="0" err="1">
                <a:solidFill>
                  <a:srgbClr val="000000"/>
                </a:solidFill>
                <a:latin typeface="S-Core Dream 4 Regular" pitchFamily="34" charset="0"/>
              </a:rPr>
              <a:t>그래디언트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 함수를 구성하기 위해 미분의 연쇄 법칙을 사용</a:t>
            </a:r>
            <a:endParaRPr lang="en-US" altLang="ko-KR" sz="1900" dirty="0">
              <a:solidFill>
                <a:srgbClr val="000000"/>
              </a:solidFill>
              <a:latin typeface="S-Core Dream 4 Regular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손실과 </a:t>
            </a:r>
            <a:r>
              <a:rPr lang="ko-KR" altLang="en-US" sz="1900" dirty="0" err="1">
                <a:solidFill>
                  <a:srgbClr val="000000"/>
                </a:solidFill>
                <a:latin typeface="S-Core Dream 4 Regular" pitchFamily="34" charset="0"/>
              </a:rPr>
              <a:t>옵티마이저는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 네트워크에 데이터를 주입하기 전에 정의</a:t>
            </a:r>
            <a:endParaRPr lang="en-US" altLang="ko-KR" sz="1900" dirty="0">
              <a:solidFill>
                <a:srgbClr val="000000"/>
              </a:solidFill>
              <a:latin typeface="S-Core Dream 4 Regular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손실</a:t>
            </a:r>
            <a:r>
              <a:rPr lang="en-US" altLang="ko-KR" sz="1900" dirty="0">
                <a:solidFill>
                  <a:srgbClr val="000000"/>
                </a:solidFill>
                <a:latin typeface="S-Core Dream 4 Regular" pitchFamily="34" charset="0"/>
              </a:rPr>
              <a:t>: 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훈련하는 동안 최소화해야 할 양이므로 해결하려는 문제의 성공을 측정하는 데 사용</a:t>
            </a:r>
            <a:endParaRPr lang="en-US" altLang="ko-KR" sz="1900" dirty="0">
              <a:solidFill>
                <a:srgbClr val="000000"/>
              </a:solidFill>
              <a:latin typeface="S-Core Dream 4 Regular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 err="1">
                <a:solidFill>
                  <a:srgbClr val="000000"/>
                </a:solidFill>
                <a:latin typeface="S-Core Dream 4 Regular" pitchFamily="34" charset="0"/>
              </a:rPr>
              <a:t>옵티마이저</a:t>
            </a:r>
            <a:r>
              <a:rPr lang="en-US" altLang="ko-KR" sz="1900" dirty="0">
                <a:solidFill>
                  <a:srgbClr val="000000"/>
                </a:solidFill>
                <a:latin typeface="S-Core Dream 4 Regular" pitchFamily="34" charset="0"/>
              </a:rPr>
              <a:t>: 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손실에 대한 </a:t>
            </a:r>
            <a:r>
              <a:rPr lang="ko-KR" altLang="en-US" sz="1900" dirty="0" err="1">
                <a:solidFill>
                  <a:srgbClr val="000000"/>
                </a:solidFill>
                <a:latin typeface="S-Core Dream 4 Regular" pitchFamily="34" charset="0"/>
              </a:rPr>
              <a:t>그래디언트가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 파라미터를 업데이트하는 정확한 방식을 정의</a:t>
            </a:r>
            <a:endParaRPr lang="en-US" altLang="ko-KR" sz="1900" dirty="0">
              <a:solidFill>
                <a:srgbClr val="000000"/>
              </a:solidFill>
              <a:latin typeface="S-Core Dream 4 Regular" pitchFamily="34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S-Core Dream 4 Regular" pitchFamily="34" charset="0"/>
              </a:rPr>
              <a:t>       ex) </a:t>
            </a:r>
            <a:r>
              <a:rPr lang="en-US" sz="1900" dirty="0" err="1">
                <a:solidFill>
                  <a:srgbClr val="000000"/>
                </a:solidFill>
                <a:latin typeface="S-Core Dream 4 Regular" pitchFamily="34" charset="0"/>
              </a:rPr>
              <a:t>RMSProp</a:t>
            </a:r>
            <a:r>
              <a:rPr lang="en-US" sz="1900" dirty="0">
                <a:solidFill>
                  <a:srgbClr val="000000"/>
                </a:solidFill>
                <a:latin typeface="S-Core Dream 4 Regular" pitchFamily="34" charset="0"/>
              </a:rPr>
              <a:t> </a:t>
            </a:r>
            <a:r>
              <a:rPr lang="ko-KR" altLang="en-US" sz="1900" dirty="0" err="1">
                <a:solidFill>
                  <a:srgbClr val="000000"/>
                </a:solidFill>
                <a:latin typeface="S-Core Dream 4 Regular" pitchFamily="34" charset="0"/>
              </a:rPr>
              <a:t>옵티마이저</a:t>
            </a:r>
            <a:r>
              <a:rPr lang="en-US" altLang="ko-KR" sz="1900" dirty="0">
                <a:solidFill>
                  <a:srgbClr val="000000"/>
                </a:solidFill>
                <a:latin typeface="S-Core Dream 4 Regular" pitchFamily="34" charset="0"/>
              </a:rPr>
              <a:t>, </a:t>
            </a:r>
            <a:r>
              <a:rPr lang="ko-KR" altLang="en-US" sz="1900" dirty="0">
                <a:solidFill>
                  <a:srgbClr val="000000"/>
                </a:solidFill>
                <a:latin typeface="S-Core Dream 4 Regular" pitchFamily="34" charset="0"/>
              </a:rPr>
              <a:t>모멘텀을 사용한 </a:t>
            </a:r>
            <a:r>
              <a:rPr lang="en-US" altLang="ko-KR" sz="1900" dirty="0">
                <a:solidFill>
                  <a:srgbClr val="000000"/>
                </a:solidFill>
                <a:latin typeface="S-Core Dream 4 Regular" pitchFamily="34" charset="0"/>
              </a:rPr>
              <a:t>SGD</a:t>
            </a:r>
            <a:endParaRPr lang="en-US" sz="1900" dirty="0">
              <a:solidFill>
                <a:srgbClr val="000000"/>
              </a:solidFill>
              <a:latin typeface="S-Core Dream 4 Regular" pitchFamily="34" charset="0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9122368" y="3314700"/>
            <a:ext cx="370471" cy="95505"/>
            <a:chOff x="8957622" y="5478232"/>
            <a:chExt cx="370471" cy="955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3500000">
              <a:off x="8957622" y="5478232"/>
              <a:ext cx="370471" cy="95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7349" y="3580792"/>
            <a:ext cx="12584475" cy="47954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THANK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582375" y="4498983"/>
            <a:ext cx="10634424" cy="9670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kern="0" spc="29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YOU EVERYONE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646923" y="6000654"/>
            <a:ext cx="12869406" cy="3988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kern="0" spc="20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PLEASE ENTER YOUR TEXT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5997" y="1646368"/>
            <a:ext cx="6953457" cy="14853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700" kern="0" spc="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CONTENTS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0330"/>
              </p:ext>
            </p:extLst>
          </p:nvPr>
        </p:nvGraphicFramePr>
        <p:xfrm>
          <a:off x="6426279" y="4133245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01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변화율이란</a:t>
                      </a:r>
                      <a:r>
                        <a:rPr lang="en-US" altLang="ko-KR" sz="21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?</a:t>
                      </a:r>
                      <a:endParaRPr lang="en-US" sz="2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8941427" y="3192211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graphicFrame>
        <p:nvGraphicFramePr>
          <p:cNvPr id="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625352"/>
              </p:ext>
            </p:extLst>
          </p:nvPr>
        </p:nvGraphicFramePr>
        <p:xfrm>
          <a:off x="6426279" y="5115946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02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텐서</a:t>
                      </a:r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연산의 변화율</a:t>
                      </a:r>
                      <a:r>
                        <a:rPr lang="en-US" altLang="ko-KR" sz="21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lang="ko-KR" altLang="en-US" sz="2100" b="0" i="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그래디언트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405525"/>
              </p:ext>
            </p:extLst>
          </p:nvPr>
        </p:nvGraphicFramePr>
        <p:xfrm>
          <a:off x="6426279" y="7081348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04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변화율 연결</a:t>
                      </a:r>
                      <a:r>
                        <a:rPr lang="en-US" altLang="ko-KR" sz="21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en-US" sz="21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역전파</a:t>
                      </a:r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알고리즘</a:t>
                      </a:r>
                      <a:endParaRPr lang="en-US" sz="2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6912"/>
              </p:ext>
            </p:extLst>
          </p:nvPr>
        </p:nvGraphicFramePr>
        <p:xfrm>
          <a:off x="6426279" y="6098647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03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Times New Roman"/>
                        </a:rPr>
                        <a:t>확률적 경사 </a:t>
                      </a:r>
                      <a:r>
                        <a:rPr lang="ko-KR" altLang="en-US" sz="21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Times New Roman"/>
                        </a:rPr>
                        <a:t>하강법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42857" y="1885350"/>
            <a:ext cx="9904762" cy="3618279"/>
            <a:chOff x="6742857" y="1885350"/>
            <a:chExt cx="9904762" cy="36182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895238" y="1811066"/>
            <a:ext cx="6416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신경망 훈련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895238" y="3003858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40381" y="6000768"/>
            <a:ext cx="15007238" cy="3618279"/>
            <a:chOff x="6742857" y="6000768"/>
            <a:chExt cx="9904762" cy="361827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2857" y="6000768"/>
              <a:ext cx="9904762" cy="36182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24121" y="1904762"/>
            <a:ext cx="904138" cy="666667"/>
            <a:chOff x="6624121" y="1904762"/>
            <a:chExt cx="904138" cy="66666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24" name="Object 24"/>
            <p:cNvSpPr txBox="1"/>
            <p:nvPr/>
          </p:nvSpPr>
          <p:spPr>
            <a:xfrm>
              <a:off x="6624121" y="2145440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162800" y="2934742"/>
            <a:ext cx="440303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입력 데이터 변환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7162800" y="3480018"/>
            <a:ext cx="4403039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dirty="0"/>
              <a:t>초기 가중치 행렬은 작은 난수</a:t>
            </a:r>
            <a:endParaRPr lang="en-US" altLang="ko-KR" sz="1600" dirty="0"/>
          </a:p>
          <a:p>
            <a:r>
              <a:rPr lang="en-US" altLang="ko-KR" sz="1600" dirty="0"/>
              <a:t>-&gt; </a:t>
            </a:r>
            <a:r>
              <a:rPr lang="ko-KR" altLang="en-US" sz="1600" dirty="0"/>
              <a:t>무작위 초기화 단계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피드백 신호에 기초하여 가중치가</a:t>
            </a:r>
            <a:endParaRPr lang="en-US" altLang="ko-KR" sz="1600" dirty="0"/>
          </a:p>
          <a:p>
            <a:r>
              <a:rPr lang="ko-KR" altLang="en-US" sz="1600" dirty="0"/>
              <a:t>점진적으로 조정됨</a:t>
            </a:r>
            <a:endParaRPr lang="en-US" altLang="ko-KR" sz="1600" dirty="0"/>
          </a:p>
          <a:p>
            <a:r>
              <a:rPr lang="en-US" altLang="ko-KR" sz="1600" dirty="0"/>
              <a:t>-&gt; </a:t>
            </a:r>
            <a:r>
              <a:rPr lang="ko-KR" altLang="en-US" sz="1600" dirty="0"/>
              <a:t>훈련 </a:t>
            </a:r>
            <a:r>
              <a:rPr lang="en-US" altLang="ko-KR" sz="1600" dirty="0"/>
              <a:t>(</a:t>
            </a:r>
            <a:r>
              <a:rPr lang="ko-KR" altLang="en-US" sz="1600" dirty="0"/>
              <a:t>머신 러닝 학습의 핵심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5862217" y="6000768"/>
            <a:ext cx="904138" cy="666667"/>
            <a:chOff x="15862217" y="6000768"/>
            <a:chExt cx="904138" cy="66666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5980952" y="6000768"/>
              <a:ext cx="666667" cy="666667"/>
              <a:chOff x="15980952" y="6000768"/>
              <a:chExt cx="666667" cy="66666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980952" y="6000768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32" name="Object 32"/>
            <p:cNvSpPr txBox="1"/>
            <p:nvPr/>
          </p:nvSpPr>
          <p:spPr>
            <a:xfrm>
              <a:off x="15862217" y="6241446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265709" y="6521063"/>
            <a:ext cx="1208145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훈련 반복 루프  </a:t>
            </a:r>
            <a:r>
              <a:rPr lang="en-US" altLang="ko-KR" sz="18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- </a:t>
            </a:r>
            <a:r>
              <a:rPr lang="ko-KR" altLang="en-US" sz="18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필요한 만큼 반복되면서 훈련 데이터에서 네트워크의 손실이 점점 감소하여 정확한 타깃으로 </a:t>
            </a:r>
            <a:r>
              <a:rPr lang="ko-KR" altLang="en-US" sz="1800" dirty="0" err="1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매핑됨</a:t>
            </a:r>
            <a:endParaRPr 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4C4B2AD-960C-4630-94FD-BC0327A27530}"/>
              </a:ext>
            </a:extLst>
          </p:cNvPr>
          <p:cNvGrpSpPr/>
          <p:nvPr/>
        </p:nvGrpSpPr>
        <p:grpSpPr>
          <a:xfrm>
            <a:off x="10827910" y="2607953"/>
            <a:ext cx="4425361" cy="2078347"/>
            <a:chOff x="1509949" y="2203025"/>
            <a:chExt cx="4425361" cy="2078347"/>
          </a:xfrm>
        </p:grpSpPr>
        <p:sp>
          <p:nvSpPr>
            <p:cNvPr id="52" name="Object 7">
              <a:extLst>
                <a:ext uri="{FF2B5EF4-FFF2-40B4-BE49-F238E27FC236}">
                  <a16:creationId xmlns:a16="http://schemas.microsoft.com/office/drawing/2014/main" id="{E65CE40B-B1D9-49FD-88E7-6C58FC5EAAB5}"/>
                </a:ext>
              </a:extLst>
            </p:cNvPr>
            <p:cNvSpPr txBox="1"/>
            <p:nvPr/>
          </p:nvSpPr>
          <p:spPr>
            <a:xfrm>
              <a:off x="1509949" y="2846621"/>
              <a:ext cx="4403039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  <a:latin typeface="S-Core Dream 4 Regular" pitchFamily="34" charset="0"/>
                  <a:cs typeface="S-Core Dream 4 Regular" pitchFamily="34" charset="0"/>
                </a:rPr>
                <a:t>output = </a:t>
              </a:r>
              <a:r>
                <a:rPr lang="en-US" sz="2000" dirty="0" err="1">
                  <a:solidFill>
                    <a:srgbClr val="000000"/>
                  </a:solidFill>
                  <a:latin typeface="S-Core Dream 4 Regular" pitchFamily="34" charset="0"/>
                  <a:cs typeface="S-Core Dream 4 Regular" pitchFamily="34" charset="0"/>
                </a:rPr>
                <a:t>relu</a:t>
              </a:r>
              <a:r>
                <a:rPr lang="en-US" sz="2000" dirty="0">
                  <a:solidFill>
                    <a:srgbClr val="000000"/>
                  </a:solidFill>
                  <a:latin typeface="S-Core Dream 4 Regular" pitchFamily="34" charset="0"/>
                  <a:cs typeface="S-Core Dream 4 Regular" pitchFamily="34" charset="0"/>
                </a:rPr>
                <a:t>(dot(W, input) + b)</a:t>
              </a:r>
              <a:endParaRPr lang="en-US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307169F-B7BD-481B-9042-0B9520EDE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0000" y="2575090"/>
              <a:ext cx="94761" cy="3191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A32D877-CEFD-4A03-A0BE-AE80335EE1BF}"/>
                </a:ext>
              </a:extLst>
            </p:cNvPr>
            <p:cNvSpPr txBox="1"/>
            <p:nvPr/>
          </p:nvSpPr>
          <p:spPr>
            <a:xfrm>
              <a:off x="3378815" y="2203025"/>
              <a:ext cx="10518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점곱</a:t>
              </a:r>
              <a:r>
                <a:rPr lang="ko-KR" altLang="en-US" sz="1600" dirty="0"/>
                <a:t> 연산</a:t>
              </a: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E335BF9-9D45-4C50-B1BB-852176C2915D}"/>
                </a:ext>
              </a:extLst>
            </p:cNvPr>
            <p:cNvSpPr/>
            <p:nvPr/>
          </p:nvSpPr>
          <p:spPr>
            <a:xfrm>
              <a:off x="3904760" y="2894276"/>
              <a:ext cx="286240" cy="2862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836CEF38-D9F8-4303-B3C9-03CDCE785C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8600" y="3180516"/>
              <a:ext cx="0" cy="2369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A7ABAC76-F57C-41A7-8603-1947BAB3C6A8}"/>
                </a:ext>
              </a:extLst>
            </p:cNvPr>
            <p:cNvSpPr/>
            <p:nvPr/>
          </p:nvSpPr>
          <p:spPr>
            <a:xfrm>
              <a:off x="5029200" y="2894276"/>
              <a:ext cx="286240" cy="2862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C869EC5B-7F56-4871-858B-0EA2062487CB}"/>
                </a:ext>
              </a:extLst>
            </p:cNvPr>
            <p:cNvCxnSpPr>
              <a:cxnSpLocks/>
              <a:stCxn id="61" idx="0"/>
              <a:endCxn id="58" idx="4"/>
            </p:cNvCxnSpPr>
            <p:nvPr/>
          </p:nvCxnSpPr>
          <p:spPr>
            <a:xfrm flipV="1">
              <a:off x="5172318" y="3180516"/>
              <a:ext cx="2" cy="2402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D966B51-1343-4A69-A29D-98C317B89010}"/>
                </a:ext>
              </a:extLst>
            </p:cNvPr>
            <p:cNvSpPr txBox="1"/>
            <p:nvPr/>
          </p:nvSpPr>
          <p:spPr>
            <a:xfrm>
              <a:off x="3630487" y="341745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가중치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3C53120-BBF5-4D71-961C-1ABBA9C56427}"/>
                </a:ext>
              </a:extLst>
            </p:cNvPr>
            <p:cNvSpPr txBox="1"/>
            <p:nvPr/>
          </p:nvSpPr>
          <p:spPr>
            <a:xfrm>
              <a:off x="4874800" y="342073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편향</a:t>
              </a:r>
            </a:p>
          </p:txBody>
        </p:sp>
        <p:sp>
          <p:nvSpPr>
            <p:cNvPr id="62" name="오른쪽 중괄호 61">
              <a:extLst>
                <a:ext uri="{FF2B5EF4-FFF2-40B4-BE49-F238E27FC236}">
                  <a16:creationId xmlns:a16="http://schemas.microsoft.com/office/drawing/2014/main" id="{B7B31CEF-CD38-4C99-B8A8-879D018AE843}"/>
                </a:ext>
              </a:extLst>
            </p:cNvPr>
            <p:cNvSpPr/>
            <p:nvPr/>
          </p:nvSpPr>
          <p:spPr>
            <a:xfrm rot="5400000">
              <a:off x="4503059" y="3264033"/>
              <a:ext cx="204801" cy="1133719"/>
            </a:xfrm>
            <a:prstGeom prst="rightBrace">
              <a:avLst>
                <a:gd name="adj1" fmla="val 33138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29B544F-EDA9-4E2E-87B7-551DE50FC1E1}"/>
                </a:ext>
              </a:extLst>
            </p:cNvPr>
            <p:cNvSpPr txBox="1"/>
            <p:nvPr/>
          </p:nvSpPr>
          <p:spPr>
            <a:xfrm>
              <a:off x="3275608" y="3942818"/>
              <a:ext cx="2659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가중치 </a:t>
              </a:r>
              <a:r>
                <a:rPr lang="en-US" altLang="ko-KR" sz="1600" dirty="0"/>
                <a:t>/ </a:t>
              </a:r>
              <a:r>
                <a:rPr lang="ko-KR" altLang="en-US" sz="1600" dirty="0"/>
                <a:t>훈련되는 파라미터</a:t>
              </a: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A19712A-94AB-4976-9212-896F2852E98D}"/>
              </a:ext>
            </a:extLst>
          </p:cNvPr>
          <p:cNvSpPr/>
          <p:nvPr/>
        </p:nvSpPr>
        <p:spPr>
          <a:xfrm>
            <a:off x="2080473" y="7505700"/>
            <a:ext cx="2491527" cy="16002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훈련 샘플 </a:t>
            </a:r>
            <a:r>
              <a:rPr lang="en-US" altLang="ko-KR" sz="1600" dirty="0">
                <a:solidFill>
                  <a:schemeClr val="tx1"/>
                </a:solidFill>
              </a:rPr>
              <a:t>x</a:t>
            </a:r>
            <a:r>
              <a:rPr lang="ko-KR" altLang="en-US" sz="1600" dirty="0">
                <a:solidFill>
                  <a:schemeClr val="tx1"/>
                </a:solidFill>
              </a:rPr>
              <a:t>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이에 상응하는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타깃 </a:t>
            </a:r>
            <a:r>
              <a:rPr lang="en-US" altLang="ko-KR" sz="1600" dirty="0">
                <a:solidFill>
                  <a:schemeClr val="tx1"/>
                </a:solidFill>
              </a:rPr>
              <a:t>y</a:t>
            </a:r>
            <a:r>
              <a:rPr lang="ko-KR" altLang="en-US" sz="1600" dirty="0">
                <a:solidFill>
                  <a:schemeClr val="tx1"/>
                </a:solidFill>
              </a:rPr>
              <a:t>의 배치를 추출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AC290A3-A297-4CF2-A9BC-F35C396C5787}"/>
              </a:ext>
            </a:extLst>
          </p:cNvPr>
          <p:cNvSpPr/>
          <p:nvPr/>
        </p:nvSpPr>
        <p:spPr>
          <a:xfrm>
            <a:off x="5917036" y="7505700"/>
            <a:ext cx="2491527" cy="16002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X</a:t>
            </a:r>
            <a:r>
              <a:rPr lang="ko-KR" altLang="en-US" sz="1600" dirty="0">
                <a:solidFill>
                  <a:schemeClr val="tx1"/>
                </a:solidFill>
              </a:rPr>
              <a:t>를 사용하여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네트워크를 실행하고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</a:rPr>
              <a:t>정방향</a:t>
            </a:r>
            <a:r>
              <a:rPr lang="ko-KR" altLang="en-US" sz="1600" dirty="0">
                <a:solidFill>
                  <a:schemeClr val="tx1"/>
                </a:solidFill>
              </a:rPr>
              <a:t> 패스 단계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예측 </a:t>
            </a:r>
            <a:r>
              <a:rPr lang="en-US" altLang="ko-KR" sz="1600" dirty="0" err="1">
                <a:solidFill>
                  <a:schemeClr val="tx1"/>
                </a:solidFill>
              </a:rPr>
              <a:t>y_pred</a:t>
            </a:r>
            <a:r>
              <a:rPr lang="ko-KR" altLang="en-US" sz="1600" dirty="0">
                <a:solidFill>
                  <a:schemeClr val="tx1"/>
                </a:solidFill>
              </a:rPr>
              <a:t>를 구함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2BA57D5-52C9-48A2-AE24-28BB6393BD09}"/>
              </a:ext>
            </a:extLst>
          </p:cNvPr>
          <p:cNvSpPr/>
          <p:nvPr/>
        </p:nvSpPr>
        <p:spPr>
          <a:xfrm>
            <a:off x="9879536" y="7505700"/>
            <a:ext cx="2491527" cy="16002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y_pred</a:t>
            </a:r>
            <a:r>
              <a:rPr lang="ko-KR" altLang="en-US" sz="1600" dirty="0">
                <a:solidFill>
                  <a:schemeClr val="tx1"/>
                </a:solidFill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</a:rPr>
              <a:t>y</a:t>
            </a:r>
            <a:r>
              <a:rPr lang="ko-KR" altLang="en-US" sz="1600" dirty="0">
                <a:solidFill>
                  <a:schemeClr val="tx1"/>
                </a:solidFill>
              </a:rPr>
              <a:t>의 차이를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측정하여 이 배치에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대한 네트워크의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손실을 계산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2A998F5-4A92-43CF-9025-F2287761A58C}"/>
              </a:ext>
            </a:extLst>
          </p:cNvPr>
          <p:cNvSpPr/>
          <p:nvPr/>
        </p:nvSpPr>
        <p:spPr>
          <a:xfrm>
            <a:off x="13716000" y="7505700"/>
            <a:ext cx="2491527" cy="16002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배치에 대한 손실이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조금 감소되도록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네트워크의 모든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가중치를 업데이트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7B4A344C-8DF5-4BD1-9622-5F3C81A2D1E7}"/>
              </a:ext>
            </a:extLst>
          </p:cNvPr>
          <p:cNvSpPr/>
          <p:nvPr/>
        </p:nvSpPr>
        <p:spPr>
          <a:xfrm>
            <a:off x="5002152" y="8063484"/>
            <a:ext cx="484632" cy="484632"/>
          </a:xfrm>
          <a:prstGeom prst="chevr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화살표: 갈매기형 수장 67">
            <a:extLst>
              <a:ext uri="{FF2B5EF4-FFF2-40B4-BE49-F238E27FC236}">
                <a16:creationId xmlns:a16="http://schemas.microsoft.com/office/drawing/2014/main" id="{86647E36-C0D0-4183-A53D-EFC8B531074A}"/>
              </a:ext>
            </a:extLst>
          </p:cNvPr>
          <p:cNvSpPr/>
          <p:nvPr/>
        </p:nvSpPr>
        <p:spPr>
          <a:xfrm>
            <a:off x="8901733" y="8063484"/>
            <a:ext cx="484632" cy="484632"/>
          </a:xfrm>
          <a:prstGeom prst="chevr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화살표: 갈매기형 수장 71">
            <a:extLst>
              <a:ext uri="{FF2B5EF4-FFF2-40B4-BE49-F238E27FC236}">
                <a16:creationId xmlns:a16="http://schemas.microsoft.com/office/drawing/2014/main" id="{C77ECD41-D8CF-4CE6-9A16-24C9FF22D3E2}"/>
              </a:ext>
            </a:extLst>
          </p:cNvPr>
          <p:cNvSpPr/>
          <p:nvPr/>
        </p:nvSpPr>
        <p:spPr>
          <a:xfrm>
            <a:off x="12801215" y="8063484"/>
            <a:ext cx="484632" cy="484632"/>
          </a:xfrm>
          <a:prstGeom prst="chevr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CA0B4-642C-4C4A-A4F6-9B655E7259B0}"/>
              </a:ext>
            </a:extLst>
          </p:cNvPr>
          <p:cNvSpPr txBox="1"/>
          <p:nvPr/>
        </p:nvSpPr>
        <p:spPr>
          <a:xfrm>
            <a:off x="2222472" y="7167146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단순 입출력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7008B-BD57-4C32-ACBE-8CEEDABDA36F}"/>
              </a:ext>
            </a:extLst>
          </p:cNvPr>
          <p:cNvSpPr txBox="1"/>
          <p:nvPr/>
        </p:nvSpPr>
        <p:spPr>
          <a:xfrm>
            <a:off x="8306435" y="713636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텐서</a:t>
            </a:r>
            <a:r>
              <a:rPr lang="ko-KR" altLang="en-US" dirty="0"/>
              <a:t> 연산 적용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0D033B2-2F96-4170-8D0C-409E2DA35741}"/>
              </a:ext>
            </a:extLst>
          </p:cNvPr>
          <p:cNvCxnSpPr>
            <a:cxnSpLocks/>
          </p:cNvCxnSpPr>
          <p:nvPr/>
        </p:nvCxnSpPr>
        <p:spPr>
          <a:xfrm>
            <a:off x="3479547" y="7321034"/>
            <a:ext cx="362687" cy="184666"/>
          </a:xfrm>
          <a:prstGeom prst="bentConnector3">
            <a:avLst>
              <a:gd name="adj1" fmla="val 9989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AD13FFDE-3D51-46FE-9BDC-96002A557A44}"/>
              </a:ext>
            </a:extLst>
          </p:cNvPr>
          <p:cNvCxnSpPr>
            <a:cxnSpLocks/>
          </p:cNvCxnSpPr>
          <p:nvPr/>
        </p:nvCxnSpPr>
        <p:spPr>
          <a:xfrm>
            <a:off x="10094654" y="7321034"/>
            <a:ext cx="362687" cy="184666"/>
          </a:xfrm>
          <a:prstGeom prst="bentConnector3">
            <a:avLst>
              <a:gd name="adj1" fmla="val 9989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7DED9A6-5AC7-47A1-ABE6-2BF7FAC18BCE}"/>
              </a:ext>
            </a:extLst>
          </p:cNvPr>
          <p:cNvCxnSpPr/>
          <p:nvPr/>
        </p:nvCxnSpPr>
        <p:spPr>
          <a:xfrm rot="10800000" flipV="1">
            <a:off x="7824099" y="7322100"/>
            <a:ext cx="363600" cy="183600"/>
          </a:xfrm>
          <a:prstGeom prst="bentConnector3">
            <a:avLst>
              <a:gd name="adj1" fmla="val 1006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68454F-528A-45A9-B8A9-15126B6576BE}"/>
              </a:ext>
            </a:extLst>
          </p:cNvPr>
          <p:cNvSpPr/>
          <p:nvPr/>
        </p:nvSpPr>
        <p:spPr>
          <a:xfrm>
            <a:off x="14097000" y="8548116"/>
            <a:ext cx="1765217" cy="226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8FA81DB-9CC7-418B-841E-462124BB78BB}"/>
              </a:ext>
            </a:extLst>
          </p:cNvPr>
          <p:cNvSpPr/>
          <p:nvPr/>
        </p:nvSpPr>
        <p:spPr>
          <a:xfrm>
            <a:off x="8624814" y="5674357"/>
            <a:ext cx="4753860" cy="36395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가중치 값을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 증가해야 하는가</a:t>
            </a:r>
            <a:r>
              <a:rPr lang="en-US" altLang="ko-KR" dirty="0">
                <a:solidFill>
                  <a:sysClr val="windowText" lastClr="000000"/>
                </a:solidFill>
              </a:rPr>
              <a:t>?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감소해야 하는가</a:t>
            </a:r>
            <a:r>
              <a:rPr lang="en-US" altLang="ko-KR" dirty="0">
                <a:solidFill>
                  <a:sysClr val="windowText" lastClr="000000"/>
                </a:solidFill>
              </a:rPr>
              <a:t>?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얼만큼 업데이트해야 하는가</a:t>
            </a:r>
            <a:r>
              <a:rPr lang="en-US" altLang="ko-KR" dirty="0">
                <a:solidFill>
                  <a:sysClr val="windowText" lastClr="000000"/>
                </a:solidFill>
              </a:rPr>
              <a:t>?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5" name="자유형: 도형 74">
            <a:extLst>
              <a:ext uri="{FF2B5EF4-FFF2-40B4-BE49-F238E27FC236}">
                <a16:creationId xmlns:a16="http://schemas.microsoft.com/office/drawing/2014/main" id="{442B7E42-B256-44DA-8604-AE922A4B889E}"/>
              </a:ext>
            </a:extLst>
          </p:cNvPr>
          <p:cNvSpPr/>
          <p:nvPr/>
        </p:nvSpPr>
        <p:spPr>
          <a:xfrm>
            <a:off x="13395960" y="8397240"/>
            <a:ext cx="693420" cy="327660"/>
          </a:xfrm>
          <a:custGeom>
            <a:avLst/>
            <a:gdLst>
              <a:gd name="connsiteX0" fmla="*/ 0 w 693420"/>
              <a:gd name="connsiteY0" fmla="*/ 91440 h 327660"/>
              <a:gd name="connsiteX1" fmla="*/ 7620 w 693420"/>
              <a:gd name="connsiteY1" fmla="*/ 129540 h 327660"/>
              <a:gd name="connsiteX2" fmla="*/ 182880 w 693420"/>
              <a:gd name="connsiteY2" fmla="*/ 243840 h 327660"/>
              <a:gd name="connsiteX3" fmla="*/ 236220 w 693420"/>
              <a:gd name="connsiteY3" fmla="*/ 251460 h 327660"/>
              <a:gd name="connsiteX4" fmla="*/ 304800 w 693420"/>
              <a:gd name="connsiteY4" fmla="*/ 236220 h 327660"/>
              <a:gd name="connsiteX5" fmla="*/ 381000 w 693420"/>
              <a:gd name="connsiteY5" fmla="*/ 167640 h 327660"/>
              <a:gd name="connsiteX6" fmla="*/ 388620 w 693420"/>
              <a:gd name="connsiteY6" fmla="*/ 38100 h 327660"/>
              <a:gd name="connsiteX7" fmla="*/ 312420 w 693420"/>
              <a:gd name="connsiteY7" fmla="*/ 0 h 327660"/>
              <a:gd name="connsiteX8" fmla="*/ 274320 w 693420"/>
              <a:gd name="connsiteY8" fmla="*/ 15240 h 327660"/>
              <a:gd name="connsiteX9" fmla="*/ 220980 w 693420"/>
              <a:gd name="connsiteY9" fmla="*/ 160020 h 327660"/>
              <a:gd name="connsiteX10" fmla="*/ 259080 w 693420"/>
              <a:gd name="connsiteY10" fmla="*/ 289560 h 327660"/>
              <a:gd name="connsiteX11" fmla="*/ 312420 w 693420"/>
              <a:gd name="connsiteY11" fmla="*/ 304800 h 327660"/>
              <a:gd name="connsiteX12" fmla="*/ 510540 w 693420"/>
              <a:gd name="connsiteY12" fmla="*/ 327660 h 327660"/>
              <a:gd name="connsiteX13" fmla="*/ 579120 w 693420"/>
              <a:gd name="connsiteY13" fmla="*/ 312420 h 327660"/>
              <a:gd name="connsiteX14" fmla="*/ 617220 w 693420"/>
              <a:gd name="connsiteY14" fmla="*/ 289560 h 327660"/>
              <a:gd name="connsiteX15" fmla="*/ 647700 w 693420"/>
              <a:gd name="connsiteY15" fmla="*/ 274320 h 327660"/>
              <a:gd name="connsiteX16" fmla="*/ 670560 w 693420"/>
              <a:gd name="connsiteY16" fmla="*/ 259080 h 327660"/>
              <a:gd name="connsiteX17" fmla="*/ 693420 w 693420"/>
              <a:gd name="connsiteY17" fmla="*/ 236220 h 32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3420" h="327660">
                <a:moveTo>
                  <a:pt x="0" y="91440"/>
                </a:moveTo>
                <a:cubicBezTo>
                  <a:pt x="2540" y="104140"/>
                  <a:pt x="92" y="119001"/>
                  <a:pt x="7620" y="129540"/>
                </a:cubicBezTo>
                <a:cubicBezTo>
                  <a:pt x="57404" y="199238"/>
                  <a:pt x="101716" y="216785"/>
                  <a:pt x="182880" y="243840"/>
                </a:cubicBezTo>
                <a:cubicBezTo>
                  <a:pt x="199919" y="249520"/>
                  <a:pt x="218440" y="248920"/>
                  <a:pt x="236220" y="251460"/>
                </a:cubicBezTo>
                <a:cubicBezTo>
                  <a:pt x="259080" y="246380"/>
                  <a:pt x="283057" y="244917"/>
                  <a:pt x="304800" y="236220"/>
                </a:cubicBezTo>
                <a:cubicBezTo>
                  <a:pt x="345463" y="219955"/>
                  <a:pt x="355584" y="199410"/>
                  <a:pt x="381000" y="167640"/>
                </a:cubicBezTo>
                <a:cubicBezTo>
                  <a:pt x="393285" y="124642"/>
                  <a:pt x="411840" y="84540"/>
                  <a:pt x="388620" y="38100"/>
                </a:cubicBezTo>
                <a:cubicBezTo>
                  <a:pt x="375660" y="12179"/>
                  <a:pt x="336956" y="6134"/>
                  <a:pt x="312420" y="0"/>
                </a:cubicBezTo>
                <a:cubicBezTo>
                  <a:pt x="299720" y="5080"/>
                  <a:pt x="283470" y="5073"/>
                  <a:pt x="274320" y="15240"/>
                </a:cubicBezTo>
                <a:cubicBezTo>
                  <a:pt x="245995" y="46712"/>
                  <a:pt x="230560" y="124892"/>
                  <a:pt x="220980" y="160020"/>
                </a:cubicBezTo>
                <a:cubicBezTo>
                  <a:pt x="233680" y="203200"/>
                  <a:pt x="235046" y="251505"/>
                  <a:pt x="259080" y="289560"/>
                </a:cubicBezTo>
                <a:cubicBezTo>
                  <a:pt x="268954" y="305194"/>
                  <a:pt x="294255" y="301340"/>
                  <a:pt x="312420" y="304800"/>
                </a:cubicBezTo>
                <a:cubicBezTo>
                  <a:pt x="388508" y="319293"/>
                  <a:pt x="435132" y="321376"/>
                  <a:pt x="510540" y="327660"/>
                </a:cubicBezTo>
                <a:cubicBezTo>
                  <a:pt x="516565" y="326455"/>
                  <a:pt x="570315" y="316333"/>
                  <a:pt x="579120" y="312420"/>
                </a:cubicBezTo>
                <a:cubicBezTo>
                  <a:pt x="592654" y="306405"/>
                  <a:pt x="604273" y="296753"/>
                  <a:pt x="617220" y="289560"/>
                </a:cubicBezTo>
                <a:cubicBezTo>
                  <a:pt x="627150" y="284043"/>
                  <a:pt x="637837" y="279956"/>
                  <a:pt x="647700" y="274320"/>
                </a:cubicBezTo>
                <a:cubicBezTo>
                  <a:pt x="655651" y="269776"/>
                  <a:pt x="663525" y="264943"/>
                  <a:pt x="670560" y="259080"/>
                </a:cubicBezTo>
                <a:cubicBezTo>
                  <a:pt x="678839" y="252181"/>
                  <a:pt x="693420" y="236220"/>
                  <a:pt x="693420" y="23622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651" y="1184129"/>
            <a:ext cx="1651241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가중치 업데이트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3618356" y="2138084"/>
            <a:ext cx="11049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0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네트워크 가중치 행렬의 원소를 모두 고정하고 관심 있는 하나만 다른 값 적용해보기</a:t>
            </a:r>
            <a:endParaRPr 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802106D-4C23-4926-8796-C412AC0C2A19}"/>
              </a:ext>
            </a:extLst>
          </p:cNvPr>
          <p:cNvSpPr/>
          <p:nvPr/>
        </p:nvSpPr>
        <p:spPr>
          <a:xfrm>
            <a:off x="3439064" y="4950983"/>
            <a:ext cx="2546524" cy="11073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정방향</a:t>
            </a:r>
            <a:r>
              <a:rPr lang="ko-KR" altLang="en-US" dirty="0">
                <a:solidFill>
                  <a:sysClr val="windowText" lastClr="000000"/>
                </a:solidFill>
              </a:rPr>
              <a:t> 패스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BD6FD9-81C6-4D81-96B0-898651B0B461}"/>
              </a:ext>
            </a:extLst>
          </p:cNvPr>
          <p:cNvSpPr txBox="1"/>
          <p:nvPr/>
        </p:nvSpPr>
        <p:spPr>
          <a:xfrm>
            <a:off x="4016462" y="3501978"/>
            <a:ext cx="13917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배치 데이터</a:t>
            </a:r>
            <a:endParaRPr lang="en-US" altLang="ko-KR" dirty="0"/>
          </a:p>
          <a:p>
            <a:pPr algn="ctr"/>
            <a:r>
              <a:rPr lang="ko-KR" altLang="en-US" dirty="0"/>
              <a:t>가중치</a:t>
            </a:r>
            <a:r>
              <a:rPr lang="en-US" altLang="ko-KR" dirty="0"/>
              <a:t>: 0.25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5DFE9C-5382-44BB-A05F-839A37A9EC5D}"/>
              </a:ext>
            </a:extLst>
          </p:cNvPr>
          <p:cNvSpPr txBox="1"/>
          <p:nvPr/>
        </p:nvSpPr>
        <p:spPr>
          <a:xfrm>
            <a:off x="4216837" y="6852153"/>
            <a:ext cx="9460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loss: 0.4</a:t>
            </a:r>
            <a:endParaRPr lang="ko-KR" altLang="en-US" dirty="0"/>
          </a:p>
        </p:txBody>
      </p:sp>
      <p:sp>
        <p:nvSpPr>
          <p:cNvPr id="47" name="화살표: 갈매기형 수장 46">
            <a:extLst>
              <a:ext uri="{FF2B5EF4-FFF2-40B4-BE49-F238E27FC236}">
                <a16:creationId xmlns:a16="http://schemas.microsoft.com/office/drawing/2014/main" id="{8AA33472-9307-43EE-A584-A337110D1857}"/>
              </a:ext>
            </a:extLst>
          </p:cNvPr>
          <p:cNvSpPr/>
          <p:nvPr/>
        </p:nvSpPr>
        <p:spPr>
          <a:xfrm rot="5400000">
            <a:off x="4554456" y="4309931"/>
            <a:ext cx="315738" cy="484632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화살표: 갈매기형 수장 50">
            <a:extLst>
              <a:ext uri="{FF2B5EF4-FFF2-40B4-BE49-F238E27FC236}">
                <a16:creationId xmlns:a16="http://schemas.microsoft.com/office/drawing/2014/main" id="{B041DAF6-8F58-4EEF-8F7F-2E575CB096A1}"/>
              </a:ext>
            </a:extLst>
          </p:cNvPr>
          <p:cNvSpPr/>
          <p:nvPr/>
        </p:nvSpPr>
        <p:spPr>
          <a:xfrm rot="5400000">
            <a:off x="4554456" y="6214705"/>
            <a:ext cx="315738" cy="484632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9E1E91F-4256-4894-BDA5-ACF59FB143B7}"/>
              </a:ext>
            </a:extLst>
          </p:cNvPr>
          <p:cNvSpPr/>
          <p:nvPr/>
        </p:nvSpPr>
        <p:spPr>
          <a:xfrm>
            <a:off x="7870738" y="4950983"/>
            <a:ext cx="2546524" cy="11073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정방향</a:t>
            </a:r>
            <a:r>
              <a:rPr lang="ko-KR" altLang="en-US" dirty="0">
                <a:solidFill>
                  <a:sysClr val="windowText" lastClr="000000"/>
                </a:solidFill>
              </a:rPr>
              <a:t> 패스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0B0408-C83D-4EEA-9409-4827E3030FA8}"/>
              </a:ext>
            </a:extLst>
          </p:cNvPr>
          <p:cNvSpPr txBox="1"/>
          <p:nvPr/>
        </p:nvSpPr>
        <p:spPr>
          <a:xfrm>
            <a:off x="8448136" y="3501978"/>
            <a:ext cx="13917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배치 데이터</a:t>
            </a:r>
            <a:endParaRPr lang="en-US" altLang="ko-KR" dirty="0"/>
          </a:p>
          <a:p>
            <a:pPr algn="ctr"/>
            <a:r>
              <a:rPr lang="ko-KR" altLang="en-US" dirty="0"/>
              <a:t>가중치</a:t>
            </a:r>
            <a:r>
              <a:rPr lang="en-US" altLang="ko-KR" dirty="0"/>
              <a:t>: 0.3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9648A6-C89C-424A-B7FF-3A4A27CE30CB}"/>
              </a:ext>
            </a:extLst>
          </p:cNvPr>
          <p:cNvSpPr txBox="1"/>
          <p:nvPr/>
        </p:nvSpPr>
        <p:spPr>
          <a:xfrm>
            <a:off x="8670954" y="6852153"/>
            <a:ext cx="9460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loss: 0.5</a:t>
            </a:r>
            <a:endParaRPr lang="ko-KR" altLang="en-US" dirty="0"/>
          </a:p>
        </p:txBody>
      </p:sp>
      <p:sp>
        <p:nvSpPr>
          <p:cNvPr id="55" name="화살표: 갈매기형 수장 54">
            <a:extLst>
              <a:ext uri="{FF2B5EF4-FFF2-40B4-BE49-F238E27FC236}">
                <a16:creationId xmlns:a16="http://schemas.microsoft.com/office/drawing/2014/main" id="{7B666804-EFE2-46FC-B4A9-E5C420A60EF4}"/>
              </a:ext>
            </a:extLst>
          </p:cNvPr>
          <p:cNvSpPr/>
          <p:nvPr/>
        </p:nvSpPr>
        <p:spPr>
          <a:xfrm rot="5400000">
            <a:off x="8986131" y="4309931"/>
            <a:ext cx="315738" cy="484632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화살표: 갈매기형 수장 55">
            <a:extLst>
              <a:ext uri="{FF2B5EF4-FFF2-40B4-BE49-F238E27FC236}">
                <a16:creationId xmlns:a16="http://schemas.microsoft.com/office/drawing/2014/main" id="{A4ABB65A-7D92-4B56-AEE6-2897BE77A8D4}"/>
              </a:ext>
            </a:extLst>
          </p:cNvPr>
          <p:cNvSpPr/>
          <p:nvPr/>
        </p:nvSpPr>
        <p:spPr>
          <a:xfrm rot="5400000">
            <a:off x="8986131" y="6214705"/>
            <a:ext cx="315738" cy="484632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6B2592E-708C-4857-A93A-1AEE1B7E06EF}"/>
              </a:ext>
            </a:extLst>
          </p:cNvPr>
          <p:cNvSpPr/>
          <p:nvPr/>
        </p:nvSpPr>
        <p:spPr>
          <a:xfrm>
            <a:off x="12302412" y="4950983"/>
            <a:ext cx="2546524" cy="11073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정방향</a:t>
            </a:r>
            <a:r>
              <a:rPr lang="ko-KR" altLang="en-US" dirty="0">
                <a:solidFill>
                  <a:sysClr val="windowText" lastClr="000000"/>
                </a:solidFill>
              </a:rPr>
              <a:t> 패스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94CCAB-2170-474D-AE2B-0813569AD3B0}"/>
              </a:ext>
            </a:extLst>
          </p:cNvPr>
          <p:cNvSpPr txBox="1"/>
          <p:nvPr/>
        </p:nvSpPr>
        <p:spPr>
          <a:xfrm>
            <a:off x="12879810" y="3501978"/>
            <a:ext cx="13917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배치 데이터</a:t>
            </a:r>
            <a:endParaRPr lang="en-US" altLang="ko-KR" dirty="0"/>
          </a:p>
          <a:p>
            <a:pPr algn="ctr"/>
            <a:r>
              <a:rPr lang="ko-KR" altLang="en-US" dirty="0"/>
              <a:t>가중치</a:t>
            </a:r>
            <a:r>
              <a:rPr lang="en-US" altLang="ko-KR" dirty="0"/>
              <a:t>: 0.35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CC0E50-9D73-49F5-8E5A-5891E85EF2B9}"/>
              </a:ext>
            </a:extLst>
          </p:cNvPr>
          <p:cNvSpPr txBox="1"/>
          <p:nvPr/>
        </p:nvSpPr>
        <p:spPr>
          <a:xfrm>
            <a:off x="13102628" y="6852153"/>
            <a:ext cx="9460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loss: 0.6</a:t>
            </a:r>
            <a:endParaRPr lang="ko-KR" altLang="en-US" dirty="0"/>
          </a:p>
        </p:txBody>
      </p:sp>
      <p:sp>
        <p:nvSpPr>
          <p:cNvPr id="60" name="화살표: 갈매기형 수장 59">
            <a:extLst>
              <a:ext uri="{FF2B5EF4-FFF2-40B4-BE49-F238E27FC236}">
                <a16:creationId xmlns:a16="http://schemas.microsoft.com/office/drawing/2014/main" id="{88538784-9018-4229-A6AC-C21A100DB4D2}"/>
              </a:ext>
            </a:extLst>
          </p:cNvPr>
          <p:cNvSpPr/>
          <p:nvPr/>
        </p:nvSpPr>
        <p:spPr>
          <a:xfrm rot="5400000">
            <a:off x="13417805" y="4309931"/>
            <a:ext cx="315738" cy="484632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화살표: 갈매기형 수장 60">
            <a:extLst>
              <a:ext uri="{FF2B5EF4-FFF2-40B4-BE49-F238E27FC236}">
                <a16:creationId xmlns:a16="http://schemas.microsoft.com/office/drawing/2014/main" id="{1A7458B1-8C8B-45FE-A97C-CD8C028B1C1F}"/>
              </a:ext>
            </a:extLst>
          </p:cNvPr>
          <p:cNvSpPr/>
          <p:nvPr/>
        </p:nvSpPr>
        <p:spPr>
          <a:xfrm rot="5400000">
            <a:off x="13417805" y="6214705"/>
            <a:ext cx="315738" cy="484632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05" name="직선 화살표 연결선 1004">
            <a:extLst>
              <a:ext uri="{FF2B5EF4-FFF2-40B4-BE49-F238E27FC236}">
                <a16:creationId xmlns:a16="http://schemas.microsoft.com/office/drawing/2014/main" id="{B287C625-FFAB-4DCC-B90C-D96C15A78F72}"/>
              </a:ext>
            </a:extLst>
          </p:cNvPr>
          <p:cNvCxnSpPr>
            <a:cxnSpLocks/>
          </p:cNvCxnSpPr>
          <p:nvPr/>
        </p:nvCxnSpPr>
        <p:spPr>
          <a:xfrm flipH="1">
            <a:off x="5408190" y="3618211"/>
            <a:ext cx="383010" cy="2853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7" name="TextBox 1006">
            <a:extLst>
              <a:ext uri="{FF2B5EF4-FFF2-40B4-BE49-F238E27FC236}">
                <a16:creationId xmlns:a16="http://schemas.microsoft.com/office/drawing/2014/main" id="{F60C97CC-0F3C-416E-85CE-4F33A16E71AF}"/>
              </a:ext>
            </a:extLst>
          </p:cNvPr>
          <p:cNvSpPr txBox="1"/>
          <p:nvPr/>
        </p:nvSpPr>
        <p:spPr>
          <a:xfrm>
            <a:off x="5820167" y="33915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0.05 </a:t>
            </a:r>
            <a:r>
              <a:rPr lang="ko-KR" altLang="en-US" dirty="0"/>
              <a:t>감소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02D0B8E-8AF1-4E81-9960-392FB607E032}"/>
              </a:ext>
            </a:extLst>
          </p:cNvPr>
          <p:cNvSpPr txBox="1"/>
          <p:nvPr/>
        </p:nvSpPr>
        <p:spPr>
          <a:xfrm>
            <a:off x="11359837" y="33915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0.05 </a:t>
            </a:r>
            <a:r>
              <a:rPr lang="ko-KR" altLang="en-US" dirty="0"/>
              <a:t>증가</a:t>
            </a:r>
          </a:p>
        </p:txBody>
      </p:sp>
      <p:cxnSp>
        <p:nvCxnSpPr>
          <p:cNvPr id="1009" name="직선 화살표 연결선 1008">
            <a:extLst>
              <a:ext uri="{FF2B5EF4-FFF2-40B4-BE49-F238E27FC236}">
                <a16:creationId xmlns:a16="http://schemas.microsoft.com/office/drawing/2014/main" id="{86E5A8CE-0263-479D-9F7B-F22AB70C500D}"/>
              </a:ext>
            </a:extLst>
          </p:cNvPr>
          <p:cNvCxnSpPr/>
          <p:nvPr/>
        </p:nvCxnSpPr>
        <p:spPr>
          <a:xfrm>
            <a:off x="12467833" y="3760903"/>
            <a:ext cx="381600" cy="28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직선 화살표 연결선 1012">
            <a:extLst>
              <a:ext uri="{FF2B5EF4-FFF2-40B4-BE49-F238E27FC236}">
                <a16:creationId xmlns:a16="http://schemas.microsoft.com/office/drawing/2014/main" id="{89E8A97D-1B44-4DC8-A722-CA7565DBB623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5162930" y="7036819"/>
            <a:ext cx="657237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5" name="TextBox 1014">
            <a:extLst>
              <a:ext uri="{FF2B5EF4-FFF2-40B4-BE49-F238E27FC236}">
                <a16:creationId xmlns:a16="http://schemas.microsoft.com/office/drawing/2014/main" id="{F15B7F6C-1138-494A-86FE-212AA89A37A1}"/>
              </a:ext>
            </a:extLst>
          </p:cNvPr>
          <p:cNvSpPr txBox="1"/>
          <p:nvPr/>
        </p:nvSpPr>
        <p:spPr>
          <a:xfrm>
            <a:off x="5878676" y="707179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0.1 </a:t>
            </a:r>
            <a:r>
              <a:rPr lang="ko-KR" altLang="en-US" dirty="0"/>
              <a:t>감소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6D4391-D44C-4790-9F41-01D56FF52AE7}"/>
              </a:ext>
            </a:extLst>
          </p:cNvPr>
          <p:cNvSpPr txBox="1"/>
          <p:nvPr/>
        </p:nvSpPr>
        <p:spPr>
          <a:xfrm>
            <a:off x="11418348" y="707179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0.1 </a:t>
            </a:r>
            <a:r>
              <a:rPr lang="ko-KR" altLang="en-US" dirty="0"/>
              <a:t>증가</a:t>
            </a:r>
          </a:p>
        </p:txBody>
      </p:sp>
      <p:cxnSp>
        <p:nvCxnSpPr>
          <p:cNvPr id="1017" name="직선 화살표 연결선 1016">
            <a:extLst>
              <a:ext uri="{FF2B5EF4-FFF2-40B4-BE49-F238E27FC236}">
                <a16:creationId xmlns:a16="http://schemas.microsoft.com/office/drawing/2014/main" id="{5E19169D-4E05-4726-8508-A0A3F9470114}"/>
              </a:ext>
            </a:extLst>
          </p:cNvPr>
          <p:cNvCxnSpPr>
            <a:stCxn id="90" idx="3"/>
            <a:endCxn id="59" idx="1"/>
          </p:cNvCxnSpPr>
          <p:nvPr/>
        </p:nvCxnSpPr>
        <p:spPr>
          <a:xfrm flipV="1">
            <a:off x="12409325" y="7036819"/>
            <a:ext cx="693303" cy="219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사각형: 둥근 모서리 1017">
            <a:extLst>
              <a:ext uri="{FF2B5EF4-FFF2-40B4-BE49-F238E27FC236}">
                <a16:creationId xmlns:a16="http://schemas.microsoft.com/office/drawing/2014/main" id="{F6975D6B-F168-4B7E-BC72-9098236B2D3E}"/>
              </a:ext>
            </a:extLst>
          </p:cNvPr>
          <p:cNvSpPr/>
          <p:nvPr/>
        </p:nvSpPr>
        <p:spPr>
          <a:xfrm>
            <a:off x="3124200" y="2912997"/>
            <a:ext cx="3800445" cy="5105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9" name="TextBox 1018">
            <a:extLst>
              <a:ext uri="{FF2B5EF4-FFF2-40B4-BE49-F238E27FC236}">
                <a16:creationId xmlns:a16="http://schemas.microsoft.com/office/drawing/2014/main" id="{F7CDC678-8631-461A-ADAD-3E14F3112670}"/>
              </a:ext>
            </a:extLst>
          </p:cNvPr>
          <p:cNvSpPr txBox="1"/>
          <p:nvPr/>
        </p:nvSpPr>
        <p:spPr>
          <a:xfrm>
            <a:off x="3681856" y="8134630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손실을 줄이는 데 기여함</a:t>
            </a:r>
          </a:p>
        </p:txBody>
      </p:sp>
      <p:sp>
        <p:nvSpPr>
          <p:cNvPr id="1020" name="직사각형 1019">
            <a:extLst>
              <a:ext uri="{FF2B5EF4-FFF2-40B4-BE49-F238E27FC236}">
                <a16:creationId xmlns:a16="http://schemas.microsoft.com/office/drawing/2014/main" id="{D2704EED-1833-4E97-A3C3-BDC007249F80}"/>
              </a:ext>
            </a:extLst>
          </p:cNvPr>
          <p:cNvSpPr/>
          <p:nvPr/>
        </p:nvSpPr>
        <p:spPr>
          <a:xfrm>
            <a:off x="3995738" y="8878298"/>
            <a:ext cx="10781156" cy="795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신경망에 사용한 모든 연산이 미분 가능하다는 장점을 사용해 네트워크 가중치에 대한 손실의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그래디언트를</a:t>
            </a:r>
            <a:r>
              <a:rPr lang="ko-KR" altLang="en-US" dirty="0">
                <a:solidFill>
                  <a:sysClr val="windowText" lastClr="000000"/>
                </a:solidFill>
              </a:rPr>
              <a:t> 계산하여 반대방향으로 가중치를 변화시키는 효율적인 방법 사용</a:t>
            </a:r>
          </a:p>
        </p:txBody>
      </p:sp>
    </p:spTree>
    <p:extLst>
      <p:ext uri="{BB962C8B-B14F-4D97-AF65-F5344CB8AC3E}">
        <p14:creationId xmlns:p14="http://schemas.microsoft.com/office/powerpoint/2010/main" val="122355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51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1007" grpId="0"/>
      <p:bldP spid="81" grpId="0"/>
      <p:bldP spid="1015" grpId="0"/>
      <p:bldP spid="90" grpId="0"/>
      <p:bldP spid="1018" grpId="0" animBg="1"/>
      <p:bldP spid="1019" grpId="0"/>
      <p:bldP spid="10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671429" y="548721"/>
            <a:ext cx="4142857" cy="9402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2747008" y="3921724"/>
            <a:ext cx="4267438" cy="347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f(x) = y</a:t>
            </a:r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연속적이고 매끄러운 함수</a:t>
            </a:r>
            <a:r>
              <a:rPr lang="en-US" altLang="ko-KR" sz="2000" dirty="0"/>
              <a:t>)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↓</a:t>
            </a:r>
            <a:endParaRPr lang="en-US" altLang="ko-KR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f(x + </a:t>
            </a:r>
            <a:r>
              <a:rPr lang="en-US" sz="2000" dirty="0" err="1"/>
              <a:t>epsilon_x</a:t>
            </a:r>
            <a:r>
              <a:rPr lang="en-US" sz="2000" dirty="0"/>
              <a:t>) = y + </a:t>
            </a:r>
            <a:r>
              <a:rPr lang="en-US" sz="2000" dirty="0" err="1"/>
              <a:t>epsilon_y</a:t>
            </a:r>
            <a:endParaRPr lang="en-US" sz="2000" dirty="0"/>
          </a:p>
          <a:p>
            <a:pPr algn="ctr"/>
            <a:r>
              <a:rPr lang="en-US" sz="2000" dirty="0"/>
              <a:t>(</a:t>
            </a:r>
            <a:r>
              <a:rPr lang="ko-KR" altLang="en-US" sz="2000" dirty="0"/>
              <a:t>연속성의 개념</a:t>
            </a:r>
            <a:r>
              <a:rPr lang="en-US" altLang="ko-KR" sz="2000" dirty="0"/>
              <a:t>)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ko-KR" altLang="en-US" sz="2000" dirty="0"/>
              <a:t>↓</a:t>
            </a:r>
            <a:endParaRPr lang="en-US" altLang="ko-KR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f(x + </a:t>
            </a:r>
            <a:r>
              <a:rPr lang="en-US" sz="2000" dirty="0" err="1"/>
              <a:t>epsilon_x</a:t>
            </a:r>
            <a:r>
              <a:rPr lang="en-US" sz="2000" dirty="0"/>
              <a:t>) = y + a </a:t>
            </a:r>
            <a:r>
              <a:rPr lang="en-US" altLang="ko-KR" sz="2000" dirty="0"/>
              <a:t>×</a:t>
            </a:r>
            <a:r>
              <a:rPr lang="en-US" sz="2000" dirty="0"/>
              <a:t> </a:t>
            </a:r>
            <a:r>
              <a:rPr lang="en-US" sz="2000" dirty="0" err="1"/>
              <a:t>epsilon_x</a:t>
            </a:r>
            <a:endParaRPr lang="en-US" sz="2000" dirty="0"/>
          </a:p>
        </p:txBody>
      </p:sp>
      <p:sp>
        <p:nvSpPr>
          <p:cNvPr id="8" name="Object 8"/>
          <p:cNvSpPr txBox="1"/>
          <p:nvPr/>
        </p:nvSpPr>
        <p:spPr>
          <a:xfrm>
            <a:off x="1895238" y="1811066"/>
            <a:ext cx="6416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변화율이란</a:t>
            </a:r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?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3009900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3129F20-DC92-403C-B285-64FE31BE7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082" y="3424762"/>
            <a:ext cx="4267438" cy="3023566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4A124CED-0F8C-48E9-8184-D589C20F9A82}"/>
              </a:ext>
            </a:extLst>
          </p:cNvPr>
          <p:cNvSpPr/>
          <p:nvPr/>
        </p:nvSpPr>
        <p:spPr>
          <a:xfrm>
            <a:off x="5242580" y="7048500"/>
            <a:ext cx="251749" cy="2517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F80BB71-2FD0-4AC9-A2FB-252B615325B6}"/>
              </a:ext>
            </a:extLst>
          </p:cNvPr>
          <p:cNvCxnSpPr>
            <a:cxnSpLocks/>
          </p:cNvCxnSpPr>
          <p:nvPr/>
        </p:nvCxnSpPr>
        <p:spPr>
          <a:xfrm flipH="1" flipV="1">
            <a:off x="5418129" y="7300249"/>
            <a:ext cx="7620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ABC8CE-6A88-4032-ADC6-703A23B31264}"/>
              </a:ext>
            </a:extLst>
          </p:cNvPr>
          <p:cNvSpPr txBox="1"/>
          <p:nvPr/>
        </p:nvSpPr>
        <p:spPr>
          <a:xfrm>
            <a:off x="4880727" y="7460271"/>
            <a:ext cx="2316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점</a:t>
            </a:r>
            <a:r>
              <a:rPr lang="en-US" altLang="ko-KR" sz="2000" dirty="0"/>
              <a:t>p</a:t>
            </a:r>
            <a:r>
              <a:rPr lang="ko-KR" altLang="en-US" sz="2000" dirty="0"/>
              <a:t>의 기울기</a:t>
            </a:r>
            <a:endParaRPr lang="en-US" altLang="ko-KR" sz="2000" dirty="0"/>
          </a:p>
          <a:p>
            <a:r>
              <a:rPr lang="en-US" altLang="ko-KR" sz="2000" dirty="0"/>
              <a:t>-&gt; p</a:t>
            </a:r>
            <a:r>
              <a:rPr lang="ko-KR" altLang="en-US" sz="2000" dirty="0"/>
              <a:t>에서 </a:t>
            </a:r>
            <a:r>
              <a:rPr lang="en-US" altLang="ko-KR" sz="2000" dirty="0"/>
              <a:t>f</a:t>
            </a:r>
            <a:r>
              <a:rPr lang="ko-KR" altLang="en-US" sz="2000" dirty="0"/>
              <a:t>의 변화율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56D5B9-FB1C-43A8-9E5C-E73564B23890}"/>
              </a:ext>
            </a:extLst>
          </p:cNvPr>
          <p:cNvSpPr txBox="1"/>
          <p:nvPr/>
        </p:nvSpPr>
        <p:spPr>
          <a:xfrm>
            <a:off x="9437120" y="6962988"/>
            <a:ext cx="75680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</a:t>
            </a:r>
            <a:r>
              <a:rPr lang="ko-KR" altLang="en-US" sz="2000" dirty="0"/>
              <a:t>의 방향과 반대로 이동하면 </a:t>
            </a:r>
            <a:r>
              <a:rPr lang="en-US" altLang="ko-KR" sz="2000" dirty="0"/>
              <a:t>f(x)</a:t>
            </a:r>
            <a:r>
              <a:rPr lang="ko-KR" altLang="en-US" sz="2000" dirty="0"/>
              <a:t>의 값을 감소시킬 수 있음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-&gt; a</a:t>
            </a:r>
            <a:r>
              <a:rPr lang="ko-KR" altLang="en-US" sz="2000" dirty="0"/>
              <a:t>의 절댓값으로 증가</a:t>
            </a:r>
            <a:r>
              <a:rPr lang="en-US" altLang="ko-KR" sz="2000" dirty="0"/>
              <a:t>, </a:t>
            </a:r>
            <a:r>
              <a:rPr lang="ko-KR" altLang="en-US" sz="2000" dirty="0"/>
              <a:t>감소가 얼마나 빠르게 일어날지 알 수 있음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FC94F1-F034-4A8E-9B27-B937429E9495}"/>
              </a:ext>
            </a:extLst>
          </p:cNvPr>
          <p:cNvSpPr/>
          <p:nvPr/>
        </p:nvSpPr>
        <p:spPr>
          <a:xfrm>
            <a:off x="1890203" y="3011395"/>
            <a:ext cx="4551333" cy="15154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1003">
            <a:extLst>
              <a:ext uri="{FF2B5EF4-FFF2-40B4-BE49-F238E27FC236}">
                <a16:creationId xmlns:a16="http://schemas.microsoft.com/office/drawing/2014/main" id="{434FA8F1-8459-4973-AC70-56763A22730C}"/>
              </a:ext>
            </a:extLst>
          </p:cNvPr>
          <p:cNvGrpSpPr/>
          <p:nvPr/>
        </p:nvGrpSpPr>
        <p:grpSpPr>
          <a:xfrm>
            <a:off x="6706803" y="1932545"/>
            <a:ext cx="4551333" cy="2594260"/>
            <a:chOff x="1890203" y="1932545"/>
            <a:chExt cx="4551333" cy="2594260"/>
          </a:xfrm>
        </p:grpSpPr>
        <p:pic>
          <p:nvPicPr>
            <p:cNvPr id="27" name="Object 8">
              <a:extLst>
                <a:ext uri="{FF2B5EF4-FFF2-40B4-BE49-F238E27FC236}">
                  <a16:creationId xmlns:a16="http://schemas.microsoft.com/office/drawing/2014/main" id="{C56B33B4-1491-4CF5-AA65-8E494F831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0203" y="1932545"/>
              <a:ext cx="4551333" cy="25942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90203" y="4776437"/>
            <a:ext cx="4551333" cy="4187227"/>
            <a:chOff x="1890203" y="4776437"/>
            <a:chExt cx="4551333" cy="4187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0203" y="4776437"/>
              <a:ext cx="4551333" cy="418722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2122079" y="4326743"/>
            <a:ext cx="6459738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S-Core Dream 3 Light" pitchFamily="34" charset="0"/>
              </a:rPr>
              <a:t>텐서</a:t>
            </a:r>
            <a:r>
              <a:rPr lang="ko-KR" altLang="en-US" dirty="0">
                <a:solidFill>
                  <a:srgbClr val="000000"/>
                </a:solidFill>
                <a:latin typeface="S-Core Dream 3 Light" pitchFamily="34" charset="0"/>
              </a:rPr>
              <a:t> 연산의 변화율</a:t>
            </a:r>
            <a:endParaRPr lang="en-US" altLang="ko-KR" dirty="0">
              <a:solidFill>
                <a:srgbClr val="000000"/>
              </a:solidFill>
              <a:latin typeface="S-Core Dream 3 Light" pitchFamily="34" charset="0"/>
            </a:endParaRPr>
          </a:p>
          <a:p>
            <a:endParaRPr lang="en-US" altLang="ko-KR" sz="1600" dirty="0">
              <a:solidFill>
                <a:srgbClr val="000000"/>
              </a:solidFill>
              <a:latin typeface="S-Core Dream 3 Light" pitchFamily="34" charset="0"/>
            </a:endParaRPr>
          </a:p>
          <a:p>
            <a:r>
              <a:rPr lang="ko-KR" altLang="en-US" dirty="0"/>
              <a:t>다차원 입력인 </a:t>
            </a:r>
            <a:r>
              <a:rPr lang="ko-KR" altLang="en-US" dirty="0" err="1"/>
              <a:t>텐서를</a:t>
            </a:r>
            <a:r>
              <a:rPr lang="ko-KR" altLang="en-US" dirty="0"/>
              <a:t> 입력으로 받는 함수의 변화율</a:t>
            </a:r>
            <a:endParaRPr lang="en-US" altLang="ko-KR" dirty="0"/>
          </a:p>
        </p:txBody>
      </p:sp>
      <p:sp>
        <p:nvSpPr>
          <p:cNvPr id="14" name="Object 14"/>
          <p:cNvSpPr txBox="1"/>
          <p:nvPr/>
        </p:nvSpPr>
        <p:spPr>
          <a:xfrm>
            <a:off x="12122079" y="1811066"/>
            <a:ext cx="641647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텐서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연산의 변화율</a:t>
            </a:r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:</a:t>
            </a:r>
          </a:p>
          <a:p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</a:rPr>
              <a:t>그래디언트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544625" y="548721"/>
            <a:ext cx="4142857" cy="9402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122079" y="3551710"/>
            <a:ext cx="370471" cy="95505"/>
            <a:chOff x="12122079" y="4566427"/>
            <a:chExt cx="370471" cy="955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2122079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D630CB0-5C3D-48CC-9F42-84B4957F4D1E}"/>
              </a:ext>
            </a:extLst>
          </p:cNvPr>
          <p:cNvGrpSpPr/>
          <p:nvPr/>
        </p:nvGrpSpPr>
        <p:grpSpPr>
          <a:xfrm>
            <a:off x="1965602" y="3229675"/>
            <a:ext cx="4789714" cy="1390379"/>
            <a:chOff x="1905000" y="3173968"/>
            <a:chExt cx="4699299" cy="120032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62D861-75EA-4D75-BA95-A85451DDA165}"/>
                </a:ext>
              </a:extLst>
            </p:cNvPr>
            <p:cNvSpPr txBox="1"/>
            <p:nvPr/>
          </p:nvSpPr>
          <p:spPr>
            <a:xfrm>
              <a:off x="1905000" y="3173968"/>
              <a:ext cx="42731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입력 벡터 </a:t>
              </a:r>
              <a:r>
                <a:rPr lang="en-US" altLang="ko-KR" dirty="0"/>
                <a:t>x, </a:t>
              </a:r>
              <a:r>
                <a:rPr lang="ko-KR" altLang="en-US" dirty="0"/>
                <a:t>행렬 </a:t>
              </a:r>
              <a:r>
                <a:rPr lang="en-US" altLang="ko-KR" dirty="0"/>
                <a:t>W, </a:t>
              </a:r>
              <a:r>
                <a:rPr lang="ko-KR" altLang="en-US" dirty="0"/>
                <a:t>타깃 </a:t>
              </a:r>
              <a:r>
                <a:rPr lang="en-US" altLang="ko-KR" dirty="0"/>
                <a:t>y,</a:t>
              </a:r>
              <a:r>
                <a:rPr lang="ko-KR" altLang="en-US" dirty="0"/>
                <a:t> 손실함수 </a:t>
              </a:r>
              <a:r>
                <a:rPr lang="en-US" altLang="ko-KR" dirty="0"/>
                <a:t>loss</a:t>
              </a:r>
            </a:p>
            <a:p>
              <a:endParaRPr lang="en-US" altLang="ko-KR" dirty="0"/>
            </a:p>
            <a:p>
              <a:r>
                <a:rPr lang="en-US" altLang="ko-KR" dirty="0" err="1"/>
                <a:t>y_pred</a:t>
              </a:r>
              <a:r>
                <a:rPr lang="en-US" altLang="ko-KR" dirty="0"/>
                <a:t> = dot(W, x)</a:t>
              </a:r>
            </a:p>
            <a:p>
              <a:r>
                <a:rPr lang="en-US" altLang="ko-KR" dirty="0" err="1"/>
                <a:t>loss_value</a:t>
              </a:r>
              <a:r>
                <a:rPr lang="ko-KR" altLang="en-US" dirty="0"/>
                <a:t> </a:t>
              </a:r>
              <a:r>
                <a:rPr lang="en-US" altLang="ko-KR" dirty="0"/>
                <a:t>=</a:t>
              </a:r>
              <a:r>
                <a:rPr lang="ko-KR" altLang="en-US" dirty="0"/>
                <a:t> </a:t>
              </a:r>
              <a:r>
                <a:rPr lang="en-US" altLang="ko-KR" dirty="0"/>
                <a:t>loss(</a:t>
              </a:r>
              <a:r>
                <a:rPr lang="en-US" altLang="ko-KR" dirty="0" err="1"/>
                <a:t>y_pred</a:t>
              </a:r>
              <a:r>
                <a:rPr lang="en-US" altLang="ko-KR" dirty="0"/>
                <a:t>,</a:t>
              </a:r>
              <a:r>
                <a:rPr lang="ko-KR" altLang="en-US" dirty="0"/>
                <a:t> </a:t>
              </a:r>
              <a:r>
                <a:rPr lang="en-US" altLang="ko-KR" dirty="0"/>
                <a:t>y)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42319D-B73B-4DD4-A251-EE8DD8809098}"/>
                </a:ext>
              </a:extLst>
            </p:cNvPr>
            <p:cNvSpPr txBox="1"/>
            <p:nvPr/>
          </p:nvSpPr>
          <p:spPr>
            <a:xfrm>
              <a:off x="4687482" y="3727966"/>
              <a:ext cx="1916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타깃의</a:t>
              </a:r>
              <a:r>
                <a:rPr lang="en-US" altLang="ko-KR" dirty="0"/>
                <a:t> </a:t>
              </a:r>
              <a:r>
                <a:rPr lang="ko-KR" altLang="en-US" dirty="0"/>
                <a:t>예측</a:t>
              </a:r>
              <a:endParaRPr lang="en-US" altLang="ko-KR" dirty="0"/>
            </a:p>
            <a:p>
              <a:r>
                <a:rPr lang="ko-KR" altLang="en-US" dirty="0"/>
                <a:t>     손실</a:t>
              </a: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36D4073-C319-40E7-83DC-0C83D88C13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6202" y="3839429"/>
              <a:ext cx="80128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2FBEE09-3D21-4E64-A0D2-D657C8D111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1" y="4102567"/>
              <a:ext cx="35736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FAE27AE-B8F5-4305-9A86-5FA3D237E835}"/>
              </a:ext>
            </a:extLst>
          </p:cNvPr>
          <p:cNvSpPr txBox="1"/>
          <p:nvPr/>
        </p:nvSpPr>
        <p:spPr>
          <a:xfrm>
            <a:off x="6821460" y="4973806"/>
            <a:ext cx="432201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입력 데이터 </a:t>
            </a:r>
            <a:r>
              <a:rPr lang="en-US" altLang="ko-KR" sz="1600" dirty="0"/>
              <a:t>x</a:t>
            </a:r>
            <a:r>
              <a:rPr lang="ko-KR" altLang="en-US" sz="1600" dirty="0"/>
              <a:t>와 </a:t>
            </a:r>
            <a:r>
              <a:rPr lang="en-US" altLang="ko-KR" sz="1600" dirty="0"/>
              <a:t>y</a:t>
            </a:r>
            <a:r>
              <a:rPr lang="ko-KR" altLang="en-US" sz="1600" dirty="0"/>
              <a:t>가 고정되어 있다면</a:t>
            </a:r>
            <a:endParaRPr lang="en-US" altLang="ko-KR" sz="1600" dirty="0"/>
          </a:p>
          <a:p>
            <a:r>
              <a:rPr lang="ko-KR" altLang="en-US" sz="1600" dirty="0"/>
              <a:t>이 함수의 손실 값에 </a:t>
            </a:r>
            <a:r>
              <a:rPr lang="en-US" altLang="ko-KR" sz="1600" dirty="0"/>
              <a:t>W</a:t>
            </a:r>
            <a:r>
              <a:rPr lang="ko-KR" altLang="en-US" sz="1600" dirty="0"/>
              <a:t>를 매핑</a:t>
            </a:r>
            <a:endParaRPr lang="en-US" altLang="ko-KR" sz="1600" dirty="0"/>
          </a:p>
          <a:p>
            <a:endParaRPr lang="en-US" altLang="ko-KR" sz="1600" dirty="0"/>
          </a:p>
          <a:p>
            <a:pPr algn="ctr"/>
            <a:r>
              <a:rPr lang="en-US" altLang="ko-KR" sz="1600" dirty="0" err="1"/>
              <a:t>loss_value</a:t>
            </a:r>
            <a:r>
              <a:rPr lang="en-US" altLang="ko-KR" sz="1600" dirty="0"/>
              <a:t> = f(W)</a:t>
            </a:r>
          </a:p>
          <a:p>
            <a:endParaRPr lang="en-US" altLang="ko-KR" sz="1600" dirty="0"/>
          </a:p>
          <a:p>
            <a:r>
              <a:rPr lang="en-US" altLang="ko-KR" sz="1600" dirty="0"/>
              <a:t>W</a:t>
            </a:r>
            <a:r>
              <a:rPr lang="ko-KR" altLang="en-US" sz="1600" dirty="0"/>
              <a:t>의 현재 값을 </a:t>
            </a:r>
            <a:r>
              <a:rPr lang="en-US" altLang="ko-KR" sz="1600" dirty="0"/>
              <a:t>W0</a:t>
            </a:r>
            <a:r>
              <a:rPr lang="ko-KR" altLang="en-US" sz="1600" dirty="0"/>
              <a:t>이라고 하면 </a:t>
            </a:r>
            <a:r>
              <a:rPr lang="en-US" altLang="ko-KR" sz="1600" dirty="0"/>
              <a:t>W0</a:t>
            </a:r>
            <a:r>
              <a:rPr lang="ko-KR" altLang="en-US" sz="1600" dirty="0"/>
              <a:t>에서</a:t>
            </a:r>
            <a:endParaRPr lang="en-US" altLang="ko-KR" sz="1600" dirty="0"/>
          </a:p>
          <a:p>
            <a:r>
              <a:rPr lang="en-US" altLang="ko-KR" sz="1600" dirty="0"/>
              <a:t>f</a:t>
            </a:r>
            <a:r>
              <a:rPr lang="ko-KR" altLang="en-US" sz="1600" dirty="0"/>
              <a:t>의 변화율은 </a:t>
            </a:r>
            <a:r>
              <a:rPr lang="en-US" altLang="ko-KR" sz="1600" dirty="0"/>
              <a:t>gradient(f)(W0)</a:t>
            </a:r>
          </a:p>
          <a:p>
            <a:endParaRPr lang="en-US" altLang="ko-KR" sz="1600" dirty="0"/>
          </a:p>
          <a:p>
            <a:r>
              <a:rPr lang="ko-KR" altLang="en-US" sz="1600" dirty="0"/>
              <a:t>함수 </a:t>
            </a:r>
            <a:r>
              <a:rPr lang="en-US" altLang="ko-KR" sz="1600" dirty="0"/>
              <a:t>f(x)</a:t>
            </a:r>
            <a:r>
              <a:rPr lang="ko-KR" altLang="en-US" sz="1600" dirty="0"/>
              <a:t>의 변화율 하나는 곡선 </a:t>
            </a:r>
            <a:r>
              <a:rPr lang="en-US" altLang="ko-KR" sz="1600" dirty="0"/>
              <a:t>f</a:t>
            </a:r>
            <a:r>
              <a:rPr lang="ko-KR" altLang="en-US" sz="1600" dirty="0"/>
              <a:t>의 기울기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gradient(f)(W0)</a:t>
            </a:r>
            <a:r>
              <a:rPr lang="ko-KR" altLang="en-US" sz="1600" dirty="0"/>
              <a:t>은 </a:t>
            </a:r>
            <a:r>
              <a:rPr lang="en-US" altLang="ko-KR" sz="1600" dirty="0"/>
              <a:t>W0</a:t>
            </a:r>
            <a:r>
              <a:rPr lang="ko-KR" altLang="en-US" sz="1600" dirty="0"/>
              <a:t>에서 </a:t>
            </a:r>
            <a:r>
              <a:rPr lang="en-US" altLang="ko-KR" sz="1600" dirty="0"/>
              <a:t>f(W)</a:t>
            </a:r>
            <a:r>
              <a:rPr lang="ko-KR" altLang="en-US" sz="1600" dirty="0"/>
              <a:t>의 기울기를</a:t>
            </a:r>
            <a:endParaRPr lang="en-US" altLang="ko-KR" sz="1600" dirty="0"/>
          </a:p>
          <a:p>
            <a:r>
              <a:rPr lang="ko-KR" altLang="en-US" sz="1600" dirty="0"/>
              <a:t>나타내는 </a:t>
            </a:r>
            <a:r>
              <a:rPr lang="ko-KR" altLang="en-US" sz="1600" dirty="0" err="1"/>
              <a:t>텐서</a:t>
            </a:r>
            <a:endParaRPr lang="en-US" altLang="ko-KR" sz="1600" dirty="0"/>
          </a:p>
          <a:p>
            <a:endParaRPr lang="en-US" altLang="ko-KR" sz="1600" dirty="0"/>
          </a:p>
          <a:p>
            <a:pPr algn="ctr"/>
            <a:r>
              <a:rPr lang="en-US" altLang="ko-KR" sz="1600" dirty="0"/>
              <a:t>W1 = W0 – step * gradient(f)(W0)</a:t>
            </a:r>
          </a:p>
          <a:p>
            <a:r>
              <a:rPr lang="en-US" altLang="ko-KR" sz="1600" dirty="0"/>
              <a:t>-&gt; </a:t>
            </a:r>
            <a:r>
              <a:rPr lang="ko-KR" altLang="en-US" sz="1600" dirty="0"/>
              <a:t>기울기가 작아지는 곡면의 낮은 위치로 이동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6C4795-6F22-4350-A63B-8E4B4AE44569}"/>
              </a:ext>
            </a:extLst>
          </p:cNvPr>
          <p:cNvSpPr/>
          <p:nvPr/>
        </p:nvSpPr>
        <p:spPr>
          <a:xfrm>
            <a:off x="6706803" y="4773019"/>
            <a:ext cx="4551333" cy="41872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FEAF0EC-F1F4-48D5-AD21-2B27878986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0381" y="5969992"/>
            <a:ext cx="3935370" cy="27882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671429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latin typeface="Noto Sans CJK KR Regular" pitchFamily="34" charset="0"/>
                <a:cs typeface="Noto Sans CJK KR Regular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895238" y="3443228"/>
            <a:ext cx="6459738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미분 가능한 함수에서 최솟값은 변화율이 </a:t>
            </a:r>
            <a:r>
              <a:rPr lang="en-US" altLang="ko-KR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0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인</a:t>
            </a: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지점에서의 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</a:rPr>
              <a:t>값 중 가장 작은 값</a:t>
            </a:r>
            <a:endParaRPr lang="en-US" sz="1600" dirty="0">
              <a:solidFill>
                <a:srgbClr val="000000"/>
              </a:solidFill>
              <a:latin typeface="S-Core Dream 3 Light" pitchFamily="34" charset="0"/>
            </a:endParaRPr>
          </a:p>
          <a:p>
            <a:endParaRPr lang="en-US" sz="1600" dirty="0">
              <a:solidFill>
                <a:srgbClr val="000000"/>
              </a:solidFill>
              <a:latin typeface="S-Core Dream 3 Light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</a:rPr>
              <a:t>신경망에 이를 적용하면 손실 함수에서 가장 작은 값을 만드는 가중치의 조합을 해석적으로 찾는 것을 의미함</a:t>
            </a:r>
            <a:endParaRPr lang="en-US" altLang="ko-KR" sz="1600" dirty="0">
              <a:solidFill>
                <a:srgbClr val="000000"/>
              </a:solidFill>
              <a:latin typeface="S-Core Dream 3 Light" pitchFamily="34" charset="0"/>
            </a:endParaRPr>
          </a:p>
          <a:p>
            <a:endParaRPr lang="en-US" sz="1600" dirty="0">
              <a:solidFill>
                <a:srgbClr val="000000"/>
              </a:solidFill>
              <a:latin typeface="S-Core Dream 3 Light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</a:rPr>
              <a:t>gradient(f)(W) = 0 &lt;- N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</a:rPr>
              <a:t>개의 변수로 이루어진 다항식</a:t>
            </a:r>
            <a:endParaRPr lang="en-US" altLang="ko-KR" sz="1600" dirty="0">
              <a:solidFill>
                <a:srgbClr val="000000"/>
              </a:solidFill>
              <a:latin typeface="S-Core Dream 3 Light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S-Core Dream 3 Light" pitchFamily="34" charset="0"/>
              </a:rPr>
              <a:t>N = </a:t>
            </a: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</a:rPr>
              <a:t>네트워크의 가중치 개수</a:t>
            </a:r>
            <a:endParaRPr lang="en-US" altLang="ko-KR" sz="1600" dirty="0">
              <a:solidFill>
                <a:srgbClr val="000000"/>
              </a:solidFill>
              <a:latin typeface="S-Core Dream 3 Light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5238" y="1811066"/>
            <a:ext cx="6416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확률적 경사 </a:t>
            </a:r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하강법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3009900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EBE8301-F53E-4F8F-A820-FF4C99D2E8BA}"/>
              </a:ext>
            </a:extLst>
          </p:cNvPr>
          <p:cNvSpPr/>
          <p:nvPr/>
        </p:nvSpPr>
        <p:spPr>
          <a:xfrm>
            <a:off x="10717736" y="3380265"/>
            <a:ext cx="2491527" cy="16002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훈련 샘플 </a:t>
            </a:r>
            <a:r>
              <a:rPr lang="en-US" altLang="ko-KR" sz="1600" dirty="0">
                <a:solidFill>
                  <a:schemeClr val="tx1"/>
                </a:solidFill>
              </a:rPr>
              <a:t>x</a:t>
            </a:r>
            <a:r>
              <a:rPr lang="ko-KR" altLang="en-US" sz="1600" dirty="0">
                <a:solidFill>
                  <a:schemeClr val="tx1"/>
                </a:solidFill>
              </a:rPr>
              <a:t>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이에 상응하는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타깃 </a:t>
            </a:r>
            <a:r>
              <a:rPr lang="en-US" altLang="ko-KR" sz="1600" dirty="0">
                <a:solidFill>
                  <a:schemeClr val="tx1"/>
                </a:solidFill>
              </a:rPr>
              <a:t>y</a:t>
            </a:r>
            <a:r>
              <a:rPr lang="ko-KR" altLang="en-US" sz="1600" dirty="0">
                <a:solidFill>
                  <a:schemeClr val="tx1"/>
                </a:solidFill>
              </a:rPr>
              <a:t>의 배치를 추출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65466CC-D2F5-49D7-897A-494D80B9B7CD}"/>
              </a:ext>
            </a:extLst>
          </p:cNvPr>
          <p:cNvSpPr/>
          <p:nvPr/>
        </p:nvSpPr>
        <p:spPr>
          <a:xfrm>
            <a:off x="14554299" y="3380265"/>
            <a:ext cx="2491527" cy="16002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X</a:t>
            </a:r>
            <a:r>
              <a:rPr lang="ko-KR" altLang="en-US" sz="1600" dirty="0">
                <a:solidFill>
                  <a:schemeClr val="tx1"/>
                </a:solidFill>
              </a:rPr>
              <a:t>를 사용하여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네트워크를 실행하고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</a:rPr>
              <a:t>정방향</a:t>
            </a:r>
            <a:r>
              <a:rPr lang="ko-KR" altLang="en-US" sz="1600" dirty="0">
                <a:solidFill>
                  <a:schemeClr val="tx1"/>
                </a:solidFill>
              </a:rPr>
              <a:t> 패스 단계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예측 </a:t>
            </a:r>
            <a:r>
              <a:rPr lang="en-US" altLang="ko-KR" sz="1600" dirty="0" err="1">
                <a:solidFill>
                  <a:schemeClr val="tx1"/>
                </a:solidFill>
              </a:rPr>
              <a:t>y_pred</a:t>
            </a:r>
            <a:r>
              <a:rPr lang="ko-KR" altLang="en-US" sz="1600" dirty="0">
                <a:solidFill>
                  <a:schemeClr val="tx1"/>
                </a:solidFill>
              </a:rPr>
              <a:t>를 구함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189D0E3-73BE-4147-815D-65F885921763}"/>
              </a:ext>
            </a:extLst>
          </p:cNvPr>
          <p:cNvSpPr/>
          <p:nvPr/>
        </p:nvSpPr>
        <p:spPr>
          <a:xfrm>
            <a:off x="10717736" y="5285369"/>
            <a:ext cx="2491527" cy="16002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y_pred</a:t>
            </a:r>
            <a:r>
              <a:rPr lang="ko-KR" altLang="en-US" sz="1600" dirty="0">
                <a:solidFill>
                  <a:schemeClr val="tx1"/>
                </a:solidFill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</a:rPr>
              <a:t>y</a:t>
            </a:r>
            <a:r>
              <a:rPr lang="ko-KR" altLang="en-US" sz="1600" dirty="0">
                <a:solidFill>
                  <a:schemeClr val="tx1"/>
                </a:solidFill>
              </a:rPr>
              <a:t>의 차이를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측정하여 이 배치에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대한 네트워크의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손실을 계산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E9B2CBE-2702-4788-8EA9-CAF6FB96BDA1}"/>
              </a:ext>
            </a:extLst>
          </p:cNvPr>
          <p:cNvSpPr/>
          <p:nvPr/>
        </p:nvSpPr>
        <p:spPr>
          <a:xfrm>
            <a:off x="14554200" y="5285369"/>
            <a:ext cx="2491527" cy="16002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네트워크의 파라미터에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대한 손실 함수의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그래디언트를</a:t>
            </a:r>
            <a:r>
              <a:rPr lang="ko-KR" altLang="en-US" sz="1600" dirty="0">
                <a:solidFill>
                  <a:schemeClr val="tx1"/>
                </a:solidFill>
              </a:rPr>
              <a:t> 계산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역방향 패스 단계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A12721F6-14B4-4706-9A70-D47B0239DBD8}"/>
              </a:ext>
            </a:extLst>
          </p:cNvPr>
          <p:cNvSpPr/>
          <p:nvPr/>
        </p:nvSpPr>
        <p:spPr>
          <a:xfrm>
            <a:off x="13639415" y="3938049"/>
            <a:ext cx="484632" cy="484632"/>
          </a:xfrm>
          <a:prstGeom prst="chevr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갈매기형 수장 21">
            <a:extLst>
              <a:ext uri="{FF2B5EF4-FFF2-40B4-BE49-F238E27FC236}">
                <a16:creationId xmlns:a16="http://schemas.microsoft.com/office/drawing/2014/main" id="{A07582F4-F25F-4C52-B69E-EF4E1F80A176}"/>
              </a:ext>
            </a:extLst>
          </p:cNvPr>
          <p:cNvSpPr/>
          <p:nvPr/>
        </p:nvSpPr>
        <p:spPr>
          <a:xfrm>
            <a:off x="9739933" y="5843153"/>
            <a:ext cx="484632" cy="484632"/>
          </a:xfrm>
          <a:prstGeom prst="chevr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id="{68525C95-2B6E-44AE-9486-6125CADA2368}"/>
              </a:ext>
            </a:extLst>
          </p:cNvPr>
          <p:cNvSpPr/>
          <p:nvPr/>
        </p:nvSpPr>
        <p:spPr>
          <a:xfrm>
            <a:off x="13639415" y="5843153"/>
            <a:ext cx="484632" cy="484632"/>
          </a:xfrm>
          <a:prstGeom prst="chevr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E5FAA81-4688-4D44-8BB0-B395E1C38D79}"/>
              </a:ext>
            </a:extLst>
          </p:cNvPr>
          <p:cNvSpPr/>
          <p:nvPr/>
        </p:nvSpPr>
        <p:spPr>
          <a:xfrm>
            <a:off x="10717736" y="7190473"/>
            <a:ext cx="2491527" cy="16002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그래디언트의</a:t>
            </a:r>
            <a:r>
              <a:rPr lang="ko-KR" altLang="en-US" sz="1600" dirty="0">
                <a:solidFill>
                  <a:schemeClr val="tx1"/>
                </a:solidFill>
              </a:rPr>
              <a:t> 반대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방향으로 파라미터를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조금 이동시킴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 -= step * </a:t>
            </a:r>
            <a:r>
              <a:rPr lang="en-US" altLang="ko-KR" sz="1600" dirty="0" err="1">
                <a:solidFill>
                  <a:schemeClr val="tx1"/>
                </a:solidFill>
              </a:rPr>
              <a:t>gredient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화살표: 갈매기형 수장 33">
            <a:extLst>
              <a:ext uri="{FF2B5EF4-FFF2-40B4-BE49-F238E27FC236}">
                <a16:creationId xmlns:a16="http://schemas.microsoft.com/office/drawing/2014/main" id="{5C924AF0-27AB-40BF-850A-144B7B61FF75}"/>
              </a:ext>
            </a:extLst>
          </p:cNvPr>
          <p:cNvSpPr/>
          <p:nvPr/>
        </p:nvSpPr>
        <p:spPr>
          <a:xfrm>
            <a:off x="9739933" y="7748257"/>
            <a:ext cx="484632" cy="484632"/>
          </a:xfrm>
          <a:prstGeom prst="chevr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D6213A-571A-4F1D-AF85-FC3A014DA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623" y="5843153"/>
            <a:ext cx="3563107" cy="346582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AD68539-A661-4FA7-988E-05DF87EA0F91}"/>
              </a:ext>
            </a:extLst>
          </p:cNvPr>
          <p:cNvSpPr/>
          <p:nvPr/>
        </p:nvSpPr>
        <p:spPr>
          <a:xfrm>
            <a:off x="15163800" y="2781301"/>
            <a:ext cx="3124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D69B36E-2DA7-439E-B98C-2E1FB2424FFA}"/>
              </a:ext>
            </a:extLst>
          </p:cNvPr>
          <p:cNvSpPr/>
          <p:nvPr/>
        </p:nvSpPr>
        <p:spPr>
          <a:xfrm>
            <a:off x="9296400" y="3009900"/>
            <a:ext cx="8153400" cy="62622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7A636F5-0EA9-4892-9569-4C68377CD56E}"/>
              </a:ext>
            </a:extLst>
          </p:cNvPr>
          <p:cNvCxnSpPr/>
          <p:nvPr/>
        </p:nvCxnSpPr>
        <p:spPr>
          <a:xfrm rot="16200000" flipH="1">
            <a:off x="10692868" y="2196568"/>
            <a:ext cx="838200" cy="788464"/>
          </a:xfrm>
          <a:prstGeom prst="bentConnector3">
            <a:avLst>
              <a:gd name="adj1" fmla="val -2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91BAD85-0A3B-47D4-8A81-2695F278E2E5}"/>
              </a:ext>
            </a:extLst>
          </p:cNvPr>
          <p:cNvSpPr txBox="1"/>
          <p:nvPr/>
        </p:nvSpPr>
        <p:spPr>
          <a:xfrm>
            <a:off x="7467600" y="1935480"/>
            <a:ext cx="3166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미니 배치 확률적 경사 </a:t>
            </a:r>
            <a:r>
              <a:rPr lang="ko-KR" altLang="en-US" dirty="0" err="1"/>
              <a:t>하강법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미니 배치 </a:t>
            </a:r>
            <a:r>
              <a:rPr lang="en-US" altLang="ko-KR" dirty="0"/>
              <a:t>SGD)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5B0739-CB74-4B94-8390-DD626B6FF96D}"/>
              </a:ext>
            </a:extLst>
          </p:cNvPr>
          <p:cNvSpPr txBox="1"/>
          <p:nvPr/>
        </p:nvSpPr>
        <p:spPr>
          <a:xfrm>
            <a:off x="5410200" y="5843153"/>
            <a:ext cx="32239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step </a:t>
            </a:r>
            <a:r>
              <a:rPr lang="ko-KR" altLang="en-US" dirty="0"/>
              <a:t>값이 너무 작으면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곡선을 따 라 내려가는 데</a:t>
            </a:r>
            <a:endParaRPr lang="en-US" altLang="ko-KR" dirty="0"/>
          </a:p>
          <a:p>
            <a:r>
              <a:rPr lang="ko-KR" altLang="en-US" dirty="0"/>
              <a:t>너무 많은 반복 필요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지역 최솟값에 갇힐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step </a:t>
            </a:r>
            <a:r>
              <a:rPr lang="ko-KR" altLang="en-US" dirty="0"/>
              <a:t>값이 너무 크면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손실 함수 곡선에서 완전히</a:t>
            </a:r>
            <a:endParaRPr lang="en-US" altLang="ko-KR" dirty="0"/>
          </a:p>
          <a:p>
            <a:r>
              <a:rPr lang="ko-KR" altLang="en-US" dirty="0"/>
              <a:t>임의의 위치로 이동할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109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671429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latin typeface="Noto Sans CJK KR Regular" pitchFamily="34" charset="0"/>
                <a:cs typeface="Noto Sans CJK KR Regular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895238" y="1811066"/>
            <a:ext cx="641647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SGD 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변종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895238" y="3009900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D68539-A661-4FA7-988E-05DF87EA0F91}"/>
              </a:ext>
            </a:extLst>
          </p:cNvPr>
          <p:cNvSpPr/>
          <p:nvPr/>
        </p:nvSpPr>
        <p:spPr>
          <a:xfrm>
            <a:off x="15163800" y="2781301"/>
            <a:ext cx="3124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165C01-0FFF-4BC2-B93C-6243CF304113}"/>
              </a:ext>
            </a:extLst>
          </p:cNvPr>
          <p:cNvSpPr txBox="1"/>
          <p:nvPr/>
        </p:nvSpPr>
        <p:spPr>
          <a:xfrm>
            <a:off x="2265709" y="3695700"/>
            <a:ext cx="14568412" cy="2955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SGD : </a:t>
            </a:r>
            <a:r>
              <a:rPr lang="ko-KR" altLang="en-US" dirty="0"/>
              <a:t>반복마다 하나의 샘플과 하나의 타깃을 뽑는 것 </a:t>
            </a:r>
            <a:r>
              <a:rPr lang="en-US" altLang="ko-KR" dirty="0"/>
              <a:t>(</a:t>
            </a:r>
            <a:r>
              <a:rPr lang="ko-KR" altLang="en-US" dirty="0"/>
              <a:t>미니 배치 </a:t>
            </a:r>
            <a:r>
              <a:rPr lang="en-US" altLang="ko-KR" dirty="0"/>
              <a:t>SGD</a:t>
            </a:r>
            <a:r>
              <a:rPr lang="ko-KR" altLang="en-US" dirty="0"/>
              <a:t>의 변종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배치 </a:t>
            </a:r>
            <a:r>
              <a:rPr lang="en-US" altLang="ko-KR" dirty="0"/>
              <a:t>SGD : </a:t>
            </a:r>
            <a:r>
              <a:rPr lang="ko-KR" altLang="en-US" dirty="0"/>
              <a:t>가용한 모든 데이터를 사용하여 반복 </a:t>
            </a:r>
            <a:r>
              <a:rPr lang="en-US" altLang="ko-KR" dirty="0"/>
              <a:t>&lt;- </a:t>
            </a:r>
            <a:r>
              <a:rPr lang="ko-KR" altLang="en-US" dirty="0"/>
              <a:t>미니 배치 </a:t>
            </a:r>
            <a:r>
              <a:rPr lang="en-US" altLang="ko-KR" dirty="0"/>
              <a:t>SGD</a:t>
            </a:r>
            <a:r>
              <a:rPr lang="ko-KR" altLang="en-US" dirty="0"/>
              <a:t>보다 정확하지만 더 많은 비용이 </a:t>
            </a:r>
            <a:r>
              <a:rPr lang="ko-KR" altLang="en-US" dirty="0" err="1"/>
              <a:t>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업데이트할 다음 가중치를 계산할 때 현재 </a:t>
            </a:r>
            <a:r>
              <a:rPr lang="ko-KR" altLang="en-US" dirty="0" err="1"/>
              <a:t>그래디언트</a:t>
            </a:r>
            <a:r>
              <a:rPr lang="ko-KR" altLang="en-US" dirty="0"/>
              <a:t> 값만 보지 않고</a:t>
            </a:r>
            <a:r>
              <a:rPr lang="en-US" altLang="ko-KR" dirty="0"/>
              <a:t>, </a:t>
            </a:r>
            <a:r>
              <a:rPr lang="ko-KR" altLang="en-US" dirty="0"/>
              <a:t>이전에 업데이트된 가중치를 여러 가지 다른 방식으로 고려하는 </a:t>
            </a:r>
            <a:r>
              <a:rPr lang="en-US" altLang="ko-KR" dirty="0"/>
              <a:t>SGD </a:t>
            </a:r>
            <a:r>
              <a:rPr lang="ko-KR" altLang="en-US" dirty="0"/>
              <a:t>변종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모멘텀을 사용한 </a:t>
            </a:r>
            <a:r>
              <a:rPr lang="en-US" altLang="ko-KR" dirty="0"/>
              <a:t>SGD, </a:t>
            </a:r>
            <a:r>
              <a:rPr lang="en-US" altLang="ko-KR" dirty="0" err="1"/>
              <a:t>Adagrad</a:t>
            </a:r>
            <a:r>
              <a:rPr lang="en-US" altLang="ko-KR" dirty="0"/>
              <a:t>, </a:t>
            </a:r>
            <a:r>
              <a:rPr lang="en-US" altLang="ko-KR" dirty="0" err="1"/>
              <a:t>RMSProp</a:t>
            </a:r>
            <a:r>
              <a:rPr lang="en-US" altLang="ko-KR" dirty="0"/>
              <a:t>   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6EB85D-5062-43D9-BAE7-3EB4160F21F4}"/>
              </a:ext>
            </a:extLst>
          </p:cNvPr>
          <p:cNvSpPr txBox="1"/>
          <p:nvPr/>
        </p:nvSpPr>
        <p:spPr>
          <a:xfrm>
            <a:off x="7239000" y="6286500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최적화 방법</a:t>
            </a:r>
            <a:endParaRPr lang="en-US" altLang="ko-KR" dirty="0"/>
          </a:p>
          <a:p>
            <a:pPr algn="ctr"/>
            <a:r>
              <a:rPr lang="ko-KR" altLang="en-US" dirty="0" err="1"/>
              <a:t>옵티마이저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11A75B-27A7-46F0-835F-10F3FCD4E10F}"/>
              </a:ext>
            </a:extLst>
          </p:cNvPr>
          <p:cNvSpPr/>
          <p:nvPr/>
        </p:nvSpPr>
        <p:spPr>
          <a:xfrm>
            <a:off x="2590800" y="6286500"/>
            <a:ext cx="762000" cy="364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2B852-86BD-49EF-BEE3-ABE336C2CF7B}"/>
              </a:ext>
            </a:extLst>
          </p:cNvPr>
          <p:cNvSpPr txBox="1"/>
          <p:nvPr/>
        </p:nvSpPr>
        <p:spPr>
          <a:xfrm>
            <a:off x="2590800" y="7056945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SGD</a:t>
            </a:r>
            <a:r>
              <a:rPr lang="ko-KR" altLang="en-US" dirty="0">
                <a:solidFill>
                  <a:srgbClr val="FF0000"/>
                </a:solidFill>
              </a:rPr>
              <a:t>의 수렴 속도와 지역 최솟값 문제점을 해결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4E7821-EBF2-4A9E-8596-5266C4DD04D3}"/>
              </a:ext>
            </a:extLst>
          </p:cNvPr>
          <p:cNvCxnSpPr/>
          <p:nvPr/>
        </p:nvCxnSpPr>
        <p:spPr>
          <a:xfrm flipH="1" flipV="1">
            <a:off x="3200400" y="6651317"/>
            <a:ext cx="152400" cy="315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6FE73417-7D7E-45F9-AA77-083F8B22B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4993" y="5310415"/>
            <a:ext cx="5297864" cy="312574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B6FFEE3-8467-4694-B5FF-8F10E7EA7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809" y="5746599"/>
            <a:ext cx="8137935" cy="262069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650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890203" y="4776437"/>
            <a:ext cx="4551333" cy="4187227"/>
            <a:chOff x="1890203" y="4776437"/>
            <a:chExt cx="4551333" cy="41872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0203" y="4776437"/>
              <a:ext cx="4551333" cy="418722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44625" y="548721"/>
            <a:ext cx="4142857" cy="28315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800" kern="0" spc="2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04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2122079" y="4104045"/>
            <a:ext cx="6459738" cy="43428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  <a:cs typeface="S-Core Dream 3 Light" pitchFamily="34" charset="0"/>
              </a:rPr>
              <a:t>함수가 미분 가능하기 때문에</a:t>
            </a:r>
            <a:endParaRPr lang="en-US" altLang="ko-KR" sz="1600" dirty="0">
              <a:solidFill>
                <a:srgbClr val="000000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S-Core Dream 3 Light" pitchFamily="34" charset="0"/>
              </a:rPr>
              <a:t>변화율을 직접 계산할 수 있다</a:t>
            </a:r>
            <a:endParaRPr lang="en-US" altLang="ko-KR" sz="1600" dirty="0">
              <a:solidFill>
                <a:srgbClr val="000000"/>
              </a:solidFill>
              <a:latin typeface="S-Core Dream 3 Light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latin typeface="S-Core Dream 3 Light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latin typeface="S-Core Dream 3 Light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latin typeface="S-Core Dream 3 Light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latin typeface="S-Core Dream 3 Light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기호 미분이 가능한 최신 프레임워크를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사용하면 연쇄 법칙을 이용하여 </a:t>
            </a:r>
            <a:r>
              <a:rPr lang="ko-KR" altLang="en-US" dirty="0" err="1"/>
              <a:t>그래디언트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함수를 계산할 수 있다 </a:t>
            </a:r>
            <a:r>
              <a:rPr lang="en-US" dirty="0"/>
              <a:t>-&gt; </a:t>
            </a:r>
            <a:r>
              <a:rPr lang="ko-KR" altLang="en-US" dirty="0"/>
              <a:t>역방향 패스를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그래디언트</a:t>
            </a:r>
            <a:r>
              <a:rPr lang="ko-KR" altLang="en-US" dirty="0"/>
              <a:t> 함수 호출하는 것으로 단순화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역전파</a:t>
            </a:r>
            <a:r>
              <a:rPr lang="ko-KR" altLang="en-US" dirty="0"/>
              <a:t> 알고리즘을 직접 구현할 필요가 없음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122079" y="1811066"/>
            <a:ext cx="641647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변화율 연결</a:t>
            </a:r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:</a:t>
            </a:r>
          </a:p>
          <a:p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</a:rPr>
              <a:t>역전파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 알고리즘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122079" y="3509968"/>
            <a:ext cx="370471" cy="95505"/>
            <a:chOff x="12122079" y="4566427"/>
            <a:chExt cx="370471" cy="955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22079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EFF6D61-8D2C-4E08-9AE4-0B5EA2D18797}"/>
              </a:ext>
            </a:extLst>
          </p:cNvPr>
          <p:cNvSpPr txBox="1"/>
          <p:nvPr/>
        </p:nvSpPr>
        <p:spPr>
          <a:xfrm>
            <a:off x="1890203" y="2857500"/>
            <a:ext cx="4330032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연산 </a:t>
            </a:r>
            <a:r>
              <a:rPr lang="en-US" altLang="ko-KR" dirty="0"/>
              <a:t>a, b, c, </a:t>
            </a:r>
            <a:r>
              <a:rPr lang="ko-KR" altLang="en-US" dirty="0"/>
              <a:t>가중치 행렬 </a:t>
            </a:r>
            <a:r>
              <a:rPr lang="en-US" altLang="ko-KR" dirty="0"/>
              <a:t>W1, W2, W3</a:t>
            </a:r>
          </a:p>
          <a:p>
            <a:r>
              <a:rPr lang="en-US" altLang="ko-KR" dirty="0"/>
              <a:t>f(W1, W2, W3) = a(W1, b(W2, c(W3)))</a:t>
            </a:r>
          </a:p>
          <a:p>
            <a:endParaRPr lang="en-US" altLang="ko-KR" dirty="0"/>
          </a:p>
          <a:p>
            <a:r>
              <a:rPr lang="ko-KR" altLang="en-US" dirty="0"/>
              <a:t>미적분 </a:t>
            </a:r>
            <a:r>
              <a:rPr lang="en-US" altLang="ko-KR" dirty="0"/>
              <a:t>: </a:t>
            </a:r>
            <a:r>
              <a:rPr lang="ko-KR" altLang="en-US" dirty="0"/>
              <a:t>연쇄 법칙</a:t>
            </a:r>
            <a:r>
              <a:rPr lang="en-US" altLang="ko-KR" dirty="0"/>
              <a:t> f(g(x))’ = f’(g(x)) * g’(x) </a:t>
            </a:r>
          </a:p>
          <a:p>
            <a:endParaRPr lang="en-US" altLang="ko-KR" dirty="0"/>
          </a:p>
          <a:p>
            <a:r>
              <a:rPr lang="ko-KR" altLang="en-US" dirty="0"/>
              <a:t>신경망 </a:t>
            </a:r>
            <a:r>
              <a:rPr lang="en-US" altLang="ko-KR" dirty="0"/>
              <a:t>: </a:t>
            </a:r>
            <a:r>
              <a:rPr lang="ko-KR" altLang="en-US" dirty="0" err="1"/>
              <a:t>역전파</a:t>
            </a:r>
            <a:r>
              <a:rPr lang="ko-KR" altLang="en-US" dirty="0"/>
              <a:t> 알고리즘</a:t>
            </a:r>
          </a:p>
        </p:txBody>
      </p:sp>
      <p:grpSp>
        <p:nvGrpSpPr>
          <p:cNvPr id="15" name="그룹 1003">
            <a:extLst>
              <a:ext uri="{FF2B5EF4-FFF2-40B4-BE49-F238E27FC236}">
                <a16:creationId xmlns:a16="http://schemas.microsoft.com/office/drawing/2014/main" id="{9A31BA8A-5719-4E40-BF25-44A04AABAB87}"/>
              </a:ext>
            </a:extLst>
          </p:cNvPr>
          <p:cNvGrpSpPr/>
          <p:nvPr/>
        </p:nvGrpSpPr>
        <p:grpSpPr>
          <a:xfrm>
            <a:off x="6706803" y="2019300"/>
            <a:ext cx="4551333" cy="2594260"/>
            <a:chOff x="1890203" y="1932545"/>
            <a:chExt cx="4551333" cy="2594260"/>
          </a:xfrm>
        </p:grpSpPr>
        <p:pic>
          <p:nvPicPr>
            <p:cNvPr id="17" name="Object 8">
              <a:extLst>
                <a:ext uri="{FF2B5EF4-FFF2-40B4-BE49-F238E27FC236}">
                  <a16:creationId xmlns:a16="http://schemas.microsoft.com/office/drawing/2014/main" id="{6B3249B1-DA09-4C4D-86A8-EB0B01D65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0203" y="1932545"/>
              <a:ext cx="4551333" cy="2594260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351566-87EA-4A31-9140-D56E5B3D7F99}"/>
              </a:ext>
            </a:extLst>
          </p:cNvPr>
          <p:cNvSpPr/>
          <p:nvPr/>
        </p:nvSpPr>
        <p:spPr>
          <a:xfrm>
            <a:off x="1890203" y="2781300"/>
            <a:ext cx="4551333" cy="18305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0C1143-9180-4829-9753-0D019F982637}"/>
              </a:ext>
            </a:extLst>
          </p:cNvPr>
          <p:cNvSpPr/>
          <p:nvPr/>
        </p:nvSpPr>
        <p:spPr>
          <a:xfrm>
            <a:off x="6706803" y="4776437"/>
            <a:ext cx="4551333" cy="418722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0FDE3-028B-49B3-8A3D-1C175CB327DB}"/>
              </a:ext>
            </a:extLst>
          </p:cNvPr>
          <p:cNvSpPr txBox="1"/>
          <p:nvPr/>
        </p:nvSpPr>
        <p:spPr>
          <a:xfrm>
            <a:off x="6781800" y="5201804"/>
            <a:ext cx="4551332" cy="3336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역전파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후진 모드 자동 미분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최종 손실 값부터 시작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-</a:t>
            </a:r>
            <a:r>
              <a:rPr lang="ko-KR" altLang="en-US" dirty="0"/>
              <a:t> 손실 값에 각 파라미터가 기여한 정도를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계산하기 위해 최상위 층에서 하위 층까지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거꾸로 진행</a:t>
            </a:r>
          </a:p>
        </p:txBody>
      </p:sp>
    </p:spTree>
    <p:extLst>
      <p:ext uri="{BB962C8B-B14F-4D97-AF65-F5344CB8AC3E}">
        <p14:creationId xmlns:p14="http://schemas.microsoft.com/office/powerpoint/2010/main" val="212661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1054</Words>
  <Application>Microsoft Office PowerPoint</Application>
  <PresentationFormat>사용자 지정</PresentationFormat>
  <Paragraphs>226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Gmarket Sans Medium</vt:lpstr>
      <vt:lpstr>Noto Sans CJK KR Regular</vt:lpstr>
      <vt:lpstr>S-Core Dream 3 Light</vt:lpstr>
      <vt:lpstr>S-Core Dream 4 Regular</vt:lpstr>
      <vt:lpstr>S-Core Dream 5 Medium</vt:lpstr>
      <vt:lpstr>맑은 고딕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지우</cp:lastModifiedBy>
  <cp:revision>4</cp:revision>
  <dcterms:created xsi:type="dcterms:W3CDTF">2022-01-10T17:10:36Z</dcterms:created>
  <dcterms:modified xsi:type="dcterms:W3CDTF">2022-01-17T08:50:52Z</dcterms:modified>
</cp:coreProperties>
</file>